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
  </p:notesMasterIdLst>
  <p:sldIdLst>
    <p:sldId id="268" r:id="rId2"/>
    <p:sldId id="257" r:id="rId3"/>
    <p:sldId id="269" r:id="rId4"/>
    <p:sldId id="284" r:id="rId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9"/>
    <p:restoredTop sz="94674"/>
  </p:normalViewPr>
  <p:slideViewPr>
    <p:cSldViewPr snapToGrid="0" snapToObjects="1">
      <p:cViewPr varScale="1">
        <p:scale>
          <a:sx n="119" d="100"/>
          <a:sy n="119" d="100"/>
        </p:scale>
        <p:origin x="19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94" name="Shape 9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fld id="{10687E6C-54EB-154F-B776-369E98595B97}" type="slidenum">
              <a:rPr lang="en-GB" altLang="en-US" sz="1200"/>
              <a:pPr/>
              <a:t>3</a:t>
            </a:fld>
            <a:endParaRPr lang="en-GB" altLang="en-US" sz="120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ea typeface="ＭＳ Ｐゴシック" charset="-128"/>
            </a:endParaRPr>
          </a:p>
        </p:txBody>
      </p:sp>
    </p:spTree>
    <p:extLst>
      <p:ext uri="{BB962C8B-B14F-4D97-AF65-F5344CB8AC3E}">
        <p14:creationId xmlns:p14="http://schemas.microsoft.com/office/powerpoint/2010/main" val="1788506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6" name="Shape 10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790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17" name="Shape 17"/>
          <p:cNvSpPr txBox="1">
            <a:spLocks noGrp="1"/>
          </p:cNvSpPr>
          <p:nvPr>
            <p:ph type="subTitle" idx="1"/>
          </p:nvPr>
        </p:nvSpPr>
        <p:spPr>
          <a:xfrm>
            <a:off x="1371601" y="3886200"/>
            <a:ext cx="6400799" cy="1752600"/>
          </a:xfrm>
          <a:prstGeom prst="rect">
            <a:avLst/>
          </a:prstGeom>
          <a:noFill/>
          <a:ln>
            <a:noFill/>
          </a:ln>
        </p:spPr>
        <p:txBody>
          <a:bodyPr lIns="91425" tIns="91425" rIns="91425" bIns="91425" anchor="t" anchorCtr="0"/>
          <a:lstStyle>
            <a:lvl1pPr marL="0" marR="0" lvl="0"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1pPr>
            <a:lvl2pPr marL="342900" marR="0" lvl="1" indent="0" algn="ctr" rtl="0">
              <a:spcBef>
                <a:spcPts val="420"/>
              </a:spcBef>
              <a:buClr>
                <a:srgbClr val="888888"/>
              </a:buClr>
              <a:buFont typeface="Arial"/>
              <a:buNone/>
              <a:defRPr sz="2100" b="0" i="0" u="none" strike="noStrike" cap="none">
                <a:solidFill>
                  <a:srgbClr val="888888"/>
                </a:solidFill>
                <a:latin typeface="Calibri"/>
                <a:ea typeface="Calibri"/>
                <a:cs typeface="Calibri"/>
                <a:sym typeface="Calibri"/>
              </a:defRPr>
            </a:lvl2pPr>
            <a:lvl3pPr marL="685800" marR="0" lvl="2" indent="0" algn="ctr"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3pPr>
            <a:lvl4pPr marL="1028700" marR="0" lvl="3"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4pPr>
            <a:lvl5pPr marL="1371600" marR="0" lvl="4"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5pPr>
            <a:lvl6pPr marL="1714500" marR="0" lvl="5"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6pPr>
            <a:lvl7pPr marL="2057400" marR="0" lvl="6"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7pPr>
            <a:lvl8pPr marL="2400300" marR="0" lvl="7"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8pPr>
            <a:lvl9pPr marL="2743200" marR="0" lvl="8" indent="0" algn="ctr"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1" y="274637"/>
            <a:ext cx="8229599"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23" name="Shape 23"/>
          <p:cNvSpPr txBox="1">
            <a:spLocks noGrp="1"/>
          </p:cNvSpPr>
          <p:nvPr>
            <p:ph type="body" idx="1"/>
          </p:nvPr>
        </p:nvSpPr>
        <p:spPr>
          <a:xfrm>
            <a:off x="457201" y="1600201"/>
            <a:ext cx="8229599" cy="4525963"/>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722312" y="4406902"/>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3000" b="1"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41" name="Shape 41"/>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300"/>
              </a:spcBef>
              <a:buClr>
                <a:srgbClr val="888888"/>
              </a:buClr>
              <a:buFont typeface="Arial"/>
              <a:buNone/>
              <a:defRPr sz="1500" b="0" i="0" u="none" strike="noStrike" cap="none">
                <a:solidFill>
                  <a:srgbClr val="888888"/>
                </a:solidFill>
                <a:latin typeface="Calibri"/>
                <a:ea typeface="Calibri"/>
                <a:cs typeface="Calibri"/>
                <a:sym typeface="Calibri"/>
              </a:defRPr>
            </a:lvl1pPr>
            <a:lvl2pPr marL="342900" marR="0" lvl="1" indent="0" algn="l" rtl="0">
              <a:spcBef>
                <a:spcPts val="270"/>
              </a:spcBef>
              <a:buClr>
                <a:srgbClr val="888888"/>
              </a:buClr>
              <a:buFont typeface="Arial"/>
              <a:buNone/>
              <a:defRPr sz="1350" b="0" i="0" u="none" strike="noStrike" cap="none">
                <a:solidFill>
                  <a:srgbClr val="888888"/>
                </a:solidFill>
                <a:latin typeface="Calibri"/>
                <a:ea typeface="Calibri"/>
                <a:cs typeface="Calibri"/>
                <a:sym typeface="Calibri"/>
              </a:defRPr>
            </a:lvl2pPr>
            <a:lvl3pPr marL="685800" marR="0" lvl="2" indent="0" algn="l" rtl="0">
              <a:spcBef>
                <a:spcPts val="240"/>
              </a:spcBef>
              <a:buClr>
                <a:srgbClr val="888888"/>
              </a:buClr>
              <a:buFont typeface="Arial"/>
              <a:buNone/>
              <a:defRPr sz="1200" b="0" i="0" u="none" strike="noStrike" cap="none">
                <a:solidFill>
                  <a:srgbClr val="888888"/>
                </a:solidFill>
                <a:latin typeface="Calibri"/>
                <a:ea typeface="Calibri"/>
                <a:cs typeface="Calibri"/>
                <a:sym typeface="Calibri"/>
              </a:defRPr>
            </a:lvl3pPr>
            <a:lvl4pPr marL="1028700" marR="0" lvl="3"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4pPr>
            <a:lvl5pPr marL="1371600" marR="0" lvl="4"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5pPr>
            <a:lvl6pPr marL="1714500" marR="0" lvl="5"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6pPr>
            <a:lvl7pPr marL="2057400" marR="0" lvl="6"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7pPr>
            <a:lvl8pPr marL="2400300" marR="0" lvl="7"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8pPr>
            <a:lvl9pPr marL="2743200" marR="0" lvl="8" indent="0" algn="l" rtl="0">
              <a:spcBef>
                <a:spcPts val="210"/>
              </a:spcBef>
              <a:buClr>
                <a:srgbClr val="888888"/>
              </a:buClr>
              <a:buFont typeface="Arial"/>
              <a:buNone/>
              <a:defRPr sz="1050" b="0" i="0" u="none" strike="noStrike" cap="none">
                <a:solidFill>
                  <a:srgbClr val="888888"/>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1" y="274637"/>
            <a:ext cx="8229599"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47" name="Shape 47"/>
          <p:cNvSpPr txBox="1">
            <a:spLocks noGrp="1"/>
          </p:cNvSpPr>
          <p:nvPr>
            <p:ph type="body" idx="1"/>
          </p:nvPr>
        </p:nvSpPr>
        <p:spPr>
          <a:xfrm>
            <a:off x="457200" y="1535112"/>
            <a:ext cx="4040188" cy="639762"/>
          </a:xfrm>
          <a:prstGeom prst="rect">
            <a:avLst/>
          </a:prstGeom>
          <a:noFill/>
          <a:ln>
            <a:noFill/>
          </a:ln>
        </p:spPr>
        <p:txBody>
          <a:bodyPr lIns="91425" tIns="91425" rIns="91425" bIns="91425" anchor="b" anchorCtr="0"/>
          <a:lstStyle>
            <a:lvl1pPr marL="0" marR="0" lvl="0"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spcBef>
                <a:spcPts val="3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spcBef>
                <a:spcPts val="270"/>
              </a:spcBef>
              <a:buClr>
                <a:schemeClr val="dk1"/>
              </a:buClr>
              <a:buFont typeface="Arial"/>
              <a:buNone/>
              <a:defRPr sz="1350" b="1" i="0" u="none" strike="noStrike" cap="none">
                <a:solidFill>
                  <a:schemeClr val="dk1"/>
                </a:solidFill>
                <a:latin typeface="Calibri"/>
                <a:ea typeface="Calibri"/>
                <a:cs typeface="Calibri"/>
                <a:sym typeface="Calibri"/>
              </a:defRPr>
            </a:lvl3pPr>
            <a:lvl4pPr marL="1028700" marR="0" lvl="3"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2"/>
          </p:nvPr>
        </p:nvSpPr>
        <p:spPr>
          <a:xfrm>
            <a:off x="457200" y="2174875"/>
            <a:ext cx="4040188" cy="3951287"/>
          </a:xfrm>
          <a:prstGeom prst="rect">
            <a:avLst/>
          </a:prstGeom>
          <a:noFill/>
          <a:ln>
            <a:noFill/>
          </a:ln>
        </p:spPr>
        <p:txBody>
          <a:bodyPr lIns="91425" tIns="91425" rIns="91425" bIns="91425" anchor="t" anchorCtr="0"/>
          <a:lstStyle>
            <a:lvl1pPr marL="257175" marR="0" lvl="0" indent="-142875"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1pPr>
            <a:lvl2pPr marL="557213" marR="0" lvl="1" indent="-119063"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2pPr>
            <a:lvl3pPr marL="857250" marR="0" lvl="2"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3pPr>
            <a:lvl4pPr marL="1200150" marR="0" lvl="3"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4pPr>
            <a:lvl5pPr marL="1543050" marR="0" lvl="4"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5pPr>
            <a:lvl6pPr marL="1885950" marR="0" lvl="5"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6pPr>
            <a:lvl7pPr marL="2228850" marR="0" lvl="6"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7pPr>
            <a:lvl8pPr marL="2571750" marR="0" lvl="7"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8pPr>
            <a:lvl9pPr marL="2914650" marR="0" lvl="8"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1pPr>
            <a:lvl2pPr marL="342900" marR="0" lvl="1" indent="0" algn="l" rtl="0">
              <a:spcBef>
                <a:spcPts val="300"/>
              </a:spcBef>
              <a:buClr>
                <a:schemeClr val="dk1"/>
              </a:buClr>
              <a:buFont typeface="Arial"/>
              <a:buNone/>
              <a:defRPr sz="1500" b="1" i="0" u="none" strike="noStrike" cap="none">
                <a:solidFill>
                  <a:schemeClr val="dk1"/>
                </a:solidFill>
                <a:latin typeface="Calibri"/>
                <a:ea typeface="Calibri"/>
                <a:cs typeface="Calibri"/>
                <a:sym typeface="Calibri"/>
              </a:defRPr>
            </a:lvl2pPr>
            <a:lvl3pPr marL="685800" marR="0" lvl="2" indent="0" algn="l" rtl="0">
              <a:spcBef>
                <a:spcPts val="270"/>
              </a:spcBef>
              <a:buClr>
                <a:schemeClr val="dk1"/>
              </a:buClr>
              <a:buFont typeface="Arial"/>
              <a:buNone/>
              <a:defRPr sz="1350" b="1" i="0" u="none" strike="noStrike" cap="none">
                <a:solidFill>
                  <a:schemeClr val="dk1"/>
                </a:solidFill>
                <a:latin typeface="Calibri"/>
                <a:ea typeface="Calibri"/>
                <a:cs typeface="Calibri"/>
                <a:sym typeface="Calibri"/>
              </a:defRPr>
            </a:lvl3pPr>
            <a:lvl4pPr marL="1028700" marR="0" lvl="3"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4pPr>
            <a:lvl5pPr marL="1371600" marR="0" lvl="4"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5pPr>
            <a:lvl6pPr marL="1714500" marR="0" lvl="5"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6pPr>
            <a:lvl7pPr marL="2057400" marR="0" lvl="6"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7pPr>
            <a:lvl8pPr marL="2400300" marR="0" lvl="7"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8pPr>
            <a:lvl9pPr marL="2743200" marR="0" lvl="8" indent="0" algn="l" rtl="0">
              <a:spcBef>
                <a:spcPts val="240"/>
              </a:spcBef>
              <a:buClr>
                <a:schemeClr val="dk1"/>
              </a:buClr>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257175" marR="0" lvl="0" indent="-142875"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1pPr>
            <a:lvl2pPr marL="557213" marR="0" lvl="1" indent="-119063"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2pPr>
            <a:lvl3pPr marL="857250" marR="0" lvl="2"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3pPr>
            <a:lvl4pPr marL="1200150" marR="0" lvl="3"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4pPr>
            <a:lvl5pPr marL="1543050" marR="0" lvl="4"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5pPr>
            <a:lvl6pPr marL="1885950" marR="0" lvl="5"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6pPr>
            <a:lvl7pPr marL="2228850" marR="0" lvl="6"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7pPr>
            <a:lvl8pPr marL="2571750" marR="0" lvl="7"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8pPr>
            <a:lvl9pPr marL="2914650" marR="0" lvl="8" indent="-95250" algn="l" rtl="0">
              <a:spcBef>
                <a:spcPts val="240"/>
              </a:spcBef>
              <a:buClr>
                <a:schemeClr val="dk1"/>
              </a:buClr>
              <a:buSzPct val="1000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1"/>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1500" b="1"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60" name="Shape 60"/>
          <p:cNvSpPr txBox="1">
            <a:spLocks noGrp="1"/>
          </p:cNvSpPr>
          <p:nvPr>
            <p:ph type="body" idx="1"/>
          </p:nvPr>
        </p:nvSpPr>
        <p:spPr>
          <a:xfrm>
            <a:off x="3575049" y="273051"/>
            <a:ext cx="5111750" cy="5853112"/>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1"/>
            <a:ext cx="3008313" cy="4691063"/>
          </a:xfrm>
          <a:prstGeom prst="rect">
            <a:avLst/>
          </a:prstGeom>
          <a:noFill/>
          <a:ln>
            <a:noFill/>
          </a:ln>
        </p:spPr>
        <p:txBody>
          <a:bodyPr lIns="91425" tIns="91425" rIns="91425" bIns="91425" anchor="t" anchorCtr="0"/>
          <a:lstStyle>
            <a:lvl1pPr marL="0" marR="0" lvl="0" indent="0" algn="l" rtl="0">
              <a:spcBef>
                <a:spcPts val="210"/>
              </a:spcBef>
              <a:buClr>
                <a:schemeClr val="dk1"/>
              </a:buClr>
              <a:buFont typeface="Arial"/>
              <a:buNone/>
              <a:defRPr sz="1050" b="0" i="0" u="none" strike="noStrike" cap="none">
                <a:solidFill>
                  <a:schemeClr val="dk1"/>
                </a:solidFill>
                <a:latin typeface="Calibri"/>
                <a:ea typeface="Calibri"/>
                <a:cs typeface="Calibri"/>
                <a:sym typeface="Calibri"/>
              </a:defRPr>
            </a:lvl1pPr>
            <a:lvl2pPr marL="342900" marR="0" lvl="1"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2pPr>
            <a:lvl3pPr marL="685800" marR="0" lvl="2" indent="0" algn="l" rtl="0">
              <a:spcBef>
                <a:spcPts val="150"/>
              </a:spcBef>
              <a:buClr>
                <a:schemeClr val="dk1"/>
              </a:buClr>
              <a:buFont typeface="Arial"/>
              <a:buNone/>
              <a:defRPr sz="750" b="0" i="0" u="none" strike="noStrike" cap="none">
                <a:solidFill>
                  <a:schemeClr val="dk1"/>
                </a:solidFill>
                <a:latin typeface="Calibri"/>
                <a:ea typeface="Calibri"/>
                <a:cs typeface="Calibri"/>
                <a:sym typeface="Calibri"/>
              </a:defRPr>
            </a:lvl3pPr>
            <a:lvl4pPr marL="1028700" marR="0" lvl="3"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4pPr>
            <a:lvl5pPr marL="1371600" marR="0" lvl="4"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5pPr>
            <a:lvl6pPr marL="1714500" marR="0" lvl="5"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6pPr>
            <a:lvl7pPr marL="2057400" marR="0" lvl="6"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7pPr>
            <a:lvl8pPr marL="2400300" marR="0" lvl="7"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8pPr>
            <a:lvl9pPr marL="2743200" marR="0" lvl="8"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7" y="4800601"/>
            <a:ext cx="5486400"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1500" b="1"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67" name="Shape 67"/>
          <p:cNvSpPr>
            <a:spLocks noGrp="1"/>
          </p:cNvSpPr>
          <p:nvPr>
            <p:ph type="pic" idx="2"/>
          </p:nvPr>
        </p:nvSpPr>
        <p:spPr>
          <a:xfrm>
            <a:off x="1792287" y="612775"/>
            <a:ext cx="5486400" cy="4114800"/>
          </a:xfrm>
          <a:prstGeom prst="rect">
            <a:avLst/>
          </a:prstGeom>
          <a:noFill/>
          <a:ln>
            <a:noFill/>
          </a:ln>
        </p:spPr>
        <p:txBody>
          <a:bodyPr lIns="91425" tIns="91425" rIns="91425" bIns="91425" anchor="t" anchorCtr="0"/>
          <a:lstStyle>
            <a:lvl1pPr marL="0" marR="0" lvl="0"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1pPr>
            <a:lvl2pPr marL="342900" marR="0" lvl="1" indent="0" algn="l" rtl="0">
              <a:spcBef>
                <a:spcPts val="420"/>
              </a:spcBef>
              <a:buClr>
                <a:schemeClr val="dk1"/>
              </a:buClr>
              <a:buFont typeface="Arial"/>
              <a:buNone/>
              <a:defRPr sz="2100" b="0" i="0" u="none" strike="noStrike" cap="none">
                <a:solidFill>
                  <a:schemeClr val="dk1"/>
                </a:solidFill>
                <a:latin typeface="Calibri"/>
                <a:ea typeface="Calibri"/>
                <a:cs typeface="Calibri"/>
                <a:sym typeface="Calibri"/>
              </a:defRPr>
            </a:lvl2pPr>
            <a:lvl3pPr marL="685800" marR="0" lvl="2" indent="0" algn="l" rtl="0">
              <a:spcBef>
                <a:spcPts val="360"/>
              </a:spcBef>
              <a:buClr>
                <a:schemeClr val="dk1"/>
              </a:buClr>
              <a:buFont typeface="Arial"/>
              <a:buNone/>
              <a:defRPr sz="1800" b="0" i="0" u="none" strike="noStrike" cap="none">
                <a:solidFill>
                  <a:schemeClr val="dk1"/>
                </a:solidFill>
                <a:latin typeface="Calibri"/>
                <a:ea typeface="Calibri"/>
                <a:cs typeface="Calibri"/>
                <a:sym typeface="Calibri"/>
              </a:defRPr>
            </a:lvl3pPr>
            <a:lvl4pPr marL="1028700" marR="0" lvl="3"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4pPr>
            <a:lvl5pPr marL="1371600" marR="0" lvl="4"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5pPr>
            <a:lvl6pPr marL="1714500" marR="0" lvl="5"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7" y="5367338"/>
            <a:ext cx="5486400" cy="804861"/>
          </a:xfrm>
          <a:prstGeom prst="rect">
            <a:avLst/>
          </a:prstGeom>
          <a:noFill/>
          <a:ln>
            <a:noFill/>
          </a:ln>
        </p:spPr>
        <p:txBody>
          <a:bodyPr lIns="91425" tIns="91425" rIns="91425" bIns="91425" anchor="t" anchorCtr="0"/>
          <a:lstStyle>
            <a:lvl1pPr marL="0" marR="0" lvl="0" indent="0" algn="l" rtl="0">
              <a:spcBef>
                <a:spcPts val="210"/>
              </a:spcBef>
              <a:buClr>
                <a:schemeClr val="dk1"/>
              </a:buClr>
              <a:buFont typeface="Arial"/>
              <a:buNone/>
              <a:defRPr sz="1050" b="0" i="0" u="none" strike="noStrike" cap="none">
                <a:solidFill>
                  <a:schemeClr val="dk1"/>
                </a:solidFill>
                <a:latin typeface="Calibri"/>
                <a:ea typeface="Calibri"/>
                <a:cs typeface="Calibri"/>
                <a:sym typeface="Calibri"/>
              </a:defRPr>
            </a:lvl1pPr>
            <a:lvl2pPr marL="342900" marR="0" lvl="1"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2pPr>
            <a:lvl3pPr marL="685800" marR="0" lvl="2" indent="0" algn="l" rtl="0">
              <a:spcBef>
                <a:spcPts val="150"/>
              </a:spcBef>
              <a:buClr>
                <a:schemeClr val="dk1"/>
              </a:buClr>
              <a:buFont typeface="Arial"/>
              <a:buNone/>
              <a:defRPr sz="750" b="0" i="0" u="none" strike="noStrike" cap="none">
                <a:solidFill>
                  <a:schemeClr val="dk1"/>
                </a:solidFill>
                <a:latin typeface="Calibri"/>
                <a:ea typeface="Calibri"/>
                <a:cs typeface="Calibri"/>
                <a:sym typeface="Calibri"/>
              </a:defRPr>
            </a:lvl3pPr>
            <a:lvl4pPr marL="1028700" marR="0" lvl="3"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4pPr>
            <a:lvl5pPr marL="1371600" marR="0" lvl="4"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5pPr>
            <a:lvl6pPr marL="1714500" marR="0" lvl="5"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6pPr>
            <a:lvl7pPr marL="2057400" marR="0" lvl="6"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7pPr>
            <a:lvl8pPr marL="2400300" marR="0" lvl="7"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8pPr>
            <a:lvl9pPr marL="2743200" marR="0" lvl="8"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1" y="274637"/>
            <a:ext cx="8229599"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74" name="Shape 74"/>
          <p:cNvSpPr txBox="1">
            <a:spLocks noGrp="1"/>
          </p:cNvSpPr>
          <p:nvPr>
            <p:ph type="body" idx="1"/>
          </p:nvPr>
        </p:nvSpPr>
        <p:spPr>
          <a:xfrm rot="5400000">
            <a:off x="2309019" y="-251617"/>
            <a:ext cx="4525963" cy="8229599"/>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8" y="2171702"/>
            <a:ext cx="5851525" cy="2057399"/>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80" name="Shape 80"/>
          <p:cNvSpPr txBox="1">
            <a:spLocks noGrp="1"/>
          </p:cNvSpPr>
          <p:nvPr>
            <p:ph type="body" idx="1"/>
          </p:nvPr>
        </p:nvSpPr>
        <p:spPr>
          <a:xfrm rot="5400000">
            <a:off x="541338" y="190502"/>
            <a:ext cx="5851525" cy="6019800"/>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1" y="274637"/>
            <a:ext cx="8229599"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1" y="1600201"/>
            <a:ext cx="8229599"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2"/>
            <a:ext cx="2133600" cy="365125"/>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1" y="6356352"/>
            <a:ext cx="2895599" cy="365125"/>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2"/>
            <a:ext cx="2133600" cy="365125"/>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900" smtClean="0">
                <a:solidFill>
                  <a:srgbClr val="888888"/>
                </a:solidFill>
                <a:latin typeface="Calibri"/>
                <a:ea typeface="Calibri"/>
                <a:cs typeface="Calibri"/>
                <a:sym typeface="Calibri"/>
              </a:rPr>
              <a:pPr algn="r">
                <a:buSzPct val="25000"/>
              </a:pPr>
              <a:t>‹#›</a:t>
            </a:fld>
            <a:endParaRPr lang="en-US" sz="900">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5" r:id="rId6"/>
    <p:sldLayoutId id="2147483656" r:id="rId7"/>
    <p:sldLayoutId id="2147483657" r:id="rId8"/>
    <p:sldLayoutId id="214748365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s://datatracker.ietf.org/doc/draft-ooamdt-rtgwg-ooam-header/" TargetMode="External"/><Relationship Id="rId4" Type="http://schemas.openxmlformats.org/officeDocument/2006/relationships/hyperlink" Target="https://datatracker.ietf.org/doc/draft-ooamdt-rtgwg-demand-cc-cv/"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84325"/>
            <a:ext cx="7772400" cy="1470025"/>
          </a:xfrm>
        </p:spPr>
        <p:txBody>
          <a:bodyPr>
            <a:normAutofit fontScale="90000"/>
          </a:bodyPr>
          <a:lstStyle/>
          <a:p>
            <a:pPr>
              <a:defRPr/>
            </a:pPr>
            <a:r>
              <a:rPr lang="en-GB" sz="3600" dirty="0">
                <a:latin typeface="Dual 400" charset="0"/>
                <a:cs typeface="Dual 400" charset="0"/>
              </a:rPr>
              <a:t>Network Virtualization Overlays (NVO3) </a:t>
            </a:r>
            <a:r>
              <a:rPr lang="en-GB" sz="3600" dirty="0" smtClean="0">
                <a:latin typeface="Dual 400" charset="0"/>
                <a:cs typeface="Dual 400" charset="0"/>
              </a:rPr>
              <a:t>Working Group</a:t>
            </a:r>
            <a:r>
              <a:rPr lang="en-GB" sz="3600" dirty="0">
                <a:latin typeface="Dual 400" charset="0"/>
                <a:cs typeface="Dual 400" charset="0"/>
              </a:rPr>
              <a:t/>
            </a:r>
            <a:br>
              <a:rPr lang="en-GB" sz="3600" dirty="0">
                <a:latin typeface="Dual 400" charset="0"/>
                <a:cs typeface="Dual 400" charset="0"/>
              </a:rPr>
            </a:br>
            <a:r>
              <a:rPr lang="en-GB" sz="3600" dirty="0">
                <a:latin typeface="Dual 400" charset="0"/>
                <a:cs typeface="Dual 400" charset="0"/>
              </a:rPr>
              <a:t/>
            </a:r>
            <a:br>
              <a:rPr lang="en-GB" sz="3600" dirty="0">
                <a:latin typeface="Dual 400" charset="0"/>
                <a:cs typeface="Dual 400" charset="0"/>
              </a:rPr>
            </a:br>
            <a:r>
              <a:rPr lang="en-GB" sz="3600" dirty="0">
                <a:latin typeface="Dual 400" charset="0"/>
                <a:cs typeface="Dual 400" charset="0"/>
              </a:rPr>
              <a:t>IETF </a:t>
            </a:r>
            <a:r>
              <a:rPr lang="en-GB" sz="3600" dirty="0" smtClean="0">
                <a:latin typeface="Dual 400" charset="0"/>
                <a:cs typeface="Dual 400" charset="0"/>
              </a:rPr>
              <a:t>97, November 2016, Seoul</a:t>
            </a:r>
            <a:endParaRPr lang="en-US" sz="3600" dirty="0">
              <a:latin typeface="Dual 400" charset="0"/>
              <a:cs typeface="Dual 400" charset="0"/>
            </a:endParaRPr>
          </a:p>
        </p:txBody>
      </p:sp>
      <p:sp>
        <p:nvSpPr>
          <p:cNvPr id="14338" name="Subtitle 2"/>
          <p:cNvSpPr txBox="1">
            <a:spLocks/>
          </p:cNvSpPr>
          <p:nvPr/>
        </p:nvSpPr>
        <p:spPr bwMode="auto">
          <a:xfrm>
            <a:off x="1154113" y="3886200"/>
            <a:ext cx="6400800"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har char="•"/>
              <a:defRPr sz="3200">
                <a:solidFill>
                  <a:schemeClr val="tx1"/>
                </a:solidFill>
                <a:latin typeface="Times New Roman" charset="0"/>
                <a:ea typeface="ＭＳ Ｐゴシック" charset="-128"/>
                <a:cs typeface="Times New Roman" charset="0"/>
              </a:defRPr>
            </a:lvl1pPr>
            <a:lvl2pPr marL="742950" indent="-285750" defTabSz="457200">
              <a:spcBef>
                <a:spcPct val="20000"/>
              </a:spcBef>
              <a:buChar char="–"/>
              <a:defRPr sz="2800">
                <a:solidFill>
                  <a:schemeClr val="tx1"/>
                </a:solidFill>
                <a:latin typeface="Times New Roman" charset="0"/>
                <a:ea typeface="Times New Roman" charset="0"/>
                <a:cs typeface="Times New Roman" charset="0"/>
              </a:defRPr>
            </a:lvl2pPr>
            <a:lvl3pPr marL="1143000" indent="-228600" defTabSz="457200">
              <a:spcBef>
                <a:spcPct val="20000"/>
              </a:spcBef>
              <a:buChar char="•"/>
              <a:defRPr sz="2400">
                <a:solidFill>
                  <a:schemeClr val="tx1"/>
                </a:solidFill>
                <a:latin typeface="Times New Roman" charset="0"/>
                <a:ea typeface="Times New Roman" charset="0"/>
                <a:cs typeface="Times New Roman" charset="0"/>
              </a:defRPr>
            </a:lvl3pPr>
            <a:lvl4pPr marL="1600200" indent="-228600" defTabSz="457200">
              <a:spcBef>
                <a:spcPct val="20000"/>
              </a:spcBef>
              <a:buChar char="–"/>
              <a:defRPr sz="2000">
                <a:solidFill>
                  <a:schemeClr val="tx1"/>
                </a:solidFill>
                <a:latin typeface="Times New Roman" charset="0"/>
                <a:ea typeface="Times New Roman" charset="0"/>
                <a:cs typeface="Times New Roman" charset="0"/>
              </a:defRPr>
            </a:lvl4pPr>
            <a:lvl5pPr marL="2057400" indent="-228600" defTabSz="457200">
              <a:spcBef>
                <a:spcPct val="20000"/>
              </a:spcBef>
              <a:buChar char="»"/>
              <a:defRPr sz="2000">
                <a:solidFill>
                  <a:schemeClr val="tx1"/>
                </a:solidFill>
                <a:latin typeface="Times New Roman" charset="0"/>
                <a:ea typeface="Times New Roman" charset="0"/>
                <a:cs typeface="Times New Roman" charset="0"/>
              </a:defRPr>
            </a:lvl5pPr>
            <a:lvl6pPr marL="25146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6pPr>
            <a:lvl7pPr marL="29718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7pPr>
            <a:lvl8pPr marL="34290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8pPr>
            <a:lvl9pPr marL="38862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9pPr>
          </a:lstStyle>
          <a:p>
            <a:pPr eaLnBrk="1" hangingPunct="1">
              <a:buFontTx/>
              <a:buNone/>
            </a:pPr>
            <a:r>
              <a:rPr lang="en-US" altLang="en-US" sz="2000" dirty="0">
                <a:solidFill>
                  <a:srgbClr val="898989"/>
                </a:solidFill>
                <a:latin typeface="Dual 400" charset="0"/>
              </a:rPr>
              <a:t>Chairs:</a:t>
            </a:r>
          </a:p>
          <a:p>
            <a:pPr eaLnBrk="1" hangingPunct="1">
              <a:buFontTx/>
              <a:buNone/>
            </a:pPr>
            <a:endParaRPr lang="en-US" altLang="en-US" sz="2000" dirty="0">
              <a:solidFill>
                <a:srgbClr val="898989"/>
              </a:solidFill>
              <a:latin typeface="Dual 400" charset="0"/>
            </a:endParaRPr>
          </a:p>
          <a:p>
            <a:pPr eaLnBrk="1" hangingPunct="1">
              <a:buFontTx/>
              <a:buNone/>
            </a:pPr>
            <a:endParaRPr lang="en-US" altLang="en-US" sz="2000" dirty="0" smtClean="0">
              <a:solidFill>
                <a:srgbClr val="898989"/>
              </a:solidFill>
              <a:latin typeface="Dual 400" charset="0"/>
            </a:endParaRPr>
          </a:p>
          <a:p>
            <a:pPr eaLnBrk="1" hangingPunct="1">
              <a:buFontTx/>
              <a:buNone/>
            </a:pPr>
            <a:r>
              <a:rPr lang="en-US" altLang="en-US" sz="2000" dirty="0" smtClean="0">
                <a:solidFill>
                  <a:srgbClr val="898989"/>
                </a:solidFill>
                <a:latin typeface="Dual 400" charset="0"/>
              </a:rPr>
              <a:t>Secretary</a:t>
            </a:r>
            <a:r>
              <a:rPr lang="en-US" altLang="en-US" sz="2000" dirty="0">
                <a:solidFill>
                  <a:srgbClr val="898989"/>
                </a:solidFill>
                <a:latin typeface="Dual 400" charset="0"/>
              </a:rPr>
              <a:t>:</a:t>
            </a:r>
          </a:p>
        </p:txBody>
      </p:sp>
      <p:sp>
        <p:nvSpPr>
          <p:cNvPr id="14339" name="Subtitle 2"/>
          <p:cNvSpPr txBox="1">
            <a:spLocks/>
          </p:cNvSpPr>
          <p:nvPr/>
        </p:nvSpPr>
        <p:spPr bwMode="auto">
          <a:xfrm>
            <a:off x="2667000" y="3902075"/>
            <a:ext cx="579120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buChar char="•"/>
              <a:defRPr sz="3200">
                <a:solidFill>
                  <a:schemeClr val="tx1"/>
                </a:solidFill>
                <a:latin typeface="Times New Roman" charset="0"/>
                <a:ea typeface="ＭＳ Ｐゴシック" charset="-128"/>
                <a:cs typeface="Times New Roman" charset="0"/>
              </a:defRPr>
            </a:lvl1pPr>
            <a:lvl2pPr marL="742950" indent="-285750" defTabSz="457200">
              <a:spcBef>
                <a:spcPct val="20000"/>
              </a:spcBef>
              <a:buChar char="–"/>
              <a:defRPr sz="2800">
                <a:solidFill>
                  <a:schemeClr val="tx1"/>
                </a:solidFill>
                <a:latin typeface="Times New Roman" charset="0"/>
                <a:ea typeface="Times New Roman" charset="0"/>
                <a:cs typeface="Times New Roman" charset="0"/>
              </a:defRPr>
            </a:lvl2pPr>
            <a:lvl3pPr marL="1143000" indent="-228600" defTabSz="457200">
              <a:spcBef>
                <a:spcPct val="20000"/>
              </a:spcBef>
              <a:buChar char="•"/>
              <a:defRPr sz="2400">
                <a:solidFill>
                  <a:schemeClr val="tx1"/>
                </a:solidFill>
                <a:latin typeface="Times New Roman" charset="0"/>
                <a:ea typeface="Times New Roman" charset="0"/>
                <a:cs typeface="Times New Roman" charset="0"/>
              </a:defRPr>
            </a:lvl3pPr>
            <a:lvl4pPr marL="1600200" indent="-228600" defTabSz="457200">
              <a:spcBef>
                <a:spcPct val="20000"/>
              </a:spcBef>
              <a:buChar char="–"/>
              <a:defRPr sz="2000">
                <a:solidFill>
                  <a:schemeClr val="tx1"/>
                </a:solidFill>
                <a:latin typeface="Times New Roman" charset="0"/>
                <a:ea typeface="Times New Roman" charset="0"/>
                <a:cs typeface="Times New Roman" charset="0"/>
              </a:defRPr>
            </a:lvl4pPr>
            <a:lvl5pPr marL="2057400" indent="-228600" defTabSz="457200">
              <a:spcBef>
                <a:spcPct val="20000"/>
              </a:spcBef>
              <a:buChar char="»"/>
              <a:defRPr sz="2000">
                <a:solidFill>
                  <a:schemeClr val="tx1"/>
                </a:solidFill>
                <a:latin typeface="Times New Roman" charset="0"/>
                <a:ea typeface="Times New Roman" charset="0"/>
                <a:cs typeface="Times New Roman" charset="0"/>
              </a:defRPr>
            </a:lvl5pPr>
            <a:lvl6pPr marL="25146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6pPr>
            <a:lvl7pPr marL="29718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7pPr>
            <a:lvl8pPr marL="34290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8pPr>
            <a:lvl9pPr marL="3886200" indent="-228600" defTabSz="457200" eaLnBrk="0" fontAlgn="base" hangingPunct="0">
              <a:spcBef>
                <a:spcPct val="20000"/>
              </a:spcBef>
              <a:spcAft>
                <a:spcPct val="0"/>
              </a:spcAft>
              <a:buChar char="»"/>
              <a:defRPr sz="2000">
                <a:solidFill>
                  <a:schemeClr val="tx1"/>
                </a:solidFill>
                <a:latin typeface="Times New Roman" charset="0"/>
                <a:ea typeface="Times New Roman" charset="0"/>
                <a:cs typeface="Times New Roman" charset="0"/>
              </a:defRPr>
            </a:lvl9pPr>
          </a:lstStyle>
          <a:p>
            <a:pPr eaLnBrk="1" hangingPunct="1">
              <a:buFontTx/>
              <a:buNone/>
            </a:pPr>
            <a:r>
              <a:rPr lang="en-US" altLang="en-US" sz="1600" dirty="0">
                <a:solidFill>
                  <a:srgbClr val="898989"/>
                </a:solidFill>
                <a:latin typeface="Dual 400" charset="0"/>
              </a:rPr>
              <a:t>Sam Aldrin &lt;</a:t>
            </a:r>
            <a:r>
              <a:rPr lang="en-US" altLang="en-US" sz="1600" dirty="0" err="1">
                <a:solidFill>
                  <a:srgbClr val="898989"/>
                </a:solidFill>
                <a:latin typeface="Dual 400" charset="0"/>
              </a:rPr>
              <a:t>aldrin.ietf@gmail.com</a:t>
            </a:r>
            <a:r>
              <a:rPr lang="en-US" altLang="en-US" sz="1600" dirty="0">
                <a:solidFill>
                  <a:srgbClr val="898989"/>
                </a:solidFill>
                <a:latin typeface="Dual 400" charset="0"/>
              </a:rPr>
              <a:t>&gt;</a:t>
            </a:r>
          </a:p>
          <a:p>
            <a:pPr eaLnBrk="1" hangingPunct="1">
              <a:buFontTx/>
              <a:buNone/>
            </a:pPr>
            <a:r>
              <a:rPr lang="en-US" altLang="en-US" sz="1600" dirty="0">
                <a:solidFill>
                  <a:srgbClr val="898989"/>
                </a:solidFill>
                <a:latin typeface="Dual 400" charset="0"/>
              </a:rPr>
              <a:t>Matthew </a:t>
            </a:r>
            <a:r>
              <a:rPr lang="en-US" altLang="en-US" sz="1600" dirty="0" err="1">
                <a:solidFill>
                  <a:srgbClr val="898989"/>
                </a:solidFill>
                <a:latin typeface="Dual 400" charset="0"/>
              </a:rPr>
              <a:t>Bocci</a:t>
            </a:r>
            <a:r>
              <a:rPr lang="en-US" altLang="en-US" sz="1600" dirty="0">
                <a:solidFill>
                  <a:srgbClr val="898989"/>
                </a:solidFill>
                <a:latin typeface="Dual 400" charset="0"/>
              </a:rPr>
              <a:t> &lt;</a:t>
            </a:r>
            <a:r>
              <a:rPr lang="en-US" altLang="en-US" sz="1600" dirty="0" err="1">
                <a:solidFill>
                  <a:srgbClr val="898989"/>
                </a:solidFill>
                <a:latin typeface="Dual 400" charset="0"/>
              </a:rPr>
              <a:t>matthew.bocci@nokia.com</a:t>
            </a:r>
            <a:r>
              <a:rPr lang="en-US" altLang="en-US" sz="1600" dirty="0">
                <a:solidFill>
                  <a:srgbClr val="898989"/>
                </a:solidFill>
                <a:latin typeface="Dual 400" charset="0"/>
              </a:rPr>
              <a:t>&gt;</a:t>
            </a:r>
          </a:p>
          <a:p>
            <a:pPr eaLnBrk="1" hangingPunct="1">
              <a:buFontTx/>
              <a:buNone/>
            </a:pPr>
            <a:endParaRPr lang="en-US" altLang="en-US" sz="1600" dirty="0">
              <a:solidFill>
                <a:srgbClr val="898989"/>
              </a:solidFill>
              <a:latin typeface="Dual 400" charset="0"/>
            </a:endParaRPr>
          </a:p>
          <a:p>
            <a:pPr>
              <a:buNone/>
            </a:pPr>
            <a:endParaRPr lang="en-US" sz="1600" dirty="0" smtClean="0">
              <a:solidFill>
                <a:srgbClr val="888888"/>
              </a:solidFill>
              <a:latin typeface="Calibri"/>
              <a:ea typeface="Calibri"/>
              <a:cs typeface="Calibri"/>
              <a:sym typeface="Calibri"/>
            </a:endParaRPr>
          </a:p>
          <a:p>
            <a:pPr>
              <a:buNone/>
            </a:pPr>
            <a:r>
              <a:rPr lang="en-US" sz="1600" dirty="0" err="1" smtClean="0">
                <a:solidFill>
                  <a:srgbClr val="888888"/>
                </a:solidFill>
                <a:latin typeface="Calibri"/>
                <a:ea typeface="Calibri"/>
                <a:cs typeface="Calibri"/>
                <a:sym typeface="Calibri"/>
              </a:rPr>
              <a:t>Ignas</a:t>
            </a:r>
            <a:r>
              <a:rPr lang="en-US" sz="1600" dirty="0" smtClean="0">
                <a:solidFill>
                  <a:srgbClr val="888888"/>
                </a:solidFill>
                <a:latin typeface="Calibri"/>
                <a:ea typeface="Calibri"/>
                <a:cs typeface="Calibri"/>
                <a:sym typeface="Calibri"/>
              </a:rPr>
              <a:t> </a:t>
            </a:r>
            <a:r>
              <a:rPr lang="en-US" sz="1600" dirty="0" err="1">
                <a:solidFill>
                  <a:srgbClr val="888888"/>
                </a:solidFill>
                <a:latin typeface="Calibri"/>
                <a:ea typeface="Calibri"/>
                <a:cs typeface="Calibri"/>
                <a:sym typeface="Calibri"/>
              </a:rPr>
              <a:t>Bagdonas</a:t>
            </a:r>
            <a:r>
              <a:rPr lang="en-US" sz="1600" dirty="0">
                <a:solidFill>
                  <a:srgbClr val="888888"/>
                </a:solidFill>
                <a:latin typeface="Calibri"/>
                <a:ea typeface="Calibri"/>
                <a:cs typeface="Calibri"/>
                <a:sym typeface="Calibri"/>
              </a:rPr>
              <a:t> &lt;</a:t>
            </a:r>
            <a:r>
              <a:rPr lang="en-US" sz="1600" dirty="0" err="1">
                <a:solidFill>
                  <a:srgbClr val="888888"/>
                </a:solidFill>
                <a:latin typeface="Calibri"/>
                <a:ea typeface="Calibri"/>
                <a:cs typeface="Calibri"/>
                <a:sym typeface="Calibri"/>
              </a:rPr>
              <a:t>ibagdona.ietf@gmail.com</a:t>
            </a:r>
            <a:r>
              <a:rPr lang="en-US" sz="1600" dirty="0">
                <a:solidFill>
                  <a:srgbClr val="888888"/>
                </a:solidFill>
                <a:latin typeface="Calibri"/>
                <a:ea typeface="Calibri"/>
                <a:cs typeface="Calibri"/>
                <a:sym typeface="Calibri"/>
              </a:rPr>
              <a:t>&gt;</a:t>
            </a:r>
          </a:p>
          <a:p>
            <a:pPr eaLnBrk="1" hangingPunct="1">
              <a:buFontTx/>
              <a:buNone/>
            </a:pPr>
            <a:endParaRPr lang="en-US" altLang="en-US" sz="1600" dirty="0">
              <a:solidFill>
                <a:srgbClr val="898989"/>
              </a:solidFill>
              <a:latin typeface="Dual 400" charset="0"/>
            </a:endParaRPr>
          </a:p>
        </p:txBody>
      </p:sp>
    </p:spTree>
    <p:extLst>
      <p:ext uri="{BB962C8B-B14F-4D97-AF65-F5344CB8AC3E}">
        <p14:creationId xmlns:p14="http://schemas.microsoft.com/office/powerpoint/2010/main" val="1325709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1485900" y="924695"/>
            <a:ext cx="6172200" cy="857250"/>
          </a:xfrm>
          <a:prstGeom prst="rect">
            <a:avLst/>
          </a:prstGeom>
          <a:noFill/>
          <a:ln>
            <a:noFill/>
          </a:ln>
        </p:spPr>
        <p:txBody>
          <a:bodyPr lIns="68569" tIns="34275" rIns="68569" bIns="34275" anchor="ctr" anchorCtr="0">
            <a:noAutofit/>
          </a:bodyPr>
          <a:lstStyle/>
          <a:p>
            <a:pPr>
              <a:buSzPct val="25000"/>
            </a:pPr>
            <a:r>
              <a:rPr lang="en-US"/>
              <a:t>Note Well</a:t>
            </a:r>
          </a:p>
        </p:txBody>
      </p:sp>
      <p:sp>
        <p:nvSpPr>
          <p:cNvPr id="97" name="Shape 97"/>
          <p:cNvSpPr txBox="1"/>
          <p:nvPr/>
        </p:nvSpPr>
        <p:spPr>
          <a:xfrm>
            <a:off x="1318304" y="1768793"/>
            <a:ext cx="6497898" cy="4270398"/>
          </a:xfrm>
          <a:prstGeom prst="rect">
            <a:avLst/>
          </a:prstGeom>
          <a:noFill/>
          <a:ln>
            <a:noFill/>
          </a:ln>
        </p:spPr>
        <p:txBody>
          <a:bodyPr lIns="68569" tIns="34275" rIns="68569" bIns="34275" anchor="t" anchorCtr="0">
            <a:noAutofit/>
          </a:bodyPr>
          <a:lstStyle/>
          <a:p>
            <a:pPr>
              <a:buSzPct val="25000"/>
            </a:pPr>
            <a:r>
              <a:rPr lang="en-US" sz="1050">
                <a:solidFill>
                  <a:schemeClr val="dk1"/>
                </a:solidFill>
                <a:latin typeface="Calibri"/>
                <a:ea typeface="Calibri"/>
                <a:cs typeface="Calibri"/>
                <a:sym typeface="Calibri"/>
              </a:rPr>
              <a:t>Any submission to the IETF intended by the Contributor for publication as all or part of an IETF Internet-Draft or RFC and any statement made within the context of an IETF activity is considered an "IETF Contribution". Such statements include oral statements in IETF sessions, as well as written and electronic communications made at any time or place, which are addressed to:</a:t>
            </a:r>
          </a:p>
          <a:p>
            <a:endParaRPr sz="1050">
              <a:solidFill>
                <a:schemeClr val="dk1"/>
              </a:solidFill>
              <a:latin typeface="Calibri"/>
              <a:ea typeface="Calibri"/>
              <a:cs typeface="Calibri"/>
              <a:sym typeface="Calibri"/>
            </a:endParaRP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The IETF plenary session</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The IESG, or any member thereof on behalf of the IESG</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Any IETF mailing list, including the IETF list itself, any working group or design team list, or any other list functioning under IETF auspices</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Any IETF working group or portion thereof</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Any Birds of a Feather (BOF) session</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The IAB or any member thereof on behalf of the IAB</a:t>
            </a:r>
          </a:p>
          <a:p>
            <a:pPr marL="128588" indent="-128588">
              <a:buClr>
                <a:schemeClr val="dk1"/>
              </a:buClr>
              <a:buSzPct val="100000"/>
              <a:buFont typeface="Arial"/>
              <a:buChar char="•"/>
            </a:pPr>
            <a:r>
              <a:rPr lang="en-US" sz="1050">
                <a:solidFill>
                  <a:schemeClr val="dk1"/>
                </a:solidFill>
                <a:latin typeface="Calibri"/>
                <a:ea typeface="Calibri"/>
                <a:cs typeface="Calibri"/>
                <a:sym typeface="Calibri"/>
              </a:rPr>
              <a:t>The RFC Editor or the Internet-Drafts function</a:t>
            </a:r>
          </a:p>
          <a:p>
            <a:endParaRPr sz="1050">
              <a:solidFill>
                <a:schemeClr val="dk1"/>
              </a:solidFill>
              <a:latin typeface="Calibri"/>
              <a:ea typeface="Calibri"/>
              <a:cs typeface="Calibri"/>
              <a:sym typeface="Calibri"/>
            </a:endParaRPr>
          </a:p>
          <a:p>
            <a:pPr>
              <a:buSzPct val="25000"/>
            </a:pPr>
            <a:r>
              <a:rPr lang="en-US" sz="1050">
                <a:solidFill>
                  <a:schemeClr val="dk1"/>
                </a:solidFill>
                <a:latin typeface="Calibri"/>
                <a:ea typeface="Calibri"/>
                <a:cs typeface="Calibri"/>
                <a:sym typeface="Calibri"/>
              </a:rPr>
              <a:t>All IETF Contributions are subject to the rules of RFC 5378 and RFC 3979 (updated by RFC 4879).</a:t>
            </a:r>
          </a:p>
          <a:p>
            <a:endParaRPr sz="1050">
              <a:solidFill>
                <a:schemeClr val="dk1"/>
              </a:solidFill>
              <a:latin typeface="Calibri"/>
              <a:ea typeface="Calibri"/>
              <a:cs typeface="Calibri"/>
              <a:sym typeface="Calibri"/>
            </a:endParaRPr>
          </a:p>
          <a:p>
            <a:pPr>
              <a:buSzPct val="25000"/>
            </a:pPr>
            <a:r>
              <a:rPr lang="en-US" sz="1050">
                <a:solidFill>
                  <a:schemeClr val="dk1"/>
                </a:solidFill>
                <a:latin typeface="Calibri"/>
                <a:ea typeface="Calibri"/>
                <a:cs typeface="Calibri"/>
                <a:sym typeface="Calibri"/>
              </a:rPr>
              <a:t>Statements made outside of an IETF session, mailing list or other function, that are clearly not intended to be input to an IETF activity, group or function, are not IETF Contributions in the context of this notice.  Please consult RFC 5378 and RFC 3979 for details.</a:t>
            </a:r>
          </a:p>
          <a:p>
            <a:endParaRPr sz="1050">
              <a:solidFill>
                <a:schemeClr val="dk1"/>
              </a:solidFill>
              <a:latin typeface="Calibri"/>
              <a:ea typeface="Calibri"/>
              <a:cs typeface="Calibri"/>
              <a:sym typeface="Calibri"/>
            </a:endParaRPr>
          </a:p>
          <a:p>
            <a:pPr>
              <a:buSzPct val="25000"/>
            </a:pPr>
            <a:r>
              <a:rPr lang="en-US" sz="1050">
                <a:solidFill>
                  <a:schemeClr val="dk1"/>
                </a:solidFill>
                <a:latin typeface="Calibri"/>
                <a:ea typeface="Calibri"/>
                <a:cs typeface="Calibri"/>
                <a:sym typeface="Calibri"/>
              </a:rPr>
              <a:t>A participant in any IETF activity is deemed to accept all IETF rules of process, as documented in Best Current Practices RFCs and IESG Statements.</a:t>
            </a:r>
          </a:p>
          <a:p>
            <a:endParaRPr sz="1050">
              <a:solidFill>
                <a:schemeClr val="dk1"/>
              </a:solidFill>
              <a:latin typeface="Calibri"/>
              <a:ea typeface="Calibri"/>
              <a:cs typeface="Calibri"/>
              <a:sym typeface="Calibri"/>
            </a:endParaRPr>
          </a:p>
          <a:p>
            <a:pPr>
              <a:buSzPct val="25000"/>
            </a:pPr>
            <a:r>
              <a:rPr lang="en-US" sz="1050">
                <a:solidFill>
                  <a:schemeClr val="dk1"/>
                </a:solidFill>
                <a:latin typeface="Calibri"/>
                <a:ea typeface="Calibri"/>
                <a:cs typeface="Calibri"/>
                <a:sym typeface="Calibri"/>
              </a:rPr>
              <a:t>A participant in any IETF activity acknowledges that written, audio and video records of meetings may be made and may be available to the public.</a:t>
            </a:r>
            <a:br>
              <a:rPr lang="en-US" sz="1050">
                <a:solidFill>
                  <a:schemeClr val="dk1"/>
                </a:solidFill>
                <a:latin typeface="Calibri"/>
                <a:ea typeface="Calibri"/>
                <a:cs typeface="Calibri"/>
                <a:sym typeface="Calibri"/>
              </a:rPr>
            </a:br>
            <a:endParaRPr lang="en-US" sz="1050">
              <a:solidFill>
                <a:schemeClr val="dk1"/>
              </a:solidFill>
              <a:latin typeface="Calibri"/>
              <a:ea typeface="Calibri"/>
              <a:cs typeface="Calibri"/>
              <a:sym typeface="Calibri"/>
            </a:endParaRPr>
          </a:p>
        </p:txBody>
      </p:sp>
      <p:sp>
        <p:nvSpPr>
          <p:cNvPr id="2" name="Slide Number Placeholder 1"/>
          <p:cNvSpPr>
            <a:spLocks noGrp="1"/>
          </p:cNvSpPr>
          <p:nvPr>
            <p:ph type="sldNum" idx="12"/>
          </p:nvPr>
        </p:nvSpPr>
        <p:spPr/>
        <p:txBody>
          <a:bodyPr/>
          <a:lstStyle/>
          <a:p>
            <a:pPr algn="r">
              <a:buSzPct val="25000"/>
            </a:pPr>
            <a:fld id="{00000000-1234-1234-1234-123412341234}" type="slidenum">
              <a:rPr lang="en-US" sz="900">
                <a:solidFill>
                  <a:srgbClr val="888888"/>
                </a:solidFill>
                <a:latin typeface="Calibri"/>
                <a:ea typeface="Calibri"/>
                <a:cs typeface="Calibri"/>
                <a:sym typeface="Calibri"/>
              </a:rPr>
              <a:pPr algn="r">
                <a:buSzPct val="25000"/>
              </a:pPr>
              <a:t>2</a:t>
            </a:fld>
            <a:endParaRPr lang="en-US" sz="900">
              <a:solidFill>
                <a:srgbClr val="888888"/>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4213" y="333375"/>
            <a:ext cx="7772400" cy="1143000"/>
          </a:xfrm>
        </p:spPr>
        <p:txBody>
          <a:bodyPr/>
          <a:lstStyle/>
          <a:p>
            <a:pPr eaLnBrk="1" hangingPunct="1"/>
            <a:r>
              <a:rPr lang="en-GB" altLang="en-US">
                <a:latin typeface="Dual 400" charset="0"/>
              </a:rPr>
              <a:t>Administrivia</a:t>
            </a:r>
          </a:p>
        </p:txBody>
      </p:sp>
      <p:sp>
        <p:nvSpPr>
          <p:cNvPr id="16386" name="Rectangle 3"/>
          <p:cNvSpPr>
            <a:spLocks noGrp="1" noChangeArrowheads="1"/>
          </p:cNvSpPr>
          <p:nvPr>
            <p:ph type="body" idx="1"/>
          </p:nvPr>
        </p:nvSpPr>
        <p:spPr>
          <a:xfrm>
            <a:off x="684213" y="1628775"/>
            <a:ext cx="7772400" cy="4114800"/>
          </a:xfrm>
        </p:spPr>
        <p:txBody>
          <a:bodyPr/>
          <a:lstStyle/>
          <a:p>
            <a:pPr eaLnBrk="1" hangingPunct="1"/>
            <a:r>
              <a:rPr lang="en-GB" altLang="en-US">
                <a:latin typeface="Dual 400" charset="0"/>
              </a:rPr>
              <a:t>Blue Sheets!</a:t>
            </a:r>
          </a:p>
          <a:p>
            <a:pPr eaLnBrk="1" hangingPunct="1"/>
            <a:r>
              <a:rPr lang="en-GB" altLang="en-US">
                <a:latin typeface="Dual 400" charset="0"/>
              </a:rPr>
              <a:t>Note takers + Jabber Scribe?</a:t>
            </a:r>
          </a:p>
          <a:p>
            <a:pPr eaLnBrk="1" hangingPunct="1"/>
            <a:r>
              <a:rPr lang="en-GB" altLang="en-US">
                <a:latin typeface="Dual 400" charset="0"/>
              </a:rPr>
              <a:t>Jabber / XMPP</a:t>
            </a:r>
          </a:p>
          <a:p>
            <a:pPr marL="457200" lvl="1" indent="0" eaLnBrk="1" hangingPunct="1">
              <a:buFontTx/>
              <a:buNone/>
            </a:pPr>
            <a:r>
              <a:rPr lang="en-GB" altLang="en-US" sz="1800">
                <a:latin typeface="Dual 400" charset="0"/>
              </a:rPr>
              <a:t>xmpp:nvo3@jabber.ietf.org?join</a:t>
            </a:r>
          </a:p>
          <a:p>
            <a:pPr eaLnBrk="1" hangingPunct="1"/>
            <a:r>
              <a:rPr lang="en-GB" altLang="en-US">
                <a:latin typeface="Dual 400" charset="0"/>
              </a:rPr>
              <a:t>Mailing List:</a:t>
            </a:r>
          </a:p>
          <a:p>
            <a:pPr marL="457200" lvl="1" indent="0" eaLnBrk="1" hangingPunct="1">
              <a:buFontTx/>
              <a:buNone/>
            </a:pPr>
            <a:r>
              <a:rPr lang="en-GB" altLang="en-US" sz="1600">
                <a:latin typeface="Dual 400" charset="0"/>
              </a:rPr>
              <a:t>General Discussion: nvo3@ietf.org</a:t>
            </a:r>
          </a:p>
          <a:p>
            <a:pPr marL="457200" lvl="1" indent="0" eaLnBrk="1" hangingPunct="1">
              <a:buFontTx/>
              <a:buNone/>
            </a:pPr>
            <a:r>
              <a:rPr lang="en-GB" altLang="en-US" sz="1600">
                <a:latin typeface="Dual 400" charset="0"/>
              </a:rPr>
              <a:t>To Subscribe: https://www.ietf.org/mailman/listinfo/nvo3</a:t>
            </a:r>
          </a:p>
          <a:p>
            <a:pPr marL="457200" lvl="1" indent="0" eaLnBrk="1" hangingPunct="1">
              <a:buFontTx/>
              <a:buNone/>
            </a:pPr>
            <a:r>
              <a:rPr lang="en-GB" altLang="en-US" sz="1600">
                <a:latin typeface="Dual 400" charset="0"/>
              </a:rPr>
              <a:t>Archive: http://www.ietf.org/mail-archive/web/nvo3/index.html</a:t>
            </a:r>
          </a:p>
          <a:p>
            <a:pPr eaLnBrk="1" hangingPunct="1"/>
            <a:endParaRPr lang="en-GB" altLang="en-US" sz="1800">
              <a:latin typeface="Dual 400" charset="0"/>
            </a:endParaRPr>
          </a:p>
          <a:p>
            <a:pPr eaLnBrk="1" hangingPunct="1"/>
            <a:endParaRPr lang="en-GB" altLang="en-US">
              <a:latin typeface="Dual 400" charset="0"/>
            </a:endParaRPr>
          </a:p>
        </p:txBody>
      </p:sp>
    </p:spTree>
    <p:extLst>
      <p:ext uri="{BB962C8B-B14F-4D97-AF65-F5344CB8AC3E}">
        <p14:creationId xmlns:p14="http://schemas.microsoft.com/office/powerpoint/2010/main" val="2022372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457201" y="1063228"/>
            <a:ext cx="8229599" cy="857250"/>
          </a:xfrm>
          <a:prstGeom prst="rect">
            <a:avLst/>
          </a:prstGeom>
          <a:noFill/>
          <a:ln>
            <a:noFill/>
          </a:ln>
        </p:spPr>
        <p:txBody>
          <a:bodyPr lIns="68569" tIns="34275" rIns="68569" bIns="34275" anchor="ctr" anchorCtr="0">
            <a:noAutofit/>
          </a:bodyPr>
          <a:lstStyle/>
          <a:p>
            <a:pPr>
              <a:buSzPct val="25000"/>
            </a:pPr>
            <a:r>
              <a:rPr lang="en-US" dirty="0" smtClean="0"/>
              <a:t>Agenda </a:t>
            </a:r>
            <a:r>
              <a:rPr lang="mr-IN" dirty="0" smtClean="0"/>
              <a:t>–</a:t>
            </a:r>
            <a:r>
              <a:rPr lang="en-US" dirty="0" smtClean="0"/>
              <a:t> Thursday 17</a:t>
            </a:r>
            <a:r>
              <a:rPr lang="en-US" baseline="30000" dirty="0" smtClean="0"/>
              <a:t>th</a:t>
            </a:r>
            <a:r>
              <a:rPr lang="en-US" dirty="0" smtClean="0"/>
              <a:t> Nov</a:t>
            </a:r>
            <a:endParaRPr lang="en-US" dirty="0"/>
          </a:p>
        </p:txBody>
      </p:sp>
      <p:sp>
        <p:nvSpPr>
          <p:cNvPr id="109" name="Shape 109"/>
          <p:cNvSpPr txBox="1">
            <a:spLocks noGrp="1"/>
          </p:cNvSpPr>
          <p:nvPr>
            <p:ph type="body" idx="1"/>
          </p:nvPr>
        </p:nvSpPr>
        <p:spPr>
          <a:xfrm>
            <a:off x="457201" y="2057401"/>
            <a:ext cx="8229599" cy="3394472"/>
          </a:xfrm>
          <a:prstGeom prst="rect">
            <a:avLst/>
          </a:prstGeom>
          <a:noFill/>
          <a:ln>
            <a:noFill/>
          </a:ln>
        </p:spPr>
        <p:txBody>
          <a:bodyPr lIns="68569" tIns="34275" rIns="68569" bIns="34275" anchor="t" anchorCtr="0">
            <a:noAutofit/>
          </a:bodyPr>
          <a:lstStyle/>
          <a:p>
            <a:pPr marL="385763" indent="-385763">
              <a:spcBef>
                <a:spcPts val="0"/>
              </a:spcBef>
              <a:buFont typeface="Calibri"/>
              <a:buAutoNum type="arabicPeriod"/>
            </a:pPr>
            <a:r>
              <a:rPr lang="en-US" sz="2000" dirty="0" smtClean="0"/>
              <a:t>Welcome and Introduction </a:t>
            </a:r>
            <a:r>
              <a:rPr lang="mr-IN" sz="2000" dirty="0" smtClean="0"/>
              <a:t>–</a:t>
            </a:r>
            <a:r>
              <a:rPr lang="en-US" sz="2000" dirty="0" smtClean="0"/>
              <a:t> Chairs (5 min)</a:t>
            </a:r>
          </a:p>
          <a:p>
            <a:pPr marL="385763" indent="-385763">
              <a:spcBef>
                <a:spcPts val="0"/>
              </a:spcBef>
              <a:buFont typeface="Calibri"/>
              <a:buAutoNum type="arabicPeriod"/>
            </a:pPr>
            <a:r>
              <a:rPr lang="en-US" sz="2000" dirty="0" smtClean="0"/>
              <a:t>OAM </a:t>
            </a:r>
            <a:r>
              <a:rPr lang="en-US" sz="2000" dirty="0"/>
              <a:t>Header for use in Overlay Networks </a:t>
            </a:r>
            <a:r>
              <a:rPr lang="en-US" sz="2000" dirty="0" smtClean="0"/>
              <a:t/>
            </a:r>
            <a:br>
              <a:rPr lang="en-US" sz="2000" dirty="0" smtClean="0"/>
            </a:br>
            <a:r>
              <a:rPr lang="en-US" sz="2000" dirty="0" smtClean="0">
                <a:hlinkClick r:id="rId3"/>
              </a:rPr>
              <a:t>https</a:t>
            </a:r>
            <a:r>
              <a:rPr lang="en-US" sz="2000" dirty="0">
                <a:hlinkClick r:id="rId3"/>
              </a:rPr>
              <a:t>://</a:t>
            </a:r>
            <a:r>
              <a:rPr lang="en-US" sz="2000" dirty="0" smtClean="0">
                <a:hlinkClick r:id="rId3"/>
              </a:rPr>
              <a:t>datatracker.ietf.org/doc/draft-ooamdt-rtgwg-ooam-header</a:t>
            </a:r>
            <a:r>
              <a:rPr lang="en-US" sz="2000" dirty="0"/>
              <a:t>/</a:t>
            </a:r>
            <a:r>
              <a:rPr lang="en-US" sz="2000" dirty="0" smtClean="0"/>
              <a:t>     Greg </a:t>
            </a:r>
            <a:r>
              <a:rPr lang="en-US" sz="2000" dirty="0" err="1"/>
              <a:t>Mirsky</a:t>
            </a:r>
            <a:r>
              <a:rPr lang="en-US" sz="2000" dirty="0"/>
              <a:t> (10 min) </a:t>
            </a:r>
            <a:endParaRPr lang="en-US" sz="2000" dirty="0" smtClean="0"/>
          </a:p>
          <a:p>
            <a:pPr marL="385763" indent="-385763">
              <a:spcBef>
                <a:spcPts val="0"/>
              </a:spcBef>
              <a:buFont typeface="Calibri"/>
              <a:buAutoNum type="arabicPeriod"/>
            </a:pPr>
            <a:r>
              <a:rPr lang="en-US" sz="2000" dirty="0" smtClean="0"/>
              <a:t>On-demand </a:t>
            </a:r>
            <a:r>
              <a:rPr lang="en-US" sz="2000" dirty="0"/>
              <a:t>Continuity Check (CC) and Connectivity Verification (CV) for Overlay Networks </a:t>
            </a:r>
            <a:r>
              <a:rPr lang="en-US" sz="2000" dirty="0" smtClean="0"/>
              <a:t/>
            </a:r>
            <a:br>
              <a:rPr lang="en-US" sz="2000" dirty="0" smtClean="0"/>
            </a:br>
            <a:r>
              <a:rPr lang="en-US" sz="2000" dirty="0" smtClean="0">
                <a:hlinkClick r:id="rId4"/>
              </a:rPr>
              <a:t>https</a:t>
            </a:r>
            <a:r>
              <a:rPr lang="en-US" sz="2000" dirty="0">
                <a:hlinkClick r:id="rId4"/>
              </a:rPr>
              <a:t>://datatracker.ietf.org/doc/draft-ooamdt-rtgwg-demand-cc-cv</a:t>
            </a:r>
            <a:r>
              <a:rPr lang="en-US" sz="2000" dirty="0" smtClean="0">
                <a:hlinkClick r:id="rId4"/>
              </a:rPr>
              <a:t>/</a:t>
            </a:r>
            <a:r>
              <a:rPr lang="en-US" sz="2000" dirty="0" smtClean="0"/>
              <a:t> </a:t>
            </a:r>
            <a:br>
              <a:rPr lang="en-US" sz="2000" dirty="0" smtClean="0"/>
            </a:br>
            <a:r>
              <a:rPr lang="en-US" sz="2000" dirty="0" smtClean="0"/>
              <a:t>Greg </a:t>
            </a:r>
            <a:r>
              <a:rPr lang="en-US" sz="2000" dirty="0" err="1"/>
              <a:t>Mirsky</a:t>
            </a:r>
            <a:r>
              <a:rPr lang="en-US" sz="2000" dirty="0"/>
              <a:t> (10 min) </a:t>
            </a:r>
            <a:endParaRPr lang="en-US" sz="2000" dirty="0" smtClean="0"/>
          </a:p>
          <a:p>
            <a:pPr marL="385763" indent="-385763">
              <a:spcBef>
                <a:spcPts val="0"/>
              </a:spcBef>
              <a:buFont typeface="Calibri"/>
              <a:buAutoNum type="arabicPeriod"/>
            </a:pPr>
            <a:r>
              <a:rPr lang="en-US" sz="2000" dirty="0" smtClean="0"/>
              <a:t>Report </a:t>
            </a:r>
            <a:r>
              <a:rPr lang="en-US" sz="2000" dirty="0"/>
              <a:t>back on round table discussions WG Chairs </a:t>
            </a:r>
            <a:r>
              <a:rPr lang="en-US" sz="2000" dirty="0" smtClean="0"/>
              <a:t>(60 </a:t>
            </a:r>
            <a:r>
              <a:rPr lang="en-US" sz="2000" dirty="0"/>
              <a:t>min) </a:t>
            </a:r>
            <a:endParaRPr lang="en-US" sz="2000" dirty="0" smtClean="0"/>
          </a:p>
          <a:p>
            <a:pPr marL="685801" lvl="1" indent="-385763">
              <a:spcBef>
                <a:spcPts val="0"/>
              </a:spcBef>
              <a:buFont typeface="+mj-lt"/>
              <a:buAutoNum type="alphaLcPeriod"/>
            </a:pPr>
            <a:r>
              <a:rPr lang="en-US" sz="1700" dirty="0" smtClean="0"/>
              <a:t>Control Plane </a:t>
            </a:r>
            <a:r>
              <a:rPr lang="mr-IN" sz="1700" dirty="0" smtClean="0"/>
              <a:t>–</a:t>
            </a:r>
            <a:r>
              <a:rPr lang="en-US" sz="1700" dirty="0" smtClean="0"/>
              <a:t> Benson </a:t>
            </a:r>
            <a:r>
              <a:rPr lang="en-US" sz="1700" dirty="0" err="1" smtClean="0"/>
              <a:t>Schliesser</a:t>
            </a:r>
            <a:r>
              <a:rPr lang="en-US" sz="1700" dirty="0" smtClean="0"/>
              <a:t> (20 mins)</a:t>
            </a:r>
          </a:p>
          <a:p>
            <a:pPr marL="685801" lvl="1" indent="-385763">
              <a:spcBef>
                <a:spcPts val="0"/>
              </a:spcBef>
              <a:buFont typeface="Calibri"/>
              <a:buAutoNum type="alphaLcPeriod"/>
            </a:pPr>
            <a:r>
              <a:rPr lang="en-US" sz="1700" dirty="0" smtClean="0"/>
              <a:t>Data Plane </a:t>
            </a:r>
            <a:r>
              <a:rPr lang="mr-IN" sz="1700" dirty="0" smtClean="0"/>
              <a:t>–</a:t>
            </a:r>
            <a:r>
              <a:rPr lang="en-US" sz="1700" dirty="0" smtClean="0"/>
              <a:t> Pat </a:t>
            </a:r>
            <a:r>
              <a:rPr lang="en-US" sz="1700" dirty="0" err="1" smtClean="0"/>
              <a:t>Thaler</a:t>
            </a:r>
            <a:r>
              <a:rPr lang="en-US" sz="1700" dirty="0" smtClean="0"/>
              <a:t> (20 mins)</a:t>
            </a:r>
          </a:p>
          <a:p>
            <a:pPr marL="685801" lvl="1" indent="-385763">
              <a:spcBef>
                <a:spcPts val="0"/>
              </a:spcBef>
              <a:buFont typeface="Calibri"/>
              <a:buAutoNum type="alphaLcPeriod"/>
            </a:pPr>
            <a:r>
              <a:rPr lang="en-US" sz="1700" dirty="0" smtClean="0"/>
              <a:t>OAM </a:t>
            </a:r>
            <a:r>
              <a:rPr lang="mr-IN" sz="1700" dirty="0" smtClean="0"/>
              <a:t>–</a:t>
            </a:r>
            <a:r>
              <a:rPr lang="en-US" sz="1700" dirty="0" smtClean="0"/>
              <a:t> Greg </a:t>
            </a:r>
            <a:r>
              <a:rPr lang="en-US" sz="1700" dirty="0" err="1" smtClean="0"/>
              <a:t>Mirsky</a:t>
            </a:r>
            <a:r>
              <a:rPr lang="en-US" sz="1700" dirty="0" smtClean="0"/>
              <a:t> (20 mins)</a:t>
            </a:r>
            <a:r>
              <a:rPr lang="en-US" sz="1700" dirty="0"/>
              <a:t/>
            </a:r>
            <a:br>
              <a:rPr lang="en-US" sz="1700" dirty="0"/>
            </a:br>
            <a:endParaRPr sz="2500" dirty="0"/>
          </a:p>
        </p:txBody>
      </p:sp>
      <p:sp>
        <p:nvSpPr>
          <p:cNvPr id="2" name="Slide Number Placeholder 1"/>
          <p:cNvSpPr>
            <a:spLocks noGrp="1"/>
          </p:cNvSpPr>
          <p:nvPr>
            <p:ph type="sldNum" idx="12"/>
          </p:nvPr>
        </p:nvSpPr>
        <p:spPr/>
        <p:txBody>
          <a:bodyPr/>
          <a:lstStyle/>
          <a:p>
            <a:pPr algn="r">
              <a:buSzPct val="25000"/>
            </a:pPr>
            <a:fld id="{00000000-1234-1234-1234-123412341234}" type="slidenum">
              <a:rPr lang="en-US" sz="900">
                <a:solidFill>
                  <a:srgbClr val="888888"/>
                </a:solidFill>
                <a:latin typeface="Calibri"/>
                <a:ea typeface="Calibri"/>
                <a:cs typeface="Calibri"/>
                <a:sym typeface="Calibri"/>
              </a:rPr>
              <a:pPr algn="r">
                <a:buSzPct val="25000"/>
              </a:pPr>
              <a:t>4</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50614372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355</Words>
  <Application>Microsoft Macintosh PowerPoint</Application>
  <PresentationFormat>On-screen Show (4:3)</PresentationFormat>
  <Paragraphs>48</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Calibri</vt:lpstr>
      <vt:lpstr>Dual 400</vt:lpstr>
      <vt:lpstr>ＭＳ Ｐゴシック</vt:lpstr>
      <vt:lpstr>Times New Roman</vt:lpstr>
      <vt:lpstr>Arial</vt:lpstr>
      <vt:lpstr>Office Theme</vt:lpstr>
      <vt:lpstr>Network Virtualization Overlays (NVO3) Working Group  IETF 97, November 2016, Seoul</vt:lpstr>
      <vt:lpstr>Note Well</vt:lpstr>
      <vt:lpstr>Administrivia</vt:lpstr>
      <vt:lpstr>Agenda – Thursday 17th Nov</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IETF – NVO3 WG Virtual Interim Meeting 26-Oct-2016  Introduction and DT Charter Review </dc:title>
  <cp:lastModifiedBy>Bocci, Matthew (Nokia - GB)</cp:lastModifiedBy>
  <cp:revision>23</cp:revision>
  <dcterms:modified xsi:type="dcterms:W3CDTF">2016-11-17T00:32:03Z</dcterms:modified>
</cp:coreProperties>
</file>