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</p:sldMasterIdLst>
  <p:notesMasterIdLst>
    <p:notesMasterId r:id="rId8"/>
  </p:notesMasterIdLst>
  <p:sldIdLst>
    <p:sldId id="256" r:id="rId3"/>
    <p:sldId id="267" r:id="rId4"/>
    <p:sldId id="269" r:id="rId5"/>
    <p:sldId id="26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E1FF"/>
    <a:srgbClr val="00FF00"/>
    <a:srgbClr val="B6B468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909" autoAdjust="0"/>
  </p:normalViewPr>
  <p:slideViewPr>
    <p:cSldViewPr>
      <p:cViewPr varScale="1">
        <p:scale>
          <a:sx n="46" d="100"/>
          <a:sy n="46" d="100"/>
        </p:scale>
        <p:origin x="1531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F3D6B-2E6D-4E9C-A88C-DF88E89F74B4}" type="datetimeFigureOut">
              <a:rPr lang="en-US" smtClean="0"/>
              <a:t>11/6/2016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D6601-AE00-46BC-899B-92E2C19748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945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1"/>
          <p:cNvSpPr>
            <a:spLocks noChangeArrowheads="1"/>
          </p:cNvSpPr>
          <p:nvPr/>
        </p:nvSpPr>
        <p:spPr bwMode="gray">
          <a:xfrm>
            <a:off x="0" y="0"/>
            <a:ext cx="9144000" cy="6858000"/>
          </a:xfrm>
          <a:prstGeom prst="rect">
            <a:avLst/>
          </a:prstGeom>
          <a:solidFill>
            <a:srgbClr val="DFDFDF"/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tIns="0" rIns="0" bIns="0" anchor="ctr">
            <a:noAutofit/>
          </a:bodyPr>
          <a:lstStyle/>
          <a:p>
            <a:pPr>
              <a:defRPr/>
            </a:pPr>
            <a:endParaRPr lang="en-US" dirty="0">
              <a:latin typeface="Arial" pitchFamily="34" charset="0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32888"/>
            <a:ext cx="7315200" cy="877824"/>
          </a:xfrm>
        </p:spPr>
        <p:txBody>
          <a:bodyPr>
            <a:noAutofit/>
          </a:bodyPr>
          <a:lstStyle>
            <a:lvl1pPr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defRPr lang="en-US" sz="3200" b="1" cap="all" baseline="0" dirty="0" smtClean="0">
                <a:solidFill>
                  <a:srgbClr val="29292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11880"/>
            <a:ext cx="5943600" cy="1051560"/>
          </a:xfrm>
        </p:spPr>
        <p:txBody>
          <a:bodyPr>
            <a:noAutofit/>
          </a:bodyPr>
          <a:lstStyle>
            <a:lvl1pPr marL="0" indent="0" algn="l" defTabSz="457200" rtl="0" eaLnBrk="1" fontAlgn="base" hangingPunct="1">
              <a:lnSpc>
                <a:spcPts val="2000"/>
              </a:lnSpc>
              <a:spcBef>
                <a:spcPct val="0"/>
              </a:spcBef>
              <a:spcAft>
                <a:spcPts val="600"/>
              </a:spcAft>
              <a:buClrTx/>
              <a:buFontTx/>
              <a:buNone/>
              <a:defRPr lang="en-US" sz="2000" dirty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2" name="Picture 7" descr="blue-window"/>
          <p:cNvPicPr>
            <a:picLocks noChangeAspect="1" noChangeArrowheads="1"/>
          </p:cNvPicPr>
          <p:nvPr/>
        </p:nvPicPr>
        <p:blipFill>
          <a:blip r:embed="rId2" cstate="print"/>
          <a:srcRect b="37572"/>
          <a:stretch>
            <a:fillRect/>
          </a:stretch>
        </p:blipFill>
        <p:spPr bwMode="auto">
          <a:xfrm>
            <a:off x="450850" y="5468938"/>
            <a:ext cx="82423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juniper_blac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5898" y="917673"/>
            <a:ext cx="1718044" cy="46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53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11/6/2016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13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11/6/2016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25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11/6/2016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482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11/6/2016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354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022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33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526"/>
              </a:spcAft>
              <a:defRPr lang="en-US" sz="2400" b="1" cap="all" baseline="0" dirty="0" smtClean="0">
                <a:solidFill>
                  <a:srgbClr val="292929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366616" y="1134374"/>
            <a:ext cx="8229600" cy="4852358"/>
          </a:xfrm>
        </p:spPr>
        <p:txBody>
          <a:bodyPr/>
          <a:lstStyle>
            <a:lvl1pPr marL="112713" indent="-112713"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 marL="569913" indent="-225425"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 marL="854075" indent="-223838"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 marL="1147763" indent="-233363"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 marL="1431925" indent="-173038"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97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defRPr lang="en-US" sz="2400" b="1" cap="all" baseline="0" dirty="0" smtClean="0">
                <a:solidFill>
                  <a:srgbClr val="29292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586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rg-ven-gradient-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038725"/>
            <a:ext cx="9144000" cy="1819275"/>
          </a:xfrm>
          <a:prstGeom prst="rect">
            <a:avLst/>
          </a:prstGeom>
        </p:spPr>
      </p:pic>
      <p:sp>
        <p:nvSpPr>
          <p:cNvPr id="4" name="Rectangle 44"/>
          <p:cNvSpPr>
            <a:spLocks noChangeArrowheads="1"/>
          </p:cNvSpPr>
          <p:nvPr/>
        </p:nvSpPr>
        <p:spPr bwMode="invGray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BABCBE">
                  <a:alpha val="14999"/>
                </a:srgbClr>
              </a:gs>
              <a:gs pos="100000">
                <a:srgbClr val="565758">
                  <a:alpha val="14999"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wrap="none" tIns="0" rIns="0" bIns="0" anchor="ctr">
            <a:spAutoFit/>
          </a:bodyPr>
          <a:lstStyle/>
          <a:p>
            <a:pPr>
              <a:defRPr/>
            </a:pPr>
            <a:endParaRPr lang="en-US" dirty="0">
              <a:latin typeface="Arial" pitchFamily="34" charset="0"/>
              <a:ea typeface="+mn-ea"/>
            </a:endParaRPr>
          </a:p>
        </p:txBody>
      </p:sp>
      <p:pic>
        <p:nvPicPr>
          <p:cNvPr id="6" name="Picture 43" descr="junos_brand_transpar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59200" y="2211388"/>
            <a:ext cx="4483100" cy="372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98480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638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826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076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11/6/2016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487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C415F-0E52-4D2B-B1E3-9E3390714097}" type="datetimeFigureOut">
              <a:rPr lang="en-US" smtClean="0"/>
              <a:t>11/6/2016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711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488" y="256032"/>
            <a:ext cx="8220456" cy="740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050" y="1134036"/>
            <a:ext cx="8220456" cy="477316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Rectangle 26"/>
          <p:cNvSpPr>
            <a:spLocks noChangeArrowheads="1"/>
          </p:cNvSpPr>
          <p:nvPr/>
        </p:nvSpPr>
        <p:spPr bwMode="black">
          <a:xfrm>
            <a:off x="471488" y="6229350"/>
            <a:ext cx="530225" cy="198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pPr algn="l" eaLnBrk="0" hangingPunct="0">
              <a:spcBef>
                <a:spcPct val="0"/>
              </a:spcBef>
              <a:tabLst>
                <a:tab pos="461963" algn="l"/>
                <a:tab pos="4572000" algn="ctr"/>
                <a:tab pos="8461375" algn="r"/>
                <a:tab pos="8855075" algn="r"/>
              </a:tabLst>
              <a:defRPr/>
            </a:pPr>
            <a:fld id="{E46DE64C-7D15-458B-8CF1-EEE6A14FF4AB}" type="slidenum">
              <a:rPr lang="en-US" sz="1000">
                <a:solidFill>
                  <a:srgbClr val="807F83"/>
                </a:solidFill>
                <a:latin typeface="Arial" pitchFamily="34" charset="0"/>
              </a:rPr>
              <a:pPr algn="l" eaLnBrk="0" hangingPunct="0">
                <a:spcBef>
                  <a:spcPct val="0"/>
                </a:spcBef>
                <a:tabLst>
                  <a:tab pos="461963" algn="l"/>
                  <a:tab pos="4572000" algn="ctr"/>
                  <a:tab pos="8461375" algn="r"/>
                  <a:tab pos="8855075" algn="r"/>
                </a:tabLst>
                <a:defRPr/>
              </a:pPr>
              <a:t>‹#›</a:t>
            </a:fld>
            <a:endParaRPr lang="en-US" sz="1000" dirty="0">
              <a:solidFill>
                <a:srgbClr val="807F83"/>
              </a:solidFill>
              <a:latin typeface="Arial" pitchFamily="34" charset="0"/>
            </a:endParaRPr>
          </a:p>
        </p:txBody>
      </p:sp>
      <p:grpSp>
        <p:nvGrpSpPr>
          <p:cNvPr id="18" name="Group 6"/>
          <p:cNvGrpSpPr>
            <a:grpSpLocks/>
          </p:cNvGrpSpPr>
          <p:nvPr/>
        </p:nvGrpSpPr>
        <p:grpSpPr bwMode="auto">
          <a:xfrm>
            <a:off x="450850" y="238125"/>
            <a:ext cx="8240713" cy="5994400"/>
            <a:chOff x="284" y="150"/>
            <a:chExt cx="5182" cy="3776"/>
          </a:xfrm>
        </p:grpSpPr>
        <p:sp>
          <p:nvSpPr>
            <p:cNvPr id="19" name="Line 7"/>
            <p:cNvSpPr>
              <a:spLocks noChangeShapeType="1"/>
            </p:cNvSpPr>
            <p:nvPr userDrawn="1"/>
          </p:nvSpPr>
          <p:spPr bwMode="auto">
            <a:xfrm>
              <a:off x="284" y="3926"/>
              <a:ext cx="5182" cy="0"/>
            </a:xfrm>
            <a:prstGeom prst="line">
              <a:avLst/>
            </a:prstGeom>
            <a:noFill/>
            <a:ln w="12700">
              <a:solidFill>
                <a:srgbClr val="BABCBE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  <a:ea typeface="+mn-ea"/>
              </a:endParaRPr>
            </a:p>
          </p:txBody>
        </p:sp>
        <p:sp>
          <p:nvSpPr>
            <p:cNvPr id="20" name="Line 8"/>
            <p:cNvSpPr>
              <a:spLocks noChangeShapeType="1"/>
            </p:cNvSpPr>
            <p:nvPr userDrawn="1"/>
          </p:nvSpPr>
          <p:spPr bwMode="auto">
            <a:xfrm>
              <a:off x="284" y="602"/>
              <a:ext cx="5182" cy="0"/>
            </a:xfrm>
            <a:prstGeom prst="line">
              <a:avLst/>
            </a:prstGeom>
            <a:noFill/>
            <a:ln w="12700">
              <a:solidFill>
                <a:srgbClr val="BABCBE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  <a:ea typeface="+mn-ea"/>
              </a:endParaRPr>
            </a:p>
          </p:txBody>
        </p:sp>
        <p:sp>
          <p:nvSpPr>
            <p:cNvPr id="21" name="Line 9"/>
            <p:cNvSpPr>
              <a:spLocks noChangeShapeType="1"/>
            </p:cNvSpPr>
            <p:nvPr userDrawn="1"/>
          </p:nvSpPr>
          <p:spPr bwMode="auto">
            <a:xfrm>
              <a:off x="284" y="150"/>
              <a:ext cx="5182" cy="0"/>
            </a:xfrm>
            <a:prstGeom prst="line">
              <a:avLst/>
            </a:prstGeom>
            <a:noFill/>
            <a:ln w="12700">
              <a:solidFill>
                <a:srgbClr val="BABCBE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  <a:ea typeface="+mn-ea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2895600" y="6241145"/>
            <a:ext cx="29722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>
                <a:solidFill>
                  <a:schemeClr val="accent6"/>
                </a:solidFill>
              </a:rPr>
              <a:t>Copyright </a:t>
            </a:r>
            <a:r>
              <a:rPr lang="en-US" sz="800" kern="1200" dirty="0">
                <a:solidFill>
                  <a:schemeClr val="accent6"/>
                </a:solidFill>
                <a:latin typeface="Arial" charset="0"/>
                <a:ea typeface="ＭＳ Ｐゴシック" charset="-128"/>
                <a:cs typeface="+mn-cs"/>
              </a:rPr>
              <a:t>©</a:t>
            </a:r>
            <a:r>
              <a:rPr lang="en-US" sz="800" kern="1200" baseline="0" dirty="0">
                <a:solidFill>
                  <a:schemeClr val="accent6"/>
                </a:solidFill>
                <a:latin typeface="Arial" charset="0"/>
                <a:ea typeface="ＭＳ Ｐゴシック" charset="-128"/>
                <a:cs typeface="+mn-cs"/>
              </a:rPr>
              <a:t> 2009 Juniper Networks, Inc.     www.juniper.net </a:t>
            </a:r>
            <a:r>
              <a:rPr lang="en-US" sz="800" baseline="0" dirty="0">
                <a:solidFill>
                  <a:schemeClr val="accent6"/>
                </a:solidFill>
              </a:rPr>
              <a:t> </a:t>
            </a:r>
            <a:endParaRPr lang="en-US" sz="800" dirty="0">
              <a:solidFill>
                <a:schemeClr val="accent6"/>
              </a:solidFill>
            </a:endParaRPr>
          </a:p>
        </p:txBody>
      </p:sp>
      <p:pic>
        <p:nvPicPr>
          <p:cNvPr id="11" name="Picture 10" descr="juniper_black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563920" y="6316675"/>
            <a:ext cx="1111452" cy="303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955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457200" rtl="0" eaLnBrk="1" fontAlgn="base" latinLnBrk="0" hangingPunct="1">
        <a:lnSpc>
          <a:spcPct val="90000"/>
        </a:lnSpc>
        <a:spcBef>
          <a:spcPct val="0"/>
        </a:spcBef>
        <a:spcAft>
          <a:spcPct val="20000"/>
        </a:spcAft>
        <a:buNone/>
        <a:defRPr lang="en-US" sz="2400" b="1" kern="1200" cap="all" baseline="0" dirty="0" smtClean="0">
          <a:solidFill>
            <a:srgbClr val="292929"/>
          </a:solidFill>
          <a:latin typeface="Arial" pitchFamily="34" charset="0"/>
          <a:ea typeface="+mj-ea"/>
          <a:cs typeface="+mj-cs"/>
        </a:defRPr>
      </a:lvl1pPr>
    </p:titleStyle>
    <p:bodyStyle>
      <a:lvl1pPr marL="112713" indent="-112713" algn="l" defTabSz="914400" rtl="0" eaLnBrk="1" latinLnBrk="0" hangingPunct="1">
        <a:spcBef>
          <a:spcPts val="800"/>
        </a:spcBef>
        <a:spcAft>
          <a:spcPts val="400"/>
        </a:spcAft>
        <a:buClr>
          <a:schemeClr val="tx1"/>
        </a:buClr>
        <a:buSzPct val="25000"/>
        <a:buFont typeface="Arial" pitchFamily="34" charset="0"/>
        <a:buChar char=" "/>
        <a:defRPr lang="en-US" sz="22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569913" indent="-225425" algn="l" defTabSz="914400" rtl="0" eaLnBrk="1" latinLnBrk="0" hangingPunct="1">
        <a:spcBef>
          <a:spcPts val="0"/>
        </a:spcBef>
        <a:spcAft>
          <a:spcPts val="500"/>
        </a:spcAft>
        <a:buClr>
          <a:schemeClr val="tx1"/>
        </a:buClr>
        <a:buSzPct val="90000"/>
        <a:buFont typeface="Wingdings" pitchFamily="2" charset="2"/>
        <a:buChar char="§"/>
        <a:defRPr lang="en-US" sz="20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854075" indent="-223838" algn="l" defTabSz="914400" rtl="0" eaLnBrk="1" latinLnBrk="0" hangingPunct="1">
        <a:spcBef>
          <a:spcPts val="0"/>
        </a:spcBef>
        <a:spcAft>
          <a:spcPts val="500"/>
        </a:spcAft>
        <a:buClr>
          <a:schemeClr val="tx1"/>
        </a:buClr>
        <a:buSzPct val="96000"/>
        <a:buFont typeface="Wingdings" pitchFamily="2" charset="2"/>
        <a:buChar char="§"/>
        <a:defRPr lang="en-US" sz="18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147763" indent="-233363" algn="l" defTabSz="914400" rtl="0" eaLnBrk="1" latinLnBrk="0" hangingPunct="1">
        <a:spcBef>
          <a:spcPts val="0"/>
        </a:spcBef>
        <a:spcAft>
          <a:spcPts val="500"/>
        </a:spcAft>
        <a:buClr>
          <a:schemeClr val="tx1"/>
        </a:buClr>
        <a:buFont typeface="Arial" pitchFamily="34" charset="0"/>
        <a:buChar char="–"/>
        <a:defRPr lang="en-US" sz="16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1431925" indent="-173038" algn="l" defTabSz="914400" rtl="0" eaLnBrk="1" latinLnBrk="0" hangingPunct="1">
        <a:spcBef>
          <a:spcPts val="0"/>
        </a:spcBef>
        <a:spcAft>
          <a:spcPts val="500"/>
        </a:spcAft>
        <a:buClr>
          <a:schemeClr val="tx1"/>
        </a:buClr>
        <a:buFont typeface="Arial" pitchFamily="34" charset="0"/>
        <a:buChar char="-"/>
        <a:defRPr lang="en-US" sz="16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C415F-0E52-4D2B-B1E3-9E3390714097}" type="datetimeFigureOut">
              <a:rPr lang="en-US" smtClean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C63D4-7FA7-401A-A76C-FA9F06DB5F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886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362200"/>
            <a:ext cx="8436734" cy="1300163"/>
          </a:xfrm>
        </p:spPr>
        <p:txBody>
          <a:bodyPr>
            <a:normAutofit fontScale="90000"/>
          </a:bodyPr>
          <a:lstStyle/>
          <a:p>
            <a:r>
              <a:rPr lang="en-US" dirty="0"/>
              <a:t>On-demand Continuity Check (CC) and Connectivity Verification(CV) for </a:t>
            </a:r>
            <a:r>
              <a:rPr lang="en-US" dirty="0" err="1"/>
              <a:t>OverlayNetworks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</a:rPr>
              <a:t>draft-ooamdt-rtgwg-demand-cc-cv-01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90945" y="3886200"/>
            <a:ext cx="3712334" cy="13001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Greg Mirsky</a:t>
            </a:r>
          </a:p>
          <a:p>
            <a:pPr algn="l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Erik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Nordmark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Nagendra Kumar</a:t>
            </a:r>
          </a:p>
          <a:p>
            <a:pPr algn="l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Deepak Kumar</a:t>
            </a:r>
          </a:p>
          <a:p>
            <a:pPr algn="l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Mach Chen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" y="5791200"/>
            <a:ext cx="5029200" cy="3857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IETF-97, Seoul. November, 2016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029200" y="3886199"/>
            <a:ext cx="3712334" cy="13001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Yizhou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Li</a:t>
            </a:r>
          </a:p>
          <a:p>
            <a:pPr algn="l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David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Mozes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David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Dolson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Ignas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Bagdonas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2400"/>
            <a:ext cx="7467600" cy="762000"/>
          </a:xfrm>
        </p:spPr>
        <p:txBody>
          <a:bodyPr>
            <a:normAutofit/>
          </a:bodyPr>
          <a:lstStyle/>
          <a:p>
            <a:pPr algn="ctr"/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9200"/>
            <a:ext cx="7886700" cy="50292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Terminology: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switched from ping to “Echo Request” and “Echo Reply”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Overlay Echo Request Transmission: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MUST use the appropriate encapsulation of the monitored overlay network;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Overlay network's header MUST be immediately followed by the Overlay OAM Header;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Message Type field in the Overlay OAM Header MUST be set to Overlay Echo Request value</a:t>
            </a:r>
          </a:p>
          <a:p>
            <a:pPr marL="0" indent="0">
              <a:buNone/>
            </a:pPr>
            <a:endParaRPr lang="en-US" sz="27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061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Security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Overlay </a:t>
            </a:r>
            <a:r>
              <a:rPr lang="en-US" dirty="0" err="1"/>
              <a:t>EchoRequest</a:t>
            </a:r>
            <a:r>
              <a:rPr lang="en-US" dirty="0"/>
              <a:t>/Replay operates within the domain of the overlay network and thus inherits any security considerations that apply to the use of that overlay technology and, consequently, underlay data plane.</a:t>
            </a:r>
          </a:p>
          <a:p>
            <a:r>
              <a:rPr lang="en-US" dirty="0"/>
              <a:t>Possible approaches of attacking an overlay node using Overlay Echo Request/Reply:</a:t>
            </a:r>
          </a:p>
          <a:p>
            <a:pPr lvl="1"/>
            <a:r>
              <a:rPr lang="en-US" dirty="0"/>
              <a:t>send Overlay Echo Requests to overload the node, i.e. </a:t>
            </a:r>
            <a:r>
              <a:rPr lang="en-US" dirty="0" err="1"/>
              <a:t>DoS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tampering with Echo Request/Reply to misrepresent state of the overlay network;</a:t>
            </a:r>
          </a:p>
          <a:p>
            <a:pPr lvl="1"/>
            <a:r>
              <a:rPr lang="en-US" dirty="0"/>
              <a:t>unauthorized use of Echo Request/Reply to obtain information about overlay/underlay network.</a:t>
            </a:r>
          </a:p>
          <a:p>
            <a:r>
              <a:rPr lang="en-US" dirty="0"/>
              <a:t>To mitigate risks:</a:t>
            </a:r>
          </a:p>
          <a:p>
            <a:pPr lvl="1"/>
            <a:r>
              <a:rPr lang="en-US" dirty="0"/>
              <a:t>throttle control packets to the control plane;</a:t>
            </a:r>
          </a:p>
          <a:p>
            <a:pPr lvl="1"/>
            <a:r>
              <a:rPr lang="en-US" dirty="0"/>
              <a:t>use Sendler’s Handle, Sequence Number and, possible, Timestamp block;</a:t>
            </a:r>
          </a:p>
          <a:p>
            <a:pPr lvl="1"/>
            <a:r>
              <a:rPr lang="en-US"/>
              <a:t>source address validation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80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Traceroute in Overlay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What is traceroute in an Overlay Network?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Does any overlay have TTL?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Or is traceroute expected to trace the underlay?</a:t>
            </a:r>
          </a:p>
          <a:p>
            <a:pPr marL="0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54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4038600"/>
          </a:xfrm>
        </p:spPr>
        <p:txBody>
          <a:bodyPr>
            <a:noAutofit/>
          </a:bodyPr>
          <a:lstStyle/>
          <a:p>
            <a:pPr lvl="0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Welcome comments from the WG</a:t>
            </a:r>
          </a:p>
          <a:p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Asking WG to consider adoption of the draft</a:t>
            </a:r>
          </a:p>
          <a:p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Thank you</a:t>
            </a:r>
          </a:p>
          <a:p>
            <a:pPr marL="0" lvl="0" indent="0">
              <a:buNone/>
            </a:pPr>
            <a:endParaRPr lang="en-US" sz="2000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28650" y="152400"/>
            <a:ext cx="7467600" cy="762000"/>
          </a:xfrm>
        </p:spPr>
        <p:txBody>
          <a:bodyPr>
            <a:normAutofit/>
          </a:bodyPr>
          <a:lstStyle/>
          <a:p>
            <a:pPr algn="ctr"/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2184555063"/>
      </p:ext>
    </p:extLst>
  </p:cSld>
  <p:clrMapOvr>
    <a:masterClrMapping/>
  </p:clrMapOvr>
</p:sld>
</file>

<file path=ppt/theme/theme1.xml><?xml version="1.0" encoding="utf-8"?>
<a:theme xmlns:a="http://schemas.openxmlformats.org/drawingml/2006/main" name="Juniper">
  <a:themeElements>
    <a:clrScheme name="Juniper themes">
      <a:dk1>
        <a:srgbClr val="333333"/>
      </a:dk1>
      <a:lt1>
        <a:srgbClr val="FFFFFF"/>
      </a:lt1>
      <a:dk2>
        <a:srgbClr val="93220B"/>
      </a:dk2>
      <a:lt2>
        <a:srgbClr val="5C852D"/>
      </a:lt2>
      <a:accent1>
        <a:srgbClr val="0067AC"/>
      </a:accent1>
      <a:accent2>
        <a:srgbClr val="BFC16B"/>
      </a:accent2>
      <a:accent3>
        <a:srgbClr val="F26649"/>
      </a:accent3>
      <a:accent4>
        <a:srgbClr val="2F8D7D"/>
      </a:accent4>
      <a:accent5>
        <a:srgbClr val="7EB0CC"/>
      </a:accent5>
      <a:accent6>
        <a:srgbClr val="807F83"/>
      </a:accent6>
      <a:hlink>
        <a:srgbClr val="5D87A1"/>
      </a:hlink>
      <a:folHlink>
        <a:srgbClr val="F79646"/>
      </a:folHlink>
    </a:clrScheme>
    <a:fontScheme name="JuniperTemplate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presenter title">
      <a:srgbClr val="4D4D4D"/>
    </a:custClr>
    <a:custClr name="text title">
      <a:srgbClr val="292929"/>
    </a:custClr>
    <a:custClr name="subtitle blue">
      <a:srgbClr val="5D87A1"/>
    </a:custClr>
    <a:custClr name="axis">
      <a:srgbClr val="807F83"/>
    </a:custClr>
  </a:custClr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Juniper</Template>
  <TotalTime>13977</TotalTime>
  <Words>253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MS PGothic</vt:lpstr>
      <vt:lpstr>Arial</vt:lpstr>
      <vt:lpstr>Calibri</vt:lpstr>
      <vt:lpstr>Calibri Light</vt:lpstr>
      <vt:lpstr>Courier New</vt:lpstr>
      <vt:lpstr>Wingdings</vt:lpstr>
      <vt:lpstr>Juniper</vt:lpstr>
      <vt:lpstr>Office Theme</vt:lpstr>
      <vt:lpstr>On-demand Continuity Check (CC) and Connectivity Verification(CV) for OverlayNetworks draft-ooamdt-rtgwg-demand-cc-cv-01</vt:lpstr>
      <vt:lpstr>Update</vt:lpstr>
      <vt:lpstr>Security Considerations</vt:lpstr>
      <vt:lpstr>Traceroute in Overlay</vt:lpstr>
      <vt:lpstr>Next steps</vt:lpstr>
    </vt:vector>
  </TitlesOfParts>
  <Company>Cisco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BFD for P2MP LSPs</dc:title>
  <dc:creator>venggovi</dc:creator>
  <cp:lastModifiedBy>Greg Mirsky</cp:lastModifiedBy>
  <cp:revision>552</cp:revision>
  <dcterms:created xsi:type="dcterms:W3CDTF">2014-09-01T16:17:37Z</dcterms:created>
  <dcterms:modified xsi:type="dcterms:W3CDTF">2016-11-08T16:05:09Z</dcterms:modified>
</cp:coreProperties>
</file>