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9" r:id="rId3"/>
    <p:sldId id="257" r:id="rId4"/>
    <p:sldId id="265" r:id="rId5"/>
    <p:sldId id="264" r:id="rId6"/>
    <p:sldId id="267" r:id="rId7"/>
    <p:sldId id="266" r:id="rId8"/>
    <p:sldId id="263" r:id="rId9"/>
    <p:sldId id="262" r:id="rId10"/>
    <p:sldId id="258" r:id="rId11"/>
    <p:sldId id="260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A6654-B70E-4EC1-A699-502DA7ADE45D}" type="datetimeFigureOut">
              <a:rPr lang="en-US" smtClean="0"/>
              <a:pPr/>
              <a:t>11/15/16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178B0-C09B-423F-84A4-543AF6A096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63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6C4E-2D92-124F-B9D5-B9BE8D984234}" type="datetimeFigureOut">
              <a:rPr lang="en-US" smtClean="0"/>
              <a:pPr/>
              <a:t>11/15/16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1722-3252-5845-A8AC-A07A025AA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6C4E-2D92-124F-B9D5-B9BE8D984234}" type="datetimeFigureOut">
              <a:rPr lang="en-US" smtClean="0"/>
              <a:pPr/>
              <a:t>11/15/16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1722-3252-5845-A8AC-A07A025AA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6C4E-2D92-124F-B9D5-B9BE8D984234}" type="datetimeFigureOut">
              <a:rPr lang="en-US" smtClean="0"/>
              <a:pPr/>
              <a:t>11/15/16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1722-3252-5845-A8AC-A07A025AA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6C4E-2D92-124F-B9D5-B9BE8D984234}" type="datetimeFigureOut">
              <a:rPr lang="en-US" smtClean="0"/>
              <a:pPr/>
              <a:t>11/15/16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1722-3252-5845-A8AC-A07A025AA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6C4E-2D92-124F-B9D5-B9BE8D984234}" type="datetimeFigureOut">
              <a:rPr lang="en-US" smtClean="0"/>
              <a:pPr/>
              <a:t>11/15/16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1722-3252-5845-A8AC-A07A025AA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6C4E-2D92-124F-B9D5-B9BE8D984234}" type="datetimeFigureOut">
              <a:rPr lang="en-US" smtClean="0"/>
              <a:pPr/>
              <a:t>11/15/16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1722-3252-5845-A8AC-A07A025AA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6C4E-2D92-124F-B9D5-B9BE8D984234}" type="datetimeFigureOut">
              <a:rPr lang="en-US" smtClean="0"/>
              <a:pPr/>
              <a:t>11/15/16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1722-3252-5845-A8AC-A07A025AA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6C4E-2D92-124F-B9D5-B9BE8D984234}" type="datetimeFigureOut">
              <a:rPr lang="en-US" smtClean="0"/>
              <a:pPr/>
              <a:t>11/15/16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1722-3252-5845-A8AC-A07A025AA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6C4E-2D92-124F-B9D5-B9BE8D984234}" type="datetimeFigureOut">
              <a:rPr lang="en-US" smtClean="0"/>
              <a:pPr/>
              <a:t>11/15/16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1722-3252-5845-A8AC-A07A025AA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6C4E-2D92-124F-B9D5-B9BE8D984234}" type="datetimeFigureOut">
              <a:rPr lang="en-US" smtClean="0"/>
              <a:pPr/>
              <a:t>11/15/16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1722-3252-5845-A8AC-A07A025AA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6C4E-2D92-124F-B9D5-B9BE8D984234}" type="datetimeFigureOut">
              <a:rPr lang="en-US" smtClean="0"/>
              <a:pPr/>
              <a:t>11/15/16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1722-3252-5845-A8AC-A07A025AA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96C4E-2D92-124F-B9D5-B9BE8D984234}" type="datetimeFigureOut">
              <a:rPr lang="en-US" smtClean="0"/>
              <a:pPr/>
              <a:t>11/15/16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31722-3252-5845-A8AC-A07A025AA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PASSporT</a:t>
            </a:r>
            <a:r>
              <a:rPr lang="en-US" dirty="0" smtClean="0"/>
              <a:t> Extensions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STIR WG / IETF 97</a:t>
            </a:r>
          </a:p>
          <a:p>
            <a:r>
              <a:rPr lang="en-US" dirty="0" smtClean="0"/>
              <a:t>Seoul, Nov 2016</a:t>
            </a:r>
          </a:p>
          <a:p>
            <a:r>
              <a:rPr lang="en-US" dirty="0" smtClean="0"/>
              <a:t>Jon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cna</a:t>
            </a:r>
            <a:r>
              <a:rPr lang="en-US" dirty="0" smtClean="0"/>
              <a:t>” with “</a:t>
            </a:r>
            <a:r>
              <a:rPr lang="en-US" dirty="0" err="1" smtClean="0"/>
              <a:t>ppt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94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Header:</a:t>
            </a:r>
            <a:endParaRPr lang="en-US" dirty="0"/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   { "</a:t>
            </a:r>
            <a:r>
              <a:rPr lang="en-US" sz="1800" dirty="0" err="1" smtClean="0">
                <a:latin typeface="Courier Std" panose="02070409020205020404" pitchFamily="49" charset="0"/>
              </a:rPr>
              <a:t>typ</a:t>
            </a:r>
            <a:r>
              <a:rPr lang="en-US" sz="1800" dirty="0" smtClean="0">
                <a:latin typeface="Courier Std" panose="02070409020205020404" pitchFamily="49" charset="0"/>
              </a:rPr>
              <a:t>":”passport",</a:t>
            </a:r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     "alg":”ES256“,</a:t>
            </a:r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     "</a:t>
            </a:r>
            <a:r>
              <a:rPr lang="en-US" sz="1800" dirty="0" err="1" smtClean="0">
                <a:latin typeface="Courier Std" panose="02070409020205020404" pitchFamily="49" charset="0"/>
              </a:rPr>
              <a:t>ppt</a:t>
            </a:r>
            <a:r>
              <a:rPr lang="en-US" sz="1800" dirty="0" smtClean="0">
                <a:latin typeface="Courier Std" panose="02070409020205020404" pitchFamily="49" charset="0"/>
              </a:rPr>
              <a:t>":”</a:t>
            </a:r>
            <a:r>
              <a:rPr lang="en-US" sz="1800" dirty="0" err="1" smtClean="0">
                <a:latin typeface="Courier Std" panose="02070409020205020404" pitchFamily="49" charset="0"/>
              </a:rPr>
              <a:t>cna</a:t>
            </a:r>
            <a:r>
              <a:rPr lang="en-US" sz="1800" dirty="0" smtClean="0">
                <a:latin typeface="Courier Std" panose="02070409020205020404" pitchFamily="49" charset="0"/>
              </a:rPr>
              <a:t>“,</a:t>
            </a:r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     "x5u":"https://</a:t>
            </a:r>
            <a:r>
              <a:rPr lang="en-US" sz="1800" dirty="0" err="1" smtClean="0">
                <a:latin typeface="Courier Std" panose="02070409020205020404" pitchFamily="49" charset="0"/>
              </a:rPr>
              <a:t>www.example.com</a:t>
            </a:r>
            <a:r>
              <a:rPr lang="en-US" sz="1800" dirty="0" smtClean="0">
                <a:latin typeface="Courier Std" panose="02070409020205020404" pitchFamily="49" charset="0"/>
              </a:rPr>
              <a:t>/</a:t>
            </a:r>
            <a:r>
              <a:rPr lang="en-US" sz="1800" dirty="0" err="1" smtClean="0">
                <a:latin typeface="Courier Std" panose="02070409020205020404" pitchFamily="49" charset="0"/>
              </a:rPr>
              <a:t>cert.pkx</a:t>
            </a:r>
            <a:r>
              <a:rPr lang="en-US" sz="1800" dirty="0" smtClean="0">
                <a:latin typeface="Courier Std" panose="02070409020205020404" pitchFamily="49" charset="0"/>
              </a:rPr>
              <a:t>" }</a:t>
            </a:r>
          </a:p>
          <a:p>
            <a:pPr marL="0" indent="0">
              <a:buNone/>
            </a:pPr>
            <a:endParaRPr lang="en-US" sz="1800" dirty="0">
              <a:latin typeface="Courier Std" panose="020704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Claims:</a:t>
            </a: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sz="1800" dirty="0">
                <a:latin typeface="Courier Std" panose="02070409020205020404" pitchFamily="49" charset="0"/>
              </a:rPr>
              <a:t>   </a:t>
            </a:r>
            <a:r>
              <a:rPr lang="en-US" sz="1800" dirty="0" smtClean="0">
                <a:latin typeface="Courier Std" panose="02070409020205020404" pitchFamily="49" charset="0"/>
              </a:rPr>
              <a:t>{ ”orig":{“tn”:"12155551212”},</a:t>
            </a:r>
            <a:endParaRPr lang="en-US" sz="1800" dirty="0">
              <a:latin typeface="Courier Std" panose="020704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Std" panose="02070409020205020404" pitchFamily="49" charset="0"/>
              </a:rPr>
              <a:t>     </a:t>
            </a:r>
            <a:r>
              <a:rPr lang="en-US" sz="1800" dirty="0" smtClean="0">
                <a:latin typeface="Courier Std" panose="02070409020205020404" pitchFamily="49" charset="0"/>
              </a:rPr>
              <a:t>”dest":{“tn”:"12155551213”},</a:t>
            </a:r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		  "</a:t>
            </a:r>
            <a:r>
              <a:rPr lang="en-US" sz="1800" dirty="0" err="1">
                <a:latin typeface="Courier Std" panose="02070409020205020404" pitchFamily="49" charset="0"/>
              </a:rPr>
              <a:t>iat</a:t>
            </a:r>
            <a:r>
              <a:rPr lang="en-US" sz="1800" dirty="0">
                <a:latin typeface="Courier Std" panose="02070409020205020404" pitchFamily="49" charset="0"/>
              </a:rPr>
              <a:t>": </a:t>
            </a:r>
            <a:r>
              <a:rPr lang="en-US" sz="1800" dirty="0" smtClean="0">
                <a:latin typeface="Courier Std" panose="02070409020205020404" pitchFamily="49" charset="0"/>
              </a:rPr>
              <a:t>1443208345,</a:t>
            </a:r>
          </a:p>
          <a:p>
            <a:pPr marL="0" indent="0">
              <a:buNone/>
            </a:pPr>
            <a:r>
              <a:rPr lang="en-US" sz="1800" dirty="0">
                <a:latin typeface="Courier Std" panose="02070409020205020404" pitchFamily="49" charset="0"/>
              </a:rPr>
              <a:t>	</a:t>
            </a:r>
            <a:r>
              <a:rPr lang="en-US" sz="1800" dirty="0" smtClean="0">
                <a:latin typeface="Courier Std" panose="02070409020205020404" pitchFamily="49" charset="0"/>
              </a:rPr>
              <a:t>  “</a:t>
            </a:r>
            <a:r>
              <a:rPr lang="en-US" sz="1800" dirty="0" err="1" smtClean="0">
                <a:latin typeface="Courier Std" panose="02070409020205020404" pitchFamily="49" charset="0"/>
              </a:rPr>
              <a:t>cna</a:t>
            </a:r>
            <a:r>
              <a:rPr lang="en-US" sz="1800" dirty="0" smtClean="0">
                <a:latin typeface="Courier Std" panose="02070409020205020404" pitchFamily="49" charset="0"/>
              </a:rPr>
              <a:t>”:{“</a:t>
            </a:r>
            <a:r>
              <a:rPr lang="en-US" sz="1800" dirty="0" err="1" smtClean="0">
                <a:latin typeface="Courier Std" panose="02070409020205020404" pitchFamily="49" charset="0"/>
              </a:rPr>
              <a:t>nam</a:t>
            </a:r>
            <a:r>
              <a:rPr lang="en-US" sz="1800" dirty="0" smtClean="0">
                <a:latin typeface="Courier Std" panose="02070409020205020404" pitchFamily="49" charset="0"/>
              </a:rPr>
              <a:t>:”Alice Atlanta”} }</a:t>
            </a:r>
          </a:p>
        </p:txBody>
      </p:sp>
    </p:spTree>
    <p:extLst>
      <p:ext uri="{BB962C8B-B14F-4D97-AF65-F5344CB8AC3E}">
        <p14:creationId xmlns:p14="http://schemas.microsoft.com/office/powerpoint/2010/main" val="2098802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Elaborating on “</a:t>
            </a:r>
            <a:r>
              <a:rPr lang="en-US" dirty="0" err="1" smtClean="0"/>
              <a:t>cna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Possible to add more claims than “</a:t>
            </a:r>
            <a:r>
              <a:rPr lang="en-US" dirty="0" err="1" smtClean="0"/>
              <a:t>nam</a:t>
            </a:r>
            <a:r>
              <a:rPr lang="en-US" dirty="0" smtClean="0"/>
              <a:t>” in the “can” element</a:t>
            </a:r>
          </a:p>
          <a:p>
            <a:pPr lvl="1"/>
            <a:r>
              <a:rPr lang="en-US" dirty="0" smtClean="0"/>
              <a:t>Could include information about </a:t>
            </a:r>
            <a:r>
              <a:rPr lang="en-US" dirty="0" smtClean="0"/>
              <a:t>organizations</a:t>
            </a:r>
          </a:p>
          <a:p>
            <a:pPr lvl="2"/>
            <a:r>
              <a:rPr lang="en-US" dirty="0" smtClean="0"/>
              <a:t>Maybe some fields in Henning’s Caller-Info parameters</a:t>
            </a:r>
            <a:endParaRPr lang="en-US" dirty="0" smtClean="0"/>
          </a:p>
          <a:p>
            <a:pPr lvl="1"/>
            <a:r>
              <a:rPr lang="en-US" dirty="0" smtClean="0"/>
              <a:t>Location, potentially</a:t>
            </a:r>
          </a:p>
          <a:p>
            <a:pPr lvl="2"/>
            <a:r>
              <a:rPr lang="en-US" dirty="0" smtClean="0"/>
              <a:t>Likely be reference rather than by value</a:t>
            </a:r>
          </a:p>
          <a:p>
            <a:pPr lvl="1"/>
            <a:r>
              <a:rPr lang="en-US" dirty="0" smtClean="0"/>
              <a:t>Other rich data associated with the originating persona</a:t>
            </a:r>
          </a:p>
          <a:p>
            <a:pPr lvl="2"/>
            <a:r>
              <a:rPr lang="en-US" dirty="0" smtClean="0"/>
              <a:t>Creates an IANA registry allowing allocation of more related elements</a:t>
            </a:r>
          </a:p>
        </p:txBody>
      </p:sp>
    </p:spTree>
    <p:extLst>
      <p:ext uri="{BB962C8B-B14F-4D97-AF65-F5344CB8AC3E}">
        <p14:creationId xmlns:p14="http://schemas.microsoft.com/office/powerpoint/2010/main" val="1496021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Sanity checking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 we have some examples of </a:t>
            </a:r>
            <a:r>
              <a:rPr lang="en-US" dirty="0" err="1" smtClean="0"/>
              <a:t>PASSporT</a:t>
            </a:r>
            <a:r>
              <a:rPr lang="en-US" dirty="0" smtClean="0"/>
              <a:t> </a:t>
            </a:r>
            <a:r>
              <a:rPr lang="en-US" dirty="0" smtClean="0"/>
              <a:t>extensions</a:t>
            </a:r>
          </a:p>
          <a:p>
            <a:pPr lvl="1"/>
            <a:r>
              <a:rPr lang="en-US" dirty="0" smtClean="0"/>
              <a:t>Oh yeah, one more – SIPBRANDY “</a:t>
            </a:r>
            <a:r>
              <a:rPr lang="en-US" dirty="0" err="1" smtClean="0"/>
              <a:t>msec</a:t>
            </a:r>
            <a:r>
              <a:rPr lang="en-US" dirty="0" smtClean="0"/>
              <a:t>”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there’s interest, we could go there</a:t>
            </a:r>
          </a:p>
          <a:p>
            <a:pPr lvl="1"/>
            <a:r>
              <a:rPr lang="en-US" dirty="0" smtClean="0"/>
              <a:t>Sure, STIR isn’t chartered to do CNAM now</a:t>
            </a:r>
            <a:r>
              <a:rPr lang="is-IS" dirty="0" smtClean="0"/>
              <a:t>…</a:t>
            </a:r>
          </a:p>
          <a:p>
            <a:pPr lvl="1"/>
            <a:r>
              <a:rPr lang="en-US" dirty="0" smtClean="0"/>
              <a:t>B</a:t>
            </a:r>
            <a:r>
              <a:rPr lang="is-IS" dirty="0" smtClean="0"/>
              <a:t>ut we </a:t>
            </a:r>
            <a:r>
              <a:rPr lang="en-US" dirty="0" smtClean="0"/>
              <a:t>have a charter discussion today</a:t>
            </a:r>
            <a:endParaRPr lang="en-US" dirty="0" smtClean="0"/>
          </a:p>
          <a:p>
            <a:r>
              <a:rPr lang="en-US" dirty="0" smtClean="0"/>
              <a:t>Crucial now to make sure people understand extensibility for STIR</a:t>
            </a:r>
          </a:p>
          <a:p>
            <a:pPr lvl="1"/>
            <a:r>
              <a:rPr lang="en-US" dirty="0" smtClean="0"/>
              <a:t>If we’re getting it wrong, </a:t>
            </a:r>
            <a:r>
              <a:rPr lang="en-US" dirty="0" smtClean="0"/>
              <a:t>we’d better fix it soon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57790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Twofold </a:t>
            </a:r>
            <a:r>
              <a:rPr lang="en-US" dirty="0" err="1" smtClean="0"/>
              <a:t>PASSporT</a:t>
            </a:r>
            <a:r>
              <a:rPr lang="en-US" dirty="0" smtClean="0"/>
              <a:t> extensibility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First, just throwing in new claims</a:t>
            </a:r>
          </a:p>
          <a:p>
            <a:pPr lvl="1"/>
            <a:r>
              <a:rPr lang="en-US" dirty="0" smtClean="0"/>
              <a:t>For adding claims bey</a:t>
            </a:r>
            <a:r>
              <a:rPr lang="en-US" b="1" dirty="0" smtClean="0"/>
              <a:t>ond the bare minimum</a:t>
            </a:r>
          </a:p>
          <a:p>
            <a:pPr lvl="2"/>
            <a:r>
              <a:rPr lang="en-US" dirty="0" smtClean="0"/>
              <a:t>Any new claims signed in addition to the baseline</a:t>
            </a:r>
          </a:p>
          <a:p>
            <a:pPr lvl="1"/>
            <a:r>
              <a:rPr lang="en-US" dirty="0" smtClean="0"/>
              <a:t>Requires normal JWS IANA registration procedures for claims</a:t>
            </a:r>
          </a:p>
          <a:p>
            <a:pPr lvl="1"/>
            <a:r>
              <a:rPr lang="en-US" dirty="0" smtClean="0"/>
              <a:t>Requires full form </a:t>
            </a:r>
            <a:r>
              <a:rPr lang="en-US" dirty="0" err="1" smtClean="0"/>
              <a:t>PASSporT</a:t>
            </a:r>
            <a:r>
              <a:rPr lang="en-US" dirty="0" smtClean="0"/>
              <a:t> as well</a:t>
            </a:r>
          </a:p>
          <a:p>
            <a:r>
              <a:rPr lang="en-US" dirty="0" smtClean="0"/>
              <a:t>Second, </a:t>
            </a:r>
            <a:r>
              <a:rPr lang="en-US" dirty="0"/>
              <a:t>“</a:t>
            </a:r>
            <a:r>
              <a:rPr lang="en-US" b="1" dirty="0" err="1"/>
              <a:t>ppt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For adding claims beyond the bare minimum</a:t>
            </a:r>
          </a:p>
          <a:p>
            <a:pPr lvl="2"/>
            <a:r>
              <a:rPr lang="en-US" dirty="0"/>
              <a:t>Any new claims signed in addition to the baseline</a:t>
            </a:r>
          </a:p>
          <a:p>
            <a:pPr lvl="1"/>
            <a:r>
              <a:rPr lang="en-US" dirty="0"/>
              <a:t>Requires normal JWS IANA registration procedures for </a:t>
            </a:r>
            <a:r>
              <a:rPr lang="en-US" dirty="0" smtClean="0"/>
              <a:t>claims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961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Demonstrating extensibility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Before we ship rfc4474bis/</a:t>
            </a:r>
            <a:r>
              <a:rPr lang="en-US" dirty="0" err="1" smtClean="0"/>
              <a:t>PASSporT</a:t>
            </a:r>
            <a:endParaRPr lang="en-US" dirty="0" smtClean="0"/>
          </a:p>
          <a:p>
            <a:pPr lvl="1"/>
            <a:r>
              <a:rPr lang="en-US" dirty="0" smtClean="0"/>
              <a:t>Be nice to know if the extensibility model works</a:t>
            </a:r>
          </a:p>
          <a:p>
            <a:r>
              <a:rPr lang="en-US" dirty="0" smtClean="0"/>
              <a:t>Both with and without a “</a:t>
            </a:r>
            <a:r>
              <a:rPr lang="en-US" b="1" dirty="0" err="1" smtClean="0"/>
              <a:t>ppt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Added a single claim for display-name</a:t>
            </a:r>
          </a:p>
          <a:p>
            <a:pPr lvl="1"/>
            <a:r>
              <a:rPr lang="en-US" dirty="0" smtClean="0"/>
              <a:t>“</a:t>
            </a:r>
            <a:r>
              <a:rPr lang="en-US" b="1" dirty="0" err="1" smtClean="0"/>
              <a:t>cna</a:t>
            </a:r>
            <a:r>
              <a:rPr lang="en-US" dirty="0" smtClean="0"/>
              <a:t>” – short for CNAM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aptures display-name in SIP in a “</a:t>
            </a:r>
            <a:r>
              <a:rPr lang="en-US" dirty="0" err="1" smtClean="0"/>
              <a:t>nam</a:t>
            </a:r>
            <a:r>
              <a:rPr lang="en-US" dirty="0" smtClean="0"/>
              <a:t>” </a:t>
            </a:r>
            <a:r>
              <a:rPr lang="en-US" dirty="0" err="1" smtClean="0"/>
              <a:t>subelement</a:t>
            </a:r>
            <a:endParaRPr lang="en-US" dirty="0" smtClean="0"/>
          </a:p>
          <a:p>
            <a:pPr lvl="2"/>
            <a:r>
              <a:rPr lang="en-US" dirty="0" smtClean="0"/>
              <a:t>Though it is extensible for additional data</a:t>
            </a:r>
          </a:p>
          <a:p>
            <a:r>
              <a:rPr lang="en-US" dirty="0" smtClean="0"/>
              <a:t>Also added a claim for diversion information</a:t>
            </a:r>
          </a:p>
          <a:p>
            <a:pPr lvl="1"/>
            <a:r>
              <a:rPr lang="en-US" dirty="0" smtClean="0"/>
              <a:t>“</a:t>
            </a:r>
            <a:r>
              <a:rPr lang="en-US" b="1" dirty="0" smtClean="0"/>
              <a:t>div</a:t>
            </a:r>
            <a:r>
              <a:rPr lang="en-US" dirty="0" smtClean="0"/>
              <a:t>” - we’ll </a:t>
            </a:r>
            <a:r>
              <a:rPr lang="en-US" dirty="0" smtClean="0"/>
              <a:t>talk about that one first</a:t>
            </a:r>
          </a:p>
        </p:txBody>
      </p:sp>
    </p:spTree>
    <p:extLst>
      <p:ext uri="{BB962C8B-B14F-4D97-AF65-F5344CB8AC3E}">
        <p14:creationId xmlns:p14="http://schemas.microsoft.com/office/powerpoint/2010/main" val="2948585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raft-peterson</a:t>
            </a:r>
            <a:r>
              <a:rPr lang="en-US" dirty="0" smtClean="0"/>
              <a:t>-passport-</a:t>
            </a:r>
            <a:r>
              <a:rPr lang="en-US" dirty="0" smtClean="0"/>
              <a:t>divert-00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feature many people have asked about</a:t>
            </a:r>
          </a:p>
          <a:p>
            <a:pPr lvl="1"/>
            <a:r>
              <a:rPr lang="en-US" dirty="0" smtClean="0"/>
              <a:t>How do we handle </a:t>
            </a:r>
            <a:r>
              <a:rPr lang="en-US" b="1" dirty="0" smtClean="0"/>
              <a:t>retargeting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To header field of SIP is signed by </a:t>
            </a:r>
            <a:r>
              <a:rPr lang="en-US" dirty="0" err="1" smtClean="0"/>
              <a:t>PASSporT</a:t>
            </a:r>
            <a:endParaRPr lang="en-US" dirty="0" smtClean="0"/>
          </a:p>
          <a:p>
            <a:pPr lvl="2"/>
            <a:r>
              <a:rPr lang="en-US" dirty="0" smtClean="0"/>
              <a:t>Original value may be lost with retargeting</a:t>
            </a:r>
          </a:p>
          <a:p>
            <a:r>
              <a:rPr lang="en-US" dirty="0" smtClean="0"/>
              <a:t>We could define a special Identity header track it</a:t>
            </a:r>
          </a:p>
          <a:p>
            <a:pPr lvl="1"/>
            <a:r>
              <a:rPr lang="en-US" dirty="0" smtClean="0"/>
              <a:t>With its own “</a:t>
            </a:r>
            <a:r>
              <a:rPr lang="en-US" dirty="0" err="1" smtClean="0"/>
              <a:t>ppt</a:t>
            </a:r>
            <a:r>
              <a:rPr lang="en-US" dirty="0" smtClean="0"/>
              <a:t>” – “</a:t>
            </a:r>
            <a:r>
              <a:rPr lang="en-US" b="1" dirty="0" smtClean="0"/>
              <a:t>div</a:t>
            </a:r>
            <a:r>
              <a:rPr lang="en-US" dirty="0" smtClean="0"/>
              <a:t>” for “divert”</a:t>
            </a:r>
          </a:p>
          <a:p>
            <a:r>
              <a:rPr lang="en-US" dirty="0" smtClean="0"/>
              <a:t>Different from History-Info and Diversion?</a:t>
            </a:r>
          </a:p>
          <a:p>
            <a:pPr lvl="1"/>
            <a:r>
              <a:rPr lang="en-US" dirty="0" smtClean="0"/>
              <a:t>Yes, as it is signed by the original destination </a:t>
            </a:r>
            <a:r>
              <a:rPr lang="en-US" dirty="0" smtClean="0"/>
              <a:t>domain</a:t>
            </a:r>
          </a:p>
          <a:p>
            <a:pPr lvl="1"/>
            <a:r>
              <a:rPr lang="en-US" dirty="0" smtClean="0"/>
              <a:t>Useful for things like </a:t>
            </a:r>
            <a:r>
              <a:rPr lang="en-US" b="1" dirty="0" smtClean="0"/>
              <a:t>SIPBRANDY</a:t>
            </a:r>
            <a:r>
              <a:rPr lang="en-US" dirty="0" smtClean="0"/>
              <a:t> where integrity protection for retargeting matters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605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Inverting the </a:t>
            </a:r>
            <a:r>
              <a:rPr lang="en-US" dirty="0" smtClean="0"/>
              <a:t>usual </a:t>
            </a:r>
            <a:r>
              <a:rPr lang="en-US" dirty="0" smtClean="0"/>
              <a:t>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Mandatory extensions let you alter baseline behavior</a:t>
            </a:r>
          </a:p>
          <a:p>
            <a:r>
              <a:rPr lang="en-US" dirty="0" smtClean="0"/>
              <a:t>An </a:t>
            </a:r>
            <a:r>
              <a:rPr lang="en-US" dirty="0" smtClean="0"/>
              <a:t>Identity header with “div” always points to some prior Identity header</a:t>
            </a:r>
          </a:p>
          <a:p>
            <a:pPr lvl="1"/>
            <a:r>
              <a:rPr lang="en-US" dirty="0" smtClean="0"/>
              <a:t>Though that header may in turn contain a div</a:t>
            </a:r>
            <a:r>
              <a:rPr lang="is-IS" dirty="0" smtClean="0"/>
              <a:t>…</a:t>
            </a:r>
          </a:p>
          <a:p>
            <a:pPr lvl="1"/>
            <a:r>
              <a:rPr lang="is-IS" dirty="0" smtClean="0"/>
              <a:t>Chains back to an original assertion</a:t>
            </a:r>
          </a:p>
          <a:p>
            <a:r>
              <a:rPr lang="is-IS" i="1" dirty="0" smtClean="0"/>
              <a:t>A diverting auth service takes an existing PASSporT, moves the “dest” to “div,” and populates “dest” with the new target</a:t>
            </a:r>
            <a:endParaRPr lang="en-US" i="1" dirty="0" smtClean="0"/>
          </a:p>
          <a:p>
            <a:r>
              <a:rPr lang="en-US" dirty="0" smtClean="0"/>
              <a:t>Instead of signing for the “</a:t>
            </a:r>
            <a:r>
              <a:rPr lang="en-US" dirty="0" err="1" smtClean="0"/>
              <a:t>orig</a:t>
            </a:r>
            <a:r>
              <a:rPr lang="en-US" dirty="0" smtClean="0"/>
              <a:t>” value, the </a:t>
            </a:r>
            <a:r>
              <a:rPr lang="en-US" dirty="0" err="1" smtClean="0"/>
              <a:t>auth</a:t>
            </a:r>
            <a:r>
              <a:rPr lang="en-US" dirty="0" smtClean="0"/>
              <a:t> service for “div signs the “</a:t>
            </a:r>
            <a:r>
              <a:rPr lang="en-US" dirty="0" err="1" smtClean="0"/>
              <a:t>dest</a:t>
            </a:r>
            <a:r>
              <a:rPr lang="en-US" dirty="0" smtClean="0"/>
              <a:t>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844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an original </a:t>
            </a:r>
            <a:r>
              <a:rPr lang="en-US" dirty="0" err="1" smtClean="0"/>
              <a:t>PASSporT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94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Header:</a:t>
            </a:r>
            <a:endParaRPr lang="en-US" dirty="0"/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   { "</a:t>
            </a:r>
            <a:r>
              <a:rPr lang="en-US" sz="1800" dirty="0" err="1" smtClean="0">
                <a:latin typeface="Courier Std" panose="02070409020205020404" pitchFamily="49" charset="0"/>
              </a:rPr>
              <a:t>typ</a:t>
            </a:r>
            <a:r>
              <a:rPr lang="en-US" sz="1800" dirty="0" smtClean="0">
                <a:latin typeface="Courier Std" panose="02070409020205020404" pitchFamily="49" charset="0"/>
              </a:rPr>
              <a:t>":”passport",</a:t>
            </a:r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     "alg":”ES256“,</a:t>
            </a:r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	  "x5u":"https://</a:t>
            </a:r>
            <a:r>
              <a:rPr lang="en-US" sz="1800" dirty="0" err="1" smtClean="0">
                <a:latin typeface="Courier Std" panose="02070409020205020404" pitchFamily="49" charset="0"/>
              </a:rPr>
              <a:t>www.example.com</a:t>
            </a:r>
            <a:r>
              <a:rPr lang="en-US" sz="1800" dirty="0" smtClean="0">
                <a:latin typeface="Courier Std" panose="02070409020205020404" pitchFamily="49" charset="0"/>
              </a:rPr>
              <a:t>/</a:t>
            </a:r>
            <a:r>
              <a:rPr lang="en-US" sz="1800" dirty="0" err="1" smtClean="0">
                <a:latin typeface="Courier Std" panose="02070409020205020404" pitchFamily="49" charset="0"/>
              </a:rPr>
              <a:t>cert.pkx</a:t>
            </a:r>
            <a:r>
              <a:rPr lang="en-US" sz="1800" dirty="0" smtClean="0">
                <a:latin typeface="Courier Std" panose="02070409020205020404" pitchFamily="49" charset="0"/>
              </a:rPr>
              <a:t>" }</a:t>
            </a:r>
          </a:p>
          <a:p>
            <a:pPr marL="0" indent="0">
              <a:buNone/>
            </a:pPr>
            <a:endParaRPr lang="en-US" sz="1800" dirty="0">
              <a:latin typeface="Courier Std" panose="020704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Claims:</a:t>
            </a: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sz="1800" dirty="0">
                <a:latin typeface="Courier Std" panose="02070409020205020404" pitchFamily="49" charset="0"/>
              </a:rPr>
              <a:t>   </a:t>
            </a:r>
            <a:r>
              <a:rPr lang="en-US" sz="1800" dirty="0" smtClean="0">
                <a:latin typeface="Courier Std" panose="02070409020205020404" pitchFamily="49" charset="0"/>
              </a:rPr>
              <a:t>{ ”orig":{“uri”:”</a:t>
            </a:r>
            <a:r>
              <a:rPr lang="en-US" sz="1800" dirty="0" err="1" smtClean="0">
                <a:latin typeface="Courier Std" panose="02070409020205020404" pitchFamily="49" charset="0"/>
              </a:rPr>
              <a:t>alice@example.com</a:t>
            </a:r>
            <a:r>
              <a:rPr lang="en-US" sz="1800" dirty="0" smtClean="0">
                <a:latin typeface="Courier Std" panose="02070409020205020404" pitchFamily="49" charset="0"/>
              </a:rPr>
              <a:t>”},</a:t>
            </a:r>
            <a:endParaRPr lang="en-US" sz="1800" dirty="0">
              <a:latin typeface="Courier Std" panose="020704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Std" panose="02070409020205020404" pitchFamily="49" charset="0"/>
              </a:rPr>
              <a:t>     </a:t>
            </a:r>
            <a:r>
              <a:rPr lang="en-US" sz="1800" dirty="0" smtClean="0">
                <a:latin typeface="Courier Std" panose="02070409020205020404" pitchFamily="49" charset="0"/>
              </a:rPr>
              <a:t>”dest":{“</a:t>
            </a:r>
            <a:r>
              <a:rPr lang="en-US" sz="1800" dirty="0" err="1" smtClean="0">
                <a:latin typeface="Courier Std" panose="02070409020205020404" pitchFamily="49" charset="0"/>
              </a:rPr>
              <a:t>uri</a:t>
            </a:r>
            <a:r>
              <a:rPr lang="en-US" sz="1800" dirty="0" smtClean="0">
                <a:latin typeface="Courier Std" panose="02070409020205020404" pitchFamily="49" charset="0"/>
              </a:rPr>
              <a:t>”:”</a:t>
            </a:r>
            <a:r>
              <a:rPr lang="en-US" sz="1800" dirty="0" err="1" smtClean="0">
                <a:latin typeface="Courier Std" panose="02070409020205020404" pitchFamily="49" charset="0"/>
              </a:rPr>
              <a:t>firsttarget@example.com</a:t>
            </a:r>
            <a:r>
              <a:rPr lang="en-US" sz="1800" dirty="0" smtClean="0">
                <a:latin typeface="Courier Std" panose="02070409020205020404" pitchFamily="49" charset="0"/>
              </a:rPr>
              <a:t>”},</a:t>
            </a:r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		  "</a:t>
            </a:r>
            <a:r>
              <a:rPr lang="en-US" sz="1800" dirty="0" err="1">
                <a:latin typeface="Courier Std" panose="02070409020205020404" pitchFamily="49" charset="0"/>
              </a:rPr>
              <a:t>iat</a:t>
            </a:r>
            <a:r>
              <a:rPr lang="en-US" sz="1800" dirty="0">
                <a:latin typeface="Courier Std" panose="02070409020205020404" pitchFamily="49" charset="0"/>
              </a:rPr>
              <a:t>": </a:t>
            </a:r>
            <a:r>
              <a:rPr lang="en-US" sz="1800" dirty="0" smtClean="0">
                <a:latin typeface="Courier Std" panose="02070409020205020404" pitchFamily="49" charset="0"/>
              </a:rPr>
              <a:t>1443208345 }</a:t>
            </a:r>
          </a:p>
        </p:txBody>
      </p:sp>
    </p:spTree>
    <p:extLst>
      <p:ext uri="{BB962C8B-B14F-4D97-AF65-F5344CB8AC3E}">
        <p14:creationId xmlns:p14="http://schemas.microsoft.com/office/powerpoint/2010/main" val="3195750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“div” with “</a:t>
            </a:r>
            <a:r>
              <a:rPr lang="en-US" dirty="0" err="1" smtClean="0"/>
              <a:t>ppt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94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Header:</a:t>
            </a:r>
            <a:endParaRPr lang="en-US" dirty="0"/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   { "</a:t>
            </a:r>
            <a:r>
              <a:rPr lang="en-US" sz="1800" dirty="0" err="1" smtClean="0">
                <a:latin typeface="Courier Std" panose="02070409020205020404" pitchFamily="49" charset="0"/>
              </a:rPr>
              <a:t>typ</a:t>
            </a:r>
            <a:r>
              <a:rPr lang="en-US" sz="1800" dirty="0" smtClean="0">
                <a:latin typeface="Courier Std" panose="02070409020205020404" pitchFamily="49" charset="0"/>
              </a:rPr>
              <a:t>":”passport",</a:t>
            </a:r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     "alg":”ES256“,</a:t>
            </a:r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     "</a:t>
            </a:r>
            <a:r>
              <a:rPr lang="en-US" sz="1800" dirty="0" err="1" smtClean="0">
                <a:latin typeface="Courier Std" panose="02070409020205020404" pitchFamily="49" charset="0"/>
              </a:rPr>
              <a:t>ppt</a:t>
            </a:r>
            <a:r>
              <a:rPr lang="en-US" sz="1800" dirty="0" smtClean="0">
                <a:latin typeface="Courier Std" panose="02070409020205020404" pitchFamily="49" charset="0"/>
              </a:rPr>
              <a:t>":”div“,</a:t>
            </a:r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     "x5u":"https://</a:t>
            </a:r>
            <a:r>
              <a:rPr lang="en-US" sz="1800" dirty="0" err="1" smtClean="0">
                <a:latin typeface="Courier Std" panose="02070409020205020404" pitchFamily="49" charset="0"/>
              </a:rPr>
              <a:t>www.example.com</a:t>
            </a:r>
            <a:r>
              <a:rPr lang="en-US" sz="1800" dirty="0" smtClean="0">
                <a:latin typeface="Courier Std" panose="02070409020205020404" pitchFamily="49" charset="0"/>
              </a:rPr>
              <a:t>/</a:t>
            </a:r>
            <a:r>
              <a:rPr lang="en-US" sz="1800" dirty="0" err="1" smtClean="0">
                <a:latin typeface="Courier Std" panose="02070409020205020404" pitchFamily="49" charset="0"/>
              </a:rPr>
              <a:t>cert.pkx</a:t>
            </a:r>
            <a:r>
              <a:rPr lang="en-US" sz="1800" dirty="0" smtClean="0">
                <a:latin typeface="Courier Std" panose="02070409020205020404" pitchFamily="49" charset="0"/>
              </a:rPr>
              <a:t>" }</a:t>
            </a:r>
          </a:p>
          <a:p>
            <a:pPr marL="0" indent="0">
              <a:buNone/>
            </a:pPr>
            <a:endParaRPr lang="en-US" sz="1800" dirty="0">
              <a:latin typeface="Courier Std" panose="020704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Claims:</a:t>
            </a: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sz="1800" dirty="0">
                <a:latin typeface="Courier Std" panose="02070409020205020404" pitchFamily="49" charset="0"/>
              </a:rPr>
              <a:t>   </a:t>
            </a:r>
            <a:r>
              <a:rPr lang="en-US" sz="1800" dirty="0" smtClean="0">
                <a:latin typeface="Courier Std" panose="02070409020205020404" pitchFamily="49" charset="0"/>
              </a:rPr>
              <a:t>{ ”orig":{“uri”:”</a:t>
            </a:r>
            <a:r>
              <a:rPr lang="en-US" sz="1800" dirty="0" err="1" smtClean="0">
                <a:latin typeface="Courier Std" panose="02070409020205020404" pitchFamily="49" charset="0"/>
              </a:rPr>
              <a:t>alice@example.com</a:t>
            </a:r>
            <a:r>
              <a:rPr lang="en-US" sz="1800" dirty="0" smtClean="0">
                <a:latin typeface="Courier Std" panose="02070409020205020404" pitchFamily="49" charset="0"/>
              </a:rPr>
              <a:t>”},</a:t>
            </a:r>
            <a:endParaRPr lang="en-US" sz="1800" dirty="0">
              <a:latin typeface="Courier Std" panose="020704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Std" panose="02070409020205020404" pitchFamily="49" charset="0"/>
              </a:rPr>
              <a:t>     </a:t>
            </a:r>
            <a:r>
              <a:rPr lang="en-US" sz="1800" dirty="0" smtClean="0">
                <a:latin typeface="Courier Std" panose="02070409020205020404" pitchFamily="49" charset="0"/>
              </a:rPr>
              <a:t>”dest":{“</a:t>
            </a:r>
            <a:r>
              <a:rPr lang="en-US" sz="1800" dirty="0" err="1" smtClean="0">
                <a:latin typeface="Courier Std" panose="02070409020205020404" pitchFamily="49" charset="0"/>
              </a:rPr>
              <a:t>uri</a:t>
            </a:r>
            <a:r>
              <a:rPr lang="en-US" sz="1800" dirty="0" smtClean="0">
                <a:latin typeface="Courier Std" panose="02070409020205020404" pitchFamily="49" charset="0"/>
              </a:rPr>
              <a:t>”:”</a:t>
            </a:r>
            <a:r>
              <a:rPr lang="en-US" sz="1800" dirty="0" err="1" smtClean="0">
                <a:latin typeface="Courier Std" panose="02070409020205020404" pitchFamily="49" charset="0"/>
              </a:rPr>
              <a:t>secondtarget@example.com</a:t>
            </a:r>
            <a:r>
              <a:rPr lang="en-US" sz="1800" dirty="0" smtClean="0">
                <a:latin typeface="Courier Std" panose="02070409020205020404" pitchFamily="49" charset="0"/>
              </a:rPr>
              <a:t>”},</a:t>
            </a:r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		  "</a:t>
            </a:r>
            <a:r>
              <a:rPr lang="en-US" sz="1800" dirty="0" err="1">
                <a:latin typeface="Courier Std" panose="02070409020205020404" pitchFamily="49" charset="0"/>
              </a:rPr>
              <a:t>iat</a:t>
            </a:r>
            <a:r>
              <a:rPr lang="en-US" sz="1800" dirty="0">
                <a:latin typeface="Courier Std" panose="02070409020205020404" pitchFamily="49" charset="0"/>
              </a:rPr>
              <a:t>": </a:t>
            </a:r>
            <a:r>
              <a:rPr lang="en-US" sz="1800" dirty="0" smtClean="0">
                <a:latin typeface="Courier Std" panose="02070409020205020404" pitchFamily="49" charset="0"/>
              </a:rPr>
              <a:t>1443208345,</a:t>
            </a:r>
          </a:p>
          <a:p>
            <a:pPr marL="0" indent="0">
              <a:buNone/>
            </a:pPr>
            <a:r>
              <a:rPr lang="en-US" sz="1800" dirty="0">
                <a:latin typeface="Courier Std" panose="02070409020205020404" pitchFamily="49" charset="0"/>
              </a:rPr>
              <a:t>	</a:t>
            </a:r>
            <a:r>
              <a:rPr lang="en-US" sz="1800" dirty="0" smtClean="0">
                <a:latin typeface="Courier Std" panose="02070409020205020404" pitchFamily="49" charset="0"/>
              </a:rPr>
              <a:t>  “div”:{“</a:t>
            </a:r>
            <a:r>
              <a:rPr lang="en-US" sz="1800" dirty="0" err="1" smtClean="0">
                <a:latin typeface="Courier Std" panose="02070409020205020404" pitchFamily="49" charset="0"/>
              </a:rPr>
              <a:t>uri</a:t>
            </a:r>
            <a:r>
              <a:rPr lang="en-US" sz="1800" dirty="0" smtClean="0">
                <a:latin typeface="Courier Std" panose="02070409020205020404" pitchFamily="49" charset="0"/>
              </a:rPr>
              <a:t>”:”</a:t>
            </a:r>
            <a:r>
              <a:rPr lang="en-US" sz="1800" dirty="0" err="1" smtClean="0">
                <a:latin typeface="Courier Std" panose="02070409020205020404" pitchFamily="49" charset="0"/>
              </a:rPr>
              <a:t>firsttarget@example.com</a:t>
            </a:r>
            <a:r>
              <a:rPr lang="en-US" sz="1800" dirty="0" smtClean="0">
                <a:latin typeface="Courier Std" panose="02070409020205020404" pitchFamily="49" charset="0"/>
              </a:rPr>
              <a:t>”} }</a:t>
            </a:r>
          </a:p>
        </p:txBody>
      </p:sp>
    </p:spTree>
    <p:extLst>
      <p:ext uri="{BB962C8B-B14F-4D97-AF65-F5344CB8AC3E}">
        <p14:creationId xmlns:p14="http://schemas.microsoft.com/office/powerpoint/2010/main" val="3153044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raft-peterson-stir-cnam-01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Operates in two modes</a:t>
            </a:r>
          </a:p>
          <a:p>
            <a:r>
              <a:rPr lang="en-US" dirty="0" smtClean="0"/>
              <a:t>Without </a:t>
            </a:r>
            <a:r>
              <a:rPr lang="en-US" dirty="0" smtClean="0"/>
              <a:t>“</a:t>
            </a:r>
            <a:r>
              <a:rPr lang="en-US" b="1" dirty="0" err="1" smtClean="0"/>
              <a:t>ppt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This signifies that </a:t>
            </a:r>
            <a:r>
              <a:rPr lang="en-US" dirty="0" smtClean="0"/>
              <a:t>an originating </a:t>
            </a:r>
            <a:r>
              <a:rPr lang="en-US" dirty="0" smtClean="0"/>
              <a:t>authentication service provides the caller name</a:t>
            </a:r>
          </a:p>
          <a:p>
            <a:pPr lvl="2"/>
            <a:r>
              <a:rPr lang="en-US" dirty="0" smtClean="0"/>
              <a:t>Same entity that signs for the originating number</a:t>
            </a:r>
          </a:p>
          <a:p>
            <a:r>
              <a:rPr lang="en-US" dirty="0" smtClean="0"/>
              <a:t>With “</a:t>
            </a:r>
            <a:r>
              <a:rPr lang="en-US" b="1" dirty="0" err="1" smtClean="0"/>
              <a:t>ppt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This signifies that a third party provides the assertion</a:t>
            </a:r>
          </a:p>
          <a:p>
            <a:pPr lvl="2"/>
            <a:r>
              <a:rPr lang="en-US" i="1" dirty="0" smtClean="0"/>
              <a:t>Different </a:t>
            </a:r>
            <a:r>
              <a:rPr lang="en-US" dirty="0" smtClean="0"/>
              <a:t>entity than signs for the originating number</a:t>
            </a:r>
          </a:p>
          <a:p>
            <a:pPr lvl="3"/>
            <a:r>
              <a:rPr lang="en-US" dirty="0" smtClean="0"/>
              <a:t>Signature can come from someone that doesn’t own the TN</a:t>
            </a:r>
          </a:p>
          <a:p>
            <a:pPr lvl="2"/>
            <a:r>
              <a:rPr lang="en-US" dirty="0" smtClean="0"/>
              <a:t>Different Identity header field as well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753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cna</a:t>
            </a:r>
            <a:r>
              <a:rPr lang="en-US" dirty="0" smtClean="0"/>
              <a:t>” without “</a:t>
            </a:r>
            <a:r>
              <a:rPr lang="en-US" dirty="0" err="1" smtClean="0"/>
              <a:t>ppt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94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Header:</a:t>
            </a:r>
            <a:endParaRPr lang="en-US" dirty="0"/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   { "</a:t>
            </a:r>
            <a:r>
              <a:rPr lang="en-US" sz="1800" dirty="0" err="1" smtClean="0">
                <a:latin typeface="Courier Std" panose="02070409020205020404" pitchFamily="49" charset="0"/>
              </a:rPr>
              <a:t>typ</a:t>
            </a:r>
            <a:r>
              <a:rPr lang="en-US" sz="1800" dirty="0" smtClean="0">
                <a:latin typeface="Courier Std" panose="02070409020205020404" pitchFamily="49" charset="0"/>
              </a:rPr>
              <a:t>":”passport",</a:t>
            </a:r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     "alg":”ES256“,</a:t>
            </a:r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		  "x5u":"https://</a:t>
            </a:r>
            <a:r>
              <a:rPr lang="en-US" sz="1800" dirty="0" err="1" smtClean="0">
                <a:latin typeface="Courier Std" panose="02070409020205020404" pitchFamily="49" charset="0"/>
              </a:rPr>
              <a:t>www.example.com</a:t>
            </a:r>
            <a:r>
              <a:rPr lang="en-US" sz="1800" dirty="0" smtClean="0">
                <a:latin typeface="Courier Std" panose="02070409020205020404" pitchFamily="49" charset="0"/>
              </a:rPr>
              <a:t>/</a:t>
            </a:r>
            <a:r>
              <a:rPr lang="en-US" sz="1800" dirty="0" err="1" smtClean="0">
                <a:latin typeface="Courier Std" panose="02070409020205020404" pitchFamily="49" charset="0"/>
              </a:rPr>
              <a:t>cert.pkx</a:t>
            </a:r>
            <a:r>
              <a:rPr lang="en-US" sz="1800" dirty="0" smtClean="0">
                <a:latin typeface="Courier Std" panose="02070409020205020404" pitchFamily="49" charset="0"/>
              </a:rPr>
              <a:t>" }</a:t>
            </a:r>
          </a:p>
          <a:p>
            <a:pPr marL="0" indent="0">
              <a:buNone/>
            </a:pPr>
            <a:endParaRPr lang="en-US" sz="1800" dirty="0">
              <a:latin typeface="Courier Std" panose="020704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Claims:</a:t>
            </a: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sz="1800" dirty="0">
                <a:latin typeface="Courier Std" panose="02070409020205020404" pitchFamily="49" charset="0"/>
              </a:rPr>
              <a:t>   </a:t>
            </a:r>
            <a:r>
              <a:rPr lang="en-US" sz="1800" dirty="0" smtClean="0">
                <a:latin typeface="Courier Std" panose="02070409020205020404" pitchFamily="49" charset="0"/>
              </a:rPr>
              <a:t>{ ”orig":{“tn”:"12155551212”},</a:t>
            </a:r>
            <a:endParaRPr lang="en-US" sz="1800" dirty="0">
              <a:latin typeface="Courier Std" panose="020704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Std" panose="02070409020205020404" pitchFamily="49" charset="0"/>
              </a:rPr>
              <a:t>     </a:t>
            </a:r>
            <a:r>
              <a:rPr lang="en-US" sz="1800" dirty="0" smtClean="0">
                <a:latin typeface="Courier Std" panose="02070409020205020404" pitchFamily="49" charset="0"/>
              </a:rPr>
              <a:t>”dest":{“tn”:"12155551213”},</a:t>
            </a:r>
          </a:p>
          <a:p>
            <a:pPr marL="0" indent="0">
              <a:buNone/>
            </a:pPr>
            <a:r>
              <a:rPr lang="en-US" sz="1800" dirty="0" smtClean="0">
                <a:latin typeface="Courier Std" panose="02070409020205020404" pitchFamily="49" charset="0"/>
              </a:rPr>
              <a:t>		  "</a:t>
            </a:r>
            <a:r>
              <a:rPr lang="en-US" sz="1800" dirty="0" err="1">
                <a:latin typeface="Courier Std" panose="02070409020205020404" pitchFamily="49" charset="0"/>
              </a:rPr>
              <a:t>iat</a:t>
            </a:r>
            <a:r>
              <a:rPr lang="en-US" sz="1800" dirty="0">
                <a:latin typeface="Courier Std" panose="02070409020205020404" pitchFamily="49" charset="0"/>
              </a:rPr>
              <a:t>": </a:t>
            </a:r>
            <a:r>
              <a:rPr lang="en-US" sz="1800" dirty="0" smtClean="0">
                <a:latin typeface="Courier Std" panose="02070409020205020404" pitchFamily="49" charset="0"/>
              </a:rPr>
              <a:t>1443208345,</a:t>
            </a:r>
          </a:p>
          <a:p>
            <a:pPr marL="0" indent="0">
              <a:buNone/>
            </a:pPr>
            <a:r>
              <a:rPr lang="en-US" sz="1800" dirty="0">
                <a:latin typeface="Courier Std" panose="02070409020205020404" pitchFamily="49" charset="0"/>
              </a:rPr>
              <a:t>	</a:t>
            </a:r>
            <a:r>
              <a:rPr lang="en-US" sz="1800" dirty="0" smtClean="0">
                <a:latin typeface="Courier Std" panose="02070409020205020404" pitchFamily="49" charset="0"/>
              </a:rPr>
              <a:t>  “</a:t>
            </a:r>
            <a:r>
              <a:rPr lang="en-US" sz="1800" dirty="0" err="1" smtClean="0">
                <a:latin typeface="Courier Std" panose="02070409020205020404" pitchFamily="49" charset="0"/>
              </a:rPr>
              <a:t>cna</a:t>
            </a:r>
            <a:r>
              <a:rPr lang="en-US" sz="1800" dirty="0" smtClean="0">
                <a:latin typeface="Courier Std" panose="02070409020205020404" pitchFamily="49" charset="0"/>
              </a:rPr>
              <a:t>”:{“</a:t>
            </a:r>
            <a:r>
              <a:rPr lang="en-US" sz="1800" dirty="0" err="1" smtClean="0">
                <a:latin typeface="Courier Std" panose="02070409020205020404" pitchFamily="49" charset="0"/>
              </a:rPr>
              <a:t>nam</a:t>
            </a:r>
            <a:r>
              <a:rPr lang="en-US" sz="1800" dirty="0" smtClean="0">
                <a:latin typeface="Courier Std" panose="02070409020205020404" pitchFamily="49" charset="0"/>
              </a:rPr>
              <a:t>:”Alice Atlanta”} }</a:t>
            </a:r>
          </a:p>
        </p:txBody>
      </p:sp>
    </p:spTree>
    <p:extLst>
      <p:ext uri="{BB962C8B-B14F-4D97-AF65-F5344CB8AC3E}">
        <p14:creationId xmlns:p14="http://schemas.microsoft.com/office/powerpoint/2010/main" val="659886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29054</TotalTime>
  <Words>768</Words>
  <Application>Microsoft Macintosh PowerPoint</Application>
  <PresentationFormat>On-screen Show (4:3)</PresentationFormat>
  <Paragraphs>112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PASSporT Extensions</vt:lpstr>
      <vt:lpstr>Twofold PASSporT extensibility model</vt:lpstr>
      <vt:lpstr>Demonstrating extensibility</vt:lpstr>
      <vt:lpstr>draft-peterson-passport-divert-00</vt:lpstr>
      <vt:lpstr>Inverting the usual rule</vt:lpstr>
      <vt:lpstr>For an original PASSporT…</vt:lpstr>
      <vt:lpstr>“div” with “ppt”</vt:lpstr>
      <vt:lpstr>draft-peterson-stir-cnam-01</vt:lpstr>
      <vt:lpstr>“cna” without “ppt”</vt:lpstr>
      <vt:lpstr>“cna” with “ppt”</vt:lpstr>
      <vt:lpstr>Elaborating on “cna”</vt:lpstr>
      <vt:lpstr>Sanity checking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dns-applications-03</dc:title>
  <dc:creator>Jon Peterson</dc:creator>
  <cp:lastModifiedBy>Jon Peterson</cp:lastModifiedBy>
  <cp:revision>155</cp:revision>
  <dcterms:created xsi:type="dcterms:W3CDTF">2012-11-08T15:52:20Z</dcterms:created>
  <dcterms:modified xsi:type="dcterms:W3CDTF">2016-11-15T22:30:41Z</dcterms:modified>
</cp:coreProperties>
</file>