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5" r:id="rId4"/>
    <p:sldId id="271" r:id="rId5"/>
    <p:sldId id="273" r:id="rId6"/>
    <p:sldId id="274" r:id="rId7"/>
    <p:sldId id="275" r:id="rId8"/>
    <p:sldId id="276" r:id="rId9"/>
    <p:sldId id="260" r:id="rId10"/>
    <p:sldId id="277" r:id="rId11"/>
    <p:sldId id="280" r:id="rId12"/>
    <p:sldId id="278" r:id="rId13"/>
    <p:sldId id="279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8" autoAdjust="0"/>
    <p:restoredTop sz="94610" autoAdjust="0"/>
  </p:normalViewPr>
  <p:slideViewPr>
    <p:cSldViewPr snapToGrid="0" snapToObjects="1">
      <p:cViewPr varScale="1">
        <p:scale>
          <a:sx n="86" d="100"/>
          <a:sy n="86" d="100"/>
        </p:scale>
        <p:origin x="-98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A9B35-4329-5844-B8BC-B22026592907}" type="datetimeFigureOut">
              <a:rPr lang="en-US" smtClean="0"/>
              <a:t>11/15/16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E8A1D-2BCE-6744-83F0-EEABA0B53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54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EE761-264C-4EF6-AB6A-C2644574E91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22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EE761-264C-4EF6-AB6A-C2644574E91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22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EE761-264C-4EF6-AB6A-C2644574E91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92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02EAF-F794-0A4A-B793-D45EE5C6AE91}" type="datetimeFigureOut">
              <a:rPr lang="en-US" smtClean="0"/>
              <a:pPr/>
              <a:t>11/15/16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02972-7082-5242-BA2F-AA898E6C97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raft-rescorla-fallback-01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STIR WG</a:t>
            </a:r>
          </a:p>
          <a:p>
            <a:r>
              <a:rPr lang="en-US" dirty="0" smtClean="0"/>
              <a:t>Seoul</a:t>
            </a:r>
          </a:p>
          <a:p>
            <a:r>
              <a:rPr lang="en-US" dirty="0" smtClean="0"/>
              <a:t>Nov 2016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Thread </a:t>
            </a:r>
            <a:r>
              <a:rPr lang="en-US" dirty="0" smtClean="0"/>
              <a:t>Necromancy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Been a long time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Charter: “the in-band mechanism must be sent to the IESG for approval and publication prior to the out-of-band mechanism.”</a:t>
            </a:r>
          </a:p>
          <a:p>
            <a:pPr lvl="1"/>
            <a:r>
              <a:rPr lang="is-IS" dirty="0" smtClean="0"/>
              <a:t>Voila (that’s rfc4474bis)</a:t>
            </a:r>
            <a:endParaRPr lang="is-IS" dirty="0" smtClean="0"/>
          </a:p>
          <a:p>
            <a:pPr lvl="1"/>
            <a:r>
              <a:rPr lang="is-IS" dirty="0" smtClean="0"/>
              <a:t>We’ve been very busy with the in-band </a:t>
            </a:r>
            <a:r>
              <a:rPr lang="is-IS" dirty="0" smtClean="0"/>
              <a:t>work</a:t>
            </a:r>
          </a:p>
          <a:p>
            <a:pPr lvl="1"/>
            <a:r>
              <a:rPr lang="is-IS" dirty="0" smtClean="0"/>
              <a:t>However, tried to make sure we didn’t close any doors on out-of-band</a:t>
            </a:r>
          </a:p>
          <a:p>
            <a:pPr lvl="2"/>
            <a:r>
              <a:rPr lang="is-IS" dirty="0" smtClean="0"/>
              <a:t>Use certificates in common, say</a:t>
            </a:r>
          </a:p>
          <a:p>
            <a:r>
              <a:rPr lang="is-IS" dirty="0" smtClean="0"/>
              <a:t>We do have an out-of-band charter milestone even</a:t>
            </a:r>
          </a:p>
          <a:p>
            <a:pPr lvl="1"/>
            <a:r>
              <a:rPr lang="is-IS" dirty="0" smtClean="0"/>
              <a:t>Though we missed the date by a little</a:t>
            </a:r>
            <a:endParaRPr lang="is-IS" dirty="0" smtClean="0"/>
          </a:p>
          <a:p>
            <a:endParaRPr lang="is-I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still need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Which original RFC4474 </a:t>
            </a:r>
            <a:r>
              <a:rPr lang="en-US" sz="2800" dirty="0" smtClean="0"/>
              <a:t>assumptions </a:t>
            </a:r>
            <a:r>
              <a:rPr lang="en-US" sz="2800" b="1" dirty="0" smtClean="0"/>
              <a:t>failed</a:t>
            </a:r>
            <a:r>
              <a:rPr lang="en-US" sz="2800" dirty="0" smtClean="0"/>
              <a:t>?</a:t>
            </a:r>
            <a:endParaRPr lang="en-US" sz="2800" dirty="0"/>
          </a:p>
          <a:p>
            <a:r>
              <a:rPr lang="en-US" sz="2800" dirty="0" smtClean="0"/>
              <a:t>SIP deployments </a:t>
            </a:r>
            <a:r>
              <a:rPr lang="en-US" sz="2800" dirty="0" smtClean="0"/>
              <a:t>mostly involve </a:t>
            </a:r>
            <a:r>
              <a:rPr lang="en-US" sz="2800" b="1" dirty="0" smtClean="0"/>
              <a:t>PSTN </a:t>
            </a:r>
            <a:r>
              <a:rPr lang="en-US" sz="2800" b="1" dirty="0" smtClean="0"/>
              <a:t>interworking</a:t>
            </a:r>
          </a:p>
          <a:p>
            <a:pPr lvl="1"/>
            <a:r>
              <a:rPr lang="en-US" sz="2400" dirty="0" smtClean="0"/>
              <a:t>Thus still largely concerned with telephone numbers</a:t>
            </a:r>
          </a:p>
          <a:p>
            <a:r>
              <a:rPr lang="en-US" sz="2800" dirty="0" smtClean="0"/>
              <a:t>Some IP-IP, but much IP-PSTN, PSTN-IP-PSTN, even PSTN-IP</a:t>
            </a:r>
          </a:p>
          <a:p>
            <a:pPr lvl="1"/>
            <a:r>
              <a:rPr lang="en-US" sz="2400" dirty="0" smtClean="0"/>
              <a:t>Much problematic </a:t>
            </a:r>
            <a:r>
              <a:rPr lang="en-US" sz="2400" dirty="0" err="1" smtClean="0"/>
              <a:t>robocalling</a:t>
            </a:r>
            <a:r>
              <a:rPr lang="en-US" sz="2400" dirty="0" smtClean="0"/>
              <a:t> uses IP-PSTN</a:t>
            </a:r>
          </a:p>
          <a:p>
            <a:pPr lvl="1"/>
            <a:r>
              <a:rPr lang="en-US" sz="2400" dirty="0" smtClean="0"/>
              <a:t>We also see IP</a:t>
            </a:r>
            <a:r>
              <a:rPr lang="en-US" sz="2400" dirty="0" smtClean="0"/>
              <a:t>-PSTN-IP</a:t>
            </a:r>
          </a:p>
          <a:p>
            <a:pPr lvl="2"/>
            <a:r>
              <a:rPr lang="en-US" dirty="0" smtClean="0"/>
              <a:t>When a gateway has no IP route and drops to the PSTN, which eventually routes back to </a:t>
            </a:r>
            <a:r>
              <a:rPr lang="en-US" dirty="0" smtClean="0"/>
              <a:t>IP</a:t>
            </a:r>
            <a:endParaRPr lang="en-US" dirty="0" smtClean="0"/>
          </a:p>
          <a:p>
            <a:r>
              <a:rPr lang="en-US" dirty="0" smtClean="0"/>
              <a:t>Fixing end-to-end IP-IP is not enough</a:t>
            </a:r>
            <a:endParaRPr lang="en-US" dirty="0" smtClean="0"/>
          </a:p>
          <a:p>
            <a:endParaRPr lang="en-US" sz="2400" dirty="0" smtClean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240881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of in-</a:t>
            </a:r>
            <a:r>
              <a:rPr lang="en-US" dirty="0" smtClean="0"/>
              <a:t>band RFC4474bis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It’s in-</a:t>
            </a:r>
            <a:r>
              <a:rPr lang="en-US" dirty="0" smtClean="0"/>
              <a:t>band – end-to-end IP-IP</a:t>
            </a:r>
            <a:endParaRPr lang="en-US" dirty="0" smtClean="0"/>
          </a:p>
          <a:p>
            <a:pPr lvl="1"/>
            <a:r>
              <a:rPr lang="en-US" dirty="0" smtClean="0"/>
              <a:t>At best, </a:t>
            </a:r>
            <a:r>
              <a:rPr lang="en-US" dirty="0" smtClean="0"/>
              <a:t>it addresses </a:t>
            </a:r>
            <a:r>
              <a:rPr lang="en-US" dirty="0" smtClean="0"/>
              <a:t>the SIP-to-SIP use case</a:t>
            </a:r>
          </a:p>
          <a:p>
            <a:pPr lvl="1"/>
            <a:r>
              <a:rPr lang="en-US" dirty="0" smtClean="0"/>
              <a:t>Not </a:t>
            </a:r>
            <a:r>
              <a:rPr lang="en-US" dirty="0" smtClean="0"/>
              <a:t>going to help with SIP-to-PSTN, PSTN-to-PSTN</a:t>
            </a:r>
          </a:p>
          <a:p>
            <a:pPr lvl="1"/>
            <a:r>
              <a:rPr lang="en-US" dirty="0" smtClean="0"/>
              <a:t>We did in-band first because existing deployments need it</a:t>
            </a:r>
          </a:p>
          <a:p>
            <a:pPr lvl="2"/>
            <a:r>
              <a:rPr lang="en-US" dirty="0" smtClean="0"/>
              <a:t>Like the IPNNI, now the SHAKEN profile</a:t>
            </a:r>
            <a:endParaRPr lang="en-US" dirty="0" smtClean="0"/>
          </a:p>
          <a:p>
            <a:r>
              <a:rPr lang="en-US" dirty="0" smtClean="0"/>
              <a:t>Some IP-IP </a:t>
            </a:r>
            <a:r>
              <a:rPr lang="en-US" dirty="0" smtClean="0"/>
              <a:t>deployments may not pass Identity e2e</a:t>
            </a:r>
          </a:p>
          <a:p>
            <a:pPr lvl="1"/>
            <a:r>
              <a:rPr lang="en-US" dirty="0" smtClean="0"/>
              <a:t>Difficult to anticipate what will survive administrative boundaries</a:t>
            </a:r>
          </a:p>
          <a:p>
            <a:pPr lvl="2"/>
            <a:r>
              <a:rPr lang="en-US" dirty="0" smtClean="0"/>
              <a:t>PAI-based deployments should leak across trust boundaries</a:t>
            </a:r>
            <a:endParaRPr lang="en-US" dirty="0" smtClean="0"/>
          </a:p>
          <a:p>
            <a:pPr lvl="1"/>
            <a:r>
              <a:rPr lang="en-US" dirty="0" smtClean="0"/>
              <a:t>And some </a:t>
            </a:r>
            <a:r>
              <a:rPr lang="en-US" dirty="0" smtClean="0"/>
              <a:t>existing deployments might just block Identity</a:t>
            </a:r>
          </a:p>
          <a:p>
            <a:pPr lvl="2"/>
            <a:r>
              <a:rPr lang="en-US" dirty="0" smtClean="0"/>
              <a:t>As they block all new headers; especially B2BUAs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115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PASSporT</a:t>
            </a:r>
            <a:r>
              <a:rPr lang="en-US" dirty="0"/>
              <a:t> </a:t>
            </a:r>
            <a:r>
              <a:rPr lang="en-US" dirty="0" smtClean="0"/>
              <a:t>and out-of-band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PASSporT</a:t>
            </a:r>
            <a:r>
              <a:rPr lang="en-US" dirty="0" smtClean="0"/>
              <a:t> bridges the gap between in-band and out-of-band</a:t>
            </a:r>
          </a:p>
          <a:p>
            <a:pPr lvl="1"/>
            <a:r>
              <a:rPr lang="en-US" dirty="0" smtClean="0"/>
              <a:t>An </a:t>
            </a:r>
            <a:r>
              <a:rPr lang="en-US" dirty="0" smtClean="0"/>
              <a:t>object format </a:t>
            </a:r>
            <a:r>
              <a:rPr lang="en-US" dirty="0" smtClean="0"/>
              <a:t>that could </a:t>
            </a:r>
            <a:r>
              <a:rPr lang="en-US" dirty="0" smtClean="0"/>
              <a:t>be carried by SIP, or another </a:t>
            </a:r>
            <a:r>
              <a:rPr lang="en-US" dirty="0" smtClean="0"/>
              <a:t>protocol</a:t>
            </a:r>
            <a:endParaRPr lang="en-US" dirty="0"/>
          </a:p>
          <a:p>
            <a:pPr lvl="2"/>
            <a:r>
              <a:rPr lang="en-US" dirty="0" smtClean="0"/>
              <a:t>Some interest in adapting to Jingle (XMPP)</a:t>
            </a:r>
          </a:p>
          <a:p>
            <a:pPr lvl="2"/>
            <a:r>
              <a:rPr lang="en-US" dirty="0" smtClean="0"/>
              <a:t>Potentially in </a:t>
            </a:r>
            <a:r>
              <a:rPr lang="en-US" dirty="0" err="1" smtClean="0"/>
              <a:t>WebRTC</a:t>
            </a:r>
            <a:r>
              <a:rPr lang="en-US" dirty="0" smtClean="0"/>
              <a:t> as well</a:t>
            </a:r>
          </a:p>
          <a:p>
            <a:pPr lvl="1"/>
            <a:r>
              <a:rPr lang="en-US" dirty="0" err="1" smtClean="0"/>
              <a:t>PASSporT</a:t>
            </a:r>
            <a:r>
              <a:rPr lang="en-US" dirty="0" smtClean="0"/>
              <a:t> could also be stored for retrieval at a service</a:t>
            </a:r>
          </a:p>
          <a:p>
            <a:pPr lvl="2"/>
            <a:r>
              <a:rPr lang="en-US" dirty="0" smtClean="0"/>
              <a:t>Out-of-band here refers to architectures where that happens somewhere along the signaling path</a:t>
            </a:r>
          </a:p>
          <a:p>
            <a:pPr lvl="2"/>
            <a:r>
              <a:rPr lang="en-US" dirty="0" smtClean="0"/>
              <a:t>Depends on Internet enabled endpoints and/or gateways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47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use cases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02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STIR Out of Band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018187" y="4762375"/>
            <a:ext cx="907312" cy="469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Smart</a:t>
            </a:r>
          </a:p>
          <a:p>
            <a:pPr algn="ctr"/>
            <a:r>
              <a:rPr lang="en-US" sz="1400" dirty="0" smtClean="0"/>
              <a:t>Phone</a:t>
            </a:r>
            <a:endParaRPr lang="en-US" sz="1400" dirty="0" smtClean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925499" y="2660126"/>
            <a:ext cx="1308626" cy="21022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234125" y="1871185"/>
            <a:ext cx="1232537" cy="793496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dirty="0" smtClean="0"/>
              <a:t>CPS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594169" y="3095714"/>
            <a:ext cx="1085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Store </a:t>
            </a:r>
          </a:p>
          <a:p>
            <a:pPr algn="ctr"/>
            <a:r>
              <a:rPr lang="en-US" dirty="0" err="1" smtClean="0">
                <a:solidFill>
                  <a:schemeClr val="tx2"/>
                </a:solidFill>
              </a:rPr>
              <a:t>PASSporT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70332" y="4762375"/>
            <a:ext cx="907312" cy="469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Smart</a:t>
            </a:r>
          </a:p>
          <a:p>
            <a:pPr algn="ctr"/>
            <a:r>
              <a:rPr lang="en-US" sz="1400" dirty="0" smtClean="0"/>
              <a:t>Phone</a:t>
            </a:r>
            <a:endParaRPr lang="en-US" sz="1400" dirty="0" smtClean="0"/>
          </a:p>
        </p:txBody>
      </p:sp>
      <p:cxnSp>
        <p:nvCxnSpPr>
          <p:cNvPr id="62" name="Straight Arrow Connector 61"/>
          <p:cNvCxnSpPr>
            <a:endCxn id="29" idx="0"/>
          </p:cNvCxnSpPr>
          <p:nvPr/>
        </p:nvCxnSpPr>
        <p:spPr>
          <a:xfrm>
            <a:off x="5466662" y="2664681"/>
            <a:ext cx="1457326" cy="2097694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6292078" y="3095714"/>
            <a:ext cx="1085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Retrieve </a:t>
            </a:r>
          </a:p>
          <a:p>
            <a:pPr algn="ctr"/>
            <a:r>
              <a:rPr lang="en-US" dirty="0" err="1" smtClean="0">
                <a:solidFill>
                  <a:schemeClr val="accent2"/>
                </a:solidFill>
              </a:rPr>
              <a:t>PASSporT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74" name="Straight Arrow Connector 73"/>
          <p:cNvCxnSpPr>
            <a:stCxn id="7" idx="3"/>
            <a:endCxn id="29" idx="1"/>
          </p:cNvCxnSpPr>
          <p:nvPr/>
        </p:nvCxnSpPr>
        <p:spPr>
          <a:xfrm>
            <a:off x="2925499" y="4997178"/>
            <a:ext cx="3544833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937" y="3742045"/>
            <a:ext cx="3177141" cy="210798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898392" y="4208377"/>
            <a:ext cx="67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PSTN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03511" y="4992192"/>
            <a:ext cx="106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/>
                </a:solidFill>
              </a:rPr>
              <a:t>POTS Call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04105" y="5873807"/>
            <a:ext cx="7855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Smart Phones are not just mobile phones, and not just end-user devices 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69323" y="1417286"/>
            <a:ext cx="2292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Call Placement Service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22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Obvious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Okay, how does the originating side know where to find a CPS?</a:t>
            </a:r>
          </a:p>
          <a:p>
            <a:r>
              <a:rPr lang="en-US" dirty="0" smtClean="0"/>
              <a:t>How do we make sure the terminating side comes to exactly the same conclusion?</a:t>
            </a:r>
          </a:p>
          <a:p>
            <a:pPr lvl="1"/>
            <a:r>
              <a:rPr lang="en-US" dirty="0" smtClean="0"/>
              <a:t>Need a service discovery mechanism</a:t>
            </a:r>
          </a:p>
          <a:p>
            <a:pPr lvl="1"/>
            <a:r>
              <a:rPr lang="en-US" dirty="0" smtClean="0"/>
              <a:t>A few initial ideas in the draft now</a:t>
            </a:r>
          </a:p>
          <a:p>
            <a:r>
              <a:rPr lang="en-US" dirty="0" smtClean="0"/>
              <a:t>And how do we manage the risk that someone other than the called party will fetch it?</a:t>
            </a:r>
          </a:p>
          <a:p>
            <a:pPr lvl="1"/>
            <a:r>
              <a:rPr lang="en-US" dirty="0" smtClean="0"/>
              <a:t>Significant privacy concerns</a:t>
            </a:r>
          </a:p>
          <a:p>
            <a:pPr lvl="1"/>
            <a:endParaRPr lang="en-US" dirty="0"/>
          </a:p>
          <a:p>
            <a:r>
              <a:rPr lang="en-US" dirty="0" smtClean="0"/>
              <a:t>These are the things its time to work on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615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an OOB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A service for storing and retrieving </a:t>
            </a:r>
            <a:r>
              <a:rPr lang="en-US" sz="3600" dirty="0" err="1" smtClean="0"/>
              <a:t>PASSporT</a:t>
            </a:r>
            <a:r>
              <a:rPr lang="en-US" sz="3600" dirty="0" smtClean="0"/>
              <a:t> objects</a:t>
            </a:r>
          </a:p>
          <a:p>
            <a:pPr marL="400050" lvl="1" indent="0">
              <a:buNone/>
            </a:pPr>
            <a:r>
              <a:rPr lang="en-US" dirty="0" smtClean="0"/>
              <a:t>Or a “Call Placement Service”, </a:t>
            </a:r>
            <a:r>
              <a:rPr lang="en-US" b="1" dirty="0" smtClean="0"/>
              <a:t>CPS</a:t>
            </a:r>
            <a:endParaRPr lang="en-US" b="1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A discovery mechanism for the CPS</a:t>
            </a:r>
          </a:p>
          <a:p>
            <a:pPr marL="400050" lvl="1" indent="0">
              <a:buNone/>
            </a:pPr>
            <a:r>
              <a:rPr lang="en-US" dirty="0" smtClean="0"/>
              <a:t>Needed both for storing and retrieving</a:t>
            </a:r>
          </a:p>
          <a:p>
            <a:pPr marL="400050" lvl="1" indent="0">
              <a:buNone/>
            </a:pPr>
            <a:r>
              <a:rPr lang="en-US" dirty="0" smtClean="0"/>
              <a:t>This creates a </a:t>
            </a:r>
            <a:r>
              <a:rPr lang="en-US" dirty="0" err="1" smtClean="0"/>
              <a:t>rendez-vous</a:t>
            </a:r>
            <a:r>
              <a:rPr lang="en-US" dirty="0" smtClean="0"/>
              <a:t> function, effectively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Smart phones (not necessarily mobile)</a:t>
            </a:r>
          </a:p>
          <a:p>
            <a:pPr marL="400050" lvl="1" indent="0">
              <a:buNone/>
            </a:pPr>
            <a:r>
              <a:rPr lang="en-US" dirty="0" smtClean="0"/>
              <a:t>Internet enabled: could be an IP PBX or whatever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A </a:t>
            </a:r>
            <a:r>
              <a:rPr lang="en-US" sz="3600" dirty="0" smtClean="0"/>
              <a:t>robust story about privacy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17118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</a:t>
            </a:r>
            <a:r>
              <a:rPr lang="en-US" dirty="0"/>
              <a:t>C</a:t>
            </a:r>
            <a:r>
              <a:rPr lang="en-US" dirty="0" smtClean="0"/>
              <a:t>ase: IP-PSTN Gateways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10875" y="4762375"/>
            <a:ext cx="907312" cy="469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SIP</a:t>
            </a:r>
          </a:p>
          <a:p>
            <a:pPr algn="ctr"/>
            <a:r>
              <a:rPr lang="en-US" sz="1400" dirty="0" smtClean="0"/>
              <a:t>UA</a:t>
            </a:r>
            <a:endParaRPr lang="en-US" sz="1400" dirty="0" smtClean="0"/>
          </a:p>
        </p:txBody>
      </p:sp>
      <p:cxnSp>
        <p:nvCxnSpPr>
          <p:cNvPr id="11" name="Straight Arrow Connector 10"/>
          <p:cNvCxnSpPr>
            <a:stCxn id="14" idx="0"/>
          </p:cNvCxnSpPr>
          <p:nvPr/>
        </p:nvCxnSpPr>
        <p:spPr>
          <a:xfrm flipV="1">
            <a:off x="3374935" y="2660127"/>
            <a:ext cx="859190" cy="20249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234125" y="1871185"/>
            <a:ext cx="1232537" cy="793496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dirty="0" smtClean="0"/>
              <a:t>CPS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594169" y="3095714"/>
            <a:ext cx="1085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Store </a:t>
            </a:r>
          </a:p>
          <a:p>
            <a:pPr algn="ctr"/>
            <a:r>
              <a:rPr lang="en-US" dirty="0" err="1" smtClean="0">
                <a:solidFill>
                  <a:schemeClr val="tx2"/>
                </a:solidFill>
              </a:rPr>
              <a:t>PASSporT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70332" y="4762375"/>
            <a:ext cx="907312" cy="469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Smart</a:t>
            </a:r>
          </a:p>
          <a:p>
            <a:pPr algn="ctr"/>
            <a:r>
              <a:rPr lang="en-US" sz="1400" dirty="0" smtClean="0"/>
              <a:t>Phone</a:t>
            </a:r>
            <a:endParaRPr lang="en-US" sz="1400" dirty="0" smtClean="0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5466662" y="2664681"/>
            <a:ext cx="1003670" cy="2097694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927549" y="3095714"/>
            <a:ext cx="1085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Retrieve </a:t>
            </a:r>
          </a:p>
          <a:p>
            <a:pPr algn="ctr"/>
            <a:r>
              <a:rPr lang="en-US" dirty="0" err="1" smtClean="0">
                <a:solidFill>
                  <a:schemeClr val="accent2"/>
                </a:solidFill>
              </a:rPr>
              <a:t>PASSporT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74" name="Straight Arrow Connector 73"/>
          <p:cNvCxnSpPr>
            <a:endCxn id="29" idx="1"/>
          </p:cNvCxnSpPr>
          <p:nvPr/>
        </p:nvCxnSpPr>
        <p:spPr>
          <a:xfrm>
            <a:off x="3679735" y="4992192"/>
            <a:ext cx="2790597" cy="4986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937" y="3742045"/>
            <a:ext cx="3177141" cy="210798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898392" y="4208377"/>
            <a:ext cx="67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PSTN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03511" y="4992192"/>
            <a:ext cx="106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/>
                </a:solidFill>
              </a:rPr>
              <a:t>POTS Call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70135" y="4685086"/>
            <a:ext cx="609600" cy="609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400"/>
              </a:lnSpc>
            </a:pPr>
            <a:r>
              <a:rPr lang="en-US" sz="1400" dirty="0" smtClean="0"/>
              <a:t>GW</a:t>
            </a:r>
            <a:endParaRPr lang="en-US" sz="1400" dirty="0" smtClean="0"/>
          </a:p>
        </p:txBody>
      </p:sp>
      <p:cxnSp>
        <p:nvCxnSpPr>
          <p:cNvPr id="20" name="Straight Arrow Connector 19"/>
          <p:cNvCxnSpPr>
            <a:stCxn id="7" idx="3"/>
            <a:endCxn id="14" idx="2"/>
          </p:cNvCxnSpPr>
          <p:nvPr/>
        </p:nvCxnSpPr>
        <p:spPr>
          <a:xfrm flipV="1">
            <a:off x="2018187" y="4989886"/>
            <a:ext cx="1051948" cy="7292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91844" y="456584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SIP/STIR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978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… and its many cousins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We can show a parallel flow for PSTN-IP</a:t>
            </a:r>
          </a:p>
          <a:p>
            <a:pPr lvl="1"/>
            <a:r>
              <a:rPr lang="en-US" dirty="0" smtClean="0"/>
              <a:t>Again, where the PSTN endpoint is a smart phone that creates a </a:t>
            </a:r>
            <a:r>
              <a:rPr lang="en-US" dirty="0" err="1" smtClean="0"/>
              <a:t>PASSporT</a:t>
            </a:r>
            <a:endParaRPr lang="en-US" dirty="0" smtClean="0"/>
          </a:p>
          <a:p>
            <a:pPr lvl="2"/>
            <a:r>
              <a:rPr lang="en-US" dirty="0" smtClean="0"/>
              <a:t>Or even some local agent does it on behalf of the endpoint</a:t>
            </a:r>
          </a:p>
          <a:p>
            <a:r>
              <a:rPr lang="en-US" dirty="0" smtClean="0"/>
              <a:t>These use cases can look a lot like tunneling</a:t>
            </a:r>
          </a:p>
          <a:p>
            <a:pPr lvl="1"/>
            <a:r>
              <a:rPr lang="en-US" dirty="0" smtClean="0"/>
              <a:t>We can’t count on SS7 to carry a </a:t>
            </a:r>
            <a:r>
              <a:rPr lang="en-US" dirty="0" err="1" smtClean="0"/>
              <a:t>PASSporT</a:t>
            </a:r>
            <a:endParaRPr lang="en-US" dirty="0" smtClean="0"/>
          </a:p>
          <a:p>
            <a:pPr lvl="2"/>
            <a:r>
              <a:rPr lang="en-US" dirty="0" smtClean="0"/>
              <a:t>Could carry an indication that the original call was signed</a:t>
            </a:r>
            <a:r>
              <a:rPr lang="is-IS" dirty="0" smtClean="0"/>
              <a:t>… but cryptographic assurance is superior</a:t>
            </a:r>
          </a:p>
          <a:p>
            <a:r>
              <a:rPr lang="is-IS" dirty="0" smtClean="0"/>
              <a:t>Some use cases where in-band and out-of-band are other used</a:t>
            </a:r>
          </a:p>
          <a:p>
            <a:pPr lvl="1"/>
            <a:r>
              <a:rPr lang="is-IS" dirty="0" smtClean="0"/>
              <a:t>Out-of-band beomes the “fallback”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56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IP-PSTN-IP even? Sure!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10875" y="4762375"/>
            <a:ext cx="907312" cy="469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SIP</a:t>
            </a:r>
          </a:p>
          <a:p>
            <a:pPr algn="ctr"/>
            <a:r>
              <a:rPr lang="en-US" sz="1400" dirty="0" smtClean="0"/>
              <a:t>UA</a:t>
            </a:r>
            <a:endParaRPr lang="en-US" sz="1400" dirty="0" smtClean="0"/>
          </a:p>
        </p:txBody>
      </p:sp>
      <p:cxnSp>
        <p:nvCxnSpPr>
          <p:cNvPr id="11" name="Straight Arrow Connector 10"/>
          <p:cNvCxnSpPr>
            <a:stCxn id="14" idx="0"/>
          </p:cNvCxnSpPr>
          <p:nvPr/>
        </p:nvCxnSpPr>
        <p:spPr>
          <a:xfrm flipV="1">
            <a:off x="3374935" y="2664681"/>
            <a:ext cx="728576" cy="20204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103511" y="1871185"/>
            <a:ext cx="1232537" cy="793496"/>
          </a:xfrm>
          <a:prstGeom prst="rect">
            <a:avLst/>
          </a:prstGeom>
          <a:gradFill>
            <a:gsLst>
              <a:gs pos="0">
                <a:srgbClr val="8488C4"/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16200000" scaled="0"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3600" dirty="0" smtClean="0"/>
              <a:t>CPS</a:t>
            </a:r>
            <a:endParaRPr lang="en-US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2594169" y="3095714"/>
            <a:ext cx="1085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Store </a:t>
            </a:r>
          </a:p>
          <a:p>
            <a:pPr algn="ctr"/>
            <a:r>
              <a:rPr lang="en-US" dirty="0" err="1" smtClean="0">
                <a:solidFill>
                  <a:schemeClr val="tx2"/>
                </a:solidFill>
              </a:rPr>
              <a:t>PASSporT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60454" y="4762375"/>
            <a:ext cx="907312" cy="4696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dirty="0" smtClean="0"/>
              <a:t>SIP</a:t>
            </a:r>
          </a:p>
          <a:p>
            <a:pPr algn="ctr"/>
            <a:r>
              <a:rPr lang="en-US" sz="1400" dirty="0" smtClean="0"/>
              <a:t>UA</a:t>
            </a:r>
            <a:endParaRPr lang="en-US" sz="1400" dirty="0" smtClean="0"/>
          </a:p>
        </p:txBody>
      </p:sp>
      <p:cxnSp>
        <p:nvCxnSpPr>
          <p:cNvPr id="62" name="Straight Arrow Connector 61"/>
          <p:cNvCxnSpPr>
            <a:endCxn id="17" idx="0"/>
          </p:cNvCxnSpPr>
          <p:nvPr/>
        </p:nvCxnSpPr>
        <p:spPr>
          <a:xfrm>
            <a:off x="5336048" y="2664681"/>
            <a:ext cx="700123" cy="2027697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927549" y="3095714"/>
            <a:ext cx="10855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Retrieve </a:t>
            </a:r>
          </a:p>
          <a:p>
            <a:pPr algn="ctr"/>
            <a:r>
              <a:rPr lang="en-US" dirty="0" err="1" smtClean="0">
                <a:solidFill>
                  <a:schemeClr val="accent2"/>
                </a:solidFill>
              </a:rPr>
              <a:t>PASSporT</a:t>
            </a:r>
            <a:endParaRPr lang="en-US" dirty="0">
              <a:solidFill>
                <a:schemeClr val="accent2"/>
              </a:solidFill>
            </a:endParaRPr>
          </a:p>
        </p:txBody>
      </p:sp>
      <p:cxnSp>
        <p:nvCxnSpPr>
          <p:cNvPr id="74" name="Straight Arrow Connector 73"/>
          <p:cNvCxnSpPr>
            <a:stCxn id="14" idx="6"/>
            <a:endCxn id="17" idx="2"/>
          </p:cNvCxnSpPr>
          <p:nvPr/>
        </p:nvCxnSpPr>
        <p:spPr>
          <a:xfrm>
            <a:off x="3679735" y="4989886"/>
            <a:ext cx="2051636" cy="7292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4937" y="3742045"/>
            <a:ext cx="3177141" cy="210798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898392" y="4208377"/>
            <a:ext cx="671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PSTN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103511" y="4992192"/>
            <a:ext cx="1067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3"/>
                </a:solidFill>
              </a:rPr>
              <a:t>POTS Call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70135" y="4685086"/>
            <a:ext cx="609600" cy="609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400"/>
              </a:lnSpc>
            </a:pPr>
            <a:r>
              <a:rPr lang="en-US" sz="1400" dirty="0" smtClean="0"/>
              <a:t>GW</a:t>
            </a:r>
            <a:endParaRPr lang="en-US" sz="1400" dirty="0" smtClean="0"/>
          </a:p>
        </p:txBody>
      </p:sp>
      <p:cxnSp>
        <p:nvCxnSpPr>
          <p:cNvPr id="20" name="Straight Arrow Connector 19"/>
          <p:cNvCxnSpPr>
            <a:stCxn id="7" idx="3"/>
            <a:endCxn id="14" idx="2"/>
          </p:cNvCxnSpPr>
          <p:nvPr/>
        </p:nvCxnSpPr>
        <p:spPr>
          <a:xfrm flipV="1">
            <a:off x="2018187" y="4989886"/>
            <a:ext cx="1051948" cy="7292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091844" y="4565842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SIP/STIR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31371" y="4692378"/>
            <a:ext cx="609600" cy="609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400"/>
              </a:lnSpc>
            </a:pPr>
            <a:r>
              <a:rPr lang="en-US" sz="1400" dirty="0" smtClean="0"/>
              <a:t>GW</a:t>
            </a:r>
            <a:endParaRPr lang="en-US" sz="1400" dirty="0" smtClean="0"/>
          </a:p>
        </p:txBody>
      </p:sp>
      <p:cxnSp>
        <p:nvCxnSpPr>
          <p:cNvPr id="21" name="Straight Arrow Connector 20"/>
          <p:cNvCxnSpPr>
            <a:stCxn id="17" idx="6"/>
            <a:endCxn id="29" idx="1"/>
          </p:cNvCxnSpPr>
          <p:nvPr/>
        </p:nvCxnSpPr>
        <p:spPr>
          <a:xfrm>
            <a:off x="6340971" y="4997178"/>
            <a:ext cx="1019483" cy="0"/>
          </a:xfrm>
          <a:prstGeom prst="straightConnector1">
            <a:avLst/>
          </a:prstGeom>
          <a:ln>
            <a:solidFill>
              <a:schemeClr val="accent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369650" y="4584165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tx2"/>
                </a:solidFill>
              </a:rPr>
              <a:t>SIP/STIR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843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Well, let’s not get carried away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How do we know a GW is authorized to store it?</a:t>
            </a:r>
          </a:p>
          <a:p>
            <a:pPr lvl="1"/>
            <a:r>
              <a:rPr lang="en-US" dirty="0" smtClean="0"/>
              <a:t>Should a GW need a pre-association with the CPS?</a:t>
            </a:r>
          </a:p>
          <a:p>
            <a:pPr lvl="1"/>
            <a:r>
              <a:rPr lang="en-US" dirty="0" smtClean="0"/>
              <a:t>Most likely, the authority to store is really invested in the </a:t>
            </a:r>
            <a:r>
              <a:rPr lang="en-US" dirty="0" err="1" smtClean="0"/>
              <a:t>PASSporT</a:t>
            </a:r>
            <a:r>
              <a:rPr lang="en-US" dirty="0" smtClean="0"/>
              <a:t> itself</a:t>
            </a:r>
          </a:p>
          <a:p>
            <a:pPr lvl="2"/>
            <a:r>
              <a:rPr lang="en-US" dirty="0" smtClean="0"/>
              <a:t>Multiple entities may be authorized to sign for the same “</a:t>
            </a:r>
            <a:r>
              <a:rPr lang="en-US" dirty="0" err="1" smtClean="0"/>
              <a:t>orig</a:t>
            </a:r>
            <a:r>
              <a:rPr lang="en-US" dirty="0" smtClean="0"/>
              <a:t>” in </a:t>
            </a:r>
            <a:r>
              <a:rPr lang="en-US" dirty="0" err="1" smtClean="0"/>
              <a:t>PASSporT</a:t>
            </a:r>
            <a:endParaRPr lang="en-US" dirty="0" smtClean="0"/>
          </a:p>
          <a:p>
            <a:r>
              <a:rPr lang="en-US" dirty="0" smtClean="0"/>
              <a:t>And how do we know a GW is authorized to retrieve it?</a:t>
            </a:r>
          </a:p>
          <a:p>
            <a:pPr lvl="1"/>
            <a:r>
              <a:rPr lang="en-US" dirty="0" smtClean="0"/>
              <a:t>Same questions, really</a:t>
            </a:r>
          </a:p>
          <a:p>
            <a:pPr lvl="1"/>
            <a:r>
              <a:rPr lang="en-US" dirty="0" smtClean="0"/>
              <a:t>Can’t predict where calls will land, so hard to encrypt for the target</a:t>
            </a:r>
          </a:p>
          <a:p>
            <a:pPr lvl="1"/>
            <a:r>
              <a:rPr lang="en-US" dirty="0" smtClean="0"/>
              <a:t>But good CPS design could help</a:t>
            </a:r>
            <a:r>
              <a:rPr lang="is-IS" dirty="0" smtClean="0"/>
              <a:t>…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5283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 Design </a:t>
            </a:r>
            <a:r>
              <a:rPr lang="en-US" dirty="0"/>
              <a:t>Q</a:t>
            </a:r>
            <a:r>
              <a:rPr lang="en-US" dirty="0" smtClean="0"/>
              <a:t>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Store </a:t>
            </a:r>
            <a:r>
              <a:rPr lang="en-US" dirty="0" err="1" smtClean="0"/>
              <a:t>PASSporTs</a:t>
            </a:r>
            <a:r>
              <a:rPr lang="en-US" dirty="0" smtClean="0"/>
              <a:t> under the originating or terminating identity?</a:t>
            </a:r>
          </a:p>
          <a:p>
            <a:pPr lvl="1"/>
            <a:r>
              <a:rPr lang="en-US" dirty="0" smtClean="0"/>
              <a:t>What is the key of the lookup?</a:t>
            </a:r>
          </a:p>
          <a:p>
            <a:pPr lvl="1"/>
            <a:r>
              <a:rPr lang="en-US" dirty="0" smtClean="0"/>
              <a:t>Currently: terminating side queries for the originating number </a:t>
            </a:r>
          </a:p>
          <a:p>
            <a:r>
              <a:rPr lang="en-US" dirty="0" smtClean="0"/>
              <a:t>Or store under something hashed instead?</a:t>
            </a:r>
          </a:p>
          <a:p>
            <a:pPr lvl="1"/>
            <a:r>
              <a:rPr lang="en-US" dirty="0" smtClean="0"/>
              <a:t>Hash of originating TN and terminating TN</a:t>
            </a:r>
          </a:p>
          <a:p>
            <a:pPr lvl="2"/>
            <a:r>
              <a:rPr lang="en-US" dirty="0" smtClean="0"/>
              <a:t>Still, possible for an adversary to compute all values offline</a:t>
            </a:r>
          </a:p>
          <a:p>
            <a:pPr lvl="2"/>
            <a:r>
              <a:rPr lang="en-US" dirty="0" smtClean="0"/>
              <a:t>Maybe add timestamp of some kind? Expensive hash?</a:t>
            </a:r>
          </a:p>
          <a:p>
            <a:pPr lvl="1"/>
            <a:r>
              <a:rPr lang="en-US" dirty="0" smtClean="0"/>
              <a:t>Also, implement polling prevention for single targets</a:t>
            </a:r>
          </a:p>
        </p:txBody>
      </p:sp>
    </p:spTree>
    <p:extLst>
      <p:ext uri="{BB962C8B-B14F-4D97-AF65-F5344CB8AC3E}">
        <p14:creationId xmlns:p14="http://schemas.microsoft.com/office/powerpoint/2010/main" val="1956276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Already on the charter, targeting WG item adoption</a:t>
            </a:r>
          </a:p>
          <a:p>
            <a:pPr lvl="1"/>
            <a:r>
              <a:rPr lang="en-US" dirty="0" smtClean="0"/>
              <a:t>Though not just this second</a:t>
            </a:r>
          </a:p>
          <a:p>
            <a:r>
              <a:rPr lang="en-US" dirty="0" smtClean="0"/>
              <a:t>Given RFC4474bis/</a:t>
            </a:r>
            <a:r>
              <a:rPr lang="en-US" dirty="0" err="1" smtClean="0"/>
              <a:t>PASSporT</a:t>
            </a:r>
            <a:r>
              <a:rPr lang="en-US" dirty="0" smtClean="0"/>
              <a:t>/certs pass the IESG</a:t>
            </a:r>
          </a:p>
          <a:p>
            <a:pPr lvl="1"/>
            <a:r>
              <a:rPr lang="en-US" dirty="0" smtClean="0"/>
              <a:t>Maybe have some virtual interim early next year to discuss further</a:t>
            </a:r>
          </a:p>
          <a:p>
            <a:r>
              <a:rPr lang="en-US" dirty="0" smtClean="0"/>
              <a:t>Appreciate comments/thoughts</a:t>
            </a:r>
          </a:p>
          <a:p>
            <a:r>
              <a:rPr lang="en-US" dirty="0" smtClean="0"/>
              <a:t>Crucial to have a good PSTN story for STIR</a:t>
            </a:r>
          </a:p>
          <a:p>
            <a:pPr lvl="1"/>
            <a:r>
              <a:rPr lang="en-US" dirty="0" smtClean="0"/>
              <a:t>I think something along these lines could help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2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7947</TotalTime>
  <Words>953</Words>
  <Application>Microsoft Macintosh PowerPoint</Application>
  <PresentationFormat>On-screen Show (4:3)</PresentationFormat>
  <Paragraphs>142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draft-rescorla-fallback-01</vt:lpstr>
      <vt:lpstr>Thread Necromancy</vt:lpstr>
      <vt:lpstr>Do we still need it?</vt:lpstr>
      <vt:lpstr>Limits of in-band RFC4474bis</vt:lpstr>
      <vt:lpstr>PASSporT and out-of-band</vt:lpstr>
      <vt:lpstr>Some use cases</vt:lpstr>
      <vt:lpstr>Basic STIR Out of Band</vt:lpstr>
      <vt:lpstr>Obvious Questions</vt:lpstr>
      <vt:lpstr>Components of an OOB solution</vt:lpstr>
      <vt:lpstr>Another Case: IP-PSTN Gateways</vt:lpstr>
      <vt:lpstr>… and its many cousins</vt:lpstr>
      <vt:lpstr>IP-PSTN-IP even? Sure!</vt:lpstr>
      <vt:lpstr>Well, let’s not get carried away</vt:lpstr>
      <vt:lpstr>CPS Design Questions</vt:lpstr>
      <vt:lpstr>Next Steps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Growing Internet</dc:title>
  <dc:creator>Jon Peterson</dc:creator>
  <cp:lastModifiedBy>Jon Peterson</cp:lastModifiedBy>
  <cp:revision>64</cp:revision>
  <dcterms:created xsi:type="dcterms:W3CDTF">2011-05-11T17:32:08Z</dcterms:created>
  <dcterms:modified xsi:type="dcterms:W3CDTF">2016-11-15T22:26:17Z</dcterms:modified>
</cp:coreProperties>
</file>