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7" r:id="rId4"/>
    <p:sldId id="265" r:id="rId5"/>
    <p:sldId id="266" r:id="rId6"/>
    <p:sldId id="269"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2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BB9280-2BBA-4B22-9028-FD7A43548459}" type="datetimeFigureOut">
              <a:rPr lang="en-US" smtClean="0"/>
              <a:pPr/>
              <a:t>11/14/16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33F67-BE89-48B9-B098-2EAB2ADC030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BB9280-2BBA-4B22-9028-FD7A43548459}" type="datetimeFigureOut">
              <a:rPr lang="en-US" smtClean="0"/>
              <a:pPr/>
              <a:t>11/14/16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33F67-BE89-48B9-B098-2EAB2ADC03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BB9280-2BBA-4B22-9028-FD7A43548459}" type="datetimeFigureOut">
              <a:rPr lang="en-US" smtClean="0"/>
              <a:pPr/>
              <a:t>11/14/16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33F67-BE89-48B9-B098-2EAB2ADC030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BB9280-2BBA-4B22-9028-FD7A43548459}" type="datetimeFigureOut">
              <a:rPr lang="en-US" smtClean="0"/>
              <a:pPr/>
              <a:t>11/14/16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33F67-BE89-48B9-B098-2EAB2ADC03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BB9280-2BBA-4B22-9028-FD7A43548459}" type="datetimeFigureOut">
              <a:rPr lang="en-US" smtClean="0"/>
              <a:pPr/>
              <a:t>11/14/16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33F67-BE89-48B9-B098-2EAB2ADC03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BB9280-2BBA-4B22-9028-FD7A43548459}" type="datetimeFigureOut">
              <a:rPr lang="en-US" smtClean="0"/>
              <a:pPr/>
              <a:t>11/14/16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33F67-BE89-48B9-B098-2EAB2ADC03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BB9280-2BBA-4B22-9028-FD7A43548459}" type="datetimeFigureOut">
              <a:rPr lang="en-US" smtClean="0"/>
              <a:pPr/>
              <a:t>11/14/16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33F67-BE89-48B9-B098-2EAB2ADC03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BB9280-2BBA-4B22-9028-FD7A43548459}" type="datetimeFigureOut">
              <a:rPr lang="en-US" smtClean="0"/>
              <a:pPr/>
              <a:t>11/14/16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33F67-BE89-48B9-B098-2EAB2ADC03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BB9280-2BBA-4B22-9028-FD7A43548459}" type="datetimeFigureOut">
              <a:rPr lang="en-US" smtClean="0"/>
              <a:pPr/>
              <a:t>11/14/16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33F67-BE89-48B9-B098-2EAB2ADC03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BB9280-2BBA-4B22-9028-FD7A43548459}" type="datetimeFigureOut">
              <a:rPr lang="en-US" smtClean="0"/>
              <a:pPr/>
              <a:t>11/14/16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33F67-BE89-48B9-B098-2EAB2ADC03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BB9280-2BBA-4B22-9028-FD7A43548459}" type="datetimeFigureOut">
              <a:rPr lang="en-US" smtClean="0"/>
              <a:pPr/>
              <a:t>11/14/16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33F67-BE89-48B9-B098-2EAB2ADC030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BB9280-2BBA-4B22-9028-FD7A43548459}" type="datetimeFigureOut">
              <a:rPr lang="en-US" smtClean="0"/>
              <a:pPr/>
              <a:t>11/14/16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33F67-BE89-48B9-B098-2EAB2ADC03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rfc-editor.org/rfc/rfc3979.txt" TargetMode="External"/><Relationship Id="rId4" Type="http://schemas.openxmlformats.org/officeDocument/2006/relationships/hyperlink" Target="http://www.rfc-editor.org/rfc/rfc4879.txt" TargetMode="External"/><Relationship Id="rId1" Type="http://schemas.openxmlformats.org/officeDocument/2006/relationships/slideLayout" Target="../slideLayouts/slideLayout1.xml"/><Relationship Id="rId2" Type="http://schemas.openxmlformats.org/officeDocument/2006/relationships/hyperlink" Target="http://www.rfc-editor.org/rfc/rfc5378.tx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normAutofit/>
          </a:bodyPr>
          <a:lstStyle/>
          <a:p>
            <a:pPr algn="ctr">
              <a:buNone/>
            </a:pPr>
            <a:r>
              <a:rPr lang="en-US" sz="4000" dirty="0" smtClean="0"/>
              <a:t>Joint </a:t>
            </a:r>
            <a:r>
              <a:rPr lang="en-US" sz="5400" dirty="0" smtClean="0"/>
              <a:t>TICTOC</a:t>
            </a:r>
            <a:r>
              <a:rPr lang="en-US" sz="4000" dirty="0" smtClean="0"/>
              <a:t> </a:t>
            </a:r>
            <a:r>
              <a:rPr lang="en-US" sz="4000" dirty="0"/>
              <a:t>and </a:t>
            </a:r>
            <a:r>
              <a:rPr lang="en-US" sz="5400" dirty="0" smtClean="0"/>
              <a:t>NTP</a:t>
            </a:r>
            <a:r>
              <a:rPr lang="en-US" sz="4000" dirty="0" smtClean="0"/>
              <a:t> Meeting</a:t>
            </a:r>
          </a:p>
          <a:p>
            <a:pPr algn="ctr">
              <a:buNone/>
            </a:pPr>
            <a:r>
              <a:rPr lang="en-US" sz="4000" dirty="0" smtClean="0"/>
              <a:t>IETF </a:t>
            </a:r>
            <a:r>
              <a:rPr lang="en-US" sz="4000" dirty="0" smtClean="0"/>
              <a:t>97 </a:t>
            </a:r>
            <a:r>
              <a:rPr lang="en-US" sz="4000" dirty="0" smtClean="0"/>
              <a:t>– </a:t>
            </a:r>
            <a:r>
              <a:rPr lang="en-US" sz="4000" dirty="0" smtClean="0"/>
              <a:t>Seoul</a:t>
            </a:r>
            <a:endParaRPr lang="en-US" sz="4000" dirty="0" smtClean="0"/>
          </a:p>
          <a:p>
            <a:pPr algn="ctr">
              <a:buNone/>
            </a:pPr>
            <a:r>
              <a:rPr lang="en-US" sz="4000" dirty="0" smtClean="0"/>
              <a:t>Tuesday 15 November 2016</a:t>
            </a:r>
            <a:endParaRPr lang="en-US" sz="4000" dirty="0" smtClean="0"/>
          </a:p>
          <a:p>
            <a:pPr algn="ctr">
              <a:buNone/>
            </a:pPr>
            <a:r>
              <a:rPr lang="en-US" sz="4000" dirty="0" smtClean="0"/>
              <a:t>13:30 – 15:30 KST </a:t>
            </a:r>
          </a:p>
          <a:p>
            <a:pPr algn="ctr">
              <a:buNone/>
            </a:pPr>
            <a:endParaRPr lang="en-US" sz="3000" dirty="0"/>
          </a:p>
          <a:p>
            <a:pPr>
              <a:buNone/>
            </a:pPr>
            <a:r>
              <a:rPr lang="en-US" sz="3000" dirty="0" smtClean="0"/>
              <a:t>Chairs:  </a:t>
            </a:r>
          </a:p>
          <a:p>
            <a:pPr>
              <a:buNone/>
            </a:pPr>
            <a:r>
              <a:rPr lang="en-US" sz="3000" dirty="0"/>
              <a:t>	</a:t>
            </a:r>
            <a:r>
              <a:rPr lang="en-US" sz="3000" dirty="0" smtClean="0"/>
              <a:t>Karen </a:t>
            </a:r>
            <a:r>
              <a:rPr lang="en-US" sz="3000" dirty="0" err="1" smtClean="0"/>
              <a:t>O’Donoghue</a:t>
            </a:r>
            <a:r>
              <a:rPr lang="en-US" sz="3000" dirty="0" smtClean="0"/>
              <a:t> (NTP and TICTOC</a:t>
            </a:r>
            <a:r>
              <a:rPr lang="en-US" sz="3000" dirty="0" smtClean="0"/>
              <a:t>)</a:t>
            </a:r>
          </a:p>
          <a:p>
            <a:pPr>
              <a:buNone/>
            </a:pPr>
            <a:r>
              <a:rPr lang="en-US" sz="3000" dirty="0"/>
              <a:t>	</a:t>
            </a:r>
            <a:r>
              <a:rPr lang="en-US" sz="3000" dirty="0" smtClean="0"/>
              <a:t>Dieter </a:t>
            </a:r>
            <a:r>
              <a:rPr lang="en-US" sz="3000" dirty="0" err="1" smtClean="0"/>
              <a:t>Sibold</a:t>
            </a:r>
            <a:r>
              <a:rPr lang="en-US" sz="3000" dirty="0" smtClean="0"/>
              <a:t> (NTP)</a:t>
            </a:r>
            <a:endParaRPr lang="en-US" sz="3000" dirty="0" smtClean="0"/>
          </a:p>
          <a:p>
            <a:pPr>
              <a:buNone/>
            </a:pPr>
            <a:r>
              <a:rPr lang="en-US" sz="3000" dirty="0"/>
              <a:t>	</a:t>
            </a:r>
            <a:r>
              <a:rPr lang="en-US" sz="3000" dirty="0" smtClean="0"/>
              <a:t>Yaakov (J) Stein (absent) (TICTOC)</a:t>
            </a:r>
            <a:endParaRPr lang="en-US" sz="30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
            <a:ext cx="7772400" cy="761999"/>
          </a:xfrm>
        </p:spPr>
        <p:txBody>
          <a:bodyPr>
            <a:normAutofit fontScale="90000"/>
          </a:bodyPr>
          <a:lstStyle/>
          <a:p>
            <a:r>
              <a:rPr lang="en-US" dirty="0" smtClean="0"/>
              <a:t>Note Well</a:t>
            </a:r>
            <a:endParaRPr lang="en-US" sz="3600" dirty="0"/>
          </a:p>
        </p:txBody>
      </p:sp>
      <p:sp>
        <p:nvSpPr>
          <p:cNvPr id="6" name="Content Placeholder 2"/>
          <p:cNvSpPr txBox="1">
            <a:spLocks/>
          </p:cNvSpPr>
          <p:nvPr/>
        </p:nvSpPr>
        <p:spPr>
          <a:xfrm>
            <a:off x="457200" y="914400"/>
            <a:ext cx="8381999" cy="5410200"/>
          </a:xfrm>
          <a:prstGeom prst="rect">
            <a:avLst/>
          </a:prstGeom>
        </p:spPr>
        <p:txBody>
          <a:bodyPr vert="horz" lIns="91440" tIns="45720" rIns="91440" bIns="45720" rtlCol="0">
            <a:no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1600" b="0" i="0" u="none" strike="noStrike" kern="1200" cap="none" spc="0" normalizeH="0" baseline="0" noProof="0" dirty="0" smtClean="0">
                <a:ln>
                  <a:noFill/>
                </a:ln>
                <a:effectLst/>
                <a:uLnTx/>
                <a:uFillTx/>
                <a:latin typeface="+mn-lt"/>
                <a:ea typeface="+mn-ea"/>
                <a:cs typeface="+mn-cs"/>
              </a:rPr>
              <a:t>Any submission to the IETF intended by the Contributor for publication as all or part of an IETF Internet-Draft or RFC and any statement made within the context of an IETF activity is considered an "IETF Contribution". Such statements include oral statements in IETF sessions, as well as written and electronic communications made at any time or place, which are addressed to:</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600" b="0" i="0" u="none" strike="noStrike" kern="1200" cap="none" spc="0" normalizeH="0" baseline="0" noProof="0" dirty="0" smtClean="0">
              <a:ln>
                <a:noFill/>
              </a:ln>
              <a:effectLst/>
              <a:uLnTx/>
              <a:uFillTx/>
              <a:latin typeface="+mn-lt"/>
              <a:ea typeface="+mn-ea"/>
              <a:cs typeface="+mn-cs"/>
            </a:endParaRPr>
          </a:p>
          <a:p>
            <a:pPr lvl="1">
              <a:buFont typeface="Arial"/>
              <a:buChar char="•"/>
              <a:defRPr/>
            </a:pPr>
            <a:r>
              <a:rPr kumimoji="0" lang="en-GB" sz="1600" b="0" i="0" u="none" strike="noStrike" kern="1200" cap="none" spc="0" normalizeH="0" baseline="0" noProof="0" dirty="0" smtClean="0">
                <a:ln>
                  <a:noFill/>
                </a:ln>
                <a:effectLst/>
                <a:uLnTx/>
                <a:uFillTx/>
                <a:latin typeface="+mn-lt"/>
                <a:ea typeface="+mn-ea"/>
                <a:cs typeface="+mn-cs"/>
              </a:rPr>
              <a:t> The IETF plenary session</a:t>
            </a:r>
          </a:p>
          <a:p>
            <a:pPr lvl="1">
              <a:buFont typeface="Arial"/>
              <a:buChar char="•"/>
              <a:defRPr/>
            </a:pPr>
            <a:r>
              <a:rPr kumimoji="0" lang="en-GB" sz="1600" b="0" i="0" u="none" strike="noStrike" kern="1200" cap="none" spc="0" normalizeH="0" baseline="0" noProof="0" dirty="0" smtClean="0">
                <a:ln>
                  <a:noFill/>
                </a:ln>
                <a:effectLst/>
                <a:uLnTx/>
                <a:uFillTx/>
                <a:latin typeface="+mn-lt"/>
                <a:ea typeface="+mn-ea"/>
                <a:cs typeface="+mn-cs"/>
              </a:rPr>
              <a:t> The IESG, or any member thereof on behalf of the IESG</a:t>
            </a:r>
          </a:p>
          <a:p>
            <a:pPr lvl="1">
              <a:buFont typeface="Arial"/>
              <a:buChar char="•"/>
              <a:defRPr/>
            </a:pPr>
            <a:r>
              <a:rPr kumimoji="0" lang="en-GB" sz="1600" b="0" i="0" u="none" strike="noStrike" kern="1200" cap="none" spc="0" normalizeH="0" baseline="0" noProof="0" dirty="0" smtClean="0">
                <a:ln>
                  <a:noFill/>
                </a:ln>
                <a:effectLst/>
                <a:uLnTx/>
                <a:uFillTx/>
                <a:latin typeface="+mn-lt"/>
                <a:ea typeface="+mn-ea"/>
                <a:cs typeface="+mn-cs"/>
              </a:rPr>
              <a:t> Any IETF mailing list, including the IETF list itself, any working group or design team list,</a:t>
            </a:r>
          </a:p>
          <a:p>
            <a:pPr lvl="1">
              <a:defRPr/>
            </a:pPr>
            <a:r>
              <a:rPr kumimoji="0" lang="en-GB" sz="1600" b="0" i="0" u="none" strike="noStrike" kern="1200" cap="none" spc="0" normalizeH="0" baseline="0" noProof="0" dirty="0" smtClean="0">
                <a:ln>
                  <a:noFill/>
                </a:ln>
                <a:effectLst/>
                <a:uLnTx/>
                <a:uFillTx/>
                <a:latin typeface="+mn-lt"/>
                <a:ea typeface="+mn-ea"/>
                <a:cs typeface="+mn-cs"/>
              </a:rPr>
              <a:t>   or any other list functioning under IETF auspices</a:t>
            </a:r>
          </a:p>
          <a:p>
            <a:pPr lvl="1">
              <a:buFont typeface="Arial"/>
              <a:buChar char="•"/>
              <a:defRPr/>
            </a:pPr>
            <a:r>
              <a:rPr kumimoji="0" lang="en-GB" sz="1600" b="0" i="0" u="none" strike="noStrike" kern="1200" cap="none" spc="0" normalizeH="0" baseline="0" noProof="0" dirty="0" smtClean="0">
                <a:ln>
                  <a:noFill/>
                </a:ln>
                <a:effectLst/>
                <a:uLnTx/>
                <a:uFillTx/>
                <a:latin typeface="+mn-lt"/>
                <a:ea typeface="+mn-ea"/>
                <a:cs typeface="+mn-cs"/>
              </a:rPr>
              <a:t> Any IETF working group or portion thereof</a:t>
            </a:r>
          </a:p>
          <a:p>
            <a:pPr lvl="1">
              <a:buFont typeface="Arial"/>
              <a:buChar char="•"/>
              <a:defRPr/>
            </a:pPr>
            <a:r>
              <a:rPr kumimoji="0" lang="en-GB" sz="1600" b="0" i="0" u="none" strike="noStrike" kern="1200" cap="none" spc="0" normalizeH="0" baseline="0" noProof="0" dirty="0" smtClean="0">
                <a:ln>
                  <a:noFill/>
                </a:ln>
                <a:effectLst/>
                <a:uLnTx/>
                <a:uFillTx/>
                <a:latin typeface="+mn-lt"/>
                <a:ea typeface="+mn-ea"/>
                <a:cs typeface="+mn-cs"/>
              </a:rPr>
              <a:t> Any Birds of a Feather (BOF) session</a:t>
            </a:r>
          </a:p>
          <a:p>
            <a:pPr lvl="1">
              <a:buFont typeface="Arial"/>
              <a:buChar char="•"/>
              <a:defRPr/>
            </a:pPr>
            <a:r>
              <a:rPr kumimoji="0" lang="en-GB" sz="1600" b="0" i="0" u="none" strike="noStrike" kern="1200" cap="none" spc="0" normalizeH="0" baseline="0" noProof="0" dirty="0" smtClean="0">
                <a:ln>
                  <a:noFill/>
                </a:ln>
                <a:effectLst/>
                <a:uLnTx/>
                <a:uFillTx/>
                <a:latin typeface="+mn-lt"/>
                <a:ea typeface="+mn-ea"/>
                <a:cs typeface="+mn-cs"/>
              </a:rPr>
              <a:t>The IAB or any member thereof on behalf of the IAB</a:t>
            </a:r>
          </a:p>
          <a:p>
            <a:pPr lvl="1">
              <a:buFont typeface="Arial"/>
              <a:buChar char="•"/>
              <a:defRPr/>
            </a:pPr>
            <a:r>
              <a:rPr kumimoji="0" lang="en-GB" sz="1600" b="0" i="0" u="none" strike="noStrike" kern="1200" cap="none" spc="0" normalizeH="0" baseline="0" noProof="0" dirty="0" smtClean="0">
                <a:ln>
                  <a:noFill/>
                </a:ln>
                <a:effectLst/>
                <a:uLnTx/>
                <a:uFillTx/>
                <a:latin typeface="+mn-lt"/>
                <a:ea typeface="+mn-ea"/>
                <a:cs typeface="+mn-cs"/>
              </a:rPr>
              <a:t> The RFC Editor or the Internet-Drafts function</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1600" b="0" i="0" u="none" strike="noStrike" kern="1200" cap="none" spc="0" normalizeH="0" baseline="0" noProof="0" dirty="0" smtClean="0">
                <a:ln>
                  <a:noFill/>
                </a:ln>
                <a:effectLst/>
                <a:uLnTx/>
                <a:uFillTx/>
                <a:latin typeface="+mn-lt"/>
                <a:ea typeface="+mn-ea"/>
                <a:cs typeface="+mn-cs"/>
              </a:rPr>
              <a:t>All IETF Contributions are subject to the rules of </a:t>
            </a:r>
            <a:r>
              <a:rPr kumimoji="0" lang="en-GB" sz="1600" b="0" i="0" u="sng" strike="noStrike" kern="1200" cap="none" spc="0" normalizeH="0" baseline="0" noProof="0" dirty="0" smtClean="0">
                <a:ln>
                  <a:noFill/>
                </a:ln>
                <a:effectLst/>
                <a:uLnTx/>
                <a:uFillTx/>
                <a:latin typeface="+mn-lt"/>
                <a:ea typeface="+mn-ea"/>
                <a:cs typeface="+mn-cs"/>
                <a:hlinkClick r:id="rId2"/>
              </a:rPr>
              <a:t>RFC 5378 and </a:t>
            </a:r>
            <a:r>
              <a:rPr kumimoji="0" lang="en-GB" sz="1600" b="0" i="0" u="sng" strike="noStrike" kern="1200" cap="none" spc="0" normalizeH="0" baseline="0" noProof="0" dirty="0" smtClean="0">
                <a:ln>
                  <a:noFill/>
                </a:ln>
                <a:effectLst/>
                <a:uLnTx/>
                <a:uFillTx/>
                <a:latin typeface="+mn-lt"/>
                <a:ea typeface="+mn-ea"/>
                <a:cs typeface="+mn-cs"/>
                <a:hlinkClick r:id="rId3"/>
              </a:rPr>
              <a:t>RFC 3979 (updated by </a:t>
            </a:r>
            <a:r>
              <a:rPr kumimoji="0" lang="en-GB" sz="1600" b="0" i="0" u="sng" strike="noStrike" kern="1200" cap="none" spc="0" normalizeH="0" baseline="0" noProof="0" dirty="0" smtClean="0">
                <a:ln>
                  <a:noFill/>
                </a:ln>
                <a:effectLst/>
                <a:uLnTx/>
                <a:uFillTx/>
                <a:latin typeface="+mn-lt"/>
                <a:ea typeface="+mn-ea"/>
                <a:cs typeface="+mn-cs"/>
                <a:hlinkClick r:id="rId4"/>
              </a:rPr>
              <a:t>RFC 4879).</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1600" b="0" i="0" u="none" strike="noStrike" kern="1200" cap="none" spc="0" normalizeH="0" baseline="0" noProof="0" dirty="0" smtClean="0">
                <a:ln>
                  <a:noFill/>
                </a:ln>
                <a:effectLst/>
                <a:uLnTx/>
                <a:uFillTx/>
                <a:latin typeface="+mn-lt"/>
                <a:ea typeface="+mn-ea"/>
                <a:cs typeface="+mn-cs"/>
              </a:rPr>
              <a:t>Statements made outside of an IETF session, mailing list or other function, that are clearly not intended to be input to an IETF activity, group or function, are not IETF Contributions in the context of this notice.  Please consult </a:t>
            </a:r>
            <a:r>
              <a:rPr kumimoji="0" lang="en-GB" sz="1600" b="0" i="0" u="sng" strike="noStrike" kern="1200" cap="none" spc="0" normalizeH="0" baseline="0" noProof="0" dirty="0" smtClean="0">
                <a:ln>
                  <a:noFill/>
                </a:ln>
                <a:effectLst/>
                <a:uLnTx/>
                <a:uFillTx/>
                <a:latin typeface="+mn-lt"/>
                <a:ea typeface="+mn-ea"/>
                <a:cs typeface="+mn-cs"/>
                <a:hlinkClick r:id="rId2"/>
              </a:rPr>
              <a:t>RFC 5378 and </a:t>
            </a:r>
            <a:r>
              <a:rPr kumimoji="0" lang="en-GB" sz="1600" b="0" i="0" u="sng" strike="noStrike" kern="1200" cap="none" spc="0" normalizeH="0" baseline="0" noProof="0" dirty="0" smtClean="0">
                <a:ln>
                  <a:noFill/>
                </a:ln>
                <a:effectLst/>
                <a:uLnTx/>
                <a:uFillTx/>
                <a:latin typeface="+mn-lt"/>
                <a:ea typeface="+mn-ea"/>
                <a:cs typeface="+mn-cs"/>
                <a:hlinkClick r:id="rId3"/>
              </a:rPr>
              <a:t>RFC 3979 for details.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1600" b="0" i="0" u="none" strike="noStrike" kern="1200" cap="none" spc="0" normalizeH="0" baseline="0" noProof="0" dirty="0" smtClean="0">
                <a:ln>
                  <a:noFill/>
                </a:ln>
                <a:effectLst/>
                <a:uLnTx/>
                <a:uFillTx/>
                <a:latin typeface="+mn-lt"/>
                <a:ea typeface="+mn-ea"/>
                <a:cs typeface="+mn-cs"/>
              </a:rPr>
              <a:t>A participant in any IETF activity is deemed to accept all IETF rules of process, as documented in Best Current Practices RFCs and IESG Statements.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1600" b="0" i="0" u="none" strike="noStrike" kern="1200" cap="none" spc="0" normalizeH="0" baseline="0" noProof="0" dirty="0" smtClean="0">
                <a:ln>
                  <a:noFill/>
                </a:ln>
                <a:effectLst/>
                <a:uLnTx/>
                <a:uFillTx/>
                <a:latin typeface="+mn-lt"/>
                <a:ea typeface="+mn-ea"/>
                <a:cs typeface="+mn-cs"/>
              </a:rPr>
              <a:t>A participant in any IETF activity acknowledges that written, audio and video records of meetings may be made and may be available to the public.</a:t>
            </a:r>
            <a:endParaRPr kumimoji="0" lang="en-US" sz="1600" b="0" i="0" u="none" strike="noStrike" kern="1200" cap="none" spc="0" normalizeH="0" baseline="0" noProof="0" dirty="0">
              <a:ln>
                <a:noFill/>
              </a:ln>
              <a:effectLst/>
              <a:uLnTx/>
              <a:uFillTx/>
              <a:latin typeface="Arial"/>
              <a:ea typeface="+mn-ea"/>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Agenda</a:t>
            </a:r>
            <a:endParaRPr lang="en-US" dirty="0"/>
          </a:p>
        </p:txBody>
      </p:sp>
      <p:sp>
        <p:nvSpPr>
          <p:cNvPr id="3" name="Content Placeholder 2"/>
          <p:cNvSpPr>
            <a:spLocks noGrp="1"/>
          </p:cNvSpPr>
          <p:nvPr>
            <p:ph idx="1"/>
          </p:nvPr>
        </p:nvSpPr>
        <p:spPr>
          <a:xfrm>
            <a:off x="304800" y="1066800"/>
            <a:ext cx="8382000" cy="5334000"/>
          </a:xfrm>
        </p:spPr>
        <p:txBody>
          <a:bodyPr>
            <a:noAutofit/>
          </a:bodyPr>
          <a:lstStyle/>
          <a:p>
            <a:r>
              <a:rPr lang="en-US" dirty="0" err="1" smtClean="0"/>
              <a:t>Administrivia</a:t>
            </a:r>
            <a:r>
              <a:rPr lang="en-US" dirty="0" smtClean="0"/>
              <a:t> </a:t>
            </a:r>
            <a:r>
              <a:rPr lang="en-US" dirty="0"/>
              <a:t>and Agenda Bashing (Chairs) </a:t>
            </a:r>
            <a:endParaRPr lang="en-US" dirty="0" smtClean="0"/>
          </a:p>
          <a:p>
            <a:endParaRPr lang="en-US" dirty="0"/>
          </a:p>
          <a:p>
            <a:r>
              <a:rPr lang="en-US" dirty="0" smtClean="0"/>
              <a:t>NTP </a:t>
            </a:r>
            <a:r>
              <a:rPr lang="en-US" dirty="0"/>
              <a:t>WG Agenda</a:t>
            </a:r>
            <a:r>
              <a:rPr lang="en-US" dirty="0" smtClean="0"/>
              <a:t>:</a:t>
            </a:r>
            <a:endParaRPr lang="en-US" dirty="0"/>
          </a:p>
          <a:p>
            <a:pPr lvl="1"/>
            <a:r>
              <a:rPr lang="en-US" dirty="0" smtClean="0"/>
              <a:t>NTP </a:t>
            </a:r>
            <a:r>
              <a:rPr lang="en-US" dirty="0"/>
              <a:t>WG status </a:t>
            </a:r>
          </a:p>
          <a:p>
            <a:pPr lvl="1"/>
            <a:r>
              <a:rPr lang="en-US" dirty="0" smtClean="0"/>
              <a:t>Network </a:t>
            </a:r>
            <a:r>
              <a:rPr lang="en-US" dirty="0"/>
              <a:t>Time Security </a:t>
            </a:r>
            <a:r>
              <a:rPr lang="en-US" dirty="0" smtClean="0"/>
              <a:t>(</a:t>
            </a:r>
            <a:r>
              <a:rPr lang="en-US" dirty="0" err="1" smtClean="0"/>
              <a:t>Sibold</a:t>
            </a:r>
            <a:r>
              <a:rPr lang="en-US" dirty="0" smtClean="0"/>
              <a:t>/</a:t>
            </a:r>
            <a:r>
              <a:rPr lang="en-US" dirty="0" err="1" smtClean="0"/>
              <a:t>Franke</a:t>
            </a:r>
            <a:r>
              <a:rPr lang="en-US" dirty="0" smtClean="0"/>
              <a:t>/</a:t>
            </a:r>
            <a:r>
              <a:rPr lang="en-US" dirty="0" err="1"/>
              <a:t>Malhotra</a:t>
            </a:r>
            <a:r>
              <a:rPr lang="en-US" dirty="0" smtClean="0"/>
              <a:t>)</a:t>
            </a:r>
          </a:p>
          <a:p>
            <a:pPr lvl="1"/>
            <a:r>
              <a:rPr lang="en-US" dirty="0" smtClean="0"/>
              <a:t>NTP Data Minimization (</a:t>
            </a:r>
            <a:r>
              <a:rPr lang="en-US" dirty="0" err="1" smtClean="0"/>
              <a:t>Franke</a:t>
            </a:r>
            <a:r>
              <a:rPr lang="en-US" dirty="0" smtClean="0"/>
              <a:t>/</a:t>
            </a:r>
            <a:r>
              <a:rPr lang="en-US" dirty="0" err="1" smtClean="0"/>
              <a:t>Malhotra</a:t>
            </a:r>
            <a:r>
              <a:rPr lang="en-US" dirty="0" smtClean="0"/>
              <a:t>)</a:t>
            </a:r>
            <a:endParaRPr lang="en-US" dirty="0"/>
          </a:p>
          <a:p>
            <a:pPr lvl="1"/>
            <a:r>
              <a:rPr lang="en-US" dirty="0" smtClean="0"/>
              <a:t>NTP </a:t>
            </a:r>
            <a:r>
              <a:rPr lang="en-US" dirty="0"/>
              <a:t>BCP </a:t>
            </a:r>
            <a:r>
              <a:rPr lang="en-US" dirty="0" smtClean="0"/>
              <a:t>(Reilly) </a:t>
            </a:r>
          </a:p>
          <a:p>
            <a:pPr lvl="1"/>
            <a:r>
              <a:rPr lang="en-US" dirty="0" smtClean="0"/>
              <a:t>Extension Field Drafts (</a:t>
            </a:r>
            <a:r>
              <a:rPr lang="en-US" dirty="0" err="1" smtClean="0"/>
              <a:t>Stenn</a:t>
            </a:r>
            <a:r>
              <a:rPr lang="en-US" dirty="0" smtClean="0"/>
              <a:t> and Mayer)</a:t>
            </a:r>
          </a:p>
          <a:p>
            <a:pPr lvl="1"/>
            <a:r>
              <a:rPr lang="en-US" dirty="0" smtClean="0"/>
              <a:t>REFID Drafts (</a:t>
            </a:r>
            <a:r>
              <a:rPr lang="en-US" dirty="0" err="1" smtClean="0"/>
              <a:t>Stenn</a:t>
            </a:r>
            <a:r>
              <a:rPr lang="en-US" dirty="0" smtClean="0"/>
              <a:t>)</a:t>
            </a:r>
          </a:p>
          <a:p>
            <a:pPr lvl="1"/>
            <a:r>
              <a:rPr lang="en-US" dirty="0" smtClean="0"/>
              <a:t>Mode 6 Draft (</a:t>
            </a:r>
            <a:r>
              <a:rPr lang="en-US" dirty="0" err="1" smtClean="0"/>
              <a:t>Haberman</a:t>
            </a: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(cont.)</a:t>
            </a:r>
            <a:endParaRPr lang="en-US" dirty="0"/>
          </a:p>
        </p:txBody>
      </p:sp>
      <p:sp>
        <p:nvSpPr>
          <p:cNvPr id="3" name="Content Placeholder 2"/>
          <p:cNvSpPr>
            <a:spLocks noGrp="1"/>
          </p:cNvSpPr>
          <p:nvPr>
            <p:ph idx="1"/>
          </p:nvPr>
        </p:nvSpPr>
        <p:spPr/>
        <p:txBody>
          <a:bodyPr>
            <a:normAutofit/>
          </a:bodyPr>
          <a:lstStyle/>
          <a:p>
            <a:r>
              <a:rPr lang="en-US" dirty="0"/>
              <a:t>TICTOC Agenda:</a:t>
            </a:r>
          </a:p>
          <a:p>
            <a:pPr lvl="1"/>
            <a:r>
              <a:rPr lang="en-US" dirty="0"/>
              <a:t>TICTOC WG status </a:t>
            </a:r>
            <a:r>
              <a:rPr lang="en-US" dirty="0" smtClean="0"/>
              <a:t>(</a:t>
            </a:r>
            <a:r>
              <a:rPr lang="en-US" dirty="0" err="1" smtClean="0"/>
              <a:t>O’Donoghue</a:t>
            </a:r>
            <a:r>
              <a:rPr lang="en-US" dirty="0" smtClean="0"/>
              <a:t>)</a:t>
            </a:r>
          </a:p>
          <a:p>
            <a:pPr lvl="1"/>
            <a:r>
              <a:rPr lang="en-US" dirty="0" smtClean="0"/>
              <a:t>Yang </a:t>
            </a:r>
            <a:r>
              <a:rPr lang="en-US" dirty="0"/>
              <a:t>Data Model for IEEE 1588v2 (Jiang</a:t>
            </a:r>
            <a:r>
              <a:rPr lang="en-US" dirty="0" smtClean="0"/>
              <a:t>)</a:t>
            </a:r>
          </a:p>
          <a:p>
            <a:pPr lvl="1"/>
            <a:endParaRPr lang="en-US" dirty="0" smtClean="0"/>
          </a:p>
          <a:p>
            <a:r>
              <a:rPr lang="en-US" dirty="0"/>
              <a:t>Joint NTP/TICTOC Next Steps</a:t>
            </a:r>
          </a:p>
          <a:p>
            <a:pPr lvl="1"/>
            <a:r>
              <a:rPr lang="en-US" dirty="0"/>
              <a:t>Next Steps for NTP and TICTOC (</a:t>
            </a:r>
            <a:r>
              <a:rPr lang="en-US" dirty="0" err="1"/>
              <a:t>O’Donoghue</a:t>
            </a:r>
            <a:r>
              <a:rPr lang="en-US" dirty="0" smtClean="0"/>
              <a:t>)</a:t>
            </a:r>
            <a:endParaRPr lang="en-US" dirty="0"/>
          </a:p>
        </p:txBody>
      </p:sp>
    </p:spTree>
    <p:extLst>
      <p:ext uri="{BB962C8B-B14F-4D97-AF65-F5344CB8AC3E}">
        <p14:creationId xmlns:p14="http://schemas.microsoft.com/office/powerpoint/2010/main" val="1011175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TICTOC WG Status</a:t>
            </a:r>
            <a:endParaRPr lang="en-US" dirty="0"/>
          </a:p>
        </p:txBody>
      </p:sp>
      <p:sp>
        <p:nvSpPr>
          <p:cNvPr id="3" name="Content Placeholder 2"/>
          <p:cNvSpPr>
            <a:spLocks noGrp="1"/>
          </p:cNvSpPr>
          <p:nvPr>
            <p:ph idx="1"/>
          </p:nvPr>
        </p:nvSpPr>
        <p:spPr/>
        <p:txBody>
          <a:bodyPr>
            <a:normAutofit/>
          </a:bodyPr>
          <a:lstStyle/>
          <a:p>
            <a:r>
              <a:rPr lang="en-US" dirty="0" smtClean="0"/>
              <a:t>RFC Editor Queue</a:t>
            </a:r>
          </a:p>
          <a:p>
            <a:pPr marL="742950" lvl="2" indent="-342900"/>
            <a:r>
              <a:rPr lang="en-US" dirty="0"/>
              <a:t>draft-</a:t>
            </a:r>
            <a:r>
              <a:rPr lang="en-US" dirty="0" err="1"/>
              <a:t>ietf</a:t>
            </a:r>
            <a:r>
              <a:rPr lang="en-US" dirty="0"/>
              <a:t>-</a:t>
            </a:r>
            <a:r>
              <a:rPr lang="en-US" dirty="0" err="1"/>
              <a:t>tictoc</a:t>
            </a:r>
            <a:r>
              <a:rPr lang="en-US" dirty="0"/>
              <a:t>-multi-path-</a:t>
            </a:r>
            <a:r>
              <a:rPr lang="en-US" dirty="0" smtClean="0"/>
              <a:t>synchronization</a:t>
            </a:r>
          </a:p>
          <a:p>
            <a:r>
              <a:rPr lang="en-US" dirty="0" smtClean="0"/>
              <a:t>External review</a:t>
            </a:r>
            <a:r>
              <a:rPr lang="en-US" dirty="0" smtClean="0"/>
              <a:t> </a:t>
            </a:r>
            <a:endParaRPr lang="en-US" dirty="0" smtClean="0"/>
          </a:p>
          <a:p>
            <a:pPr lvl="1"/>
            <a:r>
              <a:rPr lang="en-US" dirty="0" smtClean="0"/>
              <a:t>draft</a:t>
            </a:r>
            <a:r>
              <a:rPr lang="en-US" dirty="0"/>
              <a:t>-ietf-</a:t>
            </a:r>
            <a:r>
              <a:rPr lang="en-US" dirty="0" err="1"/>
              <a:t>tictoc-ptp-</a:t>
            </a:r>
            <a:r>
              <a:rPr lang="en-US" dirty="0" err="1" smtClean="0"/>
              <a:t>mib</a:t>
            </a:r>
            <a:endParaRPr lang="en-US" dirty="0" smtClean="0"/>
          </a:p>
          <a:p>
            <a:r>
              <a:rPr lang="en-US" dirty="0" smtClean="0"/>
              <a:t>Completed WGLC (awaiting shepherd </a:t>
            </a:r>
            <a:r>
              <a:rPr lang="en-US" dirty="0" err="1" smtClean="0"/>
              <a:t>writeup</a:t>
            </a:r>
            <a:r>
              <a:rPr lang="en-US" dirty="0" smtClean="0"/>
              <a:t>)</a:t>
            </a:r>
          </a:p>
          <a:p>
            <a:pPr lvl="1"/>
            <a:r>
              <a:rPr lang="en-US" dirty="0" smtClean="0"/>
              <a:t>draft</a:t>
            </a:r>
            <a:r>
              <a:rPr lang="en-US" dirty="0"/>
              <a:t>-ietf-tictoc-ptp-enterprise-</a:t>
            </a:r>
            <a:r>
              <a:rPr lang="en-US" dirty="0" smtClean="0"/>
              <a:t>profile</a:t>
            </a:r>
            <a:endParaRPr lang="en-US" dirty="0" smtClean="0"/>
          </a:p>
          <a:p>
            <a:r>
              <a:rPr lang="en-US" dirty="0" smtClean="0"/>
              <a:t>Completed WGLC (awaiting editor update) </a:t>
            </a:r>
          </a:p>
          <a:p>
            <a:pPr lvl="1"/>
            <a:r>
              <a:rPr lang="en-US" dirty="0"/>
              <a:t>draft-ietf-tictoc-</a:t>
            </a:r>
            <a:r>
              <a:rPr lang="en-US" dirty="0" smtClean="0"/>
              <a:t>1588overmpls</a:t>
            </a:r>
            <a:endParaRPr lang="en-US" dirty="0" smtClean="0"/>
          </a:p>
          <a:p>
            <a:pPr marL="0" indent="0">
              <a:buNone/>
            </a:pPr>
            <a:endParaRPr lang="en-US" dirty="0"/>
          </a:p>
        </p:txBody>
      </p:sp>
    </p:spTree>
    <p:extLst>
      <p:ext uri="{BB962C8B-B14F-4D97-AF65-F5344CB8AC3E}">
        <p14:creationId xmlns:p14="http://schemas.microsoft.com/office/powerpoint/2010/main" val="1497071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(cont.)</a:t>
            </a:r>
            <a:endParaRPr lang="en-US" dirty="0"/>
          </a:p>
        </p:txBody>
      </p:sp>
      <p:sp>
        <p:nvSpPr>
          <p:cNvPr id="3" name="Content Placeholder 2"/>
          <p:cNvSpPr>
            <a:spLocks noGrp="1"/>
          </p:cNvSpPr>
          <p:nvPr>
            <p:ph idx="1"/>
          </p:nvPr>
        </p:nvSpPr>
        <p:spPr/>
        <p:txBody>
          <a:bodyPr>
            <a:normAutofit/>
          </a:bodyPr>
          <a:lstStyle/>
          <a:p>
            <a:pPr marL="457200" lvl="1" indent="0">
              <a:buNone/>
            </a:pPr>
            <a:endParaRPr lang="en-US" dirty="0" smtClean="0"/>
          </a:p>
          <a:p>
            <a:r>
              <a:rPr lang="en-US" dirty="0"/>
              <a:t>Joint NTP/TICTOC Next Steps</a:t>
            </a:r>
          </a:p>
          <a:p>
            <a:pPr lvl="1"/>
            <a:r>
              <a:rPr lang="en-US" dirty="0" smtClean="0"/>
              <a:t>Virtual interims (Dec, Jan, Feb)</a:t>
            </a:r>
          </a:p>
          <a:p>
            <a:pPr lvl="1"/>
            <a:r>
              <a:rPr lang="en-US" dirty="0" err="1" smtClean="0"/>
              <a:t>Recharter</a:t>
            </a:r>
            <a:endParaRPr lang="en-US" dirty="0" smtClean="0"/>
          </a:p>
        </p:txBody>
      </p:sp>
    </p:spTree>
    <p:extLst>
      <p:ext uri="{BB962C8B-B14F-4D97-AF65-F5344CB8AC3E}">
        <p14:creationId xmlns:p14="http://schemas.microsoft.com/office/powerpoint/2010/main" val="14682614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12031</TotalTime>
  <Words>420</Words>
  <Application>Microsoft Macintosh PowerPoint</Application>
  <PresentationFormat>On-screen Show (4:3)</PresentationFormat>
  <Paragraphs>56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Note Well</vt:lpstr>
      <vt:lpstr>Agenda</vt:lpstr>
      <vt:lpstr>Agenda (cont.)</vt:lpstr>
      <vt:lpstr>TICTOC WG Status</vt:lpstr>
      <vt:lpstr>Agenda (cont.)</vt:lpstr>
    </vt:vector>
  </TitlesOfParts>
  <Company>Rad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 Well (Summary)</dc:title>
  <dc:creator>yaakov_s</dc:creator>
  <cp:lastModifiedBy>Karen ODonoghue</cp:lastModifiedBy>
  <cp:revision>45</cp:revision>
  <dcterms:created xsi:type="dcterms:W3CDTF">2013-03-11T17:07:17Z</dcterms:created>
  <dcterms:modified xsi:type="dcterms:W3CDTF">2016-11-14T09:48:53Z</dcterms:modified>
</cp:coreProperties>
</file>