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77" r:id="rId3"/>
    <p:sldId id="278" r:id="rId4"/>
    <p:sldId id="279" r:id="rId5"/>
    <p:sldId id="280" r:id="rId6"/>
    <p:sldId id="284" r:id="rId7"/>
    <p:sldId id="281" r:id="rId8"/>
    <p:sldId id="282" r:id="rId9"/>
    <p:sldId id="287" r:id="rId10"/>
    <p:sldId id="286" r:id="rId11"/>
    <p:sldId id="258" r:id="rId12"/>
    <p:sldId id="259" r:id="rId13"/>
    <p:sldId id="260" r:id="rId14"/>
    <p:sldId id="291" r:id="rId15"/>
    <p:sldId id="290" r:id="rId16"/>
    <p:sldId id="263" r:id="rId17"/>
    <p:sldId id="264" r:id="rId18"/>
    <p:sldId id="265" r:id="rId19"/>
    <p:sldId id="268" r:id="rId20"/>
    <p:sldId id="269" r:id="rId21"/>
    <p:sldId id="289" r:id="rId22"/>
    <p:sldId id="271" r:id="rId23"/>
    <p:sldId id="288" r:id="rId24"/>
    <p:sldId id="273" r:id="rId25"/>
    <p:sldId id="316" r:id="rId26"/>
    <p:sldId id="294" r:id="rId27"/>
    <p:sldId id="295" r:id="rId28"/>
    <p:sldId id="296" r:id="rId29"/>
    <p:sldId id="31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8" r:id="rId38"/>
    <p:sldId id="309" r:id="rId39"/>
    <p:sldId id="310" r:id="rId40"/>
    <p:sldId id="31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083" autoAdjust="0"/>
  </p:normalViewPr>
  <p:slideViewPr>
    <p:cSldViewPr snapToGrid="0">
      <p:cViewPr>
        <p:scale>
          <a:sx n="73" d="100"/>
          <a:sy n="73" d="100"/>
        </p:scale>
        <p:origin x="-38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70425-D423-9446-95C2-06AF8F90595F}" type="datetime1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C06ED-0FC1-4940-A275-783E0D80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38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8B756-EEF3-A34A-8140-6704B50B549B}" type="datetime1">
              <a:rPr lang="en-US" smtClean="0"/>
              <a:t>7/13/2017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7516A-3958-45B0-872E-5D68797ADF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603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501EFA5-7986-4C6C-A6FC-9709FC0F288C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74D21E-FC2D-4C2D-A54C-47F1D12D0B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3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1F19-84A7-D347-9BFC-DB9F02D449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4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fundamental security </a:t>
            </a:r>
            <a:r>
              <a:rPr lang="en-GB" dirty="0" smtClean="0"/>
              <a:t>principles of isolation and least privilege are reinforced within a</a:t>
            </a:r>
            <a:r>
              <a:rPr lang="en-GB" baseline="0" dirty="0" smtClean="0"/>
              <a:t> </a:t>
            </a:r>
            <a:r>
              <a:rPr lang="en-GB" dirty="0" smtClean="0"/>
              <a:t>root of trust. This gives us a set of essential features</a:t>
            </a:r>
            <a:r>
              <a:rPr lang="en-GB" baseline="0" dirty="0" smtClean="0"/>
              <a:t> every secure system needs such as:</a:t>
            </a:r>
            <a:endParaRPr lang="en-GB" dirty="0" smtClean="0"/>
          </a:p>
          <a:p>
            <a:endParaRPr lang="en-GB" dirty="0" smtClean="0"/>
          </a:p>
          <a:p>
            <a:pPr marL="0" indent="0">
              <a:buFontTx/>
              <a:buNone/>
            </a:pPr>
            <a:r>
              <a:rPr lang="en-GB" dirty="0" smtClean="0"/>
              <a:t>Root keys</a:t>
            </a:r>
          </a:p>
          <a:p>
            <a:pPr marL="0" indent="0">
              <a:buFontTx/>
              <a:buNone/>
            </a:pPr>
            <a:r>
              <a:rPr lang="en-GB" dirty="0" smtClean="0"/>
              <a:t>Secure</a:t>
            </a:r>
            <a:r>
              <a:rPr lang="en-GB" baseline="0" dirty="0" smtClean="0"/>
              <a:t> Boot into a known state</a:t>
            </a:r>
          </a:p>
          <a:p>
            <a:pPr marL="0" marR="0" indent="0" algn="l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Validating</a:t>
            </a:r>
            <a:r>
              <a:rPr lang="en-GB" baseline="0" dirty="0" smtClean="0"/>
              <a:t> a</a:t>
            </a:r>
            <a:r>
              <a:rPr lang="en-GB" dirty="0" smtClean="0"/>
              <a:t> secure clock</a:t>
            </a:r>
            <a:r>
              <a:rPr lang="en-GB" baseline="0" dirty="0" smtClean="0"/>
              <a:t> and counters</a:t>
            </a:r>
            <a:endParaRPr lang="en-GB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Using a Chain of Trust, from secure kernel to boot a TEE and bring in trusted device drivers signed with certificates in secure key store</a:t>
            </a:r>
          </a:p>
          <a:p>
            <a:pPr marL="0" indent="0">
              <a:buFontTx/>
              <a:buNone/>
            </a:pPr>
            <a:r>
              <a:rPr lang="en-GB" baseline="0" dirty="0" smtClean="0"/>
              <a:t>Secure memory partitions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Once a root of trust is established only then is it safe to start the applications themselves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1F19-84A7-D347-9BFC-DB9F02D449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4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6853-7D2F-4C3E-BDB6-44BF3352842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3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6853-7D2F-4C3E-BDB6-44BF3352842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3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With the launch of ARMv8-M, ARM has now completed</a:t>
            </a:r>
            <a:r>
              <a:rPr lang="de-DE" baseline="0" dirty="0" smtClean="0"/>
              <a:t> all three profiles for the 8th generation of the ARM architecure.</a:t>
            </a:r>
          </a:p>
          <a:p>
            <a:r>
              <a:rPr lang="de-DE" baseline="0" dirty="0" smtClean="0"/>
              <a:t>Just to remind you, these are the application profile with architecure ARMv8-A, like the Cortex-A57, A72 and A35 processors used in mobile devices and servers.</a:t>
            </a:r>
          </a:p>
          <a:p>
            <a:r>
              <a:rPr lang="de-DE" baseline="0" dirty="0" smtClean="0"/>
              <a:t>Then there is the Real-time profile with the ARMv8-R architecture that is targetted at real-time applications, for example in cars, but also in hard disk controllers.</a:t>
            </a:r>
          </a:p>
          <a:p>
            <a:r>
              <a:rPr lang="de-DE" baseline="0" dirty="0" smtClean="0"/>
              <a:t>Finally, the microcontroller profile with the ARMv8-M architecure is designed for resource constrained microcontroller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1F19-84A7-D347-9BFC-DB9F02D4494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17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 smtClean="0"/>
              <a:t>About TZ-M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Just like TZ,</a:t>
            </a:r>
            <a:r>
              <a:rPr lang="en-GB" baseline="0" dirty="0" smtClean="0"/>
              <a:t> t</a:t>
            </a:r>
            <a:r>
              <a:rPr lang="en-GB" dirty="0" smtClean="0"/>
              <a:t>here’s a safety barrier between software domains</a:t>
            </a:r>
          </a:p>
          <a:p>
            <a:r>
              <a:rPr lang="en-GB" dirty="0" smtClean="0"/>
              <a:t>You</a:t>
            </a:r>
            <a:r>
              <a:rPr lang="en-GB" baseline="0" dirty="0" smtClean="0"/>
              <a:t> have S</a:t>
            </a:r>
            <a:r>
              <a:rPr lang="en-GB" dirty="0" smtClean="0"/>
              <a:t>ecure and Non-Secure code running on the same processor</a:t>
            </a:r>
          </a:p>
          <a:p>
            <a:pPr eaLnBrk="1" hangingPunct="1"/>
            <a:r>
              <a:rPr lang="en-GB" dirty="0" smtClean="0">
                <a:latin typeface="Gill Sans MT" pitchFamily="34" charset="0"/>
                <a:ea typeface="ＭＳ Ｐゴシック" pitchFamily="34" charset="-128"/>
                <a:cs typeface="Gill Sans MT" pitchFamily="34" charset="0"/>
              </a:rPr>
              <a:t>Unlike</a:t>
            </a:r>
            <a:r>
              <a:rPr lang="en-GB" baseline="0" dirty="0" smtClean="0">
                <a:latin typeface="Gill Sans MT" pitchFamily="34" charset="0"/>
                <a:ea typeface="ＭＳ Ｐゴシック" pitchFamily="34" charset="-128"/>
                <a:cs typeface="Gill Sans MT" pitchFamily="34" charset="0"/>
              </a:rPr>
              <a:t> TZ, there’s no SM, improving interrupt latency as NS apps can call S apps directly</a:t>
            </a:r>
            <a:endParaRPr lang="en-GB" dirty="0" smtClean="0">
              <a:latin typeface="Gill Sans MT" pitchFamily="34" charset="0"/>
              <a:ea typeface="ＭＳ Ｐゴシック" pitchFamily="34" charset="-128"/>
              <a:cs typeface="Gill Sans MT" pitchFamily="34" charset="0"/>
            </a:endParaRPr>
          </a:p>
          <a:p>
            <a:pPr eaLnBrk="1" hangingPunct="1"/>
            <a:endParaRPr lang="en-GB" dirty="0" smtClean="0">
              <a:latin typeface="Gill Sans MT" pitchFamily="34" charset="0"/>
              <a:ea typeface="ＭＳ Ｐゴシック" pitchFamily="34" charset="-128"/>
              <a:cs typeface="Gill Sans MT" pitchFamily="34" charset="0"/>
            </a:endParaRPr>
          </a:p>
          <a:p>
            <a:pPr eaLnBrk="1" hangingPunct="1"/>
            <a:r>
              <a:rPr lang="en-GB" dirty="0" smtClean="0">
                <a:latin typeface="Gill Sans MT" pitchFamily="34" charset="0"/>
                <a:ea typeface="ＭＳ Ｐゴシック" pitchFamily="34" charset="-128"/>
                <a:cs typeface="Gill Sans MT" pitchFamily="34" charset="0"/>
              </a:rPr>
              <a:t>Secure Monitor is an execution</a:t>
            </a:r>
            <a:r>
              <a:rPr lang="en-GB" baseline="0" dirty="0" smtClean="0">
                <a:latin typeface="Gill Sans MT" pitchFamily="34" charset="0"/>
                <a:ea typeface="ＭＳ Ｐゴシック" pitchFamily="34" charset="-128"/>
                <a:cs typeface="Gill Sans MT" pitchFamily="34" charset="0"/>
              </a:rPr>
              <a:t> level only in TZ. Makes transition between SC and NS state. Downside is this makes interrupt latency high. With TZ-M, non-secure app can call secure app directly.</a:t>
            </a:r>
          </a:p>
          <a:p>
            <a:pPr eaLnBrk="1" hangingPunct="1"/>
            <a:endParaRPr lang="en-GB" baseline="0" dirty="0" smtClean="0">
              <a:latin typeface="Gill Sans MT" pitchFamily="34" charset="0"/>
              <a:ea typeface="ＭＳ Ｐゴシック" pitchFamily="34" charset="-128"/>
              <a:cs typeface="Gill Sans MT" pitchFamily="34" charset="0"/>
            </a:endParaRPr>
          </a:p>
          <a:p>
            <a:pPr eaLnBrk="1" hangingPunct="1"/>
            <a:endParaRPr lang="en-GB" dirty="0" smtClean="0">
              <a:latin typeface="Gill Sans MT" pitchFamily="34" charset="0"/>
              <a:ea typeface="ＭＳ Ｐゴシック" pitchFamily="34" charset="-128"/>
              <a:cs typeface="Gill Sans MT" pitchFamily="34" charset="0"/>
            </a:endParaRPr>
          </a:p>
          <a:p>
            <a:pPr eaLnBrk="1" hangingPunct="1"/>
            <a:endParaRPr lang="en-GB" dirty="0" smtClean="0">
              <a:latin typeface="Gill Sans MT" pitchFamily="34" charset="0"/>
              <a:ea typeface="ＭＳ Ｐゴシック" pitchFamily="34" charset="-128"/>
              <a:cs typeface="Gill Sans MT" pitchFamily="34" charset="0"/>
            </a:endParaRPr>
          </a:p>
          <a:p>
            <a:pPr eaLnBrk="1" hangingPunct="1"/>
            <a:r>
              <a:rPr lang="en-GB" dirty="0" smtClean="0">
                <a:latin typeface="Gill Sans MT" pitchFamily="34" charset="0"/>
                <a:ea typeface="ＭＳ Ｐゴシック" pitchFamily="34" charset="-128"/>
                <a:cs typeface="Gill Sans MT" pitchFamily="34" charset="0"/>
              </a:rPr>
              <a:t>Part of new ARMv8-M architecture</a:t>
            </a:r>
          </a:p>
          <a:p>
            <a:pPr lvl="1" eaLnBrk="1" hangingPunct="1"/>
            <a:r>
              <a:rPr lang="en-GB" dirty="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Security architecture for deeply embedded processors</a:t>
            </a:r>
          </a:p>
          <a:p>
            <a:pPr lvl="1" eaLnBrk="1" hangingPunct="1"/>
            <a:r>
              <a:rPr lang="en-GB" dirty="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Enables containerisation of software</a:t>
            </a:r>
          </a:p>
          <a:p>
            <a:pPr lvl="1" eaLnBrk="1" hangingPunct="1"/>
            <a:r>
              <a:rPr lang="en-GB" dirty="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Simplifies security assessment of embedded devices</a:t>
            </a:r>
          </a:p>
          <a:p>
            <a:pPr eaLnBrk="1" hangingPunct="1"/>
            <a:r>
              <a:rPr lang="en-GB" dirty="0" smtClean="0">
                <a:latin typeface="Gill Sans MT" pitchFamily="34" charset="0"/>
                <a:ea typeface="ＭＳ Ｐゴシック" pitchFamily="34" charset="-128"/>
                <a:cs typeface="Gill Sans MT" pitchFamily="34" charset="0"/>
              </a:rPr>
              <a:t>Conceptually similar to ARM </a:t>
            </a:r>
            <a:r>
              <a:rPr lang="en-GB" dirty="0" err="1" smtClean="0">
                <a:latin typeface="Gill Sans MT" pitchFamily="34" charset="0"/>
                <a:ea typeface="ＭＳ Ｐゴシック" pitchFamily="34" charset="-128"/>
                <a:cs typeface="Gill Sans MT" pitchFamily="34" charset="0"/>
              </a:rPr>
              <a:t>TrustZone</a:t>
            </a:r>
            <a:r>
              <a:rPr lang="en-US" baseline="30000" dirty="0" smtClean="0">
                <a:latin typeface="Gill Sans MT" pitchFamily="34" charset="0"/>
                <a:ea typeface="ＭＳ Ｐゴシック" pitchFamily="34" charset="-128"/>
                <a:cs typeface="Gill Sans MT" pitchFamily="34" charset="0"/>
              </a:rPr>
              <a:t> </a:t>
            </a:r>
            <a:r>
              <a:rPr lang="en-GB" dirty="0" smtClean="0">
                <a:latin typeface="Gill Sans MT" pitchFamily="34" charset="0"/>
                <a:ea typeface="ＭＳ Ｐゴシック" pitchFamily="34" charset="-128"/>
                <a:cs typeface="Gill Sans MT" pitchFamily="34" charset="0"/>
              </a:rPr>
              <a:t>technology,  but...</a:t>
            </a:r>
          </a:p>
          <a:p>
            <a:pPr lvl="1" eaLnBrk="1" hangingPunct="1"/>
            <a:r>
              <a:rPr lang="en-GB" dirty="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New architecture tailored for embedded devices</a:t>
            </a:r>
          </a:p>
          <a:p>
            <a:pPr lvl="1" eaLnBrk="1" hangingPunct="1"/>
            <a:r>
              <a:rPr lang="en-GB" dirty="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Preserves low interrupt latencies</a:t>
            </a:r>
          </a:p>
          <a:p>
            <a:pPr lvl="1" eaLnBrk="1" hangingPunct="1"/>
            <a:r>
              <a:rPr lang="en-GB" dirty="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Better cross-domain calling performance</a:t>
            </a:r>
          </a:p>
          <a:p>
            <a:pPr eaLnBrk="1" hangingPunct="1"/>
            <a:r>
              <a:rPr lang="en-GB" dirty="0" smtClean="0">
                <a:latin typeface="Gill Sans MT" pitchFamily="34" charset="0"/>
                <a:ea typeface="ＭＳ Ｐゴシック" pitchFamily="34" charset="-128"/>
                <a:cs typeface="Gill Sans MT" pitchFamily="34" charset="0"/>
              </a:rPr>
              <a:t>Foundation for high-level security features</a:t>
            </a:r>
          </a:p>
          <a:p>
            <a:pPr lvl="1" eaLnBrk="1" hangingPunct="1"/>
            <a:r>
              <a:rPr lang="en-GB" dirty="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Secure remote firmware update</a:t>
            </a:r>
          </a:p>
          <a:p>
            <a:pPr lvl="1" eaLnBrk="1" hangingPunct="1"/>
            <a:r>
              <a:rPr lang="en-GB" dirty="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Secure manufacturing</a:t>
            </a:r>
          </a:p>
          <a:p>
            <a:pPr lvl="1" eaLnBrk="1" hangingPunct="1"/>
            <a:r>
              <a:rPr lang="en-GB" dirty="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Safe crypto implementations</a:t>
            </a:r>
          </a:p>
          <a:p>
            <a:pPr lvl="1" eaLnBrk="1" hangingPunct="1"/>
            <a:endParaRPr lang="en-GB" dirty="0" smtClean="0">
              <a:latin typeface="Gill Sans MT" pitchFamily="34" charset="0"/>
              <a:ea typeface="Gill Sans MT" pitchFamily="34" charset="0"/>
              <a:cs typeface="Gill Sans MT" pitchFamily="34" charset="0"/>
            </a:endParaRPr>
          </a:p>
          <a:p>
            <a:pPr lvl="1" eaLnBrk="1" hangingPunct="1"/>
            <a:endParaRPr lang="en-GB" dirty="0" smtClean="0">
              <a:latin typeface="Gill Sans MT" pitchFamily="34" charset="0"/>
              <a:ea typeface="Gill Sans MT" pitchFamily="34" charset="0"/>
              <a:cs typeface="Gill Sans MT" pitchFamily="34" charset="0"/>
            </a:endParaRPr>
          </a:p>
          <a:p>
            <a:r>
              <a:rPr lang="en-US" sz="900" b="0" i="0" baseline="0" dirty="0" smtClean="0">
                <a:latin typeface="Arial"/>
                <a:cs typeface="Arial"/>
              </a:rPr>
              <a:t>Secure Thread – Trusted code/data</a:t>
            </a:r>
          </a:p>
          <a:p>
            <a:r>
              <a:rPr lang="en-US" sz="900" b="0" i="0" baseline="0" dirty="0" smtClean="0">
                <a:latin typeface="Arial"/>
                <a:cs typeface="Arial"/>
              </a:rPr>
              <a:t>Secure Handler – Trusted device drivers, </a:t>
            </a:r>
            <a:endParaRPr lang="en-GB" dirty="0" smtClean="0">
              <a:latin typeface="Gill Sans MT" pitchFamily="34" charset="0"/>
              <a:ea typeface="Gill Sans MT" pitchFamily="34" charset="0"/>
              <a:cs typeface="Gill Sans MT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1F19-84A7-D347-9BFC-DB9F02D4494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78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87342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67F4B-AC6B-5A4F-AE3F-E5657DA274AA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Trust Protocol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3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Trust Protocol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06E5-C384-47B9-9DB1-FC459299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Trust Protocol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1672" y="1440000"/>
            <a:ext cx="11158659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 smtClean="0"/>
              <a:t>Click to edit text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2456" y="1197429"/>
            <a:ext cx="914638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01618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1672" y="1440000"/>
            <a:ext cx="5275712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 smtClean="0"/>
              <a:t>Click to edit text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77781" y="1440000"/>
            <a:ext cx="5562551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 smtClean="0"/>
              <a:t>Click to edit text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98738" y="920442"/>
            <a:ext cx="11162907" cy="39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 smtClean="0"/>
              <a:t>Click to edit subtitle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2456" y="1197429"/>
            <a:ext cx="914638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91879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rge 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68001" y="2294400"/>
            <a:ext cx="10579200" cy="2294400"/>
          </a:xfrm>
        </p:spPr>
        <p:txBody>
          <a:bodyPr/>
          <a:lstStyle>
            <a:lvl1pPr marL="0" indent="0" algn="ctr">
              <a:lnSpc>
                <a:spcPts val="5599"/>
              </a:lnSpc>
              <a:buNone/>
              <a:defRPr sz="5400" spc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40800" y="3734400"/>
            <a:ext cx="7838400" cy="1219200"/>
          </a:xfrm>
        </p:spPr>
        <p:txBody>
          <a:bodyPr/>
          <a:lstStyle>
            <a:lvl1pPr marL="0" indent="0" algn="ctr">
              <a:lnSpc>
                <a:spcPts val="5599"/>
              </a:lnSpc>
              <a:buNone/>
              <a:defRPr sz="2400" spc="0">
                <a:solidFill>
                  <a:schemeClr val="bg2"/>
                </a:solidFill>
                <a:latin typeface="Gill Sans M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11354" y="6375675"/>
            <a:ext cx="316384" cy="1282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234901-3CD3-3044-A890-7A1D647B3CBE}" type="slidenum">
              <a:rPr lang="en-GB" sz="1200" smtClean="0">
                <a:solidFill>
                  <a:srgbClr val="FFFFFF"/>
                </a:solidFill>
                <a:latin typeface="Gill Sans MT"/>
              </a:rPr>
              <a:pPr/>
              <a:t>‹#›</a:t>
            </a:fld>
            <a:endParaRPr lang="en-GB" sz="1200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218652" y="2449966"/>
            <a:ext cx="2218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Text</a:t>
            </a:r>
            <a:r>
              <a:rPr lang="en-US" sz="1400" baseline="0" dirty="0" smtClean="0"/>
              <a:t> 5</a:t>
            </a:r>
            <a:r>
              <a:rPr lang="en-US" sz="1400" dirty="0" smtClean="0"/>
              <a:t>4pt sentence</a:t>
            </a:r>
            <a:r>
              <a:rPr lang="en-US" sz="1400" baseline="0" dirty="0" smtClean="0"/>
              <a:t> c</a:t>
            </a:r>
            <a:r>
              <a:rPr lang="en-US" sz="1400" dirty="0" smtClean="0"/>
              <a:t>ase</a:t>
            </a:r>
          </a:p>
        </p:txBody>
      </p:sp>
    </p:spTree>
    <p:extLst>
      <p:ext uri="{BB962C8B-B14F-4D97-AF65-F5344CB8AC3E}">
        <p14:creationId xmlns:p14="http://schemas.microsoft.com/office/powerpoint/2010/main" val="184845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430867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9803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24367" y="1440000"/>
            <a:ext cx="3120000" cy="4564984"/>
          </a:xfrm>
        </p:spPr>
        <p:txBody>
          <a:bodyPr/>
          <a:lstStyle>
            <a:lvl1pPr marL="239994" indent="-239994">
              <a:lnSpc>
                <a:spcPct val="100000"/>
              </a:lnSpc>
              <a:buFont typeface="Wingdings" panose="05000000000000000000" pitchFamily="2" charset="2"/>
              <a:buChar char="§"/>
              <a:defRPr sz="2700"/>
            </a:lvl1pPr>
            <a:lvl2pPr marL="479988" indent="-239994">
              <a:lnSpc>
                <a:spcPct val="100000"/>
              </a:lnSpc>
              <a:defRPr sz="2100"/>
            </a:lvl2pPr>
            <a:lvl3pPr marL="719982" indent="-239994">
              <a:lnSpc>
                <a:spcPct val="100000"/>
              </a:lnSpc>
              <a:defRPr sz="2100"/>
            </a:lvl3pPr>
            <a:lvl4pPr marL="719982" marR="0" indent="239994" algn="l" defTabSz="795731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100"/>
            </a:lvl4pPr>
            <a:lvl5pPr marL="214343" indent="-214343">
              <a:lnSpc>
                <a:spcPts val="2667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323737" y="1440000"/>
            <a:ext cx="3120000" cy="4564984"/>
          </a:xfrm>
        </p:spPr>
        <p:txBody>
          <a:bodyPr/>
          <a:lstStyle>
            <a:lvl1pPr marL="239994" indent="-239994">
              <a:lnSpc>
                <a:spcPct val="100000"/>
              </a:lnSpc>
              <a:buFont typeface="Wingdings" panose="05000000000000000000" pitchFamily="2" charset="2"/>
              <a:buChar char="§"/>
              <a:defRPr sz="2700"/>
            </a:lvl1pPr>
            <a:lvl2pPr marL="479988" indent="-239994">
              <a:lnSpc>
                <a:spcPct val="100000"/>
              </a:lnSpc>
              <a:defRPr sz="2100"/>
            </a:lvl2pPr>
            <a:lvl3pPr marL="719982" indent="-239994">
              <a:lnSpc>
                <a:spcPct val="100000"/>
              </a:lnSpc>
              <a:defRPr sz="2100"/>
            </a:lvl3pPr>
            <a:lvl4pPr marL="719982" marR="0" indent="239994" algn="l" defTabSz="795731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100"/>
            </a:lvl4pPr>
            <a:lvl5pPr marL="214343" indent="-214343">
              <a:lnSpc>
                <a:spcPts val="2667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 hasCustomPrompt="1"/>
          </p:nvPr>
        </p:nvSpPr>
        <p:spPr>
          <a:xfrm>
            <a:off x="7832061" y="1440000"/>
            <a:ext cx="3120000" cy="4564984"/>
          </a:xfrm>
        </p:spPr>
        <p:txBody>
          <a:bodyPr/>
          <a:lstStyle>
            <a:lvl1pPr marL="239994" indent="-239994">
              <a:lnSpc>
                <a:spcPct val="100000"/>
              </a:lnSpc>
              <a:buFont typeface="Wingdings" panose="05000000000000000000" pitchFamily="2" charset="2"/>
              <a:buChar char="§"/>
              <a:defRPr sz="2700"/>
            </a:lvl1pPr>
            <a:lvl2pPr marL="479988" indent="-239994">
              <a:lnSpc>
                <a:spcPct val="100000"/>
              </a:lnSpc>
              <a:defRPr sz="2100"/>
            </a:lvl2pPr>
            <a:lvl3pPr marL="719982" indent="-239994">
              <a:lnSpc>
                <a:spcPct val="100000"/>
              </a:lnSpc>
              <a:defRPr sz="2100"/>
            </a:lvl3pPr>
            <a:lvl4pPr marL="719982" marR="0" indent="239994" algn="l" defTabSz="795731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100"/>
            </a:lvl4pPr>
            <a:lvl5pPr marL="214343" indent="-214343">
              <a:lnSpc>
                <a:spcPts val="2667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5" y="358339"/>
            <a:ext cx="10135735" cy="558487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8810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1" cy="41910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758" y="1168878"/>
            <a:ext cx="10972482" cy="33211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Tx/>
              <a:buNone/>
              <a:defRPr sz="2400" b="1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Open Trust Protocol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2D88F0F9-74A8-45E4-B405-052EDB68E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Trust Protocol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9AE-CA44-45AD-A56A-905041BA8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Trust Protocol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4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Trust Protocol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F0F9-74A8-45E4-B405-052EDB68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Trust Protocol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F0F9-74A8-45E4-B405-052EDB68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Trust Protocol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9AE-CA44-45AD-A56A-905041BA8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Trust Protocol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1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Trust Protocol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6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Trust Protocol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Open Trust Protocol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EAA63-D034-42AE-91FA-B13B9518C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2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E/" TargetMode="External"/><Relationship Id="rId2" Type="http://schemas.openxmlformats.org/officeDocument/2006/relationships/hyperlink" Target="https://github.com/ARM-software/arm-trusted-firmw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github.com/OP-TEE/build/blob/master/docs/rpi3.md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linuxgizmos.com/trustzone-tee-tech-ported-to-raspberry-pi-3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thub.com/inversepath/usbarmory/wiki/Applications" TargetMode="External"/><Relationship Id="rId5" Type="http://schemas.openxmlformats.org/officeDocument/2006/relationships/hyperlink" Target="http://inversepath.com/usbarmory.html" TargetMode="External"/><Relationship Id="rId4" Type="http://schemas.openxmlformats.org/officeDocument/2006/relationships/hyperlink" Target="https://www.youtube.com/watch?v=3MnLrHoQcyI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Trusted Execution Environments (TEE) and the </a:t>
            </a:r>
            <a:r>
              <a:rPr lang="en-GB" dirty="0" smtClean="0"/>
              <a:t>Open Trust Protocol (</a:t>
            </a:r>
            <a:r>
              <a:rPr lang="en-GB" dirty="0" err="1" smtClean="0"/>
              <a:t>OTrP</a:t>
            </a:r>
            <a:r>
              <a:rPr lang="en-GB" dirty="0" smtClean="0"/>
              <a:t>)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Hannes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Tschofenig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2400" dirty="0" smtClean="0"/>
              <a:t>Mingliang </a:t>
            </a:r>
            <a:r>
              <a:rPr lang="en-US" sz="2400" dirty="0"/>
              <a:t>Pei</a:t>
            </a:r>
          </a:p>
          <a:p>
            <a:r>
              <a:rPr lang="en-US" sz="2400" dirty="0"/>
              <a:t>16</a:t>
            </a:r>
            <a:r>
              <a:rPr lang="en-US" sz="2400" baseline="30000" dirty="0"/>
              <a:t>th</a:t>
            </a:r>
            <a:r>
              <a:rPr lang="en-US" sz="2400" dirty="0"/>
              <a:t> July 2017 -- IETF 99</a:t>
            </a:r>
            <a:r>
              <a:rPr lang="en-US" sz="2400" baseline="30000" dirty="0"/>
              <a:t>th</a:t>
            </a:r>
            <a:r>
              <a:rPr lang="en-US" sz="2400" dirty="0"/>
              <a:t>, </a:t>
            </a:r>
            <a:r>
              <a:rPr lang="en-US" sz="2400" dirty="0" smtClean="0"/>
              <a:t>Prague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4594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TEE Solutions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Trusted Execution Environment: 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Internet protocols today all rely on security protection</a:t>
            </a:r>
          </a:p>
          <a:p>
            <a:pPr lvl="1"/>
            <a:r>
              <a:rPr lang="en-GB" dirty="0" smtClean="0"/>
              <a:t>Use security protocols requiring cryptographic keys</a:t>
            </a:r>
          </a:p>
          <a:p>
            <a:pPr lvl="1"/>
            <a:r>
              <a:rPr lang="en-GB" dirty="0" smtClean="0"/>
              <a:t>Utilize cryptographic algorithms</a:t>
            </a:r>
          </a:p>
          <a:p>
            <a:endParaRPr lang="en-GB" dirty="0" smtClean="0"/>
          </a:p>
          <a:p>
            <a:r>
              <a:rPr lang="en-GB" dirty="0" smtClean="0"/>
              <a:t>Operating systems (OSs), such as Android/Linux, are complex and sophisticated. </a:t>
            </a:r>
          </a:p>
          <a:p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olution is to augment the OS with </a:t>
            </a:r>
            <a:r>
              <a:rPr lang="en-GB" dirty="0"/>
              <a:t>a more </a:t>
            </a:r>
            <a:r>
              <a:rPr lang="en-GB" dirty="0" smtClean="0"/>
              <a:t>restrictive, and environment</a:t>
            </a:r>
            <a:endParaRPr lang="en-GB" dirty="0"/>
          </a:p>
          <a:p>
            <a:r>
              <a:rPr lang="en-GB" dirty="0" smtClean="0"/>
              <a:t>And extract the security components from </a:t>
            </a:r>
            <a:r>
              <a:rPr lang="en-GB" dirty="0"/>
              <a:t>a</a:t>
            </a:r>
            <a:r>
              <a:rPr lang="en-GB" dirty="0" smtClean="0"/>
              <a:t>pplications / OS into this environment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Trusted Execution Environments provide such an environment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562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Trusted Execution Environment: What is needed?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Lightweight OS that can support mutually distrusting Trusted Apps</a:t>
            </a:r>
          </a:p>
          <a:p>
            <a:r>
              <a:rPr lang="en-GB" dirty="0" smtClean="0"/>
              <a:t>Isolated environment for the execution of trusted code</a:t>
            </a:r>
          </a:p>
          <a:p>
            <a:r>
              <a:rPr lang="en-GB" dirty="0" smtClean="0"/>
              <a:t>Private memory spaces for code and data</a:t>
            </a:r>
          </a:p>
          <a:p>
            <a:pPr lvl="4"/>
            <a:r>
              <a:rPr lang="en-GB" dirty="0" smtClean="0"/>
              <a:t>Cannot be snooped or modified by other system agents</a:t>
            </a:r>
          </a:p>
          <a:p>
            <a:r>
              <a:rPr lang="en-GB" dirty="0" smtClean="0"/>
              <a:t>Well defined entry and exit interfaces</a:t>
            </a:r>
          </a:p>
          <a:p>
            <a:pPr lvl="1"/>
            <a:r>
              <a:rPr lang="en-GB" dirty="0" smtClean="0"/>
              <a:t>Designed to retain secrets when clients are fully compromised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Trusted Boot </a:t>
            </a:r>
            <a:r>
              <a:rPr lang="en-GB" dirty="0" smtClean="0"/>
              <a:t>ROM*</a:t>
            </a:r>
            <a:endParaRPr lang="en-GB" dirty="0"/>
          </a:p>
          <a:p>
            <a:r>
              <a:rPr lang="en-GB" dirty="0"/>
              <a:t>Trusted boot </a:t>
            </a:r>
            <a:r>
              <a:rPr lang="en-GB" dirty="0" smtClean="0"/>
              <a:t>process*</a:t>
            </a:r>
            <a:endParaRPr lang="en-GB" dirty="0"/>
          </a:p>
          <a:p>
            <a:r>
              <a:rPr lang="en-GB" dirty="0" smtClean="0"/>
              <a:t>Cryptographic services</a:t>
            </a:r>
          </a:p>
          <a:p>
            <a:pPr lvl="1"/>
            <a:r>
              <a:rPr lang="en-GB" dirty="0" smtClean="0"/>
              <a:t>Symmetric Private Key</a:t>
            </a:r>
          </a:p>
          <a:p>
            <a:pPr lvl="1"/>
            <a:r>
              <a:rPr lang="en-GB" dirty="0" smtClean="0"/>
              <a:t>Asymmetric Public Key</a:t>
            </a:r>
            <a:endParaRPr lang="en-GB" dirty="0"/>
          </a:p>
          <a:p>
            <a:pPr lvl="1"/>
            <a:r>
              <a:rPr lang="en-GB" dirty="0"/>
              <a:t>Random Number Generator</a:t>
            </a:r>
          </a:p>
          <a:p>
            <a:r>
              <a:rPr lang="en-GB" dirty="0" smtClean="0"/>
              <a:t>Cryptographic </a:t>
            </a:r>
            <a:r>
              <a:rPr lang="en-GB" dirty="0"/>
              <a:t>key store</a:t>
            </a:r>
          </a:p>
          <a:p>
            <a:pPr lvl="1"/>
            <a:r>
              <a:rPr lang="en-GB" dirty="0"/>
              <a:t>Unique and shared keys</a:t>
            </a:r>
          </a:p>
          <a:p>
            <a:r>
              <a:rPr lang="en-GB" dirty="0"/>
              <a:t>Secure storage</a:t>
            </a:r>
          </a:p>
          <a:p>
            <a:pPr lvl="1"/>
            <a:r>
              <a:rPr lang="en-GB" dirty="0"/>
              <a:t>For persistent </a:t>
            </a:r>
            <a:r>
              <a:rPr lang="en-GB" dirty="0" smtClean="0"/>
              <a:t>data, such as keys</a:t>
            </a:r>
            <a:endParaRPr lang="en-GB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06028" y="6362003"/>
            <a:ext cx="664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(*) Needed for ARM </a:t>
            </a:r>
            <a:r>
              <a:rPr lang="en-GB" dirty="0" err="1" smtClean="0"/>
              <a:t>TrustZone</a:t>
            </a:r>
            <a:r>
              <a:rPr lang="en-GB" dirty="0" smtClean="0"/>
              <a:t> but not for other TEEs (e.g., Intel SGX)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11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Security Profiles</a:t>
            </a:r>
            <a:endParaRPr lang="en-GB" dirty="0"/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8613776" y="2845638"/>
            <a:ext cx="39210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Invasive HW Attacks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Well resourced and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funded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Unlimited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time, money &amp;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equipment.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5399261" y="3853853"/>
            <a:ext cx="43296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Non-invasive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GB" sz="1600" b="1" kern="0" dirty="0" smtClean="0">
                <a:solidFill>
                  <a:sysClr val="windowText" lastClr="000000"/>
                </a:solidFill>
              </a:rPr>
              <a:t>HW 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Attacks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Physical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access to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device: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JTAG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Bus Probing, IO Pins, Side Channels etc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ight Arrow 5"/>
          <p:cNvSpPr>
            <a:spLocks noChangeArrowheads="1"/>
          </p:cNvSpPr>
          <p:nvPr/>
        </p:nvSpPr>
        <p:spPr bwMode="auto">
          <a:xfrm rot="-1244832">
            <a:off x="1573394" y="3215716"/>
            <a:ext cx="8746940" cy="556376"/>
          </a:xfrm>
          <a:prstGeom prst="rightArrow">
            <a:avLst>
              <a:gd name="adj1" fmla="val 50000"/>
              <a:gd name="adj2" fmla="val 128909"/>
            </a:avLst>
          </a:prstGeom>
          <a:solidFill>
            <a:srgbClr val="128CAB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                                          Value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to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attacker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5399260" y="3264472"/>
            <a:ext cx="721784" cy="541337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2802493" y="4676363"/>
            <a:ext cx="28743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Software Attacks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Malware, Viruses, Root Kits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Social engineering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473806" y="1695060"/>
            <a:ext cx="1909685" cy="6965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80167" tIns="40084" rIns="80167" bIns="40084">
            <a:spAutoFit/>
          </a:bodyPr>
          <a:lstStyle/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Cost/Effort </a:t>
            </a:r>
          </a:p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Attack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10129378" y="5452720"/>
            <a:ext cx="2040413" cy="6965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80167" tIns="40084" rIns="80167" bIns="40084">
            <a:spAutoFit/>
          </a:bodyPr>
          <a:lstStyle/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Cost/Effort 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Secure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5" name="Straight Arrow Connector 16"/>
          <p:cNvCxnSpPr>
            <a:cxnSpLocks noChangeShapeType="1"/>
          </p:cNvCxnSpPr>
          <p:nvPr/>
        </p:nvCxnSpPr>
        <p:spPr bwMode="auto">
          <a:xfrm>
            <a:off x="1270523" y="5796997"/>
            <a:ext cx="8972000" cy="7950"/>
          </a:xfrm>
          <a:prstGeom prst="straightConnector1">
            <a:avLst/>
          </a:prstGeom>
          <a:noFill/>
          <a:ln w="63500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6" name="Oval 21"/>
          <p:cNvSpPr>
            <a:spLocks noChangeArrowheads="1"/>
          </p:cNvSpPr>
          <p:nvPr/>
        </p:nvSpPr>
        <p:spPr bwMode="auto">
          <a:xfrm>
            <a:off x="1809778" y="4182159"/>
            <a:ext cx="992716" cy="744538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val 22"/>
          <p:cNvSpPr>
            <a:spLocks noChangeArrowheads="1"/>
          </p:cNvSpPr>
          <p:nvPr/>
        </p:nvSpPr>
        <p:spPr bwMode="auto">
          <a:xfrm>
            <a:off x="8613775" y="2400357"/>
            <a:ext cx="541867" cy="4302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8" name="Straight Arrow Connector 31"/>
          <p:cNvCxnSpPr>
            <a:cxnSpLocks noChangeShapeType="1"/>
          </p:cNvCxnSpPr>
          <p:nvPr/>
        </p:nvCxnSpPr>
        <p:spPr bwMode="auto">
          <a:xfrm flipV="1">
            <a:off x="1270523" y="2445164"/>
            <a:ext cx="0" cy="3386760"/>
          </a:xfrm>
          <a:prstGeom prst="straightConnector1">
            <a:avLst/>
          </a:prstGeom>
          <a:noFill/>
          <a:ln w="63500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" name="Rounded Rectangular Callout 16"/>
          <p:cNvSpPr/>
          <p:nvPr/>
        </p:nvSpPr>
        <p:spPr bwMode="auto">
          <a:xfrm>
            <a:off x="2802493" y="2096372"/>
            <a:ext cx="3762195" cy="590384"/>
          </a:xfrm>
          <a:prstGeom prst="wedgeRoundRectCallout">
            <a:avLst>
              <a:gd name="adj1" fmla="val -8287"/>
              <a:gd name="adj2" fmla="val 13471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36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>
                <a:solidFill>
                  <a:srgbClr val="000000"/>
                </a:solidFill>
                <a:cs typeface="Calibri" pitchFamily="34" charset="0"/>
              </a:rPr>
              <a:t>TrustZone based TEE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7110405" y="1154415"/>
            <a:ext cx="3759200" cy="540647"/>
          </a:xfrm>
          <a:prstGeom prst="wedgeRoundRectCallout">
            <a:avLst>
              <a:gd name="adj1" fmla="val -7495"/>
              <a:gd name="adj2" fmla="val 16831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36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>
                <a:solidFill>
                  <a:srgbClr val="000000"/>
                </a:solidFill>
                <a:cs typeface="Calibri" pitchFamily="34" charset="0"/>
              </a:rPr>
              <a:t>Secure Elements / HSMs</a:t>
            </a:r>
          </a:p>
        </p:txBody>
      </p:sp>
      <p:sp>
        <p:nvSpPr>
          <p:cNvPr id="2" name="Left Brace 1"/>
          <p:cNvSpPr/>
          <p:nvPr/>
        </p:nvSpPr>
        <p:spPr>
          <a:xfrm rot="4132069">
            <a:off x="3689201" y="1806725"/>
            <a:ext cx="545731" cy="32147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22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469" y="1175657"/>
            <a:ext cx="3857897" cy="53906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824367" y="1440000"/>
            <a:ext cx="3257303" cy="456498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Application </a:t>
            </a:r>
            <a:r>
              <a:rPr lang="en-GB" dirty="0" smtClean="0"/>
              <a:t>Profile</a:t>
            </a:r>
            <a:r>
              <a:rPr lang="en-GB" sz="700" dirty="0"/>
              <a:t/>
            </a:r>
            <a:br>
              <a:rPr lang="en-GB" sz="700" dirty="0"/>
            </a:br>
            <a:r>
              <a:rPr lang="en-GB" dirty="0" smtClean="0"/>
              <a:t>ARMv8-A</a:t>
            </a:r>
          </a:p>
          <a:p>
            <a:r>
              <a:rPr lang="en-GB" sz="2100" dirty="0"/>
              <a:t>32-bit and 64-bit</a:t>
            </a:r>
          </a:p>
          <a:p>
            <a:r>
              <a:rPr lang="en-GB" sz="2100" dirty="0"/>
              <a:t>A32, T32 and A64 instruction sets</a:t>
            </a:r>
          </a:p>
          <a:p>
            <a:r>
              <a:rPr lang="en-GB" sz="2100" dirty="0"/>
              <a:t>Virtual memory system</a:t>
            </a:r>
          </a:p>
          <a:p>
            <a:r>
              <a:rPr lang="en-GB" sz="2100" dirty="0"/>
              <a:t>Supporting rich operating systems</a:t>
            </a:r>
          </a:p>
          <a:p>
            <a:pPr lvl="1"/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9"/>
          </p:nvPr>
        </p:nvSpPr>
        <p:spPr>
          <a:xfrm>
            <a:off x="4323738" y="1440000"/>
            <a:ext cx="3257303" cy="456498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505555"/>
                </a:solidFill>
              </a:rPr>
              <a:t>Real-time Profile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05555"/>
                </a:solidFill>
              </a:rPr>
              <a:t>ARMv8-R</a:t>
            </a:r>
          </a:p>
          <a:p>
            <a:r>
              <a:rPr lang="en-GB" sz="2100" dirty="0"/>
              <a:t>32-bit</a:t>
            </a:r>
          </a:p>
          <a:p>
            <a:r>
              <a:rPr lang="en-GB" sz="2100" dirty="0"/>
              <a:t>A32 and T32 instruction sets</a:t>
            </a:r>
          </a:p>
          <a:p>
            <a:r>
              <a:rPr lang="en-GB" sz="2100" dirty="0"/>
              <a:t>Protected memory system</a:t>
            </a:r>
          </a:p>
          <a:p>
            <a:pPr marL="0" indent="0">
              <a:buNone/>
            </a:pPr>
            <a:r>
              <a:rPr lang="en-GB" sz="2100" dirty="0"/>
              <a:t>   (optional virtual memory)</a:t>
            </a:r>
          </a:p>
          <a:p>
            <a:r>
              <a:rPr lang="en-GB" sz="2100" dirty="0"/>
              <a:t>Optimized for real-time systems</a:t>
            </a:r>
          </a:p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20"/>
          </p:nvPr>
        </p:nvSpPr>
        <p:spPr>
          <a:xfrm>
            <a:off x="7832062" y="1440000"/>
            <a:ext cx="3452413" cy="4564984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505555"/>
                </a:solidFill>
              </a:rPr>
              <a:t>Microcontroller Profile</a:t>
            </a:r>
            <a:endParaRPr lang="en-GB" sz="700" dirty="0">
              <a:solidFill>
                <a:srgbClr val="505555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505555"/>
                </a:solidFill>
              </a:rPr>
              <a:t>ARMv8-M</a:t>
            </a:r>
          </a:p>
          <a:p>
            <a:r>
              <a:rPr lang="en-GB" sz="2100" dirty="0"/>
              <a:t>32-bit</a:t>
            </a:r>
          </a:p>
          <a:p>
            <a:r>
              <a:rPr lang="en-GB" sz="2100" dirty="0"/>
              <a:t>T32 / Thumb</a:t>
            </a:r>
            <a:r>
              <a:rPr lang="en-GB" sz="2100" baseline="30000" dirty="0"/>
              <a:t>® </a:t>
            </a:r>
            <a:r>
              <a:rPr lang="en-GB" sz="2100" dirty="0"/>
              <a:t>instruction set only</a:t>
            </a:r>
          </a:p>
          <a:p>
            <a:r>
              <a:rPr lang="en-GB" sz="2100" dirty="0"/>
              <a:t>Protected memory system</a:t>
            </a:r>
          </a:p>
          <a:p>
            <a:r>
              <a:rPr lang="en-GB" sz="2100" dirty="0"/>
              <a:t>Optimized for microcontroller applications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ARM Architecture Profiles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93" y="5146977"/>
            <a:ext cx="1286300" cy="1193091"/>
          </a:xfrm>
          <a:prstGeom prst="rect">
            <a:avLst/>
          </a:prstGeom>
        </p:spPr>
      </p:pic>
      <p:pic>
        <p:nvPicPr>
          <p:cNvPr id="14" name="Picture 13" descr="Icons_Performan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56" y="5465332"/>
            <a:ext cx="1295624" cy="843552"/>
          </a:xfrm>
          <a:prstGeom prst="rect">
            <a:avLst/>
          </a:prstGeom>
        </p:spPr>
      </p:pic>
      <p:pic>
        <p:nvPicPr>
          <p:cNvPr id="1026" name="Picture 2" descr="C:\Users\phibur01\Downloads\Icons Green RGB_Connected C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13" y="5233025"/>
            <a:ext cx="1389761" cy="10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2209" y="1385587"/>
            <a:ext cx="4007177" cy="394086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0" tIns="45726" rIns="91450" bIns="45726" rtlCol="0" anchor="ctr"/>
          <a:lstStyle/>
          <a:p>
            <a:pPr algn="ctr"/>
            <a:endParaRPr lang="en-US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80000" y="336000"/>
            <a:ext cx="11331899" cy="9600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TrustZone</a:t>
            </a:r>
            <a:r>
              <a:rPr lang="en-GB" dirty="0" smtClean="0"/>
              <a:t> for ARMv8-A</a:t>
            </a:r>
            <a:r>
              <a:rPr lang="en-GB" baseline="30000" dirty="0" smtClean="0"/>
              <a:t> 			</a:t>
            </a:r>
            <a:r>
              <a:rPr lang="en-GB" dirty="0" err="1" smtClean="0"/>
              <a:t>TrustZone</a:t>
            </a:r>
            <a:r>
              <a:rPr lang="en-GB" dirty="0" smtClean="0"/>
              <a:t> for ARMv8-M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2675300" y="1473021"/>
            <a:ext cx="1709355" cy="323178"/>
          </a:xfrm>
          <a:prstGeom prst="rect">
            <a:avLst/>
          </a:prstGeom>
          <a:noFill/>
        </p:spPr>
        <p:txBody>
          <a:bodyPr wrap="square" lIns="91450" tIns="45726" rIns="91450" bIns="45726" rtlCol="0">
            <a:spAutoFit/>
          </a:bodyPr>
          <a:lstStyle/>
          <a:p>
            <a:pPr algn="ctr"/>
            <a:r>
              <a:rPr lang="en-US" sz="1500" dirty="0"/>
              <a:t>SECURE STATES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1760" y="1471665"/>
            <a:ext cx="1989579" cy="323178"/>
          </a:xfrm>
          <a:prstGeom prst="rect">
            <a:avLst/>
          </a:prstGeom>
          <a:noFill/>
        </p:spPr>
        <p:txBody>
          <a:bodyPr wrap="square" lIns="91450" tIns="45726" rIns="91450" bIns="45726" rtlCol="0">
            <a:spAutoFit/>
          </a:bodyPr>
          <a:lstStyle/>
          <a:p>
            <a:pPr algn="ctr"/>
            <a:r>
              <a:rPr lang="en-US" sz="1500" dirty="0"/>
              <a:t>NON-SECURE STATES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57254" y="1403870"/>
            <a:ext cx="4298697" cy="35145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0" tIns="45726" rIns="91450" bIns="45726"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329867" y="1473021"/>
            <a:ext cx="1709355" cy="323178"/>
          </a:xfrm>
          <a:prstGeom prst="rect">
            <a:avLst/>
          </a:prstGeom>
          <a:noFill/>
        </p:spPr>
        <p:txBody>
          <a:bodyPr wrap="square" lIns="91450" tIns="45726" rIns="91450" bIns="45726" rtlCol="0">
            <a:spAutoFit/>
          </a:bodyPr>
          <a:lstStyle/>
          <a:p>
            <a:pPr algn="ctr"/>
            <a:r>
              <a:rPr lang="en-US" sz="1500" dirty="0"/>
              <a:t>SECURE STATES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85275" y="1473021"/>
            <a:ext cx="1989579" cy="323178"/>
          </a:xfrm>
          <a:prstGeom prst="rect">
            <a:avLst/>
          </a:prstGeom>
          <a:noFill/>
        </p:spPr>
        <p:txBody>
          <a:bodyPr wrap="square" lIns="91450" tIns="45726" rIns="91450" bIns="45726" rtlCol="0">
            <a:spAutoFit/>
          </a:bodyPr>
          <a:lstStyle/>
          <a:p>
            <a:pPr algn="ctr"/>
            <a:r>
              <a:rPr lang="en-US" sz="1500" dirty="0"/>
              <a:t>NON-SECURE STATES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056519" y="1403872"/>
            <a:ext cx="116355" cy="335517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0" tIns="45726" rIns="91450" bIns="45726"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673514" y="4590949"/>
            <a:ext cx="2766009" cy="33618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TrustZone</a:t>
            </a:r>
            <a:r>
              <a:rPr lang="en-GB" dirty="0" smtClean="0">
                <a:solidFill>
                  <a:schemeClr val="bg1"/>
                </a:solidFill>
              </a:rPr>
              <a:t> for ARMv8-M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012" y="4918371"/>
            <a:ext cx="1339723" cy="102897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464819" y="5893910"/>
            <a:ext cx="5183400" cy="1106249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ctr"/>
            <a:r>
              <a:rPr lang="en-GB" sz="1500" dirty="0"/>
              <a:t>Secure transitions handled by the processor</a:t>
            </a:r>
            <a:br>
              <a:rPr lang="en-GB" sz="1500" dirty="0"/>
            </a:br>
            <a:r>
              <a:rPr lang="en-GB" sz="1500" dirty="0"/>
              <a:t>to maintain embedded class latency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27953" y="1385600"/>
            <a:ext cx="116059" cy="2882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0" tIns="45726" rIns="91450" bIns="45726"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91761" y="4175143"/>
            <a:ext cx="2050760" cy="123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0" tIns="45726" rIns="91450" bIns="45726"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9360303" y="1951859"/>
            <a:ext cx="1633728" cy="1147703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Secure App/Libs</a:t>
            </a:r>
          </a:p>
        </p:txBody>
      </p:sp>
      <p:sp>
        <p:nvSpPr>
          <p:cNvPr id="47" name="Right Triangle 46"/>
          <p:cNvSpPr/>
          <p:nvPr/>
        </p:nvSpPr>
        <p:spPr>
          <a:xfrm rot="8279726">
            <a:off x="3560567" y="2469453"/>
            <a:ext cx="613228" cy="580868"/>
          </a:xfrm>
          <a:prstGeom prst="rtTriangle">
            <a:avLst/>
          </a:prstGeom>
          <a:solidFill>
            <a:schemeClr val="accent5">
              <a:alpha val="4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0" tIns="45726" rIns="91450" bIns="45726"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357628" y="3213716"/>
            <a:ext cx="1633728" cy="1085088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Secure OS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244907" y="3200430"/>
            <a:ext cx="1626731" cy="1084652"/>
          </a:xfrm>
          <a:prstGeom prst="rect">
            <a:avLst/>
          </a:prstGeom>
          <a:solidFill>
            <a:schemeClr val="accent5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Non-secure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226696" y="1955245"/>
            <a:ext cx="1626731" cy="1144319"/>
          </a:xfrm>
          <a:prstGeom prst="rect">
            <a:avLst/>
          </a:prstGeom>
          <a:solidFill>
            <a:schemeClr val="accent5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Non-secure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App</a:t>
            </a:r>
          </a:p>
        </p:txBody>
      </p:sp>
      <p:sp>
        <p:nvSpPr>
          <p:cNvPr id="45" name="Left-Right Arrow 44"/>
          <p:cNvSpPr/>
          <p:nvPr/>
        </p:nvSpPr>
        <p:spPr>
          <a:xfrm>
            <a:off x="8421789" y="2282989"/>
            <a:ext cx="1339723" cy="578056"/>
          </a:xfrm>
          <a:prstGeom prst="leftRightArrow">
            <a:avLst/>
          </a:prstGeom>
          <a:solidFill>
            <a:schemeClr val="accent1">
              <a:alpha val="4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0" tIns="45726" rIns="91450" bIns="45726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Left-Right Arrow 41"/>
          <p:cNvSpPr/>
          <p:nvPr/>
        </p:nvSpPr>
        <p:spPr>
          <a:xfrm rot="2125830">
            <a:off x="8443571" y="3012356"/>
            <a:ext cx="1339723" cy="578056"/>
          </a:xfrm>
          <a:prstGeom prst="leftRightArrow">
            <a:avLst/>
          </a:prstGeom>
          <a:solidFill>
            <a:schemeClr val="accent1">
              <a:alpha val="4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0" tIns="45726" rIns="91450" bIns="45726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46935" y="1951860"/>
            <a:ext cx="1652325" cy="1068792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Secure App/Libs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746935" y="3099563"/>
            <a:ext cx="1652325" cy="1068792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Secure OS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49681" y="1951859"/>
            <a:ext cx="1690675" cy="2188365"/>
          </a:xfrm>
          <a:prstGeom prst="rect">
            <a:avLst/>
          </a:prstGeom>
          <a:solidFill>
            <a:schemeClr val="accent5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Rich OS, </a:t>
            </a:r>
            <a:r>
              <a:rPr lang="en-GB" dirty="0" err="1" smtClean="0">
                <a:solidFill>
                  <a:schemeClr val="bg1"/>
                </a:solidFill>
              </a:rPr>
              <a:t>e.g.Linux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8855" y="4392705"/>
            <a:ext cx="3630404" cy="723873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Secure Monitor</a:t>
            </a:r>
          </a:p>
        </p:txBody>
      </p:sp>
      <p:sp>
        <p:nvSpPr>
          <p:cNvPr id="19" name="Curved Down Arrow 18"/>
          <p:cNvSpPr/>
          <p:nvPr/>
        </p:nvSpPr>
        <p:spPr>
          <a:xfrm rot="10800000">
            <a:off x="998381" y="3177963"/>
            <a:ext cx="3039241" cy="1484015"/>
          </a:xfrm>
          <a:prstGeom prst="curvedDownArrow">
            <a:avLst/>
          </a:prstGeom>
          <a:solidFill>
            <a:schemeClr val="accent1">
              <a:alpha val="45000"/>
            </a:schemeClr>
          </a:solidFill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0" tIns="45726" rIns="91450" bIns="4572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ight Triangle 54"/>
          <p:cNvSpPr/>
          <p:nvPr/>
        </p:nvSpPr>
        <p:spPr>
          <a:xfrm rot="8279726">
            <a:off x="3552329" y="2887530"/>
            <a:ext cx="613228" cy="580868"/>
          </a:xfrm>
          <a:prstGeom prst="rtTriangle">
            <a:avLst/>
          </a:prstGeom>
          <a:solidFill>
            <a:schemeClr val="accent1">
              <a:alpha val="45000"/>
            </a:schemeClr>
          </a:solidFill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0" tIns="45726" rIns="91450" bIns="4572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993195" y="1447784"/>
            <a:ext cx="3021582" cy="4706481"/>
            <a:chOff x="7991113" y="1447783"/>
            <a:chExt cx="3020795" cy="4706481"/>
          </a:xfrm>
        </p:grpSpPr>
        <p:sp>
          <p:nvSpPr>
            <p:cNvPr id="60" name="Rectangle 59"/>
            <p:cNvSpPr/>
            <p:nvPr/>
          </p:nvSpPr>
          <p:spPr>
            <a:xfrm>
              <a:off x="9502896" y="4378644"/>
              <a:ext cx="1509012" cy="297328"/>
            </a:xfrm>
            <a:prstGeom prst="rect">
              <a:avLst/>
            </a:prstGeom>
            <a:solidFill>
              <a:srgbClr val="C5EEF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I2C</a:t>
              </a:r>
              <a:endParaRPr lang="en-GB" sz="1600" dirty="0">
                <a:solidFill>
                  <a:srgbClr val="000000"/>
                </a:solidFill>
                <a:latin typeface="+mj-lt"/>
                <a:cs typeface="American Typewriter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502346" y="5856936"/>
              <a:ext cx="1509012" cy="297328"/>
            </a:xfrm>
            <a:prstGeom prst="rect">
              <a:avLst/>
            </a:prstGeom>
            <a:solidFill>
              <a:srgbClr val="C5EEF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Boot ROM</a:t>
              </a:r>
              <a:endParaRPr lang="en-GB" sz="1600" dirty="0">
                <a:solidFill>
                  <a:srgbClr val="000000"/>
                </a:solidFill>
                <a:latin typeface="+mj-lt"/>
                <a:cs typeface="American Typewriter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502478" y="5563945"/>
              <a:ext cx="1509012" cy="297328"/>
            </a:xfrm>
            <a:prstGeom prst="rect">
              <a:avLst/>
            </a:prstGeom>
            <a:solidFill>
              <a:srgbClr val="C5EEF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SRAM</a:t>
              </a:r>
              <a:endParaRPr lang="en-GB" sz="1600" dirty="0">
                <a:solidFill>
                  <a:srgbClr val="000000"/>
                </a:solidFill>
                <a:latin typeface="+mj-lt"/>
                <a:cs typeface="American Typewriter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991113" y="1450089"/>
              <a:ext cx="1509012" cy="4699552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502616" y="1447783"/>
              <a:ext cx="1509012" cy="23326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DRAM</a:t>
              </a:r>
            </a:p>
            <a:p>
              <a:pPr algn="ctr"/>
              <a:endParaRPr lang="en-GB" dirty="0" smtClean="0">
                <a:solidFill>
                  <a:srgbClr val="000000"/>
                </a:solidFill>
                <a:latin typeface="+mj-lt"/>
                <a:cs typeface="American Typewriter"/>
              </a:endParaRPr>
            </a:p>
            <a:p>
              <a:pPr algn="ctr"/>
              <a:r>
                <a:rPr lang="en-GB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Code</a:t>
              </a:r>
            </a:p>
            <a:p>
              <a:pPr algn="ctr"/>
              <a:r>
                <a:rPr lang="en-GB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&amp;</a:t>
              </a:r>
            </a:p>
            <a:p>
              <a:pPr algn="ctr"/>
              <a:r>
                <a:rPr lang="en-GB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Data</a:t>
              </a:r>
              <a:endParaRPr lang="en-GB" dirty="0">
                <a:solidFill>
                  <a:srgbClr val="000000"/>
                </a:solidFill>
                <a:latin typeface="+mj-lt"/>
                <a:cs typeface="American Typewriter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502616" y="3787500"/>
              <a:ext cx="1509012" cy="591669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502616" y="4673271"/>
              <a:ext cx="1509012" cy="297328"/>
            </a:xfrm>
            <a:prstGeom prst="rect">
              <a:avLst/>
            </a:prstGeom>
            <a:solidFill>
              <a:srgbClr val="C5EEF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UART</a:t>
              </a:r>
              <a:endParaRPr lang="en-GB" sz="1600" dirty="0">
                <a:solidFill>
                  <a:srgbClr val="000000"/>
                </a:solidFill>
                <a:latin typeface="+mj-lt"/>
                <a:cs typeface="American Typewriter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02616" y="4973217"/>
              <a:ext cx="1509012" cy="591669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9505091" y="5859457"/>
            <a:ext cx="1509405" cy="29056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prstClr val="white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05091" y="5566382"/>
            <a:ext cx="1509405" cy="29056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prstClr val="white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05091" y="4374145"/>
            <a:ext cx="1509405" cy="297328"/>
          </a:xfrm>
          <a:prstGeom prst="rect">
            <a:avLst/>
          </a:prstGeom>
          <a:gradFill flip="none" rotWithShape="1">
            <a:gsLst>
              <a:gs pos="0">
                <a:srgbClr val="C5EEF9"/>
              </a:gs>
              <a:gs pos="100000">
                <a:srgbClr val="F7D1DD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latin typeface="+mj-lt"/>
                <a:cs typeface="American Typewriter"/>
              </a:rPr>
              <a:t>I2C</a:t>
            </a:r>
            <a:endParaRPr lang="en-GB" sz="1600" dirty="0">
              <a:solidFill>
                <a:srgbClr val="000000"/>
              </a:solidFill>
              <a:latin typeface="+mj-lt"/>
              <a:cs typeface="American Typewriter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29144" y="1440000"/>
            <a:ext cx="4782274" cy="4680000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>
                <a:latin typeface="+mj-lt"/>
              </a:rPr>
              <a:t>Normal physical memory map contains</a:t>
            </a:r>
          </a:p>
          <a:p>
            <a:pPr lvl="1"/>
            <a:r>
              <a:rPr lang="en-GB" sz="1800" dirty="0" smtClean="0">
                <a:latin typeface="+mj-lt"/>
              </a:rPr>
              <a:t>DRAM for code and data</a:t>
            </a:r>
          </a:p>
          <a:p>
            <a:pPr lvl="1"/>
            <a:r>
              <a:rPr lang="en-GB" sz="1800" dirty="0" smtClean="0">
                <a:latin typeface="+mj-lt"/>
              </a:rPr>
              <a:t>I/O peripherals</a:t>
            </a:r>
          </a:p>
          <a:p>
            <a:pPr lvl="1"/>
            <a:r>
              <a:rPr lang="en-GB" sz="1800" dirty="0" smtClean="0">
                <a:latin typeface="+mj-lt"/>
              </a:rPr>
              <a:t>On chip ROM and SRAM</a:t>
            </a:r>
            <a:br>
              <a:rPr lang="en-GB" sz="1800" dirty="0" smtClean="0">
                <a:latin typeface="+mj-lt"/>
              </a:rPr>
            </a:br>
            <a:endParaRPr lang="en-GB" sz="18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The Secure state acts like “33</a:t>
            </a:r>
            <a:r>
              <a:rPr lang="en-GB" sz="2000" baseline="30000" dirty="0" smtClean="0">
                <a:latin typeface="+mj-lt"/>
              </a:rPr>
              <a:t>rd</a:t>
            </a:r>
            <a:r>
              <a:rPr lang="en-GB" sz="2000" dirty="0" smtClean="0">
                <a:latin typeface="+mj-lt"/>
              </a:rPr>
              <a:t> address bit”</a:t>
            </a:r>
          </a:p>
          <a:p>
            <a:pPr lvl="1"/>
            <a:r>
              <a:rPr lang="en-GB" sz="1800" dirty="0">
                <a:latin typeface="+mj-lt"/>
              </a:rPr>
              <a:t>D</a:t>
            </a:r>
            <a:r>
              <a:rPr lang="en-GB" sz="1800" dirty="0" smtClean="0">
                <a:latin typeface="+mj-lt"/>
              </a:rPr>
              <a:t>oubling size of physical address map</a:t>
            </a:r>
            <a:br>
              <a:rPr lang="en-GB" sz="1800" dirty="0" smtClean="0">
                <a:latin typeface="+mj-lt"/>
              </a:rPr>
            </a:br>
            <a:endParaRPr lang="en-GB" sz="1800" dirty="0" smtClean="0">
              <a:latin typeface="+mj-lt"/>
            </a:endParaRPr>
          </a:p>
          <a:p>
            <a:r>
              <a:rPr lang="en-GB" sz="2000" dirty="0">
                <a:latin typeface="+mj-lt"/>
              </a:rPr>
              <a:t>Key resources become secure only</a:t>
            </a:r>
          </a:p>
          <a:p>
            <a:pPr lvl="1"/>
            <a:r>
              <a:rPr lang="en-GB" sz="1800" dirty="0">
                <a:latin typeface="+mj-lt"/>
              </a:rPr>
              <a:t>Boot ROM and internal SRAM</a:t>
            </a:r>
          </a:p>
          <a:p>
            <a:r>
              <a:rPr lang="en-GB" sz="2000" dirty="0" smtClean="0">
                <a:latin typeface="+mj-lt"/>
              </a:rPr>
              <a:t>I/O devices are segregated</a:t>
            </a:r>
          </a:p>
          <a:p>
            <a:pPr lvl="1"/>
            <a:r>
              <a:rPr lang="en-GB" sz="1800" dirty="0" smtClean="0">
                <a:latin typeface="+mj-lt"/>
              </a:rPr>
              <a:t>Secure only, Non-Secure or shared access</a:t>
            </a:r>
          </a:p>
          <a:p>
            <a:r>
              <a:rPr lang="en-GB" sz="2000" dirty="0" smtClean="0">
                <a:latin typeface="+mj-lt"/>
              </a:rPr>
              <a:t>DRAM </a:t>
            </a:r>
            <a:r>
              <a:rPr lang="en-GB" sz="2000" dirty="0">
                <a:latin typeface="+mj-lt"/>
              </a:rPr>
              <a:t>can be partitioned</a:t>
            </a:r>
          </a:p>
          <a:p>
            <a:pPr lvl="1"/>
            <a:r>
              <a:rPr lang="en-GB" sz="1600" dirty="0">
                <a:latin typeface="+mj-lt"/>
              </a:rPr>
              <a:t>Using address space controller</a:t>
            </a:r>
          </a:p>
          <a:p>
            <a:pPr lvl="1"/>
            <a:endParaRPr lang="en-GB" sz="2000" dirty="0" smtClean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Secure Memory Map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93571" y="1344708"/>
            <a:ext cx="2449230" cy="4903695"/>
            <a:chOff x="193521" y="1344708"/>
            <a:chExt cx="2448592" cy="4903695"/>
          </a:xfrm>
        </p:grpSpPr>
        <p:sp>
          <p:nvSpPr>
            <p:cNvPr id="4" name="Rectangle 3"/>
            <p:cNvSpPr/>
            <p:nvPr/>
          </p:nvSpPr>
          <p:spPr>
            <a:xfrm>
              <a:off x="1132551" y="1441823"/>
              <a:ext cx="1509012" cy="23382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DRAM</a:t>
              </a:r>
            </a:p>
            <a:p>
              <a:pPr algn="ctr"/>
              <a:endParaRPr lang="en-GB" dirty="0" smtClean="0">
                <a:solidFill>
                  <a:srgbClr val="000000"/>
                </a:solidFill>
                <a:latin typeface="+mj-lt"/>
                <a:cs typeface="American Typewriter"/>
              </a:endParaRPr>
            </a:p>
            <a:p>
              <a:pPr algn="ctr"/>
              <a:r>
                <a:rPr lang="en-GB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Code</a:t>
              </a:r>
            </a:p>
            <a:p>
              <a:pPr algn="ctr"/>
              <a:r>
                <a:rPr lang="en-GB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&amp;</a:t>
              </a:r>
            </a:p>
            <a:p>
              <a:pPr algn="ctr"/>
              <a:r>
                <a:rPr lang="en-GB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Data</a:t>
              </a:r>
              <a:endParaRPr lang="en-GB" dirty="0">
                <a:solidFill>
                  <a:srgbClr val="000000"/>
                </a:solidFill>
                <a:latin typeface="+mj-lt"/>
                <a:cs typeface="American Typewriter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3521" y="1344708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0xFFFFFFFF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3521" y="6009345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0x00000000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3521" y="3636685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0x80000000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32551" y="5853956"/>
              <a:ext cx="1509012" cy="297328"/>
            </a:xfrm>
            <a:prstGeom prst="rect">
              <a:avLst/>
            </a:prstGeom>
            <a:solidFill>
              <a:srgbClr val="C5EEF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Boot ROM</a:t>
              </a:r>
              <a:endParaRPr lang="en-GB" sz="1600" dirty="0">
                <a:solidFill>
                  <a:srgbClr val="000000"/>
                </a:solidFill>
                <a:latin typeface="+mj-lt"/>
                <a:cs typeface="American Typewrite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32551" y="3781540"/>
              <a:ext cx="1509012" cy="591669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3521" y="5407213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0x20000000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3521" y="5709025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0x10000000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3521" y="4524187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0x50000000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3521" y="4220881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0x60000000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3521" y="4824504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0x40000000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2683" y="5560965"/>
              <a:ext cx="1509012" cy="297328"/>
            </a:xfrm>
            <a:prstGeom prst="rect">
              <a:avLst/>
            </a:prstGeom>
            <a:solidFill>
              <a:srgbClr val="C5EEF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SRAM</a:t>
              </a:r>
              <a:endParaRPr lang="en-GB" sz="1600" dirty="0">
                <a:solidFill>
                  <a:srgbClr val="000000"/>
                </a:solidFill>
                <a:latin typeface="+mj-lt"/>
                <a:cs typeface="American Typewriter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3101" y="4667311"/>
              <a:ext cx="1509012" cy="297328"/>
            </a:xfrm>
            <a:prstGeom prst="rect">
              <a:avLst/>
            </a:prstGeom>
            <a:solidFill>
              <a:srgbClr val="C5EEF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UART</a:t>
              </a:r>
              <a:endParaRPr lang="en-GB" sz="1600" dirty="0">
                <a:solidFill>
                  <a:srgbClr val="000000"/>
                </a:solidFill>
                <a:latin typeface="+mj-lt"/>
                <a:cs typeface="American Typewriter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33101" y="4368185"/>
              <a:ext cx="1509012" cy="297328"/>
            </a:xfrm>
            <a:prstGeom prst="rect">
              <a:avLst/>
            </a:prstGeom>
            <a:solidFill>
              <a:srgbClr val="C5EEF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  <a:latin typeface="+mj-lt"/>
                  <a:cs typeface="American Typewriter"/>
                </a:rPr>
                <a:t>I2C</a:t>
              </a:r>
              <a:endParaRPr lang="en-GB" sz="1600" dirty="0">
                <a:solidFill>
                  <a:srgbClr val="000000"/>
                </a:solidFill>
                <a:latin typeface="+mj-lt"/>
                <a:cs typeface="American Typewriter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32262" y="4967257"/>
              <a:ext cx="1509012" cy="591669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993195" y="5856936"/>
            <a:ext cx="1509405" cy="297328"/>
          </a:xfrm>
          <a:prstGeom prst="rect">
            <a:avLst/>
          </a:prstGeom>
          <a:solidFill>
            <a:srgbClr val="F7D1D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latin typeface="+mj-lt"/>
                <a:cs typeface="American Typewriter"/>
              </a:rPr>
              <a:t>Boot ROM</a:t>
            </a:r>
            <a:endParaRPr lang="en-GB" sz="1600" dirty="0">
              <a:solidFill>
                <a:srgbClr val="000000"/>
              </a:solidFill>
              <a:latin typeface="+mj-lt"/>
              <a:cs typeface="American Typewriter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93195" y="5563945"/>
            <a:ext cx="1509405" cy="297328"/>
          </a:xfrm>
          <a:prstGeom prst="rect">
            <a:avLst/>
          </a:prstGeom>
          <a:solidFill>
            <a:srgbClr val="F7D1D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latin typeface="+mj-lt"/>
                <a:cs typeface="American Typewriter"/>
              </a:rPr>
              <a:t>SRAM</a:t>
            </a:r>
            <a:endParaRPr lang="en-GB" sz="1600" dirty="0">
              <a:solidFill>
                <a:srgbClr val="000000"/>
              </a:solidFill>
              <a:latin typeface="+mj-lt"/>
              <a:cs typeface="American Typewriter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993195" y="4371165"/>
            <a:ext cx="1509405" cy="297328"/>
          </a:xfrm>
          <a:prstGeom prst="rect">
            <a:avLst/>
          </a:prstGeom>
          <a:gradFill flip="none" rotWithShape="1">
            <a:gsLst>
              <a:gs pos="0">
                <a:srgbClr val="C5EEF9"/>
              </a:gs>
              <a:gs pos="100000">
                <a:srgbClr val="F7D1DD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latin typeface="+mj-lt"/>
                <a:cs typeface="American Typewriter"/>
              </a:rPr>
              <a:t>I2C</a:t>
            </a:r>
            <a:endParaRPr lang="en-GB" sz="1600" dirty="0">
              <a:solidFill>
                <a:srgbClr val="000000"/>
              </a:solidFill>
              <a:latin typeface="+mj-lt"/>
              <a:cs typeface="American Typewriter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284271" y="1053362"/>
            <a:ext cx="2442543" cy="494546"/>
            <a:chOff x="8282113" y="1053362"/>
            <a:chExt cx="2441907" cy="494546"/>
          </a:xfrm>
        </p:grpSpPr>
        <p:sp>
          <p:nvSpPr>
            <p:cNvPr id="46" name="TextBox 45"/>
            <p:cNvSpPr txBox="1"/>
            <p:nvPr/>
          </p:nvSpPr>
          <p:spPr>
            <a:xfrm>
              <a:off x="8282113" y="1053362"/>
              <a:ext cx="933795" cy="4915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ctr"/>
              <a:r>
                <a:rPr lang="en-GB" sz="1100" b="1" dirty="0" smtClean="0">
                  <a:latin typeface="+mj-lt"/>
                  <a:cs typeface="Courier New"/>
                </a:rPr>
                <a:t>Secure</a:t>
              </a:r>
            </a:p>
            <a:p>
              <a:pPr algn="ctr"/>
              <a:r>
                <a:rPr lang="en-GB" sz="1100" b="1" dirty="0" smtClean="0">
                  <a:latin typeface="+mj-lt"/>
                  <a:cs typeface="Courier New"/>
                </a:rPr>
                <a:t>NS=0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790225" y="1056350"/>
              <a:ext cx="933795" cy="4915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ctr"/>
              <a:r>
                <a:rPr lang="en-GB" sz="1100" b="1" dirty="0" smtClean="0">
                  <a:latin typeface="+mj-lt"/>
                  <a:cs typeface="Courier New"/>
                </a:rPr>
                <a:t>Non-Secure</a:t>
              </a:r>
            </a:p>
            <a:p>
              <a:pPr algn="ctr"/>
              <a:r>
                <a:rPr lang="en-GB" sz="1100" b="1" dirty="0" smtClean="0">
                  <a:latin typeface="+mj-lt"/>
                  <a:cs typeface="Courier New"/>
                </a:rPr>
                <a:t>NS=1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7993195" y="4077535"/>
            <a:ext cx="1509405" cy="297328"/>
          </a:xfrm>
          <a:prstGeom prst="rect">
            <a:avLst/>
          </a:prstGeom>
          <a:solidFill>
            <a:srgbClr val="F7D1D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latin typeface="+mj-lt"/>
                <a:cs typeface="American Typewriter"/>
              </a:rPr>
              <a:t>FUSES</a:t>
            </a:r>
            <a:endParaRPr lang="en-GB" sz="1600" dirty="0">
              <a:solidFill>
                <a:srgbClr val="000000"/>
              </a:solidFill>
              <a:latin typeface="+mj-lt"/>
              <a:cs typeface="American Typewrite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941230" y="1347689"/>
            <a:ext cx="937038" cy="4903695"/>
            <a:chOff x="10938381" y="1347688"/>
            <a:chExt cx="936794" cy="4903695"/>
          </a:xfrm>
        </p:grpSpPr>
        <p:sp>
          <p:nvSpPr>
            <p:cNvPr id="25" name="TextBox 24"/>
            <p:cNvSpPr txBox="1"/>
            <p:nvPr/>
          </p:nvSpPr>
          <p:spPr>
            <a:xfrm>
              <a:off x="10938381" y="1347688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0xFFFFFFFF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938381" y="6012325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0x00000000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938381" y="3639665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>
                  <a:latin typeface="+mj-lt"/>
                  <a:cs typeface="Courier New"/>
                </a:rPr>
                <a:t>0x80000000</a:t>
              </a:r>
              <a:endParaRPr lang="en-GB" sz="900" dirty="0" smtClean="0">
                <a:latin typeface="+mj-lt"/>
                <a:cs typeface="Courier New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938381" y="5410193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0x20000000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938381" y="5712005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0x10000000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938381" y="4527167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0x50000000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938381" y="4223861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0x60000000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938381" y="4827484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0x40000000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941380" y="3343831"/>
              <a:ext cx="933795" cy="2390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/>
            </a:bodyPr>
            <a:lstStyle/>
            <a:p>
              <a:pPr algn="ctr"/>
              <a:r>
                <a:rPr lang="en-GB" sz="900" dirty="0" smtClean="0">
                  <a:latin typeface="+mj-lt"/>
                  <a:cs typeface="Courier New"/>
                </a:rPr>
                <a:t>0x90000000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9505947" y="3497314"/>
            <a:ext cx="1509405" cy="29056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prstClr val="white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993195" y="3490110"/>
            <a:ext cx="1509405" cy="297328"/>
          </a:xfrm>
          <a:prstGeom prst="rect">
            <a:avLst/>
          </a:prstGeom>
          <a:solidFill>
            <a:srgbClr val="F7D1D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+mj-lt"/>
                <a:cs typeface="American Typewriter"/>
              </a:rPr>
              <a:t>Secure </a:t>
            </a:r>
            <a:r>
              <a:rPr lang="en-GB" sz="1600" dirty="0" smtClean="0">
                <a:solidFill>
                  <a:srgbClr val="000000"/>
                </a:solidFill>
                <a:latin typeface="+mj-lt"/>
                <a:cs typeface="American Typewriter"/>
              </a:rPr>
              <a:t>DRAM</a:t>
            </a:r>
            <a:endParaRPr lang="en-GB" sz="1600" dirty="0">
              <a:solidFill>
                <a:srgbClr val="000000"/>
              </a:solidFill>
              <a:latin typeface="+mj-lt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4800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2857" y="1130300"/>
            <a:ext cx="7037633" cy="4191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System on Chip (</a:t>
            </a:r>
            <a:r>
              <a:rPr lang="en-US" dirty="0" err="1" smtClean="0"/>
              <a:t>SoC</a:t>
            </a:r>
            <a:r>
              <a:rPr lang="en-US" dirty="0" smtClean="0"/>
              <a:t>)</a:t>
            </a:r>
            <a:endParaRPr lang="en-US" dirty="0">
              <a:ea typeface="+mj-ea"/>
            </a:endParaRPr>
          </a:p>
        </p:txBody>
      </p:sp>
      <p:grpSp>
        <p:nvGrpSpPr>
          <p:cNvPr id="14338" name="Group 9"/>
          <p:cNvGrpSpPr>
            <a:grpSpLocks/>
          </p:cNvGrpSpPr>
          <p:nvPr/>
        </p:nvGrpSpPr>
        <p:grpSpPr bwMode="auto">
          <a:xfrm>
            <a:off x="538303" y="1322388"/>
            <a:ext cx="1594265" cy="1028700"/>
            <a:chOff x="2252597" y="1251544"/>
            <a:chExt cx="1594432" cy="1029048"/>
          </a:xfrm>
          <a:solidFill>
            <a:srgbClr val="FFFFFF"/>
          </a:solidFill>
        </p:grpSpPr>
        <p:sp>
          <p:nvSpPr>
            <p:cNvPr id="5" name="Rectangle 4"/>
            <p:cNvSpPr/>
            <p:nvPr/>
          </p:nvSpPr>
          <p:spPr>
            <a:xfrm>
              <a:off x="2252597" y="1251544"/>
              <a:ext cx="1594432" cy="102904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00"/>
                  </a:solidFill>
                  <a:latin typeface="+mj-lt"/>
                  <a:cs typeface="Courier New"/>
                </a:rPr>
                <a:t>CPU 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j-lt"/>
                <a:cs typeface="Courier New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j-lt"/>
                <a:cs typeface="Courier New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4359" y="1881994"/>
              <a:ext cx="736869" cy="35254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rgbClr val="000000"/>
                  </a:solidFill>
                  <a:latin typeface="+mj-lt"/>
                  <a:cs typeface="Courier New"/>
                </a:rPr>
                <a:t>L1I$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67281" y="1886759"/>
              <a:ext cx="736869" cy="35095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rgbClr val="000000"/>
                  </a:solidFill>
                  <a:latin typeface="+mj-lt"/>
                  <a:cs typeface="Courier New"/>
                </a:rPr>
                <a:t>L1D$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9122" y="1715251"/>
              <a:ext cx="1510264" cy="12863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j-lt"/>
                  <a:cs typeface="Courier New"/>
                </a:rPr>
                <a:t>MMU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8303" y="2413001"/>
            <a:ext cx="3312388" cy="352425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  <a:cs typeface="Courier New"/>
              </a:rPr>
              <a:t>L2$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2557" y="5581650"/>
            <a:ext cx="2107161" cy="9382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  <a:latin typeface="+mj-lt"/>
                <a:cs typeface="Courier New"/>
              </a:rPr>
              <a:t>DRAM</a:t>
            </a:r>
            <a:endParaRPr lang="en-GB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4012" y="3314701"/>
            <a:ext cx="6772061" cy="14287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System </a:t>
            </a:r>
            <a:r>
              <a:rPr lang="en-GB" sz="1200" dirty="0">
                <a:solidFill>
                  <a:srgbClr val="000000"/>
                </a:solidFill>
                <a:latin typeface="+mj-lt"/>
                <a:cs typeface="Courier New"/>
              </a:rPr>
              <a:t>Bus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97125" y="2411414"/>
            <a:ext cx="1132183" cy="352425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L2$</a:t>
            </a:r>
            <a:endParaRPr lang="en-GB" sz="12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95538" y="1333500"/>
            <a:ext cx="1132182" cy="10795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000000"/>
                </a:solidFill>
                <a:latin typeface="+mj-lt"/>
                <a:cs typeface="Courier New"/>
              </a:rPr>
              <a:t>GPU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28" name="Up-Down Arrow 27"/>
          <p:cNvSpPr/>
          <p:nvPr/>
        </p:nvSpPr>
        <p:spPr>
          <a:xfrm>
            <a:off x="5352857" y="2768601"/>
            <a:ext cx="222308" cy="557213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2081755" y="2767014"/>
            <a:ext cx="222308" cy="555625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30" name="Up-Down Arrow 29"/>
          <p:cNvSpPr/>
          <p:nvPr/>
        </p:nvSpPr>
        <p:spPr>
          <a:xfrm>
            <a:off x="1394189" y="3462338"/>
            <a:ext cx="223896" cy="760412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grpSp>
        <p:nvGrpSpPr>
          <p:cNvPr id="14353" name="Group 36"/>
          <p:cNvGrpSpPr>
            <a:grpSpLocks/>
          </p:cNvGrpSpPr>
          <p:nvPr/>
        </p:nvGrpSpPr>
        <p:grpSpPr bwMode="auto">
          <a:xfrm>
            <a:off x="2243723" y="1317625"/>
            <a:ext cx="1595853" cy="1028700"/>
            <a:chOff x="2252597" y="1251544"/>
            <a:chExt cx="1594432" cy="1029048"/>
          </a:xfrm>
          <a:solidFill>
            <a:srgbClr val="FFFFFF"/>
          </a:solidFill>
        </p:grpSpPr>
        <p:sp>
          <p:nvSpPr>
            <p:cNvPr id="38" name="Rectangle 37"/>
            <p:cNvSpPr/>
            <p:nvPr/>
          </p:nvSpPr>
          <p:spPr>
            <a:xfrm>
              <a:off x="2252597" y="1251544"/>
              <a:ext cx="1594432" cy="102904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00"/>
                  </a:solidFill>
                  <a:latin typeface="+mj-lt"/>
                  <a:cs typeface="Courier New"/>
                </a:rPr>
                <a:t>CPU 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j-lt"/>
                <a:cs typeface="Courier New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j-lt"/>
                <a:cs typeface="Courier New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84327" y="1881995"/>
              <a:ext cx="737722" cy="35254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rgbClr val="000000"/>
                  </a:solidFill>
                  <a:latin typeface="+mj-lt"/>
                  <a:cs typeface="Courier New"/>
                </a:rPr>
                <a:t>L1I$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66471" y="1886759"/>
              <a:ext cx="737723" cy="35095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rgbClr val="000000"/>
                  </a:solidFill>
                  <a:latin typeface="+mj-lt"/>
                  <a:cs typeface="Courier New"/>
                </a:rPr>
                <a:t>L1D$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289086" y="1715251"/>
              <a:ext cx="1510348" cy="12863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j-lt"/>
                  <a:cs typeface="Courier New"/>
                </a:rPr>
                <a:t>MMU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2851893" y="3738562"/>
            <a:ext cx="711385" cy="287338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000000"/>
                </a:solidFill>
                <a:latin typeface="+mj-lt"/>
                <a:cs typeface="Courier New"/>
              </a:rPr>
              <a:t>SRAM</a:t>
            </a:r>
            <a:endParaRPr lang="en-GB" sz="16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73" name="Up-Down Arrow 72"/>
          <p:cNvSpPr/>
          <p:nvPr/>
        </p:nvSpPr>
        <p:spPr>
          <a:xfrm>
            <a:off x="3131366" y="3462338"/>
            <a:ext cx="158791" cy="265112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7058" y="4210904"/>
            <a:ext cx="1818160" cy="70399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 smtClean="0">
              <a:solidFill>
                <a:srgbClr val="000000"/>
              </a:solidFill>
              <a:latin typeface="+mj-lt"/>
              <a:cs typeface="Courier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Memory Controller</a:t>
            </a: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79" name="Up-Down Arrow 78"/>
          <p:cNvSpPr/>
          <p:nvPr/>
        </p:nvSpPr>
        <p:spPr>
          <a:xfrm>
            <a:off x="1394189" y="4927600"/>
            <a:ext cx="223896" cy="660400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208356" y="3751262"/>
            <a:ext cx="711385" cy="293688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000000"/>
                </a:solidFill>
                <a:latin typeface="+mj-lt"/>
                <a:cs typeface="Courier New"/>
              </a:rPr>
              <a:t>ROM</a:t>
            </a:r>
            <a:endParaRPr lang="en-GB" sz="16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85" name="Rectangle 84"/>
          <p:cNvSpPr/>
          <p:nvPr/>
        </p:nvSpPr>
        <p:spPr>
          <a:xfrm rot="16200000">
            <a:off x="4505790" y="4682286"/>
            <a:ext cx="654844" cy="34378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GIC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190092" y="4295775"/>
            <a:ext cx="2976648" cy="12065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rgbClr val="000000"/>
                </a:solidFill>
                <a:latin typeface="+mj-lt"/>
                <a:cs typeface="Courier New"/>
              </a:rPr>
              <a:t>Peripheral </a:t>
            </a: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Bus</a:t>
            </a:r>
            <a:endParaRPr lang="en-GB" sz="11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91" name="Rectangle 90"/>
          <p:cNvSpPr/>
          <p:nvPr/>
        </p:nvSpPr>
        <p:spPr>
          <a:xfrm rot="16200000">
            <a:off x="5042504" y="4688636"/>
            <a:ext cx="654844" cy="34378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RTC</a:t>
            </a:r>
          </a:p>
        </p:txBody>
      </p:sp>
      <p:sp>
        <p:nvSpPr>
          <p:cNvPr id="92" name="Rectangle 91"/>
          <p:cNvSpPr/>
          <p:nvPr/>
        </p:nvSpPr>
        <p:spPr>
          <a:xfrm rot="16200000">
            <a:off x="5579219" y="4688636"/>
            <a:ext cx="654844" cy="34378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UART</a:t>
            </a:r>
          </a:p>
        </p:txBody>
      </p:sp>
      <p:sp>
        <p:nvSpPr>
          <p:cNvPr id="93" name="Rectangle 92"/>
          <p:cNvSpPr/>
          <p:nvPr/>
        </p:nvSpPr>
        <p:spPr>
          <a:xfrm rot="16200000">
            <a:off x="6115934" y="4694986"/>
            <a:ext cx="654844" cy="34378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Timer</a:t>
            </a:r>
          </a:p>
        </p:txBody>
      </p:sp>
      <p:sp>
        <p:nvSpPr>
          <p:cNvPr id="95" name="Rectangle 94"/>
          <p:cNvSpPr/>
          <p:nvPr/>
        </p:nvSpPr>
        <p:spPr>
          <a:xfrm rot="16200000">
            <a:off x="6652649" y="4688636"/>
            <a:ext cx="654844" cy="34378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Flash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4897125" y="2276475"/>
            <a:ext cx="1124243" cy="1365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+mj-lt"/>
                <a:cs typeface="Courier New"/>
              </a:rPr>
              <a:t>MMU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159517" y="1676400"/>
            <a:ext cx="1132182" cy="10795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Display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Controller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161104" y="2619375"/>
            <a:ext cx="1124243" cy="136525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+mj-lt"/>
                <a:cs typeface="Courier New"/>
              </a:rPr>
              <a:t>MMU</a:t>
            </a:r>
          </a:p>
        </p:txBody>
      </p:sp>
      <p:sp>
        <p:nvSpPr>
          <p:cNvPr id="100" name="Up-Down Arrow 99"/>
          <p:cNvSpPr/>
          <p:nvPr/>
        </p:nvSpPr>
        <p:spPr>
          <a:xfrm>
            <a:off x="6610484" y="2755901"/>
            <a:ext cx="222308" cy="557213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01" name="Up-Down Arrow 100"/>
          <p:cNvSpPr/>
          <p:nvPr/>
        </p:nvSpPr>
        <p:spPr>
          <a:xfrm>
            <a:off x="5462423" y="3468688"/>
            <a:ext cx="158791" cy="265112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02" name="Up-Down Arrow 101"/>
          <p:cNvSpPr/>
          <p:nvPr/>
        </p:nvSpPr>
        <p:spPr>
          <a:xfrm>
            <a:off x="6351654" y="3462338"/>
            <a:ext cx="165143" cy="830262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07" name="Up-Down Arrow 106"/>
          <p:cNvSpPr/>
          <p:nvPr/>
        </p:nvSpPr>
        <p:spPr>
          <a:xfrm>
            <a:off x="4791010" y="4417854"/>
            <a:ext cx="80242" cy="105834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08" name="Up-Down Arrow 107"/>
          <p:cNvSpPr/>
          <p:nvPr/>
        </p:nvSpPr>
        <p:spPr>
          <a:xfrm>
            <a:off x="5327947" y="4424268"/>
            <a:ext cx="80242" cy="105834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12" name="Up-Down Arrow 111"/>
          <p:cNvSpPr/>
          <p:nvPr/>
        </p:nvSpPr>
        <p:spPr>
          <a:xfrm>
            <a:off x="5864884" y="4425934"/>
            <a:ext cx="80242" cy="105834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13" name="Up-Down Arrow 112"/>
          <p:cNvSpPr/>
          <p:nvPr/>
        </p:nvSpPr>
        <p:spPr>
          <a:xfrm>
            <a:off x="6401821" y="4422727"/>
            <a:ext cx="80242" cy="105834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14" name="Up-Down Arrow 113"/>
          <p:cNvSpPr/>
          <p:nvPr/>
        </p:nvSpPr>
        <p:spPr>
          <a:xfrm>
            <a:off x="6938759" y="4422727"/>
            <a:ext cx="80242" cy="105834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217866" y="5503758"/>
            <a:ext cx="1224282" cy="101624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  <a:latin typeface="+mj-lt"/>
                <a:cs typeface="Courier New"/>
              </a:rPr>
              <a:t>Flash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  <a:latin typeface="+mj-lt"/>
                <a:cs typeface="Courier New"/>
              </a:rPr>
              <a:t>Memory</a:t>
            </a:r>
            <a:endParaRPr lang="en-GB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116" name="Rectangle 115"/>
          <p:cNvSpPr/>
          <p:nvPr/>
        </p:nvSpPr>
        <p:spPr>
          <a:xfrm rot="16200000">
            <a:off x="4031841" y="4682286"/>
            <a:ext cx="654844" cy="34378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I2C</a:t>
            </a:r>
          </a:p>
        </p:txBody>
      </p:sp>
      <p:sp>
        <p:nvSpPr>
          <p:cNvPr id="117" name="Up-Down Arrow 116"/>
          <p:cNvSpPr/>
          <p:nvPr/>
        </p:nvSpPr>
        <p:spPr>
          <a:xfrm>
            <a:off x="4317062" y="4417854"/>
            <a:ext cx="80242" cy="105834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18" name="Up-Down Arrow 117"/>
          <p:cNvSpPr/>
          <p:nvPr/>
        </p:nvSpPr>
        <p:spPr>
          <a:xfrm>
            <a:off x="6913634" y="5195452"/>
            <a:ext cx="137018" cy="297632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20" name="Content Placeholder 6"/>
          <p:cNvSpPr>
            <a:spLocks noGrp="1"/>
          </p:cNvSpPr>
          <p:nvPr>
            <p:ph sz="half" idx="1"/>
          </p:nvPr>
        </p:nvSpPr>
        <p:spPr>
          <a:xfrm>
            <a:off x="7601532" y="1174978"/>
            <a:ext cx="4038799" cy="4945022"/>
          </a:xfrm>
        </p:spPr>
        <p:txBody>
          <a:bodyPr/>
          <a:lstStyle/>
          <a:p>
            <a:r>
              <a:rPr lang="en-GB" dirty="0" smtClean="0"/>
              <a:t>CPU cluster</a:t>
            </a:r>
          </a:p>
          <a:p>
            <a:pPr lvl="1"/>
            <a:r>
              <a:rPr lang="en-GB" dirty="0" smtClean="0"/>
              <a:t>MMUs and caches</a:t>
            </a:r>
          </a:p>
          <a:p>
            <a:r>
              <a:rPr lang="en-GB" dirty="0" smtClean="0"/>
              <a:t>Bus mastering devices</a:t>
            </a:r>
          </a:p>
          <a:p>
            <a:pPr lvl="1"/>
            <a:r>
              <a:rPr lang="en-GB" dirty="0" smtClean="0"/>
              <a:t>GPU and Display controller</a:t>
            </a:r>
          </a:p>
          <a:p>
            <a:r>
              <a:rPr lang="en-GB" dirty="0" smtClean="0"/>
              <a:t>Boot ROM and SRAM</a:t>
            </a:r>
          </a:p>
          <a:p>
            <a:r>
              <a:rPr lang="en-GB" dirty="0" smtClean="0"/>
              <a:t>Memory Controller to DRAM</a:t>
            </a:r>
          </a:p>
          <a:p>
            <a:r>
              <a:rPr lang="en-GB" dirty="0" smtClean="0"/>
              <a:t>Peripheral bus</a:t>
            </a:r>
          </a:p>
          <a:p>
            <a:pPr lvl="1"/>
            <a:r>
              <a:rPr lang="en-GB" dirty="0" smtClean="0"/>
              <a:t>Standard peripherals</a:t>
            </a:r>
            <a:endParaRPr lang="en-GB" dirty="0"/>
          </a:p>
        </p:txBody>
      </p:sp>
      <p:sp>
        <p:nvSpPr>
          <p:cNvPr id="121" name="Rectangle 120"/>
          <p:cNvSpPr/>
          <p:nvPr/>
        </p:nvSpPr>
        <p:spPr>
          <a:xfrm>
            <a:off x="4041533" y="1337235"/>
            <a:ext cx="711385" cy="5677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srgbClr val="000000"/>
                </a:solidFill>
                <a:latin typeface="+mj-lt"/>
                <a:cs typeface="Courier New"/>
              </a:rPr>
              <a:t>Debug</a:t>
            </a:r>
          </a:p>
        </p:txBody>
      </p:sp>
    </p:spTree>
    <p:extLst>
      <p:ext uri="{BB962C8B-B14F-4D97-AF65-F5344CB8AC3E}">
        <p14:creationId xmlns:p14="http://schemas.microsoft.com/office/powerpoint/2010/main" val="11223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2857" y="1138044"/>
            <a:ext cx="7037633" cy="4191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01532" y="1127498"/>
            <a:ext cx="4038799" cy="494502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Secure state added to CPU	</a:t>
            </a:r>
          </a:p>
          <a:p>
            <a:pPr lvl="1"/>
            <a:r>
              <a:rPr lang="en-GB" dirty="0"/>
              <a:t>MMU and Caches</a:t>
            </a:r>
          </a:p>
          <a:p>
            <a:r>
              <a:rPr lang="en-GB" dirty="0"/>
              <a:t>NS tags in buses</a:t>
            </a:r>
          </a:p>
          <a:p>
            <a:r>
              <a:rPr lang="en-GB" dirty="0"/>
              <a:t>Boot ROM and SRAM secured</a:t>
            </a:r>
          </a:p>
          <a:p>
            <a:r>
              <a:rPr lang="en-GB" dirty="0"/>
              <a:t>Debug and profiling secured</a:t>
            </a:r>
          </a:p>
          <a:p>
            <a:r>
              <a:rPr lang="en-GB" dirty="0"/>
              <a:t>Secure only peripherals added</a:t>
            </a:r>
          </a:p>
          <a:p>
            <a:r>
              <a:rPr lang="en-GB" dirty="0"/>
              <a:t>Shared peripherals modified</a:t>
            </a:r>
          </a:p>
          <a:p>
            <a:r>
              <a:rPr lang="en-GB" dirty="0"/>
              <a:t>DRAM partitioned for Secure</a:t>
            </a:r>
          </a:p>
          <a:p>
            <a:r>
              <a:rPr lang="en-GB" dirty="0"/>
              <a:t>Crypto HW accelerator</a:t>
            </a:r>
          </a:p>
          <a:p>
            <a:r>
              <a:rPr lang="en-GB" dirty="0"/>
              <a:t>External Secure </a:t>
            </a:r>
            <a:r>
              <a:rPr lang="en-GB" dirty="0" smtClean="0"/>
              <a:t>Peripherals</a:t>
            </a:r>
            <a:endParaRPr lang="en-GB" dirty="0"/>
          </a:p>
          <a:p>
            <a:endParaRPr lang="en-GB" sz="1600" dirty="0" smtClean="0"/>
          </a:p>
          <a:p>
            <a:r>
              <a:rPr lang="en-GB" sz="1600" dirty="0" smtClean="0"/>
              <a:t>Existing </a:t>
            </a:r>
            <a:r>
              <a:rPr lang="en-GB" sz="1600" dirty="0"/>
              <a:t>Non-Secure HW remains unchanged</a:t>
            </a:r>
          </a:p>
          <a:p>
            <a:pPr lvl="1"/>
            <a:r>
              <a:rPr lang="en-GB" sz="1400" dirty="0"/>
              <a:t>Never able to generate NS=0 transactions</a:t>
            </a:r>
          </a:p>
          <a:p>
            <a:r>
              <a:rPr lang="en-GB" sz="1600" b="1" dirty="0"/>
              <a:t>Note</a:t>
            </a:r>
            <a:r>
              <a:rPr lang="en-GB" sz="1600" dirty="0"/>
              <a:t>: Secure resources not to scale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</a:t>
            </a:r>
            <a:r>
              <a:rPr lang="en-US" dirty="0" err="1" smtClean="0"/>
              <a:t>SoC</a:t>
            </a:r>
            <a:r>
              <a:rPr lang="en-US" dirty="0" smtClean="0"/>
              <a:t> with TrustZone</a:t>
            </a:r>
            <a:endParaRPr lang="en-US" dirty="0">
              <a:ea typeface="+mj-ea"/>
            </a:endParaRPr>
          </a:p>
        </p:txBody>
      </p:sp>
      <p:grpSp>
        <p:nvGrpSpPr>
          <p:cNvPr id="14338" name="Group 9"/>
          <p:cNvGrpSpPr>
            <a:grpSpLocks/>
          </p:cNvGrpSpPr>
          <p:nvPr/>
        </p:nvGrpSpPr>
        <p:grpSpPr bwMode="auto">
          <a:xfrm>
            <a:off x="538303" y="1322388"/>
            <a:ext cx="1594265" cy="1028700"/>
            <a:chOff x="2252597" y="1251544"/>
            <a:chExt cx="1594432" cy="1029048"/>
          </a:xfrm>
          <a:solidFill>
            <a:srgbClr val="FFFFFF"/>
          </a:solidFill>
        </p:grpSpPr>
        <p:sp>
          <p:nvSpPr>
            <p:cNvPr id="5" name="Rectangle 4"/>
            <p:cNvSpPr/>
            <p:nvPr/>
          </p:nvSpPr>
          <p:spPr>
            <a:xfrm>
              <a:off x="2252597" y="1251544"/>
              <a:ext cx="1594432" cy="102904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00"/>
                  </a:solidFill>
                  <a:latin typeface="+mj-lt"/>
                  <a:cs typeface="Courier New"/>
                </a:rPr>
                <a:t>CPU 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j-lt"/>
                <a:cs typeface="Courier New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j-lt"/>
                <a:cs typeface="Courier New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4359" y="1881994"/>
              <a:ext cx="736869" cy="35254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rgbClr val="000000"/>
                  </a:solidFill>
                  <a:latin typeface="+mj-lt"/>
                  <a:cs typeface="Courier New"/>
                </a:rPr>
                <a:t>L1I$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67281" y="1886759"/>
              <a:ext cx="736869" cy="35095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rgbClr val="000000"/>
                  </a:solidFill>
                  <a:latin typeface="+mj-lt"/>
                  <a:cs typeface="Courier New"/>
                </a:rPr>
                <a:t>L1D$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9122" y="1715251"/>
              <a:ext cx="1510264" cy="12863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j-lt"/>
                  <a:cs typeface="Courier New"/>
                </a:rPr>
                <a:t>MMU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8303" y="2413001"/>
            <a:ext cx="3312388" cy="352425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  <a:cs typeface="Courier New"/>
              </a:rPr>
              <a:t>L2$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2557" y="5581650"/>
            <a:ext cx="2107161" cy="9382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  <a:latin typeface="+mj-lt"/>
                <a:cs typeface="Courier New"/>
              </a:rPr>
              <a:t>DRAM</a:t>
            </a:r>
            <a:endParaRPr lang="en-GB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4012" y="3314701"/>
            <a:ext cx="6772061" cy="14287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System </a:t>
            </a:r>
            <a:r>
              <a:rPr lang="en-GB" sz="1200" dirty="0">
                <a:solidFill>
                  <a:srgbClr val="000000"/>
                </a:solidFill>
                <a:latin typeface="+mj-lt"/>
                <a:cs typeface="Courier New"/>
              </a:rPr>
              <a:t>Bus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97125" y="2411414"/>
            <a:ext cx="1132183" cy="352425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L2$</a:t>
            </a:r>
            <a:endParaRPr lang="en-GB" sz="12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95538" y="1333500"/>
            <a:ext cx="1132182" cy="10795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000000"/>
                </a:solidFill>
                <a:latin typeface="+mj-lt"/>
                <a:cs typeface="Courier New"/>
              </a:rPr>
              <a:t>GPU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28" name="Up-Down Arrow 27"/>
          <p:cNvSpPr/>
          <p:nvPr/>
        </p:nvSpPr>
        <p:spPr>
          <a:xfrm>
            <a:off x="5352857" y="2768601"/>
            <a:ext cx="222308" cy="557213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2081755" y="2767014"/>
            <a:ext cx="222308" cy="555625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30" name="Up-Down Arrow 29"/>
          <p:cNvSpPr/>
          <p:nvPr/>
        </p:nvSpPr>
        <p:spPr>
          <a:xfrm>
            <a:off x="1394189" y="3462338"/>
            <a:ext cx="223896" cy="760412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grpSp>
        <p:nvGrpSpPr>
          <p:cNvPr id="14353" name="Group 36"/>
          <p:cNvGrpSpPr>
            <a:grpSpLocks/>
          </p:cNvGrpSpPr>
          <p:nvPr/>
        </p:nvGrpSpPr>
        <p:grpSpPr bwMode="auto">
          <a:xfrm>
            <a:off x="2243723" y="1317625"/>
            <a:ext cx="1595853" cy="1028700"/>
            <a:chOff x="2252597" y="1251544"/>
            <a:chExt cx="1594432" cy="1029048"/>
          </a:xfrm>
          <a:solidFill>
            <a:srgbClr val="FFFFFF"/>
          </a:solidFill>
        </p:grpSpPr>
        <p:sp>
          <p:nvSpPr>
            <p:cNvPr id="38" name="Rectangle 37"/>
            <p:cNvSpPr/>
            <p:nvPr/>
          </p:nvSpPr>
          <p:spPr>
            <a:xfrm>
              <a:off x="2252597" y="1251544"/>
              <a:ext cx="1594432" cy="102904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00"/>
                  </a:solidFill>
                  <a:latin typeface="+mj-lt"/>
                  <a:cs typeface="Courier New"/>
                </a:rPr>
                <a:t>CPU 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j-lt"/>
                <a:cs typeface="Courier New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j-lt"/>
                <a:cs typeface="Courier New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84327" y="1881995"/>
              <a:ext cx="737722" cy="35254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rgbClr val="000000"/>
                  </a:solidFill>
                  <a:latin typeface="+mj-lt"/>
                  <a:cs typeface="Courier New"/>
                </a:rPr>
                <a:t>L1I$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66471" y="1886759"/>
              <a:ext cx="737723" cy="35095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rgbClr val="000000"/>
                  </a:solidFill>
                  <a:latin typeface="+mj-lt"/>
                  <a:cs typeface="Courier New"/>
                </a:rPr>
                <a:t>L1D$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289086" y="1715251"/>
              <a:ext cx="1510348" cy="12863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j-lt"/>
                  <a:cs typeface="Courier New"/>
                </a:rPr>
                <a:t>MMU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2851893" y="3738562"/>
            <a:ext cx="711385" cy="287338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000000"/>
                </a:solidFill>
                <a:latin typeface="+mj-lt"/>
                <a:cs typeface="Courier New"/>
              </a:rPr>
              <a:t>SRAM</a:t>
            </a:r>
            <a:endParaRPr lang="en-GB" sz="16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73" name="Up-Down Arrow 72"/>
          <p:cNvSpPr/>
          <p:nvPr/>
        </p:nvSpPr>
        <p:spPr>
          <a:xfrm>
            <a:off x="3131366" y="3462338"/>
            <a:ext cx="158791" cy="265112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79" name="Up-Down Arrow 78"/>
          <p:cNvSpPr/>
          <p:nvPr/>
        </p:nvSpPr>
        <p:spPr>
          <a:xfrm>
            <a:off x="1394189" y="4927600"/>
            <a:ext cx="223896" cy="660400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208356" y="3751262"/>
            <a:ext cx="711385" cy="293688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000000"/>
                </a:solidFill>
                <a:latin typeface="+mj-lt"/>
                <a:cs typeface="Courier New"/>
              </a:rPr>
              <a:t>ROM</a:t>
            </a:r>
            <a:endParaRPr lang="en-GB" sz="16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85" name="Rectangle 84"/>
          <p:cNvSpPr/>
          <p:nvPr/>
        </p:nvSpPr>
        <p:spPr>
          <a:xfrm rot="16200000">
            <a:off x="4505790" y="4682286"/>
            <a:ext cx="654844" cy="34378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GIC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190092" y="4295775"/>
            <a:ext cx="2976648" cy="12065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rgbClr val="000000"/>
                </a:solidFill>
                <a:latin typeface="+mj-lt"/>
                <a:cs typeface="Courier New"/>
              </a:rPr>
              <a:t>Peripheral </a:t>
            </a: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Bus</a:t>
            </a:r>
            <a:endParaRPr lang="en-GB" sz="11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91" name="Rectangle 90"/>
          <p:cNvSpPr/>
          <p:nvPr/>
        </p:nvSpPr>
        <p:spPr>
          <a:xfrm rot="16200000">
            <a:off x="5042504" y="4688636"/>
            <a:ext cx="654844" cy="34378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RTC</a:t>
            </a:r>
          </a:p>
        </p:txBody>
      </p:sp>
      <p:sp>
        <p:nvSpPr>
          <p:cNvPr id="92" name="Rectangle 91"/>
          <p:cNvSpPr/>
          <p:nvPr/>
        </p:nvSpPr>
        <p:spPr>
          <a:xfrm rot="16200000">
            <a:off x="5579219" y="4688636"/>
            <a:ext cx="654844" cy="34378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UART</a:t>
            </a:r>
          </a:p>
        </p:txBody>
      </p:sp>
      <p:sp>
        <p:nvSpPr>
          <p:cNvPr id="93" name="Rectangle 92"/>
          <p:cNvSpPr/>
          <p:nvPr/>
        </p:nvSpPr>
        <p:spPr>
          <a:xfrm rot="16200000">
            <a:off x="6115934" y="4694986"/>
            <a:ext cx="654844" cy="34378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Timer</a:t>
            </a:r>
          </a:p>
        </p:txBody>
      </p:sp>
      <p:sp>
        <p:nvSpPr>
          <p:cNvPr id="95" name="Rectangle 94"/>
          <p:cNvSpPr/>
          <p:nvPr/>
        </p:nvSpPr>
        <p:spPr>
          <a:xfrm rot="16200000">
            <a:off x="6652649" y="4688636"/>
            <a:ext cx="654844" cy="34378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Flash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4897125" y="2276475"/>
            <a:ext cx="1124243" cy="1365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+mj-lt"/>
                <a:cs typeface="Courier New"/>
              </a:rPr>
              <a:t>MMU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159517" y="1676400"/>
            <a:ext cx="1132182" cy="10795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Display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Controller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161104" y="2619375"/>
            <a:ext cx="1124243" cy="136525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+mj-lt"/>
                <a:cs typeface="Courier New"/>
              </a:rPr>
              <a:t>MMU</a:t>
            </a:r>
          </a:p>
        </p:txBody>
      </p:sp>
      <p:sp>
        <p:nvSpPr>
          <p:cNvPr id="100" name="Up-Down Arrow 99"/>
          <p:cNvSpPr/>
          <p:nvPr/>
        </p:nvSpPr>
        <p:spPr>
          <a:xfrm>
            <a:off x="6610484" y="2755901"/>
            <a:ext cx="222308" cy="557213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01" name="Up-Down Arrow 100"/>
          <p:cNvSpPr/>
          <p:nvPr/>
        </p:nvSpPr>
        <p:spPr>
          <a:xfrm>
            <a:off x="5462423" y="3468688"/>
            <a:ext cx="158791" cy="265112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02" name="Up-Down Arrow 101"/>
          <p:cNvSpPr/>
          <p:nvPr/>
        </p:nvSpPr>
        <p:spPr>
          <a:xfrm>
            <a:off x="6351654" y="3462338"/>
            <a:ext cx="165143" cy="830262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07" name="Up-Down Arrow 106"/>
          <p:cNvSpPr/>
          <p:nvPr/>
        </p:nvSpPr>
        <p:spPr>
          <a:xfrm>
            <a:off x="4791010" y="4417854"/>
            <a:ext cx="80242" cy="105834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08" name="Up-Down Arrow 107"/>
          <p:cNvSpPr/>
          <p:nvPr/>
        </p:nvSpPr>
        <p:spPr>
          <a:xfrm>
            <a:off x="5327947" y="4424268"/>
            <a:ext cx="80242" cy="105834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12" name="Up-Down Arrow 111"/>
          <p:cNvSpPr/>
          <p:nvPr/>
        </p:nvSpPr>
        <p:spPr>
          <a:xfrm>
            <a:off x="5864884" y="4425934"/>
            <a:ext cx="80242" cy="105834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13" name="Up-Down Arrow 112"/>
          <p:cNvSpPr/>
          <p:nvPr/>
        </p:nvSpPr>
        <p:spPr>
          <a:xfrm>
            <a:off x="6401821" y="4422727"/>
            <a:ext cx="80242" cy="105834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14" name="Up-Down Arrow 113"/>
          <p:cNvSpPr/>
          <p:nvPr/>
        </p:nvSpPr>
        <p:spPr>
          <a:xfrm>
            <a:off x="6938759" y="4422727"/>
            <a:ext cx="80242" cy="105834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217866" y="5503758"/>
            <a:ext cx="1224282" cy="101624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  <a:latin typeface="+mj-lt"/>
                <a:cs typeface="Courier New"/>
              </a:rPr>
              <a:t>Flash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  <a:latin typeface="+mj-lt"/>
                <a:cs typeface="Courier New"/>
              </a:rPr>
              <a:t>Memory</a:t>
            </a:r>
          </a:p>
        </p:txBody>
      </p:sp>
      <p:sp>
        <p:nvSpPr>
          <p:cNvPr id="116" name="Rectangle 115"/>
          <p:cNvSpPr/>
          <p:nvPr/>
        </p:nvSpPr>
        <p:spPr>
          <a:xfrm rot="16200000">
            <a:off x="4031841" y="4682286"/>
            <a:ext cx="654844" cy="34378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I2C</a:t>
            </a:r>
          </a:p>
        </p:txBody>
      </p:sp>
      <p:sp>
        <p:nvSpPr>
          <p:cNvPr id="117" name="Up-Down Arrow 116"/>
          <p:cNvSpPr/>
          <p:nvPr/>
        </p:nvSpPr>
        <p:spPr>
          <a:xfrm>
            <a:off x="4317062" y="4417854"/>
            <a:ext cx="80242" cy="105834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97058" y="4210904"/>
            <a:ext cx="1818160" cy="70399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 smtClean="0">
              <a:solidFill>
                <a:srgbClr val="000000"/>
              </a:solidFill>
              <a:latin typeface="+mj-lt"/>
              <a:cs typeface="Courier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Memory Controller</a:t>
            </a: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118" name="Up-Down Arrow 117"/>
          <p:cNvSpPr/>
          <p:nvPr/>
        </p:nvSpPr>
        <p:spPr>
          <a:xfrm>
            <a:off x="6913634" y="5195452"/>
            <a:ext cx="137018" cy="297632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041533" y="1337235"/>
            <a:ext cx="711385" cy="5677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srgbClr val="000000"/>
                </a:solidFill>
                <a:latin typeface="+mj-lt"/>
                <a:cs typeface="Courier New"/>
              </a:rPr>
              <a:t>Debug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538304" y="1317625"/>
            <a:ext cx="3302797" cy="1452020"/>
            <a:chOff x="538163" y="1317625"/>
            <a:chExt cx="3301937" cy="1452020"/>
          </a:xfrm>
        </p:grpSpPr>
        <p:sp>
          <p:nvSpPr>
            <p:cNvPr id="111" name="Rectangle 110"/>
            <p:cNvSpPr/>
            <p:nvPr/>
          </p:nvSpPr>
          <p:spPr>
            <a:xfrm>
              <a:off x="3687906" y="2417220"/>
              <a:ext cx="152194" cy="3524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 smtClean="0">
                  <a:solidFill>
                    <a:schemeClr val="tx1"/>
                  </a:solidFill>
                  <a:latin typeface="+mj-lt"/>
                  <a:cs typeface="Courier New"/>
                </a:rPr>
                <a:t>NS</a:t>
              </a:r>
              <a:endParaRPr lang="en-GB" sz="800" b="1" dirty="0">
                <a:solidFill>
                  <a:schemeClr val="tx1"/>
                </a:solidFill>
                <a:latin typeface="+mj-lt"/>
                <a:cs typeface="Courier New"/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2243138" y="1317625"/>
              <a:ext cx="1595437" cy="1028700"/>
              <a:chOff x="2243138" y="1317625"/>
              <a:chExt cx="1595437" cy="1028700"/>
            </a:xfrm>
          </p:grpSpPr>
          <p:grpSp>
            <p:nvGrpSpPr>
              <p:cNvPr id="129" name="Group 36"/>
              <p:cNvGrpSpPr>
                <a:grpSpLocks/>
              </p:cNvGrpSpPr>
              <p:nvPr/>
            </p:nvGrpSpPr>
            <p:grpSpPr bwMode="auto">
              <a:xfrm>
                <a:off x="2243138" y="1317625"/>
                <a:ext cx="1595437" cy="1028700"/>
                <a:chOff x="2252597" y="1251544"/>
                <a:chExt cx="1594432" cy="1029048"/>
              </a:xfrm>
              <a:gradFill flip="none" rotWithShape="1">
                <a:gsLst>
                  <a:gs pos="0">
                    <a:srgbClr val="F7D1DD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p:grpSpPr>
            <p:sp>
              <p:nvSpPr>
                <p:cNvPr id="133" name="Rectangle 132"/>
                <p:cNvSpPr/>
                <p:nvPr/>
              </p:nvSpPr>
              <p:spPr>
                <a:xfrm>
                  <a:off x="2252597" y="1251544"/>
                  <a:ext cx="1594432" cy="1029048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dirty="0">
                      <a:solidFill>
                        <a:srgbClr val="000000"/>
                      </a:solidFill>
                      <a:latin typeface="+mj-lt"/>
                      <a:cs typeface="Courier New"/>
                    </a:rPr>
                    <a:t>CPU 1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rgbClr val="000000"/>
                    </a:solidFill>
                    <a:latin typeface="+mj-lt"/>
                    <a:cs typeface="Courier New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rgbClr val="000000"/>
                    </a:solidFill>
                    <a:latin typeface="+mj-lt"/>
                    <a:cs typeface="Courier New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2284327" y="1881995"/>
                  <a:ext cx="737722" cy="35254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  <a:latin typeface="+mj-lt"/>
                      <a:cs typeface="Courier New"/>
                    </a:rPr>
                    <a:t>L1I$</a:t>
                  </a:r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3066471" y="1886759"/>
                  <a:ext cx="737723" cy="3509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  <a:latin typeface="+mj-lt"/>
                      <a:cs typeface="Courier New"/>
                    </a:rPr>
                    <a:t>L1D$</a:t>
                  </a:r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2289086" y="1715251"/>
                  <a:ext cx="1510348" cy="12863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rgbClr val="000000"/>
                      </a:solidFill>
                      <a:latin typeface="+mj-lt"/>
                      <a:cs typeface="Courier New"/>
                    </a:rPr>
                    <a:t>MMU</a:t>
                  </a:r>
                </a:p>
              </p:txBody>
            </p:sp>
          </p:grpSp>
          <p:sp>
            <p:nvSpPr>
              <p:cNvPr id="130" name="Rectangle 129"/>
              <p:cNvSpPr/>
              <p:nvPr/>
            </p:nvSpPr>
            <p:spPr>
              <a:xfrm>
                <a:off x="3644243" y="1946238"/>
                <a:ext cx="152194" cy="35242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800" b="1" dirty="0" smtClean="0">
                    <a:solidFill>
                      <a:schemeClr val="tx1"/>
                    </a:solidFill>
                    <a:latin typeface="+mj-lt"/>
                    <a:cs typeface="Courier New"/>
                  </a:rPr>
                  <a:t>NS</a:t>
                </a:r>
                <a:endParaRPr lang="en-GB" sz="800" b="1" dirty="0">
                  <a:solidFill>
                    <a:schemeClr val="tx1"/>
                  </a:solidFill>
                  <a:latin typeface="+mj-lt"/>
                  <a:cs typeface="Courier New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2858926" y="1944325"/>
                <a:ext cx="152194" cy="35242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800" b="1" dirty="0" smtClean="0">
                    <a:solidFill>
                      <a:schemeClr val="tx1"/>
                    </a:solidFill>
                    <a:latin typeface="+mj-lt"/>
                    <a:cs typeface="Courier New"/>
                  </a:rPr>
                  <a:t>NS</a:t>
                </a:r>
                <a:endParaRPr lang="en-GB" sz="800" b="1" dirty="0">
                  <a:solidFill>
                    <a:schemeClr val="tx1"/>
                  </a:solidFill>
                  <a:latin typeface="+mj-lt"/>
                  <a:cs typeface="Courier New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451133" y="1784350"/>
                <a:ext cx="335345" cy="12065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800" b="1" dirty="0" smtClean="0">
                    <a:solidFill>
                      <a:schemeClr val="tx1"/>
                    </a:solidFill>
                    <a:latin typeface="+mj-lt"/>
                    <a:cs typeface="Courier New"/>
                  </a:rPr>
                  <a:t>NS</a:t>
                </a:r>
                <a:endParaRPr lang="en-GB" sz="800" b="1" dirty="0">
                  <a:solidFill>
                    <a:schemeClr val="tx1"/>
                  </a:solidFill>
                  <a:latin typeface="+mj-lt"/>
                  <a:cs typeface="Courier New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38163" y="1322388"/>
              <a:ext cx="1593850" cy="1028700"/>
              <a:chOff x="538163" y="1322388"/>
              <a:chExt cx="1593850" cy="1028700"/>
            </a:xfrm>
          </p:grpSpPr>
          <p:grpSp>
            <p:nvGrpSpPr>
              <p:cNvPr id="121" name="Group 9"/>
              <p:cNvGrpSpPr>
                <a:grpSpLocks/>
              </p:cNvGrpSpPr>
              <p:nvPr/>
            </p:nvGrpSpPr>
            <p:grpSpPr bwMode="auto">
              <a:xfrm>
                <a:off x="538163" y="1322388"/>
                <a:ext cx="1593850" cy="1028700"/>
                <a:chOff x="2252597" y="1251544"/>
                <a:chExt cx="1594432" cy="1029048"/>
              </a:xfrm>
              <a:gradFill flip="none" rotWithShape="1">
                <a:gsLst>
                  <a:gs pos="0">
                    <a:srgbClr val="F7D1DD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2252597" y="1251544"/>
                  <a:ext cx="1594432" cy="1029048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dirty="0">
                      <a:solidFill>
                        <a:srgbClr val="000000"/>
                      </a:solidFill>
                      <a:latin typeface="+mj-lt"/>
                      <a:cs typeface="Courier New"/>
                    </a:rPr>
                    <a:t>CPU 0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rgbClr val="000000"/>
                    </a:solidFill>
                    <a:latin typeface="+mj-lt"/>
                    <a:cs typeface="Courier New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rgbClr val="000000"/>
                    </a:solidFill>
                    <a:latin typeface="+mj-lt"/>
                    <a:cs typeface="Courier New"/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2284359" y="1881994"/>
                  <a:ext cx="736869" cy="35254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  <a:latin typeface="+mj-lt"/>
                      <a:cs typeface="Courier New"/>
                    </a:rPr>
                    <a:t>L1I$</a:t>
                  </a:r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3067281" y="1886759"/>
                  <a:ext cx="736869" cy="3509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  <a:latin typeface="+mj-lt"/>
                      <a:cs typeface="Courier New"/>
                    </a:rPr>
                    <a:t>L1D$</a:t>
                  </a:r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2289122" y="1715251"/>
                  <a:ext cx="1510264" cy="1286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rgbClr val="000000"/>
                      </a:solidFill>
                      <a:latin typeface="+mj-lt"/>
                      <a:cs typeface="Courier New"/>
                    </a:rPr>
                    <a:t>MMU</a:t>
                  </a:r>
                </a:p>
              </p:txBody>
            </p:sp>
          </p:grpSp>
          <p:sp>
            <p:nvSpPr>
              <p:cNvPr id="122" name="Rectangle 121"/>
              <p:cNvSpPr/>
              <p:nvPr/>
            </p:nvSpPr>
            <p:spPr>
              <a:xfrm>
                <a:off x="1929265" y="1964241"/>
                <a:ext cx="152194" cy="35242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800" b="1" dirty="0" smtClean="0">
                    <a:solidFill>
                      <a:schemeClr val="tx1"/>
                    </a:solidFill>
                    <a:latin typeface="+mj-lt"/>
                    <a:cs typeface="Courier New"/>
                  </a:rPr>
                  <a:t>NS</a:t>
                </a:r>
                <a:endParaRPr lang="en-GB" sz="800" b="1" dirty="0">
                  <a:solidFill>
                    <a:schemeClr val="tx1"/>
                  </a:solidFill>
                  <a:latin typeface="+mj-lt"/>
                  <a:cs typeface="Courier New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143949" y="1950458"/>
                <a:ext cx="152194" cy="35242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800" b="1" dirty="0" smtClean="0">
                    <a:solidFill>
                      <a:schemeClr val="tx1"/>
                    </a:solidFill>
                    <a:latin typeface="+mj-lt"/>
                    <a:cs typeface="Courier New"/>
                  </a:rPr>
                  <a:t>NS</a:t>
                </a:r>
                <a:endParaRPr lang="en-GB" sz="800" b="1" dirty="0">
                  <a:solidFill>
                    <a:schemeClr val="tx1"/>
                  </a:solidFill>
                  <a:latin typeface="+mj-lt"/>
                  <a:cs typeface="Courier New"/>
                </a:endParaRPr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6852280" y="3314700"/>
            <a:ext cx="442204" cy="1104900"/>
            <a:chOff x="6850495" y="3314700"/>
            <a:chExt cx="442089" cy="1104900"/>
          </a:xfrm>
        </p:grpSpPr>
        <p:sp>
          <p:nvSpPr>
            <p:cNvPr id="138" name="Rectangle 137"/>
            <p:cNvSpPr/>
            <p:nvPr/>
          </p:nvSpPr>
          <p:spPr>
            <a:xfrm>
              <a:off x="6952882" y="3314700"/>
              <a:ext cx="339702" cy="1460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 smtClean="0">
                  <a:solidFill>
                    <a:schemeClr val="tx1"/>
                  </a:solidFill>
                  <a:latin typeface="+mj-lt"/>
                  <a:cs typeface="Courier New"/>
                </a:rPr>
                <a:t>NS</a:t>
              </a:r>
              <a:endParaRPr lang="en-GB" sz="800" b="1" dirty="0">
                <a:solidFill>
                  <a:schemeClr val="tx1"/>
                </a:solidFill>
                <a:latin typeface="+mj-lt"/>
                <a:cs typeface="Courier New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850495" y="4298950"/>
              <a:ext cx="325005" cy="1206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b="1" dirty="0" smtClean="0">
                  <a:solidFill>
                    <a:schemeClr val="tx1"/>
                  </a:solidFill>
                  <a:latin typeface="+mj-lt"/>
                  <a:cs typeface="Courier New"/>
                </a:rPr>
                <a:t>NS</a:t>
              </a:r>
              <a:endParaRPr lang="en-GB" sz="500" b="1" dirty="0">
                <a:solidFill>
                  <a:schemeClr val="tx1"/>
                </a:solidFill>
                <a:latin typeface="+mj-lt"/>
                <a:cs typeface="Courier New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808471" y="3738562"/>
            <a:ext cx="3111271" cy="306388"/>
            <a:chOff x="2807739" y="3738562"/>
            <a:chExt cx="3110461" cy="306388"/>
          </a:xfrm>
        </p:grpSpPr>
        <p:sp>
          <p:nvSpPr>
            <p:cNvPr id="141" name="Rectangle 140"/>
            <p:cNvSpPr/>
            <p:nvPr/>
          </p:nvSpPr>
          <p:spPr>
            <a:xfrm>
              <a:off x="2807739" y="3738562"/>
              <a:ext cx="786165" cy="287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 smtClean="0">
                  <a:solidFill>
                    <a:srgbClr val="000000"/>
                  </a:solidFill>
                  <a:latin typeface="+mj-lt"/>
                  <a:cs typeface="Courier New"/>
                </a:rPr>
                <a:t>SRAM</a:t>
              </a:r>
              <a:endParaRPr lang="en-GB" sz="1400" b="1" dirty="0">
                <a:solidFill>
                  <a:srgbClr val="000000"/>
                </a:solidFill>
                <a:latin typeface="+mj-lt"/>
                <a:cs typeface="Courier New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207000" y="3751262"/>
              <a:ext cx="711200" cy="2936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 smtClean="0">
                  <a:solidFill>
                    <a:srgbClr val="000000"/>
                  </a:solidFill>
                  <a:latin typeface="+mj-lt"/>
                  <a:cs typeface="Courier New"/>
                </a:rPr>
                <a:t>ROM</a:t>
              </a:r>
              <a:endParaRPr lang="en-GB" sz="1600" b="1" dirty="0">
                <a:solidFill>
                  <a:srgbClr val="000000"/>
                </a:solidFill>
                <a:latin typeface="+mj-lt"/>
                <a:cs typeface="Courier New"/>
              </a:endParaRPr>
            </a:p>
          </p:txBody>
        </p:sp>
      </p:grpSp>
      <p:sp>
        <p:nvSpPr>
          <p:cNvPr id="143" name="Rectangle 142"/>
          <p:cNvSpPr/>
          <p:nvPr/>
        </p:nvSpPr>
        <p:spPr>
          <a:xfrm>
            <a:off x="4037061" y="1340215"/>
            <a:ext cx="711385" cy="5677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srgbClr val="000000"/>
                </a:solidFill>
                <a:latin typeface="+mj-lt"/>
                <a:cs typeface="Courier New"/>
              </a:rPr>
              <a:t>Debug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2628023" y="3449638"/>
            <a:ext cx="1390482" cy="1738312"/>
            <a:chOff x="2627339" y="3449638"/>
            <a:chExt cx="1390120" cy="1738312"/>
          </a:xfrm>
        </p:grpSpPr>
        <p:sp>
          <p:nvSpPr>
            <p:cNvPr id="145" name="Rectangle 144"/>
            <p:cNvSpPr/>
            <p:nvPr/>
          </p:nvSpPr>
          <p:spPr>
            <a:xfrm>
              <a:off x="2627339" y="4289425"/>
              <a:ext cx="1389062" cy="120650"/>
            </a:xfrm>
            <a:prstGeom prst="rect">
              <a:avLst/>
            </a:prstGeom>
            <a:solidFill>
              <a:srgbClr val="F7D1DD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b="1" dirty="0">
                  <a:solidFill>
                    <a:srgbClr val="000000"/>
                  </a:solidFill>
                  <a:latin typeface="+mj-lt"/>
                  <a:cs typeface="Courier New"/>
                </a:rPr>
                <a:t>Peripheral Bus</a:t>
              </a:r>
            </a:p>
          </p:txBody>
        </p:sp>
        <p:sp>
          <p:nvSpPr>
            <p:cNvPr id="146" name="Up-Down Arrow 145"/>
            <p:cNvSpPr/>
            <p:nvPr/>
          </p:nvSpPr>
          <p:spPr>
            <a:xfrm>
              <a:off x="3822700" y="3449638"/>
              <a:ext cx="165100" cy="830262"/>
            </a:xfrm>
            <a:prstGeom prst="upDownArrow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 rot="16200000">
              <a:off x="2472556" y="4682331"/>
              <a:ext cx="654844" cy="3436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 smtClean="0">
                  <a:solidFill>
                    <a:srgbClr val="000000"/>
                  </a:solidFill>
                  <a:latin typeface="+mj-lt"/>
                  <a:cs typeface="Courier New"/>
                </a:rPr>
                <a:t>Timer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 rot="16200000">
              <a:off x="2995373" y="4682331"/>
              <a:ext cx="654844" cy="3436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 smtClean="0">
                  <a:solidFill>
                    <a:srgbClr val="000000"/>
                  </a:solidFill>
                  <a:latin typeface="+mj-lt"/>
                  <a:cs typeface="Courier New"/>
                </a:rPr>
                <a:t>Fuses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 rot="16200000">
              <a:off x="3518190" y="4688681"/>
              <a:ext cx="654844" cy="3436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 smtClean="0">
                  <a:solidFill>
                    <a:srgbClr val="000000"/>
                  </a:solidFill>
                  <a:latin typeface="+mj-lt"/>
                  <a:cs typeface="Courier New"/>
                </a:rPr>
                <a:t>RNG</a:t>
              </a:r>
            </a:p>
          </p:txBody>
        </p:sp>
        <p:sp>
          <p:nvSpPr>
            <p:cNvPr id="150" name="Up-Down Arrow 149"/>
            <p:cNvSpPr/>
            <p:nvPr/>
          </p:nvSpPr>
          <p:spPr>
            <a:xfrm>
              <a:off x="2759524" y="4409774"/>
              <a:ext cx="80221" cy="105834"/>
            </a:xfrm>
            <a:prstGeom prst="upDownArrow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151" name="Up-Down Arrow 150"/>
            <p:cNvSpPr/>
            <p:nvPr/>
          </p:nvSpPr>
          <p:spPr>
            <a:xfrm>
              <a:off x="3280736" y="4414647"/>
              <a:ext cx="80221" cy="105834"/>
            </a:xfrm>
            <a:prstGeom prst="upDownArrow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152" name="Up-Down Arrow 151"/>
            <p:cNvSpPr/>
            <p:nvPr/>
          </p:nvSpPr>
          <p:spPr>
            <a:xfrm>
              <a:off x="3803486" y="4424268"/>
              <a:ext cx="80221" cy="105834"/>
            </a:xfrm>
            <a:prstGeom prst="upDownArrow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j-lt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187372" y="4526756"/>
            <a:ext cx="817732" cy="654844"/>
            <a:chOff x="4186281" y="4526756"/>
            <a:chExt cx="817519" cy="654844"/>
          </a:xfrm>
        </p:grpSpPr>
        <p:sp>
          <p:nvSpPr>
            <p:cNvPr id="154" name="Rectangle 153"/>
            <p:cNvSpPr/>
            <p:nvPr/>
          </p:nvSpPr>
          <p:spPr>
            <a:xfrm rot="16200000">
              <a:off x="4504531" y="4682331"/>
              <a:ext cx="654844" cy="34369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 smtClean="0">
                  <a:solidFill>
                    <a:srgbClr val="000000"/>
                  </a:solidFill>
                  <a:latin typeface="+mj-lt"/>
                  <a:cs typeface="Courier New"/>
                </a:rPr>
                <a:t>GIC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 rot="16200000">
              <a:off x="4030706" y="4682331"/>
              <a:ext cx="654844" cy="34369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 smtClean="0">
                  <a:solidFill>
                    <a:srgbClr val="000000"/>
                  </a:solidFill>
                  <a:latin typeface="+mj-lt"/>
                  <a:cs typeface="Courier New"/>
                </a:rPr>
                <a:t>I2C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57322" y="4214632"/>
            <a:ext cx="2097633" cy="2306818"/>
            <a:chOff x="457202" y="4214632"/>
            <a:chExt cx="2097087" cy="2306818"/>
          </a:xfrm>
        </p:grpSpPr>
        <p:sp>
          <p:nvSpPr>
            <p:cNvPr id="157" name="Rectangle 156"/>
            <p:cNvSpPr/>
            <p:nvPr/>
          </p:nvSpPr>
          <p:spPr>
            <a:xfrm>
              <a:off x="457202" y="6318250"/>
              <a:ext cx="2097087" cy="203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 smtClean="0">
                  <a:solidFill>
                    <a:srgbClr val="000000"/>
                  </a:solidFill>
                  <a:latin typeface="+mj-lt"/>
                  <a:cs typeface="Courier New"/>
                </a:rPr>
                <a:t>Secure Partition</a:t>
              </a:r>
              <a:endParaRPr lang="en-GB" sz="1200" b="1" dirty="0">
                <a:solidFill>
                  <a:srgbClr val="000000"/>
                </a:solidFill>
                <a:latin typeface="+mj-lt"/>
                <a:cs typeface="Courier New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03252" y="4214632"/>
              <a:ext cx="1804987" cy="254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 smtClean="0">
                  <a:solidFill>
                    <a:srgbClr val="000000"/>
                  </a:solidFill>
                  <a:latin typeface="+mj-lt"/>
                  <a:cs typeface="Courier New"/>
                </a:rPr>
                <a:t>TZASC</a:t>
              </a:r>
              <a:endParaRPr lang="en-GB" sz="1600" b="1" dirty="0">
                <a:solidFill>
                  <a:srgbClr val="000000"/>
                </a:solidFill>
                <a:latin typeface="+mj-lt"/>
                <a:cs typeface="Courier New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046004" y="2424666"/>
            <a:ext cx="711385" cy="891154"/>
            <a:chOff x="4044950" y="2424666"/>
            <a:chExt cx="711200" cy="891154"/>
          </a:xfrm>
        </p:grpSpPr>
        <p:sp>
          <p:nvSpPr>
            <p:cNvPr id="160" name="Rectangle 159"/>
            <p:cNvSpPr/>
            <p:nvPr/>
          </p:nvSpPr>
          <p:spPr>
            <a:xfrm>
              <a:off x="4044950" y="2424666"/>
              <a:ext cx="711200" cy="36933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b="1" dirty="0" smtClean="0">
                  <a:solidFill>
                    <a:srgbClr val="000000"/>
                  </a:solidFill>
                  <a:latin typeface="+mj-lt"/>
                  <a:cs typeface="Courier New"/>
                </a:rPr>
                <a:t>Crypto</a:t>
              </a:r>
            </a:p>
          </p:txBody>
        </p:sp>
        <p:sp>
          <p:nvSpPr>
            <p:cNvPr id="161" name="Up-Down Arrow 160"/>
            <p:cNvSpPr/>
            <p:nvPr/>
          </p:nvSpPr>
          <p:spPr>
            <a:xfrm>
              <a:off x="4286251" y="2803058"/>
              <a:ext cx="223838" cy="512762"/>
            </a:xfrm>
            <a:prstGeom prst="upDownArrow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j-lt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265934" y="5181600"/>
            <a:ext cx="1093330" cy="886326"/>
            <a:chOff x="3265083" y="5181600"/>
            <a:chExt cx="1093045" cy="886326"/>
          </a:xfrm>
        </p:grpSpPr>
        <p:sp>
          <p:nvSpPr>
            <p:cNvPr id="163" name="Rectangle 162"/>
            <p:cNvSpPr/>
            <p:nvPr/>
          </p:nvSpPr>
          <p:spPr>
            <a:xfrm>
              <a:off x="3265083" y="5569260"/>
              <a:ext cx="918406" cy="498666"/>
            </a:xfrm>
            <a:prstGeom prst="rect">
              <a:avLst/>
            </a:prstGeom>
            <a:solidFill>
              <a:srgbClr val="F7D1DD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 smtClean="0">
                  <a:solidFill>
                    <a:srgbClr val="000000"/>
                  </a:solidFill>
                  <a:latin typeface="+mj-lt"/>
                  <a:cs typeface="Courier New"/>
                </a:rPr>
                <a:t>Finger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 smtClean="0">
                  <a:solidFill>
                    <a:srgbClr val="000000"/>
                  </a:solidFill>
                  <a:latin typeface="+mj-lt"/>
                  <a:cs typeface="Courier New"/>
                </a:rPr>
                <a:t>Print</a:t>
              </a:r>
              <a:endParaRPr lang="en-GB" sz="1400" b="1" dirty="0">
                <a:solidFill>
                  <a:srgbClr val="000000"/>
                </a:solidFill>
                <a:latin typeface="+mj-lt"/>
                <a:cs typeface="Courier New"/>
              </a:endParaRPr>
            </a:p>
          </p:txBody>
        </p:sp>
        <p:cxnSp>
          <p:nvCxnSpPr>
            <p:cNvPr id="164" name="Elbow Connector 163"/>
            <p:cNvCxnSpPr>
              <a:stCxn id="163" idx="3"/>
            </p:cNvCxnSpPr>
            <p:nvPr/>
          </p:nvCxnSpPr>
          <p:spPr>
            <a:xfrm flipV="1">
              <a:off x="4183489" y="5181600"/>
              <a:ext cx="174639" cy="636993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10692869" y="313766"/>
            <a:ext cx="1210513" cy="649941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>
                <a:solidFill>
                  <a:schemeClr val="tx1"/>
                </a:solidFill>
              </a:rPr>
              <a:t>KEY:</a:t>
            </a:r>
            <a:endParaRPr lang="en-GB" sz="1200" dirty="0" smtClean="0">
              <a:solidFill>
                <a:schemeClr val="tx1"/>
              </a:solidFill>
            </a:endParaRPr>
          </a:p>
          <a:p>
            <a:r>
              <a:rPr lang="en-GB" sz="1200" dirty="0" smtClean="0">
                <a:solidFill>
                  <a:schemeClr val="tx1"/>
                </a:solidFill>
              </a:rPr>
              <a:t>Trusted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105" name="Process 104"/>
          <p:cNvSpPr/>
          <p:nvPr/>
        </p:nvSpPr>
        <p:spPr>
          <a:xfrm>
            <a:off x="11343812" y="742430"/>
            <a:ext cx="484106" cy="146649"/>
          </a:xfrm>
          <a:prstGeom prst="flowChartProcess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6" name="Process 105"/>
          <p:cNvSpPr/>
          <p:nvPr/>
        </p:nvSpPr>
        <p:spPr>
          <a:xfrm>
            <a:off x="11343812" y="593030"/>
            <a:ext cx="484106" cy="146649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750062" y="1786025"/>
            <a:ext cx="335432" cy="120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schemeClr val="tx1"/>
                </a:solidFill>
                <a:latin typeface="+mj-lt"/>
                <a:cs typeface="Courier New"/>
              </a:rPr>
              <a:t>NS</a:t>
            </a:r>
            <a:endParaRPr lang="en-GB" sz="800" b="1" dirty="0">
              <a:solidFill>
                <a:schemeClr val="tx1"/>
              </a:solidFill>
              <a:latin typeface="+mj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77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2217" y="1394124"/>
            <a:ext cx="6775269" cy="5136954"/>
          </a:xfrm>
        </p:spPr>
        <p:txBody>
          <a:bodyPr>
            <a:normAutofit/>
          </a:bodyPr>
          <a:lstStyle/>
          <a:p>
            <a:r>
              <a:rPr lang="en-GB" dirty="0" smtClean="0"/>
              <a:t>Trusted Execution Environment</a:t>
            </a:r>
          </a:p>
          <a:p>
            <a:pPr lvl="1"/>
            <a:r>
              <a:rPr lang="en-GB" dirty="0" smtClean="0"/>
              <a:t>Light-weight operating system offering </a:t>
            </a:r>
            <a:br>
              <a:rPr lang="en-GB" dirty="0" smtClean="0"/>
            </a:br>
            <a:r>
              <a:rPr lang="en-GB" dirty="0" smtClean="0"/>
              <a:t>security services:</a:t>
            </a:r>
          </a:p>
          <a:p>
            <a:pPr lvl="2"/>
            <a:r>
              <a:rPr lang="en-GB" dirty="0" smtClean="0"/>
              <a:t>Key Store, Crypto, </a:t>
            </a:r>
          </a:p>
          <a:p>
            <a:pPr lvl="2"/>
            <a:r>
              <a:rPr lang="en-GB" dirty="0" smtClean="0"/>
              <a:t>Random Numbers</a:t>
            </a:r>
          </a:p>
          <a:p>
            <a:pPr lvl="2"/>
            <a:r>
              <a:rPr lang="en-GB" dirty="0" smtClean="0"/>
              <a:t>Secure </a:t>
            </a:r>
            <a:r>
              <a:rPr lang="en-GB" dirty="0"/>
              <a:t>Store</a:t>
            </a:r>
            <a:endParaRPr lang="en-GB" dirty="0" smtClean="0"/>
          </a:p>
          <a:p>
            <a:pPr lvl="2"/>
            <a:r>
              <a:rPr lang="en-GB" dirty="0" smtClean="0"/>
              <a:t>Secure Device Drivers</a:t>
            </a:r>
          </a:p>
          <a:p>
            <a:pPr lvl="1"/>
            <a:r>
              <a:rPr lang="en-GB" dirty="0" smtClean="0"/>
              <a:t>Enables </a:t>
            </a:r>
            <a:r>
              <a:rPr lang="en-GB" dirty="0"/>
              <a:t>Trusted </a:t>
            </a:r>
            <a:r>
              <a:rPr lang="en-GB" dirty="0" smtClean="0"/>
              <a:t>Apps, which can be installed, </a:t>
            </a:r>
            <a:br>
              <a:rPr lang="en-GB" dirty="0" smtClean="0"/>
            </a:br>
            <a:r>
              <a:rPr lang="en-GB" dirty="0" smtClean="0"/>
              <a:t>updated and deleted</a:t>
            </a:r>
          </a:p>
          <a:p>
            <a:r>
              <a:rPr lang="en-GB" dirty="0" smtClean="0"/>
              <a:t>EL3 Monitor provides Secure / Non-Secure switching</a:t>
            </a:r>
          </a:p>
          <a:p>
            <a:r>
              <a:rPr lang="en-GB" dirty="0" smtClean="0"/>
              <a:t>OS integration requires TEE driver issues SMCs to TEE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TrustZone Software Stack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298660" y="2640591"/>
            <a:ext cx="2109832" cy="825967"/>
          </a:xfrm>
          <a:prstGeom prst="rect">
            <a:avLst/>
          </a:prstGeom>
          <a:solidFill>
            <a:srgbClr val="C5F4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 smtClean="0">
              <a:solidFill>
                <a:srgbClr val="000000"/>
              </a:solidFill>
              <a:latin typeface="+mj-lt"/>
              <a:cs typeface="Courier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  Rich 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667828" y="2633415"/>
            <a:ext cx="1779161" cy="1119381"/>
          </a:xfrm>
          <a:prstGeom prst="rect">
            <a:avLst/>
          </a:prstGeom>
          <a:solidFill>
            <a:srgbClr val="F7D1DD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 smtClean="0">
              <a:solidFill>
                <a:srgbClr val="000000"/>
              </a:solidFill>
              <a:latin typeface="+mj-lt"/>
              <a:cs typeface="Courier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        TEE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 smtClean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770790" y="2035924"/>
            <a:ext cx="655383" cy="503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TA 2</a:t>
            </a: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91483" y="4436049"/>
            <a:ext cx="4155506" cy="421777"/>
          </a:xfrm>
          <a:prstGeom prst="rect">
            <a:avLst/>
          </a:prstGeom>
          <a:solidFill>
            <a:srgbClr val="F7D1DD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Monitor          .           .</a:t>
            </a:r>
            <a:endParaRPr lang="en-GB" sz="12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9518593" y="1743652"/>
            <a:ext cx="0" cy="253969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262774" y="4287826"/>
            <a:ext cx="225582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9692779" y="2033026"/>
            <a:ext cx="655383" cy="503539"/>
          </a:xfrm>
          <a:prstGeom prst="rect">
            <a:avLst/>
          </a:prstGeom>
          <a:solidFill>
            <a:srgbClr val="A5EEE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TA 1</a:t>
            </a: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34058" y="1717067"/>
            <a:ext cx="1157828" cy="21444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Non-Secure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48476" y="1724891"/>
            <a:ext cx="1157828" cy="21444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Secure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291482" y="3578226"/>
            <a:ext cx="2120260" cy="546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Courier New"/>
              </a:rPr>
              <a:t>Hypervisor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+mj-lt"/>
              <a:cs typeface="Courier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6597" y="2149121"/>
            <a:ext cx="433977" cy="231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EL0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99841" y="3080317"/>
            <a:ext cx="433977" cy="231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EL1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94988" y="3727936"/>
            <a:ext cx="433977" cy="231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EL2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94988" y="4414155"/>
            <a:ext cx="433977" cy="231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EL3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615945" y="2157029"/>
            <a:ext cx="433977" cy="231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S-EL0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619190" y="3073873"/>
            <a:ext cx="433977" cy="231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S-EL1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025707" y="3135702"/>
            <a:ext cx="703350" cy="322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TEE Driver</a:t>
            </a:r>
            <a:endParaRPr lang="en-GB" sz="11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277128" y="2037679"/>
            <a:ext cx="1090911" cy="5035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Media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Player </a:t>
            </a: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8482871" y="2039392"/>
            <a:ext cx="929988" cy="503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Web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Browser</a:t>
            </a: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245547" y="4443361"/>
            <a:ext cx="938471" cy="3228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SMC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Dispatch</a:t>
            </a:r>
            <a:endParaRPr lang="en-GB" sz="11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746028" y="1542736"/>
            <a:ext cx="5346895" cy="3458599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68511" y="5159198"/>
            <a:ext cx="5002399" cy="717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211198" y="5322202"/>
            <a:ext cx="739236" cy="322899"/>
          </a:xfrm>
          <a:prstGeom prst="rect">
            <a:avLst/>
          </a:prstGeom>
          <a:solidFill>
            <a:srgbClr val="F8A2B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Crypto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0045460" y="5316740"/>
            <a:ext cx="739236" cy="3228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Keys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10912154" y="5322201"/>
            <a:ext cx="924023" cy="322899"/>
          </a:xfrm>
          <a:prstGeom prst="rect">
            <a:avLst/>
          </a:prstGeom>
          <a:solidFill>
            <a:srgbClr val="EFBCF4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Finger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Print Reader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10158559" y="2636817"/>
            <a:ext cx="778848" cy="4342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Event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Handler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10755976" y="3289702"/>
            <a:ext cx="691013" cy="457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Finger Print Driver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9673964" y="3282232"/>
            <a:ext cx="691013" cy="4668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Crypto</a:t>
            </a:r>
            <a:b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</a:b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Driver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971774" y="5656819"/>
            <a:ext cx="713179" cy="21444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Hardware</a:t>
            </a:r>
          </a:p>
        </p:txBody>
      </p:sp>
      <p:cxnSp>
        <p:nvCxnSpPr>
          <p:cNvPr id="156" name="Elbow Connector 155"/>
          <p:cNvCxnSpPr>
            <a:stCxn id="30" idx="2"/>
            <a:endCxn id="28" idx="1"/>
          </p:cNvCxnSpPr>
          <p:nvPr/>
        </p:nvCxnSpPr>
        <p:spPr>
          <a:xfrm rot="16200000" flipH="1">
            <a:off x="7546178" y="2817623"/>
            <a:ext cx="755934" cy="203123"/>
          </a:xfrm>
          <a:prstGeom prst="bentConnector2">
            <a:avLst/>
          </a:prstGeom>
          <a:ln w="19050">
            <a:solidFill>
              <a:schemeClr val="tx1"/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stCxn id="28" idx="2"/>
            <a:endCxn id="33" idx="1"/>
          </p:cNvCxnSpPr>
          <p:nvPr/>
        </p:nvCxnSpPr>
        <p:spPr>
          <a:xfrm rot="16200000" flipH="1">
            <a:off x="8238359" y="3597623"/>
            <a:ext cx="1146210" cy="868164"/>
          </a:xfrm>
          <a:prstGeom prst="bentConnector2">
            <a:avLst/>
          </a:prstGeom>
          <a:ln w="19050">
            <a:solidFill>
              <a:schemeClr val="tx1"/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/>
          <p:cNvCxnSpPr>
            <a:stCxn id="75" idx="2"/>
            <a:endCxn id="33" idx="3"/>
          </p:cNvCxnSpPr>
          <p:nvPr/>
        </p:nvCxnSpPr>
        <p:spPr>
          <a:xfrm rot="5400000">
            <a:off x="9599144" y="3655970"/>
            <a:ext cx="1533715" cy="363966"/>
          </a:xfrm>
          <a:prstGeom prst="bentConnector2">
            <a:avLst/>
          </a:prstGeom>
          <a:ln w="19050">
            <a:solidFill>
              <a:schemeClr val="tx1"/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162"/>
          <p:cNvCxnSpPr>
            <a:stCxn id="14" idx="3"/>
            <a:endCxn id="9" idx="0"/>
          </p:cNvCxnSpPr>
          <p:nvPr/>
        </p:nvCxnSpPr>
        <p:spPr>
          <a:xfrm>
            <a:off x="10348162" y="2284796"/>
            <a:ext cx="209246" cy="348619"/>
          </a:xfrm>
          <a:prstGeom prst="bentConnector2">
            <a:avLst/>
          </a:prstGeom>
          <a:ln w="19050">
            <a:solidFill>
              <a:schemeClr val="tx1"/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4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What do we mean by security?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1671" y="1357881"/>
            <a:ext cx="7049038" cy="521709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FIDO is an attempt to replace username/password-based authentication with something strong. </a:t>
            </a:r>
          </a:p>
          <a:p>
            <a:r>
              <a:rPr lang="en-GB" dirty="0" smtClean="0"/>
              <a:t>Process:</a:t>
            </a:r>
          </a:p>
          <a:p>
            <a:pPr lvl="1"/>
            <a:r>
              <a:rPr lang="en-GB" dirty="0" smtClean="0"/>
              <a:t>Web service challenges device</a:t>
            </a:r>
          </a:p>
          <a:p>
            <a:pPr lvl="1"/>
            <a:r>
              <a:rPr lang="en-GB" dirty="0" smtClean="0"/>
              <a:t>Challenge passed onto FIDO authenticator</a:t>
            </a:r>
          </a:p>
          <a:p>
            <a:pPr lvl="1"/>
            <a:r>
              <a:rPr lang="en-GB" dirty="0" smtClean="0"/>
              <a:t>Performs user verification (e.g., fingerprint)</a:t>
            </a:r>
          </a:p>
          <a:p>
            <a:pPr lvl="1"/>
            <a:r>
              <a:rPr lang="en-GB" dirty="0" smtClean="0"/>
              <a:t>Cryptographically sign the challenge </a:t>
            </a:r>
          </a:p>
          <a:p>
            <a:pPr lvl="1"/>
            <a:r>
              <a:rPr lang="en-GB" dirty="0" smtClean="0"/>
              <a:t>Send response to web service</a:t>
            </a:r>
          </a:p>
          <a:p>
            <a:pPr lvl="1"/>
            <a:r>
              <a:rPr lang="en-GB" dirty="0" smtClean="0"/>
              <a:t>User now securely logged in</a:t>
            </a:r>
          </a:p>
          <a:p>
            <a:pPr lvl="1"/>
            <a:r>
              <a:rPr lang="en-GB" dirty="0" smtClean="0"/>
              <a:t>For transaction confirmation, trusted display is used. </a:t>
            </a:r>
          </a:p>
          <a:p>
            <a:r>
              <a:rPr lang="en-GB" dirty="0" smtClean="0"/>
              <a:t>Software and hardware stack needed for operation</a:t>
            </a:r>
          </a:p>
          <a:p>
            <a:pPr lvl="1"/>
            <a:r>
              <a:rPr lang="en-GB" dirty="0" smtClean="0"/>
              <a:t>Networking, Rich OS, Secure OS, HW</a:t>
            </a:r>
          </a:p>
          <a:p>
            <a:pPr lvl="1"/>
            <a:r>
              <a:rPr lang="en-GB" dirty="0" smtClean="0"/>
              <a:t>FIDO Authenticator functionality in TEE; FIDO private key and fingerprint never leaves the TEE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FIDO Use Case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155112" y="3117436"/>
            <a:ext cx="1140932" cy="825967"/>
          </a:xfrm>
          <a:prstGeom prst="rect">
            <a:avLst/>
          </a:prstGeom>
          <a:solidFill>
            <a:srgbClr val="C5F4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 smtClean="0">
              <a:solidFill>
                <a:srgbClr val="000000"/>
              </a:solidFill>
              <a:latin typeface="+mj-lt"/>
              <a:cs typeface="Courier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  Rich 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48286" y="2615114"/>
            <a:ext cx="655383" cy="394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FIDO plugin</a:t>
            </a:r>
            <a:endParaRPr lang="en-GB" sz="12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555380" y="2794502"/>
            <a:ext cx="2353182" cy="1435139"/>
          </a:xfrm>
          <a:prstGeom prst="rect">
            <a:avLst/>
          </a:prstGeom>
          <a:solidFill>
            <a:srgbClr val="F7D1DD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 smtClean="0">
              <a:solidFill>
                <a:srgbClr val="000000"/>
              </a:solidFill>
              <a:latin typeface="+mj-lt"/>
              <a:cs typeface="Courier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TEE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 smtClean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0658342" y="2053505"/>
            <a:ext cx="655383" cy="503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FIDO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TA</a:t>
            </a: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155111" y="4912894"/>
            <a:ext cx="3056406" cy="421777"/>
          </a:xfrm>
          <a:prstGeom prst="rect">
            <a:avLst/>
          </a:prstGeom>
          <a:solidFill>
            <a:srgbClr val="F7D1DD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+mj-lt"/>
                <a:cs typeface="Courier New"/>
              </a:rPr>
              <a:t>Monitor </a:t>
            </a:r>
            <a:endParaRPr lang="en-GB" sz="12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406145" y="1904774"/>
            <a:ext cx="0" cy="285541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738843" y="4764671"/>
            <a:ext cx="166730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21610" y="1670064"/>
            <a:ext cx="1157828" cy="21444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Non-Secure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8162288" y="4055071"/>
            <a:ext cx="1137006" cy="546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Courier New"/>
              </a:rPr>
              <a:t>Hypervisor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+mj-lt"/>
              <a:cs typeface="Courier Ne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5850" y="2353278"/>
            <a:ext cx="433977" cy="231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EL0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49094" y="3557162"/>
            <a:ext cx="433977" cy="231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EL1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44240" y="4204781"/>
            <a:ext cx="433977" cy="231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EL2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4240" y="4891000"/>
            <a:ext cx="433977" cy="231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EL3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503497" y="2224842"/>
            <a:ext cx="433977" cy="231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S-EL0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06742" y="3407198"/>
            <a:ext cx="433977" cy="231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S-EL1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585734" y="3612547"/>
            <a:ext cx="703350" cy="322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TEE Driver</a:t>
            </a:r>
            <a:endParaRPr lang="en-GB" sz="11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370423" y="1848870"/>
            <a:ext cx="929988" cy="503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Web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Courier New"/>
              </a:rPr>
              <a:t>Browser</a:t>
            </a:r>
            <a:endParaRPr lang="en-GB" sz="14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61626" y="4920206"/>
            <a:ext cx="938471" cy="3228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SMC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Dispatch</a:t>
            </a:r>
            <a:endParaRPr lang="en-GB" sz="1100" dirty="0">
              <a:solidFill>
                <a:srgbClr val="000000"/>
              </a:solidFill>
              <a:latin typeface="+mj-lt"/>
              <a:cs typeface="Courier New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530709" y="1567524"/>
            <a:ext cx="4449766" cy="3910656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69466" y="5636043"/>
            <a:ext cx="3811009" cy="10763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9751845" y="5799047"/>
            <a:ext cx="739236" cy="322899"/>
          </a:xfrm>
          <a:prstGeom prst="rect">
            <a:avLst/>
          </a:prstGeom>
          <a:solidFill>
            <a:srgbClr val="F8A2B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Crypto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0299028" y="6303046"/>
            <a:ext cx="739236" cy="3228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Keys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10799707" y="5799046"/>
            <a:ext cx="739236" cy="3228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Finger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Print</a:t>
            </a:r>
          </a:p>
        </p:txBody>
      </p:sp>
      <p:cxnSp>
        <p:nvCxnSpPr>
          <p:cNvPr id="47" name="Curved Connector 67"/>
          <p:cNvCxnSpPr>
            <a:stCxn id="27" idx="2"/>
            <a:endCxn id="31" idx="1"/>
          </p:cNvCxnSpPr>
          <p:nvPr/>
        </p:nvCxnSpPr>
        <p:spPr>
          <a:xfrm rot="16200000" flipH="1">
            <a:off x="8476412" y="4396442"/>
            <a:ext cx="1146210" cy="224216"/>
          </a:xfrm>
          <a:prstGeom prst="bentConnector2">
            <a:avLst/>
          </a:prstGeom>
          <a:ln w="19050">
            <a:solidFill>
              <a:srgbClr val="000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70"/>
          <p:cNvCxnSpPr>
            <a:stCxn id="31" idx="0"/>
            <a:endCxn id="49" idx="2"/>
          </p:cNvCxnSpPr>
          <p:nvPr/>
        </p:nvCxnSpPr>
        <p:spPr>
          <a:xfrm rot="5400000" flipH="1" flipV="1">
            <a:off x="9189195" y="3673864"/>
            <a:ext cx="1688009" cy="804674"/>
          </a:xfrm>
          <a:prstGeom prst="bentConnector3">
            <a:avLst>
              <a:gd name="adj1" fmla="val 92509"/>
            </a:avLst>
          </a:prstGeom>
          <a:ln w="19050">
            <a:solidFill>
              <a:srgbClr val="000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 bwMode="auto">
          <a:xfrm>
            <a:off x="10046111" y="2797918"/>
            <a:ext cx="778848" cy="4342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Event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Handler</a:t>
            </a:r>
          </a:p>
        </p:txBody>
      </p:sp>
      <p:cxnSp>
        <p:nvCxnSpPr>
          <p:cNvPr id="50" name="Curved Connector 67"/>
          <p:cNvCxnSpPr>
            <a:stCxn id="11" idx="2"/>
            <a:endCxn id="27" idx="0"/>
          </p:cNvCxnSpPr>
          <p:nvPr/>
        </p:nvCxnSpPr>
        <p:spPr>
          <a:xfrm rot="16200000" flipH="1">
            <a:off x="8604986" y="3280123"/>
            <a:ext cx="603414" cy="61432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70"/>
          <p:cNvCxnSpPr>
            <a:stCxn id="49" idx="0"/>
            <a:endCxn id="13" idx="1"/>
          </p:cNvCxnSpPr>
          <p:nvPr/>
        </p:nvCxnSpPr>
        <p:spPr>
          <a:xfrm rot="5400000" flipH="1" flipV="1">
            <a:off x="10300616" y="2440194"/>
            <a:ext cx="492644" cy="222807"/>
          </a:xfrm>
          <a:prstGeom prst="bentConnector2">
            <a:avLst/>
          </a:prstGeom>
          <a:ln w="19050">
            <a:solidFill>
              <a:srgbClr val="000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 bwMode="auto">
          <a:xfrm>
            <a:off x="10643528" y="3781170"/>
            <a:ext cx="691013" cy="442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Finger</a:t>
            </a:r>
            <a:b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</a:b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Print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Driver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9949067" y="3906763"/>
            <a:ext cx="691013" cy="3191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Crypto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Driver</a:t>
            </a:r>
          </a:p>
        </p:txBody>
      </p:sp>
      <p:cxnSp>
        <p:nvCxnSpPr>
          <p:cNvPr id="54" name="Curved Connector 70"/>
          <p:cNvCxnSpPr>
            <a:stCxn id="13" idx="2"/>
            <a:endCxn id="52" idx="0"/>
          </p:cNvCxnSpPr>
          <p:nvPr/>
        </p:nvCxnSpPr>
        <p:spPr>
          <a:xfrm rot="16200000" flipH="1">
            <a:off x="10375471" y="3167606"/>
            <a:ext cx="1224127" cy="3001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52" idx="2"/>
            <a:endCxn id="41" idx="0"/>
          </p:cNvCxnSpPr>
          <p:nvPr/>
        </p:nvCxnSpPr>
        <p:spPr>
          <a:xfrm rot="16200000" flipH="1">
            <a:off x="10291734" y="4921454"/>
            <a:ext cx="1574892" cy="180291"/>
          </a:xfrm>
          <a:prstGeom prst="curvedConnector3">
            <a:avLst>
              <a:gd name="adj1" fmla="val 50000"/>
            </a:avLst>
          </a:prstGeom>
          <a:ln w="19050">
            <a:solidFill>
              <a:srgbClr val="000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53" idx="2"/>
            <a:endCxn id="39" idx="0"/>
          </p:cNvCxnSpPr>
          <p:nvPr/>
        </p:nvCxnSpPr>
        <p:spPr>
          <a:xfrm rot="16200000" flipH="1">
            <a:off x="9443030" y="5077430"/>
            <a:ext cx="2077158" cy="374072"/>
          </a:xfrm>
          <a:prstGeom prst="curvedConnector3">
            <a:avLst>
              <a:gd name="adj1" fmla="val 60018"/>
            </a:avLst>
          </a:prstGeom>
          <a:ln w="19050">
            <a:solidFill>
              <a:srgbClr val="000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53" idx="2"/>
            <a:endCxn id="38" idx="0"/>
          </p:cNvCxnSpPr>
          <p:nvPr/>
        </p:nvCxnSpPr>
        <p:spPr>
          <a:xfrm rot="5400000">
            <a:off x="9421440" y="4925912"/>
            <a:ext cx="1573159" cy="173110"/>
          </a:xfrm>
          <a:prstGeom prst="curvedConnector3">
            <a:avLst>
              <a:gd name="adj1" fmla="val 80104"/>
            </a:avLst>
          </a:prstGeom>
          <a:ln w="19050">
            <a:solidFill>
              <a:srgbClr val="000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70"/>
          <p:cNvCxnSpPr>
            <a:stCxn id="13" idx="2"/>
            <a:endCxn id="53" idx="0"/>
          </p:cNvCxnSpPr>
          <p:nvPr/>
        </p:nvCxnSpPr>
        <p:spPr>
          <a:xfrm rot="5400000">
            <a:off x="9965444" y="2886173"/>
            <a:ext cx="1349720" cy="691460"/>
          </a:xfrm>
          <a:prstGeom prst="bentConnector3">
            <a:avLst>
              <a:gd name="adj1" fmla="val 80128"/>
            </a:avLst>
          </a:prstGeom>
          <a:ln w="19050">
            <a:solidFill>
              <a:srgbClr val="000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Fido Horizontal Lockup_LightBkr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70" y="800487"/>
            <a:ext cx="2333293" cy="695263"/>
          </a:xfrm>
          <a:prstGeom prst="rect">
            <a:avLst/>
          </a:prstGeom>
        </p:spPr>
      </p:pic>
      <p:cxnSp>
        <p:nvCxnSpPr>
          <p:cNvPr id="78" name="Curved Connector 67"/>
          <p:cNvCxnSpPr>
            <a:stCxn id="29" idx="2"/>
            <a:endCxn id="11" idx="0"/>
          </p:cNvCxnSpPr>
          <p:nvPr/>
        </p:nvCxnSpPr>
        <p:spPr>
          <a:xfrm rot="16200000" flipH="1">
            <a:off x="8724345" y="2463480"/>
            <a:ext cx="262705" cy="40561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9788467" y="1673397"/>
            <a:ext cx="1157828" cy="21444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Secure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166980" y="6491935"/>
            <a:ext cx="713179" cy="21444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sz="1000" dirty="0" smtClean="0">
                <a:latin typeface="+mj-lt"/>
              </a:rPr>
              <a:t>Hardware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11169326" y="6206650"/>
            <a:ext cx="739236" cy="3228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Trusted Display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11079180" y="2955986"/>
            <a:ext cx="739236" cy="3228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rgbClr val="000000"/>
                </a:solidFill>
                <a:latin typeface="+mj-lt"/>
                <a:cs typeface="Courier New"/>
              </a:rPr>
              <a:t>Trusted Display</a:t>
            </a:r>
          </a:p>
        </p:txBody>
      </p:sp>
      <p:cxnSp>
        <p:nvCxnSpPr>
          <p:cNvPr id="45" name="Curved Connector 70"/>
          <p:cNvCxnSpPr>
            <a:endCxn id="44" idx="1"/>
          </p:cNvCxnSpPr>
          <p:nvPr/>
        </p:nvCxnSpPr>
        <p:spPr>
          <a:xfrm rot="16200000" flipH="1">
            <a:off x="10982918" y="3021174"/>
            <a:ext cx="102380" cy="90144"/>
          </a:xfrm>
          <a:prstGeom prst="bentConnector2">
            <a:avLst/>
          </a:prstGeom>
          <a:ln w="19050">
            <a:solidFill>
              <a:srgbClr val="000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rot="16200000" flipH="1">
            <a:off x="10102417" y="4614006"/>
            <a:ext cx="2939026" cy="246265"/>
          </a:xfrm>
          <a:prstGeom prst="curvedConnector3">
            <a:avLst>
              <a:gd name="adj1" fmla="val 50000"/>
            </a:avLst>
          </a:prstGeom>
          <a:ln w="19050">
            <a:solidFill>
              <a:srgbClr val="000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5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Running Code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Open Source Software Available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Many developers of TEE technology</a:t>
            </a:r>
          </a:p>
          <a:p>
            <a:pPr lvl="1"/>
            <a:r>
              <a:rPr lang="en-GB" dirty="0" smtClean="0"/>
              <a:t>Chip companies, OEMs, OS platform owners, Independent Software Vendors, OSS</a:t>
            </a:r>
          </a:p>
          <a:p>
            <a:r>
              <a:rPr lang="en-GB" dirty="0" smtClean="0"/>
              <a:t>ARM Trusted Firmware:</a:t>
            </a:r>
          </a:p>
          <a:p>
            <a:pPr lvl="1"/>
            <a:r>
              <a:rPr lang="en-GB" dirty="0" smtClean="0"/>
              <a:t>Link: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github.com/ARM-software/arm-trusted-firmware</a:t>
            </a:r>
            <a:endParaRPr lang="en-GB" dirty="0" smtClean="0"/>
          </a:p>
          <a:p>
            <a:pPr lvl="1"/>
            <a:r>
              <a:rPr lang="en-GB" dirty="0" smtClean="0"/>
              <a:t>AArch64 reference implementation </a:t>
            </a:r>
            <a:br>
              <a:rPr lang="en-GB" dirty="0" smtClean="0"/>
            </a:br>
            <a:r>
              <a:rPr lang="en-GB" dirty="0" smtClean="0"/>
              <a:t>containing trusted boot, monitor and </a:t>
            </a:r>
            <a:br>
              <a:rPr lang="en-GB" dirty="0" smtClean="0"/>
            </a:br>
            <a:r>
              <a:rPr lang="en-GB" dirty="0" smtClean="0"/>
              <a:t>runtime firmware</a:t>
            </a:r>
            <a:endParaRPr lang="en-GB" sz="1800" dirty="0" smtClean="0"/>
          </a:p>
          <a:p>
            <a:r>
              <a:rPr lang="en-GB" dirty="0" smtClean="0"/>
              <a:t>OP-TEE</a:t>
            </a:r>
          </a:p>
          <a:p>
            <a:pPr lvl="1"/>
            <a:r>
              <a:rPr lang="en-GB" dirty="0"/>
              <a:t>Link: </a:t>
            </a:r>
            <a:r>
              <a:rPr lang="en-GB" dirty="0">
                <a:hlinkClick r:id="rId3"/>
              </a:rPr>
              <a:t>https://github.com/OP-TEE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Reference implementation of secure world </a:t>
            </a:r>
            <a:br>
              <a:rPr lang="en-GB" dirty="0" smtClean="0"/>
            </a:br>
            <a:r>
              <a:rPr lang="en-GB" dirty="0" smtClean="0"/>
              <a:t>OS.</a:t>
            </a:r>
            <a:endParaRPr lang="en-GB" dirty="0"/>
          </a:p>
          <a:p>
            <a:r>
              <a:rPr lang="en-GB" dirty="0" err="1"/>
              <a:t>GlobalPlatform</a:t>
            </a:r>
            <a:r>
              <a:rPr lang="en-GB" dirty="0"/>
              <a:t> provides common set of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API’s </a:t>
            </a:r>
            <a:r>
              <a:rPr lang="en-GB" dirty="0"/>
              <a:t>and services</a:t>
            </a:r>
          </a:p>
          <a:p>
            <a:pPr lvl="1"/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3075427"/>
            <a:ext cx="5669280" cy="378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6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Trying </a:t>
            </a:r>
            <a:r>
              <a:rPr lang="en-GB" dirty="0" err="1" smtClean="0"/>
              <a:t>TrustZone</a:t>
            </a:r>
            <a:r>
              <a:rPr lang="en-GB" dirty="0" smtClean="0"/>
              <a:t> @ Home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362075"/>
            <a:ext cx="5386917" cy="639762"/>
          </a:xfrm>
        </p:spPr>
        <p:txBody>
          <a:bodyPr/>
          <a:lstStyle/>
          <a:p>
            <a:r>
              <a:rPr lang="en-GB" dirty="0" err="1" smtClean="0"/>
              <a:t>TrustZone</a:t>
            </a:r>
            <a:r>
              <a:rPr lang="en-GB" dirty="0" smtClean="0"/>
              <a:t> on Raspberry Pi3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9600" y="2001837"/>
            <a:ext cx="5564777" cy="3951288"/>
          </a:xfrm>
        </p:spPr>
        <p:txBody>
          <a:bodyPr>
            <a:normAutofit/>
          </a:bodyPr>
          <a:lstStyle/>
          <a:p>
            <a:r>
              <a:rPr lang="en-GB" dirty="0" smtClean="0"/>
              <a:t>Sequitur </a:t>
            </a:r>
            <a:r>
              <a:rPr lang="en-GB" dirty="0"/>
              <a:t>Labs port of </a:t>
            </a:r>
            <a:r>
              <a:rPr lang="en-GB" dirty="0" err="1"/>
              <a:t>Linaro’s</a:t>
            </a:r>
            <a:r>
              <a:rPr lang="en-GB" dirty="0"/>
              <a:t> OP-TEE environment to the Raspberry Pi </a:t>
            </a:r>
            <a:r>
              <a:rPr lang="en-GB" dirty="0" smtClean="0"/>
              <a:t>3</a:t>
            </a:r>
          </a:p>
          <a:p>
            <a:r>
              <a:rPr lang="en-GB" dirty="0" smtClean="0"/>
              <a:t>Press release: </a:t>
            </a:r>
          </a:p>
          <a:p>
            <a:r>
              <a:rPr lang="en-GB" sz="1400" dirty="0" smtClean="0">
                <a:hlinkClick r:id="rId2"/>
              </a:rPr>
              <a:t>http</a:t>
            </a:r>
            <a:r>
              <a:rPr lang="en-GB" sz="1400" dirty="0">
                <a:hlinkClick r:id="rId2"/>
              </a:rPr>
              <a:t>://linuxgizmos.com/trustzone-tee-tech-ported-to-raspberry-pi-3</a:t>
            </a:r>
            <a:r>
              <a:rPr lang="en-GB" sz="1400" dirty="0" smtClean="0">
                <a:hlinkClick r:id="rId2"/>
              </a:rPr>
              <a:t>/</a:t>
            </a:r>
            <a:r>
              <a:rPr lang="en-GB" sz="1400" dirty="0" smtClean="0"/>
              <a:t> </a:t>
            </a:r>
          </a:p>
          <a:p>
            <a:r>
              <a:rPr lang="en-GB" dirty="0"/>
              <a:t>Code: </a:t>
            </a:r>
            <a:endParaRPr lang="en-GB" dirty="0" smtClean="0"/>
          </a:p>
          <a:p>
            <a:r>
              <a:rPr lang="en-GB" sz="1400" dirty="0" smtClean="0">
                <a:hlinkClick r:id="rId3"/>
              </a:rPr>
              <a:t>https</a:t>
            </a:r>
            <a:r>
              <a:rPr lang="en-GB" sz="1400" dirty="0">
                <a:hlinkClick r:id="rId3"/>
              </a:rPr>
              <a:t>://</a:t>
            </a:r>
            <a:r>
              <a:rPr lang="en-GB" sz="1400" dirty="0" smtClean="0">
                <a:hlinkClick r:id="rId3"/>
              </a:rPr>
              <a:t>github.com/OP-TEE/build/blob/master/docs/rpi3.md</a:t>
            </a:r>
            <a:endParaRPr lang="en-GB" sz="1400" dirty="0" smtClean="0"/>
          </a:p>
          <a:p>
            <a:r>
              <a:rPr lang="en-GB" dirty="0"/>
              <a:t>Video: </a:t>
            </a:r>
            <a:r>
              <a:rPr lang="en-GB" sz="1400" dirty="0">
                <a:hlinkClick r:id="rId4"/>
              </a:rPr>
              <a:t>https://</a:t>
            </a:r>
            <a:r>
              <a:rPr lang="en-GB" sz="1400" dirty="0" smtClean="0">
                <a:hlinkClick r:id="rId4"/>
              </a:rPr>
              <a:t>www.youtube.com/watch?v=3MnLrHoQcyI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93368" y="1362075"/>
            <a:ext cx="5389033" cy="639762"/>
          </a:xfrm>
        </p:spPr>
        <p:txBody>
          <a:bodyPr/>
          <a:lstStyle/>
          <a:p>
            <a:r>
              <a:rPr lang="en-GB" dirty="0" smtClean="0"/>
              <a:t>USB Armory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93368" y="2001837"/>
            <a:ext cx="5389033" cy="3951288"/>
          </a:xfrm>
        </p:spPr>
        <p:txBody>
          <a:bodyPr>
            <a:normAutofit/>
          </a:bodyPr>
          <a:lstStyle/>
          <a:p>
            <a:r>
              <a:rPr lang="en-GB" dirty="0" smtClean="0"/>
              <a:t>Hardware: </a:t>
            </a:r>
            <a:r>
              <a:rPr lang="en-GB" sz="1400" dirty="0" smtClean="0">
                <a:hlinkClick r:id="rId5"/>
              </a:rPr>
              <a:t>http</a:t>
            </a:r>
            <a:r>
              <a:rPr lang="en-GB" sz="1400" dirty="0">
                <a:hlinkClick r:id="rId5"/>
              </a:rPr>
              <a:t>://</a:t>
            </a:r>
            <a:r>
              <a:rPr lang="en-GB" sz="1400" dirty="0" smtClean="0">
                <a:hlinkClick r:id="rId5"/>
              </a:rPr>
              <a:t>inversepath.com/usbarmory.html</a:t>
            </a:r>
            <a:endParaRPr lang="en-GB" sz="1400" dirty="0" smtClean="0"/>
          </a:p>
          <a:p>
            <a:r>
              <a:rPr lang="en-GB" dirty="0" smtClean="0"/>
              <a:t>~100 EUR</a:t>
            </a:r>
          </a:p>
          <a:p>
            <a:r>
              <a:rPr lang="en-GB" dirty="0"/>
              <a:t>The </a:t>
            </a:r>
            <a:r>
              <a:rPr lang="en-GB" b="1" dirty="0"/>
              <a:t>USB </a:t>
            </a:r>
            <a:r>
              <a:rPr lang="en-GB" b="1" dirty="0" err="1"/>
              <a:t>armory</a:t>
            </a:r>
            <a:r>
              <a:rPr lang="en-GB" dirty="0"/>
              <a:t> from </a:t>
            </a:r>
            <a:r>
              <a:rPr lang="en-GB" b="1" dirty="0"/>
              <a:t>Inverse Path</a:t>
            </a:r>
            <a:r>
              <a:rPr lang="en-GB" dirty="0"/>
              <a:t> is an open source hardware design, implementing a flash drive sized </a:t>
            </a:r>
            <a:r>
              <a:rPr lang="en-GB" dirty="0" smtClean="0"/>
              <a:t>computer with </a:t>
            </a:r>
            <a:r>
              <a:rPr lang="en-GB" dirty="0" err="1" smtClean="0"/>
              <a:t>TrustZone</a:t>
            </a:r>
            <a:r>
              <a:rPr lang="en-GB" dirty="0" smtClean="0"/>
              <a:t>. </a:t>
            </a:r>
          </a:p>
          <a:p>
            <a:r>
              <a:rPr lang="en-GB" dirty="0" smtClean="0"/>
              <a:t>Example </a:t>
            </a:r>
            <a:r>
              <a:rPr lang="en-GB" dirty="0"/>
              <a:t>apps available: </a:t>
            </a:r>
            <a:r>
              <a:rPr lang="en-GB" sz="1400" dirty="0">
                <a:hlinkClick r:id="rId6"/>
              </a:rPr>
              <a:t>https://</a:t>
            </a:r>
            <a:r>
              <a:rPr lang="en-GB" sz="1400" dirty="0" smtClean="0">
                <a:hlinkClick r:id="rId6"/>
              </a:rPr>
              <a:t>github.com/inversepath/usbarmory/wiki/Applications</a:t>
            </a:r>
            <a:r>
              <a:rPr lang="en-GB" sz="1400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9AE-CA44-45AD-A56A-905041BA839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83" y="4759619"/>
            <a:ext cx="3021875" cy="201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0" y="5370604"/>
            <a:ext cx="2895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08546" y="3004566"/>
            <a:ext cx="8198198" cy="19157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Isolation helps to improve security for software.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err="1" smtClean="0"/>
              <a:t>TrustZone</a:t>
            </a:r>
            <a:r>
              <a:rPr lang="en-GB" sz="2800" dirty="0" smtClean="0"/>
              <a:t> provides the CPU and system isolation.</a:t>
            </a: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Open source code available for you to play with. 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4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Open Trust Protocol (</a:t>
            </a:r>
            <a:r>
              <a:rPr lang="en-US" b="1" dirty="0" err="1"/>
              <a:t>OTrP</a:t>
            </a:r>
            <a:r>
              <a:rPr lang="en-US" b="1" dirty="0" smtClean="0"/>
              <a:t>): </a:t>
            </a:r>
          </a:p>
          <a:p>
            <a:r>
              <a:rPr lang="en-US" b="1" dirty="0" smtClean="0"/>
              <a:t>Problem Statement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1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109"/>
          <p:cNvSpPr/>
          <p:nvPr/>
        </p:nvSpPr>
        <p:spPr>
          <a:xfrm>
            <a:off x="628867" y="1893217"/>
            <a:ext cx="4533588" cy="42836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23" name="모서리가 둥근 직사각형 178"/>
          <p:cNvSpPr/>
          <p:nvPr/>
        </p:nvSpPr>
        <p:spPr>
          <a:xfrm>
            <a:off x="3082681" y="2024310"/>
            <a:ext cx="1974794" cy="3472527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kern="0" dirty="0" smtClean="0">
                <a:solidFill>
                  <a:schemeClr val="accent1"/>
                </a:solidFill>
                <a:ea typeface="맑은 고딕"/>
              </a:rPr>
              <a:t>Secure World</a:t>
            </a:r>
            <a:endParaRPr kumimoji="1" lang="en-US" altLang="ko-KR" b="1" kern="0" dirty="0">
              <a:solidFill>
                <a:schemeClr val="accent1"/>
              </a:solidFill>
              <a:ea typeface="맑은 고딕"/>
            </a:endParaRPr>
          </a:p>
        </p:txBody>
      </p:sp>
      <p:sp>
        <p:nvSpPr>
          <p:cNvPr id="41" name="Snip Same Side Corner Rectangle 40"/>
          <p:cNvSpPr/>
          <p:nvPr/>
        </p:nvSpPr>
        <p:spPr>
          <a:xfrm>
            <a:off x="3183927" y="2365727"/>
            <a:ext cx="904721" cy="1443790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SD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091" y="0"/>
            <a:ext cx="11286309" cy="1306873"/>
          </a:xfrm>
        </p:spPr>
        <p:txBody>
          <a:bodyPr anchor="ctr">
            <a:noAutofit/>
          </a:bodyPr>
          <a:lstStyle/>
          <a:p>
            <a:r>
              <a:rPr lang="en-US" sz="4000" dirty="0" smtClean="0">
                <a:latin typeface="+mn-lt"/>
              </a:rPr>
              <a:t>Demand of hardware based security with TEE and TA</a:t>
            </a:r>
            <a:endParaRPr lang="en-US" sz="4000" dirty="0">
              <a:latin typeface="+mn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9AE-CA44-45AD-A56A-905041BA839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직사각형 2"/>
          <p:cNvSpPr/>
          <p:nvPr/>
        </p:nvSpPr>
        <p:spPr>
          <a:xfrm>
            <a:off x="1779581" y="1355852"/>
            <a:ext cx="2207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ea typeface="맑은 고딕"/>
              </a:rPr>
              <a:t>Device with TEE</a:t>
            </a:r>
            <a:endParaRPr kumimoji="1" lang="en-US" altLang="ko-KR" sz="2400" b="1" kern="0" dirty="0">
              <a:solidFill>
                <a:prstClr val="black"/>
              </a:solidFill>
              <a:ea typeface="맑은 고딕"/>
            </a:endParaRPr>
          </a:p>
        </p:txBody>
      </p:sp>
      <p:cxnSp>
        <p:nvCxnSpPr>
          <p:cNvPr id="56" name="직선 화살표 연결선 55"/>
          <p:cNvCxnSpPr>
            <a:endCxn id="102" idx="1"/>
          </p:cNvCxnSpPr>
          <p:nvPr/>
        </p:nvCxnSpPr>
        <p:spPr>
          <a:xfrm flipV="1">
            <a:off x="8828796" y="2053713"/>
            <a:ext cx="1087210" cy="492829"/>
          </a:xfrm>
          <a:prstGeom prst="straightConnector1">
            <a:avLst/>
          </a:prstGeom>
          <a:ln w="28575" cmpd="sng">
            <a:solidFill>
              <a:srgbClr val="3366FF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9916006" y="1148636"/>
            <a:ext cx="1530565" cy="1481141"/>
            <a:chOff x="9883380" y="1536393"/>
            <a:chExt cx="1530565" cy="1481141"/>
          </a:xfrm>
        </p:grpSpPr>
        <p:sp>
          <p:nvSpPr>
            <p:cNvPr id="20" name="직사각형 19"/>
            <p:cNvSpPr/>
            <p:nvPr/>
          </p:nvSpPr>
          <p:spPr>
            <a:xfrm>
              <a:off x="10411256" y="1536393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b="1" kern="0" dirty="0" smtClean="0">
                  <a:solidFill>
                    <a:prstClr val="black"/>
                  </a:solidFill>
                  <a:ea typeface="맑은 고딕"/>
                </a:rPr>
                <a:t>SP</a:t>
              </a:r>
              <a:endParaRPr kumimoji="1" lang="en-US" altLang="ko-KR" b="1" kern="0" dirty="0">
                <a:solidFill>
                  <a:prstClr val="black"/>
                </a:solidFill>
                <a:ea typeface="맑은 고딕"/>
              </a:endParaRPr>
            </a:p>
          </p:txBody>
        </p:sp>
        <p:pic>
          <p:nvPicPr>
            <p:cNvPr id="102" name="Picture 2" descr="http://www.monarchdigitalcreative.com/media/servers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4670"/>
            <a:stretch/>
          </p:blipFill>
          <p:spPr bwMode="auto">
            <a:xfrm>
              <a:off x="9883380" y="1865406"/>
              <a:ext cx="1530565" cy="1152128"/>
            </a:xfrm>
            <a:prstGeom prst="rect">
              <a:avLst/>
            </a:prstGeom>
            <a:noFill/>
          </p:spPr>
        </p:pic>
      </p:grpSp>
      <p:grpSp>
        <p:nvGrpSpPr>
          <p:cNvPr id="7" name="그룹 6"/>
          <p:cNvGrpSpPr/>
          <p:nvPr/>
        </p:nvGrpSpPr>
        <p:grpSpPr>
          <a:xfrm>
            <a:off x="7487122" y="1923808"/>
            <a:ext cx="1363823" cy="1459591"/>
            <a:chOff x="6881928" y="1537009"/>
            <a:chExt cx="1363823" cy="1459591"/>
          </a:xfrm>
        </p:grpSpPr>
        <p:pic>
          <p:nvPicPr>
            <p:cNvPr id="101" name="Picture 3" descr="C:\Users\USER\AppData\Local\Microsoft\Windows\Temporary Internet Files\Content.IE5\VIBEV7VV\server-rack[1]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81928" y="1865406"/>
              <a:ext cx="1363823" cy="1131194"/>
            </a:xfrm>
            <a:prstGeom prst="rect">
              <a:avLst/>
            </a:prstGeom>
            <a:noFill/>
          </p:spPr>
        </p:pic>
        <p:sp>
          <p:nvSpPr>
            <p:cNvPr id="24" name="직사각형 23"/>
            <p:cNvSpPr/>
            <p:nvPr/>
          </p:nvSpPr>
          <p:spPr>
            <a:xfrm>
              <a:off x="7199627" y="1537009"/>
              <a:ext cx="7351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b="1" kern="0" dirty="0" smtClean="0">
                  <a:solidFill>
                    <a:prstClr val="black"/>
                  </a:solidFill>
                  <a:ea typeface="맑은 고딕"/>
                </a:rPr>
                <a:t>TAM</a:t>
              </a:r>
              <a:endParaRPr kumimoji="1" lang="en-US" altLang="ko-KR" b="1" kern="0" dirty="0">
                <a:solidFill>
                  <a:prstClr val="black"/>
                </a:solidFill>
                <a:ea typeface="맑은 고딕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99499" y="2391824"/>
            <a:ext cx="175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OTA Provisioning and Management</a:t>
            </a:r>
            <a:endParaRPr lang="en-US" sz="1400" b="1" dirty="0"/>
          </a:p>
        </p:txBody>
      </p:sp>
      <p:sp>
        <p:nvSpPr>
          <p:cNvPr id="25" name="직사각형 112"/>
          <p:cNvSpPr/>
          <p:nvPr/>
        </p:nvSpPr>
        <p:spPr bwMode="auto">
          <a:xfrm>
            <a:off x="9728938" y="3219117"/>
            <a:ext cx="2136840" cy="99048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kern="0" dirty="0">
                <a:solidFill>
                  <a:srgbClr val="800000"/>
                </a:solidFill>
                <a:ea typeface="맑은 고딕"/>
              </a:rPr>
              <a:t>Trusted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kern="0" dirty="0" smtClean="0">
                <a:solidFill>
                  <a:srgbClr val="800000"/>
                </a:solidFill>
                <a:ea typeface="맑은 고딕"/>
              </a:rPr>
              <a:t>Applications 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kern="0" dirty="0" smtClean="0">
                <a:solidFill>
                  <a:srgbClr val="800000"/>
                </a:solidFill>
                <a:ea typeface="맑은 고딕"/>
              </a:rPr>
              <a:t>(</a:t>
            </a:r>
            <a:r>
              <a:rPr kumimoji="1" lang="en-US" altLang="ko-KR" sz="2000" b="1" i="1" kern="0" dirty="0" smtClean="0">
                <a:solidFill>
                  <a:srgbClr val="FF6600"/>
                </a:solidFill>
                <a:ea typeface="맑은 고딕"/>
              </a:rPr>
              <a:t>TA</a:t>
            </a:r>
            <a:r>
              <a:rPr kumimoji="1" lang="en-US" altLang="ko-KR" sz="2000" b="1" kern="0" dirty="0" smtClean="0">
                <a:solidFill>
                  <a:srgbClr val="800000"/>
                </a:solidFill>
                <a:ea typeface="맑은 고딕"/>
              </a:rPr>
              <a:t>)</a:t>
            </a:r>
            <a:endParaRPr kumimoji="1" lang="ko-KR" altLang="en-US" sz="2000" b="1" kern="0" dirty="0">
              <a:solidFill>
                <a:srgbClr val="800000"/>
              </a:solidFill>
              <a:ea typeface="맑은 고딕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690736" y="2694490"/>
            <a:ext cx="9342" cy="436620"/>
          </a:xfrm>
          <a:prstGeom prst="straightConnector1">
            <a:avLst/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72682" y="2732389"/>
            <a:ext cx="69495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Create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739843" y="5535716"/>
            <a:ext cx="4315752" cy="5548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Hardware Platform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직사각형 113"/>
          <p:cNvSpPr/>
          <p:nvPr/>
        </p:nvSpPr>
        <p:spPr bwMode="auto">
          <a:xfrm>
            <a:off x="3181328" y="3966072"/>
            <a:ext cx="1783140" cy="13481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kern="0" dirty="0">
                <a:solidFill>
                  <a:srgbClr val="FF6600"/>
                </a:solidFill>
                <a:ea typeface="맑은 고딕"/>
              </a:rPr>
              <a:t>TEE</a:t>
            </a:r>
          </a:p>
        </p:txBody>
      </p:sp>
      <p:sp>
        <p:nvSpPr>
          <p:cNvPr id="27" name="모서리가 둥근 직사각형 179"/>
          <p:cNvSpPr/>
          <p:nvPr/>
        </p:nvSpPr>
        <p:spPr>
          <a:xfrm>
            <a:off x="764861" y="2021725"/>
            <a:ext cx="2186179" cy="3451367"/>
          </a:xfrm>
          <a:prstGeom prst="roundRect">
            <a:avLst>
              <a:gd name="adj" fmla="val 0"/>
            </a:avLst>
          </a:prstGeom>
          <a:solidFill>
            <a:srgbClr val="CCFFCC"/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kern="0" dirty="0" smtClean="0">
                <a:solidFill>
                  <a:schemeClr val="accent1"/>
                </a:solidFill>
                <a:ea typeface="맑은 고딕"/>
              </a:rPr>
              <a:t>Normal World</a:t>
            </a:r>
            <a:endParaRPr kumimoji="1" lang="en-US" altLang="ko-KR" b="1" kern="0" dirty="0">
              <a:solidFill>
                <a:schemeClr val="accent1"/>
              </a:solidFill>
              <a:ea typeface="맑은 고딕"/>
            </a:endParaRPr>
          </a:p>
        </p:txBody>
      </p:sp>
      <p:sp>
        <p:nvSpPr>
          <p:cNvPr id="29" name="직사각형 25"/>
          <p:cNvSpPr/>
          <p:nvPr/>
        </p:nvSpPr>
        <p:spPr bwMode="auto">
          <a:xfrm>
            <a:off x="838490" y="3427459"/>
            <a:ext cx="2059230" cy="19251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kern="0" dirty="0" smtClean="0">
                <a:solidFill>
                  <a:prstClr val="black"/>
                </a:solidFill>
                <a:ea typeface="맑은 고딕"/>
              </a:rPr>
              <a:t>Rich OS</a:t>
            </a:r>
          </a:p>
        </p:txBody>
      </p:sp>
      <p:sp>
        <p:nvSpPr>
          <p:cNvPr id="30" name="직사각형 111"/>
          <p:cNvSpPr/>
          <p:nvPr/>
        </p:nvSpPr>
        <p:spPr bwMode="auto">
          <a:xfrm>
            <a:off x="925206" y="2544147"/>
            <a:ext cx="1905710" cy="686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kern="0" dirty="0">
                <a:solidFill>
                  <a:prstClr val="black"/>
                </a:solidFill>
                <a:ea typeface="맑은 고딕"/>
              </a:rPr>
              <a:t>Client 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kern="0" dirty="0" smtClean="0">
                <a:solidFill>
                  <a:prstClr val="black"/>
                </a:solidFill>
                <a:ea typeface="맑은 고딕"/>
              </a:rPr>
              <a:t>Applications</a:t>
            </a:r>
            <a:endParaRPr kumimoji="1" lang="ko-KR" altLang="en-US" sz="1600" kern="0" dirty="0">
              <a:solidFill>
                <a:prstClr val="black"/>
              </a:solidFill>
              <a:ea typeface="맑은 고딕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202154" y="2974554"/>
            <a:ext cx="2174811" cy="17396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urved Up Arrow 34"/>
          <p:cNvSpPr/>
          <p:nvPr/>
        </p:nvSpPr>
        <p:spPr>
          <a:xfrm flipH="1">
            <a:off x="1861640" y="5409862"/>
            <a:ext cx="2209609" cy="295716"/>
          </a:xfrm>
          <a:prstGeom prst="curvedUpArrow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ight Brace 38"/>
          <p:cNvSpPr/>
          <p:nvPr/>
        </p:nvSpPr>
        <p:spPr>
          <a:xfrm rot="16200000">
            <a:off x="9899691" y="3365753"/>
            <a:ext cx="391464" cy="2200778"/>
          </a:xfrm>
          <a:prstGeom prst="rightBrace">
            <a:avLst/>
          </a:prstGeom>
          <a:ln w="28575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직사각형 113"/>
          <p:cNvSpPr/>
          <p:nvPr/>
        </p:nvSpPr>
        <p:spPr bwMode="auto">
          <a:xfrm>
            <a:off x="3298933" y="2465942"/>
            <a:ext cx="493943" cy="75214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kern="0" dirty="0" smtClean="0">
              <a:solidFill>
                <a:prstClr val="black"/>
              </a:solidFill>
              <a:ea typeface="맑은 고딕"/>
            </a:endParaRPr>
          </a:p>
        </p:txBody>
      </p:sp>
      <p:sp>
        <p:nvSpPr>
          <p:cNvPr id="55" name="직사각형 113"/>
          <p:cNvSpPr/>
          <p:nvPr/>
        </p:nvSpPr>
        <p:spPr bwMode="auto">
          <a:xfrm>
            <a:off x="3468732" y="2566157"/>
            <a:ext cx="493943" cy="77369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i="1" kern="0" dirty="0" smtClean="0">
                <a:solidFill>
                  <a:srgbClr val="FF6600"/>
                </a:solidFill>
                <a:ea typeface="맑은 고딕"/>
              </a:rPr>
              <a:t>TA</a:t>
            </a:r>
          </a:p>
        </p:txBody>
      </p:sp>
      <p:sp>
        <p:nvSpPr>
          <p:cNvPr id="57" name="Snip Same Side Corner Rectangle 56"/>
          <p:cNvSpPr/>
          <p:nvPr/>
        </p:nvSpPr>
        <p:spPr>
          <a:xfrm>
            <a:off x="4049686" y="2396362"/>
            <a:ext cx="904721" cy="1443790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SD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58" name="직사각형 113"/>
          <p:cNvSpPr/>
          <p:nvPr/>
        </p:nvSpPr>
        <p:spPr bwMode="auto">
          <a:xfrm>
            <a:off x="4164692" y="2496577"/>
            <a:ext cx="493943" cy="75214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kern="0" dirty="0" smtClean="0">
              <a:solidFill>
                <a:prstClr val="black"/>
              </a:solidFill>
              <a:ea typeface="맑은 고딕"/>
            </a:endParaRPr>
          </a:p>
        </p:txBody>
      </p:sp>
      <p:sp>
        <p:nvSpPr>
          <p:cNvPr id="59" name="직사각형 113"/>
          <p:cNvSpPr/>
          <p:nvPr/>
        </p:nvSpPr>
        <p:spPr bwMode="auto">
          <a:xfrm>
            <a:off x="4334491" y="2596792"/>
            <a:ext cx="493943" cy="77369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i="1" kern="0" dirty="0" smtClean="0">
                <a:solidFill>
                  <a:srgbClr val="FF6600"/>
                </a:solidFill>
                <a:ea typeface="맑은 고딕"/>
              </a:rPr>
              <a:t>TA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34038" y="4724176"/>
            <a:ext cx="1369437" cy="567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b" anchorCtr="0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400" kern="0" dirty="0">
                <a:solidFill>
                  <a:prstClr val="black"/>
                </a:solidFill>
                <a:ea typeface="맑은 고딕"/>
              </a:rPr>
              <a:t>Payment App </a:t>
            </a:r>
            <a:endParaRPr kumimoji="1" lang="en-US" sz="1400" kern="0" dirty="0" smtClean="0">
              <a:solidFill>
                <a:prstClr val="black"/>
              </a:solidFill>
              <a:ea typeface="맑은 고딕"/>
            </a:endParaRP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400" kern="0" dirty="0" smtClean="0">
                <a:solidFill>
                  <a:prstClr val="black"/>
                </a:solidFill>
                <a:ea typeface="맑은 고딕"/>
              </a:rPr>
              <a:t>Providers</a:t>
            </a:r>
            <a:endParaRPr kumimoji="1" lang="en-US" sz="1400" kern="0" dirty="0">
              <a:solidFill>
                <a:prstClr val="black"/>
              </a:solidFill>
              <a:ea typeface="맑은 고딕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081134" y="4798017"/>
            <a:ext cx="1382934" cy="567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Security App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Providers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94876" y="4694679"/>
            <a:ext cx="1389682" cy="567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Game App Providers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184254" y="5316743"/>
            <a:ext cx="1389682" cy="567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Enterprise App Providers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Challenge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00259"/>
            <a:ext cx="10972801" cy="47433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Adoption gap for service providers</a:t>
            </a:r>
          </a:p>
          <a:p>
            <a:pPr lvl="1"/>
            <a:r>
              <a:rPr lang="en-US" dirty="0" smtClean="0"/>
              <a:t>Gap between devices with hardware security and a wish to push Trusted Apps to devices with different TEEs and vendors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Fragmentation is growing - </a:t>
            </a:r>
            <a:r>
              <a:rPr lang="en-US" dirty="0" err="1" smtClean="0"/>
              <a:t>IoT</a:t>
            </a:r>
            <a:r>
              <a:rPr lang="en-US" dirty="0" smtClean="0"/>
              <a:t> accelerated that fragmentation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Lack of standards to manage TAs</a:t>
            </a:r>
          </a:p>
          <a:p>
            <a:pPr lvl="1"/>
            <a:r>
              <a:rPr lang="en-US" dirty="0" smtClean="0"/>
              <a:t>Devices have  hardware based Trusted Execution Environments (TEE) but they do not have a standard way of managing those security domains and TAs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F0F9-74A8-45E4-B405-052EDB68E8B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0555" y="668612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모서리가 둥근 직사각형 109"/>
          <p:cNvSpPr/>
          <p:nvPr/>
        </p:nvSpPr>
        <p:spPr>
          <a:xfrm>
            <a:off x="2762069" y="1331532"/>
            <a:ext cx="3095012" cy="38096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92" y="36987"/>
            <a:ext cx="10972800" cy="875358"/>
          </a:xfrm>
        </p:spPr>
        <p:txBody>
          <a:bodyPr anchor="t">
            <a:noAutofit/>
          </a:bodyPr>
          <a:lstStyle/>
          <a:p>
            <a:r>
              <a:rPr lang="en-US" sz="4000" dirty="0" smtClean="0">
                <a:ea typeface="PMingLiU" pitchFamily="18" charset="-120"/>
              </a:rPr>
              <a:t>Gaps to utilize hardware based security</a:t>
            </a:r>
            <a:br>
              <a:rPr lang="en-US" sz="4000" dirty="0" smtClean="0">
                <a:ea typeface="PMingLiU" pitchFamily="18" charset="-120"/>
              </a:rPr>
            </a:b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9AE-CA44-45AD-A56A-905041BA839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48205" y="3191495"/>
            <a:ext cx="1369437" cy="567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b" anchorCtr="0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400" kern="0" dirty="0">
                <a:solidFill>
                  <a:prstClr val="black"/>
                </a:solidFill>
                <a:ea typeface="맑은 고딕"/>
              </a:rPr>
              <a:t>Payment App </a:t>
            </a:r>
            <a:endParaRPr kumimoji="1" lang="en-US" sz="1400" kern="0" dirty="0" smtClean="0">
              <a:solidFill>
                <a:prstClr val="black"/>
              </a:solidFill>
              <a:ea typeface="맑은 고딕"/>
            </a:endParaRP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400" kern="0" dirty="0" smtClean="0">
                <a:solidFill>
                  <a:prstClr val="black"/>
                </a:solidFill>
                <a:ea typeface="맑은 고딕"/>
              </a:rPr>
              <a:t>Providers</a:t>
            </a:r>
            <a:endParaRPr kumimoji="1" lang="en-US" sz="1400" kern="0" dirty="0">
              <a:solidFill>
                <a:prstClr val="black"/>
              </a:solidFill>
              <a:ea typeface="맑은 고딕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12203" y="3717607"/>
            <a:ext cx="1382934" cy="567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Security App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Providers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73253" y="4240491"/>
            <a:ext cx="1389682" cy="567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Game App Providers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직사각형 113"/>
          <p:cNvSpPr/>
          <p:nvPr/>
        </p:nvSpPr>
        <p:spPr bwMode="auto">
          <a:xfrm>
            <a:off x="3008685" y="3094575"/>
            <a:ext cx="2651104" cy="4564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b" anchorCtr="0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GB" altLang="ko-KR" kern="0" dirty="0" smtClean="0">
                <a:solidFill>
                  <a:prstClr val="black"/>
                </a:solidFill>
                <a:ea typeface="맑은 고딕"/>
              </a:rPr>
              <a:t>Multiple OSs</a:t>
            </a:r>
            <a:endParaRPr kumimoji="1" lang="en-US" altLang="ko-KR" kern="0" dirty="0" smtClean="0">
              <a:solidFill>
                <a:prstClr val="black"/>
              </a:solidFill>
              <a:ea typeface="맑은 고딕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08685" y="3698695"/>
            <a:ext cx="2651104" cy="5548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Firmware X, Y, 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086019" y="2333449"/>
            <a:ext cx="2083743" cy="1809090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00000" flipV="1">
            <a:off x="9650559" y="2041478"/>
            <a:ext cx="1185554" cy="99685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547877" y="1480457"/>
            <a:ext cx="1107073" cy="7735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latin typeface="Chalkboard"/>
                <a:cs typeface="Chalkboard"/>
              </a:rPr>
              <a:t>Many 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latin typeface="Chalkboard"/>
                <a:cs typeface="Chalkboard"/>
              </a:rPr>
              <a:t>Service </a:t>
            </a:r>
            <a:endParaRPr lang="en-US" b="1" dirty="0" smtClean="0">
              <a:latin typeface="Chalkboard"/>
              <a:cs typeface="Chalkboard"/>
            </a:endParaRPr>
          </a:p>
          <a:p>
            <a:pPr algn="ctr">
              <a:lnSpc>
                <a:spcPct val="90000"/>
              </a:lnSpc>
            </a:pPr>
            <a:r>
              <a:rPr lang="en-US" b="1" dirty="0" smtClean="0">
                <a:latin typeface="Chalkboard"/>
                <a:cs typeface="Chalkboard"/>
              </a:rPr>
              <a:t>Providers</a:t>
            </a:r>
          </a:p>
          <a:p>
            <a:pPr algn="ctr">
              <a:lnSpc>
                <a:spcPct val="90000"/>
              </a:lnSpc>
            </a:pP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00785" y="4393571"/>
            <a:ext cx="2671334" cy="5548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 Hardware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직사각형 113"/>
          <p:cNvSpPr/>
          <p:nvPr/>
        </p:nvSpPr>
        <p:spPr bwMode="auto">
          <a:xfrm>
            <a:off x="2976124" y="2482578"/>
            <a:ext cx="2651104" cy="4564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b" anchorCtr="0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kern="0" dirty="0" smtClean="0">
                <a:solidFill>
                  <a:srgbClr val="FF6600"/>
                </a:solidFill>
                <a:ea typeface="맑은 고딕"/>
              </a:rPr>
              <a:t>Trusted Applications</a:t>
            </a:r>
          </a:p>
        </p:txBody>
      </p:sp>
      <p:sp>
        <p:nvSpPr>
          <p:cNvPr id="40" name="직사각형 113"/>
          <p:cNvSpPr/>
          <p:nvPr/>
        </p:nvSpPr>
        <p:spPr bwMode="auto">
          <a:xfrm>
            <a:off x="2943563" y="1882910"/>
            <a:ext cx="2651104" cy="4564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b" anchorCtr="0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kern="0" dirty="0" smtClean="0">
                <a:solidFill>
                  <a:prstClr val="black"/>
                </a:solidFill>
                <a:ea typeface="맑은 고딕"/>
              </a:rPr>
              <a:t>Client Applications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53957" y="5626234"/>
            <a:ext cx="1689307" cy="6268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Chalkboard"/>
                <a:cs typeface="Chalkboard"/>
              </a:rPr>
              <a:t>Device 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latin typeface="Chalkboard"/>
                <a:cs typeface="Chalkboard"/>
              </a:rPr>
              <a:t>Manufactures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95" y="5042556"/>
            <a:ext cx="1703430" cy="8215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286" y="5858465"/>
            <a:ext cx="1419478" cy="79490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48916" flipV="1">
            <a:off x="4821348" y="5374760"/>
            <a:ext cx="1185554" cy="99685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49679" y="3103243"/>
            <a:ext cx="1689307" cy="6268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Chalkboard"/>
                <a:cs typeface="Chalkboard"/>
              </a:rPr>
              <a:t>TEE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latin typeface="Chalkboard"/>
                <a:cs typeface="Chalkboard"/>
              </a:rPr>
              <a:t>Providers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9679" y="4101891"/>
            <a:ext cx="1689307" cy="6268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Chalkboard"/>
                <a:cs typeface="Chalkboard"/>
              </a:rPr>
              <a:t>Chip/Firmware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latin typeface="Chalkboard"/>
                <a:cs typeface="Chalkboard"/>
              </a:rPr>
              <a:t>Providers</a:t>
            </a:r>
          </a:p>
        </p:txBody>
      </p:sp>
      <p:sp>
        <p:nvSpPr>
          <p:cNvPr id="50" name="Hexagon 49"/>
          <p:cNvSpPr/>
          <p:nvPr/>
        </p:nvSpPr>
        <p:spPr>
          <a:xfrm>
            <a:off x="551936" y="4722002"/>
            <a:ext cx="1186683" cy="96147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2" name="Straight Arrow Connector 51"/>
          <p:cNvCxnSpPr/>
          <p:nvPr/>
        </p:nvCxnSpPr>
        <p:spPr>
          <a:xfrm>
            <a:off x="1861926" y="5363110"/>
            <a:ext cx="1418033" cy="468502"/>
          </a:xfrm>
          <a:prstGeom prst="straightConnector1">
            <a:avLst/>
          </a:prstGeom>
          <a:ln w="190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89749" y="2158363"/>
            <a:ext cx="1689307" cy="6268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Chalkboard"/>
                <a:cs typeface="Chalkboard"/>
              </a:rPr>
              <a:t>Key 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latin typeface="Chalkboard"/>
                <a:cs typeface="Chalkboard"/>
              </a:rPr>
              <a:t>Management</a:t>
            </a:r>
          </a:p>
        </p:txBody>
      </p:sp>
      <p:pic>
        <p:nvPicPr>
          <p:cNvPr id="62" name="Picture 2" descr="C:\Users\Yuri\AppData\Local\Microsoft\Windows\Temporary Internet Files\Content.IE5\BVU46385\key-icon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78" y="3016663"/>
            <a:ext cx="362747" cy="2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Curved Connector 69"/>
          <p:cNvCxnSpPr/>
          <p:nvPr/>
        </p:nvCxnSpPr>
        <p:spPr>
          <a:xfrm rot="10800000">
            <a:off x="5684464" y="2761695"/>
            <a:ext cx="2367494" cy="591790"/>
          </a:xfrm>
          <a:prstGeom prst="curvedConnector3">
            <a:avLst>
              <a:gd name="adj1" fmla="val 50000"/>
            </a:avLst>
          </a:prstGeom>
          <a:ln>
            <a:solidFill>
              <a:srgbClr val="FF66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781894" y="2613747"/>
            <a:ext cx="46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66712" y="3353485"/>
            <a:ext cx="1985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What </a:t>
            </a:r>
            <a:r>
              <a:rPr lang="en-US" sz="2000" b="1" dirty="0" smtClean="0">
                <a:solidFill>
                  <a:srgbClr val="FF0000"/>
                </a:solidFill>
              </a:rPr>
              <a:t>protocol to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install, update, and delete TAs?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(with attestation feature)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6" name="Picture 2" descr="C:\Users\Yuri\AppData\Local\Microsoft\Windows\Temporary Internet Files\Content.IE5\BVU46385\key-icon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78" y="3625236"/>
            <a:ext cx="362747" cy="2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10505774" y="2552101"/>
            <a:ext cx="14180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kern="0" dirty="0">
                <a:solidFill>
                  <a:srgbClr val="FF6600"/>
                </a:solidFill>
              </a:rPr>
              <a:t>Trusted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kern="0" dirty="0" smtClean="0">
                <a:solidFill>
                  <a:srgbClr val="FF6600"/>
                </a:solidFill>
              </a:rPr>
              <a:t>Applications</a:t>
            </a:r>
            <a:endParaRPr kumimoji="1" lang="ko-KR" altLang="en-US" sz="1600" b="1" kern="0" dirty="0">
              <a:solidFill>
                <a:srgbClr val="FF66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56665" y="1393176"/>
            <a:ext cx="217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Devices with TEE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10732722" y="4758187"/>
            <a:ext cx="1389682" cy="567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Enterprise App Providers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Open Trust Protocol (</a:t>
            </a:r>
            <a:r>
              <a:rPr lang="en-US" b="1" dirty="0" err="1"/>
              <a:t>OTrP</a:t>
            </a:r>
            <a:r>
              <a:rPr lang="en-US" b="1" dirty="0" smtClean="0"/>
              <a:t>)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0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Communication Security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Aims</a:t>
            </a:r>
          </a:p>
          <a:p>
            <a:r>
              <a:rPr lang="en-GB" dirty="0" smtClean="0"/>
              <a:t>Prevent eavesdropping </a:t>
            </a:r>
            <a:r>
              <a:rPr lang="en-GB" dirty="0"/>
              <a:t>on communication</a:t>
            </a:r>
          </a:p>
          <a:p>
            <a:pPr lvl="1"/>
            <a:r>
              <a:rPr lang="en-GB" dirty="0" smtClean="0"/>
              <a:t>Solution: Encryption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Prevent </a:t>
            </a:r>
            <a:r>
              <a:rPr lang="en-GB" dirty="0"/>
              <a:t>spoofing of end point/server</a:t>
            </a:r>
          </a:p>
          <a:p>
            <a:pPr lvl="1"/>
            <a:r>
              <a:rPr lang="en-GB" dirty="0" smtClean="0"/>
              <a:t>Solution: Authentication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Components Required</a:t>
            </a:r>
          </a:p>
          <a:p>
            <a:endParaRPr lang="en-GB" sz="100" dirty="0"/>
          </a:p>
          <a:p>
            <a:r>
              <a:rPr lang="en-GB" dirty="0" smtClean="0"/>
              <a:t>Standards based encryption/decryption &amp; authentication algorithms</a:t>
            </a:r>
          </a:p>
          <a:p>
            <a:endParaRPr lang="en-GB" sz="100" dirty="0"/>
          </a:p>
          <a:p>
            <a:r>
              <a:rPr lang="en-GB" dirty="0" smtClean="0"/>
              <a:t>True random number generator</a:t>
            </a:r>
          </a:p>
          <a:p>
            <a:endParaRPr lang="en-GB" sz="100" dirty="0"/>
          </a:p>
          <a:p>
            <a:r>
              <a:rPr lang="en-GB" dirty="0" smtClean="0"/>
              <a:t>Strong key provisioning, management, and storage</a:t>
            </a:r>
          </a:p>
          <a:p>
            <a:endParaRPr lang="en-GB" sz="100" dirty="0"/>
          </a:p>
          <a:p>
            <a:r>
              <a:rPr lang="en-GB" dirty="0" smtClean="0"/>
              <a:t>Strong identity </a:t>
            </a:r>
            <a:r>
              <a:rPr lang="en-GB" dirty="0"/>
              <a:t>provisioning, management, and storage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9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 smtClean="0"/>
              <a:t>Open </a:t>
            </a:r>
            <a:r>
              <a:rPr lang="en-US" sz="4000" dirty="0" smtClean="0"/>
              <a:t>Trust Protocol (</a:t>
            </a:r>
            <a:r>
              <a:rPr lang="en-US" sz="4000" dirty="0" err="1" smtClean="0"/>
              <a:t>OTrP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interoperable Trust Application </a:t>
            </a:r>
            <a:r>
              <a:rPr lang="en-US" dirty="0" smtClean="0"/>
              <a:t>Management </a:t>
            </a:r>
            <a:r>
              <a:rPr lang="en-US" dirty="0" smtClean="0"/>
              <a:t>protocol across broad application providers and diverse TEE </a:t>
            </a:r>
            <a:r>
              <a:rPr lang="en-US" dirty="0" smtClean="0"/>
              <a:t>OS providers</a:t>
            </a:r>
          </a:p>
          <a:p>
            <a:endParaRPr lang="en-US" dirty="0" smtClean="0"/>
          </a:p>
          <a:p>
            <a:r>
              <a:rPr lang="en-US" dirty="0" smtClean="0"/>
              <a:t>Designed to work with any hardware security based </a:t>
            </a:r>
            <a:r>
              <a:rPr lang="en-US" dirty="0" smtClean="0"/>
              <a:t>TEE that aims to support a multi-vendor environment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Focus on re-use of existing schemes (CA and PKI) and ease of implementation (keeping message protocol high level)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9AE-CA44-45AD-A56A-905041BA839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8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664308" y="1140599"/>
            <a:ext cx="10837831" cy="1033783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kumimoji="0" lang="en-US" altLang="ko-KR" dirty="0" smtClean="0">
                <a:latin typeface="+mn-lt"/>
                <a:ea typeface="맑은 고딕" pitchFamily="50" charset="-127"/>
                <a:cs typeface="Arial"/>
              </a:rPr>
              <a:t>CAs</a:t>
            </a:r>
            <a:r>
              <a:rPr kumimoji="0" lang="ko-KR" altLang="en-US" dirty="0" smtClean="0">
                <a:latin typeface="+mn-lt"/>
                <a:ea typeface="맑은 고딕" pitchFamily="50" charset="-127"/>
                <a:cs typeface="Arial"/>
              </a:rPr>
              <a:t> </a:t>
            </a:r>
            <a:r>
              <a:rPr kumimoji="0" lang="en-US" altLang="ko-KR" dirty="0" smtClean="0">
                <a:latin typeface="+mn-lt"/>
                <a:ea typeface="맑은 고딕" pitchFamily="50" charset="-127"/>
                <a:cs typeface="Arial"/>
              </a:rPr>
              <a:t>issue certificates to </a:t>
            </a:r>
            <a:r>
              <a:rPr kumimoji="0" lang="en-US" altLang="ko-KR" dirty="0" err="1" smtClean="0">
                <a:latin typeface="+mn-lt"/>
                <a:ea typeface="맑은 고딕" pitchFamily="50" charset="-127"/>
                <a:cs typeface="Arial"/>
              </a:rPr>
              <a:t>OTrP</a:t>
            </a:r>
            <a:r>
              <a:rPr kumimoji="0" lang="en-US" altLang="ko-KR" dirty="0" smtClean="0">
                <a:latin typeface="+mn-lt"/>
                <a:ea typeface="맑은 고딕" pitchFamily="50" charset="-127"/>
                <a:cs typeface="Arial"/>
              </a:rPr>
              <a:t> actors (</a:t>
            </a:r>
            <a:r>
              <a:rPr kumimoji="0" lang="en-US" altLang="ko-KR" dirty="0">
                <a:latin typeface="+mn-lt"/>
                <a:ea typeface="맑은 고딕" pitchFamily="50" charset="-127"/>
                <a:cs typeface="Arial"/>
              </a:rPr>
              <a:t>TEE, </a:t>
            </a:r>
            <a:r>
              <a:rPr kumimoji="0" lang="en-US" altLang="ko-KR" dirty="0" smtClean="0">
                <a:latin typeface="+mn-lt"/>
                <a:ea typeface="맑은 고딕" pitchFamily="50" charset="-127"/>
                <a:cs typeface="Arial"/>
              </a:rPr>
              <a:t>TAM, SP)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kumimoji="0" lang="en-US" altLang="ko-KR" dirty="0" smtClean="0">
                <a:latin typeface="+mn-lt"/>
                <a:ea typeface="맑은 고딕" pitchFamily="50" charset="-127"/>
                <a:cs typeface="Arial"/>
              </a:rPr>
              <a:t>TAM and TEE exchange messages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kumimoji="0" lang="en-US" altLang="ko-KR" dirty="0" smtClean="0">
                <a:latin typeface="+mn-lt"/>
                <a:ea typeface="맑은 고딕" pitchFamily="50" charset="-127"/>
                <a:cs typeface="Arial"/>
              </a:rPr>
              <a:t>An </a:t>
            </a:r>
            <a:r>
              <a:rPr kumimoji="0" lang="en-US" altLang="ko-KR" dirty="0" err="1" smtClean="0">
                <a:latin typeface="+mn-lt"/>
                <a:ea typeface="맑은 고딕" pitchFamily="50" charset="-127"/>
                <a:cs typeface="Arial"/>
              </a:rPr>
              <a:t>OTrP</a:t>
            </a:r>
            <a:r>
              <a:rPr kumimoji="0" lang="en-US" altLang="ko-KR" dirty="0" smtClean="0">
                <a:latin typeface="+mn-lt"/>
                <a:ea typeface="맑은 고딕" pitchFamily="50" charset="-127"/>
                <a:cs typeface="Arial"/>
              </a:rPr>
              <a:t> Agent relays the </a:t>
            </a:r>
            <a:r>
              <a:rPr kumimoji="0" lang="en-US" altLang="ko-KR" dirty="0" err="1" smtClean="0">
                <a:latin typeface="+mn-lt"/>
                <a:ea typeface="맑은 고딕" pitchFamily="50" charset="-127"/>
                <a:cs typeface="Arial"/>
              </a:rPr>
              <a:t>OTrP</a:t>
            </a:r>
            <a:r>
              <a:rPr kumimoji="0" lang="en-US" altLang="ko-KR" dirty="0" smtClean="0">
                <a:latin typeface="+mn-lt"/>
                <a:ea typeface="맑은 고딕" pitchFamily="50" charset="-127"/>
                <a:cs typeface="Arial"/>
              </a:rPr>
              <a:t> message between TAM and TEE</a:t>
            </a:r>
          </a:p>
        </p:txBody>
      </p:sp>
      <p:sp>
        <p:nvSpPr>
          <p:cNvPr id="41" name="모서리가 둥근 직사각형 40"/>
          <p:cNvSpPr/>
          <p:nvPr/>
        </p:nvSpPr>
        <p:spPr>
          <a:xfrm>
            <a:off x="1138156" y="2789427"/>
            <a:ext cx="5278010" cy="30727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1215686" y="2918750"/>
            <a:ext cx="2193090" cy="22455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kern="0" dirty="0" smtClean="0">
                <a:solidFill>
                  <a:srgbClr val="80000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Secure World</a:t>
            </a:r>
            <a:endParaRPr kumimoji="1" lang="en-US" altLang="ko-KR" sz="1400" b="1" kern="0" dirty="0">
              <a:solidFill>
                <a:srgbClr val="800000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3598885" y="2918750"/>
            <a:ext cx="2690682" cy="22455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lvl="0"/>
            <a:r>
              <a:rPr lang="en-US" altLang="ko-KR" sz="1400" b="1" kern="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US" altLang="ko-KR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</a:p>
        </p:txBody>
      </p:sp>
      <p:sp>
        <p:nvSpPr>
          <p:cNvPr id="44" name="직사각형 43"/>
          <p:cNvSpPr/>
          <p:nvPr/>
        </p:nvSpPr>
        <p:spPr bwMode="auto">
          <a:xfrm>
            <a:off x="3796233" y="3255728"/>
            <a:ext cx="2345489" cy="7854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85661" tIns="264257" rIns="285661" bIns="26425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Client App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1314256" y="3255728"/>
            <a:ext cx="1964873" cy="347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85661" tIns="264257" rIns="285661" bIns="26425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Trusted App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직사각형 45"/>
          <p:cNvSpPr/>
          <p:nvPr/>
        </p:nvSpPr>
        <p:spPr bwMode="auto">
          <a:xfrm>
            <a:off x="1314255" y="3762504"/>
            <a:ext cx="1964873" cy="13315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Secure World 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1215686" y="5235699"/>
            <a:ext cx="5073881" cy="50466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85661" tIns="264257" rIns="285661" bIns="264257" numCol="1" spcCol="1270" anchor="t" anchorCtr="0">
            <a:noAutofit/>
          </a:bodyPr>
          <a:lstStyle/>
          <a:p>
            <a:pPr algn="ctr"/>
            <a:r>
              <a:rPr lang="en-US" altLang="ko-KR" sz="14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ko-KR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직사각형 48"/>
          <p:cNvSpPr/>
          <p:nvPr/>
        </p:nvSpPr>
        <p:spPr bwMode="auto">
          <a:xfrm>
            <a:off x="3787596" y="4078622"/>
            <a:ext cx="2345489" cy="5807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OTrP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endParaRPr lang="ko-KR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꺾인 연결선 49"/>
          <p:cNvCxnSpPr/>
          <p:nvPr/>
        </p:nvCxnSpPr>
        <p:spPr>
          <a:xfrm flipV="1">
            <a:off x="5199017" y="3648471"/>
            <a:ext cx="2348988" cy="583895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21" idx="3"/>
            <a:endCxn id="96" idx="1"/>
          </p:cNvCxnSpPr>
          <p:nvPr/>
        </p:nvCxnSpPr>
        <p:spPr>
          <a:xfrm>
            <a:off x="8842677" y="3548975"/>
            <a:ext cx="992248" cy="0"/>
          </a:xfrm>
          <a:prstGeom prst="straightConnector1">
            <a:avLst/>
          </a:prstGeom>
          <a:ln w="31750"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직사각형 62"/>
          <p:cNvSpPr/>
          <p:nvPr/>
        </p:nvSpPr>
        <p:spPr bwMode="auto">
          <a:xfrm>
            <a:off x="3787596" y="4762255"/>
            <a:ext cx="2345489" cy="30663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World OS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1499220" y="2420095"/>
            <a:ext cx="809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kern="0" dirty="0" smtClean="0">
                <a:solidFill>
                  <a:prstClr val="black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Device</a:t>
            </a:r>
            <a:endParaRPr kumimoji="1" lang="en-US" altLang="ko-KR" sz="1600" kern="0" dirty="0">
              <a:solidFill>
                <a:prstClr val="black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609600" y="0"/>
            <a:ext cx="10972800" cy="1306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3200">
                <a:latin typeface="+mj-lt"/>
                <a:ea typeface="+mj-ea"/>
                <a:cs typeface="Chalkboard"/>
              </a:defRPr>
            </a:lvl1pPr>
          </a:lstStyle>
          <a:p>
            <a:r>
              <a:rPr lang="en-US" sz="4000" dirty="0" smtClean="0"/>
              <a:t>Overview</a:t>
            </a:r>
            <a:endParaRPr lang="en-US" sz="4000" dirty="0"/>
          </a:p>
        </p:txBody>
      </p:sp>
      <p:sp>
        <p:nvSpPr>
          <p:cNvPr id="40" name="직사각형 82"/>
          <p:cNvSpPr/>
          <p:nvPr/>
        </p:nvSpPr>
        <p:spPr>
          <a:xfrm>
            <a:off x="9198609" y="5137607"/>
            <a:ext cx="2091846" cy="90575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4" descr="http://skysphere.com/wp-content/uploads/2013/08/Dedicated-Server-.png"/>
          <p:cNvPicPr>
            <a:picLocks noChangeAspect="1" noChangeArrowheads="1"/>
          </p:cNvPicPr>
          <p:nvPr/>
        </p:nvPicPr>
        <p:blipFill rotWithShape="1">
          <a:blip r:embed="rId2" cstate="print"/>
          <a:srcRect b="11765"/>
          <a:stretch/>
        </p:blipFill>
        <p:spPr bwMode="auto">
          <a:xfrm>
            <a:off x="9325991" y="5281623"/>
            <a:ext cx="1834033" cy="717051"/>
          </a:xfrm>
          <a:prstGeom prst="rect">
            <a:avLst/>
          </a:prstGeom>
          <a:noFill/>
        </p:spPr>
      </p:pic>
      <p:sp>
        <p:nvSpPr>
          <p:cNvPr id="71" name="직사각형 82"/>
          <p:cNvSpPr/>
          <p:nvPr/>
        </p:nvSpPr>
        <p:spPr>
          <a:xfrm>
            <a:off x="6742542" y="5130408"/>
            <a:ext cx="2054457" cy="90575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4" descr="http://skysphere.com/wp-content/uploads/2013/08/Dedicated-Server-.png"/>
          <p:cNvPicPr>
            <a:picLocks noChangeAspect="1" noChangeArrowheads="1"/>
          </p:cNvPicPr>
          <p:nvPr/>
        </p:nvPicPr>
        <p:blipFill rotWithShape="1">
          <a:blip r:embed="rId2" cstate="print"/>
          <a:srcRect b="11765"/>
          <a:stretch/>
        </p:blipFill>
        <p:spPr bwMode="auto">
          <a:xfrm>
            <a:off x="6869925" y="5274424"/>
            <a:ext cx="1834033" cy="717051"/>
          </a:xfrm>
          <a:prstGeom prst="rect">
            <a:avLst/>
          </a:prstGeom>
          <a:noFill/>
        </p:spPr>
      </p:pic>
      <p:sp>
        <p:nvSpPr>
          <p:cNvPr id="74" name="TextBox 13"/>
          <p:cNvSpPr txBox="1">
            <a:spLocks noChangeArrowheads="1"/>
          </p:cNvSpPr>
          <p:nvPr/>
        </p:nvSpPr>
        <p:spPr bwMode="auto">
          <a:xfrm>
            <a:off x="6805054" y="4993488"/>
            <a:ext cx="202546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ko-KR" sz="1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Certification Authorities for Devices</a:t>
            </a:r>
            <a:endParaRPr kumimoji="0" lang="en-US" altLang="ko-KR" sz="1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TextBox 13"/>
          <p:cNvSpPr txBox="1">
            <a:spLocks noChangeArrowheads="1"/>
          </p:cNvSpPr>
          <p:nvPr/>
        </p:nvSpPr>
        <p:spPr bwMode="auto">
          <a:xfrm>
            <a:off x="9257653" y="5005139"/>
            <a:ext cx="202546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ko-KR" sz="1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Certification Authorities for TAM and SP</a:t>
            </a:r>
            <a:endParaRPr kumimoji="0" lang="en-US" altLang="ko-KR" sz="1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6" name="꺾인 연결선 7"/>
          <p:cNvCxnSpPr>
            <a:stCxn id="74" idx="0"/>
          </p:cNvCxnSpPr>
          <p:nvPr/>
        </p:nvCxnSpPr>
        <p:spPr>
          <a:xfrm rot="16200000" flipV="1">
            <a:off x="6923636" y="4099336"/>
            <a:ext cx="378927" cy="1409377"/>
          </a:xfrm>
          <a:prstGeom prst="bentConnector2">
            <a:avLst/>
          </a:prstGeom>
          <a:ln w="3175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8622224" y="4078621"/>
            <a:ext cx="1223424" cy="827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10090333" y="3952688"/>
            <a:ext cx="503877" cy="941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103"/>
          <p:cNvCxnSpPr/>
          <p:nvPr/>
        </p:nvCxnSpPr>
        <p:spPr>
          <a:xfrm>
            <a:off x="2890058" y="6419873"/>
            <a:ext cx="558815" cy="13323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476629" y="6271901"/>
            <a:ext cx="202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Trust Protocol</a:t>
            </a:r>
            <a:endParaRPr lang="ko-KR" altLang="en-US" sz="1400" b="1" dirty="0">
              <a:solidFill>
                <a:srgbClr val="FF66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08530" y="3211099"/>
            <a:ext cx="1234147" cy="67575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9834925" y="3211099"/>
            <a:ext cx="1548741" cy="67575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Service Providers (SP)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Elbow Connector 9"/>
          <p:cNvCxnSpPr>
            <a:stCxn id="49" idx="2"/>
            <a:endCxn id="42" idx="2"/>
          </p:cNvCxnSpPr>
          <p:nvPr/>
        </p:nvCxnSpPr>
        <p:spPr>
          <a:xfrm rot="5400000">
            <a:off x="3383836" y="3587765"/>
            <a:ext cx="504900" cy="2648110"/>
          </a:xfrm>
          <a:prstGeom prst="bentConnector3">
            <a:avLst>
              <a:gd name="adj1" fmla="val 145276"/>
            </a:avLst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49"/>
          <p:cNvCxnSpPr/>
          <p:nvPr/>
        </p:nvCxnSpPr>
        <p:spPr>
          <a:xfrm>
            <a:off x="2890058" y="4219666"/>
            <a:ext cx="2308959" cy="1270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FF0000"/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0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69886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Design </a:t>
            </a:r>
            <a:r>
              <a:rPr lang="en-US" sz="4000" dirty="0" smtClean="0"/>
              <a:t>Choices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282215"/>
            <a:ext cx="10972800" cy="484394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303030"/>
                </a:solidFill>
                <a:latin typeface="Arial"/>
                <a:cs typeface="Arial"/>
              </a:rPr>
              <a:t>Uses asymmetric keys and PKI</a:t>
            </a:r>
          </a:p>
          <a:p>
            <a:pPr lvl="1">
              <a:defRPr/>
            </a:pPr>
            <a:r>
              <a:rPr lang="en-US" altLang="ko-KR" sz="1800" dirty="0" smtClean="0"/>
              <a:t>Manufacturer-provided keys and trust anchors</a:t>
            </a:r>
            <a:endParaRPr lang="en-US" altLang="ko-KR" sz="1800" dirty="0"/>
          </a:p>
          <a:p>
            <a:pPr lvl="1">
              <a:defRPr/>
            </a:pPr>
            <a:r>
              <a:rPr lang="en-US" altLang="ko-KR" sz="1800" dirty="0" smtClean="0"/>
              <a:t>Enables </a:t>
            </a:r>
            <a:r>
              <a:rPr lang="en-US" altLang="ko-KR" sz="1800" dirty="0"/>
              <a:t>attestation between </a:t>
            </a:r>
            <a:r>
              <a:rPr lang="en-US" altLang="ko-KR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TAM </a:t>
            </a:r>
            <a:r>
              <a:rPr lang="en-US" altLang="ko-KR" sz="1800" dirty="0">
                <a:solidFill>
                  <a:schemeClr val="tx1"/>
                </a:solidFill>
                <a:cs typeface="Arial" panose="020B0604020202020204" pitchFamily="34" charset="0"/>
              </a:rPr>
              <a:t>and </a:t>
            </a:r>
            <a:r>
              <a:rPr lang="en-US" altLang="ko-KR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TEE-device</a:t>
            </a:r>
            <a:endParaRPr lang="en-US" altLang="ko-KR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303030"/>
                </a:solidFill>
                <a:latin typeface="Arial"/>
                <a:cs typeface="Arial"/>
              </a:rPr>
              <a:t>JSON-based messaging between TAM </a:t>
            </a:r>
            <a:r>
              <a:rPr lang="en-US" sz="2000" b="1" dirty="0">
                <a:solidFill>
                  <a:srgbClr val="303030"/>
                </a:solidFill>
                <a:latin typeface="Arial"/>
                <a:cs typeface="Arial"/>
              </a:rPr>
              <a:t>and TEE</a:t>
            </a:r>
          </a:p>
          <a:p>
            <a:pPr lvl="1"/>
            <a:r>
              <a:rPr lang="en-US" sz="1800" dirty="0" smtClean="0"/>
              <a:t>Messages for attestation </a:t>
            </a:r>
          </a:p>
          <a:p>
            <a:pPr lvl="1"/>
            <a:r>
              <a:rPr lang="en-US" sz="1800" dirty="0" smtClean="0"/>
              <a:t>Messages </a:t>
            </a:r>
            <a:r>
              <a:rPr lang="en-US" sz="1800" dirty="0"/>
              <a:t>for </a:t>
            </a:r>
            <a:r>
              <a:rPr lang="en-US" sz="1800" dirty="0" smtClean="0"/>
              <a:t>security </a:t>
            </a:r>
            <a:r>
              <a:rPr lang="en-US" sz="1800" dirty="0"/>
              <a:t>domain management and TA management</a:t>
            </a:r>
          </a:p>
          <a:p>
            <a:pPr lvl="1"/>
            <a:r>
              <a:rPr lang="en-US" sz="1800" dirty="0" smtClean="0"/>
              <a:t>Use JOSE  (JSON signing and encryption specifications) – CBOR alternative spec available.</a:t>
            </a:r>
          </a:p>
          <a:p>
            <a:pPr marL="0" indent="0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b="1" dirty="0" err="1" smtClean="0">
                <a:solidFill>
                  <a:srgbClr val="303030"/>
                </a:solidFill>
                <a:latin typeface="Arial"/>
                <a:cs typeface="Arial"/>
              </a:rPr>
              <a:t>OTrP</a:t>
            </a:r>
            <a:r>
              <a:rPr lang="en-US" sz="2000" b="1" dirty="0" smtClean="0">
                <a:solidFill>
                  <a:srgbClr val="303030"/>
                </a:solidFill>
                <a:latin typeface="Arial"/>
                <a:cs typeface="Arial"/>
              </a:rPr>
              <a:t> Agent in </a:t>
            </a:r>
            <a:r>
              <a:rPr lang="en-US" sz="2000" b="1" dirty="0">
                <a:solidFill>
                  <a:srgbClr val="303030"/>
                </a:solidFill>
                <a:latin typeface="Arial"/>
                <a:cs typeface="Arial"/>
              </a:rPr>
              <a:t>REE relays message exchanges between a TAM and </a:t>
            </a:r>
            <a:r>
              <a:rPr lang="en-US" sz="2000" b="1" dirty="0" smtClean="0">
                <a:solidFill>
                  <a:srgbClr val="303030"/>
                </a:solidFill>
                <a:latin typeface="Arial"/>
                <a:cs typeface="Arial"/>
              </a:rPr>
              <a:t>TEE</a:t>
            </a:r>
          </a:p>
          <a:p>
            <a:endParaRPr lang="en-US" sz="2000" b="1" dirty="0">
              <a:solidFill>
                <a:srgbClr val="303030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303030"/>
                </a:solidFill>
                <a:latin typeface="Arial"/>
                <a:cs typeface="Arial"/>
              </a:rPr>
              <a:t>Device has a single TEE only</a:t>
            </a:r>
            <a:endParaRPr lang="en-US" sz="2000" b="1" dirty="0">
              <a:solidFill>
                <a:srgbClr val="30303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5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Envisioned </a:t>
            </a:r>
            <a:r>
              <a:rPr lang="en-GB" sz="4000" dirty="0" smtClean="0"/>
              <a:t>User Experience</a:t>
            </a:r>
            <a:endParaRPr lang="en-GB" sz="4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61" y="3146318"/>
            <a:ext cx="549627" cy="5214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05" y="3076107"/>
            <a:ext cx="1600444" cy="10846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214" y="3076108"/>
            <a:ext cx="1456601" cy="16744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416" y="4923436"/>
            <a:ext cx="1934321" cy="1100917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2650212" y="4160745"/>
            <a:ext cx="861203" cy="110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5" idx="1"/>
          </p:cNvCxnSpPr>
          <p:nvPr/>
        </p:nvCxnSpPr>
        <p:spPr>
          <a:xfrm>
            <a:off x="3041833" y="3618426"/>
            <a:ext cx="27049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3"/>
          </p:cNvCxnSpPr>
          <p:nvPr/>
        </p:nvCxnSpPr>
        <p:spPr>
          <a:xfrm>
            <a:off x="7347248" y="3618426"/>
            <a:ext cx="30319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568903" y="4317475"/>
            <a:ext cx="4743796" cy="11564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5934" y="3225867"/>
            <a:ext cx="476652" cy="3623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8751" y="5270668"/>
            <a:ext cx="598619" cy="51911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5826" y="2760141"/>
            <a:ext cx="1207013" cy="12938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277" y="3789815"/>
            <a:ext cx="530907" cy="4333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52627" y="4238426"/>
            <a:ext cx="265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App developer builds </a:t>
            </a:r>
            <a:r>
              <a:rPr lang="en-GB" sz="1200" dirty="0" smtClean="0"/>
              <a:t>two </a:t>
            </a:r>
            <a:r>
              <a:rPr lang="en-GB" sz="1200" dirty="0"/>
              <a:t>components: </a:t>
            </a:r>
            <a:endParaRPr lang="en-GB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/>
              <a:t>Android </a:t>
            </a:r>
            <a:r>
              <a:rPr lang="en-GB" sz="1200" dirty="0"/>
              <a:t>App </a:t>
            </a:r>
            <a:r>
              <a:rPr lang="en-GB" sz="1200" dirty="0" smtClean="0"/>
              <a:t>&amp;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/>
              <a:t> </a:t>
            </a:r>
            <a:r>
              <a:rPr lang="en-GB" sz="1200" dirty="0"/>
              <a:t>Trusted App</a:t>
            </a:r>
          </a:p>
          <a:p>
            <a:endParaRPr lang="en-GB" sz="1200" dirty="0" smtClean="0"/>
          </a:p>
          <a:p>
            <a:r>
              <a:rPr lang="en-GB" sz="1200" b="1" dirty="0" smtClean="0"/>
              <a:t>Developer </a:t>
            </a:r>
            <a:r>
              <a:rPr lang="en-GB" sz="1200" b="1" dirty="0"/>
              <a:t>includes a </a:t>
            </a:r>
            <a:r>
              <a:rPr lang="en-GB" sz="1200" b="1" dirty="0" smtClean="0"/>
              <a:t>TAM </a:t>
            </a:r>
            <a:r>
              <a:rPr lang="en-GB" sz="1200" b="1" dirty="0"/>
              <a:t>library to handle the </a:t>
            </a:r>
            <a:r>
              <a:rPr lang="en-GB" sz="1200" b="1" dirty="0" err="1"/>
              <a:t>OTrP</a:t>
            </a:r>
            <a:r>
              <a:rPr lang="en-GB" sz="1200" b="1" dirty="0"/>
              <a:t> transport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601" y="4316194"/>
            <a:ext cx="549627" cy="52148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508619" y="2336879"/>
            <a:ext cx="315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App developer uploads their Android app to a suitable app store and securely sends their trusted app to their </a:t>
            </a:r>
            <a:r>
              <a:rPr lang="en-GB" sz="1200" dirty="0" smtClean="0"/>
              <a:t>TAM provider</a:t>
            </a:r>
            <a:endParaRPr lang="en-GB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7477977" y="2680474"/>
            <a:ext cx="2733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End user downloads Android app from an app store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7717070" y="5139492"/>
            <a:ext cx="291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App on first start communicates to </a:t>
            </a:r>
            <a:r>
              <a:rPr lang="en-GB" sz="1200" dirty="0" smtClean="0"/>
              <a:t>TAM provider </a:t>
            </a:r>
            <a:r>
              <a:rPr lang="en-GB" sz="1200" dirty="0" smtClean="0"/>
              <a:t>and installs trusted app into the TEE using </a:t>
            </a:r>
            <a:r>
              <a:rPr lang="en-GB" sz="1200" dirty="0" err="1" smtClean="0"/>
              <a:t>OTrP</a:t>
            </a:r>
            <a:endParaRPr lang="en-GB" sz="12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1406" y="2529159"/>
            <a:ext cx="576215" cy="46196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6743" y="1760752"/>
            <a:ext cx="2453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End user enjoys a rich Android experience and the security of a TEE backed trusted component</a:t>
            </a:r>
            <a:endParaRPr lang="en-GB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3945734" y="5530225"/>
            <a:ext cx="76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TAM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812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 err="1" smtClean="0"/>
              <a:t>OTrP</a:t>
            </a:r>
            <a:r>
              <a:rPr lang="en-US" sz="4000" dirty="0" smtClean="0"/>
              <a:t> Agent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6935" y="6432661"/>
            <a:ext cx="525128" cy="182880"/>
          </a:xfrm>
          <a:prstGeom prst="rect">
            <a:avLst/>
          </a:prstGeom>
        </p:spPr>
        <p:txBody>
          <a:bodyPr/>
          <a:lstStyle/>
          <a:p>
            <a:fld id="{C51EAA63-D034-42AE-91FA-B13B9518C7B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752" y="1506936"/>
            <a:ext cx="9945341" cy="1224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cs typeface="Arial"/>
              </a:rPr>
              <a:t>Responsible for routing </a:t>
            </a:r>
            <a:r>
              <a:rPr lang="en-US" sz="2000" dirty="0" err="1" smtClean="0">
                <a:cs typeface="Arial"/>
              </a:rPr>
              <a:t>OTrP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m</a:t>
            </a:r>
            <a:r>
              <a:rPr lang="en-US" sz="2000" dirty="0" smtClean="0">
                <a:cs typeface="Arial"/>
              </a:rPr>
              <a:t>essages </a:t>
            </a:r>
            <a:r>
              <a:rPr lang="en-US" sz="2000" dirty="0" smtClean="0">
                <a:cs typeface="Arial"/>
              </a:rPr>
              <a:t>to the appropriate TEE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cs typeface="Arial"/>
              </a:rPr>
              <a:t>Most </a:t>
            </a:r>
            <a:r>
              <a:rPr lang="en-US" sz="2000" dirty="0">
                <a:cs typeface="Arial"/>
              </a:rPr>
              <a:t>commonly developed and distributed by TEE </a:t>
            </a:r>
            <a:r>
              <a:rPr lang="en-US" sz="2000" dirty="0" smtClean="0">
                <a:cs typeface="Arial"/>
              </a:rPr>
              <a:t>vendor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cs typeface="Arial"/>
              </a:rPr>
              <a:t>Implements an interface as a service, SDK, etc.</a:t>
            </a:r>
            <a:endParaRPr lang="en-US" sz="2000" dirty="0"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408" y="3628328"/>
            <a:ext cx="9298822" cy="20772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22474" y="5279555"/>
            <a:ext cx="6382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 Hebrew"/>
              </a:rPr>
              <a:t>TAM</a:t>
            </a:r>
            <a:endParaRPr lang="en-US" dirty="0"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421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>
          <a:xfrm>
            <a:off x="1055779" y="6021288"/>
            <a:ext cx="434263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굽은 화살표 38"/>
          <p:cNvSpPr/>
          <p:nvPr/>
        </p:nvSpPr>
        <p:spPr>
          <a:xfrm rot="5400000">
            <a:off x="7573612" y="1992228"/>
            <a:ext cx="1234994" cy="2167209"/>
          </a:xfrm>
          <a:prstGeom prst="bentArrow">
            <a:avLst>
              <a:gd name="adj1" fmla="val 31467"/>
              <a:gd name="adj2" fmla="val 18635"/>
              <a:gd name="adj3" fmla="val 6768"/>
              <a:gd name="adj4" fmla="val 28474"/>
            </a:avLst>
          </a:prstGeom>
          <a:noFill/>
          <a:ln w="57150" cap="rnd" cmpd="thickThin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굽은 화살표 66"/>
          <p:cNvSpPr/>
          <p:nvPr/>
        </p:nvSpPr>
        <p:spPr>
          <a:xfrm>
            <a:off x="3714535" y="2348880"/>
            <a:ext cx="1949755" cy="1296144"/>
          </a:xfrm>
          <a:prstGeom prst="bentArrow">
            <a:avLst>
              <a:gd name="adj1" fmla="val 29674"/>
              <a:gd name="adj2" fmla="val 17880"/>
              <a:gd name="adj3" fmla="val 13375"/>
              <a:gd name="adj4" fmla="val 28164"/>
            </a:avLst>
          </a:prstGeom>
          <a:noFill/>
          <a:ln w="57150" cap="rnd" cmpd="thickThin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66498" y="1298295"/>
            <a:ext cx="564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PKI</a:t>
            </a:r>
            <a:endParaRPr lang="ko-KR" alt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55779" y="2340170"/>
            <a:ext cx="10433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</a:p>
          <a:p>
            <a:r>
              <a:rPr lang="en-US" altLang="ko-K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ko-KR" alt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90385" y="3933056"/>
            <a:ext cx="723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OTrP</a:t>
            </a:r>
            <a:endParaRPr lang="ko-KR" altLang="en-US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55779" y="5076474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</a:p>
        </p:txBody>
      </p:sp>
      <p:cxnSp>
        <p:nvCxnSpPr>
          <p:cNvPr id="77" name="직선 연결선 76"/>
          <p:cNvCxnSpPr/>
          <p:nvPr/>
        </p:nvCxnSpPr>
        <p:spPr>
          <a:xfrm>
            <a:off x="1055778" y="1932961"/>
            <a:ext cx="9969231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1055778" y="3284984"/>
            <a:ext cx="9969231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 flipV="1">
            <a:off x="1055778" y="4906035"/>
            <a:ext cx="9969231" cy="1822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직사각형 79"/>
          <p:cNvSpPr/>
          <p:nvPr/>
        </p:nvSpPr>
        <p:spPr>
          <a:xfrm>
            <a:off x="2473782" y="1298295"/>
            <a:ext cx="32471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85661" tIns="264257" rIns="285661" bIns="26425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US" altLang="ko-KR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Authority</a:t>
            </a:r>
            <a:endParaRPr lang="ko-KR" altLang="en-US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448660" y="3593256"/>
            <a:ext cx="2591734" cy="1079655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5661" tIns="264257" rIns="285661" bIns="264257" numCol="1" spcCol="1270" anchor="ctr" anchorCtr="0">
            <a:noAutofit/>
          </a:bodyPr>
          <a:lstStyle/>
          <a:p>
            <a:pPr lvl="0" algn="ctr"/>
            <a:r>
              <a:rPr lang="en-US" altLang="ko-KR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</a:t>
            </a:r>
            <a:endParaRPr lang="en-US" altLang="ko-KR" sz="1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379217" y="5157192"/>
            <a:ext cx="1601194" cy="4430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85661" tIns="264257" rIns="285661" bIns="264257" numCol="1" spcCol="1270" anchor="ctr" anchorCtr="0">
            <a:noAutofit/>
          </a:bodyPr>
          <a:lstStyle/>
          <a:p>
            <a:pPr lvl="0" algn="ctr"/>
            <a:r>
              <a:rPr lang="en-US" altLang="ko-KR" sz="1200" b="1" i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Platform</a:t>
            </a:r>
            <a:endParaRPr lang="ko-KR" altLang="en-US" sz="1200" b="1" i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8064599" y="3573988"/>
            <a:ext cx="1595254" cy="10796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85661" tIns="264257" rIns="285661" bIns="26425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US" altLang="ko-KR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</a:t>
            </a:r>
            <a:endParaRPr lang="ko-KR" altLang="en-US" sz="1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4530597" y="2290608"/>
            <a:ext cx="1178714" cy="646603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5661" tIns="264257" rIns="285661" bIns="264257" numCol="1" spcCol="1270" anchor="ctr" anchorCtr="0">
            <a:noAutofit/>
          </a:bodyPr>
          <a:lstStyle/>
          <a:p>
            <a:pPr lvl="0" algn="ctr"/>
            <a:r>
              <a:rPr lang="en-US" altLang="ko-KR" sz="14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OTrP</a:t>
            </a:r>
            <a:endParaRPr lang="en-US" altLang="ko-KR" sz="14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altLang="ko-KR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endParaRPr lang="en-US" altLang="ko-KR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직선 화살표 연결선 85"/>
          <p:cNvCxnSpPr/>
          <p:nvPr/>
        </p:nvCxnSpPr>
        <p:spPr>
          <a:xfrm>
            <a:off x="2651033" y="1667628"/>
            <a:ext cx="0" cy="3478581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꺾인 연결선 86"/>
          <p:cNvCxnSpPr>
            <a:endCxn id="81" idx="1"/>
          </p:cNvCxnSpPr>
          <p:nvPr/>
        </p:nvCxnSpPr>
        <p:spPr>
          <a:xfrm rot="16200000" flipH="1">
            <a:off x="1950057" y="2634480"/>
            <a:ext cx="2465457" cy="531751"/>
          </a:xfrm>
          <a:prstGeom prst="bentConnector2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꺾인 연결선 87"/>
          <p:cNvCxnSpPr>
            <a:endCxn id="83" idx="3"/>
          </p:cNvCxnSpPr>
          <p:nvPr/>
        </p:nvCxnSpPr>
        <p:spPr>
          <a:xfrm rot="5400000">
            <a:off x="8614010" y="2713471"/>
            <a:ext cx="2446188" cy="354501"/>
          </a:xfrm>
          <a:prstGeom prst="bentConnector2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꺾인 연결선 88"/>
          <p:cNvCxnSpPr>
            <a:stCxn id="82" idx="3"/>
            <a:endCxn id="81" idx="2"/>
          </p:cNvCxnSpPr>
          <p:nvPr/>
        </p:nvCxnSpPr>
        <p:spPr>
          <a:xfrm flipV="1">
            <a:off x="3980411" y="4672912"/>
            <a:ext cx="764116" cy="705797"/>
          </a:xfrm>
          <a:prstGeom prst="bentConnector2">
            <a:avLst/>
          </a:prstGeom>
          <a:ln w="19050">
            <a:solidFill>
              <a:srgbClr val="0000FF"/>
            </a:solidFill>
            <a:prstDash val="sysDot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/>
          <p:cNvCxnSpPr/>
          <p:nvPr/>
        </p:nvCxnSpPr>
        <p:spPr>
          <a:xfrm flipH="1">
            <a:off x="5767731" y="6197242"/>
            <a:ext cx="531751" cy="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299482" y="6053226"/>
            <a:ext cx="1314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 Enrollment API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직선 화살표 연결선 91"/>
          <p:cNvCxnSpPr/>
          <p:nvPr/>
        </p:nvCxnSpPr>
        <p:spPr>
          <a:xfrm flipH="1">
            <a:off x="7791297" y="6197242"/>
            <a:ext cx="53175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ot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8411673" y="6053226"/>
            <a:ext cx="1403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Specific API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직선 화살표 연결선 93"/>
          <p:cNvCxnSpPr/>
          <p:nvPr/>
        </p:nvCxnSpPr>
        <p:spPr>
          <a:xfrm flipH="1">
            <a:off x="1321654" y="6135107"/>
            <a:ext cx="398769" cy="0"/>
          </a:xfrm>
          <a:prstGeom prst="straightConnector1">
            <a:avLst/>
          </a:prstGeom>
          <a:noFill/>
          <a:ln w="57150" cap="rnd" cmpd="thickThin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5" name="TextBox 94"/>
          <p:cNvSpPr txBox="1"/>
          <p:nvPr/>
        </p:nvSpPr>
        <p:spPr>
          <a:xfrm>
            <a:off x="1764780" y="6135108"/>
            <a:ext cx="1418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OTrP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Message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직선 화살표 연결선 97"/>
          <p:cNvCxnSpPr>
            <a:stCxn id="85" idx="3"/>
            <a:endCxn id="41" idx="1"/>
          </p:cNvCxnSpPr>
          <p:nvPr/>
        </p:nvCxnSpPr>
        <p:spPr>
          <a:xfrm>
            <a:off x="5709311" y="2613910"/>
            <a:ext cx="361200" cy="93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화살표 연결선 98"/>
          <p:cNvCxnSpPr/>
          <p:nvPr/>
        </p:nvCxnSpPr>
        <p:spPr>
          <a:xfrm>
            <a:off x="3182784" y="6279123"/>
            <a:ext cx="70900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/>
          <p:nvPr/>
        </p:nvCxnSpPr>
        <p:spPr>
          <a:xfrm flipH="1">
            <a:off x="1321654" y="6351131"/>
            <a:ext cx="398769" cy="0"/>
          </a:xfrm>
          <a:prstGeom prst="straightConnector1">
            <a:avLst/>
          </a:prstGeom>
          <a:noFill/>
          <a:ln w="57150" cap="rnd" cmpd="thickThin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TextBox 100"/>
          <p:cNvSpPr txBox="1"/>
          <p:nvPr/>
        </p:nvSpPr>
        <p:spPr>
          <a:xfrm>
            <a:off x="3891786" y="6135108"/>
            <a:ext cx="1672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OTrP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Agent API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609600" y="0"/>
            <a:ext cx="10972800" cy="1109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>
              <a:spcBef>
                <a:spcPct val="0"/>
              </a:spcBef>
              <a:buNone/>
              <a:defRPr sz="3200">
                <a:latin typeface="+mj-lt"/>
                <a:ea typeface="+mj-ea"/>
                <a:cs typeface="Chalkboard"/>
              </a:defRPr>
            </a:lvl1pPr>
          </a:lstStyle>
          <a:p>
            <a:r>
              <a:rPr lang="en-US" sz="4000" dirty="0" smtClean="0"/>
              <a:t>Scope</a:t>
            </a:r>
            <a:endParaRPr lang="en-US" sz="4000" dirty="0"/>
          </a:p>
        </p:txBody>
      </p:sp>
      <p:sp>
        <p:nvSpPr>
          <p:cNvPr id="36" name="직사각형 79"/>
          <p:cNvSpPr/>
          <p:nvPr/>
        </p:nvSpPr>
        <p:spPr>
          <a:xfrm>
            <a:off x="7496574" y="1310885"/>
            <a:ext cx="32471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85661" tIns="264257" rIns="285661" bIns="26425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US" altLang="ko-KR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Authority</a:t>
            </a:r>
            <a:endParaRPr lang="ko-KR" altLang="en-US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직사각형 84"/>
          <p:cNvSpPr/>
          <p:nvPr/>
        </p:nvSpPr>
        <p:spPr>
          <a:xfrm>
            <a:off x="6070511" y="2291547"/>
            <a:ext cx="1205499" cy="646603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5661" tIns="264257" rIns="285661" bIns="264257" numCol="1" spcCol="1270" anchor="ctr" anchorCtr="0">
            <a:noAutofit/>
          </a:bodyPr>
          <a:lstStyle/>
          <a:p>
            <a:pPr lvl="0" algn="ctr"/>
            <a:r>
              <a:rPr lang="en-US" altLang="ko-KR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App</a:t>
            </a:r>
          </a:p>
        </p:txBody>
      </p:sp>
      <p:sp>
        <p:nvSpPr>
          <p:cNvPr id="45" name="직사각형 82"/>
          <p:cNvSpPr/>
          <p:nvPr/>
        </p:nvSpPr>
        <p:spPr>
          <a:xfrm>
            <a:off x="10162827" y="3563276"/>
            <a:ext cx="1465524" cy="10796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85661" tIns="264257" rIns="285661" bIns="26425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US" altLang="ko-KR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</a:t>
            </a:r>
            <a:endParaRPr lang="ko-KR" altLang="en-US" sz="1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꺾인 연결선 87"/>
          <p:cNvCxnSpPr>
            <a:endCxn id="45" idx="0"/>
          </p:cNvCxnSpPr>
          <p:nvPr/>
        </p:nvCxnSpPr>
        <p:spPr>
          <a:xfrm rot="16200000" flipH="1">
            <a:off x="9770244" y="2437931"/>
            <a:ext cx="1894708" cy="355981"/>
          </a:xfrm>
          <a:prstGeom prst="bentConnector3">
            <a:avLst>
              <a:gd name="adj1" fmla="val 50000"/>
            </a:avLst>
          </a:prstGeom>
          <a:ln w="15875">
            <a:solidFill>
              <a:schemeClr val="bg1">
                <a:lumMod val="50000"/>
              </a:schemeClr>
            </a:solidFill>
            <a:prstDash val="dash"/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91"/>
          <p:cNvCxnSpPr/>
          <p:nvPr/>
        </p:nvCxnSpPr>
        <p:spPr>
          <a:xfrm flipH="1">
            <a:off x="9705829" y="4404033"/>
            <a:ext cx="384504" cy="1"/>
          </a:xfrm>
          <a:prstGeom prst="straightConnector1">
            <a:avLst/>
          </a:prstGeom>
          <a:ln w="15875">
            <a:solidFill>
              <a:srgbClr val="0000FF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0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21907"/>
              </p:ext>
            </p:extLst>
          </p:nvPr>
        </p:nvGraphicFramePr>
        <p:xfrm>
          <a:off x="1412383" y="1682488"/>
          <a:ext cx="9292827" cy="76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6988571"/>
              </a:tblGrid>
              <a:tr h="1709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Command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Descriptions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28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err="1" smtClean="0">
                          <a:latin typeface="Calibri" pitchFamily="34" charset="0"/>
                        </a:rPr>
                        <a:t>GetDeviceState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ko-KR" sz="1200" dirty="0" smtClean="0">
                          <a:latin typeface="Calibri" pitchFamily="34" charset="0"/>
                          <a:ea typeface="맑은 고딕" pitchFamily="50" charset="-127"/>
                        </a:rPr>
                        <a:t>Retrieve information of TEE device state including SD and TA associated</a:t>
                      </a:r>
                      <a:r>
                        <a:rPr kumimoji="0" lang="en-US" altLang="ko-KR" sz="1200" baseline="0" dirty="0" smtClean="0">
                          <a:latin typeface="Calibri" pitchFamily="34" charset="0"/>
                          <a:ea typeface="맑은 고딕" pitchFamily="50" charset="-127"/>
                        </a:rPr>
                        <a:t> to a TAM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44914"/>
              </p:ext>
            </p:extLst>
          </p:nvPr>
        </p:nvGraphicFramePr>
        <p:xfrm>
          <a:off x="1412383" y="3007250"/>
          <a:ext cx="9292827" cy="137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6988571"/>
              </a:tblGrid>
              <a:tr h="18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Command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Descriptions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9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err="1" smtClean="0">
                          <a:latin typeface="Calibri" pitchFamily="34" charset="0"/>
                        </a:rPr>
                        <a:t>CreateSD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latin typeface="Calibri" panose="020F0502020204030204" pitchFamily="34" charset="0"/>
                        </a:rPr>
                        <a:t>Create SD in the TEE </a:t>
                      </a:r>
                      <a:r>
                        <a:rPr lang="en-US" altLang="ko-KR" sz="1200" baseline="0" dirty="0" smtClean="0">
                          <a:latin typeface="Calibri" panose="020F0502020204030204" pitchFamily="34" charset="0"/>
                        </a:rPr>
                        <a:t>associated to a TAM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9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err="1" smtClean="0">
                          <a:latin typeface="Calibri" panose="020F0502020204030204" pitchFamily="34" charset="0"/>
                        </a:rPr>
                        <a:t>UpdateSD</a:t>
                      </a:r>
                      <a:endParaRPr lang="ko-KR" altLang="en-US" sz="1200" b="1" dirty="0"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ko-KR" sz="1200" dirty="0" smtClean="0">
                          <a:latin typeface="Calibri" pitchFamily="34" charset="0"/>
                          <a:ea typeface="맑은 고딕" pitchFamily="50" charset="-127"/>
                        </a:rPr>
                        <a:t>Update sub-SD</a:t>
                      </a:r>
                      <a:r>
                        <a:rPr kumimoji="0" lang="ko-KR" altLang="en-US" sz="1200" dirty="0" smtClean="0">
                          <a:latin typeface="Calibri" pitchFamily="34" charset="0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200" dirty="0" smtClean="0">
                          <a:latin typeface="Calibri" pitchFamily="34" charset="0"/>
                          <a:ea typeface="맑은 고딕" pitchFamily="50" charset="-127"/>
                        </a:rPr>
                        <a:t>within SD or SP related information </a:t>
                      </a:r>
                      <a:endParaRPr lang="ko-KR" altLang="en-US" sz="1200" dirty="0" smtClean="0"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9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err="1" smtClean="0">
                          <a:latin typeface="Calibri" panose="020F0502020204030204" pitchFamily="34" charset="0"/>
                        </a:rPr>
                        <a:t>DeleteSD</a:t>
                      </a:r>
                      <a:endParaRPr lang="ko-KR" altLang="en-US" sz="1200" b="1" dirty="0"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latin typeface="Calibri" panose="020F0502020204030204" pitchFamily="34" charset="0"/>
                        </a:rPr>
                        <a:t>Delete SD</a:t>
                      </a:r>
                      <a:r>
                        <a:rPr lang="en-US" altLang="ko-KR" sz="1200" baseline="0" dirty="0" smtClean="0">
                          <a:latin typeface="Calibri" panose="020F0502020204030204" pitchFamily="34" charset="0"/>
                        </a:rPr>
                        <a:t> or SD related information in the TEE associated to a </a:t>
                      </a:r>
                      <a:r>
                        <a:rPr lang="en-US" altLang="ko-KR" sz="1200" dirty="0" smtClean="0">
                          <a:latin typeface="Calibri" panose="020F0502020204030204" pitchFamily="34" charset="0"/>
                        </a:rPr>
                        <a:t>TAM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79306"/>
              </p:ext>
            </p:extLst>
          </p:nvPr>
        </p:nvGraphicFramePr>
        <p:xfrm>
          <a:off x="1412383" y="4878095"/>
          <a:ext cx="9292827" cy="137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6988571"/>
              </a:tblGrid>
              <a:tr h="2519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Command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Descriptions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err="1" smtClean="0">
                          <a:latin typeface="Calibri" pitchFamily="34" charset="0"/>
                        </a:rPr>
                        <a:t>InstallTA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latin typeface="Calibri" panose="020F0502020204030204" pitchFamily="34" charset="0"/>
                        </a:rPr>
                        <a:t>Install TA in the SD associated to a TAM</a:t>
                      </a: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err="1" smtClean="0">
                          <a:latin typeface="Calibri" panose="020F0502020204030204" pitchFamily="34" charset="0"/>
                        </a:rPr>
                        <a:t>UpdateTA</a:t>
                      </a:r>
                      <a:endParaRPr lang="ko-KR" altLang="en-US" sz="1200" b="1" dirty="0"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 smtClean="0">
                          <a:latin typeface="Calibri" panose="020F0502020204030204" pitchFamily="34" charset="0"/>
                        </a:rPr>
                        <a:t>Update TA in the SD associated to a TAM </a:t>
                      </a:r>
                      <a:endParaRPr lang="ko-KR" altLang="en-US" sz="1200" dirty="0" smtClean="0"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err="1" smtClean="0">
                          <a:latin typeface="Calibri" panose="020F0502020204030204" pitchFamily="34" charset="0"/>
                        </a:rPr>
                        <a:t>DeleteTA</a:t>
                      </a:r>
                      <a:endParaRPr lang="ko-KR" altLang="en-US" sz="1200" b="1" dirty="0" smtClean="0">
                        <a:latin typeface="Calibri" panose="020F0502020204030204" pitchFamily="34" charset="0"/>
                      </a:endParaRP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 smtClean="0">
                          <a:latin typeface="Calibri" pitchFamily="34" charset="0"/>
                        </a:rPr>
                        <a:t>Delete TA in the SD associated to a TAM</a:t>
                      </a:r>
                    </a:p>
                  </a:txBody>
                  <a:tcPr marL="112538" marR="112538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1056659" y="1340768"/>
            <a:ext cx="2864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Remote Device Attestation 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56659" y="2659463"/>
            <a:ext cx="3223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Domain Management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56658" y="4536174"/>
            <a:ext cx="345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Trusted Application Management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>
              <a:spcBef>
                <a:spcPct val="0"/>
              </a:spcBef>
              <a:buNone/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Operations </a:t>
            </a:r>
            <a:r>
              <a:rPr lang="en-US" sz="4000" dirty="0"/>
              <a:t>and Messages</a:t>
            </a:r>
          </a:p>
        </p:txBody>
      </p:sp>
    </p:spTree>
    <p:extLst>
      <p:ext uri="{BB962C8B-B14F-4D97-AF65-F5344CB8AC3E}">
        <p14:creationId xmlns:p14="http://schemas.microsoft.com/office/powerpoint/2010/main" val="39020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>
          <a:xfrm>
            <a:off x="10412" y="6437015"/>
            <a:ext cx="31023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 smtClean="0">
                <a:latin typeface="Calibri" panose="020F0502020204030204" pitchFamily="34" charset="0"/>
              </a:rPr>
              <a:t>* AIK: Attestation </a:t>
            </a:r>
            <a:r>
              <a:rPr lang="en-US" altLang="ko-KR" sz="1000" b="1" dirty="0">
                <a:latin typeface="Calibri" panose="020F0502020204030204" pitchFamily="34" charset="0"/>
              </a:rPr>
              <a:t>Identity </a:t>
            </a:r>
            <a:r>
              <a:rPr lang="en-US" altLang="ko-KR" sz="1000" b="1" dirty="0" smtClean="0">
                <a:latin typeface="Calibri" panose="020F0502020204030204" pitchFamily="34" charset="0"/>
              </a:rPr>
              <a:t>Key, TFW: Trusted Firmware</a:t>
            </a: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980039" y="1498854"/>
            <a:ext cx="1812956" cy="43200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85661" tIns="264257" rIns="285661" bIns="26425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US" altLang="ko-KR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 Authority</a:t>
            </a:r>
            <a:endParaRPr lang="ko-KR" alt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521886" y="1498854"/>
            <a:ext cx="2296876" cy="43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85661" tIns="264257" rIns="285661" bIns="26425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US" altLang="ko-KR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</a:t>
            </a:r>
            <a:endParaRPr lang="ko-KR" alt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043495" y="1498854"/>
            <a:ext cx="2231007" cy="43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85661" tIns="264257" rIns="285661" bIns="26425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US" altLang="ko-KR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</a:t>
            </a:r>
            <a:endParaRPr lang="ko-KR" alt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2942031" y="1498853"/>
            <a:ext cx="0" cy="360000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5388642" y="1498853"/>
            <a:ext cx="0" cy="360000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7892806" y="1498853"/>
            <a:ext cx="0" cy="360000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그룹 47"/>
          <p:cNvGrpSpPr/>
          <p:nvPr/>
        </p:nvGrpSpPr>
        <p:grpSpPr>
          <a:xfrm>
            <a:off x="3013569" y="2273039"/>
            <a:ext cx="1828232" cy="1102488"/>
            <a:chOff x="1742268" y="1952142"/>
            <a:chExt cx="1529538" cy="1199279"/>
          </a:xfrm>
        </p:grpSpPr>
        <p:grpSp>
          <p:nvGrpSpPr>
            <p:cNvPr id="49" name="그룹 48"/>
            <p:cNvGrpSpPr/>
            <p:nvPr/>
          </p:nvGrpSpPr>
          <p:grpSpPr>
            <a:xfrm>
              <a:off x="2076370" y="1952142"/>
              <a:ext cx="1081746" cy="834226"/>
              <a:chOff x="1650571" y="2648219"/>
              <a:chExt cx="1081746" cy="834226"/>
            </a:xfrm>
          </p:grpSpPr>
          <p:pic>
            <p:nvPicPr>
              <p:cNvPr id="51" name="Picture 2" descr="C:\Users\Yuri\AppData\Local\Microsoft\Windows\Temporary Internet Files\Content.IE5\BVU46385\key-icon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860" y="3022988"/>
                <a:ext cx="459457" cy="459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2" name="그룹 51"/>
              <p:cNvGrpSpPr/>
              <p:nvPr/>
            </p:nvGrpSpPr>
            <p:grpSpPr>
              <a:xfrm>
                <a:off x="1650571" y="2648219"/>
                <a:ext cx="801731" cy="625558"/>
                <a:chOff x="1861249" y="3328673"/>
                <a:chExt cx="801731" cy="625558"/>
              </a:xfrm>
            </p:grpSpPr>
            <p:pic>
              <p:nvPicPr>
                <p:cNvPr id="53" name="Picture 3" descr="C:\Users\Yuri\Desktop\images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1249" y="3328673"/>
                  <a:ext cx="781169" cy="6255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2" descr="C:\Users\Yuri\AppData\Local\Microsoft\Windows\Temporary Internet Files\Content.IE5\BVU46385\key-icon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-100000"/>
                          </a14:imgEffect>
                          <a14:imgEffect>
                            <a14:brightnessContrast bright="-14000" contrast="-44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2197" y="3633448"/>
                  <a:ext cx="320783" cy="3207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0" name="직사각형 49"/>
            <p:cNvSpPr/>
            <p:nvPr/>
          </p:nvSpPr>
          <p:spPr>
            <a:xfrm>
              <a:off x="1742268" y="2689756"/>
              <a:ext cx="15295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 Key pair </a:t>
              </a:r>
            </a:p>
            <a:p>
              <a:pPr algn="ctr"/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Certificate</a:t>
              </a:r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5561422" y="2280653"/>
            <a:ext cx="1828232" cy="1132134"/>
            <a:chOff x="3395643" y="1935257"/>
            <a:chExt cx="1529538" cy="1231528"/>
          </a:xfrm>
        </p:grpSpPr>
        <p:sp>
          <p:nvSpPr>
            <p:cNvPr id="56" name="직사각형 55"/>
            <p:cNvSpPr/>
            <p:nvPr/>
          </p:nvSpPr>
          <p:spPr>
            <a:xfrm>
              <a:off x="3395643" y="2664589"/>
              <a:ext cx="1529538" cy="502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TAM </a:t>
              </a:r>
              <a:r>
                <a:rPr lang="en-US" altLang="ko-KR" sz="12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ey </a:t>
              </a:r>
              <a:r>
                <a:rPr lang="en-US" altLang="ko-KR" sz="1200" dirty="0">
                  <a:latin typeface="Arial" panose="020B0604020202020204" pitchFamily="34" charset="0"/>
                  <a:cs typeface="Arial" panose="020B0604020202020204" pitchFamily="34" charset="0"/>
                </a:rPr>
                <a:t>pair </a:t>
              </a:r>
              <a:endPara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Certificate</a:t>
              </a:r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3729745" y="1935257"/>
              <a:ext cx="1081746" cy="834226"/>
              <a:chOff x="1650571" y="2648219"/>
              <a:chExt cx="1081746" cy="834226"/>
            </a:xfrm>
          </p:grpSpPr>
          <p:pic>
            <p:nvPicPr>
              <p:cNvPr id="58" name="Picture 2" descr="C:\Users\Yuri\AppData\Local\Microsoft\Windows\Temporary Internet Files\Content.IE5\BVU46385\key-icon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860" y="3022988"/>
                <a:ext cx="459457" cy="459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9" name="그룹 58"/>
              <p:cNvGrpSpPr/>
              <p:nvPr/>
            </p:nvGrpSpPr>
            <p:grpSpPr>
              <a:xfrm>
                <a:off x="1650571" y="2648219"/>
                <a:ext cx="801731" cy="625558"/>
                <a:chOff x="1861249" y="3328673"/>
                <a:chExt cx="801731" cy="625558"/>
              </a:xfrm>
            </p:grpSpPr>
            <p:pic>
              <p:nvPicPr>
                <p:cNvPr id="60" name="Picture 3" descr="C:\Users\Yuri\Desktop\images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1249" y="3328673"/>
                  <a:ext cx="781169" cy="6255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2" descr="C:\Users\Yuri\AppData\Local\Microsoft\Windows\Temporary Internet Files\Content.IE5\BVU46385\key-icon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-100000"/>
                          </a14:imgEffect>
                          <a14:imgEffect>
                            <a14:brightnessContrast bright="-14000" contrast="-44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2197" y="3633448"/>
                  <a:ext cx="320783" cy="3207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62" name="그룹 61"/>
          <p:cNvGrpSpPr/>
          <p:nvPr/>
        </p:nvGrpSpPr>
        <p:grpSpPr>
          <a:xfrm>
            <a:off x="8002817" y="2286364"/>
            <a:ext cx="1828232" cy="1089161"/>
            <a:chOff x="4953611" y="2000195"/>
            <a:chExt cx="1529538" cy="1184782"/>
          </a:xfrm>
        </p:grpSpPr>
        <p:sp>
          <p:nvSpPr>
            <p:cNvPr id="63" name="직사각형 62"/>
            <p:cNvSpPr/>
            <p:nvPr/>
          </p:nvSpPr>
          <p:spPr>
            <a:xfrm>
              <a:off x="4953611" y="2723312"/>
              <a:ext cx="15295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TEE Key </a:t>
              </a:r>
              <a:r>
                <a:rPr lang="en-US" altLang="ko-K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pair </a:t>
              </a:r>
              <a:endPara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altLang="ko-K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ertificate</a:t>
              </a:r>
              <a:endParaRPr lang="ko-KR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5307750" y="2000195"/>
              <a:ext cx="1081746" cy="834226"/>
              <a:chOff x="1650571" y="2648219"/>
              <a:chExt cx="1081746" cy="834226"/>
            </a:xfrm>
          </p:grpSpPr>
          <p:pic>
            <p:nvPicPr>
              <p:cNvPr id="65" name="Picture 2" descr="C:\Users\Yuri\AppData\Local\Microsoft\Windows\Temporary Internet Files\Content.IE5\BVU46385\key-icon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860" y="3022988"/>
                <a:ext cx="459457" cy="459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6" name="그룹 65"/>
              <p:cNvGrpSpPr/>
              <p:nvPr/>
            </p:nvGrpSpPr>
            <p:grpSpPr>
              <a:xfrm>
                <a:off x="1650571" y="2648219"/>
                <a:ext cx="801731" cy="625558"/>
                <a:chOff x="1861249" y="3328673"/>
                <a:chExt cx="801731" cy="625558"/>
              </a:xfrm>
            </p:grpSpPr>
            <p:pic>
              <p:nvPicPr>
                <p:cNvPr id="68" name="Picture 3" descr="C:\Users\Yuri\Desktop\images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1249" y="3328673"/>
                  <a:ext cx="781169" cy="6255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2" descr="C:\Users\Yuri\AppData\Local\Microsoft\Windows\Temporary Internet Files\Content.IE5\BVU46385\key-icon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-100000"/>
                          </a14:imgEffect>
                          <a14:imgEffect>
                            <a14:brightnessContrast bright="-14000" contrast="-44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2197" y="3633448"/>
                  <a:ext cx="320783" cy="3207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70" name="그룹 69"/>
          <p:cNvGrpSpPr/>
          <p:nvPr/>
        </p:nvGrpSpPr>
        <p:grpSpPr>
          <a:xfrm>
            <a:off x="9905765" y="2293192"/>
            <a:ext cx="1956399" cy="1119594"/>
            <a:chOff x="6805133" y="2187579"/>
            <a:chExt cx="1636765" cy="1217887"/>
          </a:xfrm>
        </p:grpSpPr>
        <p:sp>
          <p:nvSpPr>
            <p:cNvPr id="71" name="직사각형 70"/>
            <p:cNvSpPr/>
            <p:nvPr/>
          </p:nvSpPr>
          <p:spPr>
            <a:xfrm>
              <a:off x="6805133" y="2903270"/>
              <a:ext cx="1636765" cy="502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TFW Key </a:t>
              </a:r>
              <a:r>
                <a:rPr lang="en-US" altLang="ko-K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pair </a:t>
              </a:r>
              <a:endPara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Certificate (</a:t>
              </a:r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optional</a:t>
              </a:r>
              <a:r>
                <a:rPr lang="en-US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ko-KR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" name="그룹 71"/>
            <p:cNvGrpSpPr/>
            <p:nvPr/>
          </p:nvGrpSpPr>
          <p:grpSpPr>
            <a:xfrm>
              <a:off x="7182830" y="2187579"/>
              <a:ext cx="1081746" cy="834226"/>
              <a:chOff x="1650571" y="2648219"/>
              <a:chExt cx="1081746" cy="834226"/>
            </a:xfrm>
          </p:grpSpPr>
          <p:pic>
            <p:nvPicPr>
              <p:cNvPr id="102" name="Picture 2" descr="C:\Users\Yuri\AppData\Local\Microsoft\Windows\Temporary Internet Files\Content.IE5\BVU46385\key-icon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860" y="3022988"/>
                <a:ext cx="459457" cy="459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3" name="그룹 102"/>
              <p:cNvGrpSpPr/>
              <p:nvPr/>
            </p:nvGrpSpPr>
            <p:grpSpPr>
              <a:xfrm>
                <a:off x="1650571" y="2648219"/>
                <a:ext cx="801731" cy="625558"/>
                <a:chOff x="1861249" y="3328673"/>
                <a:chExt cx="801731" cy="625558"/>
              </a:xfrm>
            </p:grpSpPr>
            <p:pic>
              <p:nvPicPr>
                <p:cNvPr id="104" name="Picture 3" descr="C:\Users\Yuri\Desktop\images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1249" y="3328673"/>
                  <a:ext cx="781169" cy="6255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2" descr="C:\Users\Yuri\AppData\Local\Microsoft\Windows\Temporary Internet Files\Content.IE5\BVU46385\key-icon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-100000"/>
                          </a14:imgEffect>
                          <a14:imgEffect>
                            <a14:brightnessContrast bright="-14000" contrast="-44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2197" y="3633448"/>
                  <a:ext cx="320783" cy="3207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06" name="직사각형 105"/>
          <p:cNvSpPr/>
          <p:nvPr/>
        </p:nvSpPr>
        <p:spPr>
          <a:xfrm>
            <a:off x="8006269" y="1498854"/>
            <a:ext cx="3915124" cy="432000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5661" tIns="264257" rIns="285661" bIns="264257" numCol="1" spcCol="1270" anchor="ctr" anchorCtr="0">
            <a:noAutofit/>
          </a:bodyPr>
          <a:lstStyle/>
          <a:p>
            <a:pPr lvl="0" algn="ctr"/>
            <a:r>
              <a:rPr lang="en-US" altLang="ko-KR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TEE</a:t>
            </a:r>
            <a:endParaRPr lang="en-US" altLang="ko-KR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961619" y="5575240"/>
            <a:ext cx="2095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Key pair and Certificate:</a:t>
            </a:r>
          </a:p>
          <a:p>
            <a:r>
              <a:rPr lang="en-US" altLang="ko-KR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evidence of secure boot </a:t>
            </a:r>
          </a:p>
          <a:p>
            <a:r>
              <a:rPr lang="en-US" altLang="ko-KR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and trustworthy firmware </a:t>
            </a:r>
            <a:endParaRPr lang="ko-KR" altLang="en-US" sz="12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047733" y="5575240"/>
            <a:ext cx="206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Key pair and Certificate:</a:t>
            </a:r>
          </a:p>
          <a:p>
            <a:r>
              <a:rPr lang="en-US" altLang="ko-KR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sign a TA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867421" y="5575239"/>
            <a:ext cx="29366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Key pair and Certificate:</a:t>
            </a:r>
          </a:p>
          <a:p>
            <a:r>
              <a:rPr lang="en-US" altLang="ko-KR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device attestation </a:t>
            </a:r>
          </a:p>
          <a:p>
            <a:r>
              <a:rPr lang="en-US" altLang="ko-KR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 remote TAM and SP.</a:t>
            </a:r>
          </a:p>
          <a:p>
            <a:pPr>
              <a:lnSpc>
                <a:spcPct val="150000"/>
              </a:lnSpc>
            </a:pPr>
            <a:r>
              <a:rPr lang="en-US" altLang="ko-KR" sz="1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ko-KR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 AIK in runtime</a:t>
            </a:r>
            <a:endParaRPr lang="en-US" altLang="ko-KR" sz="12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use by SP (encrypt TA data / verify</a:t>
            </a:r>
            <a:r>
              <a:rPr lang="en-US" altLang="ko-KR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1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63282" y="5575240"/>
            <a:ext cx="205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 smtClean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Key pair and Certificate:</a:t>
            </a:r>
          </a:p>
          <a:p>
            <a:r>
              <a:rPr lang="en-US" altLang="ko-KR" sz="1200" b="1" i="1" dirty="0" smtClean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1200" i="1" dirty="0" smtClean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issue certificate </a:t>
            </a:r>
          </a:p>
        </p:txBody>
      </p:sp>
      <p:grpSp>
        <p:nvGrpSpPr>
          <p:cNvPr id="117" name="그룹 116"/>
          <p:cNvGrpSpPr/>
          <p:nvPr/>
        </p:nvGrpSpPr>
        <p:grpSpPr>
          <a:xfrm>
            <a:off x="1252460" y="2019358"/>
            <a:ext cx="1196587" cy="853392"/>
            <a:chOff x="745959" y="1636860"/>
            <a:chExt cx="972228" cy="853392"/>
          </a:xfrm>
        </p:grpSpPr>
        <p:pic>
          <p:nvPicPr>
            <p:cNvPr id="118" name="Picture 2" descr="C:\Users\Yuri\AppData\Local\Microsoft\Windows\Temporary Internet Files\Content.IE5\BVU46385\key-icon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100000"/>
                      </a14:imgEffect>
                      <a14:imgEffect>
                        <a14:brightnessContrast bright="-14000" contrast="-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282" y="1636861"/>
              <a:ext cx="459457" cy="45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2" descr="C:\Users\Yuri\AppData\Local\Microsoft\Windows\Temporary Internet Files\Content.IE5\BVU46385\key-icon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700" y="1748613"/>
              <a:ext cx="459457" cy="45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직사각형 119"/>
            <p:cNvSpPr/>
            <p:nvPr/>
          </p:nvSpPr>
          <p:spPr>
            <a:xfrm>
              <a:off x="745959" y="2213253"/>
              <a:ext cx="97222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sz="1200" b="1" dirty="0" smtClean="0">
                  <a:solidFill>
                    <a:srgbClr val="303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 Certificate </a:t>
              </a:r>
              <a:endParaRPr lang="en-US" altLang="ko-KR" sz="12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직사각형 120"/>
            <p:cNvSpPr/>
            <p:nvPr/>
          </p:nvSpPr>
          <p:spPr>
            <a:xfrm>
              <a:off x="1008282" y="1636860"/>
              <a:ext cx="476875" cy="571209"/>
            </a:xfrm>
            <a:prstGeom prst="rect">
              <a:avLst/>
            </a:prstGeom>
            <a:solidFill>
              <a:schemeClr val="bg1">
                <a:lumMod val="8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5800449" y="4568082"/>
            <a:ext cx="187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Trust Anchors: 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Root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TEE 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</a:t>
            </a:r>
            <a:endParaRPr lang="en-US" altLang="ko-KR" sz="1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609758" y="119864"/>
            <a:ext cx="10972482" cy="903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>
              <a:spcBef>
                <a:spcPct val="0"/>
              </a:spcBef>
              <a:buNone/>
              <a:defRPr sz="3200">
                <a:latin typeface="+mj-lt"/>
                <a:ea typeface="+mj-ea"/>
                <a:cs typeface="Chalkboard"/>
              </a:defRPr>
            </a:lvl1pPr>
          </a:lstStyle>
          <a:p>
            <a:r>
              <a:rPr lang="en-US" sz="4000" dirty="0" smtClean="0"/>
              <a:t>Keys</a:t>
            </a:r>
            <a:endParaRPr lang="en-US" sz="4000" dirty="0"/>
          </a:p>
        </p:txBody>
      </p:sp>
      <p:grpSp>
        <p:nvGrpSpPr>
          <p:cNvPr id="75" name="그룹 54"/>
          <p:cNvGrpSpPr/>
          <p:nvPr/>
        </p:nvGrpSpPr>
        <p:grpSpPr>
          <a:xfrm>
            <a:off x="5595261" y="3901141"/>
            <a:ext cx="1736094" cy="902121"/>
            <a:chOff x="3365587" y="1935257"/>
            <a:chExt cx="1529538" cy="1006331"/>
          </a:xfrm>
        </p:grpSpPr>
        <p:sp>
          <p:nvSpPr>
            <p:cNvPr id="76" name="직사각형 55"/>
            <p:cNvSpPr/>
            <p:nvPr/>
          </p:nvSpPr>
          <p:spPr>
            <a:xfrm>
              <a:off x="3365587" y="2664589"/>
              <a:ext cx="15295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7" name="그룹 56"/>
            <p:cNvGrpSpPr/>
            <p:nvPr/>
          </p:nvGrpSpPr>
          <p:grpSpPr>
            <a:xfrm>
              <a:off x="3729745" y="1935257"/>
              <a:ext cx="1081746" cy="834226"/>
              <a:chOff x="1650571" y="2648219"/>
              <a:chExt cx="1081746" cy="834226"/>
            </a:xfrm>
          </p:grpSpPr>
          <p:pic>
            <p:nvPicPr>
              <p:cNvPr id="78" name="Picture 2" descr="C:\Users\Yuri\AppData\Local\Microsoft\Windows\Temporary Internet Files\Content.IE5\BVU46385\key-icon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860" y="3022988"/>
                <a:ext cx="459457" cy="459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9" name="그룹 58"/>
              <p:cNvGrpSpPr/>
              <p:nvPr/>
            </p:nvGrpSpPr>
            <p:grpSpPr>
              <a:xfrm>
                <a:off x="1650571" y="2648219"/>
                <a:ext cx="801731" cy="625558"/>
                <a:chOff x="1861249" y="3328673"/>
                <a:chExt cx="801731" cy="625558"/>
              </a:xfrm>
            </p:grpSpPr>
            <p:pic>
              <p:nvPicPr>
                <p:cNvPr id="80" name="Picture 3" descr="C:\Users\Yuri\Desktop\images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1249" y="3328673"/>
                  <a:ext cx="781169" cy="6255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2" descr="C:\Users\Yuri\AppData\Local\Microsoft\Windows\Temporary Internet Files\Content.IE5\BVU46385\key-icon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-100000"/>
                          </a14:imgEffect>
                          <a14:imgEffect>
                            <a14:brightnessContrast bright="-14000" contrast="-44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2197" y="3633448"/>
                  <a:ext cx="320783" cy="3207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82" name="TextBox 81"/>
          <p:cNvSpPr txBox="1"/>
          <p:nvPr/>
        </p:nvSpPr>
        <p:spPr>
          <a:xfrm>
            <a:off x="5259364" y="5550582"/>
            <a:ext cx="249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Key pair and Certificate:</a:t>
            </a:r>
          </a:p>
          <a:p>
            <a:r>
              <a:rPr lang="en-US" altLang="ko-KR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</a:t>
            </a:r>
            <a:r>
              <a:rPr lang="en-US" altLang="ko-KR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OTrP</a:t>
            </a:r>
            <a:r>
              <a:rPr lang="en-US" altLang="ko-KR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requests to be verified by TEE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221702" y="4560205"/>
            <a:ext cx="182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Trust Anchors: 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Root CA list of TAM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TFW</a:t>
            </a:r>
            <a:endParaRPr lang="en-US" altLang="ko-KR" sz="1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" name="그룹 54"/>
          <p:cNvGrpSpPr/>
          <p:nvPr/>
        </p:nvGrpSpPr>
        <p:grpSpPr>
          <a:xfrm>
            <a:off x="8016513" y="3894262"/>
            <a:ext cx="1690600" cy="901123"/>
            <a:chOff x="3365587" y="1935257"/>
            <a:chExt cx="1529538" cy="1006331"/>
          </a:xfrm>
        </p:grpSpPr>
        <p:sp>
          <p:nvSpPr>
            <p:cNvPr id="93" name="직사각형 55"/>
            <p:cNvSpPr/>
            <p:nvPr/>
          </p:nvSpPr>
          <p:spPr>
            <a:xfrm>
              <a:off x="3365587" y="2664589"/>
              <a:ext cx="15295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4" name="그룹 56"/>
            <p:cNvGrpSpPr/>
            <p:nvPr/>
          </p:nvGrpSpPr>
          <p:grpSpPr>
            <a:xfrm>
              <a:off x="3729745" y="1935257"/>
              <a:ext cx="1081746" cy="834226"/>
              <a:chOff x="1650571" y="2648219"/>
              <a:chExt cx="1081746" cy="834226"/>
            </a:xfrm>
          </p:grpSpPr>
          <p:pic>
            <p:nvPicPr>
              <p:cNvPr id="95" name="Picture 2" descr="C:\Users\Yuri\AppData\Local\Microsoft\Windows\Temporary Internet Files\Content.IE5\BVU46385\key-icon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860" y="3022988"/>
                <a:ext cx="459457" cy="459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6" name="그룹 58"/>
              <p:cNvGrpSpPr/>
              <p:nvPr/>
            </p:nvGrpSpPr>
            <p:grpSpPr>
              <a:xfrm>
                <a:off x="1650571" y="2648219"/>
                <a:ext cx="801731" cy="625558"/>
                <a:chOff x="1861249" y="3328673"/>
                <a:chExt cx="801731" cy="625558"/>
              </a:xfrm>
            </p:grpSpPr>
            <p:pic>
              <p:nvPicPr>
                <p:cNvPr id="97" name="Picture 3" descr="C:\Users\Yuri\Desktop\images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1249" y="3328673"/>
                  <a:ext cx="781169" cy="6255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2" descr="C:\Users\Yuri\AppData\Local\Microsoft\Windows\Temporary Internet Files\Content.IE5\BVU46385\key-icon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-100000"/>
                          </a14:imgEffect>
                          <a14:imgEffect>
                            <a14:brightnessContrast bright="-14000" contrast="-44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2197" y="3633448"/>
                  <a:ext cx="320783" cy="3207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99" name="직사각형 121"/>
          <p:cNvSpPr/>
          <p:nvPr/>
        </p:nvSpPr>
        <p:spPr>
          <a:xfrm>
            <a:off x="289227" y="2354837"/>
            <a:ext cx="400110" cy="66576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직사각형 121"/>
          <p:cNvSpPr/>
          <p:nvPr/>
        </p:nvSpPr>
        <p:spPr>
          <a:xfrm>
            <a:off x="274719" y="3839977"/>
            <a:ext cx="615553" cy="122008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Trust Anchors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71313" y="5278006"/>
            <a:ext cx="11631339" cy="3425"/>
          </a:xfrm>
          <a:prstGeom prst="line">
            <a:avLst/>
          </a:prstGeom>
          <a:ln w="952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직사각형 121"/>
          <p:cNvSpPr/>
          <p:nvPr/>
        </p:nvSpPr>
        <p:spPr>
          <a:xfrm>
            <a:off x="256665" y="5488693"/>
            <a:ext cx="400110" cy="66576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dirty="0" smtClean="0"/>
              <a:t>Entity Relationships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9AE-CA44-45AD-A56A-905041BA8398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3" descr="open-trust-protocol-entity-relationship-diagram_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32" y="1131453"/>
            <a:ext cx="5324806" cy="53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67112" y="968681"/>
            <a:ext cx="9971351" cy="110253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US" altLang="ko-KR" sz="120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Security of the Operation Protocol</a:t>
            </a:r>
            <a:r>
              <a:rPr kumimoji="0" lang="ko-KR" altLang="en-US" sz="120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20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is enhanced by applying the following three Measures: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altLang="ko-KR" sz="120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Verifies validity of Message </a:t>
            </a:r>
            <a:r>
              <a:rPr kumimoji="0" lang="en-US" altLang="ko-KR" sz="1200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Sender’s</a:t>
            </a:r>
            <a:r>
              <a:rPr kumimoji="0" lang="ko-KR" altLang="en-US" sz="1200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200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Certificate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altLang="ko-KR" sz="120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Verifies signature of Message </a:t>
            </a:r>
            <a:r>
              <a:rPr kumimoji="0" lang="en-US" altLang="ko-KR" sz="1200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Sender to check immutability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altLang="ko-KR" sz="12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Encrypted</a:t>
            </a:r>
            <a:r>
              <a:rPr kumimoji="0" lang="en-US" altLang="ko-KR" sz="120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to guard against exposure of Sensitive data</a:t>
            </a:r>
            <a:endParaRPr kumimoji="0" lang="ko-KR" altLang="en-US" sz="1200" dirty="0" smtClean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17042" y="5195366"/>
            <a:ext cx="11249057" cy="132270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17042" y="3886225"/>
            <a:ext cx="11249057" cy="123200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97137" y="2647084"/>
            <a:ext cx="11270878" cy="113104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2561108" y="2992205"/>
            <a:ext cx="4288358" cy="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2544716" y="3357688"/>
            <a:ext cx="6298666" cy="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>
            <a:off x="2544717" y="3637108"/>
            <a:ext cx="6329446" cy="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87173" y="2738288"/>
            <a:ext cx="3099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Request to TSM for TA installation</a:t>
            </a:r>
            <a:endParaRPr lang="ko-KR" altLang="en-US" sz="1100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8563" y="3096078"/>
            <a:ext cx="3381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Send [</a:t>
            </a:r>
            <a:r>
              <a:rPr lang="en-US" altLang="ko-KR" sz="1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GetDeviceState</a:t>
            </a:r>
            <a:r>
              <a:rPr lang="en-US" altLang="ko-KR" sz="110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]</a:t>
            </a:r>
            <a:r>
              <a:rPr lang="ko-KR" altLang="en-US" sz="110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 </a:t>
            </a:r>
            <a:r>
              <a:rPr lang="en-US" altLang="ko-KR" sz="110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to TEE</a:t>
            </a:r>
            <a:endParaRPr lang="ko-KR" altLang="en-US" sz="1100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7174" y="3375498"/>
            <a:ext cx="37622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Return DSI as a response to [</a:t>
            </a:r>
            <a:r>
              <a:rPr lang="en-US" altLang="ko-KR" sz="1100" dirty="0" err="1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GetDeviceState</a:t>
            </a:r>
            <a:r>
              <a:rPr lang="en-US" altLang="ko-KR" sz="110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]</a:t>
            </a:r>
            <a:r>
              <a:rPr lang="ko-KR" altLang="en-US" sz="110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2561108" y="4187725"/>
            <a:ext cx="6297664" cy="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63972" y="3979567"/>
            <a:ext cx="5228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Send [</a:t>
            </a:r>
            <a:r>
              <a:rPr lang="en-US" altLang="ko-KR" sz="1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CreateSD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]to create SD where the TA will be installed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flipH="1">
            <a:off x="2544718" y="4437112"/>
            <a:ext cx="6314054" cy="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2577490" y="4824385"/>
            <a:ext cx="6296672" cy="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21639" y="4608361"/>
            <a:ext cx="55944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Send other prerequisite commands (if necessary)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 flipH="1">
            <a:off x="2544718" y="4996398"/>
            <a:ext cx="6314054" cy="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endCxn id="31" idx="1"/>
          </p:cNvCxnSpPr>
          <p:nvPr/>
        </p:nvCxnSpPr>
        <p:spPr>
          <a:xfrm flipV="1">
            <a:off x="2590800" y="5839880"/>
            <a:ext cx="6287988" cy="4022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32673" y="5589240"/>
            <a:ext cx="5228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Send [</a:t>
            </a:r>
            <a:r>
              <a:rPr lang="en-US" altLang="ko-KR" sz="1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installTA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] with encrypted TA binary and its data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 flipH="1">
            <a:off x="2544717" y="6082091"/>
            <a:ext cx="6329446" cy="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878788" y="5212144"/>
            <a:ext cx="2800602" cy="125547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Decrypt TA binary and its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personal data.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Install TA into target SD.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Store personal data in 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TA’s private storage.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06821" y="2689388"/>
            <a:ext cx="20593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400" b="1" dirty="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Phase#1</a:t>
            </a:r>
          </a:p>
          <a:p>
            <a:pPr lvl="0"/>
            <a:r>
              <a:rPr lang="en-US" altLang="ko-KR" sz="1200" dirty="0" smtClean="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“Device Attestation”</a:t>
            </a:r>
          </a:p>
          <a:p>
            <a:pPr lvl="0"/>
            <a:r>
              <a:rPr lang="en-US" altLang="ko-KR" sz="1000" dirty="0" smtClean="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Operation request triggered and verify Device state information</a:t>
            </a:r>
            <a:endParaRPr lang="en-US" altLang="ko-KR" sz="1000" dirty="0">
              <a:solidFill>
                <a:prstClr val="black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37130" y="4025176"/>
            <a:ext cx="2040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Phase#2</a:t>
            </a:r>
            <a:endParaRPr lang="en-US" altLang="ko-KR" sz="1400" dirty="0">
              <a:solidFill>
                <a:prstClr val="black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  <a:p>
            <a:pPr lvl="0"/>
            <a:r>
              <a:rPr lang="en-US" altLang="ko-KR" sz="1200" dirty="0" smtClean="0">
                <a:solidFill>
                  <a:prstClr val="black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Prerequisite operation</a:t>
            </a:r>
          </a:p>
          <a:p>
            <a:pPr lvl="0"/>
            <a:r>
              <a:rPr lang="en-US" altLang="ko-KR" sz="1000" dirty="0" smtClean="0">
                <a:solidFill>
                  <a:prstClr val="black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(if Security domain doesn’t exist  where the TA should be installed)</a:t>
            </a:r>
            <a:endParaRPr lang="en-US" altLang="ko-KR" sz="1000" dirty="0">
              <a:solidFill>
                <a:prstClr val="black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29193" y="5425834"/>
            <a:ext cx="2048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400" b="1" dirty="0">
                <a:solidFill>
                  <a:prstClr val="black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Phase#3</a:t>
            </a:r>
            <a:endParaRPr lang="en-US" altLang="ko-KR" sz="1400" dirty="0">
              <a:solidFill>
                <a:prstClr val="black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  <a:p>
            <a:pPr lvl="0"/>
            <a:r>
              <a:rPr lang="en-US" altLang="ko-KR" sz="1200" dirty="0" smtClean="0">
                <a:solidFill>
                  <a:prstClr val="black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Perform Operation </a:t>
            </a:r>
            <a:r>
              <a:rPr lang="en-US" altLang="ko-KR" sz="1000" dirty="0" smtClean="0">
                <a:solidFill>
                  <a:prstClr val="black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requested by SP or Client Application</a:t>
            </a:r>
            <a:endParaRPr lang="en-US" altLang="ko-KR" sz="1000" dirty="0">
              <a:solidFill>
                <a:prstClr val="black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cxnSp>
        <p:nvCxnSpPr>
          <p:cNvPr id="35" name="직선 연결선 34"/>
          <p:cNvCxnSpPr>
            <a:stCxn id="39" idx="2"/>
          </p:cNvCxnSpPr>
          <p:nvPr/>
        </p:nvCxnSpPr>
        <p:spPr>
          <a:xfrm flipH="1">
            <a:off x="2544717" y="2499503"/>
            <a:ext cx="15114" cy="396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>
            <a:stCxn id="40" idx="2"/>
          </p:cNvCxnSpPr>
          <p:nvPr/>
        </p:nvCxnSpPr>
        <p:spPr>
          <a:xfrm>
            <a:off x="6849468" y="2499502"/>
            <a:ext cx="0" cy="396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>
            <a:stCxn id="41" idx="2"/>
          </p:cNvCxnSpPr>
          <p:nvPr/>
        </p:nvCxnSpPr>
        <p:spPr>
          <a:xfrm>
            <a:off x="8843383" y="2499503"/>
            <a:ext cx="30780" cy="396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1850829" y="2285261"/>
            <a:ext cx="1418004" cy="2142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</a:t>
            </a:r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007682" y="2285261"/>
            <a:ext cx="1683573" cy="2142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App</a:t>
            </a:r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8134380" y="2285261"/>
            <a:ext cx="1418004" cy="2142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</a:t>
            </a:r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878789" y="4319518"/>
            <a:ext cx="1683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Create new SD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609600" y="0"/>
            <a:ext cx="10972800" cy="108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>
              <a:spcBef>
                <a:spcPct val="0"/>
              </a:spcBef>
              <a:buNone/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Sample Protocol Usage Flow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22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Software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Aims </a:t>
            </a:r>
            <a:endParaRPr lang="en-GB" b="1" dirty="0" smtClean="0">
              <a:solidFill>
                <a:schemeClr val="accent2"/>
              </a:solidFill>
            </a:endParaRPr>
          </a:p>
          <a:p>
            <a:r>
              <a:rPr lang="en-GB" dirty="0" smtClean="0"/>
              <a:t>Protect device/system from rogue software</a:t>
            </a:r>
          </a:p>
          <a:p>
            <a:pPr lvl="1"/>
            <a:r>
              <a:rPr lang="en-GB" dirty="0" smtClean="0"/>
              <a:t>Downloaded software</a:t>
            </a:r>
          </a:p>
          <a:p>
            <a:pPr lvl="1"/>
            <a:r>
              <a:rPr lang="en-GB" dirty="0" smtClean="0"/>
              <a:t>Remote software</a:t>
            </a:r>
          </a:p>
          <a:p>
            <a:endParaRPr lang="en-GB" sz="100" dirty="0"/>
          </a:p>
          <a:p>
            <a:r>
              <a:rPr lang="en-GB" dirty="0" smtClean="0"/>
              <a:t>Prevent </a:t>
            </a:r>
            <a:r>
              <a:rPr lang="en-GB" dirty="0"/>
              <a:t>access to </a:t>
            </a:r>
            <a:r>
              <a:rPr lang="en-GB" dirty="0" smtClean="0"/>
              <a:t>certain assets &amp; data</a:t>
            </a:r>
            <a:endParaRPr lang="en-GB" dirty="0"/>
          </a:p>
          <a:p>
            <a:pPr lvl="1"/>
            <a:r>
              <a:rPr lang="en-GB" dirty="0" smtClean="0"/>
              <a:t>Reading data</a:t>
            </a:r>
          </a:p>
          <a:p>
            <a:pPr lvl="1"/>
            <a:r>
              <a:rPr lang="en-GB" dirty="0" smtClean="0"/>
              <a:t>Alteration of data </a:t>
            </a:r>
          </a:p>
          <a:p>
            <a:pPr lvl="1"/>
            <a:endParaRPr lang="en-GB" sz="100" dirty="0"/>
          </a:p>
          <a:p>
            <a:r>
              <a:rPr lang="en-GB" dirty="0" smtClean="0"/>
              <a:t>Allow recovery from attack</a:t>
            </a:r>
          </a:p>
          <a:p>
            <a:endParaRPr lang="en-GB" sz="100" dirty="0"/>
          </a:p>
          <a:p>
            <a:r>
              <a:rPr lang="en-GB" sz="1600" dirty="0"/>
              <a:t>Note: access can be remote or via local connector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Components Required</a:t>
            </a:r>
          </a:p>
          <a:p>
            <a:r>
              <a:rPr lang="en-GB" dirty="0"/>
              <a:t>Isolation of and restricted access to certain data, resources and code </a:t>
            </a:r>
          </a:p>
          <a:p>
            <a:r>
              <a:rPr lang="en-GB" dirty="0" smtClean="0"/>
              <a:t>Secure storage</a:t>
            </a:r>
          </a:p>
          <a:p>
            <a:r>
              <a:rPr lang="en-GB" dirty="0" smtClean="0"/>
              <a:t>Trusted boot</a:t>
            </a:r>
          </a:p>
          <a:p>
            <a:r>
              <a:rPr lang="en-GB" dirty="0" smtClean="0"/>
              <a:t>Immutable device identity</a:t>
            </a:r>
          </a:p>
          <a:p>
            <a:r>
              <a:rPr lang="en-GB" dirty="0" smtClean="0"/>
              <a:t>Separation of monitoring &amp; recovery functionality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3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TEEs, such as </a:t>
            </a:r>
            <a:r>
              <a:rPr lang="en-GB" dirty="0" err="1" smtClean="0"/>
              <a:t>TrustZone</a:t>
            </a:r>
            <a:r>
              <a:rPr lang="en-GB" dirty="0" smtClean="0"/>
              <a:t>, are open to companies to install their </a:t>
            </a:r>
            <a:r>
              <a:rPr lang="en-GB" dirty="0" err="1" smtClean="0"/>
              <a:t>favorite</a:t>
            </a:r>
            <a:r>
              <a:rPr lang="en-GB" dirty="0" smtClean="0"/>
              <a:t> secure world OS. </a:t>
            </a:r>
          </a:p>
          <a:p>
            <a:r>
              <a:rPr lang="en-GB" dirty="0" smtClean="0"/>
              <a:t>Vendors want to have a choice regarding Trusted Application Managers. </a:t>
            </a:r>
          </a:p>
          <a:p>
            <a:r>
              <a:rPr lang="en-GB" dirty="0" smtClean="0"/>
              <a:t>This creates an interoperability challenge for managing (installing, updating, deleting) Trusted Applications on a TEE. </a:t>
            </a:r>
          </a:p>
          <a:p>
            <a:r>
              <a:rPr lang="en-GB" dirty="0" err="1" smtClean="0"/>
              <a:t>OTrP</a:t>
            </a:r>
            <a:r>
              <a:rPr lang="en-GB" dirty="0" smtClean="0"/>
              <a:t> provides a protocol for such a TA management (offering attestation capabilities).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9AE-CA44-45AD-A56A-905041BA839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Physical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Aims </a:t>
            </a:r>
            <a:endParaRPr lang="en-GB" b="1" dirty="0" smtClean="0">
              <a:solidFill>
                <a:schemeClr val="accent2"/>
              </a:solidFill>
            </a:endParaRPr>
          </a:p>
          <a:p>
            <a:r>
              <a:rPr lang="en-GB" dirty="0" smtClean="0"/>
              <a:t>Protecting </a:t>
            </a:r>
            <a:r>
              <a:rPr lang="en-GB" dirty="0"/>
              <a:t>against hardware </a:t>
            </a:r>
            <a:r>
              <a:rPr lang="en-GB" dirty="0" smtClean="0"/>
              <a:t>attacks. </a:t>
            </a:r>
            <a:endParaRPr lang="en-US" dirty="0"/>
          </a:p>
          <a:p>
            <a:pPr marL="620891" lvl="1" indent="-380933">
              <a:buFont typeface="Arial"/>
              <a:buChar char="•"/>
            </a:pPr>
            <a:r>
              <a:rPr lang="en-US" dirty="0"/>
              <a:t>Intrusive attacks</a:t>
            </a:r>
          </a:p>
          <a:p>
            <a:pPr marL="620891" lvl="1" indent="-380933">
              <a:buFont typeface="Arial"/>
              <a:buChar char="•"/>
            </a:pPr>
            <a:r>
              <a:rPr lang="en-US" dirty="0"/>
              <a:t>Semi Intrusive attacks</a:t>
            </a:r>
          </a:p>
          <a:p>
            <a:pPr marL="620891" lvl="1" indent="-380933">
              <a:buFont typeface="Arial"/>
              <a:buChar char="•"/>
            </a:pPr>
            <a:r>
              <a:rPr lang="en-US" dirty="0"/>
              <a:t>Side Channel attacks</a:t>
            </a:r>
          </a:p>
          <a:p>
            <a:r>
              <a:rPr lang="en-GB" dirty="0" smtClean="0"/>
              <a:t>Examples include:</a:t>
            </a:r>
          </a:p>
          <a:p>
            <a:pPr lvl="1"/>
            <a:r>
              <a:rPr lang="en-GB" dirty="0" smtClean="0"/>
              <a:t>Differential power analysis </a:t>
            </a:r>
          </a:p>
          <a:p>
            <a:pPr lvl="1"/>
            <a:r>
              <a:rPr lang="en-GB" dirty="0" smtClean="0"/>
              <a:t>Cutting internal chip tracks</a:t>
            </a:r>
          </a:p>
          <a:p>
            <a:pPr lvl="1"/>
            <a:r>
              <a:rPr lang="en-GB" dirty="0" smtClean="0"/>
              <a:t>Fault injection</a:t>
            </a:r>
          </a:p>
          <a:p>
            <a:pPr lvl="1"/>
            <a:r>
              <a:rPr lang="en-GB" dirty="0" smtClean="0"/>
              <a:t>Voltage variation </a:t>
            </a:r>
          </a:p>
          <a:p>
            <a:pPr lvl="1"/>
            <a:r>
              <a:rPr lang="en-GB" dirty="0" err="1" smtClean="0"/>
              <a:t>etc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Components Required</a:t>
            </a:r>
          </a:p>
          <a:p>
            <a:r>
              <a:rPr lang="en-GB" dirty="0" smtClean="0"/>
              <a:t>Specialised anti-tampering technology. </a:t>
            </a:r>
            <a:r>
              <a:rPr lang="en-GB" dirty="0"/>
              <a:t>E</a:t>
            </a:r>
            <a:r>
              <a:rPr lang="en-GB" dirty="0" smtClean="0"/>
              <a:t>.g. 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educing </a:t>
            </a:r>
            <a:r>
              <a:rPr lang="en-GB" dirty="0"/>
              <a:t>power and timing traces</a:t>
            </a:r>
          </a:p>
          <a:p>
            <a:pPr lvl="1"/>
            <a:r>
              <a:rPr lang="en-GB" dirty="0"/>
              <a:t>Randomization of the pipeline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Encrypted memory interfaces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1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Security Principles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Security Principles: Isolation and Least Privilege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559287" y="1273175"/>
            <a:ext cx="5389378" cy="4839759"/>
          </a:xfrm>
        </p:spPr>
        <p:txBody>
          <a:bodyPr/>
          <a:lstStyle/>
          <a:p>
            <a:pPr marL="191958" indent="0">
              <a:buNone/>
            </a:pPr>
            <a:r>
              <a:rPr lang="en-GB" dirty="0"/>
              <a:t>Isolation</a:t>
            </a:r>
          </a:p>
          <a:p>
            <a:pPr marL="572876" indent="-380917"/>
            <a:r>
              <a:rPr lang="en-GB" sz="2000" dirty="0"/>
              <a:t>Isolate trusted resources from non-trusted </a:t>
            </a:r>
          </a:p>
          <a:p>
            <a:pPr marL="572876" indent="-380917"/>
            <a:endParaRPr lang="en-GB" sz="1500" dirty="0"/>
          </a:p>
          <a:p>
            <a:pPr marL="572876" indent="-380917"/>
            <a:r>
              <a:rPr lang="en-GB" sz="2000" dirty="0"/>
              <a:t>Access to trusted software only through APIs</a:t>
            </a:r>
          </a:p>
          <a:p>
            <a:pPr marL="572876" indent="-380917"/>
            <a:endParaRPr lang="en-GB" sz="1500" dirty="0"/>
          </a:p>
          <a:p>
            <a:pPr marL="572876" indent="-380917"/>
            <a:r>
              <a:rPr lang="en-GB" sz="2000" dirty="0"/>
              <a:t>Non-trusted software run at lowest privilege possible</a:t>
            </a:r>
          </a:p>
          <a:p>
            <a:pPr marL="572876" indent="-380917"/>
            <a:endParaRPr lang="en-GB" sz="1500" dirty="0"/>
          </a:p>
          <a:p>
            <a:pPr marL="572876" indent="-380917"/>
            <a:r>
              <a:rPr lang="en-GB" sz="2000" dirty="0"/>
              <a:t>Reduce attack surface of key components</a:t>
            </a:r>
          </a:p>
          <a:p>
            <a:pPr marL="572876" indent="-380917"/>
            <a:endParaRPr lang="en-GB" sz="2000" dirty="0"/>
          </a:p>
          <a:p>
            <a:pPr marL="191958" indent="0">
              <a:buNone/>
            </a:pPr>
            <a:endParaRPr lang="en-GB" sz="2000" dirty="0"/>
          </a:p>
          <a:p>
            <a:pPr marL="572876" indent="-380917"/>
            <a:endParaRPr lang="en-GB" dirty="0" smtClean="0"/>
          </a:p>
          <a:p>
            <a:pPr marL="572876" indent="-380917"/>
            <a:endParaRPr lang="en-GB" dirty="0"/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90826" y="1375009"/>
            <a:ext cx="2662266" cy="2662267"/>
          </a:xfrm>
          <a:prstGeom prst="ellipse">
            <a:avLst/>
          </a:prstGeom>
          <a:solidFill>
            <a:schemeClr val="accent5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t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22583" y="2689162"/>
            <a:ext cx="1231379" cy="1231379"/>
          </a:xfrm>
          <a:prstGeom prst="ellipse">
            <a:avLst/>
          </a:prstGeom>
          <a:solidFill>
            <a:schemeClr val="accent2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t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4" name="Rectangle 26"/>
          <p:cNvSpPr/>
          <p:nvPr/>
        </p:nvSpPr>
        <p:spPr>
          <a:xfrm>
            <a:off x="1376599" y="1793253"/>
            <a:ext cx="1895860" cy="269243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non-trusted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71" y="2994629"/>
            <a:ext cx="414971" cy="610929"/>
          </a:xfrm>
          <a:prstGeom prst="rect">
            <a:avLst/>
          </a:prstGeom>
          <a:effectLst/>
        </p:spPr>
      </p:pic>
      <p:sp>
        <p:nvSpPr>
          <p:cNvPr id="9" name="Rectangle 28"/>
          <p:cNvSpPr/>
          <p:nvPr/>
        </p:nvSpPr>
        <p:spPr>
          <a:xfrm>
            <a:off x="2466883" y="3113223"/>
            <a:ext cx="1154838" cy="383256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trusted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Security Principles: Isolation and Least Privilege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990826" y="1375009"/>
            <a:ext cx="2662266" cy="2662267"/>
          </a:xfrm>
          <a:prstGeom prst="ellipse">
            <a:avLst/>
          </a:prstGeom>
          <a:solidFill>
            <a:schemeClr val="accent5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t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22583" y="2689162"/>
            <a:ext cx="1231379" cy="1231379"/>
          </a:xfrm>
          <a:prstGeom prst="ellipse">
            <a:avLst/>
          </a:prstGeom>
          <a:solidFill>
            <a:schemeClr val="accent2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t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4" name="Rectangle 26"/>
          <p:cNvSpPr/>
          <p:nvPr/>
        </p:nvSpPr>
        <p:spPr>
          <a:xfrm>
            <a:off x="1376599" y="1793253"/>
            <a:ext cx="1895860" cy="269243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non-trusted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71" y="2994629"/>
            <a:ext cx="414971" cy="610929"/>
          </a:xfrm>
          <a:prstGeom prst="rect">
            <a:avLst/>
          </a:prstGeom>
          <a:effectLst/>
        </p:spPr>
      </p:pic>
      <p:sp>
        <p:nvSpPr>
          <p:cNvPr id="9" name="Rectangle 28"/>
          <p:cNvSpPr/>
          <p:nvPr/>
        </p:nvSpPr>
        <p:spPr>
          <a:xfrm>
            <a:off x="2466883" y="3113223"/>
            <a:ext cx="1154838" cy="383256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trusted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1966" y="1120608"/>
            <a:ext cx="3187173" cy="224678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2000" dirty="0">
                <a:solidFill>
                  <a:schemeClr val="accent5"/>
                </a:solidFill>
              </a:rPr>
              <a:t>Non-Trusted </a:t>
            </a:r>
          </a:p>
          <a:p>
            <a:r>
              <a:rPr lang="en-GB" sz="2000" dirty="0"/>
              <a:t>Majority of software </a:t>
            </a:r>
          </a:p>
          <a:p>
            <a:r>
              <a:rPr lang="en-GB" sz="2000" dirty="0"/>
              <a:t>Operating system</a:t>
            </a:r>
          </a:p>
          <a:p>
            <a:r>
              <a:rPr lang="en-GB" sz="2000" dirty="0"/>
              <a:t>Graphics</a:t>
            </a:r>
          </a:p>
          <a:p>
            <a:r>
              <a:rPr lang="en-GB" sz="2000" dirty="0"/>
              <a:t>Applications</a:t>
            </a:r>
          </a:p>
          <a:p>
            <a:r>
              <a:rPr lang="en-GB" sz="2000" dirty="0"/>
              <a:t>Data processing </a:t>
            </a:r>
          </a:p>
          <a:p>
            <a:r>
              <a:rPr lang="en-GB" sz="2000" dirty="0" err="1"/>
              <a:t>etc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53093" y="4675501"/>
            <a:ext cx="3187173" cy="163121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Trusted Software </a:t>
            </a:r>
          </a:p>
          <a:p>
            <a:pPr marL="342885" indent="-342885">
              <a:buFont typeface="Arial" panose="020B0604020202020204" pitchFamily="34" charset="0"/>
              <a:buChar char="•"/>
            </a:pPr>
            <a:r>
              <a:rPr lang="en-GB" sz="2000" dirty="0"/>
              <a:t>Crypto functions</a:t>
            </a:r>
          </a:p>
          <a:p>
            <a:pPr marL="342885" indent="-342885">
              <a:buFont typeface="Arial" panose="020B0604020202020204" pitchFamily="34" charset="0"/>
              <a:buChar char="•"/>
            </a:pPr>
            <a:r>
              <a:rPr lang="en-GB" sz="2000" dirty="0"/>
              <a:t>Key management</a:t>
            </a:r>
          </a:p>
          <a:p>
            <a:pPr marL="342885" indent="-342885">
              <a:buFont typeface="Arial" panose="020B0604020202020204" pitchFamily="34" charset="0"/>
              <a:buChar char="•"/>
            </a:pPr>
            <a:r>
              <a:rPr lang="en-GB" sz="2000" dirty="0"/>
              <a:t>Attack detection</a:t>
            </a:r>
          </a:p>
          <a:p>
            <a:pPr marL="342885" indent="-342885">
              <a:buFont typeface="Arial" panose="020B0604020202020204" pitchFamily="34" charset="0"/>
              <a:buChar char="•"/>
            </a:pPr>
            <a:r>
              <a:rPr lang="en-GB" sz="2000" dirty="0"/>
              <a:t>Sensitive data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444187" y="3920542"/>
            <a:ext cx="757434" cy="754961"/>
          </a:xfrm>
          <a:prstGeom prst="line">
            <a:avLst/>
          </a:prstGeom>
          <a:ln w="31750" cmpd="sng">
            <a:solidFill>
              <a:srgbClr val="128CAB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21718" y="1514475"/>
            <a:ext cx="1923275" cy="548020"/>
          </a:xfrm>
          <a:prstGeom prst="line">
            <a:avLst/>
          </a:prstGeom>
          <a:ln w="31750" cmpd="sng">
            <a:solidFill>
              <a:srgbClr val="128CAB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"/>
          <p:cNvSpPr>
            <a:spLocks noGrp="1"/>
          </p:cNvSpPr>
          <p:nvPr>
            <p:ph idx="15"/>
          </p:nvPr>
        </p:nvSpPr>
        <p:spPr>
          <a:xfrm>
            <a:off x="6489139" y="3932313"/>
            <a:ext cx="4800000" cy="1814913"/>
          </a:xfrm>
        </p:spPr>
        <p:txBody>
          <a:bodyPr/>
          <a:lstStyle/>
          <a:p>
            <a:pPr marL="191958" indent="0">
              <a:lnSpc>
                <a:spcPct val="120000"/>
              </a:lnSpc>
              <a:buNone/>
            </a:pPr>
            <a:r>
              <a:rPr lang="en-GB" dirty="0" smtClean="0">
                <a:solidFill>
                  <a:schemeClr val="accent2"/>
                </a:solidFill>
              </a:rPr>
              <a:t>Trusted Software</a:t>
            </a:r>
          </a:p>
          <a:p>
            <a:pPr marL="191958" indent="0">
              <a:buNone/>
            </a:pPr>
            <a:r>
              <a:rPr lang="en-GB" sz="2000" dirty="0"/>
              <a:t>Provision of security services</a:t>
            </a:r>
          </a:p>
          <a:p>
            <a:pPr marL="191958" indent="0">
              <a:buNone/>
            </a:pPr>
            <a:r>
              <a:rPr lang="en-GB" sz="2000" dirty="0"/>
              <a:t>Small, well reviewed code</a:t>
            </a:r>
          </a:p>
          <a:p>
            <a:pPr marL="191958" indent="0">
              <a:buNone/>
            </a:pPr>
            <a:endParaRPr lang="en-GB" sz="2000" dirty="0"/>
          </a:p>
          <a:p>
            <a:pPr marL="572876" indent="-380917"/>
            <a:endParaRPr lang="en-GB" dirty="0" smtClean="0"/>
          </a:p>
          <a:p>
            <a:pPr marL="572876" indent="-380917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Security Profiles</a:t>
            </a:r>
            <a:endParaRPr lang="en-GB" dirty="0"/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8613776" y="2845638"/>
            <a:ext cx="39210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Invasive HW Attacks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Well resourced and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funded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Unlimited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time, money &amp;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equipment.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5399261" y="3853853"/>
            <a:ext cx="43296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Non-invasive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GB" sz="1600" b="1" kern="0" dirty="0" smtClean="0">
                <a:solidFill>
                  <a:sysClr val="windowText" lastClr="000000"/>
                </a:solidFill>
              </a:rPr>
              <a:t>HW 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Attacks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Physical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access to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device: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JTAG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Bus Probing, IO Pins, Side Channels etc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ight Arrow 5"/>
          <p:cNvSpPr>
            <a:spLocks noChangeArrowheads="1"/>
          </p:cNvSpPr>
          <p:nvPr/>
        </p:nvSpPr>
        <p:spPr bwMode="auto">
          <a:xfrm rot="-1244832">
            <a:off x="1573394" y="3215716"/>
            <a:ext cx="8746940" cy="556376"/>
          </a:xfrm>
          <a:prstGeom prst="rightArrow">
            <a:avLst>
              <a:gd name="adj1" fmla="val 50000"/>
              <a:gd name="adj2" fmla="val 128909"/>
            </a:avLst>
          </a:prstGeom>
          <a:solidFill>
            <a:srgbClr val="128CAB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                                          Value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to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attacker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5399260" y="3264472"/>
            <a:ext cx="721784" cy="541337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2802493" y="4676363"/>
            <a:ext cx="28743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Software Attacks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Malware, Viruses, Root Kits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Social engineering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473806" y="1695060"/>
            <a:ext cx="1909685" cy="6965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80167" tIns="40084" rIns="80167" bIns="40084">
            <a:spAutoFit/>
          </a:bodyPr>
          <a:lstStyle/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Cost/Effort </a:t>
            </a:r>
          </a:p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Attack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10129378" y="5452720"/>
            <a:ext cx="2040413" cy="6965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80167" tIns="40084" rIns="80167" bIns="40084">
            <a:spAutoFit/>
          </a:bodyPr>
          <a:lstStyle/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Cost/Effort 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Secure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5" name="Straight Arrow Connector 16"/>
          <p:cNvCxnSpPr>
            <a:cxnSpLocks noChangeShapeType="1"/>
          </p:cNvCxnSpPr>
          <p:nvPr/>
        </p:nvCxnSpPr>
        <p:spPr bwMode="auto">
          <a:xfrm>
            <a:off x="1270523" y="5796997"/>
            <a:ext cx="8972000" cy="7950"/>
          </a:xfrm>
          <a:prstGeom prst="straightConnector1">
            <a:avLst/>
          </a:prstGeom>
          <a:noFill/>
          <a:ln w="63500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6" name="Oval 21"/>
          <p:cNvSpPr>
            <a:spLocks noChangeArrowheads="1"/>
          </p:cNvSpPr>
          <p:nvPr/>
        </p:nvSpPr>
        <p:spPr bwMode="auto">
          <a:xfrm>
            <a:off x="1809778" y="4182159"/>
            <a:ext cx="992716" cy="744538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val 22"/>
          <p:cNvSpPr>
            <a:spLocks noChangeArrowheads="1"/>
          </p:cNvSpPr>
          <p:nvPr/>
        </p:nvSpPr>
        <p:spPr bwMode="auto">
          <a:xfrm>
            <a:off x="8613775" y="2400357"/>
            <a:ext cx="541867" cy="4302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8" name="Straight Arrow Connector 31"/>
          <p:cNvCxnSpPr>
            <a:cxnSpLocks noChangeShapeType="1"/>
          </p:cNvCxnSpPr>
          <p:nvPr/>
        </p:nvCxnSpPr>
        <p:spPr bwMode="auto">
          <a:xfrm flipV="1">
            <a:off x="1270523" y="2445164"/>
            <a:ext cx="0" cy="3386760"/>
          </a:xfrm>
          <a:prstGeom prst="straightConnector1">
            <a:avLst/>
          </a:prstGeom>
          <a:noFill/>
          <a:ln w="63500" algn="ctr">
            <a:solidFill>
              <a:srgbClr val="00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5431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5764</TotalTime>
  <Words>2495</Words>
  <Application>Microsoft Office PowerPoint</Application>
  <PresentationFormat>Custom</PresentationFormat>
  <Paragraphs>775</Paragraphs>
  <Slides>40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Trusted Execution Environments (TEE) and the Open Trust Protocol (OTrP)</vt:lpstr>
      <vt:lpstr>PowerPoint Presentation</vt:lpstr>
      <vt:lpstr>Communication Security </vt:lpstr>
      <vt:lpstr>Software Security</vt:lpstr>
      <vt:lpstr>Physical Security</vt:lpstr>
      <vt:lpstr>PowerPoint Presentation</vt:lpstr>
      <vt:lpstr>Security Principles: Isolation and Least Privilege</vt:lpstr>
      <vt:lpstr>Security Principles: Isolation and Least Privilege</vt:lpstr>
      <vt:lpstr>Security Profiles</vt:lpstr>
      <vt:lpstr>PowerPoint Presentation</vt:lpstr>
      <vt:lpstr>Trusted Execution Environment: Why?</vt:lpstr>
      <vt:lpstr>Trusted Execution Environment: What is needed?</vt:lpstr>
      <vt:lpstr>Security Profiles</vt:lpstr>
      <vt:lpstr>ARM Architecture Profiles</vt:lpstr>
      <vt:lpstr>TrustZone for ARMv8-A    TrustZone for ARMv8-M</vt:lpstr>
      <vt:lpstr>Secure Memory Map</vt:lpstr>
      <vt:lpstr>Example System on Chip (SoC)</vt:lpstr>
      <vt:lpstr>Example SoC with TrustZone</vt:lpstr>
      <vt:lpstr>TrustZone Software Stack</vt:lpstr>
      <vt:lpstr>FIDO Use Case</vt:lpstr>
      <vt:lpstr>PowerPoint Presentation</vt:lpstr>
      <vt:lpstr>Open Source Software Available</vt:lpstr>
      <vt:lpstr>Trying TrustZone @ Home</vt:lpstr>
      <vt:lpstr>Summary</vt:lpstr>
      <vt:lpstr>PowerPoint Presentation</vt:lpstr>
      <vt:lpstr>Demand of hardware based security with TEE and TA</vt:lpstr>
      <vt:lpstr>The Challenge </vt:lpstr>
      <vt:lpstr>Gaps to utilize hardware based security </vt:lpstr>
      <vt:lpstr>PowerPoint Presentation</vt:lpstr>
      <vt:lpstr>Open Trust Protocol (OTrP)</vt:lpstr>
      <vt:lpstr>PowerPoint Presentation</vt:lpstr>
      <vt:lpstr>Design Choices</vt:lpstr>
      <vt:lpstr>Envisioned User Experience</vt:lpstr>
      <vt:lpstr>OTrP Agent</vt:lpstr>
      <vt:lpstr>PowerPoint Presentation</vt:lpstr>
      <vt:lpstr>PowerPoint Presentation</vt:lpstr>
      <vt:lpstr>PowerPoint Presentation</vt:lpstr>
      <vt:lpstr>Entity Relationships</vt:lpstr>
      <vt:lpstr>PowerPoint Presentation</vt:lpstr>
      <vt:lpstr>Summary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TEEP Tutorial</dc:title>
  <dc:creator>Hannes &amp; Ming</dc:creator>
  <cp:lastModifiedBy>Hannes Tschofenig</cp:lastModifiedBy>
  <cp:revision>1</cp:revision>
  <dcterms:created xsi:type="dcterms:W3CDTF">2014-05-14T19:02:43Z</dcterms:created>
  <dcterms:modified xsi:type="dcterms:W3CDTF">2017-07-13T19:49:23Z</dcterms:modified>
</cp:coreProperties>
</file>