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71" r:id="rId4"/>
    <p:sldId id="290" r:id="rId5"/>
    <p:sldId id="300" r:id="rId6"/>
    <p:sldId id="293" r:id="rId7"/>
    <p:sldId id="299" r:id="rId8"/>
    <p:sldId id="298" r:id="rId9"/>
    <p:sldId id="295" r:id="rId10"/>
    <p:sldId id="296" r:id="rId11"/>
    <p:sldId id="297" r:id="rId12"/>
    <p:sldId id="294" r:id="rId13"/>
    <p:sldId id="258" r:id="rId14"/>
    <p:sldId id="262" r:id="rId15"/>
    <p:sldId id="263" r:id="rId16"/>
    <p:sldId id="259" r:id="rId17"/>
    <p:sldId id="265" r:id="rId18"/>
    <p:sldId id="266" r:id="rId19"/>
    <p:sldId id="267" r:id="rId20"/>
    <p:sldId id="277" r:id="rId21"/>
    <p:sldId id="272" r:id="rId22"/>
    <p:sldId id="279" r:id="rId23"/>
    <p:sldId id="281" r:id="rId24"/>
    <p:sldId id="282" r:id="rId25"/>
    <p:sldId id="280" r:id="rId26"/>
    <p:sldId id="283" r:id="rId27"/>
    <p:sldId id="284" r:id="rId28"/>
    <p:sldId id="285" r:id="rId29"/>
    <p:sldId id="291" r:id="rId30"/>
    <p:sldId id="292" r:id="rId31"/>
    <p:sldId id="287" r:id="rId32"/>
    <p:sldId id="288" r:id="rId33"/>
    <p:sldId id="289" r:id="rId34"/>
    <p:sldId id="261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6" autoAdjust="0"/>
    <p:restoredTop sz="86404" autoAdjust="0"/>
  </p:normalViewPr>
  <p:slideViewPr>
    <p:cSldViewPr>
      <p:cViewPr varScale="1">
        <p:scale>
          <a:sx n="79" d="100"/>
          <a:sy n="79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February 5-7, 2013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D351E7-FDC3-4646-A11C-6643229E0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6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February 5-7, 2013</a:t>
            </a:r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ECD9A3-A098-4A47-90B8-52462D9650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860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February 5-7, 2013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288C75-BEED-4CB6-91A0-B5CAE71CEA6B}" type="slidenum">
              <a:rPr lang="en-US"/>
              <a:pPr/>
              <a:t>12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February 5-7, 2013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33E919-BB0D-432D-8461-5852F4349BEF}" type="slidenum">
              <a:rPr lang="en-US"/>
              <a:pPr/>
              <a:t>14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D6610-7956-4759-9231-B26AFADC2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3EC5-07DF-4CAB-912D-949994824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B68D4-22DA-468D-8158-451646A2D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EBF6F-530C-438D-A240-E32F2BE0A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17EF-327A-48EF-8104-48EF0679F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A8E20-9875-4982-A456-0BC53B0B3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08E9D-7BAC-4726-BD63-46DC09931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F9B95-C1AD-4E19-8BFB-573F357F9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49C00-EB5E-44DB-849E-3AB966DBC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6C879-F0ED-4AF5-8356-772211888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61041-6933-4E61-B235-9ED47925C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138" y="63817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16271-FD6C-4739-892F-CEA13D979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SDP Issues</a:t>
            </a:r>
          </a:p>
        </p:txBody>
      </p:sp>
      <p:sp>
        <p:nvSpPr>
          <p:cNvPr id="13316" name="Rectangle 4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61DA2-AF45-447F-8201-6A52021F7C2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“Encoding”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smtClean="0"/>
              <a:t>In this presentation</a:t>
            </a:r>
            <a:r>
              <a:rPr lang="en-US" smtClean="0"/>
              <a:t> defined as:</a:t>
            </a:r>
            <a:br>
              <a:rPr lang="en-US" smtClean="0"/>
            </a:br>
            <a:r>
              <a:rPr lang="en-US" smtClean="0"/>
              <a:t>“One encoded representation of a single Media Source”</a:t>
            </a:r>
          </a:p>
          <a:p>
            <a:r>
              <a:rPr lang="en-US" smtClean="0"/>
              <a:t>Includes related “protection streams” such as Retransmission and Forward Error Correction</a:t>
            </a:r>
          </a:p>
          <a:p>
            <a:r>
              <a:rPr lang="en-US" smtClean="0"/>
              <a:t>One Media Source can have several Encodings</a:t>
            </a:r>
          </a:p>
          <a:p>
            <a:r>
              <a:rPr lang="en-US" smtClean="0"/>
              <a:t>Can have dependencies to other Encodings, such as for Scalable or Layered encodings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6E3FD-8C92-4CF7-9647-DB1A92325E40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Media Stream?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Not the WebRTC Term MediaStream</a:t>
            </a:r>
          </a:p>
          <a:p>
            <a:pPr>
              <a:lnSpc>
                <a:spcPct val="90000"/>
              </a:lnSpc>
            </a:pPr>
            <a:r>
              <a:rPr lang="en-US" smtClean="0"/>
              <a:t>What is meant with a Media Stream?</a:t>
            </a:r>
          </a:p>
          <a:p>
            <a:pPr lvl="1">
              <a:lnSpc>
                <a:spcPct val="90000"/>
              </a:lnSpc>
            </a:pPr>
            <a:r>
              <a:rPr lang="en-US" b="1" smtClean="0"/>
              <a:t>SSRC, single RTP stream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Single Encoding of a media source </a:t>
            </a:r>
            <a:r>
              <a:rPr lang="en-US" smtClean="0">
                <a:sym typeface="Wingdings" pitchFamily="2" charset="2"/>
              </a:rPr>
              <a:t></a:t>
            </a:r>
            <a:br>
              <a:rPr lang="en-US" smtClean="0">
                <a:sym typeface="Wingdings" pitchFamily="2" charset="2"/>
              </a:rPr>
            </a:br>
            <a:r>
              <a:rPr lang="en-US" smtClean="0"/>
              <a:t>One or More SSRCs (also e.g. protection streams)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Single Media Source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Multiple Encodings </a:t>
            </a:r>
            <a:r>
              <a:rPr lang="en-US" smtClean="0">
                <a:sym typeface="Wingdings" pitchFamily="2" charset="2"/>
              </a:rPr>
              <a:t></a:t>
            </a:r>
            <a:br>
              <a:rPr lang="en-US" smtClean="0">
                <a:sym typeface="Wingdings" pitchFamily="2" charset="2"/>
              </a:rPr>
            </a:br>
            <a:r>
              <a:rPr lang="en-US" smtClean="0">
                <a:sym typeface="Wingdings" pitchFamily="2" charset="2"/>
              </a:rPr>
              <a:t>E</a:t>
            </a:r>
            <a:r>
              <a:rPr lang="en-US" smtClean="0"/>
              <a:t>ven more SSRCs</a:t>
            </a:r>
          </a:p>
          <a:p>
            <a:pPr>
              <a:lnSpc>
                <a:spcPct val="90000"/>
              </a:lnSpc>
            </a:pPr>
            <a:r>
              <a:rPr lang="en-US" smtClean="0"/>
              <a:t>We must be clear when discussing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Please be explicit in what you mean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8657E-3350-419C-9C17-246E06FE9D8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n-US" smtClean="0"/>
              <a:t>WebRTC in SDP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11188" y="1484313"/>
            <a:ext cx="4321175" cy="3889375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&lt;Session-wide part&gt;</a:t>
            </a:r>
          </a:p>
          <a:p>
            <a:endParaRPr lang="en-US"/>
          </a:p>
          <a:p>
            <a:r>
              <a:rPr lang="en-US"/>
              <a:t>&lt;Media Block 1&gt;</a:t>
            </a:r>
          </a:p>
          <a:p>
            <a:r>
              <a:rPr lang="en-US"/>
              <a:t>	&lt;SSRC-specific attributes&gt;</a:t>
            </a:r>
          </a:p>
          <a:p>
            <a:r>
              <a:rPr lang="en-US"/>
              <a:t>	&lt;Format-specific attributes&gt;</a:t>
            </a:r>
          </a:p>
          <a:p>
            <a:endParaRPr lang="en-US"/>
          </a:p>
          <a:p>
            <a:r>
              <a:rPr lang="en-US"/>
              <a:t>&lt;Media Block 2&gt;</a:t>
            </a:r>
          </a:p>
          <a:p>
            <a:endParaRPr lang="en-US"/>
          </a:p>
          <a:p>
            <a:r>
              <a:rPr lang="en-US"/>
              <a:t>&lt;Media Block 3&gt;</a:t>
            </a:r>
          </a:p>
          <a:p>
            <a:endParaRPr lang="en-US"/>
          </a:p>
          <a:p>
            <a:r>
              <a:rPr lang="en-US"/>
              <a:t>…</a:t>
            </a:r>
          </a:p>
          <a:p>
            <a:endParaRPr lang="en-US"/>
          </a:p>
          <a:p>
            <a:r>
              <a:rPr lang="en-US"/>
              <a:t>&lt;Media Block n&gt;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787900" y="1196975"/>
            <a:ext cx="4103688" cy="1079500"/>
          </a:xfrm>
          <a:prstGeom prst="wedgeRoundRectCallout">
            <a:avLst>
              <a:gd name="adj1" fmla="val -60097"/>
              <a:gd name="adj2" fmla="val 6514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solidFill>
                  <a:schemeClr val="bg2"/>
                </a:solidFill>
              </a:rPr>
              <a:t>One Encoding of a MediaStreamTrack source can in its simplest form be a single SSRC 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5292725" y="2420938"/>
            <a:ext cx="3600450" cy="1079500"/>
          </a:xfrm>
          <a:prstGeom prst="wedgeRoundRectCallout">
            <a:avLst>
              <a:gd name="adj1" fmla="val -73148"/>
              <a:gd name="adj2" fmla="val -1882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solidFill>
                  <a:schemeClr val="bg2"/>
                </a:solidFill>
              </a:rPr>
              <a:t>One Encoding </a:t>
            </a:r>
            <a:r>
              <a:rPr lang="en-US" i="1">
                <a:solidFill>
                  <a:schemeClr val="bg2"/>
                </a:solidFill>
              </a:rPr>
              <a:t>specification</a:t>
            </a:r>
            <a:r>
              <a:rPr lang="en-US">
                <a:solidFill>
                  <a:schemeClr val="bg2"/>
                </a:solidFill>
              </a:rPr>
              <a:t> can be re-used by several MediaStreamTrack sources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5219700" y="3644900"/>
            <a:ext cx="3600450" cy="1079500"/>
          </a:xfrm>
          <a:prstGeom prst="wedgeRoundRectCallout">
            <a:avLst>
              <a:gd name="adj1" fmla="val -127912"/>
              <a:gd name="adj2" fmla="val -797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solidFill>
                  <a:schemeClr val="bg2"/>
                </a:solidFill>
              </a:rPr>
              <a:t>One MediaStream typically contain MST from multiple Media Blocks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611188" y="5589588"/>
            <a:ext cx="4321175" cy="792162"/>
          </a:xfrm>
          <a:prstGeom prst="wedgeRoundRectCallout">
            <a:avLst>
              <a:gd name="adj1" fmla="val -26597"/>
              <a:gd name="adj2" fmla="val -7725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>
                <a:solidFill>
                  <a:schemeClr val="bg2"/>
                </a:solidFill>
              </a:rPr>
              <a:t>A PeerConnection uses the SDP to describe its MS and MST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5076824" y="4797425"/>
            <a:ext cx="3814763" cy="1584325"/>
          </a:xfrm>
          <a:prstGeom prst="wedgeRoundRectCallout">
            <a:avLst>
              <a:gd name="adj1" fmla="val -119871"/>
              <a:gd name="adj2" fmla="val -10761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Bundling Media Blocks on same transport necessitates making </a:t>
            </a:r>
            <a:r>
              <a:rPr lang="en-US" i="1" dirty="0">
                <a:solidFill>
                  <a:schemeClr val="bg2"/>
                </a:solidFill>
              </a:rPr>
              <a:t>some </a:t>
            </a:r>
            <a:r>
              <a:rPr lang="en-US" dirty="0">
                <a:solidFill>
                  <a:schemeClr val="bg2"/>
                </a:solidFill>
              </a:rPr>
              <a:t>Media Block-local attributes </a:t>
            </a:r>
            <a:r>
              <a:rPr lang="en-US" dirty="0" smtClean="0">
                <a:solidFill>
                  <a:schemeClr val="bg2"/>
                </a:solidFill>
              </a:rPr>
              <a:t>global, or at least </a:t>
            </a:r>
            <a:r>
              <a:rPr lang="en-US" i="1" dirty="0" smtClean="0">
                <a:solidFill>
                  <a:schemeClr val="bg2"/>
                </a:solidFill>
              </a:rPr>
              <a:t>aligned</a:t>
            </a:r>
            <a:r>
              <a:rPr lang="en-US" dirty="0" smtClean="0">
                <a:solidFill>
                  <a:schemeClr val="bg2"/>
                </a:solidFill>
              </a:rPr>
              <a:t>, across </a:t>
            </a:r>
            <a:r>
              <a:rPr lang="en-US" dirty="0">
                <a:solidFill>
                  <a:schemeClr val="bg2"/>
                </a:solidFill>
              </a:rPr>
              <a:t>all bundled Media Blocks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Cases</a:t>
            </a:r>
          </a:p>
        </p:txBody>
      </p:sp>
      <p:sp>
        <p:nvSpPr>
          <p:cNvPr id="19460" name="Rectangle 4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28EA0-C830-421A-B273-ECBBD7630907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0481" name="AutoShape 7"/>
          <p:cNvSpPr>
            <a:spLocks noChangeArrowheads="1"/>
          </p:cNvSpPr>
          <p:nvPr/>
        </p:nvSpPr>
        <p:spPr bwMode="auto">
          <a:xfrm>
            <a:off x="7092950" y="1628775"/>
            <a:ext cx="1295400" cy="12239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B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Sources</a:t>
            </a:r>
          </a:p>
        </p:txBody>
      </p:sp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WebRTC</a:t>
            </a: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827088" y="1628775"/>
            <a:ext cx="1295400" cy="12239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A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Sources</a:t>
            </a:r>
          </a:p>
        </p:txBody>
      </p:sp>
      <p:sp>
        <p:nvSpPr>
          <p:cNvPr id="20484" name="AutoShape 8"/>
          <p:cNvSpPr>
            <a:spLocks noChangeArrowheads="1"/>
          </p:cNvSpPr>
          <p:nvPr/>
        </p:nvSpPr>
        <p:spPr bwMode="auto">
          <a:xfrm>
            <a:off x="3924300" y="5084763"/>
            <a:ext cx="1295400" cy="122396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Sources</a:t>
            </a:r>
          </a:p>
        </p:txBody>
      </p:sp>
      <p:grpSp>
        <p:nvGrpSpPr>
          <p:cNvPr id="20485" name="Group 17"/>
          <p:cNvGrpSpPr>
            <a:grpSpLocks/>
          </p:cNvGrpSpPr>
          <p:nvPr/>
        </p:nvGrpSpPr>
        <p:grpSpPr bwMode="auto">
          <a:xfrm>
            <a:off x="2195513" y="1773238"/>
            <a:ext cx="4751387" cy="1081087"/>
            <a:chOff x="1383" y="1117"/>
            <a:chExt cx="2993" cy="681"/>
          </a:xfrm>
        </p:grpSpPr>
        <p:sp>
          <p:nvSpPr>
            <p:cNvPr id="20511" name="AutoShape 16"/>
            <p:cNvSpPr>
              <a:spLocks noChangeArrowheads="1"/>
            </p:cNvSpPr>
            <p:nvPr/>
          </p:nvSpPr>
          <p:spPr bwMode="auto">
            <a:xfrm rot="-5400000">
              <a:off x="4195" y="1389"/>
              <a:ext cx="181" cy="181"/>
            </a:xfrm>
            <a:prstGeom prst="can">
              <a:avLst>
                <a:gd name="adj" fmla="val 2209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tIns="10800" bIns="10800" anchor="ctr"/>
            <a:lstStyle/>
            <a:p>
              <a:pPr algn="ctr"/>
              <a:endParaRPr lang="sv-SE"/>
            </a:p>
          </p:txBody>
        </p:sp>
        <p:sp>
          <p:nvSpPr>
            <p:cNvPr id="20512" name="AutoShape 14"/>
            <p:cNvSpPr>
              <a:spLocks noChangeArrowheads="1"/>
            </p:cNvSpPr>
            <p:nvPr/>
          </p:nvSpPr>
          <p:spPr bwMode="auto">
            <a:xfrm rot="-5400000">
              <a:off x="3946" y="1366"/>
              <a:ext cx="363" cy="227"/>
            </a:xfrm>
            <a:prstGeom prst="can">
              <a:avLst>
                <a:gd name="adj" fmla="val 30833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sv-SE">
                <a:solidFill>
                  <a:schemeClr val="bg1"/>
                </a:solidFill>
              </a:endParaRPr>
            </a:p>
          </p:txBody>
        </p:sp>
        <p:sp>
          <p:nvSpPr>
            <p:cNvPr id="20513" name="AutoShape 10"/>
            <p:cNvSpPr>
              <a:spLocks noChangeArrowheads="1"/>
            </p:cNvSpPr>
            <p:nvPr/>
          </p:nvSpPr>
          <p:spPr bwMode="auto">
            <a:xfrm rot="-5400000">
              <a:off x="3083" y="778"/>
              <a:ext cx="681" cy="1360"/>
            </a:xfrm>
            <a:prstGeom prst="can">
              <a:avLst>
                <a:gd name="adj" fmla="val 249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PeerConnection</a:t>
              </a:r>
            </a:p>
          </p:txBody>
        </p:sp>
        <p:sp>
          <p:nvSpPr>
            <p:cNvPr id="20514" name="AutoShape 13"/>
            <p:cNvSpPr>
              <a:spLocks noChangeArrowheads="1"/>
            </p:cNvSpPr>
            <p:nvPr/>
          </p:nvSpPr>
          <p:spPr bwMode="auto">
            <a:xfrm rot="-5400000">
              <a:off x="2154" y="981"/>
              <a:ext cx="363" cy="998"/>
            </a:xfrm>
            <a:prstGeom prst="can">
              <a:avLst>
                <a:gd name="adj" fmla="val 20098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MediaStream</a:t>
              </a:r>
            </a:p>
          </p:txBody>
        </p:sp>
        <p:sp>
          <p:nvSpPr>
            <p:cNvPr id="20515" name="AutoShape 15"/>
            <p:cNvSpPr>
              <a:spLocks noChangeArrowheads="1"/>
            </p:cNvSpPr>
            <p:nvPr/>
          </p:nvSpPr>
          <p:spPr bwMode="auto">
            <a:xfrm rot="-5400000">
              <a:off x="1541" y="1231"/>
              <a:ext cx="181" cy="498"/>
            </a:xfrm>
            <a:prstGeom prst="can">
              <a:avLst>
                <a:gd name="adj" fmla="val 20432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tIns="10800" bIns="10800" anchor="ctr"/>
            <a:lstStyle/>
            <a:p>
              <a:pPr algn="ctr"/>
              <a:r>
                <a:rPr lang="en-US"/>
                <a:t>Track</a:t>
              </a:r>
            </a:p>
          </p:txBody>
        </p:sp>
      </p:grpSp>
      <p:grpSp>
        <p:nvGrpSpPr>
          <p:cNvPr id="20486" name="Group 24"/>
          <p:cNvGrpSpPr>
            <a:grpSpLocks/>
          </p:cNvGrpSpPr>
          <p:nvPr/>
        </p:nvGrpSpPr>
        <p:grpSpPr bwMode="auto">
          <a:xfrm rot="-2881891">
            <a:off x="4645025" y="3716338"/>
            <a:ext cx="3671887" cy="1081088"/>
            <a:chOff x="1882" y="2387"/>
            <a:chExt cx="2313" cy="681"/>
          </a:xfrm>
        </p:grpSpPr>
        <p:sp>
          <p:nvSpPr>
            <p:cNvPr id="20506" name="AutoShape 19"/>
            <p:cNvSpPr>
              <a:spLocks noChangeArrowheads="1"/>
            </p:cNvSpPr>
            <p:nvPr/>
          </p:nvSpPr>
          <p:spPr bwMode="auto">
            <a:xfrm rot="-5400000">
              <a:off x="4014" y="2659"/>
              <a:ext cx="181" cy="181"/>
            </a:xfrm>
            <a:prstGeom prst="can">
              <a:avLst>
                <a:gd name="adj" fmla="val 2209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tIns="10800" bIns="10800" anchor="ctr"/>
            <a:lstStyle/>
            <a:p>
              <a:pPr algn="ctr"/>
              <a:endParaRPr lang="sv-SE"/>
            </a:p>
          </p:txBody>
        </p:sp>
        <p:sp>
          <p:nvSpPr>
            <p:cNvPr id="20507" name="AutoShape 20"/>
            <p:cNvSpPr>
              <a:spLocks noChangeArrowheads="1"/>
            </p:cNvSpPr>
            <p:nvPr/>
          </p:nvSpPr>
          <p:spPr bwMode="auto">
            <a:xfrm rot="-5400000">
              <a:off x="3765" y="2636"/>
              <a:ext cx="363" cy="227"/>
            </a:xfrm>
            <a:prstGeom prst="can">
              <a:avLst>
                <a:gd name="adj" fmla="val 30833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/>
            <a:lstStyle/>
            <a:p>
              <a:pPr algn="ctr"/>
              <a:endParaRPr lang="sv-SE">
                <a:solidFill>
                  <a:schemeClr val="bg1"/>
                </a:solidFill>
              </a:endParaRPr>
            </a:p>
          </p:txBody>
        </p:sp>
        <p:sp>
          <p:nvSpPr>
            <p:cNvPr id="20508" name="AutoShape 21"/>
            <p:cNvSpPr>
              <a:spLocks noChangeArrowheads="1"/>
            </p:cNvSpPr>
            <p:nvPr/>
          </p:nvSpPr>
          <p:spPr bwMode="auto">
            <a:xfrm rot="-5400000">
              <a:off x="2902" y="2048"/>
              <a:ext cx="681" cy="1360"/>
            </a:xfrm>
            <a:prstGeom prst="can">
              <a:avLst>
                <a:gd name="adj" fmla="val 249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PeerConnection</a:t>
              </a:r>
            </a:p>
          </p:txBody>
        </p:sp>
        <p:sp>
          <p:nvSpPr>
            <p:cNvPr id="20509" name="AutoShape 22"/>
            <p:cNvSpPr>
              <a:spLocks noChangeArrowheads="1"/>
            </p:cNvSpPr>
            <p:nvPr/>
          </p:nvSpPr>
          <p:spPr bwMode="auto">
            <a:xfrm rot="-5400000">
              <a:off x="2268" y="2545"/>
              <a:ext cx="363" cy="409"/>
            </a:xfrm>
            <a:prstGeom prst="can">
              <a:avLst>
                <a:gd name="adj" fmla="val 20657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MS</a:t>
              </a:r>
            </a:p>
          </p:txBody>
        </p:sp>
        <p:sp>
          <p:nvSpPr>
            <p:cNvPr id="20510" name="AutoShape 23"/>
            <p:cNvSpPr>
              <a:spLocks noChangeArrowheads="1"/>
            </p:cNvSpPr>
            <p:nvPr/>
          </p:nvSpPr>
          <p:spPr bwMode="auto">
            <a:xfrm rot="-5400000">
              <a:off x="1995" y="2546"/>
              <a:ext cx="181" cy="407"/>
            </a:xfrm>
            <a:prstGeom prst="can">
              <a:avLst>
                <a:gd name="adj" fmla="val 2209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tIns="10800" bIns="10800" anchor="ctr"/>
            <a:lstStyle/>
            <a:p>
              <a:pPr algn="ctr"/>
              <a:r>
                <a:rPr lang="en-US"/>
                <a:t>MST</a:t>
              </a:r>
            </a:p>
          </p:txBody>
        </p:sp>
      </p:grpSp>
      <p:grpSp>
        <p:nvGrpSpPr>
          <p:cNvPr id="20487" name="Group 25"/>
          <p:cNvGrpSpPr>
            <a:grpSpLocks/>
          </p:cNvGrpSpPr>
          <p:nvPr/>
        </p:nvGrpSpPr>
        <p:grpSpPr bwMode="auto">
          <a:xfrm rot="2893239">
            <a:off x="755650" y="3787775"/>
            <a:ext cx="3671888" cy="1081088"/>
            <a:chOff x="1882" y="2387"/>
            <a:chExt cx="2313" cy="681"/>
          </a:xfrm>
        </p:grpSpPr>
        <p:sp>
          <p:nvSpPr>
            <p:cNvPr id="20501" name="AutoShape 26"/>
            <p:cNvSpPr>
              <a:spLocks noChangeArrowheads="1"/>
            </p:cNvSpPr>
            <p:nvPr/>
          </p:nvSpPr>
          <p:spPr bwMode="auto">
            <a:xfrm rot="-5400000">
              <a:off x="4014" y="2659"/>
              <a:ext cx="181" cy="181"/>
            </a:xfrm>
            <a:prstGeom prst="can">
              <a:avLst>
                <a:gd name="adj" fmla="val 2209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tIns="10800" bIns="10800" anchor="ctr"/>
            <a:lstStyle/>
            <a:p>
              <a:pPr algn="ctr"/>
              <a:endParaRPr lang="sv-SE"/>
            </a:p>
          </p:txBody>
        </p:sp>
        <p:sp>
          <p:nvSpPr>
            <p:cNvPr id="20502" name="AutoShape 27"/>
            <p:cNvSpPr>
              <a:spLocks noChangeArrowheads="1"/>
            </p:cNvSpPr>
            <p:nvPr/>
          </p:nvSpPr>
          <p:spPr bwMode="auto">
            <a:xfrm rot="-5400000">
              <a:off x="3765" y="2636"/>
              <a:ext cx="363" cy="227"/>
            </a:xfrm>
            <a:prstGeom prst="can">
              <a:avLst>
                <a:gd name="adj" fmla="val 30833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endParaRPr lang="sv-SE">
                <a:solidFill>
                  <a:schemeClr val="bg1"/>
                </a:solidFill>
              </a:endParaRPr>
            </a:p>
          </p:txBody>
        </p:sp>
        <p:sp>
          <p:nvSpPr>
            <p:cNvPr id="20503" name="AutoShape 28"/>
            <p:cNvSpPr>
              <a:spLocks noChangeArrowheads="1"/>
            </p:cNvSpPr>
            <p:nvPr/>
          </p:nvSpPr>
          <p:spPr bwMode="auto">
            <a:xfrm rot="-5400000">
              <a:off x="2902" y="2048"/>
              <a:ext cx="681" cy="1360"/>
            </a:xfrm>
            <a:prstGeom prst="can">
              <a:avLst>
                <a:gd name="adj" fmla="val 24963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PeerConnection</a:t>
              </a:r>
            </a:p>
          </p:txBody>
        </p:sp>
        <p:sp>
          <p:nvSpPr>
            <p:cNvPr id="20504" name="AutoShape 29"/>
            <p:cNvSpPr>
              <a:spLocks noChangeArrowheads="1"/>
            </p:cNvSpPr>
            <p:nvPr/>
          </p:nvSpPr>
          <p:spPr bwMode="auto">
            <a:xfrm rot="-5400000">
              <a:off x="2268" y="2545"/>
              <a:ext cx="363" cy="409"/>
            </a:xfrm>
            <a:prstGeom prst="can">
              <a:avLst>
                <a:gd name="adj" fmla="val 20657"/>
              </a:avLst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MS</a:t>
              </a:r>
            </a:p>
          </p:txBody>
        </p:sp>
        <p:sp>
          <p:nvSpPr>
            <p:cNvPr id="20505" name="AutoShape 30"/>
            <p:cNvSpPr>
              <a:spLocks noChangeArrowheads="1"/>
            </p:cNvSpPr>
            <p:nvPr/>
          </p:nvSpPr>
          <p:spPr bwMode="auto">
            <a:xfrm rot="-5400000">
              <a:off x="1995" y="2546"/>
              <a:ext cx="181" cy="407"/>
            </a:xfrm>
            <a:prstGeom prst="can">
              <a:avLst>
                <a:gd name="adj" fmla="val 2209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tIns="10800" bIns="10800" anchor="ctr"/>
            <a:lstStyle/>
            <a:p>
              <a:pPr algn="ctr"/>
              <a:r>
                <a:rPr lang="en-US"/>
                <a:t>MST</a:t>
              </a:r>
            </a:p>
          </p:txBody>
        </p:sp>
      </p:grpSp>
      <p:sp>
        <p:nvSpPr>
          <p:cNvPr id="20488" name="Line 31"/>
          <p:cNvSpPr>
            <a:spLocks noChangeShapeType="1"/>
          </p:cNvSpPr>
          <p:nvPr/>
        </p:nvSpPr>
        <p:spPr bwMode="auto">
          <a:xfrm flipH="1">
            <a:off x="1908175" y="23495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89" name="Line 32"/>
          <p:cNvSpPr>
            <a:spLocks noChangeShapeType="1"/>
          </p:cNvSpPr>
          <p:nvPr/>
        </p:nvSpPr>
        <p:spPr bwMode="auto">
          <a:xfrm flipH="1">
            <a:off x="6948488" y="23495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90" name="Line 33"/>
          <p:cNvSpPr>
            <a:spLocks noChangeShapeType="1"/>
          </p:cNvSpPr>
          <p:nvPr/>
        </p:nvSpPr>
        <p:spPr bwMode="auto">
          <a:xfrm flipH="1" flipV="1">
            <a:off x="1116013" y="27813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91" name="Line 34"/>
          <p:cNvSpPr>
            <a:spLocks noChangeShapeType="1"/>
          </p:cNvSpPr>
          <p:nvPr/>
        </p:nvSpPr>
        <p:spPr bwMode="auto">
          <a:xfrm flipH="1" flipV="1">
            <a:off x="3779838" y="573405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92" name="Line 35"/>
          <p:cNvSpPr>
            <a:spLocks noChangeShapeType="1"/>
          </p:cNvSpPr>
          <p:nvPr/>
        </p:nvSpPr>
        <p:spPr bwMode="auto">
          <a:xfrm flipH="1">
            <a:off x="7740650" y="270827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93" name="Line 36"/>
          <p:cNvSpPr>
            <a:spLocks noChangeShapeType="1"/>
          </p:cNvSpPr>
          <p:nvPr/>
        </p:nvSpPr>
        <p:spPr bwMode="auto">
          <a:xfrm flipH="1">
            <a:off x="5148263" y="5661025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20494" name="AutoShape 37"/>
          <p:cNvSpPr>
            <a:spLocks noChangeArrowheads="1"/>
          </p:cNvSpPr>
          <p:nvPr/>
        </p:nvSpPr>
        <p:spPr bwMode="auto">
          <a:xfrm>
            <a:off x="6156325" y="549275"/>
            <a:ext cx="1944688" cy="719138"/>
          </a:xfrm>
          <a:prstGeom prst="wedgeRoundRectCallout">
            <a:avLst>
              <a:gd name="adj1" fmla="val -50981"/>
              <a:gd name="adj2" fmla="val 121523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One or more per transport</a:t>
            </a:r>
          </a:p>
        </p:txBody>
      </p:sp>
      <p:sp>
        <p:nvSpPr>
          <p:cNvPr id="20495" name="AutoShape 38"/>
          <p:cNvSpPr>
            <a:spLocks noChangeArrowheads="1"/>
          </p:cNvSpPr>
          <p:nvPr/>
        </p:nvSpPr>
        <p:spPr bwMode="auto">
          <a:xfrm>
            <a:off x="684213" y="5157788"/>
            <a:ext cx="1944687" cy="1008062"/>
          </a:xfrm>
          <a:prstGeom prst="wedgeRoundRectCallout">
            <a:avLst>
              <a:gd name="adj1" fmla="val 114898"/>
              <a:gd name="adj2" fmla="val 17088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Sources are represented as encodings</a:t>
            </a:r>
          </a:p>
        </p:txBody>
      </p:sp>
      <p:sp>
        <p:nvSpPr>
          <p:cNvPr id="20496" name="AutoShape 39"/>
          <p:cNvSpPr>
            <a:spLocks noChangeArrowheads="1"/>
          </p:cNvSpPr>
          <p:nvPr/>
        </p:nvSpPr>
        <p:spPr bwMode="auto">
          <a:xfrm>
            <a:off x="3635375" y="3644900"/>
            <a:ext cx="1944688" cy="1008063"/>
          </a:xfrm>
          <a:prstGeom prst="wedgeRoundRectCallout">
            <a:avLst>
              <a:gd name="adj1" fmla="val 50407"/>
              <a:gd name="adj2" fmla="val 70630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Same MS can be transported by multiple PC</a:t>
            </a:r>
          </a:p>
        </p:txBody>
      </p:sp>
      <p:sp>
        <p:nvSpPr>
          <p:cNvPr id="20497" name="AutoShape 40"/>
          <p:cNvSpPr>
            <a:spLocks noChangeArrowheads="1"/>
          </p:cNvSpPr>
          <p:nvPr/>
        </p:nvSpPr>
        <p:spPr bwMode="auto">
          <a:xfrm>
            <a:off x="6156325" y="5516563"/>
            <a:ext cx="2232025" cy="1008062"/>
          </a:xfrm>
          <a:prstGeom prst="wedgeRoundRectCallout">
            <a:avLst>
              <a:gd name="adj1" fmla="val -91894"/>
              <a:gd name="adj2" fmla="val -23699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Same source can have multiple encodings</a:t>
            </a:r>
          </a:p>
        </p:txBody>
      </p:sp>
      <p:sp>
        <p:nvSpPr>
          <p:cNvPr id="20498" name="AutoShape 41"/>
          <p:cNvSpPr>
            <a:spLocks noChangeArrowheads="1"/>
          </p:cNvSpPr>
          <p:nvPr/>
        </p:nvSpPr>
        <p:spPr bwMode="auto">
          <a:xfrm>
            <a:off x="971550" y="549275"/>
            <a:ext cx="2449513" cy="719138"/>
          </a:xfrm>
          <a:prstGeom prst="wedgeRoundRectCallout">
            <a:avLst>
              <a:gd name="adj1" fmla="val 59981"/>
              <a:gd name="adj2" fmla="val 155741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One or more per PerConnection</a:t>
            </a:r>
          </a:p>
        </p:txBody>
      </p:sp>
      <p:sp>
        <p:nvSpPr>
          <p:cNvPr id="20499" name="AutoShape 42"/>
          <p:cNvSpPr>
            <a:spLocks noChangeArrowheads="1"/>
          </p:cNvSpPr>
          <p:nvPr/>
        </p:nvSpPr>
        <p:spPr bwMode="auto">
          <a:xfrm>
            <a:off x="2555875" y="3068638"/>
            <a:ext cx="3887788" cy="431800"/>
          </a:xfrm>
          <a:prstGeom prst="wedgeRoundRectCallout">
            <a:avLst>
              <a:gd name="adj1" fmla="val -49551"/>
              <a:gd name="adj2" fmla="val -180514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One or more per MediaStream</a:t>
            </a:r>
          </a:p>
        </p:txBody>
      </p:sp>
      <p:sp>
        <p:nvSpPr>
          <p:cNvPr id="20500" name="AutoShape 43"/>
          <p:cNvSpPr>
            <a:spLocks noChangeArrowheads="1"/>
          </p:cNvSpPr>
          <p:nvPr/>
        </p:nvSpPr>
        <p:spPr bwMode="auto">
          <a:xfrm>
            <a:off x="7435704" y="3716338"/>
            <a:ext cx="1528910" cy="1654175"/>
          </a:xfrm>
          <a:prstGeom prst="wedgeRoundRectCallout">
            <a:avLst>
              <a:gd name="adj1" fmla="val -27176"/>
              <a:gd name="adj2" fmla="val -103454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Same source can be used in multiple Tracks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775A9-E60A-48CA-AEF1-FB6D4D49678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CLUE</a:t>
            </a:r>
          </a:p>
        </p:txBody>
      </p:sp>
      <p:sp>
        <p:nvSpPr>
          <p:cNvPr id="18434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Multiple simultaneous</a:t>
            </a:r>
          </a:p>
          <a:p>
            <a:pPr lvl="1" eaLnBrk="1" hangingPunct="1">
              <a:defRPr/>
            </a:pPr>
            <a:r>
              <a:rPr lang="en-US" dirty="0" smtClean="0"/>
              <a:t>Endpoints; conference is the typical use case</a:t>
            </a:r>
          </a:p>
          <a:p>
            <a:pPr lvl="1" eaLnBrk="1" hangingPunct="1">
              <a:defRPr/>
            </a:pPr>
            <a:r>
              <a:rPr lang="en-US" dirty="0" smtClean="0"/>
              <a:t>Sources; cameras, microphones</a:t>
            </a:r>
          </a:p>
          <a:p>
            <a:pPr lvl="1" eaLnBrk="1" hangingPunct="1">
              <a:defRPr/>
            </a:pPr>
            <a:r>
              <a:rPr lang="en-US" dirty="0" smtClean="0"/>
              <a:t>Presentations; displays, speakers</a:t>
            </a:r>
          </a:p>
          <a:p>
            <a:pPr lvl="1" eaLnBrk="1" hangingPunct="1">
              <a:defRPr/>
            </a:pPr>
            <a:r>
              <a:rPr lang="en-US" dirty="0" smtClean="0"/>
              <a:t>Media types; audio, video</a:t>
            </a:r>
          </a:p>
          <a:p>
            <a:pPr lvl="1" eaLnBrk="1" hangingPunct="1">
              <a:defRPr/>
            </a:pPr>
            <a:r>
              <a:rPr lang="en-US" dirty="0" smtClean="0"/>
              <a:t>Encodings; representations of media</a:t>
            </a:r>
          </a:p>
          <a:p>
            <a:pPr eaLnBrk="1" hangingPunct="1">
              <a:defRPr/>
            </a:pPr>
            <a:r>
              <a:rPr lang="en-US" dirty="0"/>
              <a:t>SIP/SDP </a:t>
            </a:r>
            <a:r>
              <a:rPr lang="en-US" dirty="0" smtClean="0"/>
              <a:t>+ CLUE specific signaling protocol</a:t>
            </a:r>
          </a:p>
          <a:p>
            <a:pPr lvl="1" eaLnBrk="1" hangingPunct="1">
              <a:defRPr/>
            </a:pPr>
            <a:r>
              <a:rPr lang="en-US" dirty="0" smtClean="0"/>
              <a:t>Media source specific information for CLUE</a:t>
            </a:r>
          </a:p>
          <a:p>
            <a:pPr eaLnBrk="1" hangingPunct="1">
              <a:defRPr/>
            </a:pPr>
            <a:r>
              <a:rPr lang="en-US" dirty="0" smtClean="0"/>
              <a:t>Grouping</a:t>
            </a:r>
          </a:p>
          <a:p>
            <a:pPr lvl="1" eaLnBrk="1" hangingPunct="1">
              <a:defRPr/>
            </a:pPr>
            <a:r>
              <a:rPr lang="en-US" dirty="0" smtClean="0"/>
              <a:t>Scenes, from related sources</a:t>
            </a:r>
          </a:p>
          <a:p>
            <a:pPr lvl="1" eaLnBrk="1" hangingPunct="1">
              <a:defRPr/>
            </a:pPr>
            <a:r>
              <a:rPr lang="en-US" dirty="0" smtClean="0"/>
              <a:t>Alternative scene representations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“New” Functionalities in SDP</a:t>
            </a:r>
          </a:p>
        </p:txBody>
      </p:sp>
      <p:sp>
        <p:nvSpPr>
          <p:cNvPr id="22532" name="Rectangle 4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sv-SE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8DE95-C508-413A-96CA-77A8501ECAD6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Sources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Signaling RTP session with multiple sources of </a:t>
            </a:r>
            <a:r>
              <a:rPr lang="en-US" i="1" smtClean="0"/>
              <a:t>same </a:t>
            </a:r>
            <a:r>
              <a:rPr lang="en-US" smtClean="0"/>
              <a:t>media type</a:t>
            </a:r>
          </a:p>
          <a:p>
            <a:pPr lvl="1" eaLnBrk="1" hangingPunct="1"/>
            <a:r>
              <a:rPr lang="en-US" smtClean="0"/>
              <a:t>sent from a single endpoint</a:t>
            </a:r>
          </a:p>
          <a:p>
            <a:pPr lvl="1" eaLnBrk="1" hangingPunct="1"/>
            <a:r>
              <a:rPr lang="en-US" smtClean="0"/>
              <a:t>received by a single endpoint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1C560B-2B72-4AAB-A7D1-642338F048AF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Transport Aggregation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protocols on </a:t>
            </a:r>
            <a:r>
              <a:rPr lang="en-US" i="1" smtClean="0"/>
              <a:t>same </a:t>
            </a:r>
            <a:r>
              <a:rPr lang="en-US" smtClean="0"/>
              <a:t>transport</a:t>
            </a:r>
            <a:br>
              <a:rPr lang="en-US" smtClean="0"/>
            </a:br>
            <a:r>
              <a:rPr lang="en-US" smtClean="0"/>
              <a:t>(UDP port)</a:t>
            </a:r>
          </a:p>
          <a:p>
            <a:pPr lvl="1" eaLnBrk="1" hangingPunct="1"/>
            <a:r>
              <a:rPr lang="en-US" smtClean="0"/>
              <a:t>STUN</a:t>
            </a:r>
          </a:p>
          <a:p>
            <a:pPr lvl="1" eaLnBrk="1" hangingPunct="1"/>
            <a:r>
              <a:rPr lang="en-US" smtClean="0"/>
              <a:t>DTLS-SRTP</a:t>
            </a:r>
          </a:p>
          <a:p>
            <a:pPr lvl="1" eaLnBrk="1" hangingPunct="1"/>
            <a:r>
              <a:rPr lang="en-US" smtClean="0"/>
              <a:t>DTLS/SCTP</a:t>
            </a:r>
          </a:p>
          <a:p>
            <a:pPr lvl="1" eaLnBrk="1" hangingPunct="1"/>
            <a:r>
              <a:rPr lang="en-US" smtClean="0"/>
              <a:t>(S)RTP</a:t>
            </a:r>
          </a:p>
          <a:p>
            <a:pPr eaLnBrk="1" hangingPunct="1"/>
            <a:r>
              <a:rPr lang="en-US" smtClean="0"/>
              <a:t>Multiple media types in </a:t>
            </a:r>
            <a:r>
              <a:rPr lang="en-US" i="1" smtClean="0"/>
              <a:t>same </a:t>
            </a:r>
            <a:r>
              <a:rPr lang="en-US" smtClean="0"/>
              <a:t>RTP session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F771A4-0ECB-4F40-924E-BC562C14F2E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Simulcast and Scalability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encodings of a single media source</a:t>
            </a:r>
          </a:p>
          <a:p>
            <a:pPr lvl="1" eaLnBrk="1" hangingPunct="1"/>
            <a:r>
              <a:rPr lang="en-US" smtClean="0"/>
              <a:t>Independent: </a:t>
            </a:r>
            <a:r>
              <a:rPr lang="en-US" smtClean="0">
                <a:solidFill>
                  <a:srgbClr val="FF0000"/>
                </a:solidFill>
              </a:rPr>
              <a:t>Simulcast</a:t>
            </a:r>
          </a:p>
          <a:p>
            <a:pPr lvl="1" eaLnBrk="1" hangingPunct="1"/>
            <a:r>
              <a:rPr lang="en-US" smtClean="0"/>
              <a:t>Dependent: </a:t>
            </a:r>
            <a:r>
              <a:rPr lang="en-US" smtClean="0">
                <a:solidFill>
                  <a:srgbClr val="FF0000"/>
                </a:solidFill>
              </a:rPr>
              <a:t>Scalable</a:t>
            </a:r>
            <a:r>
              <a:rPr lang="en-US" smtClean="0"/>
              <a:t> (or layered) encoding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</a:p>
        </p:txBody>
      </p:sp>
      <p:sp>
        <p:nvSpPr>
          <p:cNvPr id="14342" name="Rectangle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Background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Goals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SDP Primer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RTP Primer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Use cases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“New” Functionalities in SDP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Multiple RTP Streams in SDP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Decision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8AF28-3940-4DAB-8766-67733BAA2F48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RTP Streams in SDP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Fundamental Issue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235BA-1A3C-4E89-BCB9-517A0FCF5668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vs MULTIPLE SOURCES PER SDP m- 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SINGLE SOURCE (SSRC)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 smtClean="0"/>
              <a:t>m=audio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&lt;SSRC #1&gt;</a:t>
            </a:r>
            <a:endParaRPr lang="en-US" sz="24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 smtClean="0"/>
              <a:t>m=audio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&lt;SSRC #2&gt;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MULTIPLE SOURCES (SSRCs)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 smtClean="0"/>
              <a:t>m=audio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&lt;SSRC #1&gt;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&lt;SSRC #2&gt;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0D89DC-94A3-4445-998C-4D8326F2072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RTP Session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WebRTC</a:t>
            </a:r>
          </a:p>
          <a:p>
            <a:pPr lvl="1">
              <a:defRPr/>
            </a:pPr>
            <a:r>
              <a:rPr lang="en-US" dirty="0" smtClean="0"/>
              <a:t>Multiple media sources</a:t>
            </a:r>
          </a:p>
          <a:p>
            <a:pPr lvl="1">
              <a:defRPr/>
            </a:pPr>
            <a:r>
              <a:rPr lang="en-US" dirty="0" smtClean="0"/>
              <a:t>Multiple encodings likely per media source</a:t>
            </a:r>
          </a:p>
          <a:p>
            <a:pPr lvl="1">
              <a:defRPr/>
            </a:pPr>
            <a:r>
              <a:rPr lang="en-US" dirty="0" smtClean="0"/>
              <a:t>All RTP streams (SSRCs) in a </a:t>
            </a:r>
            <a:r>
              <a:rPr lang="en-US" dirty="0" err="1" smtClean="0"/>
              <a:t>PeerConnection</a:t>
            </a:r>
            <a:r>
              <a:rPr lang="en-US" dirty="0" smtClean="0"/>
              <a:t> as</a:t>
            </a:r>
          </a:p>
          <a:p>
            <a:pPr lvl="2">
              <a:defRPr/>
            </a:pPr>
            <a:r>
              <a:rPr lang="en-US" dirty="0" smtClean="0"/>
              <a:t>one RTP session or</a:t>
            </a:r>
          </a:p>
          <a:p>
            <a:pPr lvl="2">
              <a:defRPr/>
            </a:pPr>
            <a:r>
              <a:rPr lang="en-US" dirty="0" smtClean="0"/>
              <a:t>one RTP session per Media Type</a:t>
            </a:r>
          </a:p>
          <a:p>
            <a:pPr lvl="1">
              <a:defRPr/>
            </a:pPr>
            <a:r>
              <a:rPr lang="en-US" dirty="0" smtClean="0"/>
              <a:t>Two Endpoints per Peer Connection</a:t>
            </a:r>
          </a:p>
          <a:p>
            <a:pPr>
              <a:defRPr/>
            </a:pPr>
            <a:r>
              <a:rPr lang="en-US" dirty="0" smtClean="0"/>
              <a:t>CLUE</a:t>
            </a:r>
          </a:p>
          <a:p>
            <a:pPr lvl="1">
              <a:defRPr/>
            </a:pPr>
            <a:r>
              <a:rPr lang="en-US" dirty="0" smtClean="0"/>
              <a:t>Multiple media sources</a:t>
            </a:r>
          </a:p>
          <a:p>
            <a:pPr lvl="1">
              <a:defRPr/>
            </a:pPr>
            <a:r>
              <a:rPr lang="en-US" dirty="0" smtClean="0"/>
              <a:t>Multiple encoding per media source intended to be supported</a:t>
            </a:r>
          </a:p>
          <a:p>
            <a:pPr lvl="1">
              <a:defRPr/>
            </a:pPr>
            <a:r>
              <a:rPr lang="en-US" dirty="0" smtClean="0"/>
              <a:t>One or More RTP session (undecided)</a:t>
            </a:r>
          </a:p>
          <a:p>
            <a:pPr lvl="2">
              <a:defRPr/>
            </a:pPr>
            <a:r>
              <a:rPr lang="en-US" dirty="0" smtClean="0"/>
              <a:t>Multiple end point can be visible, even for unicast transport</a:t>
            </a:r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16F76-C2B3-4328-98FE-0637BC224210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RTP Session Usage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Layered Multicast</a:t>
            </a:r>
          </a:p>
          <a:p>
            <a:pPr lvl="1"/>
            <a:r>
              <a:rPr lang="en-US" smtClean="0"/>
              <a:t>Multiple RTP sessions each on its own multicast address</a:t>
            </a:r>
          </a:p>
          <a:p>
            <a:pPr lvl="1"/>
            <a:r>
              <a:rPr lang="en-US" smtClean="0"/>
              <a:t>Receiver decided how many simultaneous session it joins</a:t>
            </a:r>
          </a:p>
          <a:p>
            <a:pPr lvl="1"/>
            <a:r>
              <a:rPr lang="en-US" smtClean="0"/>
              <a:t>Same media sources can be present in all RTP sessions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B73C6-60C7-40DB-947E-31DDD0F5FBB6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Implicit SSRCs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smtClean="0"/>
              <a:t>Roach argues that you must signal all Media Streams</a:t>
            </a:r>
          </a:p>
          <a:p>
            <a:pPr>
              <a:lnSpc>
                <a:spcPct val="80000"/>
              </a:lnSpc>
            </a:pPr>
            <a:r>
              <a:rPr lang="en-US" sz="2500" smtClean="0"/>
              <a:t>This is not necessary and sometimes not possible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Applications may not know number of sources and their SSRC numbers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Implicit or bound in RTP when existing, e.g. RTP retransmission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One to one mapping with source stream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Can benefit from explicit binding in signaling or RTCP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Other Signaling Protocols than SDP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CLUE is likely to become an example</a:t>
            </a:r>
          </a:p>
          <a:p>
            <a:pPr lvl="3">
              <a:lnSpc>
                <a:spcPct val="80000"/>
              </a:lnSpc>
            </a:pPr>
            <a:r>
              <a:rPr lang="en-US" sz="1600" smtClean="0"/>
              <a:t>Use only SDP to establish transport and RTP session structure</a:t>
            </a:r>
          </a:p>
          <a:p>
            <a:pPr lvl="3">
              <a:lnSpc>
                <a:spcPct val="80000"/>
              </a:lnSpc>
            </a:pPr>
            <a:r>
              <a:rPr lang="en-US" sz="1600" smtClean="0"/>
              <a:t>Info of the media streams a provider sends goes into “CLUE” protocol</a:t>
            </a:r>
          </a:p>
          <a:p>
            <a:pPr lvl="1">
              <a:lnSpc>
                <a:spcPct val="80000"/>
              </a:lnSpc>
            </a:pPr>
            <a:r>
              <a:rPr lang="en-US" sz="2200" smtClean="0"/>
              <a:t>Implicit by Application Knowledge</a:t>
            </a:r>
          </a:p>
          <a:p>
            <a:pPr lvl="2">
              <a:lnSpc>
                <a:spcPct val="80000"/>
              </a:lnSpc>
            </a:pPr>
            <a:r>
              <a:rPr lang="en-US" sz="1900" smtClean="0"/>
              <a:t>MBONED RAT application</a:t>
            </a:r>
          </a:p>
          <a:p>
            <a:pPr lvl="3">
              <a:lnSpc>
                <a:spcPct val="80000"/>
              </a:lnSpc>
            </a:pPr>
            <a:r>
              <a:rPr lang="en-US" sz="1600" smtClean="0"/>
              <a:t>RTP streams for end points are injected</a:t>
            </a:r>
          </a:p>
          <a:p>
            <a:pPr lvl="3">
              <a:lnSpc>
                <a:spcPct val="80000"/>
              </a:lnSpc>
            </a:pPr>
            <a:r>
              <a:rPr lang="en-US" sz="1600" smtClean="0"/>
              <a:t>Meta data provided in RTCP</a:t>
            </a:r>
          </a:p>
          <a:p>
            <a:pPr lvl="3">
              <a:lnSpc>
                <a:spcPct val="80000"/>
              </a:lnSpc>
            </a:pPr>
            <a:r>
              <a:rPr lang="en-US" sz="1600" smtClean="0"/>
              <a:t>Using common session configurations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C5E51-F2EB-49E2-8E04-7800D52C37D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RTP Session level</a:t>
            </a:r>
          </a:p>
          <a:p>
            <a:pPr lvl="1">
              <a:defRPr/>
            </a:pPr>
            <a:r>
              <a:rPr lang="en-US" dirty="0" smtClean="0"/>
              <a:t>Which RTP streams share session</a:t>
            </a:r>
          </a:p>
          <a:p>
            <a:pPr lvl="1">
              <a:defRPr/>
            </a:pPr>
            <a:r>
              <a:rPr lang="en-US" dirty="0" smtClean="0"/>
              <a:t>Which transport flows are used by session</a:t>
            </a:r>
          </a:p>
          <a:p>
            <a:pPr lvl="1">
              <a:defRPr/>
            </a:pPr>
            <a:r>
              <a:rPr lang="en-US" dirty="0" smtClean="0"/>
              <a:t>Security mechanism</a:t>
            </a:r>
          </a:p>
          <a:p>
            <a:pPr lvl="1">
              <a:defRPr/>
            </a:pPr>
            <a:r>
              <a:rPr lang="en-US" dirty="0" smtClean="0"/>
              <a:t>RTP profile</a:t>
            </a:r>
          </a:p>
          <a:p>
            <a:pPr lvl="1">
              <a:defRPr/>
            </a:pPr>
            <a:r>
              <a:rPr lang="en-US" dirty="0" smtClean="0"/>
              <a:t>The payload types</a:t>
            </a:r>
          </a:p>
          <a:p>
            <a:pPr lvl="1">
              <a:defRPr/>
            </a:pPr>
            <a:r>
              <a:rPr lang="en-US" dirty="0" smtClean="0"/>
              <a:t>RTP header extensions</a:t>
            </a:r>
          </a:p>
          <a:p>
            <a:pPr lvl="1">
              <a:defRPr/>
            </a:pPr>
            <a:r>
              <a:rPr lang="en-US" dirty="0" smtClean="0"/>
              <a:t>Aggregate Bandwidths</a:t>
            </a:r>
          </a:p>
          <a:p>
            <a:pPr lvl="1">
              <a:defRPr/>
            </a:pPr>
            <a:r>
              <a:rPr lang="en-US" dirty="0" smtClean="0"/>
              <a:t>RTCP Bandwidths</a:t>
            </a:r>
          </a:p>
          <a:p>
            <a:pPr lvl="1">
              <a:defRPr/>
            </a:pPr>
            <a:r>
              <a:rPr lang="en-US" dirty="0" smtClean="0"/>
              <a:t>Possible media directions</a:t>
            </a:r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598A2-770D-41A6-8078-A1664DCC894E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Structures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Payload Type specific</a:t>
            </a:r>
          </a:p>
          <a:p>
            <a:pPr lvl="1"/>
            <a:r>
              <a:rPr lang="en-US" smtClean="0"/>
              <a:t>The payload configuration (a=fmtp information)</a:t>
            </a:r>
          </a:p>
          <a:p>
            <a:pPr lvl="2"/>
            <a:r>
              <a:rPr lang="en-US" smtClean="0"/>
              <a:t>Codec parameters</a:t>
            </a:r>
          </a:p>
          <a:p>
            <a:pPr lvl="2"/>
            <a:r>
              <a:rPr lang="en-US" smtClean="0"/>
              <a:t>Packing</a:t>
            </a:r>
          </a:p>
          <a:p>
            <a:pPr lvl="1"/>
            <a:r>
              <a:rPr lang="en-US" smtClean="0"/>
              <a:t>RTP/RTCP extensions associated with PT e.g.</a:t>
            </a:r>
          </a:p>
          <a:p>
            <a:pPr lvl="2"/>
            <a:r>
              <a:rPr lang="en-US" smtClean="0"/>
              <a:t>Full Intra Refresh, etc. [RFC 5104]</a:t>
            </a:r>
          </a:p>
          <a:p>
            <a:pPr lvl="2"/>
            <a:r>
              <a:rPr lang="en-US" smtClean="0"/>
              <a:t>RTP header extensions</a:t>
            </a:r>
          </a:p>
          <a:p>
            <a:pPr lvl="1"/>
            <a:r>
              <a:rPr lang="en-US" smtClean="0"/>
              <a:t>Payload specific bandwidth restrictions</a:t>
            </a:r>
          </a:p>
          <a:p>
            <a:pPr lvl="2"/>
            <a:r>
              <a:rPr lang="en-US" smtClean="0"/>
              <a:t>draft-westerlund-mmusic-sdp-bw-attribute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3087C-0245-433A-A296-64561EA955C1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Structures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RTP Stream (SSRC) Specific information</a:t>
            </a:r>
          </a:p>
          <a:p>
            <a:pPr lvl="1"/>
            <a:r>
              <a:rPr lang="en-US" smtClean="0"/>
              <a:t>Meta information and bindings to application</a:t>
            </a:r>
          </a:p>
          <a:p>
            <a:pPr lvl="1"/>
            <a:r>
              <a:rPr lang="en-US" smtClean="0"/>
              <a:t>Which payload types it can use</a:t>
            </a:r>
          </a:p>
          <a:p>
            <a:pPr lvl="1"/>
            <a:r>
              <a:rPr lang="en-US" smtClean="0"/>
              <a:t>Bandwidth restrictions</a:t>
            </a:r>
          </a:p>
          <a:p>
            <a:pPr lvl="1"/>
            <a:r>
              <a:rPr lang="en-US" smtClean="0"/>
              <a:t>Grouping with other related SSRCs</a:t>
            </a:r>
          </a:p>
          <a:p>
            <a:pPr lvl="1"/>
            <a:r>
              <a:rPr lang="en-US" smtClean="0"/>
              <a:t>Enabled or Paused? 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C719D-8111-40D4-9C04-169EC71FA85A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99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LEGACY INTERWORKING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There are legacy applications with single source per m- line, and there are legacy applications with multiple sources per m- line.</a:t>
            </a:r>
          </a:p>
          <a:p>
            <a:pPr eaLnBrk="1" hangingPunct="1">
              <a:defRPr/>
            </a:pPr>
            <a:r>
              <a:rPr lang="en-US" dirty="0" smtClean="0"/>
              <a:t>Single source:</a:t>
            </a:r>
          </a:p>
          <a:p>
            <a:pPr lvl="1" eaLnBrk="1" hangingPunct="1">
              <a:defRPr/>
            </a:pPr>
            <a:r>
              <a:rPr lang="en-US" dirty="0" smtClean="0"/>
              <a:t>Typical VoIP networks</a:t>
            </a:r>
          </a:p>
          <a:p>
            <a:pPr lvl="1" eaLnBrk="1" hangingPunct="1">
              <a:defRPr/>
            </a:pPr>
            <a:r>
              <a:rPr lang="en-US" dirty="0" smtClean="0"/>
              <a:t>IMS</a:t>
            </a:r>
          </a:p>
          <a:p>
            <a:pPr eaLnBrk="1" hangingPunct="1">
              <a:defRPr/>
            </a:pPr>
            <a:r>
              <a:rPr lang="en-US" dirty="0" smtClean="0"/>
              <a:t>Multiple sources:</a:t>
            </a:r>
          </a:p>
          <a:p>
            <a:pPr lvl="1" eaLnBrk="1" hangingPunct="1">
              <a:defRPr/>
            </a:pPr>
            <a:r>
              <a:rPr lang="en-US" dirty="0" smtClean="0"/>
              <a:t>Video Conferencing </a:t>
            </a:r>
          </a:p>
          <a:p>
            <a:pPr lvl="2" eaLnBrk="1" hangingPunct="1">
              <a:defRPr/>
            </a:pPr>
            <a:r>
              <a:rPr lang="en-US" dirty="0" smtClean="0"/>
              <a:t>(Standards based but proprietary)</a:t>
            </a:r>
          </a:p>
          <a:p>
            <a:pPr eaLnBrk="1" hangingPunct="1">
              <a:defRPr/>
            </a:pPr>
            <a:r>
              <a:rPr lang="en-US" dirty="0" smtClean="0"/>
              <a:t>Some </a:t>
            </a:r>
            <a:r>
              <a:rPr lang="en-US" dirty="0" smtClean="0"/>
              <a:t>will need to interwork with new functionality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37402-F370-450B-BBC4-39C6E704401E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 Aggregation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Separate Protocols</a:t>
            </a:r>
          </a:p>
          <a:p>
            <a:pPr lvl="1"/>
            <a:r>
              <a:rPr lang="en-US" smtClean="0"/>
              <a:t>STUN, DTLS, RTP, etc.</a:t>
            </a:r>
          </a:p>
          <a:p>
            <a:pPr lvl="1"/>
            <a:r>
              <a:rPr lang="en-US" smtClean="0"/>
              <a:t>Signaling to understand intention and agree</a:t>
            </a:r>
          </a:p>
          <a:p>
            <a:r>
              <a:rPr lang="en-US" smtClean="0"/>
              <a:t>Handling RTP sessions</a:t>
            </a:r>
          </a:p>
          <a:p>
            <a:pPr lvl="1"/>
            <a:r>
              <a:rPr lang="en-US" smtClean="0"/>
              <a:t>Signal which RTP sessions an application will use</a:t>
            </a:r>
          </a:p>
          <a:p>
            <a:pPr lvl="1"/>
            <a:r>
              <a:rPr lang="en-US" smtClean="0"/>
              <a:t>Some applications will want one, other many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0C7921-34D2-409B-B924-9275D58E5D7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New applications and usages</a:t>
            </a:r>
          </a:p>
          <a:p>
            <a:pPr lvl="1" eaLnBrk="1" hangingPunct="1">
              <a:defRPr/>
            </a:pPr>
            <a:r>
              <a:rPr lang="en-US" dirty="0" smtClean="0"/>
              <a:t>WebRTC / RTCWEB</a:t>
            </a:r>
          </a:p>
          <a:p>
            <a:pPr lvl="1" eaLnBrk="1" hangingPunct="1">
              <a:defRPr/>
            </a:pPr>
            <a:r>
              <a:rPr lang="en-US" dirty="0" err="1" smtClean="0"/>
              <a:t>Telepresence</a:t>
            </a:r>
            <a:r>
              <a:rPr lang="en-US" dirty="0" smtClean="0"/>
              <a:t> / CLUE</a:t>
            </a:r>
          </a:p>
          <a:p>
            <a:pPr eaLnBrk="1" hangingPunct="1">
              <a:defRPr/>
            </a:pPr>
            <a:r>
              <a:rPr lang="en-US" dirty="0" smtClean="0"/>
              <a:t>Existing advanced applications</a:t>
            </a:r>
          </a:p>
          <a:p>
            <a:pPr eaLnBrk="1" hangingPunct="1">
              <a:defRPr/>
            </a:pPr>
            <a:r>
              <a:rPr lang="en-US" dirty="0" smtClean="0"/>
              <a:t>Group communication</a:t>
            </a:r>
          </a:p>
          <a:p>
            <a:pPr eaLnBrk="1" hangingPunct="1">
              <a:defRPr/>
            </a:pPr>
            <a:r>
              <a:rPr lang="en-US" dirty="0" smtClean="0"/>
              <a:t>Multiple media</a:t>
            </a:r>
          </a:p>
          <a:p>
            <a:pPr eaLnBrk="1" hangingPunct="1">
              <a:defRPr/>
            </a:pPr>
            <a:r>
              <a:rPr lang="en-US" dirty="0" smtClean="0"/>
              <a:t>Transport optimization</a:t>
            </a:r>
          </a:p>
          <a:p>
            <a:pPr lvl="1" eaLnBrk="1" hangingPunct="1">
              <a:defRPr/>
            </a:pPr>
            <a:r>
              <a:rPr lang="en-US" dirty="0" smtClean="0"/>
              <a:t>Re-use transport ports</a:t>
            </a:r>
          </a:p>
          <a:p>
            <a:pPr lvl="1" eaLnBrk="1" hangingPunct="1">
              <a:defRPr/>
            </a:pPr>
            <a:r>
              <a:rPr lang="en-US" dirty="0" smtClean="0"/>
              <a:t>Media bandwidth adaptation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32BD1-AD4E-4B28-B7B4-3B066DC6E0BD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Consistency Issues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Required to have consistency across m= lines</a:t>
            </a:r>
          </a:p>
          <a:p>
            <a:pPr lvl="1"/>
            <a:r>
              <a:rPr lang="en-US" smtClean="0"/>
              <a:t>For example all PT=97 in an RTP Session must be identical</a:t>
            </a:r>
          </a:p>
          <a:p>
            <a:r>
              <a:rPr lang="en-US" smtClean="0"/>
              <a:t>Consistency will be an issue for all information that is duplicated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F12D4-E142-4E11-90D9-86B78D406118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430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SSRC per m= Line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B050"/>
                </a:solidFill>
              </a:rPr>
              <a:t>PROS</a:t>
            </a:r>
          </a:p>
          <a:p>
            <a:pPr lvl="1" eaLnBrk="1" hangingPunct="1"/>
            <a:r>
              <a:rPr lang="en-US" sz="2400" smtClean="0"/>
              <a:t>Possible for multiple sources to share 5-tuple (without BUNDLE) </a:t>
            </a:r>
          </a:p>
          <a:p>
            <a:pPr lvl="1" eaLnBrk="1" hangingPunct="1"/>
            <a:r>
              <a:rPr lang="en-US" sz="2400" smtClean="0"/>
              <a:t>Possible for multiple sources to share RTP session (without BUNDLE)</a:t>
            </a:r>
          </a:p>
          <a:p>
            <a:pPr lvl="1" eaLnBrk="1" hangingPunct="1"/>
            <a:r>
              <a:rPr lang="en-US" sz="2400" smtClean="0"/>
              <a:t>Possible for multiple sources to share m- line “wide” properties (PTs, SDP attributes, etc)</a:t>
            </a:r>
          </a:p>
          <a:p>
            <a:pPr lvl="2" eaLnBrk="1" hangingPunct="1"/>
            <a:r>
              <a:rPr lang="en-US" smtClean="0"/>
              <a:t>Smaller SDP size</a:t>
            </a:r>
          </a:p>
          <a:p>
            <a:pPr lvl="1" eaLnBrk="1" hangingPunct="1"/>
            <a:r>
              <a:rPr lang="en-US" sz="2400" smtClean="0"/>
              <a:t>Offer/Answer does not, for a given m- line, require equal number of sources in offer and associated 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DFF46-0BEF-49C8-80B8-2CD937E738A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40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SSRC per m= Line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CONS</a:t>
            </a:r>
            <a:endParaRPr lang="en-US" sz="2400" smtClean="0"/>
          </a:p>
          <a:p>
            <a:pPr lvl="1" eaLnBrk="1" hangingPunct="1"/>
            <a:r>
              <a:rPr lang="en-US" sz="2400" smtClean="0"/>
              <a:t>Not possible to specify which payload types a source use</a:t>
            </a:r>
          </a:p>
          <a:p>
            <a:pPr lvl="2" eaLnBrk="1" hangingPunct="1"/>
            <a:r>
              <a:rPr lang="en-US" smtClean="0"/>
              <a:t>The PT / format list applies to the whole m= line</a:t>
            </a:r>
          </a:p>
          <a:p>
            <a:pPr lvl="1" eaLnBrk="1" hangingPunct="1"/>
            <a:r>
              <a:rPr lang="en-US" sz="2400" smtClean="0"/>
              <a:t>Mechanism needed in order to specify source specific SDP property values (SPD attributes etc)</a:t>
            </a:r>
          </a:p>
          <a:p>
            <a:pPr lvl="2" eaLnBrk="1" hangingPunct="1"/>
            <a:r>
              <a:rPr lang="en-US" smtClean="0"/>
              <a:t>Base framework in RFC 5576</a:t>
            </a:r>
          </a:p>
          <a:p>
            <a:pPr lvl="3" eaLnBrk="1" hangingPunct="1"/>
            <a:r>
              <a:rPr lang="en-US" sz="2400" smtClean="0"/>
              <a:t>SDP SSRC attribute</a:t>
            </a:r>
          </a:p>
          <a:p>
            <a:pPr lvl="2" eaLnBrk="1" hangingPunct="1"/>
            <a:r>
              <a:rPr lang="en-US" smtClean="0"/>
              <a:t>Requires specification for each SDP property type for which there is a need to specify a source specific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1A33D-101F-4DD7-8E45-95199467436B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Required to select a direction</a:t>
            </a:r>
          </a:p>
          <a:p>
            <a:r>
              <a:rPr lang="en-US" smtClean="0"/>
              <a:t>Some legacy will be affected if forced to interface</a:t>
            </a:r>
          </a:p>
          <a:p>
            <a:pPr lvl="1"/>
            <a:r>
              <a:rPr lang="en-US" smtClean="0"/>
              <a:t>Can be worked around after determining endpoint capabilities</a:t>
            </a:r>
          </a:p>
          <a:p>
            <a:r>
              <a:rPr lang="en-US" smtClean="0"/>
              <a:t>Independent of choice there will be work required to define interpretations and new mechanism to achieve desired functionality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Decision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v-S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A9C0D-1B3A-4C17-A3C9-5C6E898B063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Understand the diverse usages</a:t>
            </a:r>
          </a:p>
          <a:p>
            <a:r>
              <a:rPr lang="en-US" smtClean="0"/>
              <a:t>Understand considerations</a:t>
            </a:r>
          </a:p>
          <a:p>
            <a:r>
              <a:rPr lang="en-US" smtClean="0"/>
              <a:t>Can’t delay choice:</a:t>
            </a:r>
          </a:p>
          <a:p>
            <a:pPr lvl="1"/>
            <a:r>
              <a:rPr lang="en-US" smtClean="0"/>
              <a:t>Market will pick if we fail</a:t>
            </a:r>
          </a:p>
          <a:p>
            <a:r>
              <a:rPr lang="en-US" smtClean="0"/>
              <a:t>Achieve sufficient understanding</a:t>
            </a:r>
          </a:p>
          <a:p>
            <a:pPr lvl="1"/>
            <a:r>
              <a:rPr lang="en-US" smtClean="0"/>
              <a:t>TO PICK a DIRECTION</a:t>
            </a:r>
          </a:p>
          <a:p>
            <a:pPr lvl="1"/>
            <a:r>
              <a:rPr lang="en-US" smtClean="0"/>
              <a:t>Issues </a:t>
            </a:r>
            <a:r>
              <a:rPr lang="en-US" i="1" smtClean="0"/>
              <a:t>will</a:t>
            </a:r>
            <a:r>
              <a:rPr lang="en-US" smtClean="0"/>
              <a:t> remain to resolve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SDP Primer</a:t>
            </a:r>
          </a:p>
        </p:txBody>
      </p:sp>
      <p:sp>
        <p:nvSpPr>
          <p:cNvPr id="19460" name="Rectangle 4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sv-SE" smtClean="0"/>
          </a:p>
        </p:txBody>
      </p:sp>
    </p:spTree>
    <p:extLst>
      <p:ext uri="{BB962C8B-B14F-4D97-AF65-F5344CB8AC3E}">
        <p14:creationId xmlns:p14="http://schemas.microsoft.com/office/powerpoint/2010/main" val="112537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F553E-6D08-4EDC-B500-1775971AF8F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SDP Primer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Media Block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m-line and all subsequent lines until next m-line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All lines between two m-lines are </a:t>
            </a:r>
            <a:r>
              <a:rPr lang="en-US" sz="2000" i="1" smtClean="0"/>
              <a:t>local </a:t>
            </a:r>
            <a:r>
              <a:rPr lang="en-US" sz="2000" smtClean="0"/>
              <a:t>to the Media Block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Describes mainly what</a:t>
            </a:r>
            <a:r>
              <a:rPr lang="en-US" sz="2000" i="1" smtClean="0"/>
              <a:t> </a:t>
            </a:r>
            <a:r>
              <a:rPr lang="en-US" sz="2000" smtClean="0"/>
              <a:t>sender of SDP is prepared to </a:t>
            </a:r>
            <a:r>
              <a:rPr lang="en-US" sz="2000" i="1" smtClean="0"/>
              <a:t>receive</a:t>
            </a:r>
            <a:r>
              <a:rPr lang="en-US" sz="2000" smtClean="0"/>
              <a:t>, and </a:t>
            </a:r>
            <a:r>
              <a:rPr lang="en-US" sz="2000" i="1" smtClean="0"/>
              <a:t>how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Send direction properties do exist, e.g. for sendonly, but their exact meaning in SDP Offer/Answer are somewhat case-by-case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There are </a:t>
            </a:r>
            <a:r>
              <a:rPr lang="en-US" sz="2000" i="1" smtClean="0"/>
              <a:t>no </a:t>
            </a:r>
            <a:r>
              <a:rPr lang="en-US" sz="2000" smtClean="0"/>
              <a:t>inherent priority specified among Media Blocks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Multiple Media Blocks in SDP are </a:t>
            </a:r>
            <a:r>
              <a:rPr lang="en-US" sz="2000" i="1" smtClean="0"/>
              <a:t>not </a:t>
            </a:r>
            <a:r>
              <a:rPr lang="en-US" sz="2000" smtClean="0"/>
              <a:t>automatically alternatives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E.g. one audio and one video Media Block are typically simultaneous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Order of Media Blocks </a:t>
            </a:r>
            <a:r>
              <a:rPr lang="en-US" sz="2000" i="1" smtClean="0"/>
              <a:t>must</a:t>
            </a:r>
            <a:r>
              <a:rPr lang="en-US" sz="2000" smtClean="0"/>
              <a:t> be kept between SDP Offer and Answer</a:t>
            </a:r>
          </a:p>
          <a:p>
            <a:pPr lvl="1">
              <a:lnSpc>
                <a:spcPct val="90000"/>
              </a:lnSpc>
            </a:pPr>
            <a:r>
              <a:rPr lang="en-US" sz="2000" i="1" smtClean="0"/>
              <a:t>Used to be </a:t>
            </a:r>
            <a:r>
              <a:rPr lang="en-US" sz="2000" smtClean="0"/>
              <a:t>roughly equivalent to an RTP Session, but no longer is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Media Type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m=&lt;</a:t>
            </a:r>
            <a:r>
              <a:rPr lang="en-US" sz="2000" smtClean="0">
                <a:solidFill>
                  <a:schemeClr val="accent2"/>
                </a:solidFill>
              </a:rPr>
              <a:t>media type</a:t>
            </a:r>
            <a:r>
              <a:rPr lang="en-US" sz="2000" smtClean="0"/>
              <a:t>&gt;… e.g. audio/video/application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63E61-68F2-416F-8D6A-3C418A613A73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532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SDP Primer (continued)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Port</a:t>
            </a:r>
          </a:p>
          <a:p>
            <a:pPr lvl="1"/>
            <a:r>
              <a:rPr lang="en-US" sz="2400" smtClean="0"/>
              <a:t>m=&lt;media type&gt; &lt;</a:t>
            </a:r>
            <a:r>
              <a:rPr lang="en-US" sz="2400" smtClean="0">
                <a:solidFill>
                  <a:schemeClr val="accent2"/>
                </a:solidFill>
              </a:rPr>
              <a:t>port</a:t>
            </a:r>
            <a:r>
              <a:rPr lang="en-US" sz="2400" smtClean="0"/>
              <a:t>&gt; …, e.g. 49852</a:t>
            </a:r>
          </a:p>
          <a:p>
            <a:pPr lvl="1"/>
            <a:r>
              <a:rPr lang="en-US" sz="2400" smtClean="0"/>
              <a:t>Where SDP sender is listening for this media</a:t>
            </a:r>
          </a:p>
          <a:p>
            <a:pPr lvl="1"/>
            <a:r>
              <a:rPr lang="en-US" sz="2400" smtClean="0"/>
              <a:t>Set to 0: </a:t>
            </a:r>
            <a:r>
              <a:rPr lang="en-US" sz="2400" i="1" smtClean="0"/>
              <a:t>Disable</a:t>
            </a:r>
            <a:r>
              <a:rPr lang="en-US" sz="2400" smtClean="0"/>
              <a:t> entire Media Block (cannot remove it)</a:t>
            </a:r>
          </a:p>
          <a:p>
            <a:r>
              <a:rPr lang="en-US" sz="2800" smtClean="0"/>
              <a:t>Protocol</a:t>
            </a:r>
          </a:p>
          <a:p>
            <a:pPr lvl="1"/>
            <a:r>
              <a:rPr lang="en-US" sz="2400" smtClean="0"/>
              <a:t>m=&lt;media type&gt; &lt;port&gt; &lt;</a:t>
            </a:r>
            <a:r>
              <a:rPr lang="en-US" sz="2400" smtClean="0">
                <a:solidFill>
                  <a:schemeClr val="accent2"/>
                </a:solidFill>
              </a:rPr>
              <a:t>protocol</a:t>
            </a:r>
            <a:r>
              <a:rPr lang="en-US" sz="2400" smtClean="0"/>
              <a:t>&gt; …, e.g. RTP/AVP</a:t>
            </a:r>
          </a:p>
          <a:p>
            <a:pPr lvl="1"/>
            <a:r>
              <a:rPr lang="en-US" sz="2400" i="1" smtClean="0"/>
              <a:t>Cannot</a:t>
            </a:r>
            <a:r>
              <a:rPr lang="en-US" sz="2400" smtClean="0"/>
              <a:t> be changed between SDP Offer and Answer</a:t>
            </a:r>
          </a:p>
          <a:p>
            <a:pPr lvl="2"/>
            <a:r>
              <a:rPr lang="en-US" sz="2000" smtClean="0"/>
              <a:t>Many exist; [S]RTP/[S]AVP[F], currently 8 combinations</a:t>
            </a:r>
          </a:p>
          <a:p>
            <a:pPr lvl="2"/>
            <a:r>
              <a:rPr lang="en-US" sz="2000" smtClean="0"/>
              <a:t>Negotiation addressed by SDP CapNeg (RFC 5939)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34F14F-AD47-43D9-AA8F-27E5B6FC618C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522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SDP Primer (continued)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Format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m=&lt;media type&gt; &lt;port&gt; &lt;protocol&gt; &lt;</a:t>
            </a:r>
            <a:r>
              <a:rPr lang="en-US" sz="2000" smtClean="0">
                <a:solidFill>
                  <a:schemeClr val="accent2"/>
                </a:solidFill>
              </a:rPr>
              <a:t>format list</a:t>
            </a:r>
            <a:r>
              <a:rPr lang="en-US" sz="2000" smtClean="0"/>
              <a:t>&gt;, e.g. 8 0 101 99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Describes packet formats understood by receiver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Media receiver </a:t>
            </a:r>
            <a:r>
              <a:rPr lang="en-US" sz="1800" i="1" smtClean="0"/>
              <a:t>must</a:t>
            </a:r>
            <a:r>
              <a:rPr lang="en-US" sz="1800" smtClean="0"/>
              <a:t> be prepared to receive packets in </a:t>
            </a:r>
            <a:r>
              <a:rPr lang="en-US" sz="1800" i="1" smtClean="0"/>
              <a:t>any </a:t>
            </a:r>
            <a:r>
              <a:rPr lang="en-US" sz="1800" smtClean="0"/>
              <a:t>of the Offered formats</a:t>
            </a:r>
            <a:r>
              <a:rPr lang="en-US" sz="1800" i="1" smtClean="0"/>
              <a:t> at any time </a:t>
            </a:r>
            <a:r>
              <a:rPr lang="en-US" sz="1800" smtClean="0"/>
              <a:t>after sending the SDP</a:t>
            </a:r>
            <a:endParaRPr lang="en-US" sz="1800" i="1" smtClean="0"/>
          </a:p>
          <a:p>
            <a:pPr lvl="1">
              <a:lnSpc>
                <a:spcPct val="90000"/>
              </a:lnSpc>
            </a:pPr>
            <a:r>
              <a:rPr lang="en-US" sz="2000" smtClean="0"/>
              <a:t>&lt;format list&gt; is </a:t>
            </a:r>
            <a:r>
              <a:rPr lang="en-US" sz="2000" i="1" smtClean="0"/>
              <a:t>sorted in priority order with highest priority first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Order, and thus priority, can change between SDP Offer and Answer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SDP Answer removes unsupported formats and </a:t>
            </a:r>
            <a:r>
              <a:rPr lang="en-US" sz="2000" i="1" smtClean="0"/>
              <a:t>may</a:t>
            </a:r>
            <a:r>
              <a:rPr lang="en-US" sz="2000" smtClean="0"/>
              <a:t> add new ones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For RTP, &lt;format list&gt; is a set of RTP Payload Type numbers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a=rtpmap:&lt;format&gt; &lt;codec/sampling&gt; maps format to codec type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a=fmtp:&lt;format&gt; &lt;codec parameters&gt; further details codec usage</a:t>
            </a:r>
          </a:p>
          <a:p>
            <a:pPr lvl="2">
              <a:lnSpc>
                <a:spcPct val="90000"/>
              </a:lnSpc>
            </a:pPr>
            <a:r>
              <a:rPr lang="en-US" sz="1800" i="1" smtClean="0"/>
              <a:t>Recommended </a:t>
            </a:r>
            <a:r>
              <a:rPr lang="en-US" sz="1800" smtClean="0"/>
              <a:t>to keep same mapping</a:t>
            </a:r>
            <a:r>
              <a:rPr lang="en-US" sz="1800" i="1" smtClean="0"/>
              <a:t> </a:t>
            </a:r>
            <a:r>
              <a:rPr lang="en-US" sz="1800" smtClean="0"/>
              <a:t>in SDP Answer as in Offer </a:t>
            </a:r>
          </a:p>
          <a:p>
            <a:pPr lvl="1"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5-7,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RTCWEB / MMUSIC / W3C WebRTC Interim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AC8D1-5B35-454D-BCD7-3A2AAB71A30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91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RTP Primer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“RTP Session”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All endpoints that </a:t>
            </a:r>
            <a:r>
              <a:rPr lang="en-US" sz="2000" i="1" dirty="0" smtClean="0"/>
              <a:t>can see</a:t>
            </a:r>
            <a:r>
              <a:rPr lang="en-US" sz="2000" dirty="0" smtClean="0"/>
              <a:t> each other’s SSRC (SSRC space)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Explicit in RTP packets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Implicit in reporting by RTCP packets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“RTP Media Stream”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The sequence of all packets with the same SSRC in an RTP Session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“RTP Payload Type”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Identifies packet </a:t>
            </a:r>
            <a:r>
              <a:rPr lang="en-US" sz="2000" i="1" dirty="0" smtClean="0"/>
              <a:t>content format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Used in a single direction between sender &amp; receiver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Meaning established through RTP-external signaling, e.g. SDP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May change per RTP packet, also within a single RTP Media Stream</a:t>
            </a:r>
          </a:p>
          <a:p>
            <a:pPr lvl="1">
              <a:lnSpc>
                <a:spcPct val="90000"/>
              </a:lnSpc>
            </a:pPr>
            <a:r>
              <a:rPr lang="en-US" sz="2000" i="1" dirty="0" smtClean="0"/>
              <a:t>Not recommended </a:t>
            </a:r>
            <a:r>
              <a:rPr lang="en-US" sz="2000" dirty="0" smtClean="0"/>
              <a:t>to use more than one RTP Payload Type valid for the same RTP </a:t>
            </a:r>
            <a:r>
              <a:rPr lang="en-US" sz="2000" dirty="0" err="1" smtClean="0"/>
              <a:t>TimeStamp</a:t>
            </a:r>
            <a:r>
              <a:rPr lang="en-US" sz="2000" dirty="0" smtClean="0"/>
              <a:t> within an RTP Media Stream</a:t>
            </a:r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1835</Words>
  <Application>Microsoft Office PowerPoint</Application>
  <PresentationFormat>On-screen Show (4:3)</PresentationFormat>
  <Paragraphs>364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Introduction to SDP Issues</vt:lpstr>
      <vt:lpstr>Content</vt:lpstr>
      <vt:lpstr>Background</vt:lpstr>
      <vt:lpstr>Goals</vt:lpstr>
      <vt:lpstr>SDP Primer</vt:lpstr>
      <vt:lpstr>SDP Primer</vt:lpstr>
      <vt:lpstr>SDP Primer (continued)</vt:lpstr>
      <vt:lpstr>SDP Primer (continued)</vt:lpstr>
      <vt:lpstr>RTP Primer</vt:lpstr>
      <vt:lpstr>“Encoding”</vt:lpstr>
      <vt:lpstr>What is Media Stream?</vt:lpstr>
      <vt:lpstr>WebRTC in SDP</vt:lpstr>
      <vt:lpstr>Use Cases</vt:lpstr>
      <vt:lpstr>WebRTC</vt:lpstr>
      <vt:lpstr>CLUE</vt:lpstr>
      <vt:lpstr>“New” Functionalities in SDP</vt:lpstr>
      <vt:lpstr>Multiple Sources</vt:lpstr>
      <vt:lpstr>Transport Aggregation</vt:lpstr>
      <vt:lpstr>Simulcast and Scalability</vt:lpstr>
      <vt:lpstr>Multiple RTP Streams in SDP</vt:lpstr>
      <vt:lpstr>SINGLE vs MULTIPLE SOURCES PER SDP m- line</vt:lpstr>
      <vt:lpstr>RTP Session Usage</vt:lpstr>
      <vt:lpstr>RTP Session Usage</vt:lpstr>
      <vt:lpstr>Implicit SSRCs</vt:lpstr>
      <vt:lpstr>Information Structures</vt:lpstr>
      <vt:lpstr>Information Structures</vt:lpstr>
      <vt:lpstr>Information Structures</vt:lpstr>
      <vt:lpstr>LEGACY INTERWORKING</vt:lpstr>
      <vt:lpstr>Transport Aggregation</vt:lpstr>
      <vt:lpstr>Consistency Issues</vt:lpstr>
      <vt:lpstr>MULTIPLE SSRC per m= Line</vt:lpstr>
      <vt:lpstr>MULTIPLE SSRC per m= Line</vt:lpstr>
      <vt:lpstr>Summary</vt:lpstr>
      <vt:lpstr>Decision</vt:lpstr>
    </vt:vector>
  </TitlesOfParts>
  <Company>Ericsson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Magnus Westerlund</dc:creator>
  <cp:lastModifiedBy>Bo Burman</cp:lastModifiedBy>
  <cp:revision>71</cp:revision>
  <dcterms:created xsi:type="dcterms:W3CDTF">2013-01-30T12:51:52Z</dcterms:created>
  <dcterms:modified xsi:type="dcterms:W3CDTF">2013-02-04T21:02:37Z</dcterms:modified>
</cp:coreProperties>
</file>