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4" r:id="rId3"/>
    <p:sldId id="275" r:id="rId4"/>
    <p:sldId id="276" r:id="rId5"/>
    <p:sldId id="277" r:id="rId6"/>
    <p:sldId id="280" r:id="rId7"/>
    <p:sldId id="259" r:id="rId8"/>
    <p:sldId id="266" r:id="rId9"/>
    <p:sldId id="262" r:id="rId10"/>
    <p:sldId id="267" r:id="rId11"/>
    <p:sldId id="263" r:id="rId12"/>
    <p:sldId id="271" r:id="rId13"/>
    <p:sldId id="264" r:id="rId14"/>
    <p:sldId id="278" r:id="rId15"/>
    <p:sldId id="272" r:id="rId16"/>
    <p:sldId id="265" r:id="rId17"/>
    <p:sldId id="273" r:id="rId18"/>
    <p:sldId id="279" r:id="rId1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60"/>
  </p:normalViewPr>
  <p:slideViewPr>
    <p:cSldViewPr snapToGrid="0">
      <p:cViewPr varScale="1">
        <p:scale>
          <a:sx n="70" d="100"/>
          <a:sy n="70" d="100"/>
        </p:scale>
        <p:origin x="536" y="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69726D-C4BB-401B-84B4-AB6A83A19B04}" type="datetimeFigureOut">
              <a:rPr lang="en-GB" smtClean="0"/>
              <a:t>19/05/2014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437EFB-1E14-42BC-9500-7C7403E3761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23723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69726D-C4BB-401B-84B4-AB6A83A19B04}" type="datetimeFigureOut">
              <a:rPr lang="en-GB" smtClean="0"/>
              <a:t>19/05/2014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437EFB-1E14-42BC-9500-7C7403E3761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98059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69726D-C4BB-401B-84B4-AB6A83A19B04}" type="datetimeFigureOut">
              <a:rPr lang="en-GB" smtClean="0"/>
              <a:t>19/05/2014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437EFB-1E14-42BC-9500-7C7403E3761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042265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69726D-C4BB-401B-84B4-AB6A83A19B04}" type="datetimeFigureOut">
              <a:rPr lang="en-GB" smtClean="0"/>
              <a:t>19/05/2014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437EFB-1E14-42BC-9500-7C7403E3761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267136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69726D-C4BB-401B-84B4-AB6A83A19B04}" type="datetimeFigureOut">
              <a:rPr lang="en-GB" smtClean="0"/>
              <a:t>19/05/2014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437EFB-1E14-42BC-9500-7C7403E3761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972726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69726D-C4BB-401B-84B4-AB6A83A19B04}" type="datetimeFigureOut">
              <a:rPr lang="en-GB" smtClean="0"/>
              <a:t>19/05/2014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437EFB-1E14-42BC-9500-7C7403E3761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249130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69726D-C4BB-401B-84B4-AB6A83A19B04}" type="datetimeFigureOut">
              <a:rPr lang="en-GB" smtClean="0"/>
              <a:t>19/05/2014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437EFB-1E14-42BC-9500-7C7403E3761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06569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69726D-C4BB-401B-84B4-AB6A83A19B04}" type="datetimeFigureOut">
              <a:rPr lang="en-GB" smtClean="0"/>
              <a:t>19/05/2014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437EFB-1E14-42BC-9500-7C7403E3761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774869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69726D-C4BB-401B-84B4-AB6A83A19B04}" type="datetimeFigureOut">
              <a:rPr lang="en-GB" smtClean="0"/>
              <a:t>19/05/2014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437EFB-1E14-42BC-9500-7C7403E3761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97325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69726D-C4BB-401B-84B4-AB6A83A19B04}" type="datetimeFigureOut">
              <a:rPr lang="en-GB" smtClean="0"/>
              <a:t>19/05/2014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437EFB-1E14-42BC-9500-7C7403E3761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308094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69726D-C4BB-401B-84B4-AB6A83A19B04}" type="datetimeFigureOut">
              <a:rPr lang="en-GB" smtClean="0"/>
              <a:t>19/05/2014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437EFB-1E14-42BC-9500-7C7403E3761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539507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69726D-C4BB-401B-84B4-AB6A83A19B04}" type="datetimeFigureOut">
              <a:rPr lang="en-GB" smtClean="0"/>
              <a:t>19/05/2014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437EFB-1E14-42BC-9500-7C7403E3761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44433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RTCWEB USE-CASES &amp; REQUIREMENTS</a:t>
            </a:r>
            <a:br>
              <a:rPr lang="en-GB" dirty="0" smtClean="0"/>
            </a:br>
            <a:r>
              <a:rPr lang="en-GB" b="1" dirty="0" smtClean="0">
                <a:solidFill>
                  <a:srgbClr val="FF0000"/>
                </a:solidFill>
              </a:rPr>
              <a:t>IESG DISCUSS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GB" b="1" dirty="0" smtClean="0"/>
              <a:t>draft-ietf-rtcweb-use-cases-and-requirements-14.txt</a:t>
            </a:r>
          </a:p>
          <a:p>
            <a:r>
              <a:rPr lang="en-GB" b="1" dirty="0" smtClean="0"/>
              <a:t>RTCWEB Interim Meeting</a:t>
            </a:r>
          </a:p>
          <a:p>
            <a:r>
              <a:rPr lang="en-GB" sz="1800" b="1" dirty="0" smtClean="0"/>
              <a:t>May, 2014</a:t>
            </a:r>
          </a:p>
          <a:p>
            <a:r>
              <a:rPr lang="en-GB" sz="1800" b="1" dirty="0" smtClean="0"/>
              <a:t>Washington, DC</a:t>
            </a:r>
            <a:endParaRPr lang="en-GB" sz="1800" b="1" dirty="0"/>
          </a:p>
        </p:txBody>
      </p:sp>
    </p:spTree>
    <p:extLst>
      <p:ext uri="{BB962C8B-B14F-4D97-AF65-F5344CB8AC3E}">
        <p14:creationId xmlns:p14="http://schemas.microsoft.com/office/powerpoint/2010/main" val="2651654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/>
              <a:t>Stephen Farrell (</a:t>
            </a:r>
            <a:r>
              <a:rPr lang="en-GB" b="1" dirty="0" smtClean="0"/>
              <a:t>4/12)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b="1" dirty="0" smtClean="0">
                <a:solidFill>
                  <a:srgbClr val="FF0000"/>
                </a:solidFill>
              </a:rPr>
              <a:t>SUGGESTION</a:t>
            </a:r>
          </a:p>
          <a:p>
            <a:pPr marL="0" indent="0">
              <a:buNone/>
            </a:pPr>
            <a:endParaRPr lang="en-GB" b="1" dirty="0">
              <a:solidFill>
                <a:srgbClr val="FF0000"/>
              </a:solidFill>
            </a:endParaRPr>
          </a:p>
          <a:p>
            <a:pPr marL="0" indent="0" algn="ctr">
              <a:buNone/>
            </a:pPr>
            <a:r>
              <a:rPr lang="en-GB" sz="8000" dirty="0" smtClean="0"/>
              <a:t>???</a:t>
            </a:r>
          </a:p>
          <a:p>
            <a:pPr marL="0" indent="0">
              <a:buNone/>
            </a:pPr>
            <a:endParaRPr lang="en-GB" b="1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91170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/>
              <a:t>Stephen Farrell (</a:t>
            </a:r>
            <a:r>
              <a:rPr lang="en-GB" b="1" dirty="0" smtClean="0"/>
              <a:t>5/12)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GB" b="1" dirty="0" smtClean="0">
                <a:solidFill>
                  <a:srgbClr val="FF0000"/>
                </a:solidFill>
              </a:rPr>
              <a:t>DISCUSS</a:t>
            </a:r>
          </a:p>
          <a:p>
            <a:pPr marL="0" indent="0">
              <a:buNone/>
            </a:pPr>
            <a:r>
              <a:rPr lang="en-GB" dirty="0"/>
              <a:t> </a:t>
            </a:r>
          </a:p>
          <a:p>
            <a:pPr marL="0" indent="0">
              <a:buNone/>
            </a:pPr>
            <a:r>
              <a:rPr lang="en-GB" dirty="0" smtClean="0"/>
              <a:t>“F36</a:t>
            </a:r>
            <a:r>
              <a:rPr lang="en-GB" dirty="0"/>
              <a:t>: Its not clear to me that this can ever be done safely, since JS code with this privilege can take screenshots every 10ms and hence get everything.  A "must" level requirement seems quite inappropriate even if there is a real requirement there to allow some support for </a:t>
            </a:r>
            <a:r>
              <a:rPr lang="en-GB" dirty="0" err="1"/>
              <a:t>screensharing</a:t>
            </a:r>
            <a:r>
              <a:rPr lang="en-GB" dirty="0" smtClean="0"/>
              <a:t>.”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 smtClean="0">
                <a:solidFill>
                  <a:srgbClr val="0070C0"/>
                </a:solidFill>
              </a:rPr>
              <a:t>F36 The browser must be able to generate streams using the entire user display, a specific area of the user's display or the information being displayed by a specific application.</a:t>
            </a:r>
            <a:endParaRPr lang="en-GB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3880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/>
              <a:t>Stephen Farrell (</a:t>
            </a:r>
            <a:r>
              <a:rPr lang="en-GB" b="1" dirty="0" smtClean="0"/>
              <a:t>6/12)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b="1" dirty="0" smtClean="0">
                <a:solidFill>
                  <a:srgbClr val="FF0000"/>
                </a:solidFill>
              </a:rPr>
              <a:t>SUGGESTION</a:t>
            </a:r>
          </a:p>
          <a:p>
            <a:pPr marL="0" indent="0">
              <a:buNone/>
            </a:pPr>
            <a:endParaRPr lang="en-GB" b="1" dirty="0">
              <a:solidFill>
                <a:srgbClr val="FF0000"/>
              </a:solidFill>
            </a:endParaRPr>
          </a:p>
          <a:p>
            <a:pPr marL="0" indent="0" algn="ctr">
              <a:buNone/>
            </a:pPr>
            <a:r>
              <a:rPr lang="en-GB" sz="8000" dirty="0" smtClean="0"/>
              <a:t>???</a:t>
            </a:r>
          </a:p>
          <a:p>
            <a:pPr marL="0" indent="0">
              <a:buNone/>
            </a:pPr>
            <a:endParaRPr lang="en-GB" b="1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67471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/>
              <a:t>Stephen Farrell (</a:t>
            </a:r>
            <a:r>
              <a:rPr lang="en-GB" b="1" dirty="0" smtClean="0"/>
              <a:t>7/12)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b="1" dirty="0" smtClean="0">
                <a:solidFill>
                  <a:srgbClr val="FF0000"/>
                </a:solidFill>
              </a:rPr>
              <a:t>DISCUSS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 smtClean="0"/>
              <a:t>“3.3.12.1 </a:t>
            </a:r>
            <a:r>
              <a:rPr lang="en-GB" dirty="0"/>
              <a:t>- if the sound file can be local and played as a result of gameplay then that implies some form of authorization for access to files on the local </a:t>
            </a:r>
            <a:r>
              <a:rPr lang="en-GB" dirty="0" err="1"/>
              <a:t>filesystem</a:t>
            </a:r>
            <a:r>
              <a:rPr lang="en-GB" dirty="0"/>
              <a:t> - is that requirement actually being worked</a:t>
            </a:r>
            <a:r>
              <a:rPr lang="en-GB" dirty="0" smtClean="0"/>
              <a:t>?”</a:t>
            </a:r>
          </a:p>
        </p:txBody>
      </p:sp>
    </p:spTree>
    <p:extLst>
      <p:ext uri="{BB962C8B-B14F-4D97-AF65-F5344CB8AC3E}">
        <p14:creationId xmlns:p14="http://schemas.microsoft.com/office/powerpoint/2010/main" val="1442460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/>
              <a:t>Stephen Farrell (</a:t>
            </a:r>
            <a:r>
              <a:rPr lang="en-GB" b="1" dirty="0" smtClean="0"/>
              <a:t>8/12)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GB" dirty="0" smtClean="0">
                <a:solidFill>
                  <a:schemeClr val="accent6">
                    <a:lumMod val="75000"/>
                  </a:schemeClr>
                </a:solidFill>
              </a:rPr>
              <a:t>3.3.12. Multiparty on-line game with voice communication </a:t>
            </a:r>
          </a:p>
          <a:p>
            <a:pPr marL="0" indent="0">
              <a:buNone/>
            </a:pPr>
            <a:r>
              <a:rPr lang="en-GB" dirty="0" smtClean="0">
                <a:solidFill>
                  <a:schemeClr val="accent6">
                    <a:lumMod val="75000"/>
                  </a:schemeClr>
                </a:solidFill>
              </a:rPr>
              <a:t>3.3.12.1. Description </a:t>
            </a:r>
          </a:p>
          <a:p>
            <a:pPr marL="0" indent="0">
              <a:buNone/>
            </a:pPr>
            <a:r>
              <a:rPr lang="en-GB" dirty="0" smtClean="0">
                <a:solidFill>
                  <a:schemeClr val="accent6">
                    <a:lumMod val="75000"/>
                  </a:schemeClr>
                </a:solidFill>
              </a:rPr>
              <a:t>This use case is based on the previous one. In this use-case, the voice part of the multiparty video communication use case is used in the context of an on-line game. The received voice audio media is rendered together with game sound objects. For example, the sound of a tank moving from left to right over the screen must be rendered and played to the user together with the voice media. </a:t>
            </a:r>
          </a:p>
          <a:p>
            <a:pPr marL="0" indent="0">
              <a:buNone/>
            </a:pPr>
            <a:r>
              <a:rPr lang="en-GB" dirty="0" smtClean="0">
                <a:solidFill>
                  <a:schemeClr val="accent6">
                    <a:lumMod val="75000"/>
                  </a:schemeClr>
                </a:solidFill>
              </a:rPr>
              <a:t>Quick updates of the game state is required, and have higher priority than the voice. </a:t>
            </a:r>
          </a:p>
          <a:p>
            <a:pPr marL="0" indent="0">
              <a:buNone/>
            </a:pPr>
            <a:r>
              <a:rPr lang="en-GB" dirty="0" smtClean="0">
                <a:solidFill>
                  <a:schemeClr val="accent6">
                    <a:lumMod val="75000"/>
                  </a:schemeClr>
                </a:solidFill>
              </a:rPr>
              <a:t>Note: the difference regarding local audio processing compared to the "Multiparty video communication" use-case is that other sound objects than the streams must be possible to be included in the </a:t>
            </a:r>
            <a:r>
              <a:rPr lang="en-GB" dirty="0" err="1" smtClean="0">
                <a:solidFill>
                  <a:schemeClr val="accent6">
                    <a:lumMod val="75000"/>
                  </a:schemeClr>
                </a:solidFill>
              </a:rPr>
              <a:t>spatialization</a:t>
            </a:r>
            <a:r>
              <a:rPr lang="en-GB" dirty="0" smtClean="0">
                <a:solidFill>
                  <a:schemeClr val="accent6">
                    <a:lumMod val="75000"/>
                  </a:schemeClr>
                </a:solidFill>
              </a:rPr>
              <a:t> and mixing. "Other sound objects" could for example be a file with the sound of the tank; that file could be stored locally or remotely. </a:t>
            </a:r>
          </a:p>
        </p:txBody>
      </p:sp>
    </p:spTree>
    <p:extLst>
      <p:ext uri="{BB962C8B-B14F-4D97-AF65-F5344CB8AC3E}">
        <p14:creationId xmlns:p14="http://schemas.microsoft.com/office/powerpoint/2010/main" val="190642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/>
              <a:t>Stephen Farrell (</a:t>
            </a:r>
            <a:r>
              <a:rPr lang="en-GB" b="1" dirty="0" smtClean="0"/>
              <a:t>9/12)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b="1" dirty="0" smtClean="0">
                <a:solidFill>
                  <a:srgbClr val="FF0000"/>
                </a:solidFill>
              </a:rPr>
              <a:t>SUGGESTION</a:t>
            </a:r>
          </a:p>
          <a:p>
            <a:pPr marL="0" indent="0">
              <a:buNone/>
            </a:pPr>
            <a:endParaRPr lang="en-GB" b="1" dirty="0">
              <a:solidFill>
                <a:srgbClr val="FF0000"/>
              </a:solidFill>
            </a:endParaRPr>
          </a:p>
          <a:p>
            <a:pPr marL="0" indent="0" algn="ctr">
              <a:buNone/>
            </a:pPr>
            <a:r>
              <a:rPr lang="en-GB" sz="8000" dirty="0" smtClean="0"/>
              <a:t>???</a:t>
            </a:r>
          </a:p>
          <a:p>
            <a:pPr marL="0" indent="0">
              <a:buNone/>
            </a:pPr>
            <a:endParaRPr lang="en-GB" b="1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88553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/>
              <a:t>Stephen Farrell </a:t>
            </a:r>
            <a:r>
              <a:rPr lang="en-GB" b="1" smtClean="0"/>
              <a:t>(</a:t>
            </a:r>
            <a:r>
              <a:rPr lang="en-GB" b="1" smtClean="0"/>
              <a:t>10/12)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GB" b="1" dirty="0" smtClean="0">
                <a:solidFill>
                  <a:srgbClr val="FF0000"/>
                </a:solidFill>
              </a:rPr>
              <a:t>DISCUSS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 smtClean="0"/>
              <a:t>“6.2</a:t>
            </a:r>
            <a:r>
              <a:rPr lang="en-GB" dirty="0"/>
              <a:t>: why is revocation only "expected" and not a MUST? And why doesn't this section have any 2119 terms</a:t>
            </a:r>
            <a:r>
              <a:rPr lang="en-GB" dirty="0" smtClean="0"/>
              <a:t>?</a:t>
            </a:r>
          </a:p>
          <a:p>
            <a:pPr marL="0" indent="0">
              <a:buNone/>
            </a:pPr>
            <a:r>
              <a:rPr lang="en-GB" dirty="0" smtClean="0"/>
              <a:t>I </a:t>
            </a:r>
            <a:r>
              <a:rPr lang="en-GB" dirty="0"/>
              <a:t>think privilege revocation has to be a 2119 MUST.</a:t>
            </a:r>
          </a:p>
          <a:p>
            <a:pPr marL="0" indent="0">
              <a:buNone/>
            </a:pPr>
            <a:r>
              <a:rPr lang="en-GB" dirty="0" smtClean="0"/>
              <a:t>(</a:t>
            </a:r>
            <a:r>
              <a:rPr lang="en-GB" dirty="0"/>
              <a:t>But am open to argument that that MUST ought apply to the API not protocol</a:t>
            </a:r>
            <a:r>
              <a:rPr lang="en-GB" dirty="0" smtClean="0"/>
              <a:t>.)”</a:t>
            </a:r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r>
              <a:rPr lang="en-GB" dirty="0" smtClean="0">
                <a:solidFill>
                  <a:srgbClr val="0070C0"/>
                </a:solidFill>
              </a:rPr>
              <a:t>The browser is expected to provide mechanisms for users to revise and even completely revoke consent to use device resources such as camera and microphone. </a:t>
            </a:r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r>
              <a:rPr lang="en-GB" dirty="0" smtClean="0">
                <a:solidFill>
                  <a:srgbClr val="0070C0"/>
                </a:solidFill>
              </a:rPr>
              <a:t>The browser is expected to provide mechanisms for users to revise and even completely revoke consent to use the screen, part thereof or an application is serving as a stream source. </a:t>
            </a:r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95559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/>
              <a:t>Stephen Farrell (</a:t>
            </a:r>
            <a:r>
              <a:rPr lang="en-GB" b="1" dirty="0" smtClean="0"/>
              <a:t>11/12)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b="1" dirty="0" smtClean="0">
                <a:solidFill>
                  <a:srgbClr val="FF0000"/>
                </a:solidFill>
              </a:rPr>
              <a:t>SUGGESTION</a:t>
            </a:r>
          </a:p>
          <a:p>
            <a:pPr marL="0" indent="0">
              <a:buNone/>
            </a:pPr>
            <a:endParaRPr lang="en-GB" b="1" dirty="0">
              <a:solidFill>
                <a:srgbClr val="FF0000"/>
              </a:solidFill>
            </a:endParaRPr>
          </a:p>
          <a:p>
            <a:pPr marL="0" indent="0" algn="ctr">
              <a:buNone/>
            </a:pPr>
            <a:r>
              <a:rPr lang="en-GB" sz="8000" dirty="0" smtClean="0"/>
              <a:t>???</a:t>
            </a:r>
          </a:p>
          <a:p>
            <a:pPr marL="0" indent="0">
              <a:buNone/>
            </a:pPr>
            <a:endParaRPr lang="en-GB" b="1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9073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GB" sz="9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END</a:t>
            </a:r>
            <a:endParaRPr lang="en-GB" sz="9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970818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/>
              <a:t>Benoit </a:t>
            </a:r>
            <a:r>
              <a:rPr lang="en-GB" b="1" dirty="0" err="1" smtClean="0"/>
              <a:t>Claise</a:t>
            </a:r>
            <a:r>
              <a:rPr lang="en-GB" b="1" dirty="0" smtClean="0"/>
              <a:t> (1/2) </a:t>
            </a:r>
            <a:endParaRPr lang="en-GB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b="1" dirty="0" smtClean="0">
                <a:solidFill>
                  <a:srgbClr val="FF0000"/>
                </a:solidFill>
              </a:rPr>
              <a:t>DISCUSS</a:t>
            </a:r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r>
              <a:rPr lang="en-GB" dirty="0" smtClean="0"/>
              <a:t>“I have not seen any reply to Tina's OPS-DIR review, dated from April 25th. That makes it a DISCUSS to me, even if not all points in Tina's feedback are DISCUSS-worthy. See http://www.ietf.org/mail-archive/web/ops-</a:t>
            </a:r>
            <a:r>
              <a:rPr lang="en-GB" dirty="0" err="1" smtClean="0"/>
              <a:t>dir</a:t>
            </a:r>
            <a:r>
              <a:rPr lang="en-GB" dirty="0" smtClean="0"/>
              <a:t>/current/msg00274.html.”</a:t>
            </a:r>
            <a:endParaRPr lang="en-GB" dirty="0"/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05418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/>
              <a:t>Benoit </a:t>
            </a:r>
            <a:r>
              <a:rPr lang="en-GB" b="1" dirty="0" err="1" smtClean="0"/>
              <a:t>Claise</a:t>
            </a:r>
            <a:r>
              <a:rPr lang="en-GB" b="1" dirty="0" smtClean="0"/>
              <a:t> (2/2)</a:t>
            </a:r>
            <a:endParaRPr lang="en-GB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b="1" dirty="0" smtClean="0">
                <a:solidFill>
                  <a:srgbClr val="FF0000"/>
                </a:solidFill>
              </a:rPr>
              <a:t>SUGGESTION</a:t>
            </a:r>
          </a:p>
          <a:p>
            <a:pPr marL="0" indent="0">
              <a:buNone/>
            </a:pPr>
            <a:endParaRPr lang="en-GB" dirty="0" smtClean="0"/>
          </a:p>
          <a:p>
            <a:pPr marL="0" indent="0" algn="ctr">
              <a:buNone/>
            </a:pPr>
            <a:r>
              <a:rPr lang="en-GB" dirty="0"/>
              <a:t>O</a:t>
            </a:r>
            <a:r>
              <a:rPr lang="en-GB" dirty="0" smtClean="0"/>
              <a:t>ngoing work to address Tina’s OPS-DIR review comments. </a:t>
            </a:r>
            <a:endParaRPr lang="en-GB" dirty="0"/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28949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/>
              <a:t>Jari Arkko (1/2) </a:t>
            </a:r>
            <a:endParaRPr lang="en-GB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b="1" dirty="0" smtClean="0">
                <a:solidFill>
                  <a:srgbClr val="FF0000"/>
                </a:solidFill>
              </a:rPr>
              <a:t>DISCUSS</a:t>
            </a:r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r>
              <a:rPr lang="en-GB" dirty="0" smtClean="0"/>
              <a:t>“Thank you for writing a good document. Before recommending the final approval, I would like to see a response to Brian Carpenter's Gen-ART review, however. I believe that at least his first comment on different combinations of IPv4/IPv6 is something that deserves to be addressed in the document.”</a:t>
            </a:r>
            <a:endParaRPr lang="en-GB" dirty="0"/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40304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/>
              <a:t>Jari Arkko (2/2)</a:t>
            </a:r>
            <a:endParaRPr lang="en-GB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b="1" dirty="0" smtClean="0">
                <a:solidFill>
                  <a:srgbClr val="FF0000"/>
                </a:solidFill>
              </a:rPr>
              <a:t>SUGGESTION</a:t>
            </a:r>
          </a:p>
          <a:p>
            <a:pPr marL="0" indent="0">
              <a:buNone/>
            </a:pPr>
            <a:r>
              <a:rPr lang="en-GB" u="sng" dirty="0" smtClean="0"/>
              <a:t>OLD:</a:t>
            </a:r>
          </a:p>
          <a:p>
            <a:pPr marL="0" indent="0">
              <a:buNone/>
            </a:pPr>
            <a:r>
              <a:rPr lang="en-GB" dirty="0" smtClean="0"/>
              <a:t>“Clients can be on networks with a NAT using any type of Mapping and Filtering </a:t>
            </a:r>
            <a:r>
              <a:rPr lang="en-GB" dirty="0" err="1" smtClean="0"/>
              <a:t>behaviors</a:t>
            </a:r>
            <a:r>
              <a:rPr lang="en-GB" dirty="0" smtClean="0"/>
              <a:t> (as described in RFC4787).”</a:t>
            </a:r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r>
              <a:rPr lang="en-GB" u="sng" dirty="0" smtClean="0"/>
              <a:t>NEW:</a:t>
            </a:r>
          </a:p>
          <a:p>
            <a:pPr marL="0" indent="0">
              <a:buNone/>
            </a:pPr>
            <a:r>
              <a:rPr lang="en-GB" dirty="0" smtClean="0"/>
              <a:t>“Clients can be on networks with a NAT or IPv4-IPv6 translation devices using any type of Mapping and Filtering </a:t>
            </a:r>
            <a:r>
              <a:rPr lang="en-GB" dirty="0" err="1" smtClean="0"/>
              <a:t>behaviors</a:t>
            </a:r>
            <a:r>
              <a:rPr lang="en-GB" dirty="0" smtClean="0"/>
              <a:t> (as described in RFC4787).”</a:t>
            </a:r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70250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/>
              <a:t>Stephen Farrell (</a:t>
            </a:r>
            <a:r>
              <a:rPr lang="en-GB" b="1" dirty="0" smtClean="0"/>
              <a:t>1/12)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endParaRPr lang="en-GB" b="1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GB" dirty="0" smtClean="0"/>
              <a:t>Before we look at Stephen’s </a:t>
            </a:r>
            <a:r>
              <a:rPr lang="en-GB" dirty="0" err="1" smtClean="0"/>
              <a:t>DISCUSSes</a:t>
            </a:r>
            <a:r>
              <a:rPr lang="en-GB" dirty="0" smtClean="0"/>
              <a:t>…</a:t>
            </a:r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r>
              <a:rPr lang="en-GB" dirty="0" smtClean="0"/>
              <a:t>Stephen has indicated that he will convert his DISCUSS into COMMENTs </a:t>
            </a:r>
            <a:r>
              <a:rPr lang="en-GB" dirty="0"/>
              <a:t>if it were clear that the WG is not intending to use the requirements in this document as hard-and-fast rules that implementations or other specs will be held to in the </a:t>
            </a:r>
            <a:r>
              <a:rPr lang="en-GB" dirty="0" smtClean="0"/>
              <a:t>future.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 smtClean="0"/>
              <a:t>Would people be ok with such approach, and add some text clarifying that?</a:t>
            </a:r>
            <a:endParaRPr lang="en-GB" dirty="0"/>
          </a:p>
          <a:p>
            <a:pPr marL="0" indent="0">
              <a:buNone/>
            </a:pP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2626557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/>
              <a:t>Stephen Farrell (</a:t>
            </a:r>
            <a:r>
              <a:rPr lang="en-GB" b="1" dirty="0" smtClean="0"/>
              <a:t>1/12)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GB" b="1" dirty="0" smtClean="0">
                <a:solidFill>
                  <a:srgbClr val="FF0000"/>
                </a:solidFill>
              </a:rPr>
              <a:t>DISCUSS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 smtClean="0"/>
              <a:t>“F13</a:t>
            </a:r>
            <a:r>
              <a:rPr lang="en-GB" dirty="0"/>
              <a:t>: Authenticate is ambiguous here (and in </a:t>
            </a:r>
            <a:r>
              <a:rPr lang="en-GB" dirty="0" err="1"/>
              <a:t>WebRTC</a:t>
            </a:r>
            <a:r>
              <a:rPr lang="en-GB" dirty="0"/>
              <a:t> generally). There appears to be an understated need for an </a:t>
            </a:r>
            <a:r>
              <a:rPr lang="en-GB" dirty="0" err="1"/>
              <a:t>IdP</a:t>
            </a:r>
            <a:r>
              <a:rPr lang="en-GB" dirty="0"/>
              <a:t> here, and its really the </a:t>
            </a:r>
            <a:r>
              <a:rPr lang="en-GB" dirty="0" err="1"/>
              <a:t>IdP's</a:t>
            </a:r>
            <a:r>
              <a:rPr lang="en-GB" dirty="0"/>
              <a:t> that are authenticating (one another and) the endpoints. Did the WG discuss any form of endpoint </a:t>
            </a:r>
            <a:r>
              <a:rPr lang="en-GB" dirty="0" err="1"/>
              <a:t>auth</a:t>
            </a:r>
            <a:r>
              <a:rPr lang="en-GB" dirty="0"/>
              <a:t> that's based on e.g. an SSH leap-of-faith like setup where the endpoints can re-authenticate one another after a first contact? It'd be a bad thing if the WG made that impossible and effectively required </a:t>
            </a:r>
            <a:r>
              <a:rPr lang="en-GB" dirty="0" err="1"/>
              <a:t>IdPs</a:t>
            </a:r>
            <a:r>
              <a:rPr lang="en-GB" dirty="0"/>
              <a:t> I think</a:t>
            </a:r>
            <a:r>
              <a:rPr lang="en-GB" dirty="0" smtClean="0"/>
              <a:t>.”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 smtClean="0">
                <a:solidFill>
                  <a:srgbClr val="0070C0"/>
                </a:solidFill>
              </a:rPr>
              <a:t>F13 The browser must encrypt, authenticate and integrity protect media and data on a per-packet basis, and must drop incoming media and data packets that fail the per-packet integrity check. In addition, the browser must support a mechanism for cryptographically binding media and data security keys to the user identity (see R-ID-BINDING in [RFC5479]).</a:t>
            </a:r>
          </a:p>
        </p:txBody>
      </p:sp>
    </p:spTree>
    <p:extLst>
      <p:ext uri="{BB962C8B-B14F-4D97-AF65-F5344CB8AC3E}">
        <p14:creationId xmlns:p14="http://schemas.microsoft.com/office/powerpoint/2010/main" val="3794984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/>
              <a:t>Stephen Farrell (</a:t>
            </a:r>
            <a:r>
              <a:rPr lang="en-GB" b="1" dirty="0" smtClean="0"/>
              <a:t>2/12)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b="1" dirty="0" smtClean="0">
                <a:solidFill>
                  <a:srgbClr val="FF0000"/>
                </a:solidFill>
              </a:rPr>
              <a:t>SUGGESTION</a:t>
            </a:r>
          </a:p>
          <a:p>
            <a:pPr marL="0" indent="0">
              <a:buNone/>
            </a:pPr>
            <a:endParaRPr lang="en-GB" dirty="0"/>
          </a:p>
          <a:p>
            <a:pPr marL="0" indent="0" algn="ctr">
              <a:buNone/>
            </a:pPr>
            <a:r>
              <a:rPr lang="en-GB" sz="8000" dirty="0" smtClean="0"/>
              <a:t>???</a:t>
            </a:r>
          </a:p>
          <a:p>
            <a:pPr marL="0" indent="0">
              <a:buNone/>
            </a:pPr>
            <a:endParaRPr lang="en-GB" b="1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34228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/>
              <a:t>Stephen Farrell (</a:t>
            </a:r>
            <a:r>
              <a:rPr lang="en-GB" b="1" dirty="0" smtClean="0"/>
              <a:t>3/12)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b="1" dirty="0" smtClean="0">
                <a:solidFill>
                  <a:srgbClr val="FF0000"/>
                </a:solidFill>
              </a:rPr>
              <a:t>DISCUSS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 smtClean="0"/>
              <a:t>“F20</a:t>
            </a:r>
            <a:r>
              <a:rPr lang="en-GB" dirty="0"/>
              <a:t>: Is there not a missing requirement that one ought not be able to easily consume the bandwidth of someone else's TURN server just because you once made a call via that</a:t>
            </a:r>
            <a:r>
              <a:rPr lang="en-GB" dirty="0" smtClean="0"/>
              <a:t>?”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 smtClean="0">
                <a:solidFill>
                  <a:srgbClr val="0070C0"/>
                </a:solidFill>
              </a:rPr>
              <a:t>F20 The browser must support the use of STUN and TURN servers that are supplied by entities other than the web application (i.e. the network provider).</a:t>
            </a:r>
            <a:endParaRPr lang="en-GB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8819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63</TotalTime>
  <Words>875</Words>
  <Application>Microsoft Office PowerPoint</Application>
  <PresentationFormat>Widescreen</PresentationFormat>
  <Paragraphs>93</Paragraphs>
  <Slides>18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2" baseType="lpstr">
      <vt:lpstr>Arial</vt:lpstr>
      <vt:lpstr>Calibri</vt:lpstr>
      <vt:lpstr>Calibri Light</vt:lpstr>
      <vt:lpstr>Office Theme</vt:lpstr>
      <vt:lpstr>RTCWEB USE-CASES &amp; REQUIREMENTS IESG DISCUSS</vt:lpstr>
      <vt:lpstr>Benoit Claise (1/2) </vt:lpstr>
      <vt:lpstr>Benoit Claise (2/2)</vt:lpstr>
      <vt:lpstr>Jari Arkko (1/2) </vt:lpstr>
      <vt:lpstr>Jari Arkko (2/2)</vt:lpstr>
      <vt:lpstr>Stephen Farrell (1/12)</vt:lpstr>
      <vt:lpstr>Stephen Farrell (1/12)</vt:lpstr>
      <vt:lpstr>Stephen Farrell (2/12)</vt:lpstr>
      <vt:lpstr>Stephen Farrell (3/12)</vt:lpstr>
      <vt:lpstr>Stephen Farrell (4/12)</vt:lpstr>
      <vt:lpstr>Stephen Farrell (5/12)</vt:lpstr>
      <vt:lpstr>Stephen Farrell (6/12)</vt:lpstr>
      <vt:lpstr>Stephen Farrell (7/12)</vt:lpstr>
      <vt:lpstr>Stephen Farrell (8/12)</vt:lpstr>
      <vt:lpstr>Stephen Farrell (9/12)</vt:lpstr>
      <vt:lpstr>Stephen Farrell (10/12)</vt:lpstr>
      <vt:lpstr>Stephen Farrell (11/12)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RTCWEB USE-CASES &amp; REQUIREMENTS</dc:title>
  <dc:creator>Christer Holmberg</dc:creator>
  <cp:lastModifiedBy>Christer Holmberg</cp:lastModifiedBy>
  <cp:revision>35</cp:revision>
  <dcterms:created xsi:type="dcterms:W3CDTF">2014-05-19T17:35:50Z</dcterms:created>
  <dcterms:modified xsi:type="dcterms:W3CDTF">2014-05-19T20:05:12Z</dcterms:modified>
</cp:coreProperties>
</file>