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5" r:id="rId4"/>
    <p:sldId id="258" r:id="rId5"/>
    <p:sldId id="263" r:id="rId6"/>
    <p:sldId id="281" r:id="rId7"/>
    <p:sldId id="259" r:id="rId8"/>
    <p:sldId id="264" r:id="rId9"/>
    <p:sldId id="266" r:id="rId10"/>
    <p:sldId id="270" r:id="rId11"/>
    <p:sldId id="279" r:id="rId12"/>
    <p:sldId id="278" r:id="rId13"/>
    <p:sldId id="261" r:id="rId14"/>
    <p:sldId id="280" r:id="rId15"/>
    <p:sldId id="274" r:id="rId16"/>
    <p:sldId id="269" r:id="rId17"/>
    <p:sldId id="271" r:id="rId18"/>
    <p:sldId id="275" r:id="rId19"/>
    <p:sldId id="276" r:id="rId20"/>
    <p:sldId id="273" r:id="rId21"/>
    <p:sldId id="277" r:id="rId22"/>
    <p:sldId id="267" r:id="rId2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3" autoAdjust="0"/>
    <p:restoredTop sz="94660"/>
  </p:normalViewPr>
  <p:slideViewPr>
    <p:cSldViewPr>
      <p:cViewPr varScale="1">
        <p:scale>
          <a:sx n="90" d="100"/>
          <a:sy n="90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22" y="-8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E2E4033-0F50-4351-991F-59F5B0817BAD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1237EC3-995C-4081-A2A8-CDA097341B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58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074D06D-0F75-439A-889A-D1E01F32A1A7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AB17505-0758-4490-BFB6-FBF05F2A94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4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17505-0758-4490-BFB6-FBF05F2A949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2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9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6172054"/>
            <a:ext cx="609600" cy="6107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9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6171021"/>
            <a:ext cx="609600" cy="61077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28115-3F89-4023-BAB5-172EBC882B04}" type="datetimeFigureOut">
              <a:rPr lang="en-US" smtClean="0"/>
              <a:pPr/>
              <a:t>15-01-14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B05C8-11CF-4854-AFCF-240E55CF9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cnx.org/pubs/hhg/5.1%20CCNx%201.0%20Implications%20for%20Router%20Design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CCN/NDN Protocol Wire Format and Functionality Considerations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G.Q.Wang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Christian Tschudin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Ravi Ravindran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300" dirty="0" smtClean="0">
                <a:solidFill>
                  <a:schemeClr val="tx1"/>
                </a:solidFill>
              </a:rPr>
              <a:t>[1] Huawei, Santa Clara, USA</a:t>
            </a:r>
          </a:p>
          <a:p>
            <a:r>
              <a:rPr lang="en-US" sz="2300" dirty="0" smtClean="0">
                <a:solidFill>
                  <a:schemeClr val="tx1"/>
                </a:solidFill>
              </a:rPr>
              <a:t>[2] University of Basel, Switzerland</a:t>
            </a:r>
          </a:p>
          <a:p>
            <a:r>
              <a:rPr lang="en-US" sz="2300" dirty="0" smtClean="0">
                <a:solidFill>
                  <a:schemeClr val="tx1"/>
                </a:solidFill>
              </a:rPr>
              <a:t/>
            </a:r>
            <a:br>
              <a:rPr lang="en-US" sz="23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(ICN-RG Interim Meeting, Boston)</a:t>
            </a:r>
            <a:r>
              <a:rPr lang="en-US" sz="2300" dirty="0" smtClean="0">
                <a:solidFill>
                  <a:schemeClr val="tx1"/>
                </a:solidFill>
              </a:rPr>
              <a:t/>
            </a:r>
            <a:br>
              <a:rPr lang="en-US" sz="2300" dirty="0" smtClean="0">
                <a:solidFill>
                  <a:schemeClr val="tx1"/>
                </a:solidFill>
              </a:rPr>
            </a:br>
            <a:r>
              <a:rPr lang="en-US" sz="2300" dirty="0" smtClean="0">
                <a:solidFill>
                  <a:schemeClr val="tx1"/>
                </a:solidFill>
              </a:rPr>
              <a:t>Jan 2015</a:t>
            </a:r>
            <a:endParaRPr lang="en-US" sz="2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dirty="0" smtClean="0"/>
              <a:t>Interest Notification/Action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Enable to Notify/Actions using Interest payload, e.g. </a:t>
            </a:r>
            <a:r>
              <a:rPr lang="en-US" dirty="0" err="1" smtClean="0"/>
              <a:t>IoT</a:t>
            </a:r>
            <a:r>
              <a:rPr lang="en-US" dirty="0" smtClean="0"/>
              <a:t> applications</a:t>
            </a:r>
          </a:p>
          <a:p>
            <a:r>
              <a:rPr lang="en-US" dirty="0" smtClean="0"/>
              <a:t>Distinguished by a new Interest Type.</a:t>
            </a:r>
          </a:p>
          <a:p>
            <a:r>
              <a:rPr lang="en-US" dirty="0" smtClean="0"/>
              <a:t>Bypass the PIT Processing, potentially new strategy forwarding rules (Notification Multicast)</a:t>
            </a:r>
          </a:p>
          <a:p>
            <a:r>
              <a:rPr lang="en-US" dirty="0" smtClean="0"/>
              <a:t>Name components can be </a:t>
            </a:r>
            <a:r>
              <a:rPr lang="en-US" b="1" dirty="0" smtClean="0"/>
              <a:t>label</a:t>
            </a:r>
            <a:r>
              <a:rPr lang="en-US" dirty="0" smtClean="0"/>
              <a:t>=</a:t>
            </a:r>
            <a:r>
              <a:rPr lang="en-US" i="1" dirty="0" smtClean="0"/>
              <a:t>value</a:t>
            </a:r>
            <a:r>
              <a:rPr lang="en-US" dirty="0" smtClean="0"/>
              <a:t> type.</a:t>
            </a:r>
          </a:p>
          <a:p>
            <a:r>
              <a:rPr lang="en-US" dirty="0" smtClean="0"/>
              <a:t>Could be handled in a special way by the network</a:t>
            </a:r>
          </a:p>
          <a:p>
            <a:pPr lvl="1"/>
            <a:r>
              <a:rPr lang="en-US" dirty="0" smtClean="0"/>
              <a:t>E.g. also piggyback, a cacheable object with the Interest Notification.</a:t>
            </a:r>
          </a:p>
          <a:p>
            <a:r>
              <a:rPr lang="en-US" b="1" dirty="0" smtClean="0"/>
              <a:t>New type of Interest Packet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5638800"/>
            <a:ext cx="2667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57150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 Name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953000" y="5638800"/>
            <a:ext cx="2362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81600" y="57150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&lt;Cacheable Object&gt;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5638800"/>
            <a:ext cx="1524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56020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Fixed Header</a:t>
            </a:r>
          </a:p>
          <a:p>
            <a:pPr algn="ctr"/>
            <a:r>
              <a:rPr lang="en-US" sz="1200" dirty="0" smtClean="0"/>
              <a:t>Type = Int. Not.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752600" y="5638800"/>
            <a:ext cx="0" cy="60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95822" y="5715000"/>
            <a:ext cx="66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Type= Int. Not.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334780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 smtClean="0"/>
              <a:t>Sugang Li, Yanyong Zhang, </a:t>
            </a:r>
            <a:r>
              <a:rPr lang="en-US" sz="1400" dirty="0" err="1" smtClean="0"/>
              <a:t>Deepankar</a:t>
            </a:r>
            <a:r>
              <a:rPr lang="en-US" sz="1400" dirty="0" smtClean="0"/>
              <a:t> Raychaudhuri, Ravi Ravindran, “</a:t>
            </a:r>
            <a:r>
              <a:rPr lang="en-US" sz="1400" b="1" dirty="0" smtClean="0"/>
              <a:t>An Evaluation on ICN based </a:t>
            </a:r>
            <a:r>
              <a:rPr lang="en-US" sz="1400" b="1" dirty="0" err="1" smtClean="0"/>
              <a:t>IoT</a:t>
            </a:r>
            <a:r>
              <a:rPr lang="en-US" sz="1400" b="1" dirty="0" smtClean="0"/>
              <a:t> Architectures</a:t>
            </a:r>
            <a:r>
              <a:rPr lang="en-US" sz="1400" dirty="0" smtClean="0"/>
              <a:t>” , ICN-QSHINE,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Selectors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9248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Should be a Protocol Feature that can be optionally enabled</a:t>
            </a:r>
          </a:p>
          <a:p>
            <a:pPr lvl="1"/>
            <a:r>
              <a:rPr lang="en-US" sz="2400" dirty="0" smtClean="0"/>
              <a:t>Implication on the PIT design</a:t>
            </a:r>
            <a:endParaRPr lang="en-US" sz="2800" dirty="0" smtClean="0"/>
          </a:p>
          <a:p>
            <a:r>
              <a:rPr lang="en-US" sz="2800" dirty="0" smtClean="0"/>
              <a:t>Selectors can be avoided in the network infrastructure with authoritative sources exist.</a:t>
            </a:r>
            <a:endParaRPr lang="en-US" sz="2800" dirty="0"/>
          </a:p>
          <a:p>
            <a:r>
              <a:rPr lang="en-US" sz="2800" dirty="0" smtClean="0"/>
              <a:t>Selectors are useful where authoritative source doesn’t exist, and learning from cache or source is the only option.</a:t>
            </a:r>
          </a:p>
          <a:p>
            <a:pPr lvl="1"/>
            <a:r>
              <a:rPr lang="en-US" sz="2400" dirty="0" smtClean="0"/>
              <a:t>Discovery Services, Inventory in Home, Campus etc.</a:t>
            </a:r>
          </a:p>
          <a:p>
            <a:pPr lvl="1"/>
            <a:r>
              <a:rPr lang="en-US" sz="2400" dirty="0" smtClean="0"/>
              <a:t>Ad hoc V2V, </a:t>
            </a:r>
            <a:r>
              <a:rPr lang="en-US" sz="2400" dirty="0" err="1" smtClean="0"/>
              <a:t>IoT</a:t>
            </a:r>
            <a:r>
              <a:rPr lang="en-US" sz="2400" dirty="0" smtClean="0"/>
              <a:t> scenarios, Pub/Sub case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Hooks for header </a:t>
            </a:r>
            <a:r>
              <a:rPr lang="en-US" dirty="0" smtClean="0"/>
              <a:t>compression, especially </a:t>
            </a:r>
            <a:r>
              <a:rPr lang="en-US" dirty="0"/>
              <a:t>for </a:t>
            </a:r>
            <a:r>
              <a:rPr lang="en-US" dirty="0" smtClean="0"/>
              <a:t>names. </a:t>
            </a:r>
            <a:r>
              <a:rPr lang="en-US" dirty="0"/>
              <a:t>B</a:t>
            </a:r>
            <a:r>
              <a:rPr lang="en-US" dirty="0" smtClean="0"/>
              <a:t>ut </a:t>
            </a:r>
            <a:r>
              <a:rPr lang="en-US" i="1" dirty="0" smtClean="0"/>
              <a:t>encoding context switching </a:t>
            </a:r>
            <a:r>
              <a:rPr lang="en-US" dirty="0" smtClean="0"/>
              <a:t>could </a:t>
            </a:r>
            <a:r>
              <a:rPr lang="en-US" dirty="0"/>
              <a:t>also be used for type dictionaries as in </a:t>
            </a:r>
            <a:r>
              <a:rPr lang="en-US" dirty="0" err="1" smtClean="0"/>
              <a:t>ccnb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Ask downstream node to accept “name </a:t>
            </a:r>
            <a:r>
              <a:rPr lang="en-US" dirty="0" smtClean="0"/>
              <a:t>abbreviations”. The </a:t>
            </a:r>
            <a:r>
              <a:rPr lang="en-US" dirty="0"/>
              <a:t>name mappings </a:t>
            </a:r>
            <a:r>
              <a:rPr lang="en-US" dirty="0" smtClean="0"/>
              <a:t>would be </a:t>
            </a:r>
            <a:r>
              <a:rPr lang="en-US" dirty="0"/>
              <a:t>stored in a “</a:t>
            </a:r>
            <a:r>
              <a:rPr lang="en-US" dirty="0" smtClean="0"/>
              <a:t>context”, hence the need </a:t>
            </a:r>
            <a:r>
              <a:rPr lang="en-US" dirty="0"/>
              <a:t>for a “</a:t>
            </a:r>
            <a:r>
              <a:rPr lang="en-US" dirty="0" err="1"/>
              <a:t>contextID</a:t>
            </a:r>
            <a:r>
              <a:rPr lang="en-US" dirty="0"/>
              <a:t>” field in the fixed header.</a:t>
            </a:r>
          </a:p>
          <a:p>
            <a:pPr lvl="1"/>
            <a:r>
              <a:rPr lang="en-US" dirty="0" err="1"/>
              <a:t>IoT</a:t>
            </a:r>
            <a:r>
              <a:rPr lang="en-US" dirty="0"/>
              <a:t> </a:t>
            </a:r>
            <a:r>
              <a:rPr lang="en-US" dirty="0" smtClean="0"/>
              <a:t>setting: use </a:t>
            </a:r>
            <a:r>
              <a:rPr lang="en-US" dirty="0"/>
              <a:t>a </a:t>
            </a:r>
            <a:r>
              <a:rPr lang="en-US" dirty="0" smtClean="0"/>
              <a:t>1+1 </a:t>
            </a:r>
            <a:r>
              <a:rPr lang="en-US" dirty="0"/>
              <a:t>TLV </a:t>
            </a:r>
            <a:r>
              <a:rPr lang="en-US" dirty="0" smtClean="0"/>
              <a:t>schema internally, </a:t>
            </a:r>
            <a:r>
              <a:rPr lang="en-US" dirty="0"/>
              <a:t>the gateway </a:t>
            </a:r>
            <a:r>
              <a:rPr lang="en-US" dirty="0" smtClean="0"/>
              <a:t>will expand </a:t>
            </a:r>
            <a:r>
              <a:rPr lang="en-US" dirty="0"/>
              <a:t>it to </a:t>
            </a:r>
            <a:r>
              <a:rPr lang="en-US" dirty="0" smtClean="0"/>
              <a:t>2+2 </a:t>
            </a:r>
            <a:r>
              <a:rPr lang="en-US" dirty="0"/>
              <a:t>for the rest of the world.</a:t>
            </a:r>
          </a:p>
          <a:p>
            <a:r>
              <a:rPr lang="en-US" dirty="0" smtClean="0"/>
              <a:t>Remember MNP5 from modem times[1], TCP header compression, UDP ROHC [2], and 6LoWPAN.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893226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[1</a:t>
            </a:r>
            <a:r>
              <a:rPr lang="en-US" sz="1600" dirty="0"/>
              <a:t>] http://en.wikipedia.org/wiki/Microcom_Networking_Protocol </a:t>
            </a:r>
            <a:endParaRPr lang="en-US" sz="1600" dirty="0" smtClean="0"/>
          </a:p>
          <a:p>
            <a:r>
              <a:rPr lang="en-US" sz="1600" dirty="0" smtClean="0"/>
              <a:t>[2] RFC 1144, RFC 2058, RFC 4019 (Robust Header Compression)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 as a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CCN/NDN domains may not have any caching at all.</a:t>
            </a:r>
          </a:p>
          <a:p>
            <a:r>
              <a:rPr lang="en-US" dirty="0" smtClean="0"/>
              <a:t>Or domains could enable caching/storage only at the edges.</a:t>
            </a:r>
          </a:p>
          <a:p>
            <a:r>
              <a:rPr lang="en-US" dirty="0" smtClean="0"/>
              <a:t>PARC document [1] on distributing PIT/CS/FIB functionality.</a:t>
            </a:r>
          </a:p>
          <a:p>
            <a:r>
              <a:rPr lang="en-US" dirty="0" smtClean="0"/>
              <a:t>Flexibility of handling different type of Interest/Data PDU – Sufficient global header Type space.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72200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hlinkClick r:id="rId2"/>
              </a:rPr>
              <a:t>[1]</a:t>
            </a:r>
            <a:r>
              <a:rPr lang="en-US" sz="1600" u="sng" dirty="0" smtClean="0">
                <a:hlinkClick r:id="rId2"/>
              </a:rPr>
              <a:t>http://www.ccnx.org/pubs/hhg/5.1%20CCNx%201.0%20Implications%20for%20Router%20Design.pdf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Proposed Packet Format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Interest/Data Type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Motivated by different type of forwarding processing.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Interest</a:t>
            </a:r>
          </a:p>
          <a:p>
            <a:r>
              <a:rPr lang="en-US" dirty="0" smtClean="0"/>
              <a:t>Interest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Interest-Notification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Interest-Conversational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Data</a:t>
            </a:r>
          </a:p>
          <a:p>
            <a:r>
              <a:rPr lang="en-US" dirty="0" smtClean="0"/>
              <a:t>Data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Data-Conversational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7150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CCNx1.0 Interest/Data PDU is used as a reference for the proposal.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Definition of Payload-Len/Header Len follows CCNx1.0.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Basic TLV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229600" cy="1600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 use the Elastic TLV structure in our proposal for the Content Payload.</a:t>
            </a:r>
          </a:p>
          <a:p>
            <a:r>
              <a:rPr lang="en-US" sz="2800" dirty="0" smtClean="0"/>
              <a:t>For the rest we use the 2/2 based TLV format.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676400"/>
            <a:ext cx="63246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71600" y="18288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T= 2B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14478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(00) B/Unit-Size</a:t>
            </a:r>
          </a:p>
          <a:p>
            <a:r>
              <a:rPr lang="en-US" dirty="0" smtClean="0"/>
              <a:t>(01) KB/Unit-Size</a:t>
            </a:r>
          </a:p>
          <a:p>
            <a:pPr marL="342900" indent="-342900"/>
            <a:r>
              <a:rPr lang="en-US" dirty="0" smtClean="0"/>
              <a:t>(10) MB/Unit-Size</a:t>
            </a:r>
          </a:p>
          <a:p>
            <a:pPr marL="342900" indent="-342900"/>
            <a:r>
              <a:rPr lang="en-US" dirty="0" smtClean="0"/>
              <a:t>(11) GB/Unit-Size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962400" y="1676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3208467" y="1940867"/>
            <a:ext cx="1022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Flag Bits (2b)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>
            <a:stCxn id="6" idx="0"/>
            <a:endCxn id="6" idx="2"/>
          </p:cNvCxnSpPr>
          <p:nvPr/>
        </p:nvCxnSpPr>
        <p:spPr>
          <a:xfrm>
            <a:off x="3543300" y="1676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43400" y="1905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L* = 14 bits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1143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Elastic TLV for Content Payload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457200" y="3810000"/>
            <a:ext cx="63246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447800" y="39624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T= 2B</a:t>
            </a:r>
            <a:endParaRPr lang="en-US" dirty="0"/>
          </a:p>
        </p:txBody>
      </p:sp>
      <p:cxnSp>
        <p:nvCxnSpPr>
          <p:cNvPr id="18" name="Straight Connector 17"/>
          <p:cNvCxnSpPr>
            <a:stCxn id="14" idx="0"/>
            <a:endCxn id="14" idx="2"/>
          </p:cNvCxnSpPr>
          <p:nvPr/>
        </p:nvCxnSpPr>
        <p:spPr>
          <a:xfrm>
            <a:off x="3619500" y="38100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19600" y="40386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 = 2B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32766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all other TLV Except Content Object TLV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838200"/>
          </a:xfrm>
        </p:spPr>
        <p:txBody>
          <a:bodyPr/>
          <a:lstStyle/>
          <a:p>
            <a:r>
              <a:rPr lang="en-US" dirty="0" smtClean="0"/>
              <a:t>Interest PDU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715000"/>
            <a:ext cx="83820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1B Type should be sufficient to different forms of Interest Payloads.</a:t>
            </a:r>
          </a:p>
          <a:p>
            <a:r>
              <a:rPr lang="en-US" sz="2000" dirty="0" smtClean="0"/>
              <a:t>2B of Payload length should be  enough to accommodate all the metadata fields related to Forwarding Target TLV, Context TLV etc.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990600" y="9906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1066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Header (8B)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43000" y="990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Version (1B)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7400" y="990600"/>
            <a:ext cx="106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Packet Type  = Interest (1B)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11430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Pay Load* Length (2B)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0480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578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1722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81600" y="1143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Reserved (2B)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248400" y="10668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Header Length (2B)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990600" y="2743200"/>
            <a:ext cx="6400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71800" y="2895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 Optional headers&gt;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990600" y="1828800"/>
            <a:ext cx="6400800" cy="914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43200" y="2362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&lt; Optional Forwarding Label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90600" y="3429000"/>
            <a:ext cx="64008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/>
          <p:cNvSpPr/>
          <p:nvPr/>
        </p:nvSpPr>
        <p:spPr>
          <a:xfrm>
            <a:off x="7467600" y="914400"/>
            <a:ext cx="762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Brace 26"/>
          <p:cNvSpPr/>
          <p:nvPr/>
        </p:nvSpPr>
        <p:spPr>
          <a:xfrm>
            <a:off x="7467600" y="1905000"/>
            <a:ext cx="762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543800" y="2590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Headers</a:t>
            </a:r>
            <a:endParaRPr lang="en-US" sz="14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990600" y="41910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Brace 35"/>
          <p:cNvSpPr/>
          <p:nvPr/>
        </p:nvSpPr>
        <p:spPr>
          <a:xfrm>
            <a:off x="7467599" y="3429000"/>
            <a:ext cx="76199" cy="182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467600" y="4724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MetaData</a:t>
            </a:r>
            <a:r>
              <a:rPr lang="en-US" sz="1400" b="1" dirty="0" smtClean="0"/>
              <a:t> Payload</a:t>
            </a:r>
            <a:endParaRPr lang="en-US" sz="1400" b="1" dirty="0"/>
          </a:p>
        </p:txBody>
      </p:sp>
      <p:cxnSp>
        <p:nvCxnSpPr>
          <p:cNvPr id="39" name="Straight Connector 38"/>
          <p:cNvCxnSpPr>
            <a:stCxn id="21" idx="0"/>
          </p:cNvCxnSpPr>
          <p:nvPr/>
        </p:nvCxnSpPr>
        <p:spPr>
          <a:xfrm>
            <a:off x="4191000" y="34290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1600" y="3810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Type = Interest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648200" y="3810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Length* (2B)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990600" y="47244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505200" y="4343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Name TLV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600200" y="4800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 Metadata  TLV &gt; </a:t>
            </a:r>
            <a:r>
              <a:rPr lang="en-US" dirty="0" smtClean="0">
                <a:solidFill>
                  <a:srgbClr val="FF0000"/>
                </a:solidFill>
              </a:rPr>
              <a:t>(Selectors/Context TLV)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67600" y="41910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Interest Message</a:t>
            </a:r>
            <a:endParaRPr lang="en-US" sz="1400" b="1" dirty="0"/>
          </a:p>
        </p:txBody>
      </p:sp>
      <p:sp>
        <p:nvSpPr>
          <p:cNvPr id="46" name="Right Brace 45"/>
          <p:cNvSpPr/>
          <p:nvPr/>
        </p:nvSpPr>
        <p:spPr>
          <a:xfrm>
            <a:off x="7467600" y="5257800"/>
            <a:ext cx="45719" cy="457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>
            <a:stCxn id="19" idx="1"/>
            <a:endCxn id="19" idx="3"/>
          </p:cNvCxnSpPr>
          <p:nvPr/>
        </p:nvCxnSpPr>
        <p:spPr>
          <a:xfrm>
            <a:off x="990600" y="22860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438400" y="1905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&lt;Optional Forwarding Target Pointer TLV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90600" y="5257800"/>
            <a:ext cx="6400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3276600" y="53456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Security  TLV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391400" y="52679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Security Payload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92162"/>
          </a:xfrm>
        </p:spPr>
        <p:txBody>
          <a:bodyPr/>
          <a:lstStyle/>
          <a:p>
            <a:r>
              <a:rPr lang="en-US" dirty="0" smtClean="0"/>
              <a:t>Interest-Notification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715000"/>
            <a:ext cx="80772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would be a different Interest Type.</a:t>
            </a:r>
          </a:p>
          <a:p>
            <a:r>
              <a:rPr lang="en-US" sz="2000" dirty="0" smtClean="0"/>
              <a:t>Optional Forwarding Target is still applicable</a:t>
            </a:r>
          </a:p>
          <a:p>
            <a:r>
              <a:rPr lang="en-US" sz="2000" dirty="0" smtClean="0"/>
              <a:t>Following the Interest Not. message could be a cacheable content object.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990600" y="9906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67600" y="1066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Header (8B)</a:t>
            </a:r>
            <a:endParaRPr lang="en-US" sz="14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1336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3000" y="990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Version (1B)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914400"/>
            <a:ext cx="91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Packet Type  = Interest-Not. (1B)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9000" y="11430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Pay Load* Length (2B)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480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960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9200" y="1143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Reserved (2B)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248400" y="10668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Header Length (2B)</a:t>
            </a:r>
            <a:endParaRPr lang="en-US" sz="1600" dirty="0"/>
          </a:p>
        </p:txBody>
      </p:sp>
      <p:sp>
        <p:nvSpPr>
          <p:cNvPr id="17" name="Right Brace 16"/>
          <p:cNvSpPr/>
          <p:nvPr/>
        </p:nvSpPr>
        <p:spPr>
          <a:xfrm>
            <a:off x="7467600" y="990600"/>
            <a:ext cx="762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90600" y="1828800"/>
            <a:ext cx="6400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276600" y="2057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 Optional headers &gt;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90600" y="2514600"/>
            <a:ext cx="6400800" cy="6096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286000" y="2667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&lt; Optional Forwarding Target/Label TLV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7467600" y="1905000"/>
            <a:ext cx="45719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543800" y="2590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Headers</a:t>
            </a:r>
            <a:endParaRPr lang="en-US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990600" y="3124200"/>
            <a:ext cx="64008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990600" y="38862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Brace 25"/>
          <p:cNvSpPr/>
          <p:nvPr/>
        </p:nvSpPr>
        <p:spPr>
          <a:xfrm>
            <a:off x="7467600" y="3124200"/>
            <a:ext cx="76199" cy="182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620000" y="4343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MetaData</a:t>
            </a:r>
            <a:r>
              <a:rPr lang="en-US" sz="1400" b="1" dirty="0" smtClean="0"/>
              <a:t> Payload</a:t>
            </a:r>
            <a:endParaRPr lang="en-US" sz="1400" b="1" dirty="0"/>
          </a:p>
        </p:txBody>
      </p:sp>
      <p:cxnSp>
        <p:nvCxnSpPr>
          <p:cNvPr id="28" name="Straight Connector 27"/>
          <p:cNvCxnSpPr>
            <a:stCxn id="24" idx="0"/>
          </p:cNvCxnSpPr>
          <p:nvPr/>
        </p:nvCxnSpPr>
        <p:spPr>
          <a:xfrm>
            <a:off x="4191000" y="31242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43000" y="3352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Type = Interest-Not.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572000" y="3352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Length* (2B)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990600" y="43434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505200" y="3962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Name TLV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4419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Metadata  TLV </a:t>
            </a:r>
            <a:r>
              <a:rPr lang="en-US" dirty="0" smtClean="0">
                <a:solidFill>
                  <a:srgbClr val="FF0000"/>
                </a:solidFill>
              </a:rPr>
              <a:t>(Context TLV)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43800" y="33528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Interest Notification Message</a:t>
            </a:r>
            <a:endParaRPr lang="en-US" sz="1400" b="1" dirty="0"/>
          </a:p>
        </p:txBody>
      </p:sp>
      <p:sp>
        <p:nvSpPr>
          <p:cNvPr id="36" name="Rectangle 35"/>
          <p:cNvSpPr/>
          <p:nvPr/>
        </p:nvSpPr>
        <p:spPr>
          <a:xfrm>
            <a:off x="990600" y="5257800"/>
            <a:ext cx="6400800" cy="4572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667000" y="5334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 Optional Content Object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Right Brace 42"/>
          <p:cNvSpPr/>
          <p:nvPr/>
        </p:nvSpPr>
        <p:spPr>
          <a:xfrm>
            <a:off x="7467600" y="5334000"/>
            <a:ext cx="45719" cy="381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467600" y="52578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Content Object</a:t>
            </a:r>
            <a:endParaRPr lang="en-US" sz="1400" b="1" dirty="0"/>
          </a:p>
        </p:txBody>
      </p:sp>
      <p:sp>
        <p:nvSpPr>
          <p:cNvPr id="46" name="Rectangle 45"/>
          <p:cNvSpPr/>
          <p:nvPr/>
        </p:nvSpPr>
        <p:spPr>
          <a:xfrm>
            <a:off x="990600" y="4800600"/>
            <a:ext cx="6400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200400" y="4800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Security TLV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Interest-Conversational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943600"/>
            <a:ext cx="8763000" cy="1020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New Interest Type with Source and Destination Name TLV.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15200" y="1295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Header (8B)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9812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0600" y="12192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Version (1B)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1143000"/>
            <a:ext cx="91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Packet Type  = Interest-Con. (1B)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13716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Pay Load* Length (2B)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956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054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198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29200" y="13716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Reserved (2B)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12954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Header Length (2B)</a:t>
            </a:r>
            <a:endParaRPr lang="en-US" sz="1600" dirty="0"/>
          </a:p>
        </p:txBody>
      </p:sp>
      <p:sp>
        <p:nvSpPr>
          <p:cNvPr id="15" name="Right Brace 14"/>
          <p:cNvSpPr/>
          <p:nvPr/>
        </p:nvSpPr>
        <p:spPr>
          <a:xfrm>
            <a:off x="7315200" y="1219200"/>
            <a:ext cx="762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38200" y="2057400"/>
            <a:ext cx="6400800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124200" y="228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 Optional headers &gt;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38200" y="2743200"/>
            <a:ext cx="6400800" cy="6096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981200" y="28956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&lt; Optional Forwarding Target/Label TLV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7315200" y="2133600"/>
            <a:ext cx="45719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391400" y="2819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Headers</a:t>
            </a:r>
            <a:endParaRPr lang="en-US" sz="1400" b="1" dirty="0"/>
          </a:p>
        </p:txBody>
      </p:sp>
      <p:sp>
        <p:nvSpPr>
          <p:cNvPr id="22" name="Rectangle 21"/>
          <p:cNvSpPr/>
          <p:nvPr/>
        </p:nvSpPr>
        <p:spPr>
          <a:xfrm>
            <a:off x="838200" y="3352800"/>
            <a:ext cx="64008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838200" y="41148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/>
          <p:cNvSpPr/>
          <p:nvPr/>
        </p:nvSpPr>
        <p:spPr>
          <a:xfrm>
            <a:off x="7315200" y="3352800"/>
            <a:ext cx="45719" cy="2133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391400" y="49530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MetaData</a:t>
            </a:r>
            <a:r>
              <a:rPr lang="en-US" sz="1400" b="1" dirty="0" smtClean="0"/>
              <a:t> Payload</a:t>
            </a:r>
            <a:endParaRPr lang="en-US" sz="1400" b="1" dirty="0"/>
          </a:p>
        </p:txBody>
      </p:sp>
      <p:cxnSp>
        <p:nvCxnSpPr>
          <p:cNvPr id="26" name="Straight Connector 25"/>
          <p:cNvCxnSpPr>
            <a:stCxn id="22" idx="0"/>
          </p:cNvCxnSpPr>
          <p:nvPr/>
        </p:nvCxnSpPr>
        <p:spPr>
          <a:xfrm>
            <a:off x="4038600" y="33528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90600" y="3581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Message Type = Interest-Con.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19600" y="3581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Length* (2B)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838200" y="45720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67000" y="4191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Source Name TLV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71600" y="5105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&lt;Metadata  TLV&gt; (</a:t>
            </a:r>
            <a:r>
              <a:rPr lang="en-US" dirty="0" smtClean="0">
                <a:solidFill>
                  <a:srgbClr val="FF0000"/>
                </a:solidFill>
              </a:rPr>
              <a:t>Context TLV)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91400" y="35814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Interest Notification Message</a:t>
            </a:r>
            <a:endParaRPr lang="en-US" sz="1400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838200" y="51054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667000" y="46598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Destination Name TLV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38200" y="5486400"/>
            <a:ext cx="6400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048000" y="5562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Security TLV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Wire Packet Considerations</a:t>
            </a:r>
          </a:p>
          <a:p>
            <a:pPr lvl="1"/>
            <a:r>
              <a:rPr lang="en-US" dirty="0" smtClean="0"/>
              <a:t>Multiple TLV Schemas</a:t>
            </a:r>
          </a:p>
          <a:p>
            <a:pPr lvl="1"/>
            <a:r>
              <a:rPr lang="en-US" dirty="0" smtClean="0"/>
              <a:t>Elastic TLVs</a:t>
            </a:r>
          </a:p>
          <a:p>
            <a:pPr lvl="1"/>
            <a:r>
              <a:rPr lang="en-US" dirty="0" smtClean="0"/>
              <a:t>Forwarding Target</a:t>
            </a:r>
          </a:p>
          <a:p>
            <a:pPr lvl="1"/>
            <a:r>
              <a:rPr lang="en-US" dirty="0" smtClean="0"/>
              <a:t>Non-Shareable Content</a:t>
            </a:r>
          </a:p>
          <a:p>
            <a:pPr lvl="1"/>
            <a:r>
              <a:rPr lang="en-US" dirty="0" smtClean="0"/>
              <a:t>Context Handling</a:t>
            </a:r>
          </a:p>
          <a:p>
            <a:pPr lvl="1"/>
            <a:r>
              <a:rPr lang="en-US" dirty="0" smtClean="0"/>
              <a:t>Interest Notification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Header Compression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Selectors Usage</a:t>
            </a:r>
          </a:p>
          <a:p>
            <a:r>
              <a:rPr lang="en-US" dirty="0" smtClean="0"/>
              <a:t>Caching as a service</a:t>
            </a:r>
          </a:p>
          <a:p>
            <a:r>
              <a:rPr lang="en-US" dirty="0" smtClean="0"/>
              <a:t>Packet Formats 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76200"/>
            <a:ext cx="8229600" cy="838200"/>
          </a:xfrm>
        </p:spPr>
        <p:txBody>
          <a:bodyPr/>
          <a:lstStyle/>
          <a:p>
            <a:r>
              <a:rPr lang="en-US" dirty="0" smtClean="0"/>
              <a:t>DATA PDU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867400"/>
            <a:ext cx="8458200" cy="1295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Fixed Size payload length to accommodate Elastic Content Payload</a:t>
            </a:r>
          </a:p>
          <a:p>
            <a:pPr lvl="1"/>
            <a:r>
              <a:rPr lang="en-US" sz="1400" dirty="0" smtClean="0"/>
              <a:t>e.g. for GB should 6B : 2</a:t>
            </a:r>
            <a:r>
              <a:rPr lang="en-US" sz="1400" baseline="30000" dirty="0" smtClean="0"/>
              <a:t>48</a:t>
            </a:r>
            <a:r>
              <a:rPr lang="en-US" sz="1400" dirty="0" smtClean="0"/>
              <a:t> &gt; 2</a:t>
            </a:r>
            <a:r>
              <a:rPr lang="en-US" sz="1400" baseline="30000" dirty="0" smtClean="0"/>
              <a:t>44</a:t>
            </a:r>
            <a:endParaRPr lang="en-US" sz="1400" dirty="0" smtClean="0"/>
          </a:p>
          <a:p>
            <a:r>
              <a:rPr lang="en-US" sz="1800" dirty="0" smtClean="0"/>
              <a:t>The Elastic PDU allows to attach payload of varying sizes with minimum overhead.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990600" y="9906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1066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Header (12B)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43000" y="990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Version (1B)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11430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Packet Type  = Data (1B)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11430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Pay Load* Length (6B)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0480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578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172200" y="9906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81600" y="1143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Reserved (2B)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248400" y="10668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Header Length (2B)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990600" y="1828800"/>
            <a:ext cx="64008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48000" y="2057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&lt; Optional Header TLV &gt;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90600" y="2743200"/>
            <a:ext cx="6400800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/>
          <p:cNvSpPr/>
          <p:nvPr/>
        </p:nvSpPr>
        <p:spPr>
          <a:xfrm>
            <a:off x="7467600" y="914400"/>
            <a:ext cx="762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Brace 26"/>
          <p:cNvSpPr/>
          <p:nvPr/>
        </p:nvSpPr>
        <p:spPr>
          <a:xfrm>
            <a:off x="7467600" y="1905000"/>
            <a:ext cx="45719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543800" y="236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Headers</a:t>
            </a:r>
            <a:endParaRPr lang="en-US" sz="14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990600" y="32004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Brace 35"/>
          <p:cNvSpPr/>
          <p:nvPr/>
        </p:nvSpPr>
        <p:spPr>
          <a:xfrm>
            <a:off x="7467600" y="2743200"/>
            <a:ext cx="762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543800" y="4724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Elastic Content Payload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>
            <a:stCxn id="21" idx="0"/>
          </p:cNvCxnSpPr>
          <p:nvPr/>
        </p:nvCxnSpPr>
        <p:spPr>
          <a:xfrm>
            <a:off x="4191000" y="2743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1600" y="2819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Type = Data 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648200" y="2819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Message Length (6B)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90600" y="37338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505200" y="3352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Name TLV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743200" y="3810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 Metadata  TLV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90600" y="4267200"/>
            <a:ext cx="64008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743200" y="5105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 Content 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Right Brace 48"/>
          <p:cNvSpPr/>
          <p:nvPr/>
        </p:nvSpPr>
        <p:spPr>
          <a:xfrm>
            <a:off x="7467600" y="4267200"/>
            <a:ext cx="76200" cy="1143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467600" y="3276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</a:t>
            </a:r>
          </a:p>
          <a:p>
            <a:pPr algn="ctr"/>
            <a:r>
              <a:rPr lang="en-US" sz="1400" b="1" dirty="0" smtClean="0"/>
              <a:t> Message</a:t>
            </a:r>
            <a:endParaRPr lang="en-US" sz="1400" b="1" dirty="0"/>
          </a:p>
        </p:txBody>
      </p:sp>
      <p:sp>
        <p:nvSpPr>
          <p:cNvPr id="53" name="Rectangle 52"/>
          <p:cNvSpPr/>
          <p:nvPr/>
        </p:nvSpPr>
        <p:spPr>
          <a:xfrm>
            <a:off x="990600" y="42672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1524000" y="4495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T= 2B (Content Payload)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4572000" y="42672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6200000">
            <a:off x="3872300" y="4509700"/>
            <a:ext cx="946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Flag Bits (2b)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4114800" y="42672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953000" y="44958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L* = 14 bits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90600" y="5410200"/>
            <a:ext cx="6400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743200" y="54218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Security TLV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Data-Conversational PDU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70637"/>
            <a:ext cx="8229600" cy="487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New type of Data to handle conversational traffic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15200" y="1295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Header (12B)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9812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0600" y="12192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Version (1B)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1143000"/>
            <a:ext cx="99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Packet Type  = </a:t>
            </a:r>
            <a:r>
              <a:rPr lang="en-US" sz="1400" dirty="0" err="1" smtClean="0">
                <a:solidFill>
                  <a:srgbClr val="FF0000"/>
                </a:solidFill>
              </a:rPr>
              <a:t>Data.Con</a:t>
            </a:r>
            <a:r>
              <a:rPr lang="en-US" sz="1400" dirty="0" smtClean="0">
                <a:solidFill>
                  <a:srgbClr val="FF0000"/>
                </a:solidFill>
              </a:rPr>
              <a:t> (1B)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13716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Pay Load* Length (6B)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956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054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19800" y="1219200"/>
            <a:ext cx="0" cy="838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29200" y="13716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Reserved (2B)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12954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Header Length (2B)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838200" y="2057400"/>
            <a:ext cx="64008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95400" y="21336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//Optional Data headers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&lt;Forwarding Target&gt;/&lt;Forwarding Label&gt;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38200" y="2971800"/>
            <a:ext cx="64008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/>
          <p:cNvSpPr/>
          <p:nvPr/>
        </p:nvSpPr>
        <p:spPr>
          <a:xfrm>
            <a:off x="7315200" y="1143000"/>
            <a:ext cx="762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Brace 18"/>
          <p:cNvSpPr/>
          <p:nvPr/>
        </p:nvSpPr>
        <p:spPr>
          <a:xfrm>
            <a:off x="7315200" y="2133600"/>
            <a:ext cx="45719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91400" y="2590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Optional Headers</a:t>
            </a:r>
            <a:endParaRPr lang="en-US" sz="1400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838200" y="34290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e 21"/>
          <p:cNvSpPr/>
          <p:nvPr/>
        </p:nvSpPr>
        <p:spPr>
          <a:xfrm>
            <a:off x="7315200" y="2971800"/>
            <a:ext cx="45719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391400" y="5181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Elastic Content Payload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>
            <a:stCxn id="17" idx="0"/>
          </p:cNvCxnSpPr>
          <p:nvPr/>
        </p:nvCxnSpPr>
        <p:spPr>
          <a:xfrm>
            <a:off x="4038600" y="2971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19200" y="3048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Message Type = Data-Con. 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95800" y="3048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Message Length (6B)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38200" y="39624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48000" y="3581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Source Name TLV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90800" y="4343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Metadata  TLV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38200" y="4724400"/>
            <a:ext cx="64008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590800" y="5562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//Content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>
            <a:off x="7315200" y="4724400"/>
            <a:ext cx="76200" cy="1143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315200" y="3505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Data</a:t>
            </a:r>
          </a:p>
          <a:p>
            <a:pPr algn="ctr"/>
            <a:r>
              <a:rPr lang="en-US" sz="1400" b="1" dirty="0" smtClean="0"/>
              <a:t> Message</a:t>
            </a:r>
            <a:endParaRPr lang="en-US" sz="1400" b="1" dirty="0"/>
          </a:p>
        </p:txBody>
      </p:sp>
      <p:sp>
        <p:nvSpPr>
          <p:cNvPr id="34" name="Rectangle 33"/>
          <p:cNvSpPr/>
          <p:nvPr/>
        </p:nvSpPr>
        <p:spPr>
          <a:xfrm>
            <a:off x="838200" y="4724400"/>
            <a:ext cx="6400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371600" y="4953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T= 2B (Content Payload)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419600" y="4724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16200000">
            <a:off x="3719900" y="4966900"/>
            <a:ext cx="946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Flag Bits (2b)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3962400" y="4724400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00600" y="49530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L* = 14 bits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38200" y="5867400"/>
            <a:ext cx="6400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90800" y="58790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Security TLV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Right Brace 41"/>
          <p:cNvSpPr/>
          <p:nvPr/>
        </p:nvSpPr>
        <p:spPr>
          <a:xfrm>
            <a:off x="7315200" y="5791200"/>
            <a:ext cx="7620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838200" y="4419600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048000" y="39740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Destination Name TLV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CCN/NDN Protocol design not just on performance, but also on flexibility, scalability, and expressiveness.</a:t>
            </a:r>
          </a:p>
          <a:p>
            <a:r>
              <a:rPr lang="en-US" dirty="0" smtClean="0"/>
              <a:t>Several considerations laid out to be accounted for current design and future enhancements.</a:t>
            </a:r>
          </a:p>
          <a:p>
            <a:r>
              <a:rPr lang="en-US" dirty="0" smtClean="0"/>
              <a:t>Eventual consensus between  CCN and NDN, do not desire two versions of the same protocol.</a:t>
            </a:r>
          </a:p>
          <a:p>
            <a:r>
              <a:rPr lang="en-US" dirty="0" smtClean="0"/>
              <a:t>Interest/Data Packet formats proposed for consideration.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TLV discussions are primarily considering performance requirements.</a:t>
            </a:r>
          </a:p>
          <a:p>
            <a:r>
              <a:rPr lang="en-US" dirty="0" smtClean="0"/>
              <a:t>Future Internet Architecture has to accommodate other requirements too.</a:t>
            </a:r>
          </a:p>
          <a:p>
            <a:pPr lvl="1"/>
            <a:r>
              <a:rPr lang="en-US" dirty="0" smtClean="0"/>
              <a:t>Flexibility</a:t>
            </a:r>
          </a:p>
          <a:p>
            <a:pPr lvl="1"/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Expressiveness</a:t>
            </a:r>
          </a:p>
          <a:p>
            <a:pPr marL="457200" lvl="1" indent="0">
              <a:buNone/>
            </a:pPr>
            <a:r>
              <a:rPr lang="en-US" dirty="0"/>
              <a:t>w</a:t>
            </a:r>
            <a:r>
              <a:rPr lang="en-US" dirty="0" smtClean="0"/>
              <a:t>hich needs support at the wire format level</a:t>
            </a:r>
          </a:p>
          <a:p>
            <a:r>
              <a:rPr lang="en-US" dirty="0" smtClean="0"/>
              <a:t>Following are some of these requirements for future considerations.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 Flexible TLV Schema(s)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43401"/>
          </a:xfrm>
        </p:spPr>
        <p:txBody>
          <a:bodyPr>
            <a:noAutofit/>
          </a:bodyPr>
          <a:lstStyle/>
          <a:p>
            <a:r>
              <a:rPr lang="en-US" sz="2000" dirty="0"/>
              <a:t>“One TLV to rule them all” is bad. Need support for a multiplicity of TLV schemas:</a:t>
            </a:r>
          </a:p>
          <a:p>
            <a:pPr lvl="1"/>
            <a:r>
              <a:rPr lang="en-US" sz="1600" dirty="0"/>
              <a:t>one (or few) TLV format for the fixed header</a:t>
            </a:r>
          </a:p>
          <a:p>
            <a:pPr lvl="1"/>
            <a:r>
              <a:rPr lang="en-US" sz="1600" dirty="0"/>
              <a:t>potentially many TLV flavors in the option fields and payload</a:t>
            </a:r>
            <a:br>
              <a:rPr lang="en-US" sz="1600" dirty="0"/>
            </a:br>
            <a:r>
              <a:rPr lang="en-US" sz="1600" dirty="0"/>
              <a:t>(policies might restrict what a net accepts, but the functionality is very useful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2000" dirty="0"/>
              <a:t>Examples: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To support Backward Compatibility and Service Expressiveness</a:t>
            </a:r>
          </a:p>
          <a:p>
            <a:pPr lvl="1"/>
            <a:r>
              <a:rPr lang="en-US" sz="1600" dirty="0" smtClean="0"/>
              <a:t>forward </a:t>
            </a:r>
            <a:r>
              <a:rPr lang="en-US" sz="1600" dirty="0"/>
              <a:t>a CCNx2.0 payload through a CCNx1.0 net</a:t>
            </a:r>
          </a:p>
          <a:p>
            <a:pPr lvl="1"/>
            <a:r>
              <a:rPr lang="en-US" sz="1600" dirty="0" smtClean="0"/>
              <a:t>forward </a:t>
            </a:r>
            <a:r>
              <a:rPr lang="en-US" sz="1600" dirty="0"/>
              <a:t>a NFN </a:t>
            </a:r>
            <a:r>
              <a:rPr lang="en-US" sz="1600" dirty="0" err="1" smtClean="0"/>
              <a:t>thunk</a:t>
            </a:r>
            <a:r>
              <a:rPr lang="en-US" sz="1600" dirty="0" smtClean="0"/>
              <a:t> [1] </a:t>
            </a:r>
            <a:r>
              <a:rPr lang="en-US" sz="1600" dirty="0"/>
              <a:t>representation through </a:t>
            </a:r>
            <a:r>
              <a:rPr lang="en-US" sz="1600" dirty="0" smtClean="0"/>
              <a:t>CCNx1.0</a:t>
            </a:r>
          </a:p>
          <a:p>
            <a:pPr lvl="1"/>
            <a:r>
              <a:rPr lang="en-US" sz="1600" dirty="0" smtClean="0"/>
              <a:t>Service composition/chaining [2]</a:t>
            </a:r>
            <a:endParaRPr lang="en-US" sz="1600" dirty="0"/>
          </a:p>
          <a:p>
            <a:r>
              <a:rPr lang="en-US" sz="2000" dirty="0"/>
              <a:t>Relies on a generalized “name-to-forward-on” </a:t>
            </a:r>
            <a:r>
              <a:rPr lang="en-US" sz="2000" dirty="0" smtClean="0"/>
              <a:t>schema,</a:t>
            </a:r>
            <a:br>
              <a:rPr lang="en-US" sz="2000" dirty="0" smtClean="0"/>
            </a:br>
            <a:r>
              <a:rPr lang="en-US" sz="2000" dirty="0" smtClean="0"/>
              <a:t>see the “forwarding target </a:t>
            </a:r>
            <a:r>
              <a:rPr lang="en-US" sz="2000" dirty="0" err="1" smtClean="0"/>
              <a:t>ptr</a:t>
            </a:r>
            <a:r>
              <a:rPr lang="en-US" sz="2000" dirty="0" smtClean="0"/>
              <a:t>” </a:t>
            </a:r>
            <a:r>
              <a:rPr lang="en-US" sz="2000" dirty="0"/>
              <a:t>slide later </a:t>
            </a:r>
            <a:r>
              <a:rPr lang="en-US" sz="2000" dirty="0" smtClean="0"/>
              <a:t>on</a:t>
            </a:r>
          </a:p>
          <a:p>
            <a:r>
              <a:rPr lang="en-US" sz="2000" b="1" dirty="0" smtClean="0"/>
              <a:t>Requires sufficient Type space in Interest/Data Global Header.</a:t>
            </a:r>
          </a:p>
          <a:p>
            <a:r>
              <a:rPr lang="en-US" sz="2000" dirty="0" smtClean="0"/>
              <a:t>In </a:t>
            </a:r>
            <a:r>
              <a:rPr lang="en-US" sz="2000" dirty="0" err="1" smtClean="0"/>
              <a:t>ccn</a:t>
            </a:r>
            <a:r>
              <a:rPr lang="en-US" sz="2000" dirty="0" smtClean="0"/>
              <a:t>-lite v0.2.0 and its multiprotocol support, a “switch code sequence”: [0x80, NDNENC(</a:t>
            </a:r>
            <a:r>
              <a:rPr lang="en-US" sz="2000" dirty="0" err="1" smtClean="0"/>
              <a:t>schemaID</a:t>
            </a:r>
            <a:r>
              <a:rPr lang="en-US" sz="2000" dirty="0" smtClean="0"/>
              <a:t>)] (bytes according to </a:t>
            </a:r>
            <a:r>
              <a:rPr lang="en-US" sz="2000" dirty="0" err="1" smtClean="0"/>
              <a:t>schemaID</a:t>
            </a:r>
            <a:r>
              <a:rPr lang="en-US" sz="2000" dirty="0" smtClean="0"/>
              <a:t>….)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5903893"/>
            <a:ext cx="929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[1]</a:t>
            </a:r>
            <a:r>
              <a:rPr lang="en-US" sz="1400" dirty="0" err="1" smtClean="0"/>
              <a:t>Minolakis</a:t>
            </a:r>
            <a:r>
              <a:rPr lang="en-US" sz="1400" dirty="0" smtClean="0"/>
              <a:t> Sifalakis, Basil Kohler et al, “An Information Centric Network</a:t>
            </a:r>
          </a:p>
          <a:p>
            <a:r>
              <a:rPr lang="en-US" sz="1400" dirty="0" smtClean="0"/>
              <a:t>for Computing the Distribution of Computations”, ICN, </a:t>
            </a:r>
            <a:r>
              <a:rPr lang="en-US" sz="1400" dirty="0" err="1" smtClean="0"/>
              <a:t>Siggcomm</a:t>
            </a:r>
            <a:r>
              <a:rPr lang="en-US" sz="1400" dirty="0" smtClean="0"/>
              <a:t>, 2014.</a:t>
            </a:r>
          </a:p>
          <a:p>
            <a:r>
              <a:rPr lang="en-US" sz="1400" dirty="0" smtClean="0"/>
              <a:t>[2] Peyman Talebifard, Ravi Ravindran et al </a:t>
            </a:r>
            <a:r>
              <a:rPr lang="en-US" sz="1200" dirty="0" smtClean="0"/>
              <a:t>“</a:t>
            </a:r>
            <a:r>
              <a:rPr lang="en-US" sz="1200" i="0" dirty="0" smtClean="0">
                <a:latin typeface="Helvetica Neue"/>
              </a:rPr>
              <a:t>Towards a Context Adaptive ICN based Service Centric Framework”, </a:t>
            </a:r>
          </a:p>
          <a:p>
            <a:r>
              <a:rPr lang="en-US" sz="1200" i="0" dirty="0" err="1" smtClean="0">
                <a:latin typeface="Helvetica Neue"/>
              </a:rPr>
              <a:t>Qshine</a:t>
            </a:r>
            <a:r>
              <a:rPr lang="en-US" sz="1200" i="0" dirty="0" smtClean="0">
                <a:latin typeface="Helvetica Neue"/>
              </a:rPr>
              <a:t>, Q-ICN, 2014.</a:t>
            </a:r>
            <a:r>
              <a:rPr lang="en-US" sz="12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Elastic TLV for CCN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28671"/>
            <a:ext cx="7391400" cy="609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One possibility to support large Content Payloads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304800" y="2946738"/>
            <a:ext cx="63246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1295400" y="3099138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T= 2B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781800" y="2685871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(00) B/Unit-Size</a:t>
            </a:r>
          </a:p>
          <a:p>
            <a:r>
              <a:rPr lang="en-US" dirty="0" smtClean="0"/>
              <a:t>(01) KB/Unit-Size</a:t>
            </a:r>
          </a:p>
          <a:p>
            <a:pPr marL="342900" indent="-342900"/>
            <a:r>
              <a:rPr lang="en-US" dirty="0" smtClean="0"/>
              <a:t>(10) MB/Unit-Size</a:t>
            </a:r>
          </a:p>
          <a:p>
            <a:pPr marL="342900" indent="-342900"/>
            <a:r>
              <a:rPr lang="en-US" dirty="0" smtClean="0"/>
              <a:t>(11) GB/Unit-Size</a:t>
            </a:r>
          </a:p>
        </p:txBody>
      </p:sp>
      <p:cxnSp>
        <p:nvCxnSpPr>
          <p:cNvPr id="51" name="Straight Connector 50"/>
          <p:cNvCxnSpPr/>
          <p:nvPr/>
        </p:nvCxnSpPr>
        <p:spPr>
          <a:xfrm>
            <a:off x="3886200" y="2946738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3148400" y="3023800"/>
            <a:ext cx="1022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 Bits (K=2b)</a:t>
            </a:r>
            <a:endParaRPr lang="en-US" sz="1200" dirty="0"/>
          </a:p>
        </p:txBody>
      </p:sp>
      <p:cxnSp>
        <p:nvCxnSpPr>
          <p:cNvPr id="53" name="Straight Connector 52"/>
          <p:cNvCxnSpPr>
            <a:stCxn id="48" idx="0"/>
            <a:endCxn id="48" idx="2"/>
          </p:cNvCxnSpPr>
          <p:nvPr/>
        </p:nvCxnSpPr>
        <p:spPr>
          <a:xfrm>
            <a:off x="3467100" y="2946738"/>
            <a:ext cx="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67200" y="3175338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L= 14 bits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57200" y="41148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The proposal keeps it simple, in terms of limiting over head to 2/2 Type and Length, while using two bits to determine granularity of the payload.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selection of the </a:t>
            </a:r>
            <a:r>
              <a:rPr lang="en-US" sz="2400" i="1" dirty="0" smtClean="0"/>
              <a:t>per-unit</a:t>
            </a:r>
            <a:r>
              <a:rPr lang="en-US" sz="2400" dirty="0" smtClean="0"/>
              <a:t> resolution can be chosen by the application, based on the feedback from ICN forwarding layer, based on strategic path level feedback.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81000" y="990600"/>
            <a:ext cx="8343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Variable </a:t>
            </a:r>
            <a:r>
              <a:rPr lang="en-US" sz="2400" dirty="0"/>
              <a:t>“Length” definition to accommodate heterogeneous </a:t>
            </a:r>
            <a:r>
              <a:rPr lang="en-US" sz="2400" dirty="0" smtClean="0"/>
              <a:t>application/device/interface-capability contexts e.g</a:t>
            </a:r>
            <a:r>
              <a:rPr lang="en-US" sz="2400" dirty="0"/>
              <a:t>. Optical, </a:t>
            </a:r>
            <a:r>
              <a:rPr lang="en-US" sz="2400" dirty="0" err="1"/>
              <a:t>IoT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the Length Format to Support Elastic Payload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Typical format of “</a:t>
            </a:r>
            <a:r>
              <a:rPr lang="en-US" sz="2800" dirty="0" err="1" smtClean="0"/>
              <a:t>k+L</a:t>
            </a:r>
            <a:r>
              <a:rPr lang="en-US" sz="2800" dirty="0" smtClean="0"/>
              <a:t>”: </a:t>
            </a:r>
          </a:p>
          <a:p>
            <a:pPr lvl="1"/>
            <a:r>
              <a:rPr lang="en-US" sz="2400" dirty="0" smtClean="0"/>
              <a:t>2</a:t>
            </a:r>
            <a:r>
              <a:rPr lang="en-US" sz="2400" baseline="30000" dirty="0" smtClean="0"/>
              <a:t>k </a:t>
            </a:r>
            <a:r>
              <a:rPr lang="en-US" sz="2400" dirty="0" smtClean="0"/>
              <a:t>represents the number of size-level’s,</a:t>
            </a:r>
            <a:endParaRPr lang="en-US" sz="2400" dirty="0"/>
          </a:p>
          <a:p>
            <a:pPr lvl="1"/>
            <a:r>
              <a:rPr lang="en-US" sz="2400" dirty="0" smtClean="0"/>
              <a:t>2</a:t>
            </a:r>
            <a:r>
              <a:rPr lang="en-US" sz="2400" baseline="30000" dirty="0" smtClean="0"/>
              <a:t>k </a:t>
            </a:r>
            <a:r>
              <a:rPr lang="en-US" sz="2400" dirty="0" smtClean="0"/>
              <a:t>represents the matching size</a:t>
            </a:r>
          </a:p>
          <a:p>
            <a:r>
              <a:rPr lang="en-US" sz="2800" dirty="0" smtClean="0"/>
              <a:t>“2+14” enables 4 size-levels with 2^14 of each component size</a:t>
            </a:r>
          </a:p>
          <a:p>
            <a:r>
              <a:rPr lang="en-US" sz="2800" dirty="0" smtClean="0"/>
              <a:t>How do we assign the size-level’s?</a:t>
            </a:r>
          </a:p>
          <a:p>
            <a:pPr lvl="1"/>
            <a:r>
              <a:rPr lang="en-US" sz="2400" dirty="0" smtClean="0"/>
              <a:t>Overlapping, as in, B, KB, MB, GB, or</a:t>
            </a:r>
          </a:p>
          <a:p>
            <a:pPr lvl="1"/>
            <a:r>
              <a:rPr lang="en-US" sz="2400" dirty="0" smtClean="0"/>
              <a:t>Non-overlapping, as in, B, </a:t>
            </a:r>
            <a:r>
              <a:rPr lang="en-US" sz="2400" i="1" dirty="0" err="1" smtClean="0"/>
              <a:t>x</a:t>
            </a:r>
            <a:r>
              <a:rPr lang="en-US" sz="2400" dirty="0" err="1" smtClean="0"/>
              <a:t>KB</a:t>
            </a:r>
            <a:r>
              <a:rPr lang="en-US" sz="2400" dirty="0" smtClean="0"/>
              <a:t>, </a:t>
            </a:r>
            <a:r>
              <a:rPr lang="en-US" sz="2400" i="1" dirty="0" err="1" smtClean="0"/>
              <a:t>y</a:t>
            </a:r>
            <a:r>
              <a:rPr lang="en-US" sz="2400" dirty="0" err="1" smtClean="0"/>
              <a:t>MB</a:t>
            </a:r>
            <a:r>
              <a:rPr lang="en-US" sz="2400" dirty="0" smtClean="0"/>
              <a:t>, </a:t>
            </a:r>
            <a:r>
              <a:rPr lang="en-US" sz="2400" i="1" dirty="0" err="1" smtClean="0"/>
              <a:t>z</a:t>
            </a:r>
            <a:r>
              <a:rPr lang="en-US" sz="2400" dirty="0" err="1" smtClean="0"/>
              <a:t>GB</a:t>
            </a:r>
            <a:r>
              <a:rPr lang="en-US" sz="2400" dirty="0" smtClean="0"/>
              <a:t> (e.g., </a:t>
            </a:r>
            <a:r>
              <a:rPr lang="en-US" sz="2400" i="1" dirty="0" smtClean="0"/>
              <a:t>x</a:t>
            </a:r>
            <a:r>
              <a:rPr lang="en-US" sz="2400" dirty="0" smtClean="0"/>
              <a:t>=16, </a:t>
            </a:r>
            <a:r>
              <a:rPr lang="en-US" sz="2400" i="1" dirty="0" smtClean="0"/>
              <a:t>y</a:t>
            </a:r>
            <a:r>
              <a:rPr lang="en-US" sz="2400" dirty="0" smtClean="0"/>
              <a:t>=256, </a:t>
            </a:r>
            <a:r>
              <a:rPr lang="en-US" sz="2400" i="1" dirty="0" smtClean="0"/>
              <a:t>z</a:t>
            </a:r>
            <a:r>
              <a:rPr lang="en-US" sz="2400" dirty="0" smtClean="0"/>
              <a:t>=4096)</a:t>
            </a:r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Forwarding Target (</a:t>
            </a:r>
            <a:r>
              <a:rPr lang="en-US" dirty="0" err="1" smtClean="0"/>
              <a:t>a.k.a</a:t>
            </a:r>
            <a:r>
              <a:rPr lang="en-US" dirty="0" smtClean="0"/>
              <a:t> Locator)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6388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[1] Aytac Azgin, Ravi Ravindran, </a:t>
            </a:r>
            <a:r>
              <a:rPr lang="en-US" sz="1600" dirty="0" err="1" smtClean="0"/>
              <a:t>G.Q.Wang</a:t>
            </a:r>
            <a:r>
              <a:rPr lang="en-US" sz="1600" dirty="0" smtClean="0"/>
              <a:t>, “Scalable Mobility-Centric Architecture for Named data Networking”, IEEE, CCNC (SCENE Workshop), 2014</a:t>
            </a:r>
          </a:p>
          <a:p>
            <a:r>
              <a:rPr lang="en-US" sz="1600" dirty="0" smtClean="0"/>
              <a:t>[2] Yu Zhang, </a:t>
            </a:r>
            <a:r>
              <a:rPr lang="en-US" sz="1600" dirty="0" err="1" smtClean="0"/>
              <a:t>Hongli</a:t>
            </a:r>
            <a:r>
              <a:rPr lang="en-US" sz="1600" dirty="0" smtClean="0"/>
              <a:t> Zhang, Lixia Zhang , “Kite: A Mobility Scheme for NDN”, ICN </a:t>
            </a:r>
            <a:r>
              <a:rPr lang="en-US" sz="1600" dirty="0" err="1" smtClean="0"/>
              <a:t>Siggcomm</a:t>
            </a:r>
            <a:r>
              <a:rPr lang="en-US" sz="1600" dirty="0" smtClean="0"/>
              <a:t>, 2014</a:t>
            </a:r>
            <a:endParaRPr lang="en-US" sz="16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191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Allow </a:t>
            </a:r>
            <a:r>
              <a:rPr lang="en-US" sz="2000" b="1" dirty="0" smtClean="0"/>
              <a:t>Interest forwarding </a:t>
            </a:r>
            <a:r>
              <a:rPr lang="en-US" sz="2000" dirty="0" smtClean="0"/>
              <a:t>to operate on something </a:t>
            </a:r>
            <a:r>
              <a:rPr lang="en-US" sz="2000" b="1" dirty="0" smtClean="0"/>
              <a:t>other</a:t>
            </a:r>
            <a:r>
              <a:rPr lang="en-US" sz="2000" dirty="0" smtClean="0"/>
              <a:t> than the Interest name proper (which nevertheless stays in the packet)</a:t>
            </a:r>
          </a:p>
          <a:p>
            <a:r>
              <a:rPr lang="en-US" sz="2000" dirty="0" smtClean="0"/>
              <a:t>Alternate </a:t>
            </a:r>
            <a:r>
              <a:rPr lang="en-US" sz="2000" dirty="0" err="1" smtClean="0"/>
              <a:t>targes</a:t>
            </a:r>
            <a:r>
              <a:rPr lang="en-US" sz="2000" dirty="0" smtClean="0"/>
              <a:t> can be an ICN Name, or Flat Label, or …</a:t>
            </a:r>
          </a:p>
          <a:p>
            <a:pPr lvl="1"/>
            <a:r>
              <a:rPr lang="en-US" sz="1800" dirty="0" smtClean="0"/>
              <a:t>/</a:t>
            </a:r>
            <a:r>
              <a:rPr lang="en-US" sz="1800" dirty="0" err="1" smtClean="0"/>
              <a:t>huawei</a:t>
            </a:r>
            <a:r>
              <a:rPr lang="en-US" sz="1800" dirty="0" smtClean="0"/>
              <a:t>/</a:t>
            </a:r>
            <a:r>
              <a:rPr lang="en-US" sz="1800" dirty="0" err="1" smtClean="0"/>
              <a:t>g.q</a:t>
            </a:r>
            <a:r>
              <a:rPr lang="en-US" sz="1800" dirty="0" smtClean="0"/>
              <a:t>/phone </a:t>
            </a:r>
            <a:r>
              <a:rPr lang="en-US" sz="1800" dirty="0" smtClean="0">
                <a:sym typeface="Wingdings" pitchFamily="2" charset="2"/>
              </a:rPr>
              <a:t> /</a:t>
            </a:r>
            <a:r>
              <a:rPr lang="en-US" sz="1800" dirty="0" err="1" smtClean="0">
                <a:sym typeface="Wingdings" pitchFamily="2" charset="2"/>
              </a:rPr>
              <a:t>att</a:t>
            </a:r>
            <a:r>
              <a:rPr lang="en-US" sz="1800" dirty="0" smtClean="0">
                <a:sym typeface="Wingdings" pitchFamily="2" charset="2"/>
              </a:rPr>
              <a:t>/sc/</a:t>
            </a:r>
            <a:r>
              <a:rPr lang="en-US" sz="1800" dirty="0" err="1" smtClean="0">
                <a:sym typeface="Wingdings" pitchFamily="2" charset="2"/>
              </a:rPr>
              <a:t>ap</a:t>
            </a:r>
            <a:r>
              <a:rPr lang="en-US" sz="1800" dirty="0" smtClean="0">
                <a:sym typeface="Wingdings" pitchFamily="2" charset="2"/>
              </a:rPr>
              <a:t>-x [1]</a:t>
            </a:r>
            <a:endParaRPr lang="en-US" sz="1800" dirty="0" smtClean="0"/>
          </a:p>
          <a:p>
            <a:pPr lvl="1"/>
            <a:r>
              <a:rPr lang="en-US" sz="1800" dirty="0" smtClean="0"/>
              <a:t> </a:t>
            </a:r>
            <a:r>
              <a:rPr lang="en-US" sz="1800" dirty="0"/>
              <a:t>a</a:t>
            </a:r>
            <a:r>
              <a:rPr lang="en-US" sz="1800" dirty="0" smtClean="0"/>
              <a:t>lternate name or flat label for mobility mechanisms like Kite [</a:t>
            </a:r>
            <a:r>
              <a:rPr lang="en-US" sz="1800" dirty="0"/>
              <a:t>2</a:t>
            </a:r>
            <a:r>
              <a:rPr lang="en-US" sz="1800" dirty="0" smtClean="0"/>
              <a:t>]</a:t>
            </a:r>
          </a:p>
          <a:p>
            <a:r>
              <a:rPr lang="en-US" sz="2000" dirty="0" smtClean="0"/>
              <a:t>Supports mobility, late-binding, or other application-centric requirements.</a:t>
            </a:r>
          </a:p>
          <a:p>
            <a:r>
              <a:rPr lang="en-US" sz="2000" b="1" dirty="0" smtClean="0"/>
              <a:t>Proposal: store target bits as Optional TLVs (“forwarding labels”), add a pointer (“forwarding target”). FL-flag indicates their presence</a:t>
            </a:r>
          </a:p>
          <a:p>
            <a:r>
              <a:rPr lang="en-US" sz="2000" b="1" dirty="0" smtClean="0"/>
              <a:t>The pointer field in the hop-by-hop </a:t>
            </a:r>
            <a:r>
              <a:rPr lang="en-US" sz="2000" b="1" dirty="0" err="1" smtClean="0"/>
              <a:t>hdr</a:t>
            </a:r>
            <a:r>
              <a:rPr lang="en-US" sz="2000" b="1" dirty="0" smtClean="0"/>
              <a:t> selects which label is the target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T={Forwarding-Target} L=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sizeof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(offset) V=offset-of-”FT-Bytes”</a:t>
            </a:r>
          </a:p>
          <a:p>
            <a:r>
              <a:rPr lang="en-US" sz="2000" dirty="0" smtClean="0"/>
              <a:t>The Header-Len field is still used to access the Name-TLV (if FL-flag clear).</a:t>
            </a:r>
            <a:br>
              <a:rPr lang="en-US" sz="2000" dirty="0" smtClean="0"/>
            </a:br>
            <a:r>
              <a:rPr lang="en-US" sz="2000" dirty="0" smtClean="0"/>
              <a:t>Packet layout: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219200" y="4724400"/>
            <a:ext cx="6400800" cy="660975"/>
            <a:chOff x="838200" y="3945523"/>
            <a:chExt cx="6400800" cy="660975"/>
          </a:xfrm>
        </p:grpSpPr>
        <p:grpSp>
          <p:nvGrpSpPr>
            <p:cNvPr id="17" name="Group 16"/>
            <p:cNvGrpSpPr/>
            <p:nvPr/>
          </p:nvGrpSpPr>
          <p:grpSpPr>
            <a:xfrm>
              <a:off x="838200" y="3945523"/>
              <a:ext cx="6400800" cy="660975"/>
              <a:chOff x="1143000" y="4137016"/>
              <a:chExt cx="6400800" cy="660975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5334000" y="4137016"/>
                <a:ext cx="0" cy="6096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>
                <a:off x="1143000" y="4137016"/>
                <a:ext cx="6400800" cy="660975"/>
                <a:chOff x="533400" y="5240923"/>
                <a:chExt cx="6400800" cy="660975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609600" y="5240923"/>
                  <a:ext cx="6324600" cy="660975"/>
                  <a:chOff x="609600" y="5240923"/>
                  <a:chExt cx="6324600" cy="660975"/>
                </a:xfrm>
              </p:grpSpPr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1676400" y="5240923"/>
                    <a:ext cx="137160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solidFill>
                          <a:srgbClr val="FF0000"/>
                        </a:solidFill>
                      </a:rPr>
                      <a:t>Forwarding-Target-Bytes</a:t>
                    </a:r>
                    <a:br>
                      <a:rPr lang="en-US" sz="1200" dirty="0" smtClean="0">
                        <a:solidFill>
                          <a:srgbClr val="FF0000"/>
                        </a:solidFill>
                      </a:rPr>
                    </a:br>
                    <a:r>
                      <a:rPr lang="en-US" sz="1200" dirty="0" smtClean="0">
                        <a:solidFill>
                          <a:srgbClr val="FF0000"/>
                        </a:solidFill>
                      </a:rPr>
                      <a:t>(Optional TLV)</a:t>
                    </a:r>
                    <a:endParaRPr 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5638800" y="5317123"/>
                    <a:ext cx="129540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smtClean="0"/>
                      <a:t>Interest Payload</a:t>
                    </a:r>
                    <a:endParaRPr lang="en-US" sz="1600" dirty="0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609600" y="5545723"/>
                    <a:ext cx="8382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rgbClr val="FF0000"/>
                        </a:solidFill>
                      </a:rPr>
                      <a:t>[FL-Flag]</a:t>
                    </a:r>
                    <a:endParaRPr lang="en-US" sz="11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1600200" y="5257800"/>
                    <a:ext cx="5257800" cy="6096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609600" y="5257800"/>
                    <a:ext cx="990600" cy="6096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1" name="TextBox 20"/>
                <p:cNvSpPr txBox="1"/>
                <p:nvPr/>
              </p:nvSpPr>
              <p:spPr>
                <a:xfrm>
                  <a:off x="533400" y="5269832"/>
                  <a:ext cx="914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Header</a:t>
                  </a:r>
                  <a:endParaRPr lang="en-US" dirty="0"/>
                </a:p>
              </p:txBody>
            </p:sp>
          </p:grpSp>
        </p:grpSp>
        <p:cxnSp>
          <p:nvCxnSpPr>
            <p:cNvPr id="35" name="Straight Connector 34"/>
            <p:cNvCxnSpPr/>
            <p:nvPr/>
          </p:nvCxnSpPr>
          <p:spPr>
            <a:xfrm>
              <a:off x="3429000" y="3945523"/>
              <a:ext cx="0" cy="609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429000" y="3945523"/>
              <a:ext cx="167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Forwarding Label</a:t>
              </a:r>
            </a:p>
            <a:p>
              <a:pPr algn="ctr"/>
              <a:r>
                <a:rPr lang="en-US" sz="1400" dirty="0" smtClean="0">
                  <a:solidFill>
                    <a:srgbClr val="FF0000"/>
                  </a:solidFill>
                </a:rPr>
                <a:t> (Optional TLV)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2057400" y="4724400"/>
            <a:ext cx="0" cy="6096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1731005" y="4837584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Header-</a:t>
            </a:r>
            <a:r>
              <a:rPr lang="en-US" sz="900" dirty="0" err="1" smtClean="0"/>
              <a:t>len</a:t>
            </a:r>
            <a:endParaRPr lang="en-US" sz="9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6248400" y="4724400"/>
            <a:ext cx="0" cy="60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34000" y="48006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Interest/Data Message TLV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Shareable versus Non-Shareable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Non-Shareable content  (e.g. conversational, transactional) can be on fast path without PIT/CS processing.</a:t>
            </a:r>
          </a:p>
          <a:p>
            <a:pPr lvl="1"/>
            <a:r>
              <a:rPr lang="en-US" dirty="0" smtClean="0"/>
              <a:t>As communication is bi-directional</a:t>
            </a:r>
          </a:p>
          <a:p>
            <a:pPr lvl="1"/>
            <a:r>
              <a:rPr lang="en-US" dirty="0" smtClean="0"/>
              <a:t>Include both Source/Destination Names</a:t>
            </a:r>
          </a:p>
          <a:p>
            <a:r>
              <a:rPr lang="en-US" b="1" dirty="0" smtClean="0"/>
              <a:t>As a new type of Interest/Data PDU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0960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Ravi Ravindran, Asit Chakraborti, Xinwen Zhang, </a:t>
            </a:r>
            <a:r>
              <a:rPr lang="en-US" sz="1600" dirty="0" err="1" smtClean="0"/>
              <a:t>G.Q.Wang</a:t>
            </a:r>
            <a:r>
              <a:rPr lang="en-US" sz="1600" dirty="0" smtClean="0"/>
              <a:t>, “Supporting Dual Mode Forwarding in Content Centric Networking” IEEE, ANTS, 2011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981200" y="4953000"/>
            <a:ext cx="2667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19400" y="50292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&lt;Source-Name&gt;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8200" y="4953000"/>
            <a:ext cx="2362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76800" y="5029200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&lt;Destination-Name&gt;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4953000"/>
            <a:ext cx="1219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8200" y="51816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(New Interest Type)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49530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Global Header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895600" y="49530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5000" y="5055513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Interest/Data Message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Provision to include context metadata that can be processed in the Network Layer.</a:t>
            </a:r>
          </a:p>
          <a:p>
            <a:pPr lvl="1"/>
            <a:r>
              <a:rPr lang="en-US" dirty="0" smtClean="0"/>
              <a:t>Contexts includes Identity/Location/Device etc.</a:t>
            </a:r>
            <a:endParaRPr lang="en-US" dirty="0"/>
          </a:p>
          <a:p>
            <a:pPr lvl="1"/>
            <a:r>
              <a:rPr lang="en-US" dirty="0" smtClean="0"/>
              <a:t>Attachment to a Service Instance</a:t>
            </a:r>
          </a:p>
          <a:p>
            <a:pPr lvl="1"/>
            <a:r>
              <a:rPr lang="en-US" dirty="0" smtClean="0"/>
              <a:t>Discovering Content/Services</a:t>
            </a:r>
          </a:p>
          <a:p>
            <a:pPr lvl="1"/>
            <a:r>
              <a:rPr lang="en-US" dirty="0" smtClean="0"/>
              <a:t>Policy based Routing/Forwarding</a:t>
            </a:r>
          </a:p>
          <a:p>
            <a:pPr lvl="1"/>
            <a:r>
              <a:rPr lang="en-US" b="1" dirty="0" smtClean="0"/>
              <a:t>Optional Interest TLVs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2362200" y="5181600"/>
            <a:ext cx="2667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5334000"/>
            <a:ext cx="1981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Interest Name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29200" y="5181600"/>
            <a:ext cx="2362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05400" y="52578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&lt;Optional Context Metadata&gt;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5181600"/>
            <a:ext cx="1219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51816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Global</a:t>
            </a:r>
          </a:p>
          <a:p>
            <a:r>
              <a:rPr lang="en-US" dirty="0" smtClean="0"/>
              <a:t>Header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276600" y="5181600"/>
            <a:ext cx="0" cy="60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0" y="5257800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Interest/Data Message TLV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12499</TotalTime>
  <Words>2004</Words>
  <Application>Microsoft Macintosh PowerPoint</Application>
  <PresentationFormat>On-screen Show (4:3)</PresentationFormat>
  <Paragraphs>286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CCN/NDN Protocol Wire Format and Functionality Considerations</vt:lpstr>
      <vt:lpstr>Agenda</vt:lpstr>
      <vt:lpstr>Motivation </vt:lpstr>
      <vt:lpstr> Flexible TLV Schema(s)</vt:lpstr>
      <vt:lpstr>Elastic TLV for CCN</vt:lpstr>
      <vt:lpstr>Identifying the Length Format to Support Elastic Payload</vt:lpstr>
      <vt:lpstr>Forwarding Target (a.k.a Locator)</vt:lpstr>
      <vt:lpstr>Shareable versus Non-Shareable</vt:lpstr>
      <vt:lpstr>Context Handling</vt:lpstr>
      <vt:lpstr>Interest Notification/Action</vt:lpstr>
      <vt:lpstr>Using Selectors </vt:lpstr>
      <vt:lpstr>Header Compression</vt:lpstr>
      <vt:lpstr>Caching as a Service</vt:lpstr>
      <vt:lpstr>Proposed Packet Format</vt:lpstr>
      <vt:lpstr>Interest/Data Type Space</vt:lpstr>
      <vt:lpstr>Basic TLV Design</vt:lpstr>
      <vt:lpstr>Interest PDU</vt:lpstr>
      <vt:lpstr>Interest-Notification</vt:lpstr>
      <vt:lpstr>Interest-Conversational</vt:lpstr>
      <vt:lpstr>DATA PDU</vt:lpstr>
      <vt:lpstr>Data-Conversational PDU</vt:lpstr>
      <vt:lpstr>Summary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CCN/NDN Protocol Considerations</dc:title>
  <dc:creator>Ravi Ravindran</dc:creator>
  <cp:lastModifiedBy>Börje Ohlman</cp:lastModifiedBy>
  <cp:revision>86</cp:revision>
  <dcterms:created xsi:type="dcterms:W3CDTF">2014-10-28T18:51:36Z</dcterms:created>
  <dcterms:modified xsi:type="dcterms:W3CDTF">2015-01-14T14:55:57Z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1420675803</vt:lpwstr>
  </property>
</Properties>
</file>