
<file path=[Content_Types].xml><?xml version="1.0" encoding="utf-8"?>
<Types xmlns="http://schemas.openxmlformats.org/package/2006/content-types">
  <Override PartName="/ppt/slides/slide14.xml" ContentType="application/vnd.openxmlformats-officedocument.presentationml.slide+xml"/>
  <Override PartName="/ppt/slideMasters/slideMaster2.xml" ContentType="application/vnd.openxmlformats-officedocument.presentationml.slideMaster+xml"/>
  <Override PartName="/ppt/slideLayouts/slideLayout57.xml" ContentType="application/vnd.openxmlformats-officedocument.presentationml.slideLayout+xml"/>
  <Override PartName="/ppt/slideLayouts/slideLayout50.xml" ContentType="application/vnd.openxmlformats-officedocument.presentationml.slideLayout+xml"/>
  <Default Extension="xml" ContentType="application/xml"/>
  <Override PartName="/ppt/tableStyles.xml" ContentType="application/vnd.openxmlformats-officedocument.presentationml.tableStyles+xml"/>
  <Override PartName="/ppt/slideLayouts/slideLayout49.xml" ContentType="application/vnd.openxmlformats-officedocument.presentationml.slideLayout+xml"/>
  <Override PartName="/ppt/slideLayouts/slideLayout33.xml" ContentType="application/vnd.openxmlformats-officedocument.presentationml.slideLayout+xml"/>
  <Override PartName="/ppt/slideLayouts/slideLayout16.xml" ContentType="application/vnd.openxmlformats-officedocument.presentationml.slideLayout+xml"/>
  <Override PartName="/ppt/slideLayouts/slideLayout42.xml" ContentType="application/vnd.openxmlformats-officedocument.presentationml.slideLayout+xml"/>
  <Override PartName="/ppt/slideLayouts/slideLayout25.xml" ContentType="application/vnd.openxmlformats-officedocument.presentationml.slideLayout+xml"/>
  <Override PartName="/ppt/slides/slide5.xml" ContentType="application/vnd.openxmlformats-officedocument.presentationml.slide+xml"/>
  <Override PartName="/ppt/slideLayouts/slideLayout5.xml" ContentType="application/vnd.openxmlformats-officedocument.presentationml.slideLayout+xml"/>
  <Override PartName="/ppt/slideLayouts/slideLayout56.xml" ContentType="application/vnd.openxmlformats-officedocument.presentationml.slideLayout+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39.xml" ContentType="application/vnd.openxmlformats-officedocument.presentationml.slideLayout+xml"/>
  <Override PartName="/docProps/core.xml" ContentType="application/vnd.openxmlformats-package.core-properties+xml"/>
  <Override PartName="/ppt/slideLayouts/slideLayout32.xml" ContentType="application/vnd.openxmlformats-officedocument.presentationml.slideLayout+xml"/>
  <Override PartName="/ppt/slideLayouts/slideLayout48.xml" ContentType="application/vnd.openxmlformats-officedocument.presentationml.slideLayout+xml"/>
  <Override PartName="/ppt/slideLayouts/slideLayout15.xml" ContentType="application/vnd.openxmlformats-officedocument.presentationml.slideLayout+xml"/>
  <Override PartName="/ppt/slideLayouts/slideLayout41.xml" ContentType="application/vnd.openxmlformats-officedocument.presentationml.slideLayout+xml"/>
  <Override PartName="/ppt/slideLayouts/slideLayout24.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Default Extension="png" ContentType="image/png"/>
  <Override PartName="/ppt/slideLayouts/slideLayout55.xml" ContentType="application/vnd.openxmlformats-officedocument.presentationml.slideLayout+xml"/>
  <Override PartName="/ppt/slides/slide12.xml" ContentType="application/vnd.openxmlformats-officedocument.presentationml.slide+xml"/>
  <Override PartName="/ppt/slideLayouts/slideLayout38.xml" ContentType="application/vnd.openxmlformats-officedocument.presentationml.slideLayout+xml"/>
  <Override PartName="/ppt/presProps.xml" ContentType="application/vnd.openxmlformats-officedocument.presentationml.presProps+xml"/>
  <Override PartName="/ppt/slideLayouts/slideLayout31.xml" ContentType="application/vnd.openxmlformats-officedocument.presentationml.slideLayout+xml"/>
  <Override PartName="/ppt/slideLayouts/slideLayout47.xml" ContentType="application/vnd.openxmlformats-officedocument.presentationml.slideLayout+xml"/>
  <Override PartName="/ppt/slideLayouts/slideLayout14.xml" ContentType="application/vnd.openxmlformats-officedocument.presentationml.slideLayout+xml"/>
  <Override PartName="/ppt/slideLayouts/slideLayout40.xml" ContentType="application/vnd.openxmlformats-officedocument.presentationml.slideLayout+xml"/>
  <Override PartName="/ppt/slideLayouts/slideLayout23.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Layouts/slideLayout54.xml" ContentType="application/vnd.openxmlformats-officedocument.presentationml.slideLayout+xml"/>
  <Override PartName="/ppt/slideLayouts/slideLayout37.xml" ContentType="application/vnd.openxmlformats-officedocument.presentationml.slideLayout+xml"/>
  <Override PartName="/ppt/slideLayouts/slideLayout30.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29.xml" ContentType="application/vnd.openxmlformats-officedocument.presentationml.slideLayout+xml"/>
  <Override PartName="/ppt/slides/slide9.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0.xml" ContentType="application/vnd.openxmlformats-officedocument.presentationml.slide+xml"/>
  <Override PartName="/ppt/slideLayouts/slideLayout53.xml" ContentType="application/vnd.openxmlformats-officedocument.presentationml.slideLayout+xml"/>
  <Override PartName="/docProps/app.xml" ContentType="application/vnd.openxmlformats-officedocument.extended-properties+xml"/>
  <Override PartName="/ppt/slideLayouts/slideLayout36.xml" ContentType="application/vnd.openxmlformats-officedocument.presentationml.slideLayout+xml"/>
  <Override PartName="/ppt/slideLayouts/slideLayout19.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28.xml" ContentType="application/vnd.openxmlformats-officedocument.presentationml.slideLayout+xml"/>
  <Override PartName="/ppt/slides/slide8.xml" ContentType="application/vnd.openxmlformats-officedocument.presentationml.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Default Extension="jpeg" ContentType="image/jpeg"/>
  <Override PartName="/ppt/slideLayouts/slideLayout52.xml" ContentType="application/vnd.openxmlformats-officedocument.presentationml.slideLayout+xml"/>
  <Override PartName="/ppt/viewProps.xml" ContentType="application/vnd.openxmlformats-officedocument.presentationml.viewProps+xml"/>
  <Override PartName="/ppt/slideLayouts/slideLayout3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11.xml" ContentType="application/vnd.openxmlformats-officedocument.presentationml.slideLayout+xml"/>
  <Override PartName="/ppt/slideLayouts/slideLayout27.xml" ContentType="application/vnd.openxmlformats-officedocument.presentationml.slideLayout+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slideMasters/slideMaster3.xml" ContentType="application/vnd.openxmlformats-officedocument.presentationml.slideMaster+xml"/>
  <Override PartName="/ppt/slideLayouts/slideLayout51.xml" ContentType="application/vnd.openxmlformats-officedocument.presentationml.slideLayout+xml"/>
  <Override PartName="/ppt/slideLayouts/slideLayout34.xml" ContentType="application/vnd.openxmlformats-officedocument.presentationml.slideLayout+xml"/>
  <Override PartName="/ppt/slideLayouts/slideLayout17.xml" ContentType="application/vnd.openxmlformats-officedocument.presentationml.slideLayout+xml"/>
  <Override PartName="/ppt/slideLayouts/slideLayout43.xml" ContentType="application/vnd.openxmlformats-officedocument.presentationml.slideLayout+xml"/>
  <Override PartName="/ppt/theme/theme1.xml" ContentType="application/vnd.openxmlformats-officedocument.theme+xml"/>
  <Override PartName="/ppt/slideLayouts/slideLayout10.xml" ContentType="application/vnd.openxmlformats-officedocument.presentationml.slideLayout+xml"/>
  <Override PartName="/ppt/presentation.xml" ContentType="application/vnd.openxmlformats-officedocument.presentationml.presentation.main+xml"/>
  <Override PartName="/ppt/slideLayouts/slideLayout26.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embedTrueTypeFonts="1" saveSubsetFonts="1">
  <p:sldMasterIdLst>
    <p:sldMasterId id="2147483897" r:id="rId1"/>
    <p:sldMasterId id="2147483956" r:id="rId2"/>
    <p:sldMasterId id="2147483938" r:id="rId3"/>
  </p:sldMasterIdLst>
  <p:notesMasterIdLst>
    <p:notesMasterId r:id="rId18"/>
  </p:notesMasterIdLst>
  <p:sldIdLst>
    <p:sldId id="526" r:id="rId4"/>
    <p:sldId id="513" r:id="rId5"/>
    <p:sldId id="515" r:id="rId6"/>
    <p:sldId id="545" r:id="rId7"/>
    <p:sldId id="546" r:id="rId8"/>
    <p:sldId id="547" r:id="rId9"/>
    <p:sldId id="548" r:id="rId10"/>
    <p:sldId id="550" r:id="rId11"/>
    <p:sldId id="551" r:id="rId12"/>
    <p:sldId id="552" r:id="rId13"/>
    <p:sldId id="553" r:id="rId14"/>
    <p:sldId id="554" r:id="rId15"/>
    <p:sldId id="555" r:id="rId16"/>
    <p:sldId id="540" r:id="rId1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browse/>
    <p:sldAll/>
    <p:penClr>
      <a:srgbClr val="FF0000"/>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clrMru>
    <a:srgbClr val="652D89"/>
    <a:srgbClr val="7F7F7F"/>
    <a:srgbClr val="0096D6"/>
    <a:srgbClr val="F68B1F"/>
    <a:srgbClr val="000000"/>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4371" autoAdjust="0"/>
    <p:restoredTop sz="97585" autoAdjust="0"/>
  </p:normalViewPr>
  <p:slideViewPr>
    <p:cSldViewPr snapToGrid="0" snapToObjects="1">
      <p:cViewPr>
        <p:scale>
          <a:sx n="66" d="100"/>
          <a:sy n="66" d="100"/>
        </p:scale>
        <p:origin x="-480" y="-400"/>
      </p:cViewPr>
      <p:guideLst>
        <p:guide orient="horz" pos="271"/>
        <p:guide pos="223"/>
      </p:guideLst>
    </p:cSldViewPr>
  </p:slid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ACB66D81-D4F3-8B4A-869F-7F523DD14D00}" type="datetimeFigureOut">
              <a:rPr lang="en-US" smtClean="0"/>
              <a:pPr/>
              <a:t>9/27/16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52975F67-2AF5-864C-A0D1-0DD089A287AA}"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919198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1_Title Slide-animated 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39" name="Rectangle 38"/>
          <p:cNvSpPr/>
          <p:nvPr userDrawn="1"/>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0" name="Rectangle 39"/>
          <p:cNvSpPr/>
          <p:nvPr userDrawn="1"/>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ectangle 41"/>
          <p:cNvSpPr/>
          <p:nvPr userDrawn="1"/>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3" name="Rounded Rectangle 42"/>
          <p:cNvSpPr/>
          <p:nvPr userDrawn="1"/>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7" name="Rounded Rectangle 46"/>
          <p:cNvSpPr/>
          <p:nvPr userDrawn="1"/>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Rounded Rectangle 47"/>
          <p:cNvSpPr/>
          <p:nvPr userDrawn="1"/>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ounded Rectangle 48"/>
          <p:cNvSpPr/>
          <p:nvPr userDrawn="1"/>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0" name="Rounded Rectangle 49"/>
          <p:cNvSpPr/>
          <p:nvPr userDrawn="1"/>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Rounded Rectangle 50"/>
          <p:cNvSpPr/>
          <p:nvPr userDrawn="1"/>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2" name="Rounded Rectangle 51"/>
          <p:cNvSpPr/>
          <p:nvPr userDrawn="1"/>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ounded Rectangle 52"/>
          <p:cNvSpPr/>
          <p:nvPr userDrawn="1"/>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4" name="Rounded Rectangle 53"/>
          <p:cNvSpPr/>
          <p:nvPr userDrawn="1"/>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Rounded Rectangle 54"/>
          <p:cNvSpPr/>
          <p:nvPr userDrawn="1"/>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6" name="Rounded Rectangle 55"/>
          <p:cNvSpPr/>
          <p:nvPr userDrawn="1"/>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Rectangle 56"/>
          <p:cNvSpPr/>
          <p:nvPr userDrawn="1"/>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59" name="Group 67"/>
          <p:cNvGrpSpPr/>
          <p:nvPr userDrawn="1"/>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1" name="Freeform 6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2" name="Freeform 6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3" name="Freeform 8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84" name="Freeform 8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5" name="Freeform 8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6" name="Freeform 8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7" name="Freeform 8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88" name="Rectangle 87"/>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9" name="Rectangle 4"/>
          <p:cNvSpPr>
            <a:spLocks noChangeArrowheads="1"/>
          </p:cNvSpPr>
          <p:nvPr userDrawn="1"/>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9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45"/>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46"/>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47"/>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48"/>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4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49"/>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50"/>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51"/>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52"/>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53"/>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54"/>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55"/>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56"/>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2"/>
                                        </p:tgtEl>
                                        <p:attrNameLst>
                                          <p:attrName>style.color</p:attrName>
                                        </p:attrNameLst>
                                      </p:cBhvr>
                                      <p:to>
                                        <a:srgbClr val="60CCCC"/>
                                      </p:to>
                                    </p:animClr>
                                    <p:animClr clrSpc="rgb" dir="cw">
                                      <p:cBhvr>
                                        <p:cTn id="33" dur="6650" autoRev="1" fill="hold"/>
                                        <p:tgtEl>
                                          <p:spTgt spid="42"/>
                                        </p:tgtEl>
                                        <p:attrNameLst>
                                          <p:attrName>fillcolor</p:attrName>
                                        </p:attrNameLst>
                                      </p:cBhvr>
                                      <p:to>
                                        <a:srgbClr val="60CCCC"/>
                                      </p:to>
                                    </p:animClr>
                                    <p:set>
                                      <p:cBhvr>
                                        <p:cTn id="34" dur="6650" autoRev="1" fill="hold"/>
                                        <p:tgtEl>
                                          <p:spTgt spid="42"/>
                                        </p:tgtEl>
                                        <p:attrNameLst>
                                          <p:attrName>fill.type</p:attrName>
                                        </p:attrNameLst>
                                      </p:cBhvr>
                                      <p:to>
                                        <p:strVal val="solid"/>
                                      </p:to>
                                    </p:set>
                                    <p:set>
                                      <p:cBhvr>
                                        <p:cTn id="35" dur="6650" autoRev="1" fill="hold"/>
                                        <p:tgtEl>
                                          <p:spTgt spid="42"/>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0"/>
                                        </p:tgtEl>
                                        <p:attrNameLst>
                                          <p:attrName>style.color</p:attrName>
                                        </p:attrNameLst>
                                      </p:cBhvr>
                                      <p:to>
                                        <a:srgbClr val="60CCCC"/>
                                      </p:to>
                                    </p:animClr>
                                    <p:animClr clrSpc="rgb" dir="cw">
                                      <p:cBhvr>
                                        <p:cTn id="38" dur="5350" autoRev="1" fill="hold"/>
                                        <p:tgtEl>
                                          <p:spTgt spid="40"/>
                                        </p:tgtEl>
                                        <p:attrNameLst>
                                          <p:attrName>fillcolor</p:attrName>
                                        </p:attrNameLst>
                                      </p:cBhvr>
                                      <p:to>
                                        <a:srgbClr val="60CCCC"/>
                                      </p:to>
                                    </p:animClr>
                                    <p:set>
                                      <p:cBhvr>
                                        <p:cTn id="39" dur="5350" autoRev="1" fill="hold"/>
                                        <p:tgtEl>
                                          <p:spTgt spid="40"/>
                                        </p:tgtEl>
                                        <p:attrNameLst>
                                          <p:attrName>fill.type</p:attrName>
                                        </p:attrNameLst>
                                      </p:cBhvr>
                                      <p:to>
                                        <p:strVal val="solid"/>
                                      </p:to>
                                    </p:set>
                                    <p:set>
                                      <p:cBhvr>
                                        <p:cTn id="40" dur="5350" autoRev="1" fill="hold"/>
                                        <p:tgtEl>
                                          <p:spTgt spid="40"/>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39"/>
                                        </p:tgtEl>
                                        <p:attrNameLst>
                                          <p:attrName>style.color</p:attrName>
                                        </p:attrNameLst>
                                      </p:cBhvr>
                                      <p:to>
                                        <a:srgbClr val="60CCCC"/>
                                      </p:to>
                                    </p:animClr>
                                    <p:animClr clrSpc="rgb" dir="cw">
                                      <p:cBhvr>
                                        <p:cTn id="43" dur="6650" autoRev="1" fill="hold"/>
                                        <p:tgtEl>
                                          <p:spTgt spid="39"/>
                                        </p:tgtEl>
                                        <p:attrNameLst>
                                          <p:attrName>fillcolor</p:attrName>
                                        </p:attrNameLst>
                                      </p:cBhvr>
                                      <p:to>
                                        <a:srgbClr val="60CCCC"/>
                                      </p:to>
                                    </p:animClr>
                                    <p:set>
                                      <p:cBhvr>
                                        <p:cTn id="44" dur="6650" autoRev="1" fill="hold"/>
                                        <p:tgtEl>
                                          <p:spTgt spid="39"/>
                                        </p:tgtEl>
                                        <p:attrNameLst>
                                          <p:attrName>fill.type</p:attrName>
                                        </p:attrNameLst>
                                      </p:cBhvr>
                                      <p:to>
                                        <p:strVal val="solid"/>
                                      </p:to>
                                    </p:set>
                                    <p:set>
                                      <p:cBhvr>
                                        <p:cTn id="45" dur="6650" autoRev="1" fill="hold"/>
                                        <p:tgtEl>
                                          <p:spTgt spid="3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animBg="1"/>
      <p:bldP spid="43"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295275"/>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ext Placeholder 15"/>
          <p:cNvSpPr>
            <a:spLocks noGrp="1"/>
          </p:cNvSpPr>
          <p:nvPr>
            <p:ph type="body" sz="quarter" idx="13" hasCustomPrompt="1"/>
          </p:nvPr>
        </p:nvSpPr>
        <p:spPr>
          <a:xfrm>
            <a:off x="4830903" y="295275"/>
            <a:ext cx="4132262" cy="838200"/>
          </a:xfrm>
        </p:spPr>
        <p:txBody>
          <a:bodyPr lIns="82296" rIns="82296"/>
          <a:lstStyle>
            <a:lvl1pPr marL="0" indent="0" algn="l" defTabSz="914400" rtl="0" eaLnBrk="1" latinLnBrk="0" hangingPunct="1">
              <a:lnSpc>
                <a:spcPct val="80000"/>
              </a:lnSpc>
              <a:spcBef>
                <a:spcPct val="0"/>
              </a:spcBef>
              <a:buFontTx/>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lvl="0"/>
            <a: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t>Title Right</a:t>
            </a:r>
            <a:endParaRPr lang="en-US" dirty="0"/>
          </a:p>
        </p:txBody>
      </p:sp>
      <p:pic>
        <p:nvPicPr>
          <p:cNvPr id="13" name="Picture 12"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Text Placeholder 20"/>
          <p:cNvSpPr>
            <a:spLocks noGrp="1" noChangeAspect="1"/>
          </p:cNvSpPr>
          <p:nvPr>
            <p:ph type="body" sz="quarter" idx="17"/>
          </p:nvPr>
        </p:nvSpPr>
        <p:spPr>
          <a:xfrm>
            <a:off x="219456" y="100584"/>
            <a:ext cx="2670048"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dirty="0"/>
          </a:p>
        </p:txBody>
      </p:sp>
      <p:sp>
        <p:nvSpPr>
          <p:cNvPr id="4" name="Text Placeholder 9"/>
          <p:cNvSpPr>
            <a:spLocks noGrp="1"/>
          </p:cNvSpPr>
          <p:nvPr>
            <p:ph type="body" sz="quarter" idx="11" hasCustomPrompt="1"/>
          </p:nvPr>
        </p:nvSpPr>
        <p:spPr>
          <a:xfrm>
            <a:off x="249466" y="6062114"/>
            <a:ext cx="7461250" cy="276999"/>
          </a:xfrm>
        </p:spPr>
        <p:txBody>
          <a:bodyPr wrap="square" anchor="b" anchorCtr="0">
            <a:no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65201" y="5842635"/>
            <a:ext cx="8112126" cy="384175"/>
          </a:xfrm>
        </p:spPr>
        <p:txBody>
          <a:bodyPr anchor="b" anchorCtr="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54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userDrawn="1"/>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le Slide-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57" name="Rectangle 56"/>
          <p:cNvSpPr/>
          <p:nvPr userDrawn="1"/>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4" name="Group 67"/>
          <p:cNvGrpSpPr/>
          <p:nvPr userDrawn="1"/>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1" name="Freeform 6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2" name="Freeform 6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3" name="Freeform 8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84" name="Freeform 8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5" name="Freeform 8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6" name="Freeform 8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7" name="Freeform 8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88" name="Rectangle 87"/>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9" name="Rectangle 4"/>
          <p:cNvSpPr>
            <a:spLocks noChangeArrowheads="1"/>
          </p:cNvSpPr>
          <p:nvPr userDrawn="1"/>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9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 name="Title 1"/>
          <p:cNvSpPr>
            <a:spLocks noGrp="1"/>
          </p:cNvSpPr>
          <p:nvPr>
            <p:ph type="title" hasCustomPrompt="1"/>
          </p:nvPr>
        </p:nvSpPr>
        <p:spPr>
          <a:xfrm>
            <a:off x="237744" y="484632"/>
            <a:ext cx="8755128" cy="4372131"/>
          </a:xfrm>
        </p:spPr>
        <p:txBody>
          <a:bodyPr anchor="b" anchorCtr="0"/>
          <a:lstStyle>
            <a:lvl1pPr marL="228600" indent="-228600">
              <a:buFont typeface="Arial" pitchFamily="34" charset="0"/>
              <a:buChar char="“"/>
              <a:defRPr sz="6000" spc="0" baseline="0">
                <a:solidFill>
                  <a:schemeClr val="bg1"/>
                </a:solidFill>
                <a:latin typeface="+mj-lt"/>
              </a:defRPr>
            </a:lvl1pPr>
          </a:lstStyle>
          <a:p>
            <a:r>
              <a:rPr lang="en-US" dirty="0" smtClean="0"/>
              <a:t>Click to edit Master</a:t>
            </a:r>
            <a:br>
              <a:rPr lang="en-US" dirty="0" smtClean="0"/>
            </a:br>
            <a:r>
              <a:rPr lang="en-US" dirty="0" smtClean="0"/>
              <a:t>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no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no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userDrawn="1"/>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0" y="0"/>
            <a:ext cx="9144000" cy="685800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Title Slide-animated Gradient">
    <p:spTree>
      <p:nvGrpSpPr>
        <p:cNvPr id="1" name=""/>
        <p:cNvGrpSpPr/>
        <p:nvPr/>
      </p:nvGrpSpPr>
      <p:grpSpPr>
        <a:xfrm>
          <a:off x="0" y="0"/>
          <a:ext cx="0" cy="0"/>
          <a:chOff x="0" y="0"/>
          <a:chExt cx="0" cy="0"/>
        </a:xfrm>
      </p:grpSpPr>
      <p:pic>
        <p:nvPicPr>
          <p:cNvPr id="58"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59" name="Rounded Rectangle 58"/>
          <p:cNvSpPr/>
          <p:nvPr userDrawn="1"/>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4" name="Rounded Rectangle 63"/>
          <p:cNvSpPr/>
          <p:nvPr userDrawn="1"/>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5" name="Rounded Rectangle 6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66" name="Rounded Rectangle 65"/>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7" name="Rounded Rectangle 66"/>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8" name="Rounded Rectangle 67"/>
          <p:cNvSpPr/>
          <p:nvPr userDrawn="1"/>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7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72" name="Group 38"/>
          <p:cNvGrpSpPr/>
          <p:nvPr userDrawn="1"/>
        </p:nvGrpSpPr>
        <p:grpSpPr>
          <a:xfrm>
            <a:off x="341314" y="311151"/>
            <a:ext cx="82917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74" name="Freeform 73"/>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5" name="Freeform 74"/>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77" name="Freeform 76"/>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92" name="Freeform 91"/>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93" name="Freeform 92"/>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4" name="Freeform 93"/>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5" name="Freeform 94"/>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6" name="Freeform 95"/>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97" name="Freeform 96"/>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8" name="Freeform 97"/>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9" name="Freeform 98"/>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00" name="Freeform 99"/>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67"/>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66"/>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68"/>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65"/>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64"/>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5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65" grpId="0" animBg="1"/>
      <p:bldP spid="66" grpId="0" animBg="1"/>
      <p:bldP spid="67" grpId="0" animBg="1"/>
      <p:bldP spid="68" grpId="0" animBg="1"/>
    </p:bldLst>
  </p:timing>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5AAC05-3F89-B44F-A5A6-D616579E919B}"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88599979"/>
      </p:ext>
    </p:extLst>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AAC05-3F89-B44F-A5A6-D616579E919B}"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74328367"/>
      </p:ext>
    </p:extLst>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5AAC05-3F89-B44F-A5A6-D616579E919B}"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80690831"/>
      </p:ext>
    </p:extLst>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5AAC05-3F89-B44F-A5A6-D616579E919B}" type="datetimeFigureOut">
              <a:rPr lang="en-US" smtClean="0"/>
              <a:pPr/>
              <a:t>9/27/16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37573277"/>
      </p:ext>
    </p:extLst>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5AAC05-3F89-B44F-A5A6-D616579E919B}" type="datetimeFigureOut">
              <a:rPr lang="en-US" smtClean="0"/>
              <a:pPr/>
              <a:t>9/27/16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9517947"/>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Title Slide Gradient">
    <p:spTree>
      <p:nvGrpSpPr>
        <p:cNvPr id="1" name=""/>
        <p:cNvGrpSpPr/>
        <p:nvPr/>
      </p:nvGrpSpPr>
      <p:grpSpPr>
        <a:xfrm>
          <a:off x="0" y="0"/>
          <a:ext cx="0" cy="0"/>
          <a:chOff x="0" y="0"/>
          <a:chExt cx="0" cy="0"/>
        </a:xfrm>
      </p:grpSpPr>
      <p:grpSp>
        <p:nvGrpSpPr>
          <p:cNvPr id="31" name="Group 30"/>
          <p:cNvGrpSpPr/>
          <p:nvPr userDrawn="1"/>
        </p:nvGrpSpPr>
        <p:grpSpPr>
          <a:xfrm>
            <a:off x="-12700" y="-2056029"/>
            <a:ext cx="9847891" cy="19379146"/>
            <a:chOff x="-12700" y="-2056029"/>
            <a:chExt cx="9847891" cy="19379146"/>
          </a:xfrm>
        </p:grpSpPr>
        <p:pic>
          <p:nvPicPr>
            <p:cNvPr id="32"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3" name="Rounded Rectangle 32"/>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4" name="Rounded Rectangle 33"/>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5" name="Rounded Rectangle 3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36" name="Rounded Rectangle 35"/>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7" name="Rounded Rectangle 36"/>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8" name="Rounded Rectangle 37"/>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sp>
        <p:nvSpPr>
          <p:cNvPr id="6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7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4" name="Group 38"/>
          <p:cNvGrpSpPr/>
          <p:nvPr userDrawn="1"/>
        </p:nvGrpSpPr>
        <p:grpSpPr>
          <a:xfrm>
            <a:off x="341314" y="311151"/>
            <a:ext cx="82917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74" name="Freeform 73"/>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5" name="Freeform 74"/>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77" name="Freeform 76"/>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92" name="Freeform 91"/>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93" name="Freeform 92"/>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4" name="Freeform 93"/>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5" name="Freeform 94"/>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6" name="Freeform 95"/>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97" name="Freeform 96"/>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8" name="Freeform 97"/>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9" name="Freeform 98"/>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00" name="Freeform 99"/>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5AAC05-3F89-B44F-A5A6-D616579E919B}" type="datetimeFigureOut">
              <a:rPr lang="en-US" smtClean="0"/>
              <a:pPr/>
              <a:t>9/27/16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8622709"/>
      </p:ext>
    </p:extLst>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5AAC05-3F89-B44F-A5A6-D616579E919B}" type="datetimeFigureOut">
              <a:rPr lang="en-US" smtClean="0"/>
              <a:pPr/>
              <a:t>9/27/16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00209955"/>
      </p:ext>
    </p:extLst>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5AAC05-3F89-B44F-A5A6-D616579E919B}" type="datetimeFigureOut">
              <a:rPr lang="en-US" smtClean="0"/>
              <a:pPr/>
              <a:t>9/27/16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23904070"/>
      </p:ext>
    </p:extLst>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5AAC05-3F89-B44F-A5A6-D616579E919B}" type="datetimeFigureOut">
              <a:rPr lang="en-US" smtClean="0"/>
              <a:pPr/>
              <a:t>9/27/16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7482334"/>
      </p:ext>
    </p:extLst>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AAC05-3F89-B44F-A5A6-D616579E919B}"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57323576"/>
      </p:ext>
    </p:extLst>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AAC05-3F89-B44F-A5A6-D616579E919B}"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26983342"/>
      </p:ext>
    </p:extLst>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D9727F-1989-124D-A91F-47F7BC47F230}"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0153409"/>
      </p:ext>
    </p:extLst>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9727F-1989-124D-A91F-47F7BC47F230}"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25648076"/>
      </p:ext>
    </p:extLst>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D9727F-1989-124D-A91F-47F7BC47F230}"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00195982"/>
      </p:ext>
    </p:extLst>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D9727F-1989-124D-A91F-47F7BC47F230}" type="datetimeFigureOut">
              <a:rPr lang="en-US" smtClean="0"/>
              <a:pPr/>
              <a:t>9/27/16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1038570"/>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userDrawn="1"/>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D9727F-1989-124D-A91F-47F7BC47F230}" type="datetimeFigureOut">
              <a:rPr lang="en-US" smtClean="0"/>
              <a:pPr/>
              <a:t>9/27/16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86789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D9727F-1989-124D-A91F-47F7BC47F230}" type="datetimeFigureOut">
              <a:rPr lang="en-US" smtClean="0"/>
              <a:pPr/>
              <a:t>9/27/16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14349521"/>
      </p:ext>
    </p:extLst>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D9727F-1989-124D-A91F-47F7BC47F230}" type="datetimeFigureOut">
              <a:rPr lang="en-US" smtClean="0"/>
              <a:pPr/>
              <a:t>9/27/16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50E55E-501A-894C-AB35-720705223762}" type="slidenum">
              <a:rPr lang="en-US" smtClean="0"/>
              <a:pPr/>
              <a:t>‹#›</a:t>
            </a:fld>
            <a:endParaRPr lang="en-US"/>
          </a:p>
        </p:txBody>
      </p:sp>
      <p:sp>
        <p:nvSpPr>
          <p:cNvPr id="5"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6" name="Rectangle 5"/>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7"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02077574"/>
      </p:ext>
    </p:extLst>
  </p:cSld>
  <p:clrMapOvr>
    <a:masterClrMapping/>
  </p:clrMapOvr>
  <p:transition>
    <p:wipe dir="r"/>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D9727F-1989-124D-A91F-47F7BC47F230}" type="datetimeFigureOut">
              <a:rPr lang="en-US" smtClean="0"/>
              <a:pPr/>
              <a:t>9/27/16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15511617"/>
      </p:ext>
    </p:extLst>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D9727F-1989-124D-A91F-47F7BC47F230}" type="datetimeFigureOut">
              <a:rPr lang="en-US" smtClean="0"/>
              <a:pPr/>
              <a:t>9/27/16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19548613"/>
      </p:ext>
    </p:extLst>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9727F-1989-124D-A91F-47F7BC47F230}"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7356055"/>
      </p:ext>
    </p:extLst>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9727F-1989-124D-A91F-47F7BC47F230}" type="datetimeFigureOut">
              <a:rPr lang="en-US" smtClean="0"/>
              <a:pPr/>
              <a:t>9/27/16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74058729"/>
      </p:ext>
    </p:extLst>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1_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userDrawn="1"/>
        </p:nvSpPr>
        <p:spPr>
          <a:xfrm>
            <a:off x="217357" y="3020519"/>
            <a:ext cx="8694295" cy="1757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21393" y="1967967"/>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no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3"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dirty="0"/>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pic>
        <p:nvPicPr>
          <p:cNvPr id="9" name="Picture 8"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2.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slideLayout" Target="../slideLayouts/slideLayout57.xml"/><Relationship Id="rId13" Type="http://schemas.openxmlformats.org/officeDocument/2006/relationships/theme" Target="../theme/theme3.xml"/><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99" r:id="rId1"/>
    <p:sldLayoutId id="2147483935" r:id="rId2"/>
    <p:sldLayoutId id="2147483936" r:id="rId3"/>
    <p:sldLayoutId id="2147483937" r:id="rId4"/>
    <p:sldLayoutId id="2147483900" r:id="rId5"/>
    <p:sldLayoutId id="214748393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31" r:id="rId18"/>
    <p:sldLayoutId id="2147483912" r:id="rId19"/>
    <p:sldLayoutId id="2147483913" r:id="rId20"/>
    <p:sldLayoutId id="2147483914" r:id="rId21"/>
    <p:sldLayoutId id="2147483915" r:id="rId22"/>
    <p:sldLayoutId id="2147483916" r:id="rId23"/>
    <p:sldLayoutId id="2147483917" r:id="rId24"/>
    <p:sldLayoutId id="2147483918" r:id="rId25"/>
    <p:sldLayoutId id="2147483919" r:id="rId26"/>
    <p:sldLayoutId id="2147483920" r:id="rId27"/>
    <p:sldLayoutId id="2147483921" r:id="rId28"/>
    <p:sldLayoutId id="2147483922" r:id="rId29"/>
    <p:sldLayoutId id="2147483923" r:id="rId30"/>
    <p:sldLayoutId id="2147483924" r:id="rId31"/>
    <p:sldLayoutId id="2147483925" r:id="rId32"/>
    <p:sldLayoutId id="2147483926" r:id="rId33"/>
    <p:sldLayoutId id="2147483927"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AAC05-3F89-B44F-A5A6-D616579E919B}" type="datetimeFigureOut">
              <a:rPr lang="en-US" smtClean="0"/>
              <a:pPr/>
              <a:t>9/27/16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008D9-EC06-084C-8DF3-0D202AE8BFB3}"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45005429"/>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D9727F-1989-124D-A91F-47F7BC47F230}" type="datetimeFigureOut">
              <a:rPr lang="en-US" smtClean="0"/>
              <a:pPr/>
              <a:t>9/27/16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50E55E-501A-894C-AB35-72070522376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58963530"/>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 id="2147483950" r:id="rId12"/>
  </p:sldLayoutIdLst>
  <p:transition>
    <p:wipe dir="r"/>
  </p:transition>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hyperlink" Target="mailto:tte+ietf@cs.fau.de" TargetMode="External"/><Relationship Id="rId4" Type="http://schemas.openxmlformats.org/officeDocument/2006/relationships/hyperlink" Target="mailto:jefftant.ietf@gmail.com" TargetMode="External"/><Relationship Id="rId1" Type="http://schemas.openxmlformats.org/officeDocument/2006/relationships/slideLayout" Target="../slideLayouts/slideLayout57.xml"/><Relationship Id="rId2" Type="http://schemas.openxmlformats.org/officeDocument/2006/relationships/hyperlink" Target="mailto:ice@cisco.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hyperlink" Target="mailto:ppfister@cisco.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hyperlink" Target="http://www.rfc-editor.org/rfc/rfc3979.txt" TargetMode="External"/><Relationship Id="rId4" Type="http://schemas.openxmlformats.org/officeDocument/2006/relationships/hyperlink" Target="http://www.rfc-editor.org/rfc/rfc4879.txt" TargetMode="External"/><Relationship Id="rId1" Type="http://schemas.openxmlformats.org/officeDocument/2006/relationships/slideLayout" Target="../slideLayouts/slideLayout57.xml"/><Relationship Id="rId2" Type="http://schemas.openxmlformats.org/officeDocument/2006/relationships/hyperlink" Target="http://www.rfc-editor.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813562"/>
            <a:ext cx="8588861" cy="1985143"/>
          </a:xfrm>
        </p:spPr>
        <p:txBody>
          <a:bodyPr>
            <a:normAutofit/>
          </a:bodyPr>
          <a:lstStyle/>
          <a:p>
            <a:r>
              <a:rPr lang="en-US" sz="6000" b="1" dirty="0" smtClean="0">
                <a:solidFill>
                  <a:schemeClr val="tx1"/>
                </a:solidFill>
              </a:rPr>
              <a:t>BIER WG</a:t>
            </a:r>
            <a:br>
              <a:rPr lang="en-US" sz="6000" b="1" dirty="0" smtClean="0">
                <a:solidFill>
                  <a:schemeClr val="tx1"/>
                </a:solidFill>
              </a:rPr>
            </a:br>
            <a:r>
              <a:rPr lang="en-US" sz="6000" b="1" dirty="0" smtClean="0">
                <a:solidFill>
                  <a:schemeClr val="tx1"/>
                </a:solidFill>
              </a:rPr>
              <a:t>Interim </a:t>
            </a:r>
            <a:endParaRPr lang="en-US" dirty="0">
              <a:solidFill>
                <a:schemeClr val="tx1"/>
              </a:solidFill>
            </a:endParaRPr>
          </a:p>
        </p:txBody>
      </p:sp>
      <p:sp>
        <p:nvSpPr>
          <p:cNvPr id="3" name="Text Placeholder 2"/>
          <p:cNvSpPr>
            <a:spLocks noGrp="1"/>
          </p:cNvSpPr>
          <p:nvPr>
            <p:ph type="body" sz="quarter" idx="10"/>
          </p:nvPr>
        </p:nvSpPr>
        <p:spPr>
          <a:xfrm>
            <a:off x="335448" y="4233160"/>
            <a:ext cx="8808552" cy="2083579"/>
          </a:xfrm>
        </p:spPr>
        <p:txBody>
          <a:bodyPr/>
          <a:lstStyle/>
          <a:p>
            <a:pPr marL="0" indent="0">
              <a:buNone/>
            </a:pPr>
            <a:r>
              <a:rPr lang="en-US" dirty="0" smtClean="0"/>
              <a:t>Milpitas, CA</a:t>
            </a:r>
            <a:endParaRPr lang="en-US" dirty="0"/>
          </a:p>
          <a:p>
            <a:pPr marL="0" indent="0">
              <a:buNone/>
            </a:pPr>
            <a:r>
              <a:rPr lang="en-US" dirty="0" smtClean="0"/>
              <a:t>September 27-29, 2016</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23763859"/>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400" dirty="0" smtClean="0"/>
              <a:t>Unify encapsulation (MPLS, Eth, Generic) under MPLS </a:t>
            </a:r>
            <a:r>
              <a:rPr lang="en-US" sz="2400" dirty="0" err="1" smtClean="0"/>
              <a:t>Ethertype</a:t>
            </a:r>
            <a:endParaRPr lang="en-US" sz="2400" dirty="0" smtClean="0"/>
          </a:p>
          <a:p>
            <a:pPr lvl="1"/>
            <a:r>
              <a:rPr lang="en-US" sz="2400" dirty="0" smtClean="0"/>
              <a:t>The interim reached the conclusion that the MPLS encapsulation can be carried into</a:t>
            </a:r>
            <a:r>
              <a:rPr lang="en-US" sz="2400" dirty="0" smtClean="0"/>
              <a:t> rfc5332 </a:t>
            </a:r>
            <a:r>
              <a:rPr lang="en-US" sz="2400" dirty="0" smtClean="0"/>
              <a:t>and with that the drafts eth/generic can be unified into one draft that suggests the necessary DSCP bit additions to it and explains how the label value can be used to encode SI/BSL/</a:t>
            </a:r>
            <a:r>
              <a:rPr lang="en-US" sz="2400" dirty="0" err="1" smtClean="0"/>
              <a:t>subdomain</a:t>
            </a:r>
            <a:r>
              <a:rPr lang="en-US" sz="2400" dirty="0" smtClean="0"/>
              <a:t> if so desired. This will solve the "BIER over </a:t>
            </a:r>
            <a:r>
              <a:rPr lang="en-US" sz="2400" dirty="0" err="1" smtClean="0"/>
              <a:t>ethernet</a:t>
            </a:r>
            <a:r>
              <a:rPr lang="en-US" sz="2400" dirty="0" smtClean="0"/>
              <a:t>" without any needs of a new encapsulation. Necessary discussions need to be closed whether</a:t>
            </a:r>
            <a:r>
              <a:rPr lang="en-US" sz="2400" dirty="0" smtClean="0"/>
              <a:t> rfc5332 </a:t>
            </a:r>
            <a:r>
              <a:rPr lang="en-US" sz="2400" dirty="0" smtClean="0"/>
              <a:t>is enough or some reason exists for a new </a:t>
            </a:r>
            <a:r>
              <a:rPr lang="en-US" sz="2400" dirty="0" err="1" smtClean="0"/>
              <a:t>EtherType</a:t>
            </a:r>
            <a:r>
              <a:rPr lang="en-US" sz="2400" dirty="0" smtClean="0"/>
              <a:t> carrying MPLS encapsulation inside for BIER has to be requested.  On Tony P to unify the parties towards a draft and drive it forward towards suggested adoption by the WG. </a:t>
            </a:r>
            <a:endParaRPr lang="en-US" sz="2400" dirty="0" smtClean="0"/>
          </a:p>
        </p:txBody>
      </p:sp>
      <p:sp>
        <p:nvSpPr>
          <p:cNvPr id="4" name="Title 1"/>
          <p:cNvSpPr>
            <a:spLocks noGrp="1"/>
          </p:cNvSpPr>
          <p:nvPr>
            <p:ph type="title"/>
          </p:nvPr>
        </p:nvSpPr>
        <p:spPr>
          <a:xfrm>
            <a:off x="229702" y="432215"/>
            <a:ext cx="8588861" cy="838200"/>
          </a:xfrm>
        </p:spPr>
        <p:txBody>
          <a:bodyPr/>
          <a:lstStyle/>
          <a:p>
            <a:r>
              <a:rPr lang="en-US" dirty="0" smtClean="0">
                <a:solidFill>
                  <a:srgbClr val="000000"/>
                </a:solidFill>
              </a:rPr>
              <a:t>Direction..</a:t>
            </a:r>
            <a:endParaRPr 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400" dirty="0" smtClean="0"/>
              <a:t>BIER </a:t>
            </a:r>
            <a:r>
              <a:rPr lang="en-US" sz="2400" dirty="0" smtClean="0"/>
              <a:t>in-band membership signaling</a:t>
            </a:r>
            <a:r>
              <a:rPr lang="en-US" sz="2400" dirty="0" smtClean="0"/>
              <a:t> </a:t>
            </a:r>
          </a:p>
          <a:p>
            <a:pPr lvl="1"/>
            <a:r>
              <a:rPr lang="en-US" sz="2400" dirty="0" smtClean="0"/>
              <a:t>Both draft-</a:t>
            </a:r>
            <a:r>
              <a:rPr lang="en-US" sz="2400" dirty="0" err="1" smtClean="0"/>
              <a:t>pfister-bier-mld</a:t>
            </a:r>
            <a:r>
              <a:rPr lang="en-US" sz="2400" dirty="0" smtClean="0"/>
              <a:t> and draft-</a:t>
            </a:r>
            <a:r>
              <a:rPr lang="en-US" sz="2400" dirty="0" err="1" smtClean="0"/>
              <a:t>wang</a:t>
            </a:r>
            <a:r>
              <a:rPr lang="en-US" sz="2400" dirty="0" smtClean="0"/>
              <a:t>-bier</a:t>
            </a:r>
            <a:r>
              <a:rPr lang="en-US" sz="2400" dirty="0" smtClean="0"/>
              <a:t>-VXLAN </a:t>
            </a:r>
            <a:r>
              <a:rPr lang="en-US" sz="2400" dirty="0" smtClean="0"/>
              <a:t>outline a solution for signaling membership over the BIER domain by sending MLD/IGMP messages over BIER.</a:t>
            </a:r>
            <a:r>
              <a:rPr lang="en-US" sz="2400" dirty="0" smtClean="0"/>
              <a:t> </a:t>
            </a:r>
            <a:r>
              <a:rPr lang="en-US" sz="2400" dirty="0" smtClean="0"/>
              <a:t>A</a:t>
            </a:r>
            <a:r>
              <a:rPr lang="en-US" sz="2400" dirty="0" smtClean="0"/>
              <a:t>uthors </a:t>
            </a:r>
            <a:r>
              <a:rPr lang="en-US" sz="2400" dirty="0" smtClean="0"/>
              <a:t>of both drafts to converge the work under a single draft.</a:t>
            </a:r>
            <a:r>
              <a:rPr lang="en-US" sz="2400" dirty="0" smtClean="0"/>
              <a:t> </a:t>
            </a:r>
          </a:p>
          <a:p>
            <a:pPr lvl="2"/>
            <a:r>
              <a:rPr lang="en-US" sz="2000" dirty="0" smtClean="0"/>
              <a:t>Ice</a:t>
            </a:r>
          </a:p>
          <a:p>
            <a:pPr lvl="2"/>
            <a:r>
              <a:rPr lang="en-US" sz="2000" dirty="0" smtClean="0"/>
              <a:t>Pierre</a:t>
            </a:r>
          </a:p>
          <a:p>
            <a:pPr lvl="2"/>
            <a:endParaRPr lang="en-US" sz="2000" dirty="0" smtClean="0"/>
          </a:p>
        </p:txBody>
      </p:sp>
      <p:sp>
        <p:nvSpPr>
          <p:cNvPr id="4" name="Title 1"/>
          <p:cNvSpPr>
            <a:spLocks noGrp="1"/>
          </p:cNvSpPr>
          <p:nvPr>
            <p:ph type="title"/>
          </p:nvPr>
        </p:nvSpPr>
        <p:spPr>
          <a:xfrm>
            <a:off x="229702" y="432215"/>
            <a:ext cx="8588861" cy="838200"/>
          </a:xfrm>
        </p:spPr>
        <p:txBody>
          <a:bodyPr/>
          <a:lstStyle/>
          <a:p>
            <a:r>
              <a:rPr lang="en-US" dirty="0" smtClean="0">
                <a:solidFill>
                  <a:srgbClr val="000000"/>
                </a:solidFill>
              </a:rPr>
              <a:t>Direction..</a:t>
            </a:r>
            <a:endParaRPr lang="en-US"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t>Host</a:t>
            </a:r>
            <a:r>
              <a:rPr lang="en-US" sz="2000" dirty="0" smtClean="0"/>
              <a:t>-to-host use-case and problem statement </a:t>
            </a:r>
            <a:r>
              <a:rPr lang="en-US" sz="2000" dirty="0" smtClean="0"/>
              <a:t>draft</a:t>
            </a:r>
          </a:p>
          <a:p>
            <a:pPr lvl="1"/>
            <a:r>
              <a:rPr lang="en-US" sz="2000" dirty="0" smtClean="0"/>
              <a:t>The interim agreed that host-to-first-BFR router or host-to-host and with that simplification of a host BIER API presents a valid and valuable work item and should be attacked by a problem statement draft/use-cases and suggestions for solutions, be it novel </a:t>
            </a:r>
            <a:r>
              <a:rPr lang="en-US" sz="2000" dirty="0" err="1" smtClean="0"/>
              <a:t>encaps</a:t>
            </a:r>
            <a:r>
              <a:rPr lang="en-US" sz="2000" dirty="0" smtClean="0"/>
              <a:t> or BFR-host mechanisms to achieve such an API. The results should be presented in the WG and further consensus sought with the group and AD as to adoption/further work</a:t>
            </a:r>
            <a:r>
              <a:rPr lang="en-US" sz="2000" dirty="0" smtClean="0"/>
              <a:t>.</a:t>
            </a:r>
          </a:p>
          <a:p>
            <a:pPr lvl="1"/>
            <a:r>
              <a:rPr lang="en-US" sz="2000" dirty="0" smtClean="0"/>
              <a:t>The </a:t>
            </a:r>
            <a:r>
              <a:rPr lang="en-US" sz="2000" dirty="0" smtClean="0"/>
              <a:t>use case statement should make distinction of the case of virtualized hosts in the data-center where a VM uses BIER uncap to indicate the replication desired inside its own VNI, and the case of the hypervisor using BIER to replicate packets to Network Virtualized Edges (</a:t>
            </a:r>
            <a:r>
              <a:rPr lang="en-US" sz="2000" dirty="0" err="1" smtClean="0"/>
              <a:t>NVEs</a:t>
            </a:r>
            <a:r>
              <a:rPr lang="en-US" sz="2000" dirty="0" smtClean="0"/>
              <a:t>) over a BIER underlay, and/or any translation, interaction or </a:t>
            </a:r>
            <a:r>
              <a:rPr lang="en-US" sz="2000" dirty="0" err="1" smtClean="0"/>
              <a:t>dependancies</a:t>
            </a:r>
            <a:r>
              <a:rPr lang="en-US" sz="2000" dirty="0" smtClean="0"/>
              <a:t> between the two cases.</a:t>
            </a:r>
            <a:r>
              <a:rPr lang="en-US" sz="2000" dirty="0" smtClean="0"/>
              <a:t> </a:t>
            </a:r>
          </a:p>
          <a:p>
            <a:pPr lvl="2"/>
            <a:r>
              <a:rPr lang="en-US" sz="1600" dirty="0" smtClean="0"/>
              <a:t> </a:t>
            </a:r>
            <a:r>
              <a:rPr lang="en-US" sz="1600" dirty="0" err="1" smtClean="0"/>
              <a:t>IJsbrand</a:t>
            </a:r>
            <a:r>
              <a:rPr lang="en-US" sz="1600" dirty="0" smtClean="0"/>
              <a:t> </a:t>
            </a:r>
            <a:r>
              <a:rPr lang="en-US" sz="1600" dirty="0" err="1" smtClean="0"/>
              <a:t>Wijnands</a:t>
            </a:r>
            <a:r>
              <a:rPr lang="en-US" sz="1600" dirty="0" smtClean="0"/>
              <a:t> &lt;</a:t>
            </a:r>
            <a:r>
              <a:rPr lang="en-US" sz="1600" u="sng" dirty="0" smtClean="0">
                <a:hlinkClick r:id="rId2"/>
              </a:rPr>
              <a:t>ice</a:t>
            </a:r>
            <a:r>
              <a:rPr lang="en-US" sz="1600" u="sng" dirty="0" smtClean="0">
                <a:hlinkClick r:id="rId2"/>
              </a:rPr>
              <a:t>@</a:t>
            </a:r>
            <a:r>
              <a:rPr lang="en-US" sz="1600" u="sng" dirty="0" smtClean="0">
                <a:hlinkClick r:id="rId2"/>
              </a:rPr>
              <a:t>cisco.com</a:t>
            </a:r>
            <a:r>
              <a:rPr lang="en-US" sz="1600" u="sng" dirty="0" smtClean="0">
                <a:hlinkClick r:id="rId2"/>
              </a:rPr>
              <a:t> &gt;</a:t>
            </a:r>
          </a:p>
          <a:p>
            <a:pPr lvl="2"/>
            <a:r>
              <a:rPr lang="en-US" sz="1600" u="sng" dirty="0" smtClean="0">
                <a:hlinkClick r:id="rId2"/>
              </a:rPr>
              <a:t>Toerless </a:t>
            </a:r>
            <a:r>
              <a:rPr lang="en-US" sz="1600" u="sng" dirty="0" smtClean="0">
                <a:hlinkClick r:id="rId2"/>
              </a:rPr>
              <a:t>Eckert</a:t>
            </a:r>
            <a:r>
              <a:rPr lang="en-US" sz="1600" u="sng" dirty="0" smtClean="0">
                <a:hlinkClick r:id="rId2"/>
              </a:rPr>
              <a:t> </a:t>
            </a:r>
            <a:r>
              <a:rPr lang="en-US" sz="1600" u="sng" dirty="0" smtClean="0"/>
              <a:t>&lt;</a:t>
            </a:r>
            <a:r>
              <a:rPr lang="en-US" sz="1600" u="sng" dirty="0" smtClean="0">
                <a:hlinkClick r:id="rId3"/>
              </a:rPr>
              <a:t>tte</a:t>
            </a:r>
            <a:r>
              <a:rPr lang="en-US" sz="1600" u="sng" dirty="0" smtClean="0">
                <a:hlinkClick r:id="rId3"/>
              </a:rPr>
              <a:t>+ietf@</a:t>
            </a:r>
            <a:r>
              <a:rPr lang="en-US" sz="1600" u="sng" dirty="0" smtClean="0">
                <a:hlinkClick r:id="rId3"/>
              </a:rPr>
              <a:t>cs.fau.de</a:t>
            </a:r>
            <a:r>
              <a:rPr lang="en-US" sz="1600" u="sng" dirty="0" smtClean="0"/>
              <a:t>&gt;</a:t>
            </a:r>
            <a:r>
              <a:rPr lang="en-US" sz="1600" u="sng" dirty="0" smtClean="0">
                <a:hlinkClick r:id="rId3"/>
              </a:rPr>
              <a:t> </a:t>
            </a:r>
          </a:p>
          <a:p>
            <a:pPr lvl="2"/>
            <a:r>
              <a:rPr lang="en-US" sz="1600" u="sng" dirty="0" smtClean="0">
                <a:hlinkClick r:id="rId3"/>
              </a:rPr>
              <a:t>Jeff </a:t>
            </a:r>
            <a:r>
              <a:rPr lang="en-US" sz="1600" u="sng" dirty="0" smtClean="0">
                <a:hlinkClick r:id="rId3"/>
              </a:rPr>
              <a:t>Tantsura &lt;</a:t>
            </a:r>
            <a:r>
              <a:rPr lang="en-US" sz="1600" u="sng" dirty="0" smtClean="0">
                <a:hlinkClick r:id="rId4"/>
              </a:rPr>
              <a:t>jefftant.ietf@gmail.com&gt;</a:t>
            </a:r>
            <a:endParaRPr lang="en-US" sz="1600" dirty="0" smtClean="0"/>
          </a:p>
        </p:txBody>
      </p:sp>
      <p:sp>
        <p:nvSpPr>
          <p:cNvPr id="4" name="Title 1"/>
          <p:cNvSpPr>
            <a:spLocks noGrp="1"/>
          </p:cNvSpPr>
          <p:nvPr>
            <p:ph type="title"/>
          </p:nvPr>
        </p:nvSpPr>
        <p:spPr>
          <a:xfrm>
            <a:off x="229702" y="432215"/>
            <a:ext cx="8588861" cy="838200"/>
          </a:xfrm>
        </p:spPr>
        <p:txBody>
          <a:bodyPr/>
          <a:lstStyle/>
          <a:p>
            <a:r>
              <a:rPr lang="en-US" dirty="0" smtClean="0">
                <a:solidFill>
                  <a:srgbClr val="000000"/>
                </a:solidFill>
              </a:rPr>
              <a:t>Direction..</a:t>
            </a:r>
            <a:endParaRPr lang="en-US"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400" dirty="0" smtClean="0"/>
              <a:t>Continue </a:t>
            </a:r>
            <a:r>
              <a:rPr lang="en-US" sz="2400" dirty="0" smtClean="0"/>
              <a:t>exploring IPv6 encoding </a:t>
            </a:r>
            <a:r>
              <a:rPr lang="en-US" sz="2400" dirty="0" err="1" smtClean="0"/>
              <a:t>w</a:t>
            </a:r>
            <a:r>
              <a:rPr lang="en-US" sz="2400" dirty="0" smtClean="0"/>
              <a:t>/ IETF IPv6 expert </a:t>
            </a:r>
            <a:r>
              <a:rPr lang="en-US" sz="2400" dirty="0" smtClean="0"/>
              <a:t>input</a:t>
            </a:r>
          </a:p>
          <a:p>
            <a:pPr lvl="1"/>
            <a:r>
              <a:rPr lang="en-US" sz="2400" dirty="0" smtClean="0"/>
              <a:t>Suggested IPv6 encapsulation was perceived during the interim as having lots of desired capabilities of a host L3 based encapsulation but will need exposure towards IPv6 flame keepers to ratify whether the implications on IPv6 architecture are viable and secure. A clear use-case statement to focus the discussion around the various components of the proposed solutions - i.e. being able to send traffic from outside the BIER domain without tunneling. The proposal and any progressing work needs input from the 6MAN WG</a:t>
            </a:r>
            <a:r>
              <a:rPr lang="en-US" sz="2400" dirty="0" smtClean="0"/>
              <a:t>.</a:t>
            </a:r>
          </a:p>
          <a:p>
            <a:pPr lvl="2"/>
            <a:r>
              <a:rPr lang="en-US" sz="2000" dirty="0" smtClean="0"/>
              <a:t>Pierre </a:t>
            </a:r>
            <a:r>
              <a:rPr lang="en-US" sz="2000" dirty="0" err="1" smtClean="0"/>
              <a:t>Pfister</a:t>
            </a:r>
            <a:r>
              <a:rPr lang="en-US" sz="2000" dirty="0" smtClean="0"/>
              <a:t> (</a:t>
            </a:r>
            <a:r>
              <a:rPr lang="en-US" sz="2000" dirty="0" err="1" smtClean="0"/>
              <a:t>pdpfister</a:t>
            </a:r>
            <a:r>
              <a:rPr lang="en-US" sz="2000" dirty="0" smtClean="0"/>
              <a:t>) &lt;</a:t>
            </a:r>
            <a:r>
              <a:rPr lang="en-US" sz="2000" u="sng" dirty="0" smtClean="0">
                <a:hlinkClick r:id="rId2"/>
              </a:rPr>
              <a:t>ppfister@cisco.com&gt;</a:t>
            </a:r>
            <a:endParaRPr lang="en-US" sz="2000" dirty="0"/>
          </a:p>
        </p:txBody>
      </p:sp>
      <p:sp>
        <p:nvSpPr>
          <p:cNvPr id="4" name="Title 1"/>
          <p:cNvSpPr>
            <a:spLocks noGrp="1"/>
          </p:cNvSpPr>
          <p:nvPr>
            <p:ph type="title"/>
          </p:nvPr>
        </p:nvSpPr>
        <p:spPr>
          <a:xfrm>
            <a:off x="229702" y="432215"/>
            <a:ext cx="8588861" cy="838200"/>
          </a:xfrm>
        </p:spPr>
        <p:txBody>
          <a:bodyPr/>
          <a:lstStyle/>
          <a:p>
            <a:r>
              <a:rPr lang="en-US" dirty="0" smtClean="0">
                <a:solidFill>
                  <a:srgbClr val="000000"/>
                </a:solidFill>
              </a:rPr>
              <a:t>Direction..</a:t>
            </a:r>
            <a:endParaRPr lang="en-US"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pPr marL="0" indent="0">
              <a:buNone/>
            </a:pPr>
            <a:endParaRPr lang="en-US" sz="4000" b="1" dirty="0" smtClean="0"/>
          </a:p>
          <a:p>
            <a:pPr marL="0" indent="0">
              <a:buNone/>
            </a:pPr>
            <a:r>
              <a:rPr lang="en-US" sz="4000" b="1" dirty="0" smtClean="0"/>
              <a:t>Thank you!</a:t>
            </a:r>
          </a:p>
          <a:p>
            <a:pPr marL="0" indent="0">
              <a:buNone/>
            </a:pPr>
            <a:endParaRPr lang="en-US" sz="40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28974931"/>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42756"/>
            <a:ext cx="8588861" cy="838200"/>
          </a:xfrm>
        </p:spPr>
        <p:txBody>
          <a:bodyPr/>
          <a:lstStyle/>
          <a:p>
            <a:r>
              <a:rPr lang="en-US" dirty="0" err="1" smtClean="0">
                <a:solidFill>
                  <a:srgbClr val="000000"/>
                </a:solidFill>
              </a:rPr>
              <a:t>Notewell</a:t>
            </a:r>
            <a:endParaRPr lang="en-US" dirty="0">
              <a:solidFill>
                <a:srgbClr val="000000"/>
              </a:solidFill>
            </a:endParaRPr>
          </a:p>
        </p:txBody>
      </p:sp>
      <p:sp>
        <p:nvSpPr>
          <p:cNvPr id="3" name="Text Placeholder 2"/>
          <p:cNvSpPr>
            <a:spLocks noGrp="1"/>
          </p:cNvSpPr>
          <p:nvPr>
            <p:ph type="body" sz="quarter" idx="10"/>
          </p:nvPr>
        </p:nvSpPr>
        <p:spPr>
          <a:xfrm>
            <a:off x="239713" y="751501"/>
            <a:ext cx="8578850" cy="6597565"/>
          </a:xfrm>
        </p:spPr>
        <p:txBody>
          <a:bodyPr>
            <a:noAutofit/>
          </a:bodyPr>
          <a:lstStyle/>
          <a:p>
            <a:pPr marL="0" indent="0">
              <a:lnSpc>
                <a:spcPct val="100000"/>
              </a:lnSpc>
              <a:spcBef>
                <a:spcPts val="600"/>
              </a:spcBef>
              <a:buNone/>
            </a:pPr>
            <a:r>
              <a:rPr lang="en-US" sz="16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lnSpc>
                <a:spcPct val="100000"/>
              </a:lnSpc>
              <a:spcBef>
                <a:spcPts val="600"/>
              </a:spcBef>
            </a:pPr>
            <a:r>
              <a:rPr lang="en-US" sz="1600" dirty="0"/>
              <a:t>The IETF plenary </a:t>
            </a:r>
            <a:r>
              <a:rPr lang="en-US" sz="1600" dirty="0" smtClean="0"/>
              <a:t>session</a:t>
            </a:r>
          </a:p>
          <a:p>
            <a:pPr>
              <a:lnSpc>
                <a:spcPct val="100000"/>
              </a:lnSpc>
              <a:spcBef>
                <a:spcPts val="600"/>
              </a:spcBef>
            </a:pPr>
            <a:r>
              <a:rPr lang="en-US" sz="1600" dirty="0" smtClean="0"/>
              <a:t>The </a:t>
            </a:r>
            <a:r>
              <a:rPr lang="en-US" sz="1600" dirty="0"/>
              <a:t>IESG, or any member thereof on behalf of the IESG</a:t>
            </a:r>
          </a:p>
          <a:p>
            <a:pPr>
              <a:lnSpc>
                <a:spcPct val="100000"/>
              </a:lnSpc>
              <a:spcBef>
                <a:spcPts val="600"/>
              </a:spcBef>
            </a:pPr>
            <a:r>
              <a:rPr lang="en-US" sz="1600" dirty="0"/>
              <a:t>Any IETF mailing list, including the IETF list itself, any working group or design team list, or any other list functioning under IETF auspices</a:t>
            </a:r>
          </a:p>
          <a:p>
            <a:pPr>
              <a:lnSpc>
                <a:spcPct val="100000"/>
              </a:lnSpc>
              <a:spcBef>
                <a:spcPts val="600"/>
              </a:spcBef>
            </a:pPr>
            <a:r>
              <a:rPr lang="en-US" sz="1600" dirty="0"/>
              <a:t>Any IETF working group or portion thereof</a:t>
            </a:r>
          </a:p>
          <a:p>
            <a:pPr>
              <a:lnSpc>
                <a:spcPct val="100000"/>
              </a:lnSpc>
              <a:spcBef>
                <a:spcPts val="600"/>
              </a:spcBef>
            </a:pPr>
            <a:r>
              <a:rPr lang="en-US" sz="1600" dirty="0"/>
              <a:t>Any Birds of a Feather (BOF) session</a:t>
            </a:r>
          </a:p>
          <a:p>
            <a:pPr>
              <a:lnSpc>
                <a:spcPct val="100000"/>
              </a:lnSpc>
              <a:spcBef>
                <a:spcPts val="600"/>
              </a:spcBef>
            </a:pPr>
            <a:r>
              <a:rPr lang="en-US" sz="1600" dirty="0"/>
              <a:t>The IAB or any member thereof on behalf of the IAB</a:t>
            </a:r>
          </a:p>
          <a:p>
            <a:pPr>
              <a:lnSpc>
                <a:spcPct val="100000"/>
              </a:lnSpc>
              <a:spcBef>
                <a:spcPts val="600"/>
              </a:spcBef>
            </a:pPr>
            <a:r>
              <a:rPr lang="en-US" sz="1600" dirty="0"/>
              <a:t>The RFC Editor or the Internet-Drafts function</a:t>
            </a:r>
          </a:p>
          <a:p>
            <a:pPr marL="0" indent="0">
              <a:lnSpc>
                <a:spcPct val="100000"/>
              </a:lnSpc>
              <a:spcBef>
                <a:spcPts val="600"/>
              </a:spcBef>
              <a:buNone/>
            </a:pPr>
            <a:r>
              <a:rPr lang="en-US" sz="1600" dirty="0"/>
              <a:t>All IETF Contributions are subject to the rules of </a:t>
            </a:r>
            <a:r>
              <a:rPr lang="en-US" sz="1600" u="sng" dirty="0">
                <a:hlinkClick r:id="rId2"/>
              </a:rPr>
              <a:t>RFC 5378 and </a:t>
            </a:r>
            <a:r>
              <a:rPr lang="en-US" sz="1600" u="sng" dirty="0">
                <a:hlinkClick r:id="rId3"/>
              </a:rPr>
              <a:t>RFC 3979 (updated by </a:t>
            </a:r>
            <a:r>
              <a:rPr lang="en-US" sz="1600" u="sng" dirty="0">
                <a:hlinkClick r:id="rId4"/>
              </a:rPr>
              <a:t>RFC 4879).</a:t>
            </a:r>
          </a:p>
          <a:p>
            <a:pPr marL="0" indent="0">
              <a:lnSpc>
                <a:spcPct val="100000"/>
              </a:lnSpc>
              <a:spcBef>
                <a:spcPts val="600"/>
              </a:spcBef>
              <a:buNone/>
            </a:pPr>
            <a:r>
              <a:rPr lang="en-US" sz="1600" dirty="0"/>
              <a:t>Statements made outside of an IETF session, mailing list or other function, that are clearly not intended to be input to an IETF activity, group or function, are not IETF Contributions in the context of this notice.  Please consult </a:t>
            </a:r>
            <a:r>
              <a:rPr lang="en-US" sz="1600" u="sng" dirty="0">
                <a:hlinkClick r:id="rId2"/>
              </a:rPr>
              <a:t>RFC 5378 and </a:t>
            </a:r>
            <a:r>
              <a:rPr lang="en-US" sz="1600" u="sng" dirty="0">
                <a:hlinkClick r:id="rId3"/>
              </a:rPr>
              <a:t>RFC 3979 for details.</a:t>
            </a:r>
          </a:p>
          <a:p>
            <a:pPr marL="0" indent="0">
              <a:lnSpc>
                <a:spcPct val="100000"/>
              </a:lnSpc>
              <a:spcBef>
                <a:spcPts val="600"/>
              </a:spcBef>
              <a:buNone/>
            </a:pPr>
            <a:r>
              <a:rPr lang="en-US" sz="1600" dirty="0"/>
              <a:t>A participant in any IETF activity is deemed to accept all IETF rules of process, as documented in Best Current Practices RFCs and IESG Statements.</a:t>
            </a:r>
          </a:p>
          <a:p>
            <a:pPr marL="0" indent="0">
              <a:lnSpc>
                <a:spcPct val="100000"/>
              </a:lnSpc>
              <a:spcBef>
                <a:spcPts val="600"/>
              </a:spcBef>
              <a:buNone/>
            </a:pPr>
            <a:r>
              <a:rPr lang="en-US" sz="1600" dirty="0"/>
              <a:t>A participant in any IETF activity acknowledges that written, audio and video records of meetings may be made and may be available to the public.</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9614469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Agenda</a:t>
            </a:r>
            <a:endParaRPr lang="en-US" dirty="0">
              <a:solidFill>
                <a:srgbClr val="000000"/>
              </a:solidFill>
            </a:endParaRPr>
          </a:p>
        </p:txBody>
      </p:sp>
      <p:sp>
        <p:nvSpPr>
          <p:cNvPr id="3" name="Text Placeholder 2"/>
          <p:cNvSpPr>
            <a:spLocks noGrp="1"/>
          </p:cNvSpPr>
          <p:nvPr>
            <p:ph type="body" sz="quarter" idx="10"/>
          </p:nvPr>
        </p:nvSpPr>
        <p:spPr>
          <a:xfrm>
            <a:off x="135464" y="1344168"/>
            <a:ext cx="8818563" cy="4965192"/>
          </a:xfrm>
        </p:spPr>
        <p:txBody>
          <a:bodyPr>
            <a:noAutofit/>
          </a:bodyPr>
          <a:lstStyle/>
          <a:p>
            <a:pPr marL="0" indent="0">
              <a:lnSpc>
                <a:spcPct val="50000"/>
              </a:lnSpc>
              <a:buNone/>
            </a:pPr>
            <a:r>
              <a:rPr lang="en-US" sz="1600" dirty="0"/>
              <a:t>Session 1</a:t>
            </a:r>
            <a:r>
              <a:rPr lang="en-US" sz="1600" dirty="0" smtClean="0"/>
              <a:t>:</a:t>
            </a:r>
          </a:p>
          <a:p>
            <a:pPr marL="0" indent="0">
              <a:lnSpc>
                <a:spcPct val="50000"/>
              </a:lnSpc>
              <a:buNone/>
            </a:pPr>
            <a:r>
              <a:rPr lang="is-IS" sz="1600" dirty="0" smtClean="0"/>
              <a:t>2016</a:t>
            </a:r>
            <a:r>
              <a:rPr lang="is-IS" sz="1600" dirty="0"/>
              <a:t>-09-27</a:t>
            </a:r>
          </a:p>
          <a:p>
            <a:pPr marL="0" indent="0">
              <a:lnSpc>
                <a:spcPct val="50000"/>
              </a:lnSpc>
              <a:buNone/>
            </a:pPr>
            <a:r>
              <a:rPr lang="cs-CZ" sz="1600" dirty="0"/>
              <a:t>1000-1200 US/</a:t>
            </a:r>
            <a:r>
              <a:rPr lang="cs-CZ" sz="1600" dirty="0" err="1"/>
              <a:t>Pacific</a:t>
            </a:r>
            <a:endParaRPr lang="cs-CZ" sz="1600" dirty="0"/>
          </a:p>
          <a:p>
            <a:pPr marL="0" indent="0">
              <a:lnSpc>
                <a:spcPct val="50000"/>
              </a:lnSpc>
              <a:buNone/>
            </a:pPr>
            <a:r>
              <a:rPr lang="cs-CZ" sz="1600" dirty="0" err="1"/>
              <a:t>Identify</a:t>
            </a:r>
            <a:r>
              <a:rPr lang="cs-CZ" sz="1600" dirty="0"/>
              <a:t> </a:t>
            </a:r>
            <a:r>
              <a:rPr lang="cs-CZ" sz="1600" dirty="0" err="1"/>
              <a:t>existing</a:t>
            </a:r>
            <a:r>
              <a:rPr lang="cs-CZ" sz="1600" dirty="0"/>
              <a:t> use </a:t>
            </a:r>
            <a:r>
              <a:rPr lang="cs-CZ" sz="1600" dirty="0" err="1"/>
              <a:t>cases</a:t>
            </a:r>
            <a:r>
              <a:rPr lang="cs-CZ" sz="1600" dirty="0"/>
              <a:t> </a:t>
            </a:r>
            <a:r>
              <a:rPr lang="cs-CZ" sz="1600" dirty="0" err="1"/>
              <a:t>covered</a:t>
            </a:r>
            <a:r>
              <a:rPr lang="cs-CZ" sz="1600" dirty="0"/>
              <a:t> by MPLS </a:t>
            </a:r>
            <a:r>
              <a:rPr lang="cs-CZ" sz="1600" dirty="0" err="1"/>
              <a:t>encap</a:t>
            </a:r>
            <a:endParaRPr lang="cs-CZ" sz="1600" dirty="0"/>
          </a:p>
          <a:p>
            <a:pPr marL="0" indent="0">
              <a:lnSpc>
                <a:spcPct val="50000"/>
              </a:lnSpc>
              <a:buNone/>
            </a:pPr>
            <a:r>
              <a:rPr lang="cs-CZ" sz="1600" dirty="0" err="1"/>
              <a:t>Identify</a:t>
            </a:r>
            <a:r>
              <a:rPr lang="cs-CZ" sz="1600" dirty="0"/>
              <a:t> use </a:t>
            </a:r>
            <a:r>
              <a:rPr lang="cs-CZ" sz="1600" dirty="0" err="1"/>
              <a:t>cases</a:t>
            </a:r>
            <a:r>
              <a:rPr lang="cs-CZ" sz="1600" dirty="0"/>
              <a:t> not </a:t>
            </a:r>
            <a:r>
              <a:rPr lang="cs-CZ" sz="1600" dirty="0" err="1"/>
              <a:t>covered</a:t>
            </a:r>
            <a:r>
              <a:rPr lang="cs-CZ" sz="1600" dirty="0"/>
              <a:t> by MPLS </a:t>
            </a:r>
            <a:r>
              <a:rPr lang="cs-CZ" sz="1600" dirty="0" err="1"/>
              <a:t>encap</a:t>
            </a:r>
            <a:endParaRPr lang="cs-CZ" sz="1600" dirty="0"/>
          </a:p>
          <a:p>
            <a:pPr marL="0" indent="0">
              <a:lnSpc>
                <a:spcPct val="50000"/>
              </a:lnSpc>
              <a:buNone/>
            </a:pPr>
            <a:r>
              <a:rPr lang="cs-CZ" sz="1600" dirty="0" err="1"/>
              <a:t>Define</a:t>
            </a:r>
            <a:r>
              <a:rPr lang="cs-CZ" sz="1600" dirty="0"/>
              <a:t> </a:t>
            </a:r>
            <a:r>
              <a:rPr lang="cs-CZ" sz="1600" dirty="0" err="1"/>
              <a:t>operational</a:t>
            </a:r>
            <a:r>
              <a:rPr lang="cs-CZ" sz="1600" dirty="0"/>
              <a:t> </a:t>
            </a:r>
            <a:r>
              <a:rPr lang="cs-CZ" sz="1600" dirty="0" err="1"/>
              <a:t>considerations</a:t>
            </a:r>
            <a:r>
              <a:rPr lang="cs-CZ" sz="1600" dirty="0"/>
              <a:t> </a:t>
            </a:r>
            <a:r>
              <a:rPr lang="cs-CZ" sz="1600" dirty="0" err="1"/>
              <a:t>vs</a:t>
            </a:r>
            <a:r>
              <a:rPr lang="cs-CZ" sz="1600" dirty="0"/>
              <a:t> use </a:t>
            </a:r>
            <a:r>
              <a:rPr lang="cs-CZ" sz="1600" dirty="0" err="1"/>
              <a:t>cases</a:t>
            </a:r>
            <a:r>
              <a:rPr lang="cs-CZ" sz="1600" dirty="0"/>
              <a:t> (</a:t>
            </a:r>
            <a:r>
              <a:rPr lang="cs-CZ" sz="1600" dirty="0" err="1"/>
              <a:t>mod</a:t>
            </a:r>
            <a:r>
              <a:rPr lang="cs-CZ" sz="1600" dirty="0"/>
              <a:t> charter?)</a:t>
            </a:r>
          </a:p>
          <a:p>
            <a:pPr marL="0" indent="0">
              <a:lnSpc>
                <a:spcPct val="50000"/>
              </a:lnSpc>
              <a:buNone/>
            </a:pPr>
            <a:endParaRPr lang="cs-CZ" sz="1600" dirty="0"/>
          </a:p>
          <a:p>
            <a:pPr marL="0" indent="0">
              <a:lnSpc>
                <a:spcPct val="50000"/>
              </a:lnSpc>
              <a:buNone/>
            </a:pPr>
            <a:r>
              <a:rPr lang="cs-CZ" sz="1600" dirty="0"/>
              <a:t>1400-1700 US/</a:t>
            </a:r>
            <a:r>
              <a:rPr lang="cs-CZ" sz="1600" dirty="0" err="1"/>
              <a:t>Pacific</a:t>
            </a:r>
            <a:endParaRPr lang="cs-CZ" sz="1600" dirty="0"/>
          </a:p>
          <a:p>
            <a:pPr marL="0" indent="0">
              <a:lnSpc>
                <a:spcPct val="50000"/>
              </a:lnSpc>
              <a:buNone/>
            </a:pPr>
            <a:r>
              <a:rPr lang="cs-CZ" sz="1600" dirty="0"/>
              <a:t>draft-</a:t>
            </a:r>
            <a:r>
              <a:rPr lang="cs-CZ" sz="1600" dirty="0" err="1"/>
              <a:t>cu</a:t>
            </a:r>
            <a:r>
              <a:rPr lang="cs-CZ" sz="1600" dirty="0"/>
              <a:t>-</a:t>
            </a:r>
            <a:r>
              <a:rPr lang="cs-CZ" sz="1600" dirty="0" err="1"/>
              <a:t>bier-</a:t>
            </a:r>
            <a:r>
              <a:rPr lang="cs-CZ" sz="1600" dirty="0" err="1" smtClean="0"/>
              <a:t>encapsulation</a:t>
            </a:r>
            <a:endParaRPr lang="cs-CZ" sz="1600" dirty="0"/>
          </a:p>
          <a:p>
            <a:pPr marL="0" indent="0">
              <a:lnSpc>
                <a:spcPct val="50000"/>
              </a:lnSpc>
              <a:buNone/>
            </a:pPr>
            <a:r>
              <a:rPr lang="cs-CZ" sz="1600" dirty="0"/>
              <a:t>draft-wang-bier-vxlan-use-</a:t>
            </a:r>
            <a:r>
              <a:rPr lang="cs-CZ" sz="1600" dirty="0" smtClean="0"/>
              <a:t>cases</a:t>
            </a:r>
          </a:p>
          <a:p>
            <a:pPr marL="0" indent="0">
              <a:lnSpc>
                <a:spcPct val="50000"/>
              </a:lnSpc>
              <a:buNone/>
            </a:pPr>
            <a:r>
              <a:rPr lang="cs-CZ" sz="1600" dirty="0" smtClean="0"/>
              <a:t>draft-wang-bier-ethernet</a:t>
            </a:r>
          </a:p>
          <a:p>
            <a:pPr marL="0" indent="0">
              <a:lnSpc>
                <a:spcPct val="50000"/>
              </a:lnSpc>
              <a:buNone/>
            </a:pPr>
            <a:r>
              <a:rPr lang="cs-CZ" sz="1600" dirty="0"/>
              <a:t>draft-pfister-bier-over-</a:t>
            </a:r>
            <a:r>
              <a:rPr lang="cs-CZ" sz="1600" dirty="0" smtClean="0"/>
              <a:t>ipv6</a:t>
            </a:r>
            <a:endParaRPr lang="cs-CZ" sz="1600" dirty="0"/>
          </a:p>
          <a:p>
            <a:pPr marL="0" indent="0">
              <a:lnSpc>
                <a:spcPct val="50000"/>
              </a:lnSpc>
              <a:buNone/>
            </a:pPr>
            <a:r>
              <a:rPr lang="cs-CZ" sz="1600" dirty="0" err="1"/>
              <a:t>Discuss</a:t>
            </a:r>
            <a:r>
              <a:rPr lang="cs-CZ" sz="1600" dirty="0"/>
              <a:t> </a:t>
            </a:r>
            <a:r>
              <a:rPr lang="cs-CZ" sz="1600" dirty="0" err="1"/>
              <a:t>applicability</a:t>
            </a:r>
            <a:r>
              <a:rPr lang="cs-CZ" sz="1600" dirty="0"/>
              <a:t> </a:t>
            </a:r>
            <a:r>
              <a:rPr lang="cs-CZ" sz="1600" dirty="0" err="1"/>
              <a:t>of</a:t>
            </a:r>
            <a:r>
              <a:rPr lang="cs-CZ" sz="1600" dirty="0"/>
              <a:t> </a:t>
            </a:r>
            <a:r>
              <a:rPr lang="cs-CZ" sz="1600" dirty="0" err="1"/>
              <a:t>drafts</a:t>
            </a:r>
            <a:r>
              <a:rPr lang="cs-CZ" sz="1600" dirty="0"/>
              <a:t> to use-</a:t>
            </a:r>
            <a:r>
              <a:rPr lang="cs-CZ" sz="1600" dirty="0" err="1"/>
              <a:t>cases</a:t>
            </a:r>
            <a:r>
              <a:rPr lang="cs-CZ" sz="1600" dirty="0"/>
              <a:t> </a:t>
            </a:r>
            <a:r>
              <a:rPr lang="cs-CZ" sz="1600" dirty="0" err="1"/>
              <a:t>gaps</a:t>
            </a:r>
            <a:r>
              <a:rPr lang="cs-CZ" sz="1600" dirty="0"/>
              <a:t> / </a:t>
            </a:r>
            <a:r>
              <a:rPr lang="cs-CZ" sz="1600" dirty="0" err="1"/>
              <a:t>ops</a:t>
            </a:r>
            <a:r>
              <a:rPr lang="cs-CZ" sz="1600" dirty="0"/>
              <a:t> </a:t>
            </a:r>
            <a:r>
              <a:rPr lang="cs-CZ" sz="1600" dirty="0" err="1" smtClean="0"/>
              <a:t>considerations</a:t>
            </a:r>
            <a:endParaRPr lang="cs-CZ" sz="1600" dirty="0"/>
          </a:p>
          <a:p>
            <a:pPr marL="0" indent="0">
              <a:lnSpc>
                <a:spcPct val="50000"/>
              </a:lnSpc>
              <a:buNone/>
            </a:pPr>
            <a:r>
              <a:rPr lang="cs-CZ" sz="1600" dirty="0" err="1"/>
              <a:t>Encap</a:t>
            </a:r>
            <a:r>
              <a:rPr lang="cs-CZ" sz="1600" dirty="0"/>
              <a:t> </a:t>
            </a:r>
            <a:r>
              <a:rPr lang="cs-CZ" sz="1600" dirty="0" err="1"/>
              <a:t>vs</a:t>
            </a:r>
            <a:r>
              <a:rPr lang="cs-CZ" sz="1600" dirty="0"/>
              <a:t> </a:t>
            </a:r>
            <a:r>
              <a:rPr lang="cs-CZ" sz="1600" dirty="0" err="1"/>
              <a:t>Encode</a:t>
            </a:r>
            <a:r>
              <a:rPr lang="cs-CZ" sz="1600" dirty="0"/>
              <a:t> </a:t>
            </a:r>
            <a:r>
              <a:rPr lang="cs-CZ" sz="1600" dirty="0" err="1"/>
              <a:t>discussion</a:t>
            </a:r>
            <a:endParaRPr lang="cs-CZ" sz="1600" dirty="0"/>
          </a:p>
          <a:p>
            <a:pPr marL="0" indent="0">
              <a:lnSpc>
                <a:spcPct val="50000"/>
              </a:lnSpc>
              <a:buNone/>
            </a:pPr>
            <a:endParaRPr lang="cs-CZ" sz="1600" dirty="0"/>
          </a:p>
          <a:p>
            <a:pPr marL="0" indent="0">
              <a:lnSpc>
                <a:spcPct val="50000"/>
              </a:lnSpc>
              <a:buNone/>
            </a:pPr>
            <a:r>
              <a:rPr lang="de-DE" sz="1600" dirty="0"/>
              <a:t>Dinner </a:t>
            </a:r>
            <a:r>
              <a:rPr lang="de-DE" sz="1600" dirty="0" smtClean="0"/>
              <a:t>1930-</a:t>
            </a:r>
          </a:p>
          <a:p>
            <a:pPr marL="0" indent="0">
              <a:lnSpc>
                <a:spcPct val="50000"/>
              </a:lnSpc>
              <a:buNone/>
            </a:pPr>
            <a:r>
              <a:rPr lang="de-DE" sz="1600" dirty="0" smtClean="0"/>
              <a:t>Location TBD</a:t>
            </a:r>
            <a:endParaRPr lang="de-DE"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92307047"/>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Agenda Continued</a:t>
            </a:r>
            <a:endParaRPr lang="en-US" dirty="0">
              <a:solidFill>
                <a:srgbClr val="000000"/>
              </a:solidFill>
            </a:endParaRPr>
          </a:p>
        </p:txBody>
      </p:sp>
      <p:sp>
        <p:nvSpPr>
          <p:cNvPr id="3" name="Text Placeholder 2"/>
          <p:cNvSpPr>
            <a:spLocks noGrp="1"/>
          </p:cNvSpPr>
          <p:nvPr>
            <p:ph type="body" sz="quarter" idx="10"/>
          </p:nvPr>
        </p:nvSpPr>
        <p:spPr>
          <a:xfrm>
            <a:off x="135464" y="1344168"/>
            <a:ext cx="8818563" cy="4965192"/>
          </a:xfrm>
        </p:spPr>
        <p:txBody>
          <a:bodyPr>
            <a:noAutofit/>
          </a:bodyPr>
          <a:lstStyle/>
          <a:p>
            <a:pPr marL="0" indent="0">
              <a:lnSpc>
                <a:spcPct val="50000"/>
              </a:lnSpc>
              <a:buNone/>
            </a:pPr>
            <a:r>
              <a:rPr lang="de-DE" sz="1600" dirty="0" smtClean="0"/>
              <a:t>Session 2:</a:t>
            </a:r>
          </a:p>
          <a:p>
            <a:pPr marL="0" indent="0">
              <a:lnSpc>
                <a:spcPct val="50000"/>
              </a:lnSpc>
              <a:buNone/>
            </a:pPr>
            <a:r>
              <a:rPr lang="is-IS" sz="1600" dirty="0" smtClean="0"/>
              <a:t>2016-09-28</a:t>
            </a:r>
          </a:p>
          <a:p>
            <a:pPr marL="0" indent="0">
              <a:lnSpc>
                <a:spcPct val="50000"/>
              </a:lnSpc>
              <a:buNone/>
            </a:pPr>
            <a:r>
              <a:rPr lang="cs-CZ" sz="1600" dirty="0" smtClean="0"/>
              <a:t>1000-1200 US/</a:t>
            </a:r>
            <a:r>
              <a:rPr lang="cs-CZ" sz="1600" dirty="0" err="1" smtClean="0"/>
              <a:t>Pacific</a:t>
            </a:r>
            <a:endParaRPr lang="cs-CZ" sz="1600" dirty="0" smtClean="0"/>
          </a:p>
          <a:p>
            <a:pPr marL="0" indent="0">
              <a:lnSpc>
                <a:spcPct val="50000"/>
              </a:lnSpc>
              <a:buNone/>
            </a:pPr>
            <a:r>
              <a:rPr lang="cs-CZ" sz="1600" dirty="0" err="1" smtClean="0"/>
              <a:t>Review</a:t>
            </a:r>
            <a:r>
              <a:rPr lang="cs-CZ" sz="1600" dirty="0" smtClean="0"/>
              <a:t> </a:t>
            </a:r>
            <a:r>
              <a:rPr lang="cs-CZ" sz="1600" dirty="0" err="1" smtClean="0"/>
              <a:t>yesterdays</a:t>
            </a:r>
            <a:r>
              <a:rPr lang="cs-CZ" sz="1600" dirty="0" smtClean="0"/>
              <a:t> gap </a:t>
            </a:r>
            <a:r>
              <a:rPr lang="cs-CZ" sz="1600" dirty="0" err="1" smtClean="0"/>
              <a:t>discussion</a:t>
            </a:r>
            <a:endParaRPr lang="cs-CZ" sz="1600" dirty="0" smtClean="0"/>
          </a:p>
          <a:p>
            <a:pPr marL="0" indent="0">
              <a:lnSpc>
                <a:spcPct val="50000"/>
              </a:lnSpc>
              <a:buNone/>
            </a:pPr>
            <a:r>
              <a:rPr lang="cs-CZ" sz="1600" dirty="0" err="1" smtClean="0"/>
              <a:t>discuss</a:t>
            </a:r>
            <a:r>
              <a:rPr lang="cs-CZ" sz="1600" dirty="0" smtClean="0"/>
              <a:t> </a:t>
            </a:r>
            <a:r>
              <a:rPr lang="cs-CZ" sz="1600" dirty="0" err="1" smtClean="0"/>
              <a:t>path</a:t>
            </a:r>
            <a:r>
              <a:rPr lang="cs-CZ" sz="1600" dirty="0" smtClean="0"/>
              <a:t> forward </a:t>
            </a:r>
            <a:r>
              <a:rPr lang="cs-CZ" sz="1600" dirty="0" err="1" smtClean="0"/>
              <a:t>for</a:t>
            </a:r>
            <a:r>
              <a:rPr lang="cs-CZ" sz="1600" dirty="0" smtClean="0"/>
              <a:t> WG</a:t>
            </a:r>
          </a:p>
          <a:p>
            <a:pPr marL="0" indent="0">
              <a:lnSpc>
                <a:spcPct val="50000"/>
              </a:lnSpc>
              <a:buNone/>
            </a:pPr>
            <a:endParaRPr lang="cs-CZ" sz="1600" dirty="0" smtClean="0"/>
          </a:p>
          <a:p>
            <a:pPr marL="0" indent="0">
              <a:lnSpc>
                <a:spcPct val="50000"/>
              </a:lnSpc>
              <a:buNone/>
            </a:pPr>
            <a:r>
              <a:rPr lang="cs-CZ" sz="1600" dirty="0" smtClean="0"/>
              <a:t>1400-1700 US/</a:t>
            </a:r>
            <a:r>
              <a:rPr lang="cs-CZ" sz="1600" dirty="0" err="1" smtClean="0"/>
              <a:t>Pacific</a:t>
            </a:r>
            <a:endParaRPr lang="cs-CZ" sz="1600" dirty="0" smtClean="0"/>
          </a:p>
          <a:p>
            <a:pPr marL="0" indent="0">
              <a:lnSpc>
                <a:spcPct val="50000"/>
              </a:lnSpc>
              <a:buNone/>
            </a:pPr>
            <a:r>
              <a:rPr lang="cs-CZ" sz="1600" dirty="0" err="1" smtClean="0"/>
              <a:t>Select</a:t>
            </a:r>
            <a:r>
              <a:rPr lang="cs-CZ" sz="1600" dirty="0" smtClean="0"/>
              <a:t> </a:t>
            </a:r>
            <a:r>
              <a:rPr lang="cs-CZ" sz="1600" dirty="0" err="1" smtClean="0"/>
              <a:t>path</a:t>
            </a:r>
            <a:r>
              <a:rPr lang="cs-CZ" sz="1600" dirty="0" smtClean="0"/>
              <a:t> </a:t>
            </a:r>
            <a:r>
              <a:rPr lang="cs-CZ" sz="1600" dirty="0" err="1" smtClean="0"/>
              <a:t>for</a:t>
            </a:r>
            <a:r>
              <a:rPr lang="cs-CZ" sz="1600" dirty="0" smtClean="0"/>
              <a:t> WG</a:t>
            </a:r>
          </a:p>
          <a:p>
            <a:pPr marL="0" indent="0">
              <a:lnSpc>
                <a:spcPct val="50000"/>
              </a:lnSpc>
              <a:buNone/>
            </a:pPr>
            <a:r>
              <a:rPr lang="cs-CZ" sz="1600" dirty="0" err="1" smtClean="0"/>
              <a:t>encap</a:t>
            </a:r>
            <a:r>
              <a:rPr lang="cs-CZ" sz="1600" dirty="0" smtClean="0"/>
              <a:t>, </a:t>
            </a:r>
            <a:r>
              <a:rPr lang="cs-CZ" sz="1600" dirty="0" err="1" smtClean="0"/>
              <a:t>encode</a:t>
            </a:r>
            <a:r>
              <a:rPr lang="cs-CZ" sz="1600" dirty="0" smtClean="0"/>
              <a:t>, charter?</a:t>
            </a:r>
          </a:p>
          <a:p>
            <a:pPr marL="0" indent="0">
              <a:lnSpc>
                <a:spcPct val="50000"/>
              </a:lnSpc>
              <a:buNone/>
            </a:pPr>
            <a:endParaRPr lang="cs-CZ" sz="1600" dirty="0" smtClean="0"/>
          </a:p>
          <a:p>
            <a:pPr marL="0" indent="0">
              <a:lnSpc>
                <a:spcPct val="50000"/>
              </a:lnSpc>
              <a:buNone/>
            </a:pPr>
            <a:r>
              <a:rPr lang="cs-CZ" sz="1600" dirty="0" smtClean="0"/>
              <a:t>Session 3:</a:t>
            </a:r>
          </a:p>
          <a:p>
            <a:pPr marL="0" indent="0">
              <a:lnSpc>
                <a:spcPct val="50000"/>
              </a:lnSpc>
              <a:buNone/>
            </a:pPr>
            <a:r>
              <a:rPr lang="is-IS" sz="1600" dirty="0" smtClean="0"/>
              <a:t>2016-09-29</a:t>
            </a:r>
          </a:p>
          <a:p>
            <a:pPr marL="0" indent="0">
              <a:lnSpc>
                <a:spcPct val="50000"/>
              </a:lnSpc>
              <a:buNone/>
            </a:pPr>
            <a:r>
              <a:rPr lang="cs-CZ" sz="1600" dirty="0" smtClean="0"/>
              <a:t>1000-1300 US/</a:t>
            </a:r>
            <a:r>
              <a:rPr lang="cs-CZ" sz="1600" dirty="0" err="1" smtClean="0"/>
              <a:t>Pacific</a:t>
            </a:r>
            <a:endParaRPr lang="cs-CZ" sz="1600" dirty="0" smtClean="0"/>
          </a:p>
          <a:p>
            <a:pPr marL="0" indent="0">
              <a:lnSpc>
                <a:spcPct val="50000"/>
              </a:lnSpc>
              <a:buNone/>
            </a:pPr>
            <a:r>
              <a:rPr lang="cs-CZ" sz="1600" dirty="0" err="1" smtClean="0"/>
              <a:t>Request</a:t>
            </a:r>
            <a:r>
              <a:rPr lang="cs-CZ" sz="1600" dirty="0" smtClean="0"/>
              <a:t>/</a:t>
            </a:r>
            <a:r>
              <a:rPr lang="cs-CZ" sz="1600" dirty="0" err="1" smtClean="0"/>
              <a:t>select</a:t>
            </a:r>
            <a:r>
              <a:rPr lang="cs-CZ" sz="1600" dirty="0" smtClean="0"/>
              <a:t> team to </a:t>
            </a:r>
            <a:r>
              <a:rPr lang="cs-CZ" sz="1600" dirty="0" err="1" smtClean="0"/>
              <a:t>author</a:t>
            </a:r>
            <a:r>
              <a:rPr lang="cs-CZ" sz="1600" dirty="0" smtClean="0"/>
              <a:t> </a:t>
            </a:r>
            <a:r>
              <a:rPr lang="cs-CZ" sz="1600" dirty="0" err="1" smtClean="0"/>
              <a:t>work</a:t>
            </a:r>
            <a:r>
              <a:rPr lang="cs-CZ" sz="1600" dirty="0" smtClean="0"/>
              <a:t> (draft, charter, </a:t>
            </a:r>
            <a:r>
              <a:rPr lang="cs-CZ" sz="1600" dirty="0" err="1" smtClean="0"/>
              <a:t>etc</a:t>
            </a:r>
            <a:r>
              <a:rPr lang="cs-CZ" sz="1600" dirty="0" smtClean="0"/>
              <a:t>)</a:t>
            </a:r>
          </a:p>
          <a:p>
            <a:pPr marL="0" indent="0">
              <a:lnSpc>
                <a:spcPct val="50000"/>
              </a:lnSpc>
              <a:buNone/>
            </a:pPr>
            <a:r>
              <a:rPr lang="cs-CZ" sz="1600" dirty="0" err="1" smtClean="0"/>
              <a:t>Define</a:t>
            </a:r>
            <a:r>
              <a:rPr lang="cs-CZ" sz="1600" dirty="0" smtClean="0"/>
              <a:t> </a:t>
            </a:r>
            <a:r>
              <a:rPr lang="cs-CZ" sz="1600" dirty="0" err="1" smtClean="0"/>
              <a:t>work</a:t>
            </a:r>
            <a:endParaRPr lang="cs-CZ" sz="1600" dirty="0" smtClean="0"/>
          </a:p>
          <a:p>
            <a:pPr marL="0" indent="0">
              <a:lnSpc>
                <a:spcPct val="50000"/>
              </a:lnSpc>
              <a:buNone/>
            </a:pPr>
            <a:r>
              <a:rPr lang="cs-CZ" sz="1600" dirty="0" smtClean="0"/>
              <a:t>Set </a:t>
            </a:r>
            <a:r>
              <a:rPr lang="cs-CZ" sz="1600" dirty="0" err="1" smtClean="0"/>
              <a:t>milestones</a:t>
            </a:r>
            <a:endParaRPr lang="cs-CZ" sz="1600" dirty="0" smtClean="0"/>
          </a:p>
          <a:p>
            <a:pPr marL="0" indent="0">
              <a:lnSpc>
                <a:spcPct val="50000"/>
              </a:lnSpc>
              <a:buNone/>
            </a:pPr>
            <a:r>
              <a:rPr lang="cs-CZ" sz="1600" dirty="0" err="1" smtClean="0"/>
              <a:t>Adjourn</a:t>
            </a:r>
            <a:endParaRPr lang="en-US" sz="1600" dirty="0">
              <a:solidFill>
                <a:srgbClr val="000000"/>
              </a:solidFill>
              <a:latin typeface="Courier"/>
              <a:cs typeface="Courier"/>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5233942"/>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WG status</a:t>
            </a:r>
            <a:endParaRPr lang="en-US" dirty="0"/>
          </a:p>
        </p:txBody>
      </p:sp>
      <p:sp>
        <p:nvSpPr>
          <p:cNvPr id="3" name="Text Placeholder 2"/>
          <p:cNvSpPr>
            <a:spLocks noGrp="1"/>
          </p:cNvSpPr>
          <p:nvPr>
            <p:ph type="body" sz="quarter" idx="10"/>
          </p:nvPr>
        </p:nvSpPr>
        <p:spPr/>
        <p:txBody>
          <a:bodyPr/>
          <a:lstStyle/>
          <a:p>
            <a:pPr marL="0" indent="0">
              <a:lnSpc>
                <a:spcPct val="100000"/>
              </a:lnSpc>
              <a:spcBef>
                <a:spcPts val="500"/>
              </a:spcBef>
              <a:buNone/>
            </a:pPr>
            <a:r>
              <a:rPr lang="en-US" sz="2000" dirty="0">
                <a:solidFill>
                  <a:srgbClr val="000000"/>
                </a:solidFill>
                <a:cs typeface="Courier New"/>
              </a:rPr>
              <a:t>Current WG charter is experimental</a:t>
            </a:r>
          </a:p>
          <a:p>
            <a:pPr marL="0" indent="0">
              <a:lnSpc>
                <a:spcPct val="100000"/>
              </a:lnSpc>
              <a:spcBef>
                <a:spcPts val="500"/>
              </a:spcBef>
              <a:buNone/>
            </a:pPr>
            <a:r>
              <a:rPr lang="en-US" sz="2000" dirty="0">
                <a:solidFill>
                  <a:srgbClr val="000000"/>
                </a:solidFill>
                <a:cs typeface="Courier New"/>
              </a:rPr>
              <a:t>	</a:t>
            </a:r>
            <a:r>
              <a:rPr lang="en-US" sz="2000" dirty="0" smtClean="0">
                <a:solidFill>
                  <a:srgbClr val="000000"/>
                </a:solidFill>
                <a:cs typeface="Courier New"/>
              </a:rPr>
              <a:t>Operator and vendor interest supports move to standards track</a:t>
            </a:r>
          </a:p>
          <a:p>
            <a:pPr marL="0" indent="0">
              <a:lnSpc>
                <a:spcPct val="100000"/>
              </a:lnSpc>
              <a:spcBef>
                <a:spcPts val="500"/>
              </a:spcBef>
              <a:buNone/>
            </a:pPr>
            <a:r>
              <a:rPr lang="en-US" sz="2000" dirty="0">
                <a:solidFill>
                  <a:srgbClr val="000000"/>
                </a:solidFill>
                <a:cs typeface="Courier New"/>
              </a:rPr>
              <a:t>	</a:t>
            </a:r>
            <a:r>
              <a:rPr lang="en-US" sz="2000" dirty="0" smtClean="0">
                <a:solidFill>
                  <a:srgbClr val="000000"/>
                </a:solidFill>
                <a:cs typeface="Courier New"/>
              </a:rPr>
              <a:t>Need available implementations and </a:t>
            </a:r>
            <a:r>
              <a:rPr lang="en-US" sz="2000" dirty="0" err="1" smtClean="0">
                <a:solidFill>
                  <a:srgbClr val="000000"/>
                </a:solidFill>
                <a:cs typeface="Courier New"/>
              </a:rPr>
              <a:t>interop</a:t>
            </a:r>
            <a:r>
              <a:rPr lang="en-US" sz="2000" dirty="0" smtClean="0">
                <a:solidFill>
                  <a:srgbClr val="000000"/>
                </a:solidFill>
                <a:cs typeface="Courier New"/>
              </a:rPr>
              <a:t> testing</a:t>
            </a:r>
          </a:p>
          <a:p>
            <a:pPr marL="0" indent="0">
              <a:lnSpc>
                <a:spcPct val="100000"/>
              </a:lnSpc>
              <a:spcBef>
                <a:spcPts val="500"/>
              </a:spcBef>
              <a:buNone/>
            </a:pPr>
            <a:r>
              <a:rPr lang="en-US" sz="2000" dirty="0">
                <a:solidFill>
                  <a:srgbClr val="000000"/>
                </a:solidFill>
                <a:cs typeface="Courier New"/>
              </a:rPr>
              <a:t>	</a:t>
            </a:r>
            <a:r>
              <a:rPr lang="en-US" sz="2000" dirty="0" smtClean="0">
                <a:solidFill>
                  <a:srgbClr val="000000"/>
                </a:solidFill>
                <a:cs typeface="Courier New"/>
              </a:rPr>
              <a:t>Charter allows for MPLS +1 more </a:t>
            </a:r>
            <a:r>
              <a:rPr lang="en-US" sz="2000" dirty="0" err="1" smtClean="0">
                <a:solidFill>
                  <a:srgbClr val="000000"/>
                </a:solidFill>
                <a:cs typeface="Courier New"/>
              </a:rPr>
              <a:t>encap</a:t>
            </a:r>
            <a:endParaRPr lang="en-US" sz="2000" dirty="0" smtClean="0">
              <a:solidFill>
                <a:srgbClr val="000000"/>
              </a:solidFill>
              <a:cs typeface="Courier New"/>
            </a:endParaRPr>
          </a:p>
          <a:p>
            <a:pPr marL="0" indent="0">
              <a:lnSpc>
                <a:spcPct val="100000"/>
              </a:lnSpc>
              <a:spcBef>
                <a:spcPts val="500"/>
              </a:spcBef>
              <a:buNone/>
            </a:pPr>
            <a:r>
              <a:rPr lang="en-US" sz="2000" dirty="0">
                <a:solidFill>
                  <a:srgbClr val="000000"/>
                </a:solidFill>
                <a:cs typeface="Courier New"/>
              </a:rPr>
              <a:t>		https://</a:t>
            </a:r>
            <a:r>
              <a:rPr lang="en-US" sz="2000" dirty="0" err="1">
                <a:solidFill>
                  <a:srgbClr val="000000"/>
                </a:solidFill>
                <a:cs typeface="Courier New"/>
              </a:rPr>
              <a:t>datatracker.ietf.org</a:t>
            </a:r>
            <a:r>
              <a:rPr lang="en-US" sz="2000" dirty="0">
                <a:solidFill>
                  <a:srgbClr val="000000"/>
                </a:solidFill>
                <a:cs typeface="Courier New"/>
              </a:rPr>
              <a:t>/</a:t>
            </a:r>
            <a:r>
              <a:rPr lang="en-US" sz="2000" dirty="0" err="1">
                <a:solidFill>
                  <a:srgbClr val="000000"/>
                </a:solidFill>
                <a:cs typeface="Courier New"/>
              </a:rPr>
              <a:t>wg</a:t>
            </a:r>
            <a:r>
              <a:rPr lang="en-US" sz="2000" dirty="0">
                <a:solidFill>
                  <a:srgbClr val="000000"/>
                </a:solidFill>
                <a:cs typeface="Courier New"/>
              </a:rPr>
              <a:t>/bier/charter/</a:t>
            </a:r>
            <a:endParaRPr lang="en-US" sz="2000" dirty="0" smtClean="0">
              <a:solidFill>
                <a:srgbClr val="000000"/>
              </a:solidFill>
              <a:cs typeface="Courier New"/>
            </a:endParaRPr>
          </a:p>
          <a:p>
            <a:pPr marL="0" indent="0">
              <a:lnSpc>
                <a:spcPct val="100000"/>
              </a:lnSpc>
              <a:spcBef>
                <a:spcPts val="500"/>
              </a:spcBef>
              <a:buNone/>
            </a:pPr>
            <a:r>
              <a:rPr lang="en-US" sz="2000" dirty="0">
                <a:solidFill>
                  <a:srgbClr val="000000"/>
                </a:solidFill>
                <a:cs typeface="Courier New"/>
              </a:rPr>
              <a:t>	</a:t>
            </a:r>
            <a:r>
              <a:rPr lang="en-US" sz="2000" dirty="0" smtClean="0">
                <a:solidFill>
                  <a:srgbClr val="000000"/>
                </a:solidFill>
                <a:cs typeface="Courier New"/>
              </a:rPr>
              <a:t>	encode not mentioned</a:t>
            </a:r>
            <a:endParaRPr lang="en-US" sz="2000" dirty="0">
              <a:solidFill>
                <a:srgbClr val="000000"/>
              </a:solidFill>
              <a:cs typeface="Courier New"/>
            </a:endParaRPr>
          </a:p>
          <a:p>
            <a:pPr marL="0" indent="0">
              <a:lnSpc>
                <a:spcPct val="100000"/>
              </a:lnSpc>
              <a:spcBef>
                <a:spcPts val="500"/>
              </a:spcBef>
              <a:buNone/>
            </a:pPr>
            <a:r>
              <a:rPr lang="en-US" sz="2000" dirty="0">
                <a:solidFill>
                  <a:srgbClr val="000000"/>
                </a:solidFill>
                <a:cs typeface="Courier New"/>
              </a:rPr>
              <a:t>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79744685"/>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pPr marL="0" indent="0">
              <a:lnSpc>
                <a:spcPct val="120000"/>
              </a:lnSpc>
              <a:buNone/>
            </a:pPr>
            <a:r>
              <a:rPr lang="en-US" sz="1600" dirty="0"/>
              <a:t>2) BIER encapsulation: The working group should assume that </a:t>
            </a:r>
            <a:r>
              <a:rPr lang="en-US" sz="1600" dirty="0" smtClean="0"/>
              <a:t>the technology </a:t>
            </a:r>
            <a:r>
              <a:rPr lang="en-US" sz="1600" dirty="0"/>
              <a:t>will need to be embedded in the data plane and </a:t>
            </a:r>
            <a:r>
              <a:rPr lang="en-US" sz="1600" dirty="0" smtClean="0"/>
              <a:t>operate at </a:t>
            </a:r>
            <a:r>
              <a:rPr lang="en-US" sz="1600" dirty="0"/>
              <a:t>very high packet line speeds. The WG will publish a </a:t>
            </a:r>
            <a:r>
              <a:rPr lang="en-US" sz="1600" dirty="0" smtClean="0"/>
              <a:t>document defining </a:t>
            </a:r>
            <a:r>
              <a:rPr lang="en-US" sz="1600" dirty="0"/>
              <a:t>an MPLS-based encapsulation based </a:t>
            </a:r>
            <a:r>
              <a:rPr lang="en-US" sz="1600" dirty="0" smtClean="0"/>
              <a:t>upon draft</a:t>
            </a:r>
            <a:r>
              <a:rPr lang="en-US" sz="1600" dirty="0"/>
              <a:t>-wijnands-mpls-bier-encapsulation-02. Due to the critical </a:t>
            </a:r>
            <a:r>
              <a:rPr lang="en-US" sz="1600" dirty="0" smtClean="0"/>
              <a:t>need to </a:t>
            </a:r>
            <a:r>
              <a:rPr lang="en-US" sz="1600" dirty="0"/>
              <a:t>have a high-quality and stable RFC for a new data-</a:t>
            </a:r>
            <a:r>
              <a:rPr lang="en-US" sz="1600" dirty="0" smtClean="0"/>
              <a:t>plane encapsulation</a:t>
            </a:r>
            <a:r>
              <a:rPr lang="en-US" sz="1600" dirty="0"/>
              <a:t>, the MPLS-based encapsulation draft shall wait </a:t>
            </a:r>
            <a:r>
              <a:rPr lang="en-US" sz="1600" dirty="0" smtClean="0"/>
              <a:t>after WGLC </a:t>
            </a:r>
            <a:r>
              <a:rPr lang="en-US" sz="1600" dirty="0"/>
              <a:t>and not progress to IETF Last Call until there are </a:t>
            </a:r>
            <a:r>
              <a:rPr lang="en-US" sz="1600" dirty="0" smtClean="0"/>
              <a:t>two independent </a:t>
            </a:r>
            <a:r>
              <a:rPr lang="en-US" sz="1600" dirty="0"/>
              <a:t>interoperable </a:t>
            </a:r>
            <a:r>
              <a:rPr lang="en-US" sz="1600" dirty="0" smtClean="0"/>
              <a:t>implementations.</a:t>
            </a:r>
          </a:p>
          <a:p>
            <a:pPr marL="0" indent="0">
              <a:lnSpc>
                <a:spcPct val="120000"/>
              </a:lnSpc>
              <a:buNone/>
            </a:pPr>
            <a:r>
              <a:rPr lang="en-US" sz="1600" b="1" dirty="0" smtClean="0"/>
              <a:t>As </a:t>
            </a:r>
            <a:r>
              <a:rPr lang="en-US" sz="1600" b="1" dirty="0"/>
              <a:t>a secondary focus, the WG may also work on one non-</a:t>
            </a:r>
            <a:r>
              <a:rPr lang="en-US" sz="1600" b="1" dirty="0" smtClean="0"/>
              <a:t>MPLS data</a:t>
            </a:r>
            <a:r>
              <a:rPr lang="en-US" sz="1600" b="1" dirty="0"/>
              <a:t>-plane encapsulation</a:t>
            </a:r>
            <a:r>
              <a:rPr lang="en-US" sz="1600" dirty="0"/>
              <a:t>. This draft also shall wait after </a:t>
            </a:r>
            <a:r>
              <a:rPr lang="en-US" sz="1600" dirty="0" smtClean="0"/>
              <a:t>WGLC and </a:t>
            </a:r>
            <a:r>
              <a:rPr lang="en-US" sz="1600" dirty="0"/>
              <a:t>not progress to IETF Last Call until there are two </a:t>
            </a:r>
            <a:r>
              <a:rPr lang="en-US" sz="1600" dirty="0" smtClean="0"/>
              <a:t>independent interoperable </a:t>
            </a:r>
            <a:r>
              <a:rPr lang="en-US" sz="1600" dirty="0"/>
              <a:t>implementations. This draft must focus on </a:t>
            </a:r>
            <a:r>
              <a:rPr lang="en-US" sz="1600" dirty="0" smtClean="0"/>
              <a:t>and include </a:t>
            </a:r>
            <a:r>
              <a:rPr lang="en-US" sz="1600" dirty="0"/>
              <a:t>the following details:</a:t>
            </a:r>
          </a:p>
          <a:p>
            <a:pPr marL="0" indent="0">
              <a:lnSpc>
                <a:spcPct val="120000"/>
              </a:lnSpc>
              <a:buNone/>
            </a:pPr>
            <a:r>
              <a:rPr lang="en-US" sz="1600" dirty="0"/>
              <a:t>a) What is the applicability of the encapsulation and for </a:t>
            </a:r>
            <a:r>
              <a:rPr lang="en-US" sz="1600" dirty="0" smtClean="0"/>
              <a:t>which use</a:t>
            </a:r>
            <a:r>
              <a:rPr lang="en-US" sz="1600" dirty="0"/>
              <a:t>-cases is this encapsulation required?</a:t>
            </a:r>
          </a:p>
          <a:p>
            <a:pPr marL="0" indent="0">
              <a:lnSpc>
                <a:spcPct val="120000"/>
              </a:lnSpc>
              <a:buNone/>
            </a:pPr>
            <a:r>
              <a:rPr lang="en-US" sz="1600" dirty="0"/>
              <a:t>b) Does this proposed encapsulation imply any changes to </a:t>
            </a:r>
            <a:r>
              <a:rPr lang="en-US" sz="1600" dirty="0" smtClean="0"/>
              <a:t>the MPLS</a:t>
            </a:r>
            <a:r>
              <a:rPr lang="en-US" sz="1600" dirty="0"/>
              <a:t>-based encapsulation?</a:t>
            </a:r>
          </a:p>
          <a:p>
            <a:pPr marL="0" indent="0">
              <a:lnSpc>
                <a:spcPct val="120000"/>
              </a:lnSpc>
              <a:buNone/>
            </a:pPr>
            <a:r>
              <a:rPr lang="en-US" sz="1600" dirty="0"/>
              <a:t>c) What design choices have been made for the </a:t>
            </a:r>
            <a:r>
              <a:rPr lang="en-US" sz="1600" dirty="0" smtClean="0"/>
              <a:t>encapsulation type </a:t>
            </a:r>
            <a:r>
              <a:rPr lang="en-US" sz="1600" dirty="0"/>
              <a:t>and the included fields.</a:t>
            </a:r>
          </a:p>
          <a:p>
            <a:pPr marL="0" indent="0">
              <a:lnSpc>
                <a:spcPct val="120000"/>
              </a:lnSpc>
              <a:buNone/>
            </a:pPr>
            <a:r>
              <a:rPr lang="en-US" sz="1600" dirty="0"/>
              <a:t>d) The proposed encapsulation with considerations given to </a:t>
            </a:r>
            <a:r>
              <a:rPr lang="en-US" sz="1600" dirty="0" smtClean="0"/>
              <a:t>at least </a:t>
            </a:r>
            <a:r>
              <a:rPr lang="en-US" sz="1600" dirty="0"/>
              <a:t>OAM, Class of Service, security, fragmentation, TTL.</a:t>
            </a:r>
          </a:p>
        </p:txBody>
      </p:sp>
      <p:sp>
        <p:nvSpPr>
          <p:cNvPr id="5" name="Title 1"/>
          <p:cNvSpPr>
            <a:spLocks noGrp="1"/>
          </p:cNvSpPr>
          <p:nvPr>
            <p:ph type="title"/>
          </p:nvPr>
        </p:nvSpPr>
        <p:spPr>
          <a:xfrm>
            <a:off x="229702" y="432215"/>
            <a:ext cx="8588861" cy="838200"/>
          </a:xfrm>
        </p:spPr>
        <p:txBody>
          <a:bodyPr/>
          <a:lstStyle/>
          <a:p>
            <a:r>
              <a:rPr lang="en-US" dirty="0" smtClean="0">
                <a:solidFill>
                  <a:srgbClr val="000000"/>
                </a:solidFill>
              </a:rPr>
              <a:t>Charter</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52429302"/>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lnSpcReduction="10000"/>
          </a:bodyPr>
          <a:lstStyle/>
          <a:p>
            <a:r>
              <a:rPr lang="en-US" dirty="0" smtClean="0"/>
              <a:t>MPLS use-cases</a:t>
            </a:r>
          </a:p>
          <a:p>
            <a:pPr lvl="1"/>
            <a:r>
              <a:rPr lang="en-US" dirty="0" smtClean="0"/>
              <a:t>MVPN</a:t>
            </a:r>
          </a:p>
          <a:p>
            <a:pPr lvl="1"/>
            <a:r>
              <a:rPr lang="en-US" dirty="0" err="1" smtClean="0"/>
              <a:t>DetNet</a:t>
            </a:r>
            <a:endParaRPr lang="en-US" dirty="0" smtClean="0"/>
          </a:p>
          <a:p>
            <a:pPr lvl="1"/>
            <a:r>
              <a:rPr lang="en-US" dirty="0" smtClean="0"/>
              <a:t>EVPN</a:t>
            </a:r>
          </a:p>
          <a:p>
            <a:pPr lvl="1"/>
            <a:r>
              <a:rPr lang="en-US" dirty="0" smtClean="0"/>
              <a:t>IPTV</a:t>
            </a:r>
          </a:p>
          <a:p>
            <a:pPr lvl="1"/>
            <a:r>
              <a:rPr lang="en-US" dirty="0" smtClean="0"/>
              <a:t>MLDP In-Band signaling</a:t>
            </a:r>
          </a:p>
          <a:p>
            <a:r>
              <a:rPr lang="en-US" dirty="0" smtClean="0"/>
              <a:t>Use-cases not covered by MPLS </a:t>
            </a:r>
            <a:r>
              <a:rPr lang="en-US" dirty="0" err="1" smtClean="0"/>
              <a:t>encap</a:t>
            </a:r>
            <a:endParaRPr lang="en-US" dirty="0" smtClean="0"/>
          </a:p>
          <a:p>
            <a:pPr lvl="3"/>
            <a:r>
              <a:rPr lang="en-US" dirty="0" smtClean="0"/>
              <a:t>Data Center (IPv6 (VXLAN L2/L3 encode))</a:t>
            </a:r>
          </a:p>
          <a:p>
            <a:pPr lvl="3"/>
            <a:r>
              <a:rPr lang="en-US" dirty="0" smtClean="0"/>
              <a:t>Enterprise (IPv4/6, MPLS-WAN (SP))</a:t>
            </a:r>
          </a:p>
          <a:p>
            <a:pPr lvl="3"/>
            <a:r>
              <a:rPr lang="en-US" dirty="0" err="1" smtClean="0"/>
              <a:t>Homenet</a:t>
            </a:r>
            <a:r>
              <a:rPr lang="en-US" dirty="0" smtClean="0"/>
              <a:t> (IPv4/6)</a:t>
            </a:r>
          </a:p>
          <a:p>
            <a:pPr lvl="3"/>
            <a:r>
              <a:rPr lang="en-US" dirty="0" smtClean="0"/>
              <a:t>Host-to-host in data-center (VXLAN, </a:t>
            </a:r>
            <a:r>
              <a:rPr lang="en-US" dirty="0" smtClean="0"/>
              <a:t>IPv6)</a:t>
            </a:r>
          </a:p>
          <a:p>
            <a:pPr lvl="3"/>
            <a:r>
              <a:rPr lang="en-US" dirty="0" err="1" smtClean="0"/>
              <a:t>Interdomain</a:t>
            </a:r>
            <a:endParaRPr lang="en-US" dirty="0" smtClean="0"/>
          </a:p>
          <a:p>
            <a:pPr lvl="3">
              <a:buNone/>
            </a:pPr>
            <a:endParaRPr lang="en-US" dirty="0" smtClean="0"/>
          </a:p>
        </p:txBody>
      </p:sp>
      <p:sp>
        <p:nvSpPr>
          <p:cNvPr id="4" name="Title 1"/>
          <p:cNvSpPr>
            <a:spLocks noGrp="1"/>
          </p:cNvSpPr>
          <p:nvPr>
            <p:ph type="title"/>
          </p:nvPr>
        </p:nvSpPr>
        <p:spPr>
          <a:xfrm>
            <a:off x="229702" y="432215"/>
            <a:ext cx="8588861" cy="838200"/>
          </a:xfrm>
        </p:spPr>
        <p:txBody>
          <a:bodyPr/>
          <a:lstStyle/>
          <a:p>
            <a:r>
              <a:rPr lang="en-US" dirty="0" smtClean="0">
                <a:solidFill>
                  <a:srgbClr val="000000"/>
                </a:solidFill>
              </a:rPr>
              <a:t>MPLS </a:t>
            </a:r>
            <a:r>
              <a:rPr lang="en-US" dirty="0" err="1" smtClean="0">
                <a:solidFill>
                  <a:srgbClr val="000000"/>
                </a:solidFill>
              </a:rPr>
              <a:t>Encap</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06270215"/>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draft-cu-bier-</a:t>
            </a:r>
            <a:r>
              <a:rPr lang="en-US" dirty="0" smtClean="0"/>
              <a:t>encapsulation</a:t>
            </a:r>
            <a:endParaRPr lang="en-US" dirty="0"/>
          </a:p>
          <a:p>
            <a:r>
              <a:rPr lang="en-US" dirty="0"/>
              <a:t>draft-</a:t>
            </a:r>
            <a:r>
              <a:rPr lang="en-US" dirty="0" err="1"/>
              <a:t>wang</a:t>
            </a:r>
            <a:r>
              <a:rPr lang="en-US" dirty="0"/>
              <a:t>-bier-</a:t>
            </a:r>
            <a:r>
              <a:rPr lang="en-US" dirty="0" err="1"/>
              <a:t>vxlan</a:t>
            </a:r>
            <a:r>
              <a:rPr lang="en-US" dirty="0"/>
              <a:t>-use-</a:t>
            </a:r>
            <a:r>
              <a:rPr lang="en-US" dirty="0" smtClean="0"/>
              <a:t>cases</a:t>
            </a:r>
          </a:p>
          <a:p>
            <a:r>
              <a:rPr lang="en-US" dirty="0"/>
              <a:t>draft-wang-bier-ethernet-</a:t>
            </a:r>
            <a:r>
              <a:rPr lang="en-US" dirty="0" smtClean="0"/>
              <a:t>02</a:t>
            </a:r>
            <a:endParaRPr lang="en-US" dirty="0"/>
          </a:p>
          <a:p>
            <a:r>
              <a:rPr lang="en-US" dirty="0"/>
              <a:t>draft-pfister-bier-over-</a:t>
            </a:r>
            <a:r>
              <a:rPr lang="en-US" dirty="0" smtClean="0"/>
              <a:t>ipv6</a:t>
            </a:r>
          </a:p>
          <a:p>
            <a:pPr lvl="1"/>
            <a:endParaRPr lang="en-US" dirty="0" smtClean="0"/>
          </a:p>
          <a:p>
            <a:pPr marL="0" indent="0">
              <a:buNone/>
            </a:pPr>
            <a:endParaRPr lang="en-US" dirty="0"/>
          </a:p>
        </p:txBody>
      </p:sp>
      <p:sp>
        <p:nvSpPr>
          <p:cNvPr id="5" name="Title 1"/>
          <p:cNvSpPr>
            <a:spLocks noGrp="1"/>
          </p:cNvSpPr>
          <p:nvPr>
            <p:ph type="title"/>
          </p:nvPr>
        </p:nvSpPr>
        <p:spPr>
          <a:xfrm>
            <a:off x="229702" y="432215"/>
            <a:ext cx="8588861" cy="838200"/>
          </a:xfrm>
        </p:spPr>
        <p:txBody>
          <a:bodyPr/>
          <a:lstStyle/>
          <a:p>
            <a:r>
              <a:rPr lang="en-US" dirty="0" smtClean="0">
                <a:solidFill>
                  <a:srgbClr val="000000"/>
                </a:solidFill>
              </a:rPr>
              <a:t>Proposals</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07045140"/>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Unify encapsulation (MPLS, Eth, Generic) under MPLS </a:t>
            </a:r>
            <a:r>
              <a:rPr lang="en-US" dirty="0" err="1" smtClean="0"/>
              <a:t>Ethertype</a:t>
            </a:r>
            <a:endParaRPr lang="en-US" dirty="0" smtClean="0"/>
          </a:p>
          <a:p>
            <a:r>
              <a:rPr lang="en-US" dirty="0" smtClean="0"/>
              <a:t>BIER in-band membership signaling</a:t>
            </a:r>
            <a:r>
              <a:rPr lang="en-US" dirty="0" smtClean="0"/>
              <a:t> </a:t>
            </a:r>
          </a:p>
          <a:p>
            <a:r>
              <a:rPr lang="en-US" dirty="0" smtClean="0"/>
              <a:t>Host-to-host use-case and problem statement </a:t>
            </a:r>
            <a:r>
              <a:rPr lang="en-US" dirty="0" smtClean="0"/>
              <a:t>draft</a:t>
            </a:r>
          </a:p>
          <a:p>
            <a:r>
              <a:rPr lang="en-US" dirty="0" smtClean="0"/>
              <a:t>Continue exploring IPv6 encoding </a:t>
            </a:r>
            <a:r>
              <a:rPr lang="en-US" dirty="0" err="1" smtClean="0"/>
              <a:t>w</a:t>
            </a:r>
            <a:r>
              <a:rPr lang="en-US" dirty="0" smtClean="0"/>
              <a:t>/ IETF IPv6 expert input</a:t>
            </a:r>
            <a:endParaRPr lang="en-US" dirty="0"/>
          </a:p>
        </p:txBody>
      </p:sp>
      <p:sp>
        <p:nvSpPr>
          <p:cNvPr id="4" name="Title 1"/>
          <p:cNvSpPr>
            <a:spLocks noGrp="1"/>
          </p:cNvSpPr>
          <p:nvPr>
            <p:ph type="title"/>
          </p:nvPr>
        </p:nvSpPr>
        <p:spPr>
          <a:xfrm>
            <a:off x="229702" y="432215"/>
            <a:ext cx="8588861" cy="838200"/>
          </a:xfrm>
        </p:spPr>
        <p:txBody>
          <a:bodyPr/>
          <a:lstStyle/>
          <a:p>
            <a:r>
              <a:rPr lang="en-US" dirty="0" smtClean="0">
                <a:solidFill>
                  <a:srgbClr val="000000"/>
                </a:solidFill>
              </a:rPr>
              <a:t>Direction</a:t>
            </a:r>
            <a:endParaRPr lang="en-US"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Cisco Arial 4x3 template">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67510</TotalTime>
  <Words>1436</Words>
  <Application>Microsoft Macintosh PowerPoint</Application>
  <PresentationFormat>On-screen Show (4:3)</PresentationFormat>
  <Paragraphs>111</Paragraphs>
  <Slides>14</Slides>
  <Notes>0</Notes>
  <HiddenSlides>0</HiddenSlides>
  <MMClips>0</MMClips>
  <ScaleCrop>false</ScaleCrop>
  <HeadingPairs>
    <vt:vector size="4" baseType="variant">
      <vt:variant>
        <vt:lpstr>Design Template</vt:lpstr>
      </vt:variant>
      <vt:variant>
        <vt:i4>3</vt:i4>
      </vt:variant>
      <vt:variant>
        <vt:lpstr>Slide Titles</vt:lpstr>
      </vt:variant>
      <vt:variant>
        <vt:i4>14</vt:i4>
      </vt:variant>
    </vt:vector>
  </HeadingPairs>
  <TitlesOfParts>
    <vt:vector size="17" baseType="lpstr">
      <vt:lpstr>Cisco Arial 4x3 template</vt:lpstr>
      <vt:lpstr>Custom Design</vt:lpstr>
      <vt:lpstr>Office Theme</vt:lpstr>
      <vt:lpstr>BIER WG Interim </vt:lpstr>
      <vt:lpstr>Notewell</vt:lpstr>
      <vt:lpstr>Agenda</vt:lpstr>
      <vt:lpstr>Agenda Continued</vt:lpstr>
      <vt:lpstr>WG status</vt:lpstr>
      <vt:lpstr>Charter</vt:lpstr>
      <vt:lpstr>MPLS Encap</vt:lpstr>
      <vt:lpstr>Proposals</vt:lpstr>
      <vt:lpstr>Direction</vt:lpstr>
      <vt:lpstr>Direction..</vt:lpstr>
      <vt:lpstr>Direction..</vt:lpstr>
      <vt:lpstr>Direction..</vt:lpstr>
      <vt:lpstr>Direction..</vt:lpstr>
      <vt:lpstr>Slide 14</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Installing Template Theme Files</dc:title>
  <dc:creator>Wendee Howell</dc:creator>
  <cp:lastModifiedBy>poop stick</cp:lastModifiedBy>
  <cp:revision>541</cp:revision>
  <dcterms:created xsi:type="dcterms:W3CDTF">2016-09-27T18:51:08Z</dcterms:created>
  <dcterms:modified xsi:type="dcterms:W3CDTF">2016-09-30T21:50:22Z</dcterms:modified>
</cp:coreProperties>
</file>