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6" r:id="rId1"/>
  </p:sldMasterIdLst>
  <p:notesMasterIdLst>
    <p:notesMasterId r:id="rId9"/>
  </p:notesMasterIdLst>
  <p:sldIdLst>
    <p:sldId id="264" r:id="rId2"/>
    <p:sldId id="274" r:id="rId3"/>
    <p:sldId id="293" r:id="rId4"/>
    <p:sldId id="286" r:id="rId5"/>
    <p:sldId id="292" r:id="rId6"/>
    <p:sldId id="295" r:id="rId7"/>
    <p:sldId id="294" r:id="rId8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6565"/>
    <a:srgbClr val="626571"/>
    <a:srgbClr val="5C6774"/>
    <a:srgbClr val="535B65"/>
    <a:srgbClr val="5E5E5E"/>
    <a:srgbClr val="737373"/>
    <a:srgbClr val="565656"/>
    <a:srgbClr val="005BAA"/>
    <a:srgbClr val="8C8C8C"/>
    <a:srgbClr val="0051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07" autoAdjust="0"/>
    <p:restoredTop sz="94118" autoAdjust="0"/>
  </p:normalViewPr>
  <p:slideViewPr>
    <p:cSldViewPr snapToGrid="0" snapToObjects="1">
      <p:cViewPr varScale="1">
        <p:scale>
          <a:sx n="63" d="100"/>
          <a:sy n="63" d="100"/>
        </p:scale>
        <p:origin x="1588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A0C8AB-EA49-485D-B4BE-493F24878865}" type="datetimeFigureOut">
              <a:rPr lang="zh-CN" altLang="en-US" smtClean="0"/>
              <a:pPr/>
              <a:t>2016/9/27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996FC8-84A9-4964-BFE3-396166A983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694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685800" y="1434586"/>
            <a:ext cx="7772400" cy="1470025"/>
          </a:xfrm>
        </p:spPr>
        <p:txBody>
          <a:bodyPr>
            <a:normAutofit/>
          </a:bodyPr>
          <a:lstStyle>
            <a:lvl1pPr algn="ctr">
              <a:defRPr sz="3600" b="1" i="0">
                <a:solidFill>
                  <a:srgbClr val="005BAA"/>
                </a:solidFill>
                <a:latin typeface="Arial"/>
                <a:ea typeface="微软雅黑"/>
                <a:cs typeface="Arial"/>
              </a:defRPr>
            </a:lvl1pPr>
          </a:lstStyle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371600" y="2699344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8C8C8C"/>
                </a:solidFill>
                <a:ea typeface="微软雅黑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dirty="0" smtClean="0"/>
              <a:t>单击此处编辑母版副标题样式</a:t>
            </a:r>
            <a:endParaRPr kumimoji="1" lang="zh-CN" altLang="en-US" dirty="0"/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9144000" y="3542269"/>
            <a:ext cx="1209627" cy="125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000" tIns="0" rIns="93442" bIns="46725" anchor="t" anchorCtr="0">
            <a:noAutofit/>
          </a:bodyPr>
          <a:lstStyle/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标题</a:t>
            </a:r>
            <a:r>
              <a:rPr lang="en-US" altLang="zh-CN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</a:t>
            </a:r>
            <a:endParaRPr altLang="ja-JP" sz="700" b="0" i="0" noProof="1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字体</a:t>
            </a:r>
            <a:r>
              <a:rPr lang="en-US" altLang="zh-CN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 </a:t>
            </a: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微软雅黑粗体</a:t>
            </a:r>
            <a:endParaRPr altLang="ja-JP" sz="700" b="0" i="0" noProof="1" smtClean="0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字号</a:t>
            </a:r>
            <a:r>
              <a:rPr 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 </a:t>
            </a:r>
            <a:r>
              <a:rPr altLang="ja-JP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32-3</a:t>
            </a:r>
            <a:r>
              <a:rPr lang="en-US" altLang="ja-JP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6</a:t>
            </a:r>
            <a:r>
              <a:rPr altLang="ja-JP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pt</a:t>
            </a:r>
          </a:p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颜色</a:t>
            </a:r>
            <a:r>
              <a:rPr lang="en-US" altLang="zh-CN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</a:t>
            </a:r>
            <a:r>
              <a:rPr lang="en-US" altLang="zh-CN" sz="700" b="0" i="0" baseline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 </a:t>
            </a: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主题蓝色</a:t>
            </a:r>
            <a:endParaRPr altLang="ja-JP" sz="700" b="0" i="0" noProof="1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  <a:p>
            <a:pPr algn="l" defTabSz="935038">
              <a:lnSpc>
                <a:spcPct val="120000"/>
              </a:lnSpc>
            </a:pPr>
            <a:endParaRPr lang="en-US" altLang="zh-CN" sz="700" b="0" i="0" noProof="1" smtClean="0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副标题</a:t>
            </a:r>
            <a:r>
              <a:rPr lang="en-US" altLang="zh-CN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</a:t>
            </a:r>
            <a:endParaRPr altLang="ja-JP" sz="700" b="0" i="0" noProof="1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字体</a:t>
            </a:r>
            <a:r>
              <a:rPr 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 </a:t>
            </a: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微软雅黑</a:t>
            </a:r>
            <a:endParaRPr lang="en-US" altLang="zh-CN" sz="700" b="0" i="0" noProof="1" smtClean="0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字号</a:t>
            </a:r>
            <a:r>
              <a:rPr 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 </a:t>
            </a:r>
            <a:r>
              <a:rPr altLang="ja-JP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2</a:t>
            </a:r>
            <a:r>
              <a:rPr lang="en-US" altLang="ja-JP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4</a:t>
            </a:r>
            <a:r>
              <a:rPr altLang="ja-JP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pt</a:t>
            </a:r>
            <a:endParaRPr altLang="ja-JP" sz="700" b="0" i="0" noProof="1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颜色</a:t>
            </a:r>
            <a:r>
              <a:rPr lang="en-US" altLang="zh-CN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 </a:t>
            </a: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主题灰色</a:t>
            </a:r>
            <a:endParaRPr altLang="ja-JP" sz="700" b="0" i="0" noProof="1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05700" y="358140"/>
            <a:ext cx="1242764" cy="418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491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514173" y="550734"/>
            <a:ext cx="1782952" cy="1143000"/>
          </a:xfrm>
        </p:spPr>
        <p:txBody>
          <a:bodyPr/>
          <a:lstStyle/>
          <a:p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 hasCustomPrompt="1"/>
          </p:nvPr>
        </p:nvSpPr>
        <p:spPr>
          <a:xfrm>
            <a:off x="1514173" y="1870075"/>
            <a:ext cx="7138808" cy="437038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latin typeface=""/>
              </a:defRPr>
            </a:lvl1pPr>
          </a:lstStyle>
          <a:p>
            <a:pPr lvl="0"/>
            <a:r>
              <a:rPr kumimoji="1" lang="en-US" altLang="zh-CN" dirty="0" smtClean="0"/>
              <a:t>1.</a:t>
            </a:r>
          </a:p>
          <a:p>
            <a:pPr lvl="0"/>
            <a:r>
              <a:rPr kumimoji="1" lang="en-US" altLang="zh-CN" dirty="0" smtClean="0"/>
              <a:t>2.</a:t>
            </a:r>
          </a:p>
          <a:p>
            <a:pPr lvl="0"/>
            <a:r>
              <a:rPr kumimoji="1" lang="en-US" altLang="zh-CN" dirty="0" smtClean="0"/>
              <a:t>3.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2375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200"/>
            </a:lvl5pPr>
          </a:lstStyle>
          <a:p>
            <a:pPr lvl="0"/>
            <a:r>
              <a:rPr kumimoji="1" lang="zh-CN" altLang="en-US" dirty="0" smtClean="0"/>
              <a:t>单击此处编辑母版文本样式</a:t>
            </a:r>
          </a:p>
          <a:p>
            <a:pPr lvl="1"/>
            <a:r>
              <a:rPr kumimoji="1" lang="zh-CN" altLang="en-US" dirty="0" smtClean="0"/>
              <a:t>二级</a:t>
            </a:r>
          </a:p>
          <a:p>
            <a:pPr lvl="2"/>
            <a:r>
              <a:rPr kumimoji="1" lang="zh-CN" altLang="en-US" dirty="0" smtClean="0"/>
              <a:t>三级</a:t>
            </a:r>
          </a:p>
          <a:p>
            <a:pPr lvl="3"/>
            <a:r>
              <a:rPr kumimoji="1" lang="zh-CN" altLang="en-US" dirty="0" smtClean="0"/>
              <a:t>四级</a:t>
            </a:r>
          </a:p>
          <a:p>
            <a:pPr lvl="4"/>
            <a:r>
              <a:rPr kumimoji="1" lang="zh-CN" altLang="en-US" dirty="0" smtClean="0"/>
              <a:t>五级</a:t>
            </a:r>
            <a:endParaRPr kumimoji="1"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solidFill>
                  <a:srgbClr val="005BAA"/>
                </a:solidFill>
              </a:defRPr>
            </a:lvl1pPr>
          </a:lstStyle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2" name="文本框 1"/>
          <p:cNvSpPr txBox="1"/>
          <p:nvPr userDrawn="1"/>
        </p:nvSpPr>
        <p:spPr>
          <a:xfrm>
            <a:off x="-1334749" y="361527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26" name="组合 25"/>
          <p:cNvGrpSpPr/>
          <p:nvPr userDrawn="1"/>
        </p:nvGrpSpPr>
        <p:grpSpPr>
          <a:xfrm>
            <a:off x="9152238" y="3839666"/>
            <a:ext cx="1360488" cy="2693462"/>
            <a:chOff x="9152238" y="3839666"/>
            <a:chExt cx="1360488" cy="2693462"/>
          </a:xfrm>
        </p:grpSpPr>
        <p:grpSp>
          <p:nvGrpSpPr>
            <p:cNvPr id="20" name="组 19"/>
            <p:cNvGrpSpPr/>
            <p:nvPr userDrawn="1"/>
          </p:nvGrpSpPr>
          <p:grpSpPr>
            <a:xfrm>
              <a:off x="9272194" y="5231379"/>
              <a:ext cx="935158" cy="1301749"/>
              <a:chOff x="9286278" y="1725515"/>
              <a:chExt cx="935158" cy="1301749"/>
            </a:xfrm>
          </p:grpSpPr>
          <p:grpSp>
            <p:nvGrpSpPr>
              <p:cNvPr id="21" name="组 20"/>
              <p:cNvGrpSpPr/>
              <p:nvPr userDrawn="1"/>
            </p:nvGrpSpPr>
            <p:grpSpPr>
              <a:xfrm>
                <a:off x="9286278" y="1725515"/>
                <a:ext cx="795145" cy="254390"/>
                <a:chOff x="9286278" y="1725515"/>
                <a:chExt cx="795145" cy="254390"/>
              </a:xfrm>
            </p:grpSpPr>
            <p:sp>
              <p:nvSpPr>
                <p:cNvPr id="43" name="矩形 42"/>
                <p:cNvSpPr/>
                <p:nvPr userDrawn="1"/>
              </p:nvSpPr>
              <p:spPr>
                <a:xfrm>
                  <a:off x="9286278" y="1725515"/>
                  <a:ext cx="254390" cy="254390"/>
                </a:xfrm>
                <a:prstGeom prst="rect">
                  <a:avLst/>
                </a:prstGeom>
                <a:solidFill>
                  <a:srgbClr val="005BAA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44" name="文本框 43"/>
                <p:cNvSpPr txBox="1"/>
                <p:nvPr userDrawn="1"/>
              </p:nvSpPr>
              <p:spPr>
                <a:xfrm>
                  <a:off x="9503622" y="1756625"/>
                  <a:ext cx="577801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kumimoji="1" lang="en-US" altLang="zh-CN" sz="700" i="1" dirty="0" smtClean="0">
                      <a:solidFill>
                        <a:schemeClr val="bg1"/>
                      </a:solidFill>
                      <a:latin typeface="Times"/>
                      <a:cs typeface="Times"/>
                    </a:rPr>
                    <a:t>G91, B170</a:t>
                  </a:r>
                  <a:endParaRPr kumimoji="1" lang="zh-CN" altLang="en-US" sz="700" i="1" dirty="0">
                    <a:solidFill>
                      <a:schemeClr val="bg1"/>
                    </a:solidFill>
                    <a:latin typeface="Times"/>
                    <a:cs typeface="Times"/>
                  </a:endParaRPr>
                </a:p>
              </p:txBody>
            </p:sp>
          </p:grpSp>
          <p:grpSp>
            <p:nvGrpSpPr>
              <p:cNvPr id="22" name="组 21"/>
              <p:cNvGrpSpPr/>
              <p:nvPr userDrawn="1"/>
            </p:nvGrpSpPr>
            <p:grpSpPr>
              <a:xfrm>
                <a:off x="9286278" y="2062596"/>
                <a:ext cx="935158" cy="254390"/>
                <a:chOff x="9286278" y="2062596"/>
                <a:chExt cx="935158" cy="254390"/>
              </a:xfrm>
            </p:grpSpPr>
            <p:sp>
              <p:nvSpPr>
                <p:cNvPr id="41" name="矩形 40"/>
                <p:cNvSpPr/>
                <p:nvPr userDrawn="1"/>
              </p:nvSpPr>
              <p:spPr>
                <a:xfrm>
                  <a:off x="9286278" y="2062596"/>
                  <a:ext cx="254390" cy="254390"/>
                </a:xfrm>
                <a:prstGeom prst="rect">
                  <a:avLst/>
                </a:prstGeom>
                <a:solidFill>
                  <a:srgbClr val="0089C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42" name="文本框 41"/>
                <p:cNvSpPr txBox="1"/>
                <p:nvPr userDrawn="1"/>
              </p:nvSpPr>
              <p:spPr>
                <a:xfrm>
                  <a:off x="9503622" y="2093706"/>
                  <a:ext cx="717814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kumimoji="1" lang="en-US" altLang="zh-CN" sz="700" i="1" dirty="0" smtClean="0">
                      <a:solidFill>
                        <a:schemeClr val="bg1"/>
                      </a:solidFill>
                      <a:latin typeface="Times"/>
                      <a:cs typeface="Times"/>
                    </a:rPr>
                    <a:t>G137, B207</a:t>
                  </a:r>
                  <a:endParaRPr kumimoji="1" lang="zh-CN" altLang="en-US" sz="700" i="1" dirty="0">
                    <a:solidFill>
                      <a:schemeClr val="bg1"/>
                    </a:solidFill>
                    <a:latin typeface="Times"/>
                    <a:cs typeface="Times"/>
                  </a:endParaRPr>
                </a:p>
              </p:txBody>
            </p:sp>
          </p:grpSp>
          <p:grpSp>
            <p:nvGrpSpPr>
              <p:cNvPr id="23" name="组 22"/>
              <p:cNvGrpSpPr/>
              <p:nvPr userDrawn="1"/>
            </p:nvGrpSpPr>
            <p:grpSpPr>
              <a:xfrm>
                <a:off x="9286278" y="2411716"/>
                <a:ext cx="935158" cy="254390"/>
                <a:chOff x="9286278" y="2411716"/>
                <a:chExt cx="935158" cy="254390"/>
              </a:xfrm>
            </p:grpSpPr>
            <p:sp>
              <p:nvSpPr>
                <p:cNvPr id="39" name="矩形 38"/>
                <p:cNvSpPr/>
                <p:nvPr userDrawn="1"/>
              </p:nvSpPr>
              <p:spPr>
                <a:xfrm>
                  <a:off x="9286278" y="2411716"/>
                  <a:ext cx="254390" cy="254390"/>
                </a:xfrm>
                <a:prstGeom prst="rect">
                  <a:avLst/>
                </a:prstGeom>
                <a:solidFill>
                  <a:srgbClr val="00AEE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40" name="文本框 39"/>
                <p:cNvSpPr txBox="1"/>
                <p:nvPr userDrawn="1"/>
              </p:nvSpPr>
              <p:spPr>
                <a:xfrm>
                  <a:off x="9503622" y="2442826"/>
                  <a:ext cx="717814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kumimoji="1" lang="en-US" altLang="zh-CN" sz="700" i="1" dirty="0" smtClean="0">
                      <a:solidFill>
                        <a:schemeClr val="bg1"/>
                      </a:solidFill>
                      <a:latin typeface="Times"/>
                      <a:cs typeface="Times"/>
                    </a:rPr>
                    <a:t>G174, B239</a:t>
                  </a:r>
                  <a:endParaRPr kumimoji="1" lang="zh-CN" altLang="en-US" sz="700" i="1" dirty="0">
                    <a:solidFill>
                      <a:schemeClr val="bg1"/>
                    </a:solidFill>
                    <a:latin typeface="Times"/>
                    <a:cs typeface="Times"/>
                  </a:endParaRPr>
                </a:p>
              </p:txBody>
            </p:sp>
          </p:grpSp>
          <p:sp>
            <p:nvSpPr>
              <p:cNvPr id="24" name="矩形 23"/>
              <p:cNvSpPr/>
              <p:nvPr userDrawn="1"/>
            </p:nvSpPr>
            <p:spPr>
              <a:xfrm>
                <a:off x="9286278" y="2772874"/>
                <a:ext cx="254390" cy="254390"/>
              </a:xfrm>
              <a:prstGeom prst="rect">
                <a:avLst/>
              </a:prstGeom>
              <a:solidFill>
                <a:srgbClr val="00ABB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8" name="文本框 37"/>
              <p:cNvSpPr txBox="1"/>
              <p:nvPr userDrawn="1"/>
            </p:nvSpPr>
            <p:spPr>
              <a:xfrm>
                <a:off x="9503622" y="2803984"/>
                <a:ext cx="717814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kumimoji="1" lang="en-US" altLang="zh-CN" sz="700" i="1" dirty="0" smtClean="0">
                    <a:solidFill>
                      <a:schemeClr val="bg1"/>
                    </a:solidFill>
                    <a:latin typeface="Times"/>
                    <a:cs typeface="Times"/>
                  </a:rPr>
                  <a:t>G171, B189</a:t>
                </a:r>
                <a:endParaRPr kumimoji="1" lang="zh-CN" altLang="en-US" sz="700" i="1" dirty="0">
                  <a:solidFill>
                    <a:schemeClr val="bg1"/>
                  </a:solidFill>
                  <a:latin typeface="Times"/>
                  <a:cs typeface="Times"/>
                </a:endParaRPr>
              </a:p>
            </p:txBody>
          </p:sp>
        </p:grpSp>
        <p:sp>
          <p:nvSpPr>
            <p:cNvPr id="45" name="Rectangle 8"/>
            <p:cNvSpPr>
              <a:spLocks noChangeArrowheads="1"/>
            </p:cNvSpPr>
            <p:nvPr userDrawn="1"/>
          </p:nvSpPr>
          <p:spPr bwMode="auto">
            <a:xfrm>
              <a:off x="9152238" y="3839666"/>
              <a:ext cx="1360488" cy="1254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8000" tIns="0" rIns="93442" bIns="46725" anchor="t" anchorCtr="0">
              <a:noAutofit/>
            </a:bodyPr>
            <a:lstStyle/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标题</a:t>
              </a:r>
              <a:r>
                <a:rPr lang="en-US" altLang="zh-CN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</a:t>
              </a:r>
              <a:endParaRPr altLang="ja-JP" sz="700" b="0" i="0" baseline="0" noProof="1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字体</a:t>
              </a:r>
              <a:r>
                <a:rPr altLang="ja-JP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 </a:t>
              </a: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微软雅黑</a:t>
              </a:r>
              <a:endParaRPr lang="en-US" altLang="zh-CN" sz="700" b="0" i="0" baseline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字号</a:t>
              </a:r>
              <a:r>
                <a:rPr 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 </a:t>
              </a:r>
              <a:r>
                <a:rPr lang="en-US" altLang="ja-JP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30-32pt</a:t>
              </a:r>
              <a:endParaRPr altLang="ja-JP" sz="700" b="0" i="0" baseline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颜色</a:t>
              </a:r>
              <a:r>
                <a:rPr 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 </a:t>
              </a: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主题蓝色</a:t>
              </a:r>
              <a:endParaRPr altLang="ja-JP" sz="700" b="0" i="0" baseline="0" noProof="1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endParaRPr lang="en-US" altLang="zh-CN" sz="700" b="0" i="0" baseline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正文</a:t>
              </a:r>
              <a:r>
                <a:rPr lang="en-US" altLang="zh-CN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(1-5</a:t>
              </a: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级</a:t>
              </a:r>
              <a:r>
                <a:rPr lang="en-US" altLang="zh-CN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)</a:t>
              </a:r>
              <a:r>
                <a:rPr altLang="zh-CN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</a:t>
              </a:r>
              <a:endParaRPr altLang="ja-JP" sz="700" b="0" i="0" baseline="0" noProof="1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字体</a:t>
              </a:r>
              <a:r>
                <a:rPr 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 </a:t>
              </a: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微软雅黑</a:t>
              </a:r>
              <a:endParaRPr lang="en-US" altLang="zh-CN" sz="700" b="0" i="0" baseline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字号</a:t>
              </a:r>
              <a:r>
                <a:rPr 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 </a:t>
              </a:r>
              <a:r>
                <a:rPr lang="en-US" altLang="ja-JP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28-12</a:t>
              </a:r>
              <a:r>
                <a:rPr altLang="ja-JP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pt</a:t>
              </a:r>
              <a:endParaRPr altLang="ja-JP" sz="700" b="0" i="0" baseline="0" noProof="1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颜色</a:t>
              </a:r>
              <a:r>
                <a:rPr 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  </a:t>
              </a: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黑色</a:t>
              </a:r>
              <a:endParaRPr altLang="ja-JP" sz="700" b="0" i="0" baseline="0" noProof="1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2784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9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 smtClean="0"/>
              <a:t>单击此处编辑母版文本样式</a:t>
            </a:r>
          </a:p>
          <a:p>
            <a:pPr lvl="1"/>
            <a:r>
              <a:rPr kumimoji="1" lang="zh-CN" altLang="en-US" dirty="0" smtClean="0"/>
              <a:t>二级</a:t>
            </a:r>
          </a:p>
          <a:p>
            <a:pPr lvl="2"/>
            <a:r>
              <a:rPr kumimoji="1" lang="zh-CN" altLang="en-US" dirty="0" smtClean="0"/>
              <a:t>三级</a:t>
            </a:r>
          </a:p>
          <a:p>
            <a:pPr lvl="3"/>
            <a:r>
              <a:rPr kumimoji="1" lang="zh-CN" altLang="en-US" dirty="0" smtClean="0"/>
              <a:t>四级</a:t>
            </a:r>
          </a:p>
          <a:p>
            <a:pPr lvl="4"/>
            <a:r>
              <a:rPr kumimoji="1" lang="zh-CN" altLang="en-US" dirty="0" smtClean="0"/>
              <a:t>五级</a:t>
            </a:r>
            <a:endParaRPr kumimoji="1" lang="zh-CN" altLang="en-US" dirty="0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7235600" y="143092"/>
            <a:ext cx="983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76376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7" r:id="rId2"/>
    <p:sldLayoutId id="2147483658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rgbClr val="005BAA"/>
          </a:solidFill>
          <a:latin typeface="+mj-lt"/>
          <a:ea typeface="微软雅黑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微软雅黑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微软雅黑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微软雅黑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微软雅黑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微软雅黑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tools.ietf.org/id/draft-wang-bier-ethernet-01.txt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87495"/>
          </a:xfrm>
        </p:spPr>
        <p:txBody>
          <a:bodyPr>
            <a:normAutofit/>
          </a:bodyPr>
          <a:lstStyle/>
          <a:p>
            <a:pPr algn="ctr"/>
            <a:r>
              <a:rPr lang="en-US" altLang="zh-CN" sz="4800" dirty="0" smtClean="0">
                <a:ea typeface="宋体" charset="-122"/>
              </a:rPr>
              <a:t>BIER-Ethernet</a:t>
            </a:r>
            <a:r>
              <a:rPr lang="en-US" altLang="zh-CN" dirty="0" smtClean="0">
                <a:ea typeface="宋体" charset="-122"/>
              </a:rPr>
              <a:t/>
            </a:r>
            <a:br>
              <a:rPr lang="en-US" altLang="zh-CN" dirty="0" smtClean="0">
                <a:ea typeface="宋体" charset="-122"/>
              </a:rPr>
            </a:br>
            <a:r>
              <a:rPr lang="en-US" altLang="zh-CN" sz="1800" dirty="0" smtClean="0">
                <a:ea typeface="宋体" charset="-122"/>
              </a:rPr>
              <a:t/>
            </a:r>
            <a:br>
              <a:rPr lang="en-US" altLang="zh-CN" sz="1800" dirty="0" smtClean="0">
                <a:ea typeface="宋体" charset="-122"/>
              </a:rPr>
            </a:br>
            <a:r>
              <a:rPr lang="en-US" altLang="zh-CN" sz="2400" b="1" dirty="0" smtClean="0">
                <a:ea typeface="宋体" charset="-122"/>
                <a:hlinkClick r:id="rId2"/>
              </a:rPr>
              <a:t>draft-</a:t>
            </a:r>
            <a:r>
              <a:rPr lang="en-US" altLang="zh-CN" sz="2400" b="1" dirty="0" err="1" smtClean="0">
                <a:ea typeface="宋体" charset="-122"/>
                <a:hlinkClick r:id="rId2"/>
              </a:rPr>
              <a:t>wang</a:t>
            </a:r>
            <a:r>
              <a:rPr lang="en-US" altLang="zh-CN" sz="2400" b="1" dirty="0" smtClean="0">
                <a:ea typeface="宋体" charset="-122"/>
                <a:hlinkClick r:id="rId2"/>
              </a:rPr>
              <a:t>-bier-</a:t>
            </a:r>
            <a:r>
              <a:rPr lang="en-US" altLang="zh-CN" sz="2400" b="1" dirty="0" err="1" smtClean="0">
                <a:ea typeface="宋体" charset="-122"/>
                <a:hlinkClick r:id="rId2"/>
              </a:rPr>
              <a:t>ethernet</a:t>
            </a:r>
            <a:r>
              <a:rPr lang="en-US" altLang="zh-CN" sz="2400" b="1" dirty="0" smtClean="0">
                <a:ea typeface="宋体" charset="-122"/>
              </a:rPr>
              <a:t> </a:t>
            </a:r>
            <a:r>
              <a:rPr lang="en-US" altLang="zh-CN" sz="1800" b="1" dirty="0" smtClean="0">
                <a:ea typeface="宋体" charset="-122"/>
              </a:rPr>
              <a:t/>
            </a:r>
            <a:br>
              <a:rPr lang="en-US" altLang="zh-CN" sz="1800" b="1" dirty="0" smtClean="0">
                <a:ea typeface="宋体" charset="-122"/>
              </a:rPr>
            </a:br>
            <a:r>
              <a:rPr lang="en-US" altLang="zh-CN" sz="1800" b="1" dirty="0" smtClean="0">
                <a:ea typeface="宋体" charset="-122"/>
              </a:rPr>
              <a:t> </a:t>
            </a:r>
            <a:br>
              <a:rPr lang="en-US" altLang="zh-CN" sz="1800" b="1" dirty="0" smtClean="0">
                <a:ea typeface="宋体" charset="-122"/>
              </a:rPr>
            </a:br>
            <a:r>
              <a:rPr lang="en-US" altLang="zh-CN" sz="1800" b="1" dirty="0" smtClean="0">
                <a:ea typeface="宋体" charset="-122"/>
              </a:rPr>
              <a:t/>
            </a:r>
            <a:br>
              <a:rPr lang="en-US" altLang="zh-CN" sz="1800" b="1" dirty="0" smtClean="0">
                <a:ea typeface="宋体" charset="-122"/>
              </a:rPr>
            </a:br>
            <a:r>
              <a:rPr lang="en-US" altLang="zh-CN" sz="1800" b="1" dirty="0" smtClean="0">
                <a:ea typeface="宋体" charset="-122"/>
              </a:rPr>
              <a:t/>
            </a:r>
            <a:br>
              <a:rPr lang="en-US" altLang="zh-CN" sz="1800" b="1" dirty="0" smtClean="0">
                <a:ea typeface="宋体" charset="-122"/>
              </a:rPr>
            </a:br>
            <a:r>
              <a:rPr lang="en-US" altLang="zh-CN" sz="1800" dirty="0" smtClean="0">
                <a:ea typeface="宋体" charset="-122"/>
              </a:rPr>
              <a:t>Linda Wang (Presenting)</a:t>
            </a:r>
            <a:br>
              <a:rPr lang="en-US" altLang="zh-CN" sz="1800" dirty="0" smtClean="0">
                <a:ea typeface="宋体" charset="-122"/>
              </a:rPr>
            </a:br>
            <a:r>
              <a:rPr lang="en-US" altLang="zh-CN" sz="1800" dirty="0" smtClean="0">
                <a:ea typeface="宋体" charset="-122"/>
              </a:rPr>
              <a:t> Sandy. Zhang </a:t>
            </a:r>
            <a:r>
              <a:rPr lang="en-US" altLang="zh-CN" sz="1600" dirty="0" smtClean="0">
                <a:ea typeface="宋体" charset="-122"/>
              </a:rPr>
              <a:t/>
            </a:r>
            <a:br>
              <a:rPr lang="en-US" altLang="zh-CN" sz="1600" dirty="0" smtClean="0">
                <a:ea typeface="宋体" charset="-122"/>
              </a:rPr>
            </a:br>
            <a:r>
              <a:rPr lang="en-US" altLang="zh-CN" sz="1600" b="1" dirty="0" smtClean="0">
                <a:ea typeface="宋体" charset="-122"/>
              </a:rPr>
              <a:t/>
            </a:r>
            <a:br>
              <a:rPr lang="en-US" altLang="zh-CN" sz="1600" b="1" dirty="0" smtClean="0">
                <a:ea typeface="宋体" charset="-122"/>
              </a:rPr>
            </a:b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4800" dirty="0" smtClean="0">
                <a:ea typeface="宋体" charset="-122"/>
              </a:rPr>
              <a:t>Background</a:t>
            </a:r>
            <a:endParaRPr lang="zh-CN" altLang="en-US" sz="4800" dirty="0" smtClean="0"/>
          </a:p>
        </p:txBody>
      </p:sp>
      <p:sp>
        <p:nvSpPr>
          <p:cNvPr id="29699" name="内容占位符 2"/>
          <p:cNvSpPr>
            <a:spLocks noGrp="1"/>
          </p:cNvSpPr>
          <p:nvPr>
            <p:ph idx="1"/>
          </p:nvPr>
        </p:nvSpPr>
        <p:spPr>
          <a:xfrm>
            <a:off x="457199" y="1600201"/>
            <a:ext cx="8393289" cy="490220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endParaRPr lang="en-US" altLang="zh-CN" sz="2400" dirty="0" smtClean="0">
              <a:ea typeface="宋体" charset="-122"/>
            </a:endParaRPr>
          </a:p>
          <a:p>
            <a:pPr marL="457200" indent="-457200"/>
            <a:r>
              <a:rPr lang="en-US" altLang="zh-CN" sz="2400" b="1" dirty="0" smtClean="0">
                <a:ea typeface="宋体" charset="-122"/>
              </a:rPr>
              <a:t>BIER-Ethernet: implements BIER forwarding in Ethernet network.</a:t>
            </a:r>
          </a:p>
          <a:p>
            <a:pPr marL="457200" indent="-457200">
              <a:lnSpc>
                <a:spcPct val="80000"/>
              </a:lnSpc>
              <a:buNone/>
            </a:pPr>
            <a:endParaRPr lang="en-US" altLang="zh-CN" sz="2400" dirty="0" smtClean="0">
              <a:ea typeface="宋体" charset="-122"/>
            </a:endParaRPr>
          </a:p>
          <a:p>
            <a:pPr lvl="1">
              <a:buNone/>
            </a:pPr>
            <a:endParaRPr lang="en-US" altLang="zh-CN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a typeface="宋体" charset="-122"/>
              </a:rPr>
              <a:t>DATA Plane Solution</a:t>
            </a:r>
            <a:endParaRPr lang="zh-CN" altLang="en-US" dirty="0" smtClean="0"/>
          </a:p>
        </p:txBody>
      </p:sp>
      <p:sp>
        <p:nvSpPr>
          <p:cNvPr id="29699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686800" cy="1210731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</a:pPr>
            <a:r>
              <a:rPr lang="en-US" altLang="zh-CN" sz="2200" dirty="0" smtClean="0">
                <a:ea typeface="宋体" charset="-122"/>
                <a:sym typeface="Wingdings" pitchFamily="2" charset="2"/>
              </a:rPr>
              <a:t>Because there requires directions to identify the BIFT table, there should allocate the BSL, sub-domain and SI fields in the updated BIER header, as well as TTL and TOS field. As follow:</a:t>
            </a:r>
            <a:endParaRPr lang="en-US" altLang="zh-CN" sz="18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0444" y="2641597"/>
            <a:ext cx="6254045" cy="264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内容占位符 2"/>
          <p:cNvSpPr txBox="1">
            <a:spLocks/>
          </p:cNvSpPr>
          <p:nvPr/>
        </p:nvSpPr>
        <p:spPr>
          <a:xfrm>
            <a:off x="457199" y="5387659"/>
            <a:ext cx="8624709" cy="12107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lvl="0" indent="-457200">
              <a:buFont typeface="Arial"/>
              <a:buChar char="•"/>
            </a:pPr>
            <a:r>
              <a:rPr lang="en-US" altLang="zh-CN" sz="2200" dirty="0" smtClean="0">
                <a:ea typeface="宋体" charset="-122"/>
                <a:sym typeface="Wingdings" pitchFamily="2" charset="2"/>
              </a:rPr>
              <a:t>Additionally, mostly, this updated BIER header is immediately after Ethernet header, so there may need a new Ether Type to encode this kind of updated BIER header.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88533" y="3443112"/>
            <a:ext cx="6694311" cy="39511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a typeface="宋体" charset="-122"/>
              </a:rPr>
              <a:t>Control Plane Solution</a:t>
            </a:r>
            <a:endParaRPr lang="zh-CN" altLang="en-US" dirty="0" smtClean="0"/>
          </a:p>
        </p:txBody>
      </p:sp>
      <p:sp>
        <p:nvSpPr>
          <p:cNvPr id="29699" name="内容占位符 2"/>
          <p:cNvSpPr>
            <a:spLocks noGrp="1"/>
          </p:cNvSpPr>
          <p:nvPr>
            <p:ph idx="1"/>
          </p:nvPr>
        </p:nvSpPr>
        <p:spPr>
          <a:xfrm>
            <a:off x="457200" y="1196622"/>
            <a:ext cx="8229600" cy="1893707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r>
              <a:rPr lang="en-US" altLang="zh-CN" sz="2400" b="1" dirty="0" smtClean="0">
                <a:ea typeface="宋体" charset="-122"/>
              </a:rPr>
              <a:t>The Main Idea:</a:t>
            </a:r>
          </a:p>
          <a:p>
            <a:pPr marL="857250" lvl="2" indent="-457200">
              <a:spcBef>
                <a:spcPts val="0"/>
              </a:spcBef>
            </a:pPr>
            <a:r>
              <a:rPr lang="en-US" altLang="zh-CN" sz="1900" dirty="0" smtClean="0">
                <a:ea typeface="宋体" charset="-122"/>
              </a:rPr>
              <a:t>Define a new sub-sub-TLV to carry BSL information;</a:t>
            </a:r>
          </a:p>
          <a:p>
            <a:pPr marL="857250" lvl="2" indent="-457200">
              <a:spcBef>
                <a:spcPts val="0"/>
              </a:spcBef>
            </a:pPr>
            <a:r>
              <a:rPr lang="en-US" altLang="zh-CN" sz="1900" dirty="0" smtClean="0">
                <a:ea typeface="宋体" charset="-122"/>
              </a:rPr>
              <a:t>Then advertise this BSL sub-sub-TLV together with BIER Info sub-TLV in IGP extension/BGP extension.</a:t>
            </a:r>
          </a:p>
          <a:p>
            <a:pPr marL="857250" lvl="2" indent="-457200">
              <a:spcBef>
                <a:spcPts val="0"/>
              </a:spcBef>
            </a:pPr>
            <a:r>
              <a:rPr lang="en-US" altLang="zh-CN" sz="1800" dirty="0" smtClean="0">
                <a:ea typeface="宋体" charset="-122"/>
              </a:rPr>
              <a:t> </a:t>
            </a:r>
            <a:r>
              <a:rPr lang="en-US" altLang="zh-CN" sz="1800" b="1" dirty="0" smtClean="0">
                <a:solidFill>
                  <a:srgbClr val="FF0000"/>
                </a:solidFill>
                <a:ea typeface="宋体" charset="-122"/>
              </a:rPr>
              <a:t>Already  updated and defined in ISIS extension draft</a:t>
            </a:r>
            <a:endParaRPr lang="en-US" altLang="zh-CN" sz="1900" b="1" dirty="0" smtClean="0">
              <a:solidFill>
                <a:srgbClr val="FF0000"/>
              </a:solidFill>
              <a:ea typeface="宋体" charset="-122"/>
            </a:endParaRPr>
          </a:p>
          <a:p>
            <a:pPr marL="857250" lvl="2" indent="-457200">
              <a:spcBef>
                <a:spcPts val="600"/>
              </a:spcBef>
              <a:spcAft>
                <a:spcPts val="600"/>
              </a:spcAft>
            </a:pPr>
            <a:endParaRPr lang="en-US" altLang="zh-CN" sz="1900" b="1" dirty="0" smtClean="0">
              <a:ea typeface="宋体" charset="-122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None/>
            </a:pPr>
            <a:endParaRPr lang="en-US" altLang="zh-CN" sz="1900" b="1" dirty="0" smtClean="0">
              <a:ea typeface="宋体" charset="-122"/>
            </a:endParaRPr>
          </a:p>
          <a:p>
            <a:pPr marL="857250" lvl="1" indent="-457200">
              <a:buFont typeface="Arial" pitchFamily="34" charset="0"/>
              <a:buChar char="•"/>
            </a:pPr>
            <a:endParaRPr lang="en-US" altLang="zh-CN" sz="1800" dirty="0" smtClean="0">
              <a:ea typeface="宋体" charset="-122"/>
            </a:endParaRPr>
          </a:p>
          <a:p>
            <a:pPr lvl="1">
              <a:buNone/>
            </a:pPr>
            <a:endParaRPr lang="en-US" altLang="zh-CN" sz="2000" dirty="0" smtClean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28" y="3090329"/>
            <a:ext cx="7535780" cy="12753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a typeface="宋体" charset="-122"/>
              </a:rPr>
              <a:t>Some updates</a:t>
            </a:r>
            <a:endParaRPr lang="zh-CN" altLang="en-US" dirty="0" smtClean="0"/>
          </a:p>
        </p:txBody>
      </p:sp>
      <p:sp>
        <p:nvSpPr>
          <p:cNvPr id="29699" name="内容占位符 2"/>
          <p:cNvSpPr>
            <a:spLocks noGrp="1"/>
          </p:cNvSpPr>
          <p:nvPr>
            <p:ph idx="1"/>
          </p:nvPr>
        </p:nvSpPr>
        <p:spPr>
          <a:xfrm>
            <a:off x="316089" y="1600201"/>
            <a:ext cx="8827911" cy="485704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altLang="zh-CN" sz="2400" dirty="0" smtClean="0">
                <a:ea typeface="宋体" charset="-122"/>
              </a:rPr>
              <a:t> Why using BIER-Ethernet?  --- For more clean cut design</a:t>
            </a:r>
          </a:p>
          <a:p>
            <a:pPr marL="457200" indent="-457200">
              <a:buNone/>
            </a:pPr>
            <a:r>
              <a:rPr lang="en-US" altLang="zh-CN" sz="2400" dirty="0" smtClean="0">
                <a:ea typeface="宋体" charset="-122"/>
              </a:rPr>
              <a:t>	</a:t>
            </a:r>
            <a:r>
              <a:rPr lang="en-US" altLang="zh-CN" sz="1800" dirty="0" smtClean="0"/>
              <a:t>and just let MPLS as an independent layer protocol to help BIER forwarding as it does for IPv4/IPv6/</a:t>
            </a:r>
            <a:r>
              <a:rPr lang="en-US" altLang="zh-CN" sz="1800" dirty="0" err="1" smtClean="0"/>
              <a:t>IPmcast</a:t>
            </a:r>
            <a:r>
              <a:rPr lang="en-US" altLang="zh-CN" sz="1800" dirty="0" smtClean="0"/>
              <a:t> traffic. Additionally, the BIER forwarding capability will be also introduced in enterprise/data center, such feature may be newly implemented in switch ASICs, with clean cut design using BIER-</a:t>
            </a:r>
            <a:r>
              <a:rPr lang="en-US" altLang="zh-CN" sz="1800" dirty="0" err="1" smtClean="0"/>
              <a:t>ethernet</a:t>
            </a:r>
            <a:r>
              <a:rPr lang="en-US" altLang="zh-CN" sz="1800" dirty="0" smtClean="0"/>
              <a:t>, the implementation will be more clean as well.</a:t>
            </a:r>
          </a:p>
          <a:p>
            <a:pPr marL="457200" indent="-457200">
              <a:buNone/>
            </a:pPr>
            <a:r>
              <a:rPr lang="en-US" altLang="zh-CN" sz="2400" dirty="0" smtClean="0">
                <a:ea typeface="宋体" charset="-122"/>
              </a:rPr>
              <a:t>2.	BIER Ethernet Considerations for NVO3 network</a:t>
            </a:r>
          </a:p>
          <a:p>
            <a:pPr>
              <a:buNone/>
            </a:pPr>
            <a:r>
              <a:rPr lang="en-US" altLang="zh-CN" sz="1800" dirty="0" smtClean="0"/>
              <a:t>		There may be requirements for current switch ASICs in datacenter to implement BIER-     	Ethernet forwarding.  And then, there will be a more efficient way to forward BUM 	traffic, rather than ingress replication and multicast tree.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a typeface="宋体" charset="-122"/>
              </a:rPr>
              <a:t>Some updates</a:t>
            </a:r>
            <a:endParaRPr lang="zh-CN" altLang="en-US" dirty="0" smtClean="0"/>
          </a:p>
        </p:txBody>
      </p:sp>
      <p:sp>
        <p:nvSpPr>
          <p:cNvPr id="29699" name="内容占位符 2"/>
          <p:cNvSpPr>
            <a:spLocks noGrp="1"/>
          </p:cNvSpPr>
          <p:nvPr>
            <p:ph idx="1"/>
          </p:nvPr>
        </p:nvSpPr>
        <p:spPr>
          <a:xfrm>
            <a:off x="293511" y="1600201"/>
            <a:ext cx="8827911" cy="4857044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en-US" altLang="zh-CN" sz="2400" dirty="0">
                <a:ea typeface="宋体" charset="-122"/>
              </a:rPr>
              <a:t>3</a:t>
            </a:r>
            <a:r>
              <a:rPr lang="en-US" altLang="zh-CN" sz="2400" dirty="0" smtClean="0">
                <a:ea typeface="宋体" charset="-122"/>
              </a:rPr>
              <a:t>.</a:t>
            </a:r>
            <a:r>
              <a:rPr lang="en-US" altLang="zh-CN" sz="2400" dirty="0" smtClean="0">
                <a:ea typeface="宋体" charset="-122"/>
              </a:rPr>
              <a:t>	BIER Ethernet Considerations for BIER Traffic Engineering</a:t>
            </a:r>
          </a:p>
          <a:p>
            <a:pPr>
              <a:buNone/>
            </a:pPr>
            <a:r>
              <a:rPr lang="en-US" altLang="zh-CN" sz="1800" dirty="0" smtClean="0"/>
              <a:t>		BIER-TE encapsulation format may be the same as BIER encapsulation. However, how to interpret the </a:t>
            </a:r>
            <a:r>
              <a:rPr lang="en-US" altLang="zh-CN" sz="1800" dirty="0" err="1" smtClean="0"/>
              <a:t>BitString</a:t>
            </a:r>
            <a:r>
              <a:rPr lang="en-US" altLang="zh-CN" sz="1800" dirty="0" smtClean="0"/>
              <a:t> is totally different. Hence, BIER-Ethernet encapsulation MUST need one identifier to be assigned to identify the BIER header is for BIER forwarding or BIER-TE forwarding. For example, one bit in Reserved field can be reserved for this purpose</a:t>
            </a:r>
            <a:r>
              <a:rPr lang="en-US" altLang="zh-CN" sz="1800" dirty="0" smtClean="0"/>
              <a:t>.</a:t>
            </a:r>
          </a:p>
          <a:p>
            <a:pPr>
              <a:buNone/>
            </a:pPr>
            <a:endParaRPr lang="en-US" altLang="zh-CN" sz="1800" dirty="0" smtClean="0"/>
          </a:p>
          <a:p>
            <a:pPr marL="457200" indent="-457200">
              <a:buNone/>
            </a:pPr>
            <a:r>
              <a:rPr lang="en-US" altLang="zh-CN" sz="2000" dirty="0" smtClean="0">
                <a:ea typeface="宋体" charset="-122"/>
              </a:rPr>
              <a:t>4.</a:t>
            </a:r>
            <a:r>
              <a:rPr lang="en-US" altLang="zh-CN" sz="2000" dirty="0">
                <a:ea typeface="宋体" charset="-122"/>
              </a:rPr>
              <a:t>	BIER Ethernet Considerations for MVPN</a:t>
            </a:r>
          </a:p>
          <a:p>
            <a:pPr>
              <a:buNone/>
            </a:pPr>
            <a:r>
              <a:rPr lang="en-US" altLang="zh-CN" sz="2000" dirty="0"/>
              <a:t>		In MVPN, the P-tunnels are used for carrying multicast traffic across backbone. BIER tunnel Type is newly defined in [I-</a:t>
            </a:r>
            <a:r>
              <a:rPr lang="en-US" altLang="zh-CN" sz="2000" dirty="0" err="1"/>
              <a:t>D.ietf</a:t>
            </a:r>
            <a:r>
              <a:rPr lang="en-US" altLang="zh-CN" sz="2000" dirty="0"/>
              <a:t>-bier-</a:t>
            </a:r>
            <a:r>
              <a:rPr lang="en-US" altLang="zh-CN" sz="2000" dirty="0" err="1"/>
              <a:t>mvpn</a:t>
            </a:r>
            <a:r>
              <a:rPr lang="en-US" altLang="zh-CN" sz="2000" dirty="0"/>
              <a:t>]. The BIER Encapsulation used for multicast tunnel is </a:t>
            </a:r>
            <a:r>
              <a:rPr lang="en-US" altLang="zh-CN" sz="2000" dirty="0" err="1"/>
              <a:t>independant</a:t>
            </a:r>
            <a:r>
              <a:rPr lang="en-US" altLang="zh-CN" sz="2000" dirty="0"/>
              <a:t> of the MPLS label. Hence, BIER-Ethernet can also be used as P-Tunnel. In other words, there may need a new Tunnel Type to identify BIER-Ethernet Tunnel type, or a new flag to distinguish BIER-MPLS tunnel and BIER-Ethernet Tunnel. </a:t>
            </a:r>
          </a:p>
          <a:p>
            <a:pPr>
              <a:buNone/>
            </a:pPr>
            <a:endParaRPr lang="en-US" altLang="zh-CN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a typeface="宋体" charset="-122"/>
              </a:rPr>
              <a:t>Next Steps</a:t>
            </a:r>
            <a:endParaRPr lang="zh-CN" altLang="en-US" dirty="0" smtClean="0"/>
          </a:p>
        </p:txBody>
      </p:sp>
      <p:sp>
        <p:nvSpPr>
          <p:cNvPr id="29699" name="内容占位符 2"/>
          <p:cNvSpPr>
            <a:spLocks noGrp="1"/>
          </p:cNvSpPr>
          <p:nvPr>
            <p:ph idx="1"/>
          </p:nvPr>
        </p:nvSpPr>
        <p:spPr>
          <a:xfrm>
            <a:off x="316089" y="1600201"/>
            <a:ext cx="8827911" cy="485704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zh-CN" sz="2400" dirty="0" smtClean="0">
                <a:ea typeface="宋体" charset="-122"/>
                <a:sym typeface="Wingdings" pitchFamily="2" charset="2"/>
              </a:rPr>
              <a:t>DISCUSSION…….</a:t>
            </a:r>
          </a:p>
          <a:p>
            <a:pPr marL="457200" indent="-457200">
              <a:buNone/>
            </a:pPr>
            <a:r>
              <a:rPr lang="en-US" altLang="zh-CN" sz="2400" dirty="0" smtClean="0">
                <a:ea typeface="宋体" charset="-122"/>
              </a:rPr>
              <a:t> </a:t>
            </a:r>
            <a:endParaRPr lang="en-US" altLang="zh-CN" sz="2000" b="1" dirty="0" smtClean="0"/>
          </a:p>
          <a:p>
            <a:pPr>
              <a:buNone/>
            </a:pPr>
            <a:r>
              <a:rPr lang="en-US" altLang="zh-CN" sz="1800" dirty="0" smtClean="0"/>
              <a:t>	</a:t>
            </a:r>
          </a:p>
          <a:p>
            <a:pPr lvl="1">
              <a:buNone/>
            </a:pPr>
            <a:endParaRPr lang="en-US" altLang="zh-CN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定义设计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000000"/>
          </a:solidFill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3791</TotalTime>
  <Words>144</Words>
  <Application>Microsoft Office PowerPoint</Application>
  <PresentationFormat>全屏显示(4:3)</PresentationFormat>
  <Paragraphs>29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Microsoft YaHei Bold</vt:lpstr>
      <vt:lpstr>宋体</vt:lpstr>
      <vt:lpstr>微软雅黑</vt:lpstr>
      <vt:lpstr>Arial</vt:lpstr>
      <vt:lpstr>Calibri</vt:lpstr>
      <vt:lpstr>Times</vt:lpstr>
      <vt:lpstr>Wingdings</vt:lpstr>
      <vt:lpstr>自定义设计</vt:lpstr>
      <vt:lpstr>BIER-Ethernet  draft-wang-bier-ethernet      Linda Wang (Presenting)  Sandy. Zhang   </vt:lpstr>
      <vt:lpstr>Background</vt:lpstr>
      <vt:lpstr>DATA Plane Solution</vt:lpstr>
      <vt:lpstr>Control Plane Solution</vt:lpstr>
      <vt:lpstr>Some updates</vt:lpstr>
      <vt:lpstr>Some updates</vt:lpstr>
      <vt:lpstr>Next Steps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yuyue</cp:lastModifiedBy>
  <cp:revision>465</cp:revision>
  <dcterms:created xsi:type="dcterms:W3CDTF">2012-02-06T04:53:00Z</dcterms:created>
  <dcterms:modified xsi:type="dcterms:W3CDTF">2016-09-27T05:31:49Z</dcterms:modified>
</cp:coreProperties>
</file>