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6" r:id="rId1"/>
  </p:sldMasterIdLst>
  <p:notesMasterIdLst>
    <p:notesMasterId r:id="rId11"/>
  </p:notesMasterIdLst>
  <p:sldIdLst>
    <p:sldId id="264" r:id="rId2"/>
    <p:sldId id="274" r:id="rId3"/>
    <p:sldId id="285" r:id="rId4"/>
    <p:sldId id="292" r:id="rId5"/>
    <p:sldId id="293" r:id="rId6"/>
    <p:sldId id="295" r:id="rId7"/>
    <p:sldId id="296" r:id="rId8"/>
    <p:sldId id="286" r:id="rId9"/>
    <p:sldId id="282" r:id="rId10"/>
  </p:sldIdLst>
  <p:sldSz cx="9144000" cy="6858000" type="screen4x3"/>
  <p:notesSz cx="6858000" cy="9144000"/>
  <p:defaultTextStyle>
    <a:defPPr>
      <a:defRPr lang="zh-CN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56565"/>
    <a:srgbClr val="626571"/>
    <a:srgbClr val="5C6774"/>
    <a:srgbClr val="535B65"/>
    <a:srgbClr val="5E5E5E"/>
    <a:srgbClr val="737373"/>
    <a:srgbClr val="565656"/>
    <a:srgbClr val="005BAA"/>
    <a:srgbClr val="8C8C8C"/>
    <a:srgbClr val="0051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307" autoAdjust="0"/>
    <p:restoredTop sz="94118" autoAdjust="0"/>
  </p:normalViewPr>
  <p:slideViewPr>
    <p:cSldViewPr snapToGrid="0" snapToObjects="1">
      <p:cViewPr varScale="1">
        <p:scale>
          <a:sx n="63" d="100"/>
          <a:sy n="63" d="100"/>
        </p:scale>
        <p:origin x="1588" y="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A0C8AB-EA49-485D-B4BE-493F24878865}" type="datetimeFigureOut">
              <a:rPr lang="zh-CN" altLang="en-US" smtClean="0"/>
              <a:pPr/>
              <a:t>2016/9/27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996FC8-84A9-4964-BFE3-396166A983F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64044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685800" y="1434586"/>
            <a:ext cx="7772400" cy="1470025"/>
          </a:xfrm>
        </p:spPr>
        <p:txBody>
          <a:bodyPr>
            <a:normAutofit/>
          </a:bodyPr>
          <a:lstStyle>
            <a:lvl1pPr algn="ctr">
              <a:defRPr sz="3600" b="1" i="0">
                <a:solidFill>
                  <a:srgbClr val="005BAA"/>
                </a:solidFill>
                <a:latin typeface="Arial"/>
                <a:ea typeface="微软雅黑"/>
                <a:cs typeface="Arial"/>
              </a:defRPr>
            </a:lvl1pPr>
          </a:lstStyle>
          <a:p>
            <a:r>
              <a:rPr kumimoji="1" lang="zh-CN" altLang="en-US" dirty="0" smtClean="0"/>
              <a:t>单击此处编辑母版标题样式</a:t>
            </a:r>
            <a:endParaRPr kumimoji="1" lang="zh-CN" altLang="en-US" dirty="0"/>
          </a:p>
        </p:txBody>
      </p:sp>
      <p:sp>
        <p:nvSpPr>
          <p:cNvPr id="9" name="副标题 2"/>
          <p:cNvSpPr>
            <a:spLocks noGrp="1"/>
          </p:cNvSpPr>
          <p:nvPr>
            <p:ph type="subTitle" idx="1"/>
          </p:nvPr>
        </p:nvSpPr>
        <p:spPr>
          <a:xfrm>
            <a:off x="1371600" y="2699344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8C8C8C"/>
                </a:solidFill>
                <a:ea typeface="微软雅黑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zh-CN" altLang="en-US" dirty="0" smtClean="0"/>
              <a:t>单击此处编辑母版副标题样式</a:t>
            </a:r>
            <a:endParaRPr kumimoji="1" lang="zh-CN" altLang="en-US" dirty="0"/>
          </a:p>
        </p:txBody>
      </p:sp>
      <p:sp>
        <p:nvSpPr>
          <p:cNvPr id="5" name="Rectangle 8"/>
          <p:cNvSpPr>
            <a:spLocks noChangeArrowheads="1"/>
          </p:cNvSpPr>
          <p:nvPr userDrawn="1"/>
        </p:nvSpPr>
        <p:spPr bwMode="auto">
          <a:xfrm>
            <a:off x="9144000" y="3542269"/>
            <a:ext cx="1209627" cy="1254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8000" tIns="0" rIns="93442" bIns="46725" anchor="t" anchorCtr="0">
            <a:noAutofit/>
          </a:bodyPr>
          <a:lstStyle/>
          <a:p>
            <a:pPr algn="l" defTabSz="935038">
              <a:lnSpc>
                <a:spcPct val="120000"/>
              </a:lnSpc>
            </a:pPr>
            <a:r>
              <a:rPr lang="zh-CN" altLang="en-US" sz="700" b="0" i="0" noProof="1" smtClean="0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rPr>
              <a:t>标题</a:t>
            </a:r>
            <a:r>
              <a:rPr lang="en-US" altLang="zh-CN" sz="700" b="0" i="0" noProof="1" smtClean="0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rPr>
              <a:t>:</a:t>
            </a:r>
            <a:endParaRPr altLang="ja-JP" sz="700" b="0" i="0" noProof="1">
              <a:solidFill>
                <a:schemeClr val="bg1"/>
              </a:solidFill>
              <a:latin typeface="微软雅黑"/>
              <a:ea typeface="微软雅黑"/>
              <a:cs typeface="Microsoft YaHei Bold"/>
            </a:endParaRPr>
          </a:p>
          <a:p>
            <a:pPr algn="l" defTabSz="935038">
              <a:lnSpc>
                <a:spcPct val="120000"/>
              </a:lnSpc>
            </a:pPr>
            <a:r>
              <a:rPr lang="zh-CN" altLang="en-US" sz="700" b="0" i="0" noProof="1" smtClean="0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rPr>
              <a:t>字体</a:t>
            </a:r>
            <a:r>
              <a:rPr lang="en-US" altLang="zh-CN" sz="700" b="0" i="0" noProof="1" smtClean="0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rPr>
              <a:t>: </a:t>
            </a:r>
            <a:r>
              <a:rPr lang="zh-CN" altLang="en-US" sz="700" b="0" i="0" noProof="1" smtClean="0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rPr>
              <a:t>微软雅黑粗体</a:t>
            </a:r>
            <a:endParaRPr altLang="ja-JP" sz="700" b="0" i="0" noProof="1" smtClean="0">
              <a:solidFill>
                <a:schemeClr val="bg1"/>
              </a:solidFill>
              <a:latin typeface="微软雅黑"/>
              <a:ea typeface="微软雅黑"/>
              <a:cs typeface="Microsoft YaHei Bold"/>
            </a:endParaRPr>
          </a:p>
          <a:p>
            <a:pPr algn="l" defTabSz="935038">
              <a:lnSpc>
                <a:spcPct val="120000"/>
              </a:lnSpc>
            </a:pPr>
            <a:r>
              <a:rPr lang="zh-CN" altLang="en-US" sz="700" b="0" i="0" noProof="1" smtClean="0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rPr>
              <a:t>字号</a:t>
            </a:r>
            <a:r>
              <a:rPr lang="en-US" sz="700" b="0" i="0" noProof="1" smtClean="0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rPr>
              <a:t>: </a:t>
            </a:r>
            <a:r>
              <a:rPr altLang="ja-JP" sz="700" b="0" i="0" noProof="1" smtClean="0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rPr>
              <a:t>32-3</a:t>
            </a:r>
            <a:r>
              <a:rPr lang="en-US" altLang="ja-JP" sz="700" b="0" i="0" noProof="1" smtClean="0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rPr>
              <a:t>6</a:t>
            </a:r>
            <a:r>
              <a:rPr altLang="ja-JP" sz="700" b="0" i="0" noProof="1" smtClean="0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rPr>
              <a:t>pt</a:t>
            </a:r>
          </a:p>
          <a:p>
            <a:pPr algn="l" defTabSz="935038">
              <a:lnSpc>
                <a:spcPct val="120000"/>
              </a:lnSpc>
            </a:pPr>
            <a:r>
              <a:rPr lang="zh-CN" altLang="en-US" sz="700" b="0" i="0" noProof="1" smtClean="0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rPr>
              <a:t>颜色</a:t>
            </a:r>
            <a:r>
              <a:rPr lang="en-US" altLang="zh-CN" sz="700" b="0" i="0" noProof="1" smtClean="0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rPr>
              <a:t>:</a:t>
            </a:r>
            <a:r>
              <a:rPr lang="en-US" altLang="zh-CN" sz="700" b="0" i="0" baseline="0" noProof="1" smtClean="0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rPr>
              <a:t> </a:t>
            </a:r>
            <a:r>
              <a:rPr lang="zh-CN" altLang="en-US" sz="700" b="0" i="0" noProof="1" smtClean="0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rPr>
              <a:t>主题蓝色</a:t>
            </a:r>
            <a:endParaRPr altLang="ja-JP" sz="700" b="0" i="0" noProof="1">
              <a:solidFill>
                <a:schemeClr val="bg1"/>
              </a:solidFill>
              <a:latin typeface="微软雅黑"/>
              <a:ea typeface="微软雅黑"/>
              <a:cs typeface="Microsoft YaHei Bold"/>
            </a:endParaRPr>
          </a:p>
          <a:p>
            <a:pPr algn="l" defTabSz="935038">
              <a:lnSpc>
                <a:spcPct val="120000"/>
              </a:lnSpc>
            </a:pPr>
            <a:endParaRPr lang="en-US" altLang="zh-CN" sz="700" b="0" i="0" noProof="1" smtClean="0">
              <a:solidFill>
                <a:schemeClr val="bg1"/>
              </a:solidFill>
              <a:latin typeface="微软雅黑"/>
              <a:ea typeface="微软雅黑"/>
              <a:cs typeface="Microsoft YaHei Bold"/>
            </a:endParaRPr>
          </a:p>
          <a:p>
            <a:pPr algn="l" defTabSz="935038">
              <a:lnSpc>
                <a:spcPct val="120000"/>
              </a:lnSpc>
            </a:pPr>
            <a:r>
              <a:rPr lang="zh-CN" altLang="en-US" sz="700" b="0" i="0" noProof="1" smtClean="0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rPr>
              <a:t>副标题</a:t>
            </a:r>
            <a:r>
              <a:rPr lang="en-US" altLang="zh-CN" sz="700" b="0" i="0" noProof="1" smtClean="0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rPr>
              <a:t>:</a:t>
            </a:r>
            <a:endParaRPr altLang="ja-JP" sz="700" b="0" i="0" noProof="1">
              <a:solidFill>
                <a:schemeClr val="bg1"/>
              </a:solidFill>
              <a:latin typeface="微软雅黑"/>
              <a:ea typeface="微软雅黑"/>
              <a:cs typeface="Microsoft YaHei Bold"/>
            </a:endParaRPr>
          </a:p>
          <a:p>
            <a:pPr algn="l" defTabSz="935038">
              <a:lnSpc>
                <a:spcPct val="120000"/>
              </a:lnSpc>
            </a:pPr>
            <a:r>
              <a:rPr lang="zh-CN" altLang="en-US" sz="700" b="0" i="0" noProof="1" smtClean="0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rPr>
              <a:t>字体</a:t>
            </a:r>
            <a:r>
              <a:rPr lang="en-US" sz="700" b="0" i="0" noProof="1" smtClean="0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rPr>
              <a:t>: </a:t>
            </a:r>
            <a:r>
              <a:rPr lang="zh-CN" altLang="en-US" sz="700" b="0" i="0" noProof="1" smtClean="0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rPr>
              <a:t>微软雅黑</a:t>
            </a:r>
            <a:endParaRPr lang="en-US" altLang="zh-CN" sz="700" b="0" i="0" noProof="1" smtClean="0">
              <a:solidFill>
                <a:schemeClr val="bg1"/>
              </a:solidFill>
              <a:latin typeface="微软雅黑"/>
              <a:ea typeface="微软雅黑"/>
              <a:cs typeface="Microsoft YaHei Bold"/>
            </a:endParaRPr>
          </a:p>
          <a:p>
            <a:pPr algn="l" defTabSz="935038">
              <a:lnSpc>
                <a:spcPct val="120000"/>
              </a:lnSpc>
            </a:pPr>
            <a:r>
              <a:rPr lang="zh-CN" altLang="en-US" sz="700" b="0" i="0" noProof="1" smtClean="0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rPr>
              <a:t>字号</a:t>
            </a:r>
            <a:r>
              <a:rPr lang="en-US" sz="700" b="0" i="0" noProof="1" smtClean="0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rPr>
              <a:t>: </a:t>
            </a:r>
            <a:r>
              <a:rPr altLang="ja-JP" sz="700" b="0" i="0" noProof="1" smtClean="0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rPr>
              <a:t>2</a:t>
            </a:r>
            <a:r>
              <a:rPr lang="en-US" altLang="ja-JP" sz="700" b="0" i="0" noProof="1" smtClean="0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rPr>
              <a:t>4</a:t>
            </a:r>
            <a:r>
              <a:rPr altLang="ja-JP" sz="700" b="0" i="0" noProof="1" smtClean="0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rPr>
              <a:t>pt</a:t>
            </a:r>
            <a:endParaRPr altLang="ja-JP" sz="700" b="0" i="0" noProof="1">
              <a:solidFill>
                <a:schemeClr val="bg1"/>
              </a:solidFill>
              <a:latin typeface="微软雅黑"/>
              <a:ea typeface="微软雅黑"/>
              <a:cs typeface="Microsoft YaHei Bold"/>
            </a:endParaRPr>
          </a:p>
          <a:p>
            <a:pPr algn="l" defTabSz="935038">
              <a:lnSpc>
                <a:spcPct val="120000"/>
              </a:lnSpc>
            </a:pPr>
            <a:r>
              <a:rPr lang="zh-CN" altLang="en-US" sz="700" b="0" i="0" noProof="1" smtClean="0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rPr>
              <a:t>颜色</a:t>
            </a:r>
            <a:r>
              <a:rPr lang="en-US" altLang="zh-CN" sz="700" b="0" i="0" noProof="1" smtClean="0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rPr>
              <a:t>: </a:t>
            </a:r>
            <a:r>
              <a:rPr lang="zh-CN" altLang="en-US" sz="700" b="0" i="0" noProof="1" smtClean="0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rPr>
              <a:t>主题灰色</a:t>
            </a:r>
            <a:endParaRPr altLang="ja-JP" sz="700" b="0" i="0" noProof="1">
              <a:solidFill>
                <a:schemeClr val="bg1"/>
              </a:solidFill>
              <a:latin typeface="微软雅黑"/>
              <a:ea typeface="微软雅黑"/>
              <a:cs typeface="Microsoft YaHei Bold"/>
            </a:endParaRP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505700" y="358140"/>
            <a:ext cx="1242764" cy="418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74919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1514173" y="550734"/>
            <a:ext cx="1782952" cy="1143000"/>
          </a:xfrm>
        </p:spPr>
        <p:txBody>
          <a:bodyPr/>
          <a:lstStyle/>
          <a:p>
            <a:r>
              <a:rPr kumimoji="1" lang="zh-CN" altLang="en-US" dirty="0" smtClean="0"/>
              <a:t>目录</a:t>
            </a:r>
            <a:endParaRPr kumimoji="1"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 hasCustomPrompt="1"/>
          </p:nvPr>
        </p:nvSpPr>
        <p:spPr>
          <a:xfrm>
            <a:off x="1514173" y="1870075"/>
            <a:ext cx="7138808" cy="4370388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latin typeface=""/>
              </a:defRPr>
            </a:lvl1pPr>
          </a:lstStyle>
          <a:p>
            <a:pPr lvl="0"/>
            <a:r>
              <a:rPr kumimoji="1" lang="en-US" altLang="zh-CN" dirty="0" smtClean="0"/>
              <a:t>1.</a:t>
            </a:r>
          </a:p>
          <a:p>
            <a:pPr lvl="0"/>
            <a:r>
              <a:rPr kumimoji="1" lang="en-US" altLang="zh-CN" dirty="0" smtClean="0"/>
              <a:t>2.</a:t>
            </a:r>
          </a:p>
          <a:p>
            <a:pPr lvl="0"/>
            <a:r>
              <a:rPr kumimoji="1" lang="en-US" altLang="zh-CN" dirty="0" smtClean="0"/>
              <a:t>3.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823750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占位符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600"/>
            </a:lvl4pPr>
            <a:lvl5pPr>
              <a:defRPr sz="1200"/>
            </a:lvl5pPr>
          </a:lstStyle>
          <a:p>
            <a:pPr lvl="0"/>
            <a:r>
              <a:rPr kumimoji="1" lang="zh-CN" altLang="en-US" dirty="0" smtClean="0"/>
              <a:t>单击此处编辑母版文本样式</a:t>
            </a:r>
          </a:p>
          <a:p>
            <a:pPr lvl="1"/>
            <a:r>
              <a:rPr kumimoji="1" lang="zh-CN" altLang="en-US" dirty="0" smtClean="0"/>
              <a:t>二级</a:t>
            </a:r>
          </a:p>
          <a:p>
            <a:pPr lvl="2"/>
            <a:r>
              <a:rPr kumimoji="1" lang="zh-CN" altLang="en-US" dirty="0" smtClean="0"/>
              <a:t>三级</a:t>
            </a:r>
          </a:p>
          <a:p>
            <a:pPr lvl="3"/>
            <a:r>
              <a:rPr kumimoji="1" lang="zh-CN" altLang="en-US" dirty="0" smtClean="0"/>
              <a:t>四级</a:t>
            </a:r>
          </a:p>
          <a:p>
            <a:pPr lvl="4"/>
            <a:r>
              <a:rPr kumimoji="1" lang="zh-CN" altLang="en-US" dirty="0" smtClean="0"/>
              <a:t>五级</a:t>
            </a:r>
            <a:endParaRPr kumimoji="1" lang="zh-CN" altLang="en-US" dirty="0"/>
          </a:p>
        </p:txBody>
      </p:sp>
      <p:sp>
        <p:nvSpPr>
          <p:cNvPr id="14" name="标题 13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>
                <a:solidFill>
                  <a:srgbClr val="005BAA"/>
                </a:solidFill>
              </a:defRPr>
            </a:lvl1pPr>
          </a:lstStyle>
          <a:p>
            <a:r>
              <a:rPr kumimoji="1" lang="zh-CN" altLang="en-US" dirty="0" smtClean="0"/>
              <a:t>单击此处编辑母版标题样式</a:t>
            </a:r>
            <a:endParaRPr kumimoji="1" lang="zh-CN" altLang="en-US" dirty="0"/>
          </a:p>
        </p:txBody>
      </p:sp>
      <p:sp>
        <p:nvSpPr>
          <p:cNvPr id="2" name="文本框 1"/>
          <p:cNvSpPr txBox="1"/>
          <p:nvPr userDrawn="1"/>
        </p:nvSpPr>
        <p:spPr>
          <a:xfrm>
            <a:off x="-1334749" y="361527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grpSp>
        <p:nvGrpSpPr>
          <p:cNvPr id="26" name="组合 25"/>
          <p:cNvGrpSpPr/>
          <p:nvPr userDrawn="1"/>
        </p:nvGrpSpPr>
        <p:grpSpPr>
          <a:xfrm>
            <a:off x="9152238" y="3839666"/>
            <a:ext cx="1360488" cy="2693462"/>
            <a:chOff x="9152238" y="3839666"/>
            <a:chExt cx="1360488" cy="2693462"/>
          </a:xfrm>
        </p:grpSpPr>
        <p:grpSp>
          <p:nvGrpSpPr>
            <p:cNvPr id="20" name="组 19"/>
            <p:cNvGrpSpPr/>
            <p:nvPr userDrawn="1"/>
          </p:nvGrpSpPr>
          <p:grpSpPr>
            <a:xfrm>
              <a:off x="9272194" y="5231379"/>
              <a:ext cx="935158" cy="1301749"/>
              <a:chOff x="9286278" y="1725515"/>
              <a:chExt cx="935158" cy="1301749"/>
            </a:xfrm>
          </p:grpSpPr>
          <p:grpSp>
            <p:nvGrpSpPr>
              <p:cNvPr id="21" name="组 20"/>
              <p:cNvGrpSpPr/>
              <p:nvPr userDrawn="1"/>
            </p:nvGrpSpPr>
            <p:grpSpPr>
              <a:xfrm>
                <a:off x="9286278" y="1725515"/>
                <a:ext cx="795145" cy="254390"/>
                <a:chOff x="9286278" y="1725515"/>
                <a:chExt cx="795145" cy="254390"/>
              </a:xfrm>
            </p:grpSpPr>
            <p:sp>
              <p:nvSpPr>
                <p:cNvPr id="43" name="矩形 42"/>
                <p:cNvSpPr/>
                <p:nvPr userDrawn="1"/>
              </p:nvSpPr>
              <p:spPr>
                <a:xfrm>
                  <a:off x="9286278" y="1725515"/>
                  <a:ext cx="254390" cy="254390"/>
                </a:xfrm>
                <a:prstGeom prst="rect">
                  <a:avLst/>
                </a:prstGeom>
                <a:solidFill>
                  <a:srgbClr val="005BAA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  <p:sp>
              <p:nvSpPr>
                <p:cNvPr id="44" name="文本框 43"/>
                <p:cNvSpPr txBox="1"/>
                <p:nvPr userDrawn="1"/>
              </p:nvSpPr>
              <p:spPr>
                <a:xfrm>
                  <a:off x="9503622" y="1756625"/>
                  <a:ext cx="577801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/>
                  <a:r>
                    <a:rPr kumimoji="1" lang="en-US" altLang="zh-CN" sz="700" i="1" dirty="0" smtClean="0">
                      <a:solidFill>
                        <a:schemeClr val="bg1"/>
                      </a:solidFill>
                      <a:latin typeface="Times"/>
                      <a:cs typeface="Times"/>
                    </a:rPr>
                    <a:t>G91, B170</a:t>
                  </a:r>
                  <a:endParaRPr kumimoji="1" lang="zh-CN" altLang="en-US" sz="700" i="1" dirty="0">
                    <a:solidFill>
                      <a:schemeClr val="bg1"/>
                    </a:solidFill>
                    <a:latin typeface="Times"/>
                    <a:cs typeface="Times"/>
                  </a:endParaRPr>
                </a:p>
              </p:txBody>
            </p:sp>
          </p:grpSp>
          <p:grpSp>
            <p:nvGrpSpPr>
              <p:cNvPr id="22" name="组 21"/>
              <p:cNvGrpSpPr/>
              <p:nvPr userDrawn="1"/>
            </p:nvGrpSpPr>
            <p:grpSpPr>
              <a:xfrm>
                <a:off x="9286278" y="2062596"/>
                <a:ext cx="935158" cy="254390"/>
                <a:chOff x="9286278" y="2062596"/>
                <a:chExt cx="935158" cy="254390"/>
              </a:xfrm>
            </p:grpSpPr>
            <p:sp>
              <p:nvSpPr>
                <p:cNvPr id="41" name="矩形 40"/>
                <p:cNvSpPr/>
                <p:nvPr userDrawn="1"/>
              </p:nvSpPr>
              <p:spPr>
                <a:xfrm>
                  <a:off x="9286278" y="2062596"/>
                  <a:ext cx="254390" cy="254390"/>
                </a:xfrm>
                <a:prstGeom prst="rect">
                  <a:avLst/>
                </a:prstGeom>
                <a:solidFill>
                  <a:srgbClr val="0089CF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  <p:sp>
              <p:nvSpPr>
                <p:cNvPr id="42" name="文本框 41"/>
                <p:cNvSpPr txBox="1"/>
                <p:nvPr userDrawn="1"/>
              </p:nvSpPr>
              <p:spPr>
                <a:xfrm>
                  <a:off x="9503622" y="2093706"/>
                  <a:ext cx="717814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/>
                  <a:r>
                    <a:rPr kumimoji="1" lang="en-US" altLang="zh-CN" sz="700" i="1" dirty="0" smtClean="0">
                      <a:solidFill>
                        <a:schemeClr val="bg1"/>
                      </a:solidFill>
                      <a:latin typeface="Times"/>
                      <a:cs typeface="Times"/>
                    </a:rPr>
                    <a:t>G137, B207</a:t>
                  </a:r>
                  <a:endParaRPr kumimoji="1" lang="zh-CN" altLang="en-US" sz="700" i="1" dirty="0">
                    <a:solidFill>
                      <a:schemeClr val="bg1"/>
                    </a:solidFill>
                    <a:latin typeface="Times"/>
                    <a:cs typeface="Times"/>
                  </a:endParaRPr>
                </a:p>
              </p:txBody>
            </p:sp>
          </p:grpSp>
          <p:grpSp>
            <p:nvGrpSpPr>
              <p:cNvPr id="23" name="组 22"/>
              <p:cNvGrpSpPr/>
              <p:nvPr userDrawn="1"/>
            </p:nvGrpSpPr>
            <p:grpSpPr>
              <a:xfrm>
                <a:off x="9286278" y="2411716"/>
                <a:ext cx="935158" cy="254390"/>
                <a:chOff x="9286278" y="2411716"/>
                <a:chExt cx="935158" cy="254390"/>
              </a:xfrm>
            </p:grpSpPr>
            <p:sp>
              <p:nvSpPr>
                <p:cNvPr id="39" name="矩形 38"/>
                <p:cNvSpPr/>
                <p:nvPr userDrawn="1"/>
              </p:nvSpPr>
              <p:spPr>
                <a:xfrm>
                  <a:off x="9286278" y="2411716"/>
                  <a:ext cx="254390" cy="254390"/>
                </a:xfrm>
                <a:prstGeom prst="rect">
                  <a:avLst/>
                </a:prstGeom>
                <a:solidFill>
                  <a:srgbClr val="00AEEF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  <p:sp>
              <p:nvSpPr>
                <p:cNvPr id="40" name="文本框 39"/>
                <p:cNvSpPr txBox="1"/>
                <p:nvPr userDrawn="1"/>
              </p:nvSpPr>
              <p:spPr>
                <a:xfrm>
                  <a:off x="9503622" y="2442826"/>
                  <a:ext cx="717814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/>
                  <a:r>
                    <a:rPr kumimoji="1" lang="en-US" altLang="zh-CN" sz="700" i="1" dirty="0" smtClean="0">
                      <a:solidFill>
                        <a:schemeClr val="bg1"/>
                      </a:solidFill>
                      <a:latin typeface="Times"/>
                      <a:cs typeface="Times"/>
                    </a:rPr>
                    <a:t>G174, B239</a:t>
                  </a:r>
                  <a:endParaRPr kumimoji="1" lang="zh-CN" altLang="en-US" sz="700" i="1" dirty="0">
                    <a:solidFill>
                      <a:schemeClr val="bg1"/>
                    </a:solidFill>
                    <a:latin typeface="Times"/>
                    <a:cs typeface="Times"/>
                  </a:endParaRPr>
                </a:p>
              </p:txBody>
            </p:sp>
          </p:grpSp>
          <p:sp>
            <p:nvSpPr>
              <p:cNvPr id="24" name="矩形 23"/>
              <p:cNvSpPr/>
              <p:nvPr userDrawn="1"/>
            </p:nvSpPr>
            <p:spPr>
              <a:xfrm>
                <a:off x="9286278" y="2772874"/>
                <a:ext cx="254390" cy="254390"/>
              </a:xfrm>
              <a:prstGeom prst="rect">
                <a:avLst/>
              </a:prstGeom>
              <a:solidFill>
                <a:srgbClr val="00ABBD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8" name="文本框 37"/>
              <p:cNvSpPr txBox="1"/>
              <p:nvPr userDrawn="1"/>
            </p:nvSpPr>
            <p:spPr>
              <a:xfrm>
                <a:off x="9503622" y="2803984"/>
                <a:ext cx="717814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kumimoji="1" lang="en-US" altLang="zh-CN" sz="700" i="1" dirty="0" smtClean="0">
                    <a:solidFill>
                      <a:schemeClr val="bg1"/>
                    </a:solidFill>
                    <a:latin typeface="Times"/>
                    <a:cs typeface="Times"/>
                  </a:rPr>
                  <a:t>G171, B189</a:t>
                </a:r>
                <a:endParaRPr kumimoji="1" lang="zh-CN" altLang="en-US" sz="700" i="1" dirty="0">
                  <a:solidFill>
                    <a:schemeClr val="bg1"/>
                  </a:solidFill>
                  <a:latin typeface="Times"/>
                  <a:cs typeface="Times"/>
                </a:endParaRPr>
              </a:p>
            </p:txBody>
          </p:sp>
        </p:grpSp>
        <p:sp>
          <p:nvSpPr>
            <p:cNvPr id="45" name="Rectangle 8"/>
            <p:cNvSpPr>
              <a:spLocks noChangeArrowheads="1"/>
            </p:cNvSpPr>
            <p:nvPr userDrawn="1"/>
          </p:nvSpPr>
          <p:spPr bwMode="auto">
            <a:xfrm>
              <a:off x="9152238" y="3839666"/>
              <a:ext cx="1360488" cy="12541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8000" tIns="0" rIns="93442" bIns="46725" anchor="t" anchorCtr="0">
              <a:noAutofit/>
            </a:bodyPr>
            <a:lstStyle/>
            <a:p>
              <a:pPr algn="l" defTabSz="935038">
                <a:lnSpc>
                  <a:spcPct val="120000"/>
                </a:lnSpc>
              </a:pPr>
              <a:r>
                <a:rPr lang="zh-CN" altLang="en-US" sz="700" b="0" i="0" baseline="0" noProof="1" smtClean="0">
                  <a:solidFill>
                    <a:schemeClr val="bg1"/>
                  </a:solidFill>
                  <a:latin typeface="微软雅黑"/>
                  <a:ea typeface="微软雅黑"/>
                  <a:cs typeface="Microsoft YaHei Bold"/>
                </a:rPr>
                <a:t>标题</a:t>
              </a:r>
              <a:r>
                <a:rPr lang="en-US" altLang="zh-CN" sz="700" b="0" i="0" baseline="0" noProof="1" smtClean="0">
                  <a:solidFill>
                    <a:schemeClr val="bg1"/>
                  </a:solidFill>
                  <a:latin typeface="微软雅黑"/>
                  <a:ea typeface="微软雅黑"/>
                  <a:cs typeface="Microsoft YaHei Bold"/>
                </a:rPr>
                <a:t>:</a:t>
              </a:r>
              <a:endParaRPr altLang="ja-JP" sz="700" b="0" i="0" baseline="0" noProof="1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endParaRPr>
            </a:p>
            <a:p>
              <a:pPr algn="l" defTabSz="935038">
                <a:lnSpc>
                  <a:spcPct val="120000"/>
                </a:lnSpc>
              </a:pPr>
              <a:r>
                <a:rPr lang="zh-CN" altLang="en-US" sz="700" b="0" i="0" baseline="0" noProof="1" smtClean="0">
                  <a:solidFill>
                    <a:schemeClr val="bg1"/>
                  </a:solidFill>
                  <a:latin typeface="微软雅黑"/>
                  <a:ea typeface="微软雅黑"/>
                  <a:cs typeface="Microsoft YaHei Bold"/>
                </a:rPr>
                <a:t>字体</a:t>
              </a:r>
              <a:r>
                <a:rPr altLang="ja-JP" sz="700" b="0" i="0" baseline="0" noProof="1" smtClean="0">
                  <a:solidFill>
                    <a:schemeClr val="bg1"/>
                  </a:solidFill>
                  <a:latin typeface="微软雅黑"/>
                  <a:ea typeface="微软雅黑"/>
                  <a:cs typeface="Microsoft YaHei Bold"/>
                </a:rPr>
                <a:t>: </a:t>
              </a:r>
              <a:r>
                <a:rPr lang="zh-CN" altLang="en-US" sz="700" b="0" i="0" baseline="0" noProof="1" smtClean="0">
                  <a:solidFill>
                    <a:schemeClr val="bg1"/>
                  </a:solidFill>
                  <a:latin typeface="微软雅黑"/>
                  <a:ea typeface="微软雅黑"/>
                  <a:cs typeface="Microsoft YaHei Bold"/>
                </a:rPr>
                <a:t>微软雅黑</a:t>
              </a:r>
              <a:endParaRPr lang="en-US" altLang="zh-CN" sz="700" b="0" i="0" baseline="0" noProof="1" smtClean="0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endParaRPr>
            </a:p>
            <a:p>
              <a:pPr algn="l" defTabSz="935038">
                <a:lnSpc>
                  <a:spcPct val="120000"/>
                </a:lnSpc>
              </a:pPr>
              <a:r>
                <a:rPr lang="zh-CN" altLang="en-US" sz="700" b="0" i="0" baseline="0" noProof="1" smtClean="0">
                  <a:solidFill>
                    <a:schemeClr val="bg1"/>
                  </a:solidFill>
                  <a:latin typeface="微软雅黑"/>
                  <a:ea typeface="微软雅黑"/>
                  <a:cs typeface="Microsoft YaHei Bold"/>
                </a:rPr>
                <a:t>字号</a:t>
              </a:r>
              <a:r>
                <a:rPr lang="en-US" sz="700" b="0" i="0" baseline="0" noProof="1" smtClean="0">
                  <a:solidFill>
                    <a:schemeClr val="bg1"/>
                  </a:solidFill>
                  <a:latin typeface="微软雅黑"/>
                  <a:ea typeface="微软雅黑"/>
                  <a:cs typeface="Microsoft YaHei Bold"/>
                </a:rPr>
                <a:t>: </a:t>
              </a:r>
              <a:r>
                <a:rPr lang="en-US" altLang="ja-JP" sz="700" b="0" i="0" baseline="0" noProof="1" smtClean="0">
                  <a:solidFill>
                    <a:schemeClr val="bg1"/>
                  </a:solidFill>
                  <a:latin typeface="微软雅黑"/>
                  <a:ea typeface="微软雅黑"/>
                  <a:cs typeface="Microsoft YaHei Bold"/>
                </a:rPr>
                <a:t>30-32pt</a:t>
              </a:r>
              <a:endParaRPr altLang="ja-JP" sz="700" b="0" i="0" baseline="0" noProof="1" smtClean="0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endParaRPr>
            </a:p>
            <a:p>
              <a:pPr algn="l" defTabSz="935038">
                <a:lnSpc>
                  <a:spcPct val="120000"/>
                </a:lnSpc>
              </a:pPr>
              <a:r>
                <a:rPr lang="zh-CN" altLang="en-US" sz="700" b="0" i="0" baseline="0" noProof="1" smtClean="0">
                  <a:solidFill>
                    <a:schemeClr val="bg1"/>
                  </a:solidFill>
                  <a:latin typeface="微软雅黑"/>
                  <a:ea typeface="微软雅黑"/>
                  <a:cs typeface="Microsoft YaHei Bold"/>
                </a:rPr>
                <a:t>颜色</a:t>
              </a:r>
              <a:r>
                <a:rPr lang="en-US" sz="700" b="0" i="0" baseline="0" noProof="1" smtClean="0">
                  <a:solidFill>
                    <a:schemeClr val="bg1"/>
                  </a:solidFill>
                  <a:latin typeface="微软雅黑"/>
                  <a:ea typeface="微软雅黑"/>
                  <a:cs typeface="Microsoft YaHei Bold"/>
                </a:rPr>
                <a:t>: </a:t>
              </a:r>
              <a:r>
                <a:rPr lang="zh-CN" altLang="en-US" sz="700" b="0" i="0" baseline="0" noProof="1" smtClean="0">
                  <a:solidFill>
                    <a:schemeClr val="bg1"/>
                  </a:solidFill>
                  <a:latin typeface="微软雅黑"/>
                  <a:ea typeface="微软雅黑"/>
                  <a:cs typeface="Microsoft YaHei Bold"/>
                </a:rPr>
                <a:t>主题蓝色</a:t>
              </a:r>
              <a:endParaRPr altLang="ja-JP" sz="700" b="0" i="0" baseline="0" noProof="1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endParaRPr>
            </a:p>
            <a:p>
              <a:pPr algn="l" defTabSz="935038">
                <a:lnSpc>
                  <a:spcPct val="120000"/>
                </a:lnSpc>
              </a:pPr>
              <a:endParaRPr lang="en-US" altLang="zh-CN" sz="700" b="0" i="0" baseline="0" noProof="1" smtClean="0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endParaRPr>
            </a:p>
            <a:p>
              <a:pPr algn="l" defTabSz="935038">
                <a:lnSpc>
                  <a:spcPct val="120000"/>
                </a:lnSpc>
              </a:pPr>
              <a:r>
                <a:rPr lang="zh-CN" altLang="en-US" sz="700" b="0" i="0" baseline="0" noProof="1" smtClean="0">
                  <a:solidFill>
                    <a:schemeClr val="bg1"/>
                  </a:solidFill>
                  <a:latin typeface="微软雅黑"/>
                  <a:ea typeface="微软雅黑"/>
                  <a:cs typeface="Microsoft YaHei Bold"/>
                </a:rPr>
                <a:t>正文</a:t>
              </a:r>
              <a:r>
                <a:rPr lang="en-US" altLang="zh-CN" sz="700" b="0" i="0" baseline="0" noProof="1" smtClean="0">
                  <a:solidFill>
                    <a:schemeClr val="bg1"/>
                  </a:solidFill>
                  <a:latin typeface="微软雅黑"/>
                  <a:ea typeface="微软雅黑"/>
                  <a:cs typeface="Microsoft YaHei Bold"/>
                </a:rPr>
                <a:t>(1-5</a:t>
              </a:r>
              <a:r>
                <a:rPr lang="zh-CN" altLang="en-US" sz="700" b="0" i="0" baseline="0" noProof="1" smtClean="0">
                  <a:solidFill>
                    <a:schemeClr val="bg1"/>
                  </a:solidFill>
                  <a:latin typeface="微软雅黑"/>
                  <a:ea typeface="微软雅黑"/>
                  <a:cs typeface="Microsoft YaHei Bold"/>
                </a:rPr>
                <a:t>级</a:t>
              </a:r>
              <a:r>
                <a:rPr lang="en-US" altLang="zh-CN" sz="700" b="0" i="0" baseline="0" noProof="1" smtClean="0">
                  <a:solidFill>
                    <a:schemeClr val="bg1"/>
                  </a:solidFill>
                  <a:latin typeface="微软雅黑"/>
                  <a:ea typeface="微软雅黑"/>
                  <a:cs typeface="Microsoft YaHei Bold"/>
                </a:rPr>
                <a:t>)</a:t>
              </a:r>
              <a:r>
                <a:rPr altLang="zh-CN" sz="700" b="0" i="0" baseline="0" noProof="1" smtClean="0">
                  <a:solidFill>
                    <a:schemeClr val="bg1"/>
                  </a:solidFill>
                  <a:latin typeface="微软雅黑"/>
                  <a:ea typeface="微软雅黑"/>
                  <a:cs typeface="Microsoft YaHei Bold"/>
                </a:rPr>
                <a:t>:</a:t>
              </a:r>
              <a:endParaRPr altLang="ja-JP" sz="700" b="0" i="0" baseline="0" noProof="1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endParaRPr>
            </a:p>
            <a:p>
              <a:pPr algn="l" defTabSz="935038">
                <a:lnSpc>
                  <a:spcPct val="120000"/>
                </a:lnSpc>
              </a:pPr>
              <a:r>
                <a:rPr lang="zh-CN" altLang="en-US" sz="700" b="0" i="0" baseline="0" noProof="1" smtClean="0">
                  <a:solidFill>
                    <a:schemeClr val="bg1"/>
                  </a:solidFill>
                  <a:latin typeface="微软雅黑"/>
                  <a:ea typeface="微软雅黑"/>
                  <a:cs typeface="Microsoft YaHei Bold"/>
                </a:rPr>
                <a:t>字体</a:t>
              </a:r>
              <a:r>
                <a:rPr lang="en-US" sz="700" b="0" i="0" baseline="0" noProof="1" smtClean="0">
                  <a:solidFill>
                    <a:schemeClr val="bg1"/>
                  </a:solidFill>
                  <a:latin typeface="微软雅黑"/>
                  <a:ea typeface="微软雅黑"/>
                  <a:cs typeface="Microsoft YaHei Bold"/>
                </a:rPr>
                <a:t>: </a:t>
              </a:r>
              <a:r>
                <a:rPr lang="zh-CN" altLang="en-US" sz="700" b="0" i="0" baseline="0" noProof="1" smtClean="0">
                  <a:solidFill>
                    <a:schemeClr val="bg1"/>
                  </a:solidFill>
                  <a:latin typeface="微软雅黑"/>
                  <a:ea typeface="微软雅黑"/>
                  <a:cs typeface="Microsoft YaHei Bold"/>
                </a:rPr>
                <a:t>微软雅黑</a:t>
              </a:r>
              <a:endParaRPr lang="en-US" altLang="zh-CN" sz="700" b="0" i="0" baseline="0" noProof="1" smtClean="0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endParaRPr>
            </a:p>
            <a:p>
              <a:pPr algn="l" defTabSz="935038">
                <a:lnSpc>
                  <a:spcPct val="120000"/>
                </a:lnSpc>
              </a:pPr>
              <a:r>
                <a:rPr lang="zh-CN" altLang="en-US" sz="700" b="0" i="0" baseline="0" noProof="1" smtClean="0">
                  <a:solidFill>
                    <a:schemeClr val="bg1"/>
                  </a:solidFill>
                  <a:latin typeface="微软雅黑"/>
                  <a:ea typeface="微软雅黑"/>
                  <a:cs typeface="Microsoft YaHei Bold"/>
                </a:rPr>
                <a:t>字号</a:t>
              </a:r>
              <a:r>
                <a:rPr lang="en-US" sz="700" b="0" i="0" baseline="0" noProof="1" smtClean="0">
                  <a:solidFill>
                    <a:schemeClr val="bg1"/>
                  </a:solidFill>
                  <a:latin typeface="微软雅黑"/>
                  <a:ea typeface="微软雅黑"/>
                  <a:cs typeface="Microsoft YaHei Bold"/>
                </a:rPr>
                <a:t>: </a:t>
              </a:r>
              <a:r>
                <a:rPr lang="en-US" altLang="ja-JP" sz="700" b="0" i="0" baseline="0" noProof="1" smtClean="0">
                  <a:solidFill>
                    <a:schemeClr val="bg1"/>
                  </a:solidFill>
                  <a:latin typeface="微软雅黑"/>
                  <a:ea typeface="微软雅黑"/>
                  <a:cs typeface="Microsoft YaHei Bold"/>
                </a:rPr>
                <a:t>28-12</a:t>
              </a:r>
              <a:r>
                <a:rPr altLang="ja-JP" sz="700" b="0" i="0" baseline="0" noProof="1" smtClean="0">
                  <a:solidFill>
                    <a:schemeClr val="bg1"/>
                  </a:solidFill>
                  <a:latin typeface="微软雅黑"/>
                  <a:ea typeface="微软雅黑"/>
                  <a:cs typeface="Microsoft YaHei Bold"/>
                </a:rPr>
                <a:t>pt</a:t>
              </a:r>
              <a:endParaRPr altLang="ja-JP" sz="700" b="0" i="0" baseline="0" noProof="1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endParaRPr>
            </a:p>
            <a:p>
              <a:pPr algn="l" defTabSz="935038">
                <a:lnSpc>
                  <a:spcPct val="120000"/>
                </a:lnSpc>
              </a:pPr>
              <a:r>
                <a:rPr lang="zh-CN" altLang="en-US" sz="700" b="0" i="0" baseline="0" noProof="1" smtClean="0">
                  <a:solidFill>
                    <a:schemeClr val="bg1"/>
                  </a:solidFill>
                  <a:latin typeface="微软雅黑"/>
                  <a:ea typeface="微软雅黑"/>
                  <a:cs typeface="Microsoft YaHei Bold"/>
                </a:rPr>
                <a:t>颜色</a:t>
              </a:r>
              <a:r>
                <a:rPr lang="en-US" sz="700" b="0" i="0" baseline="0" noProof="1" smtClean="0">
                  <a:solidFill>
                    <a:schemeClr val="bg1"/>
                  </a:solidFill>
                  <a:latin typeface="微软雅黑"/>
                  <a:ea typeface="微软雅黑"/>
                  <a:cs typeface="Microsoft YaHei Bold"/>
                </a:rPr>
                <a:t>:  </a:t>
              </a:r>
              <a:r>
                <a:rPr lang="zh-CN" altLang="en-US" sz="700" b="0" i="0" baseline="0" noProof="1" smtClean="0">
                  <a:solidFill>
                    <a:schemeClr val="bg1"/>
                  </a:solidFill>
                  <a:latin typeface="微软雅黑"/>
                  <a:ea typeface="微软雅黑"/>
                  <a:cs typeface="Microsoft YaHei Bold"/>
                </a:rPr>
                <a:t>黑色</a:t>
              </a:r>
              <a:endParaRPr altLang="ja-JP" sz="700" b="0" i="0" baseline="0" noProof="1">
                <a:solidFill>
                  <a:schemeClr val="bg1"/>
                </a:solidFill>
                <a:latin typeface="微软雅黑"/>
                <a:ea typeface="微软雅黑"/>
                <a:cs typeface="Microsoft YaHei Bold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927846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占位符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dirty="0" smtClean="0"/>
              <a:t>单击此处编辑母版标题样式</a:t>
            </a:r>
            <a:endParaRPr kumimoji="1" lang="zh-CN" altLang="en-US" dirty="0"/>
          </a:p>
        </p:txBody>
      </p:sp>
      <p:sp>
        <p:nvSpPr>
          <p:cNvPr id="9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 dirty="0" smtClean="0"/>
              <a:t>单击此处编辑母版文本样式</a:t>
            </a:r>
          </a:p>
          <a:p>
            <a:pPr lvl="1"/>
            <a:r>
              <a:rPr kumimoji="1" lang="zh-CN" altLang="en-US" dirty="0" smtClean="0"/>
              <a:t>二级</a:t>
            </a:r>
          </a:p>
          <a:p>
            <a:pPr lvl="2"/>
            <a:r>
              <a:rPr kumimoji="1" lang="zh-CN" altLang="en-US" dirty="0" smtClean="0"/>
              <a:t>三级</a:t>
            </a:r>
          </a:p>
          <a:p>
            <a:pPr lvl="3"/>
            <a:r>
              <a:rPr kumimoji="1" lang="zh-CN" altLang="en-US" dirty="0" smtClean="0"/>
              <a:t>四级</a:t>
            </a:r>
          </a:p>
          <a:p>
            <a:pPr lvl="4"/>
            <a:r>
              <a:rPr kumimoji="1" lang="zh-CN" altLang="en-US" dirty="0" smtClean="0"/>
              <a:t>五级</a:t>
            </a:r>
            <a:endParaRPr kumimoji="1" lang="zh-CN" altLang="en-US" dirty="0"/>
          </a:p>
        </p:txBody>
      </p:sp>
      <p:sp>
        <p:nvSpPr>
          <p:cNvPr id="10" name="文本框 9"/>
          <p:cNvSpPr txBox="1"/>
          <p:nvPr userDrawn="1"/>
        </p:nvSpPr>
        <p:spPr>
          <a:xfrm>
            <a:off x="7235600" y="143092"/>
            <a:ext cx="9838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76376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67" r:id="rId2"/>
    <p:sldLayoutId id="2147483658" r:id="rId3"/>
  </p:sldLayoutIdLst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rgbClr val="005BAA"/>
          </a:solidFill>
          <a:latin typeface="+mj-lt"/>
          <a:ea typeface="微软雅黑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微软雅黑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+mn-lt"/>
          <a:ea typeface="微软雅黑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微软雅黑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微软雅黑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微软雅黑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87495"/>
          </a:xfrm>
        </p:spPr>
        <p:txBody>
          <a:bodyPr>
            <a:normAutofit/>
          </a:bodyPr>
          <a:lstStyle/>
          <a:p>
            <a:pPr algn="ctr"/>
            <a:r>
              <a:rPr lang="en-US" altLang="zh-CN" sz="4800" dirty="0" smtClean="0">
                <a:ea typeface="宋体" charset="-122"/>
              </a:rPr>
              <a:t>BIER Use Case in NVO3</a:t>
            </a:r>
            <a:r>
              <a:rPr lang="en-US" altLang="zh-CN" dirty="0" smtClean="0">
                <a:ea typeface="宋体" charset="-122"/>
              </a:rPr>
              <a:t/>
            </a:r>
            <a:br>
              <a:rPr lang="en-US" altLang="zh-CN" dirty="0" smtClean="0">
                <a:ea typeface="宋体" charset="-122"/>
              </a:rPr>
            </a:br>
            <a:r>
              <a:rPr lang="en-US" altLang="zh-CN" sz="1800" dirty="0" smtClean="0">
                <a:ea typeface="宋体" charset="-122"/>
              </a:rPr>
              <a:t/>
            </a:r>
            <a:br>
              <a:rPr lang="en-US" altLang="zh-CN" sz="1800" dirty="0" smtClean="0">
                <a:ea typeface="宋体" charset="-122"/>
              </a:rPr>
            </a:br>
            <a:r>
              <a:rPr lang="en-US" altLang="zh-CN" sz="2400" b="1" dirty="0" smtClean="0">
                <a:ea typeface="宋体" charset="-122"/>
              </a:rPr>
              <a:t>draft-wang-bier-vxlan-use-case-02</a:t>
            </a:r>
            <a:r>
              <a:rPr lang="en-US" altLang="zh-CN" sz="1800" b="1" dirty="0" smtClean="0">
                <a:ea typeface="宋体" charset="-122"/>
              </a:rPr>
              <a:t/>
            </a:r>
            <a:br>
              <a:rPr lang="en-US" altLang="zh-CN" sz="1800" b="1" dirty="0" smtClean="0">
                <a:ea typeface="宋体" charset="-122"/>
              </a:rPr>
            </a:br>
            <a:r>
              <a:rPr lang="en-US" altLang="zh-CN" sz="1800" b="1" dirty="0" smtClean="0">
                <a:ea typeface="宋体" charset="-122"/>
              </a:rPr>
              <a:t> </a:t>
            </a:r>
            <a:br>
              <a:rPr lang="en-US" altLang="zh-CN" sz="1800" b="1" dirty="0" smtClean="0">
                <a:ea typeface="宋体" charset="-122"/>
              </a:rPr>
            </a:br>
            <a:r>
              <a:rPr lang="en-US" altLang="zh-CN" sz="1800" b="1" dirty="0" smtClean="0">
                <a:ea typeface="宋体" charset="-122"/>
              </a:rPr>
              <a:t/>
            </a:r>
            <a:br>
              <a:rPr lang="en-US" altLang="zh-CN" sz="1800" b="1" dirty="0" smtClean="0">
                <a:ea typeface="宋体" charset="-122"/>
              </a:rPr>
            </a:br>
            <a:r>
              <a:rPr lang="en-US" altLang="zh-CN" sz="1800" b="1" dirty="0" smtClean="0">
                <a:ea typeface="宋体" charset="-122"/>
              </a:rPr>
              <a:t/>
            </a:r>
            <a:br>
              <a:rPr lang="en-US" altLang="zh-CN" sz="1800" b="1" dirty="0" smtClean="0">
                <a:ea typeface="宋体" charset="-122"/>
              </a:rPr>
            </a:br>
            <a:r>
              <a:rPr lang="en-US" altLang="zh-CN" sz="1800" dirty="0" smtClean="0">
                <a:ea typeface="宋体" charset="-122"/>
              </a:rPr>
              <a:t>Linda Wang (Presenting)</a:t>
            </a:r>
            <a:br>
              <a:rPr lang="en-US" altLang="zh-CN" sz="1800" dirty="0" smtClean="0">
                <a:ea typeface="宋体" charset="-122"/>
              </a:rPr>
            </a:br>
            <a:r>
              <a:rPr lang="en-US" altLang="zh-CN" sz="1800" dirty="0" smtClean="0">
                <a:ea typeface="宋体" charset="-122"/>
              </a:rPr>
              <a:t> Sandy. </a:t>
            </a:r>
            <a:r>
              <a:rPr lang="en-US" altLang="zh-CN" sz="1800" dirty="0" smtClean="0">
                <a:ea typeface="宋体" charset="-122"/>
              </a:rPr>
              <a:t>Zhang</a:t>
            </a:r>
            <a:r>
              <a:rPr lang="en-US" altLang="zh-CN" sz="1600" dirty="0" smtClean="0">
                <a:ea typeface="宋体" charset="-122"/>
              </a:rPr>
              <a:t/>
            </a:r>
            <a:br>
              <a:rPr lang="en-US" altLang="zh-CN" sz="1600" dirty="0" smtClean="0">
                <a:ea typeface="宋体" charset="-122"/>
              </a:rPr>
            </a:br>
            <a:r>
              <a:rPr lang="en-US" altLang="zh-CN" sz="1600" b="1" dirty="0" smtClean="0">
                <a:ea typeface="宋体" charset="-122"/>
              </a:rPr>
              <a:t/>
            </a:r>
            <a:br>
              <a:rPr lang="en-US" altLang="zh-CN" sz="1600" b="1" dirty="0" smtClean="0">
                <a:ea typeface="宋体" charset="-122"/>
              </a:rPr>
            </a:b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36681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zh-CN" sz="4800" dirty="0" smtClean="0">
                <a:ea typeface="宋体" charset="-122"/>
              </a:rPr>
              <a:t>Background</a:t>
            </a:r>
            <a:endParaRPr lang="zh-CN" altLang="en-US" sz="4800" dirty="0" smtClean="0"/>
          </a:p>
        </p:txBody>
      </p:sp>
      <p:sp>
        <p:nvSpPr>
          <p:cNvPr id="29699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799"/>
          </a:xfrm>
        </p:spPr>
        <p:txBody>
          <a:bodyPr>
            <a:normAutofit/>
          </a:bodyPr>
          <a:lstStyle/>
          <a:p>
            <a:pPr marL="457200" indent="-457200"/>
            <a:r>
              <a:rPr lang="en-US" altLang="zh-CN" sz="2400" dirty="0" smtClean="0">
                <a:ea typeface="宋体" charset="-122"/>
              </a:rPr>
              <a:t>Motivated by draft-</a:t>
            </a:r>
            <a:r>
              <a:rPr lang="en-US" altLang="zh-CN" sz="2400" dirty="0" err="1" smtClean="0">
                <a:ea typeface="宋体" charset="-122"/>
              </a:rPr>
              <a:t>ietf</a:t>
            </a:r>
            <a:r>
              <a:rPr lang="en-US" altLang="zh-CN" sz="2400" dirty="0" smtClean="0">
                <a:ea typeface="宋体" charset="-122"/>
              </a:rPr>
              <a:t>-bier-use-cases, in section 3.6, it  proposes there are many advantages introducing BIER in Data Center Virtualization. </a:t>
            </a:r>
          </a:p>
          <a:p>
            <a:pPr marL="457200" indent="-457200">
              <a:lnSpc>
                <a:spcPct val="80000"/>
              </a:lnSpc>
            </a:pPr>
            <a:endParaRPr lang="en-US" altLang="zh-CN" sz="2400" dirty="0" smtClean="0">
              <a:ea typeface="宋体" charset="-122"/>
            </a:endParaRPr>
          </a:p>
          <a:p>
            <a:pPr marL="457200" indent="-457200"/>
            <a:r>
              <a:rPr lang="en-US" altLang="zh-CN" sz="2400" dirty="0" smtClean="0">
                <a:ea typeface="宋体" charset="-122"/>
              </a:rPr>
              <a:t>proposes solutions how to extend protocol to take advantage of BIER in Data Center </a:t>
            </a:r>
            <a:r>
              <a:rPr lang="en-US" altLang="zh-CN" sz="2400" smtClean="0">
                <a:ea typeface="宋体" charset="-122"/>
              </a:rPr>
              <a:t>Virtualization.</a:t>
            </a:r>
            <a:endParaRPr lang="en-US" altLang="zh-CN" sz="2400" dirty="0" smtClean="0">
              <a:ea typeface="宋体" charset="-122"/>
            </a:endParaRPr>
          </a:p>
          <a:p>
            <a:pPr marL="457200" indent="-457200">
              <a:lnSpc>
                <a:spcPct val="80000"/>
              </a:lnSpc>
              <a:buNone/>
            </a:pPr>
            <a:endParaRPr lang="en-US" altLang="zh-CN" sz="2400" dirty="0" smtClean="0">
              <a:ea typeface="宋体" charset="-122"/>
            </a:endParaRPr>
          </a:p>
          <a:p>
            <a:pPr marL="457200" indent="-457200">
              <a:lnSpc>
                <a:spcPct val="80000"/>
              </a:lnSpc>
            </a:pPr>
            <a:r>
              <a:rPr lang="en-US" altLang="zh-CN" sz="2400" dirty="0" smtClean="0">
                <a:ea typeface="宋体" charset="-122"/>
              </a:rPr>
              <a:t>Until now, received several precious comments.</a:t>
            </a:r>
            <a:endParaRPr lang="en-US" altLang="zh-CN" sz="2400" dirty="0" smtClean="0"/>
          </a:p>
          <a:p>
            <a:pPr lvl="1"/>
            <a:endParaRPr lang="en-US" altLang="zh-CN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zh-CN" sz="4800" dirty="0" smtClean="0">
                <a:ea typeface="宋体" charset="-122"/>
              </a:rPr>
              <a:t>The Problem</a:t>
            </a:r>
            <a:endParaRPr lang="zh-CN" altLang="en-US" sz="4800" dirty="0" smtClean="0"/>
          </a:p>
        </p:txBody>
      </p:sp>
      <p:sp>
        <p:nvSpPr>
          <p:cNvPr id="29699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438444" cy="5003800"/>
          </a:xfrm>
        </p:spPr>
        <p:txBody>
          <a:bodyPr>
            <a:normAutofit fontScale="92500" lnSpcReduction="10000"/>
          </a:bodyPr>
          <a:lstStyle/>
          <a:p>
            <a:pPr marL="457200" indent="-457200"/>
            <a:r>
              <a:rPr lang="en-US" altLang="zh-CN" sz="2400" dirty="0" smtClean="0">
                <a:ea typeface="宋体" charset="-122"/>
              </a:rPr>
              <a:t>In data center virtualization, there are two most common solutions to forward BUM traffic on the overlay network:</a:t>
            </a:r>
          </a:p>
          <a:p>
            <a:pPr marL="857250" lvl="1" indent="-457200"/>
            <a:r>
              <a:rPr lang="en-US" altLang="zh-CN" sz="2000" dirty="0" smtClean="0">
                <a:ea typeface="宋体" charset="-122"/>
              </a:rPr>
              <a:t>Ingress Replication:  </a:t>
            </a:r>
            <a:r>
              <a:rPr lang="en-US" altLang="zh-CN" sz="1800" dirty="0" smtClean="0">
                <a:ea typeface="宋体" charset="-122"/>
              </a:rPr>
              <a:t>However, it doesn’t provide the optimal forwarding of multicast packets. </a:t>
            </a:r>
          </a:p>
          <a:p>
            <a:pPr marL="857250" lvl="1" indent="-457200"/>
            <a:r>
              <a:rPr lang="en-US" altLang="zh-CN" sz="2000" dirty="0" smtClean="0">
                <a:ea typeface="宋体" charset="-122"/>
              </a:rPr>
              <a:t>Enable the multicast capability  in the underlay, such as PIM-SM or PIM-BIDIR  and so on. </a:t>
            </a:r>
            <a:r>
              <a:rPr lang="en-US" altLang="zh-CN" sz="1600" dirty="0" smtClean="0">
                <a:ea typeface="宋体" charset="-122"/>
              </a:rPr>
              <a:t>However, it requires data centers to run multicast protocol and maintain multicast state in all the edge nodes and intermediate nodes.</a:t>
            </a:r>
            <a:endParaRPr lang="en-US" altLang="zh-CN" sz="2000" dirty="0" smtClean="0">
              <a:ea typeface="宋体" charset="-122"/>
            </a:endParaRPr>
          </a:p>
          <a:p>
            <a:pPr marL="457200" indent="-457200">
              <a:lnSpc>
                <a:spcPct val="80000"/>
              </a:lnSpc>
              <a:buNone/>
            </a:pPr>
            <a:endParaRPr lang="en-US" altLang="zh-CN" sz="2400" dirty="0" smtClean="0">
              <a:ea typeface="宋体" charset="-122"/>
            </a:endParaRPr>
          </a:p>
          <a:p>
            <a:pPr marL="457200" indent="-457200">
              <a:lnSpc>
                <a:spcPct val="80000"/>
              </a:lnSpc>
            </a:pPr>
            <a:r>
              <a:rPr lang="en-US" altLang="zh-CN" sz="2400" dirty="0" smtClean="0">
                <a:ea typeface="宋体" charset="-122"/>
              </a:rPr>
              <a:t>Proposed EVPN solution</a:t>
            </a:r>
          </a:p>
          <a:p>
            <a:pPr marL="857250" lvl="1" indent="-457200">
              <a:spcBef>
                <a:spcPts val="600"/>
              </a:spcBef>
            </a:pPr>
            <a:r>
              <a:rPr lang="en-US" altLang="zh-CN" sz="1800" dirty="0" smtClean="0">
                <a:ea typeface="宋体" charset="-122"/>
              </a:rPr>
              <a:t>Mapping the VXLAN VNI or NVGRE VSID to an EVI </a:t>
            </a:r>
          </a:p>
          <a:p>
            <a:pPr marL="857250" lvl="1" indent="-457200">
              <a:spcBef>
                <a:spcPts val="450"/>
              </a:spcBef>
            </a:pPr>
            <a:r>
              <a:rPr lang="en-US" altLang="zh-CN" sz="1800" dirty="0" smtClean="0">
                <a:ea typeface="宋体" charset="-122"/>
              </a:rPr>
              <a:t>Advertising inclusive Multicast Ethernet Tag routes to carry the VNI/VSID field through EVPN control plane</a:t>
            </a:r>
          </a:p>
          <a:p>
            <a:pPr marL="857250" lvl="1" indent="-457200">
              <a:spcBef>
                <a:spcPts val="450"/>
              </a:spcBef>
              <a:spcAft>
                <a:spcPts val="450"/>
              </a:spcAft>
            </a:pPr>
            <a:r>
              <a:rPr lang="en-US" altLang="zh-CN" sz="1800" dirty="0" smtClean="0">
                <a:ea typeface="宋体" charset="-122"/>
              </a:rPr>
              <a:t>Advertising BGP Encapsulation extended community to carry the specific data plane encapsulation for the BUM traffic, such as VXLAN/NVGRE/MPLS/MPLS in GRE/VXLAN GPE and so on.</a:t>
            </a:r>
          </a:p>
          <a:p>
            <a:pPr marL="857250" lvl="1" indent="-457200">
              <a:spcBef>
                <a:spcPts val="600"/>
              </a:spcBef>
              <a:spcAft>
                <a:spcPts val="600"/>
              </a:spcAft>
            </a:pPr>
            <a:r>
              <a:rPr lang="en-US" altLang="zh-CN" sz="1800" dirty="0" smtClean="0">
                <a:ea typeface="宋体" charset="-122"/>
              </a:rPr>
              <a:t>However,  it requires NVE/VTEP to run EVPN </a:t>
            </a:r>
            <a:endParaRPr lang="en-US" altLang="zh-CN" sz="1800" dirty="0" smtClean="0"/>
          </a:p>
          <a:p>
            <a:pPr lvl="1"/>
            <a:endParaRPr lang="en-US" altLang="zh-CN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zh-CN" sz="4800" dirty="0" smtClean="0">
                <a:ea typeface="宋体" charset="-122"/>
              </a:rPr>
              <a:t>The Solution</a:t>
            </a:r>
            <a:endParaRPr lang="zh-CN" altLang="en-US" sz="4800" dirty="0" smtClean="0"/>
          </a:p>
        </p:txBody>
      </p:sp>
      <p:sp>
        <p:nvSpPr>
          <p:cNvPr id="29699" name="内容占位符 2"/>
          <p:cNvSpPr>
            <a:spLocks noGrp="1"/>
          </p:cNvSpPr>
          <p:nvPr>
            <p:ph idx="1"/>
          </p:nvPr>
        </p:nvSpPr>
        <p:spPr>
          <a:xfrm>
            <a:off x="457200" y="1244009"/>
            <a:ext cx="8438444" cy="5359991"/>
          </a:xfrm>
        </p:spPr>
        <p:txBody>
          <a:bodyPr>
            <a:normAutofit/>
          </a:bodyPr>
          <a:lstStyle/>
          <a:p>
            <a:pPr marL="457200" indent="-457200">
              <a:lnSpc>
                <a:spcPct val="80000"/>
              </a:lnSpc>
              <a:buNone/>
            </a:pPr>
            <a:endParaRPr lang="en-US" altLang="zh-CN" sz="2400" dirty="0" smtClean="0">
              <a:ea typeface="宋体" charset="-122"/>
            </a:endParaRPr>
          </a:p>
          <a:p>
            <a:pPr marL="457200" indent="-457200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400" dirty="0" smtClean="0">
                <a:ea typeface="宋体" charset="-122"/>
              </a:rPr>
              <a:t>Introducing BIER at the transport layer in Data Center Virtualization</a:t>
            </a:r>
          </a:p>
          <a:p>
            <a:pPr marL="457200" indent="-457200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400" dirty="0" smtClean="0">
                <a:ea typeface="宋体" charset="-122"/>
              </a:rPr>
              <a:t>Furthermore, introducing MLD as control plane to construct the overlay mapping.</a:t>
            </a:r>
          </a:p>
          <a:p>
            <a:pPr marL="857250" lvl="1" indent="-457200">
              <a:spcBef>
                <a:spcPts val="600"/>
              </a:spcBef>
              <a:spcAft>
                <a:spcPts val="600"/>
              </a:spcAft>
            </a:pPr>
            <a:r>
              <a:rPr lang="en-US" altLang="zh-CN" sz="1800" dirty="0" smtClean="0">
                <a:ea typeface="宋体" charset="-122"/>
              </a:rPr>
              <a:t>Providing the optimal forwarding of multicast packets</a:t>
            </a:r>
          </a:p>
          <a:p>
            <a:pPr marL="857250" lvl="1" indent="-457200">
              <a:spcBef>
                <a:spcPts val="600"/>
              </a:spcBef>
              <a:spcAft>
                <a:spcPts val="600"/>
              </a:spcAft>
            </a:pPr>
            <a:r>
              <a:rPr lang="en-US" altLang="zh-CN" sz="1800" dirty="0" smtClean="0">
                <a:ea typeface="宋体" charset="-122"/>
              </a:rPr>
              <a:t>Doesn’t require the data centers to run multicast protocol and maintain multicast state in the intermediate nodes</a:t>
            </a:r>
          </a:p>
          <a:p>
            <a:pPr marL="857250" lvl="1" indent="-457200">
              <a:spcBef>
                <a:spcPts val="600"/>
              </a:spcBef>
              <a:spcAft>
                <a:spcPts val="600"/>
              </a:spcAft>
            </a:pPr>
            <a:r>
              <a:rPr lang="en-US" altLang="zh-CN" sz="1800" dirty="0" smtClean="0">
                <a:ea typeface="宋体" charset="-122"/>
              </a:rPr>
              <a:t>Doesn’t require the data centers to run EVPN </a:t>
            </a:r>
          </a:p>
          <a:p>
            <a:pPr lvl="1"/>
            <a:endParaRPr lang="en-US" altLang="zh-CN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zh-CN" sz="4800" dirty="0" smtClean="0">
                <a:ea typeface="宋体" charset="-122"/>
              </a:rPr>
              <a:t>The Sketch of this Solution</a:t>
            </a:r>
            <a:endParaRPr lang="zh-CN" altLang="en-US" sz="4800" dirty="0" smtClean="0"/>
          </a:p>
        </p:txBody>
      </p:sp>
      <p:sp>
        <p:nvSpPr>
          <p:cNvPr id="29699" name="内容占位符 2"/>
          <p:cNvSpPr>
            <a:spLocks noGrp="1"/>
          </p:cNvSpPr>
          <p:nvPr>
            <p:ph idx="1"/>
          </p:nvPr>
        </p:nvSpPr>
        <p:spPr>
          <a:xfrm>
            <a:off x="457200" y="1244009"/>
            <a:ext cx="8438444" cy="5359991"/>
          </a:xfrm>
        </p:spPr>
        <p:txBody>
          <a:bodyPr>
            <a:normAutofit/>
          </a:bodyPr>
          <a:lstStyle/>
          <a:p>
            <a:pPr marL="857250" lvl="1" indent="-45720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ü"/>
            </a:pPr>
            <a:r>
              <a:rPr lang="en-US" altLang="zh-CN" sz="1800" dirty="0" smtClean="0">
                <a:ea typeface="宋体" charset="-122"/>
              </a:rPr>
              <a:t>Specifically, using MLD as an overlay control plane to collect the VTEP/NVE belonging to the same VNI/VSID (like constructing I-PMSI tunnel), through carrying VNI/VSID information in the MLD extension. </a:t>
            </a:r>
          </a:p>
          <a:p>
            <a:pPr lvl="1"/>
            <a:endParaRPr lang="en-US" altLang="zh-CN" sz="2000" dirty="0" smtClean="0"/>
          </a:p>
        </p:txBody>
      </p:sp>
      <p:pic>
        <p:nvPicPr>
          <p:cNvPr id="4" name="Picture 9"/>
          <p:cNvPicPr>
            <a:picLocks noChangeArrowheads="1"/>
          </p:cNvPicPr>
          <p:nvPr/>
        </p:nvPicPr>
        <p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612045" y="2975190"/>
            <a:ext cx="1335737" cy="697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/>
          <p:cNvPicPr>
            <a:picLocks noChangeArrowheads="1"/>
          </p:cNvPicPr>
          <p:nvPr/>
        </p:nvPicPr>
        <p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796336" y="5056157"/>
            <a:ext cx="1335737" cy="697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/>
          <p:cNvPicPr>
            <a:picLocks noChangeArrowheads="1"/>
          </p:cNvPicPr>
          <p:nvPr/>
        </p:nvPicPr>
        <p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53603" y="5004639"/>
            <a:ext cx="1335737" cy="697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/>
          <p:cNvPicPr>
            <a:picLocks noChangeArrowheads="1"/>
          </p:cNvPicPr>
          <p:nvPr/>
        </p:nvPicPr>
        <p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64668" y="3573885"/>
            <a:ext cx="1335737" cy="697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9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8511" y="3339367"/>
            <a:ext cx="3836894" cy="2243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4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69008" y="3311730"/>
            <a:ext cx="493963" cy="289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4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12045" y="5293765"/>
            <a:ext cx="493963" cy="289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44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53423" y="5211266"/>
            <a:ext cx="493963" cy="289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44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6442" y="3817687"/>
            <a:ext cx="493963" cy="289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2256206" y="4237973"/>
            <a:ext cx="1582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BIER Domain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14" name="Straight Arrow Connector 37"/>
          <p:cNvCxnSpPr/>
          <p:nvPr/>
        </p:nvCxnSpPr>
        <p:spPr>
          <a:xfrm rot="5400000">
            <a:off x="3552624" y="3695633"/>
            <a:ext cx="196730" cy="7471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35"/>
          <p:cNvCxnSpPr/>
          <p:nvPr/>
        </p:nvCxnSpPr>
        <p:spPr>
          <a:xfrm flipH="1" flipV="1">
            <a:off x="3647253" y="5114418"/>
            <a:ext cx="174414" cy="193695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34"/>
          <p:cNvCxnSpPr/>
          <p:nvPr/>
        </p:nvCxnSpPr>
        <p:spPr>
          <a:xfrm flipV="1">
            <a:off x="1500405" y="5039300"/>
            <a:ext cx="246981" cy="184666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7" name="Group 60"/>
          <p:cNvGrpSpPr/>
          <p:nvPr/>
        </p:nvGrpSpPr>
        <p:grpSpPr>
          <a:xfrm>
            <a:off x="985033" y="4064428"/>
            <a:ext cx="1247457" cy="491253"/>
            <a:chOff x="777097" y="1983602"/>
            <a:chExt cx="1349794" cy="491253"/>
          </a:xfrm>
        </p:grpSpPr>
        <p:cxnSp>
          <p:nvCxnSpPr>
            <p:cNvPr id="18" name="Straight Arrow Connector 38"/>
            <p:cNvCxnSpPr/>
            <p:nvPr/>
          </p:nvCxnSpPr>
          <p:spPr>
            <a:xfrm>
              <a:off x="1270000" y="1983602"/>
              <a:ext cx="162943" cy="124598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777097" y="2074745"/>
              <a:ext cx="1349794" cy="400110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b="1" dirty="0" smtClean="0">
                  <a:solidFill>
                    <a:srgbClr val="000000"/>
                  </a:solidFill>
                </a:rPr>
                <a:t>MLD</a:t>
              </a:r>
            </a:p>
            <a:p>
              <a:pPr algn="ctr"/>
              <a:r>
                <a:rPr lang="en-US" sz="1000" b="1" dirty="0" smtClean="0">
                  <a:solidFill>
                    <a:srgbClr val="000000"/>
                  </a:solidFill>
                </a:rPr>
                <a:t>BIER info + VNI  info</a:t>
              </a:r>
              <a:endParaRPr lang="en-US" sz="1000" b="1" dirty="0">
                <a:solidFill>
                  <a:srgbClr val="000000"/>
                </a:solidFill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2964966" y="3013848"/>
            <a:ext cx="12154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000000"/>
                </a:solidFill>
              </a:rPr>
              <a:t>NVE-A:00001</a:t>
            </a:r>
            <a:endParaRPr lang="en-US" sz="1200" b="1" dirty="0">
              <a:solidFill>
                <a:srgbClr val="00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3906" y="3492145"/>
            <a:ext cx="11738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000000"/>
                </a:solidFill>
              </a:rPr>
              <a:t>NVE-C:00100</a:t>
            </a:r>
            <a:endParaRPr lang="en-US" sz="1200" b="1" dirty="0">
              <a:solidFill>
                <a:srgbClr val="00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68494" y="5568267"/>
            <a:ext cx="11582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000000"/>
                </a:solidFill>
              </a:rPr>
              <a:t>NVE-D:01000</a:t>
            </a:r>
            <a:endParaRPr lang="en-US" sz="1200" b="1" dirty="0">
              <a:solidFill>
                <a:srgbClr val="00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335689" y="5616905"/>
            <a:ext cx="12168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000000"/>
                </a:solidFill>
              </a:rPr>
              <a:t>NVE-E:10000</a:t>
            </a:r>
            <a:endParaRPr lang="en-US" sz="1200" b="1" dirty="0">
              <a:solidFill>
                <a:srgbClr val="00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253423" y="4656047"/>
            <a:ext cx="1415773" cy="400110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rgbClr val="000000"/>
                </a:solidFill>
              </a:rPr>
              <a:t>MLD</a:t>
            </a:r>
          </a:p>
          <a:p>
            <a:pPr algn="ctr"/>
            <a:r>
              <a:rPr lang="en-US" sz="1000" b="1" dirty="0" smtClean="0">
                <a:solidFill>
                  <a:srgbClr val="000000"/>
                </a:solidFill>
              </a:rPr>
              <a:t>BIER info + VXLAN  info</a:t>
            </a:r>
            <a:endParaRPr lang="en-US" sz="1000" b="1" dirty="0">
              <a:solidFill>
                <a:srgbClr val="00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985839" y="3822364"/>
            <a:ext cx="1247457" cy="400110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rgbClr val="000000"/>
                </a:solidFill>
              </a:rPr>
              <a:t>MLD</a:t>
            </a:r>
          </a:p>
          <a:p>
            <a:pPr algn="ctr"/>
            <a:r>
              <a:rPr lang="en-US" sz="1000" b="1" dirty="0" smtClean="0">
                <a:solidFill>
                  <a:srgbClr val="000000"/>
                </a:solidFill>
              </a:rPr>
              <a:t>BIER info + VNI  info</a:t>
            </a:r>
            <a:endParaRPr lang="en-US" sz="1000" b="1" dirty="0">
              <a:solidFill>
                <a:srgbClr val="00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881580" y="4714308"/>
            <a:ext cx="1415773" cy="400110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rgbClr val="000000"/>
                </a:solidFill>
              </a:rPr>
              <a:t>MLD</a:t>
            </a:r>
          </a:p>
          <a:p>
            <a:pPr algn="ctr"/>
            <a:r>
              <a:rPr lang="en-US" sz="1000" b="1" dirty="0" smtClean="0">
                <a:solidFill>
                  <a:srgbClr val="000000"/>
                </a:solidFill>
              </a:rPr>
              <a:t>BIER info + VXLAN  info</a:t>
            </a:r>
            <a:endParaRPr lang="en-US" sz="1000" b="1" dirty="0">
              <a:solidFill>
                <a:srgbClr val="000000"/>
              </a:solidFill>
            </a:endParaRPr>
          </a:p>
        </p:txBody>
      </p:sp>
      <p:sp>
        <p:nvSpPr>
          <p:cNvPr id="28" name="棱台 27"/>
          <p:cNvSpPr/>
          <p:nvPr/>
        </p:nvSpPr>
        <p:spPr>
          <a:xfrm>
            <a:off x="580792" y="5213505"/>
            <a:ext cx="449791" cy="278980"/>
          </a:xfrm>
          <a:prstGeom prst="bevel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>
            <a:noAutofit/>
          </a:bodyPr>
          <a:lstStyle/>
          <a:p>
            <a:pPr algn="ctr"/>
            <a:r>
              <a:rPr lang="en-US" altLang="zh-CN" sz="800" dirty="0" smtClean="0">
                <a:solidFill>
                  <a:schemeClr val="tx1"/>
                </a:solidFill>
                <a:effectLst>
                  <a:outerShdw blurRad="50800" dist="50800" sx="1000" sy="1000" algn="ctr" rotWithShape="0">
                    <a:schemeClr val="tx1"/>
                  </a:outerShdw>
                </a:effectLst>
                <a:latin typeface="+mj-ea"/>
                <a:ea typeface="+mj-ea"/>
              </a:rPr>
              <a:t>VM20</a:t>
            </a:r>
            <a:endParaRPr lang="zh-CN" altLang="en-US" sz="800" dirty="0">
              <a:solidFill>
                <a:schemeClr val="tx1"/>
              </a:solidFill>
              <a:effectLst>
                <a:outerShdw blurRad="50800" dist="50800" sx="1000" sy="1000" algn="ctr" rotWithShape="0">
                  <a:schemeClr val="tx1"/>
                </a:outerShdw>
              </a:effectLst>
              <a:latin typeface="+mj-ea"/>
              <a:ea typeface="+mj-ea"/>
            </a:endParaRPr>
          </a:p>
        </p:txBody>
      </p:sp>
      <p:sp>
        <p:nvSpPr>
          <p:cNvPr id="29" name="棱台 28"/>
          <p:cNvSpPr/>
          <p:nvPr/>
        </p:nvSpPr>
        <p:spPr>
          <a:xfrm>
            <a:off x="4328740" y="5269950"/>
            <a:ext cx="449791" cy="278980"/>
          </a:xfrm>
          <a:prstGeom prst="bevel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>
            <a:noAutofit/>
          </a:bodyPr>
          <a:lstStyle/>
          <a:p>
            <a:pPr algn="ctr"/>
            <a:r>
              <a:rPr lang="en-US" altLang="zh-CN" sz="800" dirty="0" smtClean="0">
                <a:solidFill>
                  <a:schemeClr val="tx1"/>
                </a:solidFill>
                <a:effectLst>
                  <a:outerShdw blurRad="50800" dist="50800" sx="1000" sy="1000" algn="ctr" rotWithShape="0">
                    <a:schemeClr val="tx1"/>
                  </a:outerShdw>
                </a:effectLst>
                <a:latin typeface="+mj-ea"/>
                <a:ea typeface="+mj-ea"/>
              </a:rPr>
              <a:t>VM30</a:t>
            </a:r>
            <a:endParaRPr lang="zh-CN" altLang="en-US" sz="800" dirty="0">
              <a:solidFill>
                <a:schemeClr val="tx1"/>
              </a:solidFill>
              <a:effectLst>
                <a:outerShdw blurRad="50800" dist="50800" sx="1000" sy="1000" algn="ctr" rotWithShape="0">
                  <a:schemeClr val="tx1"/>
                </a:outerShdw>
              </a:effectLst>
              <a:latin typeface="+mj-ea"/>
              <a:ea typeface="+mj-ea"/>
            </a:endParaRPr>
          </a:p>
        </p:txBody>
      </p:sp>
      <p:sp>
        <p:nvSpPr>
          <p:cNvPr id="31" name="棱台 30"/>
          <p:cNvSpPr/>
          <p:nvPr/>
        </p:nvSpPr>
        <p:spPr>
          <a:xfrm>
            <a:off x="4454884" y="3366698"/>
            <a:ext cx="449791" cy="278980"/>
          </a:xfrm>
          <a:prstGeom prst="bevel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>
            <a:noAutofit/>
          </a:bodyPr>
          <a:lstStyle/>
          <a:p>
            <a:pPr algn="ctr"/>
            <a:r>
              <a:rPr lang="en-US" altLang="zh-CN" sz="800" dirty="0" smtClean="0">
                <a:solidFill>
                  <a:schemeClr val="tx1"/>
                </a:solidFill>
                <a:effectLst>
                  <a:outerShdw blurRad="50800" dist="50800" sx="1000" sy="1000" algn="ctr" rotWithShape="0">
                    <a:schemeClr val="tx1"/>
                  </a:outerShdw>
                </a:effectLst>
                <a:latin typeface="+mj-ea"/>
                <a:ea typeface="+mj-ea"/>
              </a:rPr>
              <a:t>VM30</a:t>
            </a:r>
            <a:endParaRPr lang="zh-CN" altLang="en-US" sz="800" dirty="0">
              <a:solidFill>
                <a:schemeClr val="tx1"/>
              </a:solidFill>
              <a:effectLst>
                <a:outerShdw blurRad="50800" dist="50800" sx="1000" sy="1000" algn="ctr" rotWithShape="0">
                  <a:schemeClr val="tx1"/>
                </a:outerShdw>
              </a:effectLst>
              <a:latin typeface="+mj-ea"/>
              <a:ea typeface="+mj-ea"/>
            </a:endParaRPr>
          </a:p>
        </p:txBody>
      </p:sp>
      <p:sp>
        <p:nvSpPr>
          <p:cNvPr id="32" name="棱台 31"/>
          <p:cNvSpPr/>
          <p:nvPr/>
        </p:nvSpPr>
        <p:spPr>
          <a:xfrm>
            <a:off x="3995893" y="3085193"/>
            <a:ext cx="449791" cy="278980"/>
          </a:xfrm>
          <a:prstGeom prst="bevel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>
            <a:noAutofit/>
          </a:bodyPr>
          <a:lstStyle/>
          <a:p>
            <a:pPr algn="ctr"/>
            <a:r>
              <a:rPr lang="en-US" altLang="zh-CN" sz="800" dirty="0" smtClean="0">
                <a:solidFill>
                  <a:schemeClr val="tx1"/>
                </a:solidFill>
                <a:effectLst>
                  <a:outerShdw blurRad="50800" dist="50800" sx="1000" sy="1000" algn="ctr" rotWithShape="0">
                    <a:schemeClr val="tx1"/>
                  </a:outerShdw>
                </a:effectLst>
                <a:latin typeface="+mj-ea"/>
                <a:ea typeface="+mj-ea"/>
              </a:rPr>
              <a:t>VM20</a:t>
            </a:r>
            <a:endParaRPr lang="zh-CN" altLang="en-US" sz="800" dirty="0">
              <a:solidFill>
                <a:schemeClr val="tx1"/>
              </a:solidFill>
              <a:effectLst>
                <a:outerShdw blurRad="50800" dist="50800" sx="1000" sy="1000" algn="ctr" rotWithShape="0">
                  <a:schemeClr val="tx1"/>
                </a:outerShdw>
              </a:effectLst>
              <a:latin typeface="+mj-ea"/>
              <a:ea typeface="+mj-ea"/>
            </a:endParaRPr>
          </a:p>
        </p:txBody>
      </p:sp>
      <p:sp>
        <p:nvSpPr>
          <p:cNvPr id="33" name="任意多边形 32"/>
          <p:cNvSpPr/>
          <p:nvPr/>
        </p:nvSpPr>
        <p:spPr>
          <a:xfrm>
            <a:off x="3807118" y="3171459"/>
            <a:ext cx="2077155" cy="1027289"/>
          </a:xfrm>
          <a:custGeom>
            <a:avLst/>
            <a:gdLst>
              <a:gd name="connsiteX0" fmla="*/ 0 w 2077155"/>
              <a:gd name="connsiteY0" fmla="*/ 406400 h 1027289"/>
              <a:gd name="connsiteX1" fmla="*/ 1072444 w 2077155"/>
              <a:gd name="connsiteY1" fmla="*/ 959556 h 1027289"/>
              <a:gd name="connsiteX2" fmla="*/ 2077155 w 2077155"/>
              <a:gd name="connsiteY2" fmla="*/ 0 h 1027289"/>
              <a:gd name="connsiteX3" fmla="*/ 2077155 w 2077155"/>
              <a:gd name="connsiteY3" fmla="*/ 0 h 1027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77155" h="1027289">
                <a:moveTo>
                  <a:pt x="0" y="406400"/>
                </a:moveTo>
                <a:cubicBezTo>
                  <a:pt x="363126" y="716844"/>
                  <a:pt x="726252" y="1027289"/>
                  <a:pt x="1072444" y="959556"/>
                </a:cubicBezTo>
                <a:cubicBezTo>
                  <a:pt x="1418637" y="891823"/>
                  <a:pt x="2077155" y="0"/>
                  <a:pt x="2077155" y="0"/>
                </a:cubicBezTo>
                <a:lnTo>
                  <a:pt x="2077155" y="0"/>
                </a:lnTo>
              </a:path>
            </a:pathLst>
          </a:cu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TextBox 33"/>
          <p:cNvSpPr txBox="1"/>
          <p:nvPr/>
        </p:nvSpPr>
        <p:spPr>
          <a:xfrm>
            <a:off x="5963296" y="2605858"/>
            <a:ext cx="761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I-BIFT:</a:t>
            </a:r>
            <a:endParaRPr lang="zh-CN" altLang="en-US" dirty="0"/>
          </a:p>
        </p:txBody>
      </p:sp>
      <p:graphicFrame>
        <p:nvGraphicFramePr>
          <p:cNvPr id="35" name="表格 34"/>
          <p:cNvGraphicFramePr>
            <a:graphicFrameLocks noGrp="1"/>
          </p:cNvGraphicFramePr>
          <p:nvPr/>
        </p:nvGraphicFramePr>
        <p:xfrm>
          <a:off x="5963296" y="2953347"/>
          <a:ext cx="2940756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0252"/>
                <a:gridCol w="980252"/>
                <a:gridCol w="98025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VNI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Bitmask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…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20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01110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…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30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10000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…</a:t>
                      </a:r>
                      <a:endParaRPr lang="zh-CN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6" name="棱台 35"/>
          <p:cNvSpPr/>
          <p:nvPr/>
        </p:nvSpPr>
        <p:spPr>
          <a:xfrm>
            <a:off x="408040" y="3692633"/>
            <a:ext cx="449791" cy="278980"/>
          </a:xfrm>
          <a:prstGeom prst="bevel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>
            <a:noAutofit/>
          </a:bodyPr>
          <a:lstStyle/>
          <a:p>
            <a:pPr algn="ctr"/>
            <a:r>
              <a:rPr lang="en-US" altLang="zh-CN" sz="800" dirty="0" smtClean="0">
                <a:solidFill>
                  <a:schemeClr val="tx1"/>
                </a:solidFill>
                <a:effectLst>
                  <a:outerShdw blurRad="50800" dist="50800" sx="1000" sy="1000" algn="ctr" rotWithShape="0">
                    <a:schemeClr val="tx1"/>
                  </a:outerShdw>
                </a:effectLst>
                <a:latin typeface="+mj-ea"/>
                <a:ea typeface="+mj-ea"/>
              </a:rPr>
              <a:t>VM20</a:t>
            </a:r>
            <a:endParaRPr lang="zh-CN" altLang="en-US" sz="800" dirty="0">
              <a:solidFill>
                <a:schemeClr val="tx1"/>
              </a:solidFill>
              <a:effectLst>
                <a:outerShdw blurRad="50800" dist="50800" sx="1000" sy="1000" algn="ctr" rotWithShape="0">
                  <a:schemeClr val="tx1"/>
                </a:outerShdw>
              </a:effectLst>
              <a:latin typeface="+mj-ea"/>
              <a:ea typeface="+mj-ea"/>
            </a:endParaRPr>
          </a:p>
        </p:txBody>
      </p:sp>
      <p:sp>
        <p:nvSpPr>
          <p:cNvPr id="52" name="椭圆 51"/>
          <p:cNvSpPr/>
          <p:nvPr/>
        </p:nvSpPr>
        <p:spPr>
          <a:xfrm>
            <a:off x="-244572" y="3033992"/>
            <a:ext cx="4823729" cy="2192293"/>
          </a:xfrm>
          <a:prstGeom prst="ellipse">
            <a:avLst/>
          </a:prstGeom>
          <a:noFill/>
          <a:ln w="25400">
            <a:solidFill>
              <a:srgbClr val="FF0000"/>
            </a:solidFill>
          </a:ln>
          <a:effectLst/>
          <a:scene3d>
            <a:camera prst="orthographicFront">
              <a:rot lat="10800000" lon="9000000" rev="180000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圆角矩形 52"/>
          <p:cNvSpPr/>
          <p:nvPr/>
        </p:nvSpPr>
        <p:spPr>
          <a:xfrm>
            <a:off x="3041075" y="2863864"/>
            <a:ext cx="1783825" cy="3175429"/>
          </a:xfrm>
          <a:prstGeom prst="roundRect">
            <a:avLst/>
          </a:prstGeom>
          <a:noFill/>
          <a:ln w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椭圆 53"/>
          <p:cNvSpPr/>
          <p:nvPr/>
        </p:nvSpPr>
        <p:spPr>
          <a:xfrm>
            <a:off x="6915436" y="5624606"/>
            <a:ext cx="309913" cy="167809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圆角矩形 54"/>
          <p:cNvSpPr/>
          <p:nvPr/>
        </p:nvSpPr>
        <p:spPr>
          <a:xfrm>
            <a:off x="6915436" y="5920011"/>
            <a:ext cx="346040" cy="269302"/>
          </a:xfrm>
          <a:prstGeom prst="roundRect">
            <a:avLst/>
          </a:prstGeom>
          <a:noFill/>
          <a:ln w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矩形 55"/>
          <p:cNvSpPr/>
          <p:nvPr/>
        </p:nvSpPr>
        <p:spPr>
          <a:xfrm>
            <a:off x="7417998" y="5550679"/>
            <a:ext cx="67037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 smtClean="0"/>
              <a:t>VNI 20</a:t>
            </a:r>
            <a:endParaRPr lang="zh-CN" altLang="en-US" sz="1400" dirty="0"/>
          </a:p>
        </p:txBody>
      </p:sp>
      <p:sp>
        <p:nvSpPr>
          <p:cNvPr id="57" name="矩形 56"/>
          <p:cNvSpPr/>
          <p:nvPr/>
        </p:nvSpPr>
        <p:spPr>
          <a:xfrm>
            <a:off x="7389637" y="5915739"/>
            <a:ext cx="67037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 smtClean="0"/>
              <a:t>VNI 30</a:t>
            </a:r>
            <a:endParaRPr lang="zh-CN" altLang="en-US" sz="1400" dirty="0"/>
          </a:p>
        </p:txBody>
      </p:sp>
      <p:pic>
        <p:nvPicPr>
          <p:cNvPr id="58" name="Picture 9"/>
          <p:cNvPicPr>
            <a:picLocks noChangeArrowheads="1"/>
          </p:cNvPicPr>
          <p:nvPr/>
        </p:nvPicPr>
        <p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167708" y="2854379"/>
            <a:ext cx="1335737" cy="697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" name="Picture 44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9224" y="3360828"/>
            <a:ext cx="493963" cy="289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0" name="Group 60"/>
          <p:cNvGrpSpPr/>
          <p:nvPr/>
        </p:nvGrpSpPr>
        <p:grpSpPr>
          <a:xfrm>
            <a:off x="1796679" y="3632013"/>
            <a:ext cx="1247457" cy="491253"/>
            <a:chOff x="777097" y="1983602"/>
            <a:chExt cx="1349794" cy="491253"/>
          </a:xfrm>
        </p:grpSpPr>
        <p:cxnSp>
          <p:nvCxnSpPr>
            <p:cNvPr id="61" name="Straight Arrow Connector 38"/>
            <p:cNvCxnSpPr/>
            <p:nvPr/>
          </p:nvCxnSpPr>
          <p:spPr>
            <a:xfrm>
              <a:off x="1270000" y="1983602"/>
              <a:ext cx="162943" cy="124598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TextBox 61"/>
            <p:cNvSpPr txBox="1"/>
            <p:nvPr/>
          </p:nvSpPr>
          <p:spPr>
            <a:xfrm>
              <a:off x="777097" y="2074745"/>
              <a:ext cx="1349794" cy="400110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b="1" dirty="0" smtClean="0">
                  <a:solidFill>
                    <a:srgbClr val="000000"/>
                  </a:solidFill>
                </a:rPr>
                <a:t>MLD</a:t>
              </a:r>
            </a:p>
            <a:p>
              <a:pPr algn="ctr"/>
              <a:r>
                <a:rPr lang="en-US" sz="1000" b="1" dirty="0" smtClean="0">
                  <a:solidFill>
                    <a:srgbClr val="000000"/>
                  </a:solidFill>
                </a:rPr>
                <a:t>BIER info + VNI  info</a:t>
              </a:r>
              <a:endParaRPr lang="en-US" sz="1000" b="1" dirty="0">
                <a:solidFill>
                  <a:srgbClr val="000000"/>
                </a:solidFill>
              </a:endParaRPr>
            </a:p>
          </p:txBody>
        </p:sp>
      </p:grpSp>
      <p:sp>
        <p:nvSpPr>
          <p:cNvPr id="63" name="TextBox 62"/>
          <p:cNvSpPr txBox="1"/>
          <p:nvPr/>
        </p:nvSpPr>
        <p:spPr>
          <a:xfrm>
            <a:off x="1878340" y="3080996"/>
            <a:ext cx="12457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000000"/>
                </a:solidFill>
              </a:rPr>
              <a:t>NVE-B:00010</a:t>
            </a:r>
            <a:endParaRPr lang="en-US" sz="1200" b="1" dirty="0">
              <a:solidFill>
                <a:srgbClr val="000000"/>
              </a:solidFill>
            </a:endParaRPr>
          </a:p>
        </p:txBody>
      </p:sp>
      <p:sp>
        <p:nvSpPr>
          <p:cNvPr id="64" name="棱台 63"/>
          <p:cNvSpPr/>
          <p:nvPr/>
        </p:nvSpPr>
        <p:spPr>
          <a:xfrm>
            <a:off x="1676905" y="3047558"/>
            <a:ext cx="449791" cy="278980"/>
          </a:xfrm>
          <a:prstGeom prst="bevel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>
            <a:noAutofit/>
          </a:bodyPr>
          <a:lstStyle/>
          <a:p>
            <a:pPr algn="ctr"/>
            <a:r>
              <a:rPr lang="en-US" altLang="zh-CN" sz="800" dirty="0" smtClean="0">
                <a:solidFill>
                  <a:schemeClr val="tx1"/>
                </a:solidFill>
                <a:effectLst>
                  <a:outerShdw blurRad="50800" dist="50800" sx="1000" sy="1000" algn="ctr" rotWithShape="0">
                    <a:schemeClr val="tx1"/>
                  </a:outerShdw>
                </a:effectLst>
                <a:latin typeface="+mj-ea"/>
                <a:ea typeface="+mj-ea"/>
              </a:rPr>
              <a:t>VM20</a:t>
            </a:r>
            <a:endParaRPr lang="zh-CN" altLang="en-US" sz="800" dirty="0">
              <a:solidFill>
                <a:schemeClr val="tx1"/>
              </a:solidFill>
              <a:effectLst>
                <a:outerShdw blurRad="50800" dist="50800" sx="1000" sy="1000" algn="ctr" rotWithShape="0">
                  <a:schemeClr val="tx1"/>
                </a:outerShdw>
              </a:effectLst>
              <a:latin typeface="+mj-ea"/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zh-CN" sz="4800" dirty="0" smtClean="0">
                <a:ea typeface="宋体" charset="-122"/>
              </a:rPr>
              <a:t>The Sketch of this Solution</a:t>
            </a:r>
            <a:endParaRPr lang="zh-CN" altLang="en-US" sz="4800" dirty="0" smtClean="0"/>
          </a:p>
        </p:txBody>
      </p:sp>
      <p:sp>
        <p:nvSpPr>
          <p:cNvPr id="29699" name="内容占位符 2"/>
          <p:cNvSpPr>
            <a:spLocks noGrp="1"/>
          </p:cNvSpPr>
          <p:nvPr>
            <p:ph idx="1"/>
          </p:nvPr>
        </p:nvSpPr>
        <p:spPr>
          <a:xfrm>
            <a:off x="457200" y="1244009"/>
            <a:ext cx="8438444" cy="5359991"/>
          </a:xfrm>
        </p:spPr>
        <p:txBody>
          <a:bodyPr>
            <a:normAutofit/>
          </a:bodyPr>
          <a:lstStyle/>
          <a:p>
            <a:pPr marL="857250" lvl="1" indent="-45720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ü"/>
            </a:pPr>
            <a:r>
              <a:rPr lang="en-US" altLang="zh-CN" sz="1800" dirty="0" smtClean="0">
                <a:ea typeface="宋体" charset="-122"/>
              </a:rPr>
              <a:t>Then, using MLD as an overlay control plane as well to collect the VTEP/NVE attaching to the same tenant who join the same multicast group(like constructing S-PMSI tunnel), through carrying &lt;S,G&gt;information in the MLD extension.</a:t>
            </a:r>
          </a:p>
          <a:p>
            <a:pPr lvl="1"/>
            <a:endParaRPr lang="en-US" altLang="zh-CN" sz="2000" dirty="0" smtClean="0"/>
          </a:p>
        </p:txBody>
      </p:sp>
      <p:pic>
        <p:nvPicPr>
          <p:cNvPr id="4" name="Picture 9"/>
          <p:cNvPicPr>
            <a:picLocks noChangeArrowheads="1"/>
          </p:cNvPicPr>
          <p:nvPr/>
        </p:nvPicPr>
        <p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899136" y="2975190"/>
            <a:ext cx="1335737" cy="697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/>
          <p:cNvPicPr>
            <a:picLocks noChangeArrowheads="1"/>
          </p:cNvPicPr>
          <p:nvPr/>
        </p:nvPicPr>
        <p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4083427" y="5056157"/>
            <a:ext cx="1335737" cy="697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/>
          <p:cNvPicPr>
            <a:picLocks noChangeArrowheads="1"/>
          </p:cNvPicPr>
          <p:nvPr/>
        </p:nvPicPr>
        <p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540694" y="5004639"/>
            <a:ext cx="1335737" cy="697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/>
          <p:cNvPicPr>
            <a:picLocks noChangeArrowheads="1"/>
          </p:cNvPicPr>
          <p:nvPr/>
        </p:nvPicPr>
        <p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451759" y="3573885"/>
            <a:ext cx="1335737" cy="697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9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5602" y="3339367"/>
            <a:ext cx="3836894" cy="2243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4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56099" y="3311730"/>
            <a:ext cx="493963" cy="289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4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99136" y="5293765"/>
            <a:ext cx="493963" cy="289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44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40514" y="5211266"/>
            <a:ext cx="493963" cy="289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44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3533" y="3817687"/>
            <a:ext cx="493963" cy="289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2543297" y="4237973"/>
            <a:ext cx="1582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BIER Domain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16" name="Straight Arrow Connector 34"/>
          <p:cNvCxnSpPr/>
          <p:nvPr/>
        </p:nvCxnSpPr>
        <p:spPr>
          <a:xfrm flipV="1">
            <a:off x="1787496" y="5039300"/>
            <a:ext cx="246981" cy="184666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" name="Group 60"/>
          <p:cNvGrpSpPr/>
          <p:nvPr/>
        </p:nvGrpSpPr>
        <p:grpSpPr>
          <a:xfrm>
            <a:off x="1787496" y="3871034"/>
            <a:ext cx="2091388" cy="400110"/>
            <a:chOff x="526277" y="2074745"/>
            <a:chExt cx="2262949" cy="400110"/>
          </a:xfrm>
        </p:grpSpPr>
        <p:cxnSp>
          <p:nvCxnSpPr>
            <p:cNvPr id="18" name="Straight Arrow Connector 38"/>
            <p:cNvCxnSpPr/>
            <p:nvPr/>
          </p:nvCxnSpPr>
          <p:spPr>
            <a:xfrm>
              <a:off x="526277" y="2175324"/>
              <a:ext cx="267242" cy="94254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782061" y="2074745"/>
              <a:ext cx="2007165" cy="400110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b="1" dirty="0" smtClean="0">
                  <a:solidFill>
                    <a:srgbClr val="000000"/>
                  </a:solidFill>
                </a:rPr>
                <a:t>MLD</a:t>
              </a:r>
            </a:p>
            <a:p>
              <a:pPr algn="ctr"/>
              <a:r>
                <a:rPr lang="en-US" sz="1000" b="1" dirty="0" smtClean="0">
                  <a:solidFill>
                    <a:srgbClr val="000000"/>
                  </a:solidFill>
                </a:rPr>
                <a:t>BIER info +VNI info+ &lt;S,G&gt;  info</a:t>
              </a:r>
              <a:endParaRPr lang="en-US" sz="1000" b="1" dirty="0">
                <a:solidFill>
                  <a:srgbClr val="000000"/>
                </a:solidFill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3252057" y="3013848"/>
            <a:ext cx="12154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000000"/>
                </a:solidFill>
              </a:rPr>
              <a:t>NVE-A:00001</a:t>
            </a:r>
            <a:endParaRPr lang="en-US" sz="1200" b="1" dirty="0">
              <a:solidFill>
                <a:srgbClr val="00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70997" y="3492145"/>
            <a:ext cx="11738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000000"/>
                </a:solidFill>
              </a:rPr>
              <a:t>NVE-C:00100</a:t>
            </a:r>
            <a:endParaRPr lang="en-US" sz="1200" b="1" dirty="0">
              <a:solidFill>
                <a:srgbClr val="00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255585" y="5568267"/>
            <a:ext cx="11582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000000"/>
                </a:solidFill>
              </a:rPr>
              <a:t>NVE-D:01000</a:t>
            </a:r>
            <a:endParaRPr lang="en-US" sz="1200" b="1" dirty="0">
              <a:solidFill>
                <a:srgbClr val="00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622780" y="5616905"/>
            <a:ext cx="12168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000000"/>
                </a:solidFill>
              </a:rPr>
              <a:t>NVE-E:10000</a:t>
            </a:r>
            <a:endParaRPr lang="en-US" sz="1200" b="1" dirty="0">
              <a:solidFill>
                <a:srgbClr val="00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320904" y="4656047"/>
            <a:ext cx="1854996" cy="400110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rgbClr val="000000"/>
                </a:solidFill>
              </a:rPr>
              <a:t>MLD</a:t>
            </a:r>
          </a:p>
          <a:p>
            <a:pPr algn="ctr"/>
            <a:r>
              <a:rPr lang="en-US" sz="1000" b="1" dirty="0" smtClean="0">
                <a:solidFill>
                  <a:srgbClr val="000000"/>
                </a:solidFill>
              </a:rPr>
              <a:t>BIER info +VNI info+ </a:t>
            </a:r>
            <a:r>
              <a:rPr lang="en-US" altLang="zh-CN" sz="1000" b="1" dirty="0" smtClean="0">
                <a:solidFill>
                  <a:srgbClr val="000000"/>
                </a:solidFill>
              </a:rPr>
              <a:t>&lt;S,G&gt;</a:t>
            </a:r>
            <a:r>
              <a:rPr lang="en-US" sz="1000" b="1" dirty="0" smtClean="0">
                <a:solidFill>
                  <a:srgbClr val="000000"/>
                </a:solidFill>
              </a:rPr>
              <a:t>  info</a:t>
            </a:r>
            <a:endParaRPr lang="en-US" sz="1000" b="1" dirty="0">
              <a:solidFill>
                <a:srgbClr val="000000"/>
              </a:solidFill>
            </a:endParaRPr>
          </a:p>
        </p:txBody>
      </p:sp>
      <p:sp>
        <p:nvSpPr>
          <p:cNvPr id="28" name="棱台 27"/>
          <p:cNvSpPr/>
          <p:nvPr/>
        </p:nvSpPr>
        <p:spPr>
          <a:xfrm>
            <a:off x="867883" y="5213505"/>
            <a:ext cx="449791" cy="278980"/>
          </a:xfrm>
          <a:prstGeom prst="bevel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>
            <a:noAutofit/>
          </a:bodyPr>
          <a:lstStyle/>
          <a:p>
            <a:pPr algn="ctr"/>
            <a:r>
              <a:rPr lang="en-US" altLang="zh-CN" sz="800" dirty="0" smtClean="0">
                <a:solidFill>
                  <a:schemeClr val="tx1"/>
                </a:solidFill>
                <a:effectLst>
                  <a:outerShdw blurRad="50800" dist="50800" sx="1000" sy="1000" algn="ctr" rotWithShape="0">
                    <a:schemeClr val="tx1"/>
                  </a:outerShdw>
                </a:effectLst>
                <a:latin typeface="+mj-ea"/>
                <a:ea typeface="+mj-ea"/>
              </a:rPr>
              <a:t>VM20</a:t>
            </a:r>
            <a:endParaRPr lang="zh-CN" altLang="en-US" sz="800" dirty="0">
              <a:solidFill>
                <a:schemeClr val="tx1"/>
              </a:solidFill>
              <a:effectLst>
                <a:outerShdw blurRad="50800" dist="50800" sx="1000" sy="1000" algn="ctr" rotWithShape="0">
                  <a:schemeClr val="tx1"/>
                </a:outerShdw>
              </a:effectLst>
              <a:latin typeface="+mj-ea"/>
              <a:ea typeface="+mj-ea"/>
            </a:endParaRPr>
          </a:p>
        </p:txBody>
      </p:sp>
      <p:sp>
        <p:nvSpPr>
          <p:cNvPr id="29" name="棱台 28"/>
          <p:cNvSpPr/>
          <p:nvPr/>
        </p:nvSpPr>
        <p:spPr>
          <a:xfrm>
            <a:off x="4615831" y="5269950"/>
            <a:ext cx="449791" cy="278980"/>
          </a:xfrm>
          <a:prstGeom prst="bevel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>
            <a:noAutofit/>
          </a:bodyPr>
          <a:lstStyle/>
          <a:p>
            <a:pPr algn="ctr"/>
            <a:r>
              <a:rPr lang="en-US" altLang="zh-CN" sz="800" dirty="0" smtClean="0">
                <a:solidFill>
                  <a:schemeClr val="tx1"/>
                </a:solidFill>
                <a:effectLst>
                  <a:outerShdw blurRad="50800" dist="50800" sx="1000" sy="1000" algn="ctr" rotWithShape="0">
                    <a:schemeClr val="tx1"/>
                  </a:outerShdw>
                </a:effectLst>
                <a:latin typeface="+mj-ea"/>
                <a:ea typeface="+mj-ea"/>
              </a:rPr>
              <a:t>VM30</a:t>
            </a:r>
            <a:endParaRPr lang="zh-CN" altLang="en-US" sz="800" dirty="0">
              <a:solidFill>
                <a:schemeClr val="tx1"/>
              </a:solidFill>
              <a:effectLst>
                <a:outerShdw blurRad="50800" dist="50800" sx="1000" sy="1000" algn="ctr" rotWithShape="0">
                  <a:schemeClr val="tx1"/>
                </a:outerShdw>
              </a:effectLst>
              <a:latin typeface="+mj-ea"/>
              <a:ea typeface="+mj-ea"/>
            </a:endParaRPr>
          </a:p>
        </p:txBody>
      </p:sp>
      <p:sp>
        <p:nvSpPr>
          <p:cNvPr id="31" name="棱台 30"/>
          <p:cNvSpPr/>
          <p:nvPr/>
        </p:nvSpPr>
        <p:spPr>
          <a:xfrm>
            <a:off x="4741975" y="3366698"/>
            <a:ext cx="449791" cy="278980"/>
          </a:xfrm>
          <a:prstGeom prst="bevel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>
            <a:noAutofit/>
          </a:bodyPr>
          <a:lstStyle/>
          <a:p>
            <a:pPr algn="ctr"/>
            <a:r>
              <a:rPr lang="en-US" altLang="zh-CN" sz="800" dirty="0" smtClean="0">
                <a:solidFill>
                  <a:schemeClr val="tx1"/>
                </a:solidFill>
                <a:effectLst>
                  <a:outerShdw blurRad="50800" dist="50800" sx="1000" sy="1000" algn="ctr" rotWithShape="0">
                    <a:schemeClr val="tx1"/>
                  </a:outerShdw>
                </a:effectLst>
                <a:latin typeface="+mj-ea"/>
                <a:ea typeface="+mj-ea"/>
              </a:rPr>
              <a:t>VM30</a:t>
            </a:r>
            <a:endParaRPr lang="zh-CN" altLang="en-US" sz="800" dirty="0">
              <a:solidFill>
                <a:schemeClr val="tx1"/>
              </a:solidFill>
              <a:effectLst>
                <a:outerShdw blurRad="50800" dist="50800" sx="1000" sy="1000" algn="ctr" rotWithShape="0">
                  <a:schemeClr val="tx1"/>
                </a:outerShdw>
              </a:effectLst>
              <a:latin typeface="+mj-ea"/>
              <a:ea typeface="+mj-ea"/>
            </a:endParaRPr>
          </a:p>
        </p:txBody>
      </p:sp>
      <p:sp>
        <p:nvSpPr>
          <p:cNvPr id="32" name="棱台 31"/>
          <p:cNvSpPr/>
          <p:nvPr/>
        </p:nvSpPr>
        <p:spPr>
          <a:xfrm>
            <a:off x="4282984" y="3085193"/>
            <a:ext cx="449791" cy="278980"/>
          </a:xfrm>
          <a:prstGeom prst="bevel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>
            <a:noAutofit/>
          </a:bodyPr>
          <a:lstStyle/>
          <a:p>
            <a:pPr algn="ctr"/>
            <a:r>
              <a:rPr lang="en-US" altLang="zh-CN" sz="800" dirty="0" smtClean="0">
                <a:solidFill>
                  <a:schemeClr val="tx1"/>
                </a:solidFill>
                <a:effectLst>
                  <a:outerShdw blurRad="50800" dist="50800" sx="1000" sy="1000" algn="ctr" rotWithShape="0">
                    <a:schemeClr val="tx1"/>
                  </a:outerShdw>
                </a:effectLst>
                <a:latin typeface="+mj-ea"/>
                <a:ea typeface="+mj-ea"/>
              </a:rPr>
              <a:t>VM20</a:t>
            </a:r>
            <a:endParaRPr lang="zh-CN" altLang="en-US" sz="800" dirty="0">
              <a:solidFill>
                <a:schemeClr val="tx1"/>
              </a:solidFill>
              <a:effectLst>
                <a:outerShdw blurRad="50800" dist="50800" sx="1000" sy="1000" algn="ctr" rotWithShape="0">
                  <a:schemeClr val="tx1"/>
                </a:outerShdw>
              </a:effectLst>
              <a:latin typeface="+mj-ea"/>
              <a:ea typeface="+mj-ea"/>
            </a:endParaRPr>
          </a:p>
        </p:txBody>
      </p:sp>
      <p:sp>
        <p:nvSpPr>
          <p:cNvPr id="33" name="任意多边形 32"/>
          <p:cNvSpPr/>
          <p:nvPr/>
        </p:nvSpPr>
        <p:spPr>
          <a:xfrm>
            <a:off x="4083426" y="3343283"/>
            <a:ext cx="1828937" cy="745827"/>
          </a:xfrm>
          <a:custGeom>
            <a:avLst/>
            <a:gdLst>
              <a:gd name="connsiteX0" fmla="*/ 0 w 2077155"/>
              <a:gd name="connsiteY0" fmla="*/ 406400 h 1027289"/>
              <a:gd name="connsiteX1" fmla="*/ 1072444 w 2077155"/>
              <a:gd name="connsiteY1" fmla="*/ 959556 h 1027289"/>
              <a:gd name="connsiteX2" fmla="*/ 2077155 w 2077155"/>
              <a:gd name="connsiteY2" fmla="*/ 0 h 1027289"/>
              <a:gd name="connsiteX3" fmla="*/ 2077155 w 2077155"/>
              <a:gd name="connsiteY3" fmla="*/ 0 h 1027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77155" h="1027289">
                <a:moveTo>
                  <a:pt x="0" y="406400"/>
                </a:moveTo>
                <a:cubicBezTo>
                  <a:pt x="363126" y="716844"/>
                  <a:pt x="726252" y="1027289"/>
                  <a:pt x="1072444" y="959556"/>
                </a:cubicBezTo>
                <a:cubicBezTo>
                  <a:pt x="1418637" y="891823"/>
                  <a:pt x="2077155" y="0"/>
                  <a:pt x="2077155" y="0"/>
                </a:cubicBezTo>
                <a:lnTo>
                  <a:pt x="2077155" y="0"/>
                </a:lnTo>
              </a:path>
            </a:pathLst>
          </a:cu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TextBox 33"/>
          <p:cNvSpPr txBox="1"/>
          <p:nvPr/>
        </p:nvSpPr>
        <p:spPr>
          <a:xfrm>
            <a:off x="5912364" y="2739889"/>
            <a:ext cx="809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S-BIFT:</a:t>
            </a:r>
            <a:endParaRPr lang="zh-CN" altLang="en-US" dirty="0"/>
          </a:p>
        </p:txBody>
      </p:sp>
      <p:graphicFrame>
        <p:nvGraphicFramePr>
          <p:cNvPr id="35" name="表格 34"/>
          <p:cNvGraphicFramePr>
            <a:graphicFrameLocks noGrp="1"/>
          </p:cNvGraphicFramePr>
          <p:nvPr/>
        </p:nvGraphicFramePr>
        <p:xfrm>
          <a:off x="5963296" y="3109221"/>
          <a:ext cx="2940756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5848"/>
                <a:gridCol w="542261"/>
                <a:gridCol w="956930"/>
                <a:gridCol w="69571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CN" sz="1800" b="1" dirty="0" smtClean="0">
                          <a:solidFill>
                            <a:schemeClr val="bg1"/>
                          </a:solidFill>
                        </a:rPr>
                        <a:t>&lt;S,G&gt; </a:t>
                      </a:r>
                      <a:endParaRPr lang="zh-CN" alt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VNI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Bitmask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…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1" dirty="0" smtClean="0">
                          <a:solidFill>
                            <a:schemeClr val="tx1"/>
                          </a:solidFill>
                        </a:rPr>
                        <a:t>&lt;S,G&gt; </a:t>
                      </a:r>
                      <a:endParaRPr lang="zh-CN" altLang="en-US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20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00110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…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6" name="棱台 35"/>
          <p:cNvSpPr/>
          <p:nvPr/>
        </p:nvSpPr>
        <p:spPr>
          <a:xfrm>
            <a:off x="695131" y="3692633"/>
            <a:ext cx="449791" cy="278980"/>
          </a:xfrm>
          <a:prstGeom prst="bevel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>
            <a:noAutofit/>
          </a:bodyPr>
          <a:lstStyle/>
          <a:p>
            <a:pPr algn="ctr"/>
            <a:r>
              <a:rPr lang="en-US" altLang="zh-CN" sz="800" dirty="0" smtClean="0">
                <a:solidFill>
                  <a:schemeClr val="tx1"/>
                </a:solidFill>
                <a:effectLst>
                  <a:outerShdw blurRad="50800" dist="50800" sx="1000" sy="1000" algn="ctr" rotWithShape="0">
                    <a:schemeClr val="tx1"/>
                  </a:outerShdw>
                </a:effectLst>
                <a:latin typeface="+mj-ea"/>
                <a:ea typeface="+mj-ea"/>
              </a:rPr>
              <a:t>VM20</a:t>
            </a:r>
            <a:endParaRPr lang="zh-CN" altLang="en-US" sz="800" dirty="0">
              <a:solidFill>
                <a:schemeClr val="tx1"/>
              </a:solidFill>
              <a:effectLst>
                <a:outerShdw blurRad="50800" dist="50800" sx="1000" sy="1000" algn="ctr" rotWithShape="0">
                  <a:schemeClr val="tx1"/>
                </a:outerShdw>
              </a:effectLst>
              <a:latin typeface="+mj-ea"/>
              <a:ea typeface="+mj-ea"/>
            </a:endParaRPr>
          </a:p>
        </p:txBody>
      </p:sp>
      <p:sp>
        <p:nvSpPr>
          <p:cNvPr id="52" name="椭圆 51"/>
          <p:cNvSpPr/>
          <p:nvPr/>
        </p:nvSpPr>
        <p:spPr>
          <a:xfrm>
            <a:off x="42519" y="3033992"/>
            <a:ext cx="4823729" cy="2192293"/>
          </a:xfrm>
          <a:prstGeom prst="ellipse">
            <a:avLst/>
          </a:prstGeom>
          <a:noFill/>
          <a:ln w="25400">
            <a:solidFill>
              <a:srgbClr val="FF0000"/>
            </a:solidFill>
          </a:ln>
          <a:effectLst/>
          <a:scene3d>
            <a:camera prst="orthographicFront">
              <a:rot lat="10800000" lon="9000000" rev="180000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8" name="Picture 9"/>
          <p:cNvPicPr>
            <a:picLocks noChangeArrowheads="1"/>
          </p:cNvPicPr>
          <p:nvPr/>
        </p:nvPicPr>
        <p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454799" y="2854379"/>
            <a:ext cx="1335737" cy="697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" name="Picture 44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96315" y="3360828"/>
            <a:ext cx="493963" cy="289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" name="TextBox 62"/>
          <p:cNvSpPr txBox="1"/>
          <p:nvPr/>
        </p:nvSpPr>
        <p:spPr>
          <a:xfrm>
            <a:off x="2165431" y="3080996"/>
            <a:ext cx="12457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000000"/>
                </a:solidFill>
              </a:rPr>
              <a:t>NVE-B:00010</a:t>
            </a:r>
            <a:endParaRPr lang="en-US" sz="1200" b="1" dirty="0">
              <a:solidFill>
                <a:srgbClr val="000000"/>
              </a:solidFill>
            </a:endParaRPr>
          </a:p>
        </p:txBody>
      </p:sp>
      <p:sp>
        <p:nvSpPr>
          <p:cNvPr id="64" name="棱台 63"/>
          <p:cNvSpPr/>
          <p:nvPr/>
        </p:nvSpPr>
        <p:spPr>
          <a:xfrm>
            <a:off x="1963996" y="3047558"/>
            <a:ext cx="449791" cy="278980"/>
          </a:xfrm>
          <a:prstGeom prst="bevel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>
            <a:noAutofit/>
          </a:bodyPr>
          <a:lstStyle/>
          <a:p>
            <a:pPr algn="ctr"/>
            <a:r>
              <a:rPr lang="en-US" altLang="zh-CN" sz="800" dirty="0" smtClean="0">
                <a:solidFill>
                  <a:schemeClr val="tx1"/>
                </a:solidFill>
                <a:effectLst>
                  <a:outerShdw blurRad="50800" dist="50800" sx="1000" sy="1000" algn="ctr" rotWithShape="0">
                    <a:schemeClr val="tx1"/>
                  </a:outerShdw>
                </a:effectLst>
                <a:latin typeface="+mj-ea"/>
                <a:ea typeface="+mj-ea"/>
              </a:rPr>
              <a:t>VM20</a:t>
            </a:r>
            <a:endParaRPr lang="zh-CN" altLang="en-US" sz="800" dirty="0">
              <a:solidFill>
                <a:schemeClr val="tx1"/>
              </a:solidFill>
              <a:effectLst>
                <a:outerShdw blurRad="50800" dist="50800" sx="1000" sy="1000" algn="ctr" rotWithShape="0">
                  <a:schemeClr val="tx1"/>
                </a:outerShdw>
              </a:effectLst>
              <a:latin typeface="+mj-ea"/>
              <a:ea typeface="+mj-ea"/>
            </a:endParaRPr>
          </a:p>
        </p:txBody>
      </p:sp>
      <p:cxnSp>
        <p:nvCxnSpPr>
          <p:cNvPr id="37" name="Straight Arrow Connector 38"/>
          <p:cNvCxnSpPr/>
          <p:nvPr/>
        </p:nvCxnSpPr>
        <p:spPr>
          <a:xfrm rot="16200000" flipH="1">
            <a:off x="1072723" y="3752146"/>
            <a:ext cx="25583" cy="373506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8"/>
          <p:cNvCxnSpPr/>
          <p:nvPr/>
        </p:nvCxnSpPr>
        <p:spPr>
          <a:xfrm rot="16200000" flipH="1">
            <a:off x="1340969" y="5119804"/>
            <a:ext cx="25583" cy="373506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561960" y="3998177"/>
            <a:ext cx="9141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000000"/>
                </a:solidFill>
              </a:rPr>
              <a:t>(S,G)Join</a:t>
            </a:r>
            <a:endParaRPr lang="en-US" sz="1200" b="1" dirty="0">
              <a:solidFill>
                <a:srgbClr val="000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46259" y="5362039"/>
            <a:ext cx="9141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000000"/>
                </a:solidFill>
              </a:rPr>
              <a:t>(S,G)Join</a:t>
            </a:r>
            <a:endParaRPr lang="en-US" sz="12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zh-CN" sz="4800" dirty="0" smtClean="0">
                <a:ea typeface="宋体" charset="-122"/>
              </a:rPr>
              <a:t>The Sketch of this Solution</a:t>
            </a:r>
            <a:endParaRPr lang="zh-CN" altLang="en-US" sz="4800" dirty="0" smtClean="0"/>
          </a:p>
        </p:txBody>
      </p:sp>
      <p:sp>
        <p:nvSpPr>
          <p:cNvPr id="29699" name="内容占位符 2"/>
          <p:cNvSpPr>
            <a:spLocks noGrp="1"/>
          </p:cNvSpPr>
          <p:nvPr>
            <p:ph idx="1"/>
          </p:nvPr>
        </p:nvSpPr>
        <p:spPr>
          <a:xfrm>
            <a:off x="457200" y="1244009"/>
            <a:ext cx="8438444" cy="5359991"/>
          </a:xfrm>
        </p:spPr>
        <p:txBody>
          <a:bodyPr>
            <a:normAutofit/>
          </a:bodyPr>
          <a:lstStyle/>
          <a:p>
            <a:pPr marL="857250" lvl="1" indent="-45720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ü"/>
            </a:pPr>
            <a:r>
              <a:rPr lang="en-US" altLang="zh-CN" sz="1800" dirty="0" smtClean="0">
                <a:ea typeface="宋体" charset="-122"/>
              </a:rPr>
              <a:t>Using the &lt;S,G&gt; information in the multicast traffic to lookup  S-BIFT, encapsulating the multicast traffic with the Bitmask in the table, and forwarding the multicast traffic using BIER forwarding.</a:t>
            </a:r>
            <a:endParaRPr lang="en-US" altLang="zh-CN" sz="1800" dirty="0" smtClean="0"/>
          </a:p>
          <a:p>
            <a:pPr lvl="1"/>
            <a:endParaRPr lang="en-US" altLang="zh-CN" sz="2000" dirty="0" smtClean="0"/>
          </a:p>
        </p:txBody>
      </p:sp>
      <p:pic>
        <p:nvPicPr>
          <p:cNvPr id="4" name="Picture 9"/>
          <p:cNvPicPr>
            <a:picLocks noChangeArrowheads="1"/>
          </p:cNvPicPr>
          <p:nvPr/>
        </p:nvPicPr>
        <p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612045" y="2975190"/>
            <a:ext cx="1335737" cy="697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/>
          <p:cNvPicPr>
            <a:picLocks noChangeArrowheads="1"/>
          </p:cNvPicPr>
          <p:nvPr/>
        </p:nvPicPr>
        <p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796336" y="5056157"/>
            <a:ext cx="1335737" cy="697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/>
          <p:cNvPicPr>
            <a:picLocks noChangeArrowheads="1"/>
          </p:cNvPicPr>
          <p:nvPr/>
        </p:nvPicPr>
        <p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53603" y="5004639"/>
            <a:ext cx="1335737" cy="697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/>
          <p:cNvPicPr>
            <a:picLocks noChangeArrowheads="1"/>
          </p:cNvPicPr>
          <p:nvPr/>
        </p:nvPicPr>
        <p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64668" y="3573885"/>
            <a:ext cx="1335737" cy="697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9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8511" y="3339367"/>
            <a:ext cx="3836894" cy="2243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4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69008" y="3311730"/>
            <a:ext cx="493963" cy="289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4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12045" y="5293765"/>
            <a:ext cx="493963" cy="289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44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53423" y="5211266"/>
            <a:ext cx="493963" cy="289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44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6442" y="3817687"/>
            <a:ext cx="493963" cy="289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2256206" y="4237973"/>
            <a:ext cx="1582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BIER Domain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964966" y="3013848"/>
            <a:ext cx="12154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000000"/>
                </a:solidFill>
              </a:rPr>
              <a:t>NVE-A:00001</a:t>
            </a:r>
            <a:endParaRPr lang="en-US" sz="1200" b="1" dirty="0">
              <a:solidFill>
                <a:srgbClr val="00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3906" y="3492145"/>
            <a:ext cx="11738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000000"/>
                </a:solidFill>
              </a:rPr>
              <a:t>NVE-C:00100</a:t>
            </a:r>
            <a:endParaRPr lang="en-US" sz="1200" b="1" dirty="0">
              <a:solidFill>
                <a:srgbClr val="00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68494" y="5568267"/>
            <a:ext cx="11582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000000"/>
                </a:solidFill>
              </a:rPr>
              <a:t>NVE-D:01000</a:t>
            </a:r>
            <a:endParaRPr lang="en-US" sz="1200" b="1" dirty="0">
              <a:solidFill>
                <a:srgbClr val="00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335689" y="5616905"/>
            <a:ext cx="12168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000000"/>
                </a:solidFill>
              </a:rPr>
              <a:t>NVE-E:10000</a:t>
            </a:r>
            <a:endParaRPr lang="en-US" sz="1200" b="1" dirty="0">
              <a:solidFill>
                <a:srgbClr val="000000"/>
              </a:solidFill>
            </a:endParaRPr>
          </a:p>
        </p:txBody>
      </p:sp>
      <p:sp>
        <p:nvSpPr>
          <p:cNvPr id="28" name="棱台 27"/>
          <p:cNvSpPr/>
          <p:nvPr/>
        </p:nvSpPr>
        <p:spPr>
          <a:xfrm>
            <a:off x="580792" y="5351734"/>
            <a:ext cx="449791" cy="278980"/>
          </a:xfrm>
          <a:prstGeom prst="bevel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>
            <a:noAutofit/>
          </a:bodyPr>
          <a:lstStyle/>
          <a:p>
            <a:pPr algn="ctr"/>
            <a:r>
              <a:rPr lang="en-US" altLang="zh-CN" sz="800" dirty="0" smtClean="0">
                <a:solidFill>
                  <a:schemeClr val="tx1"/>
                </a:solidFill>
                <a:effectLst>
                  <a:outerShdw blurRad="50800" dist="50800" sx="1000" sy="1000" algn="ctr" rotWithShape="0">
                    <a:schemeClr val="tx1"/>
                  </a:outerShdw>
                </a:effectLst>
                <a:latin typeface="+mj-ea"/>
                <a:ea typeface="+mj-ea"/>
              </a:rPr>
              <a:t>VM20</a:t>
            </a:r>
            <a:endParaRPr lang="zh-CN" altLang="en-US" sz="800" dirty="0">
              <a:solidFill>
                <a:schemeClr val="tx1"/>
              </a:solidFill>
              <a:effectLst>
                <a:outerShdw blurRad="50800" dist="50800" sx="1000" sy="1000" algn="ctr" rotWithShape="0">
                  <a:schemeClr val="tx1"/>
                </a:outerShdw>
              </a:effectLst>
              <a:latin typeface="+mj-ea"/>
              <a:ea typeface="+mj-ea"/>
            </a:endParaRPr>
          </a:p>
        </p:txBody>
      </p:sp>
      <p:sp>
        <p:nvSpPr>
          <p:cNvPr id="29" name="棱台 28"/>
          <p:cNvSpPr/>
          <p:nvPr/>
        </p:nvSpPr>
        <p:spPr>
          <a:xfrm>
            <a:off x="4328740" y="5269950"/>
            <a:ext cx="449791" cy="278980"/>
          </a:xfrm>
          <a:prstGeom prst="bevel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>
            <a:noAutofit/>
          </a:bodyPr>
          <a:lstStyle/>
          <a:p>
            <a:pPr algn="ctr"/>
            <a:r>
              <a:rPr lang="en-US" altLang="zh-CN" sz="800" dirty="0" smtClean="0">
                <a:solidFill>
                  <a:schemeClr val="tx1"/>
                </a:solidFill>
                <a:effectLst>
                  <a:outerShdw blurRad="50800" dist="50800" sx="1000" sy="1000" algn="ctr" rotWithShape="0">
                    <a:schemeClr val="tx1"/>
                  </a:outerShdw>
                </a:effectLst>
                <a:latin typeface="+mj-ea"/>
                <a:ea typeface="+mj-ea"/>
              </a:rPr>
              <a:t>VM30</a:t>
            </a:r>
            <a:endParaRPr lang="zh-CN" altLang="en-US" sz="800" dirty="0">
              <a:solidFill>
                <a:schemeClr val="tx1"/>
              </a:solidFill>
              <a:effectLst>
                <a:outerShdw blurRad="50800" dist="50800" sx="1000" sy="1000" algn="ctr" rotWithShape="0">
                  <a:schemeClr val="tx1"/>
                </a:outerShdw>
              </a:effectLst>
              <a:latin typeface="+mj-ea"/>
              <a:ea typeface="+mj-ea"/>
            </a:endParaRPr>
          </a:p>
        </p:txBody>
      </p:sp>
      <p:sp>
        <p:nvSpPr>
          <p:cNvPr id="32" name="棱台 31"/>
          <p:cNvSpPr/>
          <p:nvPr/>
        </p:nvSpPr>
        <p:spPr>
          <a:xfrm>
            <a:off x="3995893" y="3085193"/>
            <a:ext cx="449791" cy="278980"/>
          </a:xfrm>
          <a:prstGeom prst="bevel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>
            <a:noAutofit/>
          </a:bodyPr>
          <a:lstStyle/>
          <a:p>
            <a:pPr algn="ctr"/>
            <a:r>
              <a:rPr lang="en-US" altLang="zh-CN" sz="800" dirty="0" smtClean="0">
                <a:solidFill>
                  <a:schemeClr val="tx1"/>
                </a:solidFill>
                <a:effectLst>
                  <a:outerShdw blurRad="50800" dist="50800" sx="1000" sy="1000" algn="ctr" rotWithShape="0">
                    <a:schemeClr val="tx1"/>
                  </a:outerShdw>
                </a:effectLst>
                <a:latin typeface="+mj-ea"/>
                <a:ea typeface="+mj-ea"/>
              </a:rPr>
              <a:t>VM20</a:t>
            </a:r>
            <a:endParaRPr lang="zh-CN" altLang="en-US" sz="800" dirty="0">
              <a:solidFill>
                <a:schemeClr val="tx1"/>
              </a:solidFill>
              <a:effectLst>
                <a:outerShdw blurRad="50800" dist="50800" sx="1000" sy="1000" algn="ctr" rotWithShape="0">
                  <a:schemeClr val="tx1"/>
                </a:outerShdw>
              </a:effectLst>
              <a:latin typeface="+mj-ea"/>
              <a:ea typeface="+mj-ea"/>
            </a:endParaRPr>
          </a:p>
        </p:txBody>
      </p:sp>
      <p:sp>
        <p:nvSpPr>
          <p:cNvPr id="33" name="任意多边形 32"/>
          <p:cNvSpPr/>
          <p:nvPr/>
        </p:nvSpPr>
        <p:spPr>
          <a:xfrm>
            <a:off x="3807118" y="3343283"/>
            <a:ext cx="2105246" cy="745827"/>
          </a:xfrm>
          <a:custGeom>
            <a:avLst/>
            <a:gdLst>
              <a:gd name="connsiteX0" fmla="*/ 0 w 2077155"/>
              <a:gd name="connsiteY0" fmla="*/ 406400 h 1027289"/>
              <a:gd name="connsiteX1" fmla="*/ 1072444 w 2077155"/>
              <a:gd name="connsiteY1" fmla="*/ 959556 h 1027289"/>
              <a:gd name="connsiteX2" fmla="*/ 2077155 w 2077155"/>
              <a:gd name="connsiteY2" fmla="*/ 0 h 1027289"/>
              <a:gd name="connsiteX3" fmla="*/ 2077155 w 2077155"/>
              <a:gd name="connsiteY3" fmla="*/ 0 h 1027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77155" h="1027289">
                <a:moveTo>
                  <a:pt x="0" y="406400"/>
                </a:moveTo>
                <a:cubicBezTo>
                  <a:pt x="363126" y="716844"/>
                  <a:pt x="726252" y="1027289"/>
                  <a:pt x="1072444" y="959556"/>
                </a:cubicBezTo>
                <a:cubicBezTo>
                  <a:pt x="1418637" y="891823"/>
                  <a:pt x="2077155" y="0"/>
                  <a:pt x="2077155" y="0"/>
                </a:cubicBezTo>
                <a:lnTo>
                  <a:pt x="2077155" y="0"/>
                </a:lnTo>
              </a:path>
            </a:pathLst>
          </a:cu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TextBox 33"/>
          <p:cNvSpPr txBox="1"/>
          <p:nvPr/>
        </p:nvSpPr>
        <p:spPr>
          <a:xfrm>
            <a:off x="5912364" y="2739889"/>
            <a:ext cx="809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S-BIFT:</a:t>
            </a:r>
            <a:endParaRPr lang="zh-CN" altLang="en-US" dirty="0"/>
          </a:p>
        </p:txBody>
      </p:sp>
      <p:graphicFrame>
        <p:nvGraphicFramePr>
          <p:cNvPr id="35" name="表格 34"/>
          <p:cNvGraphicFramePr>
            <a:graphicFrameLocks noGrp="1"/>
          </p:cNvGraphicFramePr>
          <p:nvPr/>
        </p:nvGraphicFramePr>
        <p:xfrm>
          <a:off x="5963296" y="3109221"/>
          <a:ext cx="2940756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5848"/>
                <a:gridCol w="542261"/>
                <a:gridCol w="956930"/>
                <a:gridCol w="69571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CN" sz="1800" b="1" dirty="0" smtClean="0">
                          <a:solidFill>
                            <a:schemeClr val="bg1"/>
                          </a:solidFill>
                        </a:rPr>
                        <a:t>&lt;S,G&gt; </a:t>
                      </a:r>
                      <a:endParaRPr lang="zh-CN" alt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VNI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Bitmask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…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1" dirty="0" smtClean="0">
                          <a:solidFill>
                            <a:schemeClr val="tx1"/>
                          </a:solidFill>
                        </a:rPr>
                        <a:t>&lt;S,G&gt; </a:t>
                      </a:r>
                      <a:endParaRPr lang="zh-CN" altLang="en-US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20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00110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…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6" name="棱台 35"/>
          <p:cNvSpPr/>
          <p:nvPr/>
        </p:nvSpPr>
        <p:spPr>
          <a:xfrm>
            <a:off x="408040" y="3692633"/>
            <a:ext cx="449791" cy="278980"/>
          </a:xfrm>
          <a:prstGeom prst="bevel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>
            <a:noAutofit/>
          </a:bodyPr>
          <a:lstStyle/>
          <a:p>
            <a:pPr algn="ctr"/>
            <a:r>
              <a:rPr lang="en-US" altLang="zh-CN" sz="800" dirty="0" smtClean="0">
                <a:solidFill>
                  <a:schemeClr val="tx1"/>
                </a:solidFill>
                <a:effectLst>
                  <a:outerShdw blurRad="50800" dist="50800" sx="1000" sy="1000" algn="ctr" rotWithShape="0">
                    <a:schemeClr val="tx1"/>
                  </a:outerShdw>
                </a:effectLst>
                <a:latin typeface="+mj-ea"/>
                <a:ea typeface="+mj-ea"/>
              </a:rPr>
              <a:t>VM20</a:t>
            </a:r>
            <a:endParaRPr lang="zh-CN" altLang="en-US" sz="800" dirty="0">
              <a:solidFill>
                <a:schemeClr val="tx1"/>
              </a:solidFill>
              <a:effectLst>
                <a:outerShdw blurRad="50800" dist="50800" sx="1000" sy="1000" algn="ctr" rotWithShape="0">
                  <a:schemeClr val="tx1"/>
                </a:outerShdw>
              </a:effectLst>
              <a:latin typeface="+mj-ea"/>
              <a:ea typeface="+mj-ea"/>
            </a:endParaRPr>
          </a:p>
        </p:txBody>
      </p:sp>
      <p:sp>
        <p:nvSpPr>
          <p:cNvPr id="52" name="椭圆 51"/>
          <p:cNvSpPr/>
          <p:nvPr/>
        </p:nvSpPr>
        <p:spPr>
          <a:xfrm>
            <a:off x="-244572" y="3033992"/>
            <a:ext cx="4823729" cy="2192293"/>
          </a:xfrm>
          <a:prstGeom prst="ellipse">
            <a:avLst/>
          </a:prstGeom>
          <a:noFill/>
          <a:ln w="25400">
            <a:solidFill>
              <a:srgbClr val="FF0000"/>
            </a:solidFill>
          </a:ln>
          <a:effectLst/>
          <a:scene3d>
            <a:camera prst="orthographicFront">
              <a:rot lat="10800000" lon="9000000" rev="180000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8" name="Picture 9"/>
          <p:cNvPicPr>
            <a:picLocks noChangeArrowheads="1"/>
          </p:cNvPicPr>
          <p:nvPr/>
        </p:nvPicPr>
        <p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167708" y="2854379"/>
            <a:ext cx="1335737" cy="697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" name="Picture 44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9224" y="3360828"/>
            <a:ext cx="493963" cy="289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" name="TextBox 62"/>
          <p:cNvSpPr txBox="1"/>
          <p:nvPr/>
        </p:nvSpPr>
        <p:spPr>
          <a:xfrm>
            <a:off x="1878340" y="3080996"/>
            <a:ext cx="12457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000000"/>
                </a:solidFill>
              </a:rPr>
              <a:t>NVE-B:00010</a:t>
            </a:r>
            <a:endParaRPr lang="en-US" sz="1200" b="1" dirty="0">
              <a:solidFill>
                <a:srgbClr val="000000"/>
              </a:solidFill>
            </a:endParaRPr>
          </a:p>
        </p:txBody>
      </p:sp>
      <p:sp>
        <p:nvSpPr>
          <p:cNvPr id="64" name="棱台 63"/>
          <p:cNvSpPr/>
          <p:nvPr/>
        </p:nvSpPr>
        <p:spPr>
          <a:xfrm>
            <a:off x="1676905" y="3047558"/>
            <a:ext cx="449791" cy="278980"/>
          </a:xfrm>
          <a:prstGeom prst="bevel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>
            <a:noAutofit/>
          </a:bodyPr>
          <a:lstStyle/>
          <a:p>
            <a:pPr algn="ctr"/>
            <a:r>
              <a:rPr lang="en-US" altLang="zh-CN" sz="800" dirty="0" smtClean="0">
                <a:solidFill>
                  <a:schemeClr val="tx1"/>
                </a:solidFill>
                <a:effectLst>
                  <a:outerShdw blurRad="50800" dist="50800" sx="1000" sy="1000" algn="ctr" rotWithShape="0">
                    <a:schemeClr val="tx1"/>
                  </a:outerShdw>
                </a:effectLst>
                <a:latin typeface="+mj-ea"/>
                <a:ea typeface="+mj-ea"/>
              </a:rPr>
              <a:t>VM20</a:t>
            </a:r>
            <a:endParaRPr lang="zh-CN" altLang="en-US" sz="800" dirty="0">
              <a:solidFill>
                <a:schemeClr val="tx1"/>
              </a:solidFill>
              <a:effectLst>
                <a:outerShdw blurRad="50800" dist="50800" sx="1000" sy="1000" algn="ctr" rotWithShape="0">
                  <a:schemeClr val="tx1"/>
                </a:outerShdw>
              </a:effectLst>
              <a:latin typeface="+mj-ea"/>
              <a:ea typeface="+mj-ea"/>
            </a:endParaRPr>
          </a:p>
        </p:txBody>
      </p:sp>
      <p:sp>
        <p:nvSpPr>
          <p:cNvPr id="37" name="左箭头 36"/>
          <p:cNvSpPr/>
          <p:nvPr/>
        </p:nvSpPr>
        <p:spPr>
          <a:xfrm>
            <a:off x="3821891" y="3262175"/>
            <a:ext cx="591913" cy="184940"/>
          </a:xfrm>
          <a:prstGeom prst="leftArrow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左箭头 38"/>
          <p:cNvSpPr/>
          <p:nvPr/>
        </p:nvSpPr>
        <p:spPr>
          <a:xfrm>
            <a:off x="414529" y="3879143"/>
            <a:ext cx="591913" cy="184940"/>
          </a:xfrm>
          <a:prstGeom prst="leftArrow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左箭头 39"/>
          <p:cNvSpPr/>
          <p:nvPr/>
        </p:nvSpPr>
        <p:spPr>
          <a:xfrm>
            <a:off x="650877" y="5215652"/>
            <a:ext cx="591913" cy="184940"/>
          </a:xfrm>
          <a:prstGeom prst="leftArrow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左箭头 40"/>
          <p:cNvSpPr/>
          <p:nvPr/>
        </p:nvSpPr>
        <p:spPr>
          <a:xfrm>
            <a:off x="1490483" y="3650101"/>
            <a:ext cx="1942324" cy="183817"/>
          </a:xfrm>
          <a:prstGeom prst="leftArrow">
            <a:avLst/>
          </a:prstGeom>
          <a:solidFill>
            <a:srgbClr val="00B050"/>
          </a:solidFill>
          <a:scene3d>
            <a:camera prst="orthographicFront">
              <a:rot lat="0" lon="0" rev="60000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左箭头 41"/>
          <p:cNvSpPr/>
          <p:nvPr/>
        </p:nvSpPr>
        <p:spPr>
          <a:xfrm>
            <a:off x="1387690" y="4376683"/>
            <a:ext cx="2463125" cy="183817"/>
          </a:xfrm>
          <a:prstGeom prst="leftArrow">
            <a:avLst/>
          </a:prstGeom>
          <a:solidFill>
            <a:srgbClr val="00B050"/>
          </a:solidFill>
          <a:scene3d>
            <a:camera prst="orthographicFront">
              <a:rot lat="0" lon="0" rev="270000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标题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9175898" cy="1143000"/>
          </a:xfrm>
        </p:spPr>
        <p:txBody>
          <a:bodyPr>
            <a:noAutofit/>
          </a:bodyPr>
          <a:lstStyle/>
          <a:p>
            <a:pPr algn="ctr"/>
            <a:r>
              <a:rPr lang="en-US" altLang="zh-CN" sz="4800" dirty="0" smtClean="0">
                <a:ea typeface="宋体" charset="-122"/>
              </a:rPr>
              <a:t>MLD extension</a:t>
            </a:r>
            <a:endParaRPr lang="zh-CN" altLang="en-US" sz="4800" dirty="0" smtClean="0"/>
          </a:p>
        </p:txBody>
      </p:sp>
      <p:sp>
        <p:nvSpPr>
          <p:cNvPr id="29699" name="内容占位符 2"/>
          <p:cNvSpPr>
            <a:spLocks noGrp="1"/>
          </p:cNvSpPr>
          <p:nvPr>
            <p:ph idx="1"/>
          </p:nvPr>
        </p:nvSpPr>
        <p:spPr>
          <a:xfrm>
            <a:off x="457200" y="1417639"/>
            <a:ext cx="8229600" cy="5039606"/>
          </a:xfrm>
        </p:spPr>
        <p:txBody>
          <a:bodyPr>
            <a:normAutofit/>
          </a:bodyPr>
          <a:lstStyle/>
          <a:p>
            <a:pPr marL="457200" indent="-457200"/>
            <a:r>
              <a:rPr lang="en-US" altLang="zh-CN" sz="2400" dirty="0" smtClean="0">
                <a:ea typeface="宋体" charset="-122"/>
              </a:rPr>
              <a:t>The main idea:</a:t>
            </a:r>
          </a:p>
          <a:p>
            <a:pPr marL="857250" lvl="1" indent="-457200"/>
            <a:r>
              <a:rPr lang="en-US" altLang="zh-CN" sz="1900" dirty="0" smtClean="0">
                <a:ea typeface="宋体" charset="-122"/>
              </a:rPr>
              <a:t>Each NVE advertises </a:t>
            </a:r>
            <a:r>
              <a:rPr lang="en-US" altLang="zh-CN" sz="1900" u="heavy" dirty="0" smtClean="0">
                <a:uFill>
                  <a:solidFill>
                    <a:srgbClr val="FF0000"/>
                  </a:solidFill>
                </a:uFill>
                <a:ea typeface="宋体" charset="-122"/>
              </a:rPr>
              <a:t>Virtual Network Identifier information </a:t>
            </a:r>
            <a:r>
              <a:rPr lang="en-US" altLang="zh-CN" sz="1900" dirty="0" smtClean="0">
                <a:ea typeface="宋体" charset="-122"/>
              </a:rPr>
              <a:t>with BIER information to other NVEs through MLD, including VXLAN network </a:t>
            </a:r>
            <a:r>
              <a:rPr lang="en-US" altLang="zh-CN" sz="1900" dirty="0" err="1" smtClean="0">
                <a:ea typeface="宋体" charset="-122"/>
              </a:rPr>
              <a:t>identifer</a:t>
            </a:r>
            <a:r>
              <a:rPr lang="en-US" altLang="zh-CN" sz="1900" dirty="0" smtClean="0">
                <a:ea typeface="宋体" charset="-122"/>
              </a:rPr>
              <a:t>, VSID and so on.</a:t>
            </a:r>
          </a:p>
          <a:p>
            <a:pPr marL="857250" lvl="1" indent="-457200"/>
            <a:endParaRPr lang="en-US" altLang="zh-CN" sz="1800" dirty="0" smtClean="0">
              <a:ea typeface="宋体" charset="-122"/>
            </a:endParaRPr>
          </a:p>
          <a:p>
            <a:pPr marL="857250" lvl="1" indent="-457200">
              <a:buNone/>
            </a:pPr>
            <a:endParaRPr lang="en-US" altLang="zh-CN" sz="1800" dirty="0" smtClean="0">
              <a:ea typeface="宋体" charset="-122"/>
            </a:endParaRPr>
          </a:p>
          <a:p>
            <a:pPr marL="857250" lvl="1" indent="-457200">
              <a:buNone/>
            </a:pPr>
            <a:endParaRPr lang="en-US" altLang="zh-CN" sz="1800" dirty="0" smtClean="0">
              <a:ea typeface="宋体" charset="-122"/>
            </a:endParaRPr>
          </a:p>
          <a:p>
            <a:pPr marL="857250" lvl="1" indent="-457200">
              <a:buNone/>
            </a:pPr>
            <a:endParaRPr lang="en-US" altLang="zh-CN" sz="1800" dirty="0" smtClean="0">
              <a:ea typeface="宋体" charset="-122"/>
            </a:endParaRPr>
          </a:p>
          <a:p>
            <a:pPr lvl="1">
              <a:buNone/>
            </a:pPr>
            <a:endParaRPr lang="en-US" altLang="zh-CN" sz="2000" dirty="0" smtClean="0"/>
          </a:p>
        </p:txBody>
      </p:sp>
      <p:sp>
        <p:nvSpPr>
          <p:cNvPr id="7" name="矩形 6"/>
          <p:cNvSpPr/>
          <p:nvPr/>
        </p:nvSpPr>
        <p:spPr>
          <a:xfrm>
            <a:off x="3014133" y="2958609"/>
            <a:ext cx="2901245" cy="406400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BIER Info sub-TLV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3019776" y="3370656"/>
            <a:ext cx="2901245" cy="406400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VNI Info sub-sub-TLV</a:t>
            </a:r>
            <a:endParaRPr lang="zh-CN" altLang="en-US" dirty="0"/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85501" y="4213200"/>
            <a:ext cx="5875713" cy="1368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椭圆形标注 9"/>
          <p:cNvSpPr/>
          <p:nvPr/>
        </p:nvSpPr>
        <p:spPr>
          <a:xfrm>
            <a:off x="2466753" y="3306858"/>
            <a:ext cx="3987210" cy="542125"/>
          </a:xfrm>
          <a:prstGeom prst="wedgeEllipseCallout">
            <a:avLst>
              <a:gd name="adj1" fmla="val 500"/>
              <a:gd name="adj2" fmla="val 137029"/>
            </a:avLst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2466753" y="5582093"/>
            <a:ext cx="41944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Virtual Network Identifier Info sub-sub-TLV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1557867"/>
            <a:ext cx="8229600" cy="4568297"/>
          </a:xfrm>
        </p:spPr>
        <p:txBody>
          <a:bodyPr/>
          <a:lstStyle/>
          <a:p>
            <a:pPr algn="ctr">
              <a:buNone/>
            </a:pPr>
            <a:endParaRPr lang="en-US" altLang="zh-CN" sz="3600" dirty="0" smtClean="0"/>
          </a:p>
          <a:p>
            <a:pPr algn="ctr">
              <a:buNone/>
            </a:pPr>
            <a:r>
              <a:rPr lang="en-US" altLang="zh-CN" sz="3600" dirty="0" smtClean="0"/>
              <a:t>Discussion</a:t>
            </a:r>
            <a:endParaRPr lang="en-US" altLang="zh-CN" sz="3600" dirty="0" smtClean="0">
              <a:ea typeface="宋体" charset="-122"/>
            </a:endParaRP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自定义设计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000000"/>
          </a:solidFill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1927</TotalTime>
  <Words>550</Words>
  <Application>Microsoft Office PowerPoint</Application>
  <PresentationFormat>全屏显示(4:3)</PresentationFormat>
  <Paragraphs>122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Microsoft YaHei Bold</vt:lpstr>
      <vt:lpstr>宋体</vt:lpstr>
      <vt:lpstr>微软雅黑</vt:lpstr>
      <vt:lpstr>Arial</vt:lpstr>
      <vt:lpstr>Calibri</vt:lpstr>
      <vt:lpstr>Times</vt:lpstr>
      <vt:lpstr>Wingdings</vt:lpstr>
      <vt:lpstr>自定义设计</vt:lpstr>
      <vt:lpstr>BIER Use Case in NVO3  draft-wang-bier-vxlan-use-case-02     Linda Wang (Presenting)  Sandy. Zhang  </vt:lpstr>
      <vt:lpstr>Background</vt:lpstr>
      <vt:lpstr>The Problem</vt:lpstr>
      <vt:lpstr>The Solution</vt:lpstr>
      <vt:lpstr>The Sketch of this Solution</vt:lpstr>
      <vt:lpstr>The Sketch of this Solution</vt:lpstr>
      <vt:lpstr>The Sketch of this Solution</vt:lpstr>
      <vt:lpstr>MLD extension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Office User</dc:creator>
  <cp:lastModifiedBy>yuyue</cp:lastModifiedBy>
  <cp:revision>380</cp:revision>
  <dcterms:created xsi:type="dcterms:W3CDTF">2012-02-06T04:53:00Z</dcterms:created>
  <dcterms:modified xsi:type="dcterms:W3CDTF">2016-09-27T05:12:46Z</dcterms:modified>
</cp:coreProperties>
</file>