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305" r:id="rId3"/>
    <p:sldId id="279" r:id="rId4"/>
    <p:sldId id="282" r:id="rId5"/>
    <p:sldId id="283" r:id="rId6"/>
    <p:sldId id="285" r:id="rId7"/>
    <p:sldId id="286" r:id="rId8"/>
    <p:sldId id="289" r:id="rId9"/>
    <p:sldId id="290" r:id="rId10"/>
    <p:sldId id="288" r:id="rId11"/>
    <p:sldId id="291" r:id="rId12"/>
    <p:sldId id="292" r:id="rId13"/>
    <p:sldId id="294" r:id="rId14"/>
    <p:sldId id="295" r:id="rId15"/>
    <p:sldId id="297" r:id="rId16"/>
    <p:sldId id="303" r:id="rId17"/>
    <p:sldId id="302" r:id="rId18"/>
    <p:sldId id="304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25" autoAdjust="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9C6FC-8A67-C64C-9EA5-49B4961C6E59}" type="datetimeFigureOut">
              <a:rPr lang="en-US" smtClean="0"/>
              <a:t>9/28/16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7C00B-65B1-9946-9668-88DFE5795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4975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7F38E-372D-374F-949A-93BAFE2E2E4B}" type="datetimeFigureOut">
              <a:rPr lang="en-US" smtClean="0"/>
              <a:t>9/28/16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29B32-A8E4-E843-A3A3-85B818FB9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1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fld id="{829A8302-AEF9-2A4B-A565-BC4865DBD697}" type="datetime1">
              <a:rPr lang="en-US" smtClean="0"/>
              <a:t>9/28/16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3rd ACM Conference on Information-Centric Networking – September 26 – Kyoto, Japan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fld id="{EC2C992D-A3D2-C54B-923A-3B2BDA9E719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47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73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92B9-DAEC-B342-8C6D-A584DDFA6D3C}" type="datetime1">
              <a:rPr lang="en-US" smtClean="0"/>
              <a:t>9/28/16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ACM Conference on Information-Centric Networking – September 26 – Kyoto, Japan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354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73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7C48-091F-6040-95E3-2D44F015972A}" type="datetime1">
              <a:rPr lang="en-US" smtClean="0"/>
              <a:t>9/28/16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ACM Conference on Information-Centric Networking – September 26 – Kyoto, Japan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380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734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2782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127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2782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86127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7397-EA17-CC4C-94BC-0615BE52FEE7}" type="datetime1">
              <a:rPr lang="en-US" smtClean="0"/>
              <a:t>9/28/16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ACM Conference on Information-Centric Networking – September 26 – Kyoto, Japan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9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5031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37081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9E48-6C1B-0149-B6D0-8ABE814A4F68}" type="datetime1">
              <a:rPr lang="en-US" smtClean="0"/>
              <a:t>9/28/16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ACM Conference on Information-Centric Networking – September 26 – Kyoto, Japan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762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00DC-2146-4C4F-9674-A7C4A2A442D2}" type="datetime1">
              <a:rPr lang="en-US" smtClean="0"/>
              <a:t>9/28/16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ACM Conference on Information-Centric Networking – September 26 – Kyoto, Japan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248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807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CC97-ECB7-3747-B23B-ED9F444CA0C4}" type="datetime1">
              <a:rPr lang="en-US" smtClean="0"/>
              <a:t>9/28/16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ACM Conference on Information-Centric Networking – September 26 – Kyoto, Japan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368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22A7-FBB8-C346-8545-5F682092164F}" type="datetime1">
              <a:rPr lang="en-US" smtClean="0"/>
              <a:t>9/28/16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ACM Conference on Information-Centric Networking – September 26 – Kyoto, Japan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979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F7D48018-6FC1-0047-BACE-01388CED5F17}" type="datetime1">
              <a:rPr lang="en-US" smtClean="0"/>
              <a:t>9/28/16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r>
              <a:rPr lang="en-US" dirty="0" smtClean="0"/>
              <a:t>3rd ACM Conference on Information-Centric Networking – September 26 – Kyoto, Japan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C5EB5B64-243B-AC41-AF55-A7B0E9BF08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4" r:id="rId3"/>
    <p:sldLayoutId id="2147483665" r:id="rId4"/>
    <p:sldLayoutId id="2147483668" r:id="rId5"/>
    <p:sldLayoutId id="2147483669" r:id="rId6"/>
    <p:sldLayoutId id="2147483670" r:id="rId7"/>
    <p:sldLayoutId id="2147483671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884094" cy="2542687"/>
          </a:xfrm>
        </p:spPr>
        <p:txBody>
          <a:bodyPr/>
          <a:lstStyle/>
          <a:p>
            <a:r>
              <a:rPr lang="en-US" dirty="0" smtClean="0"/>
              <a:t>The Unbearable Futility of </a:t>
            </a:r>
            <a:br>
              <a:rPr lang="en-US" dirty="0" smtClean="0"/>
            </a:br>
            <a:r>
              <a:rPr lang="en-US" dirty="0" smtClean="0"/>
              <a:t>Data Privacy in </a:t>
            </a:r>
            <a:br>
              <a:rPr lang="en-US" dirty="0" smtClean="0"/>
            </a:br>
            <a:r>
              <a:rPr lang="en-US" dirty="0" smtClean="0"/>
              <a:t>Content-Centric Networking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81709" y="6356350"/>
            <a:ext cx="2772047" cy="365125"/>
          </a:xfrm>
        </p:spPr>
        <p:txBody>
          <a:bodyPr/>
          <a:lstStyle/>
          <a:p>
            <a:r>
              <a:rPr lang="en-US" dirty="0" smtClean="0"/>
              <a:t>WPES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C992D-A3D2-C54B-923A-3B2BDA9E719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4322341"/>
            <a:ext cx="6400800" cy="1752600"/>
          </a:xfrm>
        </p:spPr>
        <p:txBody>
          <a:bodyPr/>
          <a:lstStyle/>
          <a:p>
            <a:r>
              <a:rPr lang="en-US" sz="2000" dirty="0">
                <a:solidFill>
                  <a:srgbClr val="E46C0A"/>
                </a:solidFill>
              </a:rPr>
              <a:t>Cesar </a:t>
            </a:r>
            <a:r>
              <a:rPr lang="en-US" sz="2000" dirty="0" err="1">
                <a:solidFill>
                  <a:srgbClr val="E46C0A"/>
                </a:solidFill>
              </a:rPr>
              <a:t>Ghali</a:t>
            </a:r>
            <a:r>
              <a:rPr lang="en-US" sz="2000" dirty="0">
                <a:solidFill>
                  <a:srgbClr val="E46C0A"/>
                </a:solidFill>
              </a:rPr>
              <a:t>, </a:t>
            </a:r>
            <a:r>
              <a:rPr lang="en-US" sz="2000" u="sng" dirty="0">
                <a:solidFill>
                  <a:srgbClr val="E46C0A"/>
                </a:solidFill>
              </a:rPr>
              <a:t>Gene </a:t>
            </a:r>
            <a:r>
              <a:rPr lang="en-US" sz="2000" u="sng" dirty="0" err="1">
                <a:solidFill>
                  <a:srgbClr val="E46C0A"/>
                </a:solidFill>
              </a:rPr>
              <a:t>Tsudik</a:t>
            </a:r>
            <a:r>
              <a:rPr lang="en-US" sz="2000" dirty="0">
                <a:solidFill>
                  <a:srgbClr val="E46C0A"/>
                </a:solidFill>
              </a:rPr>
              <a:t>, Christopher A. Wood</a:t>
            </a:r>
          </a:p>
          <a:p>
            <a:r>
              <a:rPr lang="en-US" sz="2000" dirty="0">
                <a:solidFill>
                  <a:srgbClr val="E46C0A"/>
                </a:solidFill>
              </a:rPr>
              <a:t>University of California Irvine</a:t>
            </a:r>
          </a:p>
          <a:p>
            <a:r>
              <a:rPr lang="en-US" sz="2000" dirty="0">
                <a:solidFill>
                  <a:srgbClr val="E46C0A"/>
                </a:solidFill>
              </a:rPr>
              <a:t>{</a:t>
            </a:r>
            <a:r>
              <a:rPr lang="en-US" sz="2000" dirty="0" smtClean="0">
                <a:solidFill>
                  <a:srgbClr val="E46C0A"/>
                </a:solidFill>
              </a:rPr>
              <a:t>cghali</a:t>
            </a:r>
            <a:r>
              <a:rPr lang="en-US" sz="2000" dirty="0">
                <a:solidFill>
                  <a:srgbClr val="E46C0A"/>
                </a:solidFill>
              </a:rPr>
              <a:t>,</a:t>
            </a:r>
            <a:r>
              <a:rPr lang="en-US" sz="2000" dirty="0" smtClean="0">
                <a:solidFill>
                  <a:srgbClr val="E46C0A"/>
                </a:solidFill>
              </a:rPr>
              <a:t>gene.tsudik,woodc1}@</a:t>
            </a:r>
            <a:r>
              <a:rPr lang="en-US" sz="2000" dirty="0" err="1" smtClean="0">
                <a:solidFill>
                  <a:srgbClr val="E46C0A"/>
                </a:solidFill>
              </a:rPr>
              <a:t>uci.edu</a:t>
            </a:r>
            <a:r>
              <a:rPr lang="en-US" sz="2000" dirty="0" smtClean="0">
                <a:solidFill>
                  <a:srgbClr val="E46C0A"/>
                </a:solidFill>
              </a:rPr>
              <a:t>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ACM WPES 2016, to appear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rgbClr val="E46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32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properties must responses have to prevent privacy attacks?</a:t>
            </a:r>
          </a:p>
          <a:p>
            <a:endParaRPr lang="en-US" dirty="0" smtClean="0"/>
          </a:p>
          <a:p>
            <a:r>
              <a:rPr lang="en-US" dirty="0" smtClean="0"/>
              <a:t>What about requests?</a:t>
            </a:r>
          </a:p>
          <a:p>
            <a:endParaRPr lang="en-US" dirty="0" smtClean="0"/>
          </a:p>
          <a:p>
            <a:r>
              <a:rPr lang="en-US" dirty="0" smtClean="0"/>
              <a:t>What about both?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WPES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03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 </a:t>
            </a:r>
            <a:r>
              <a:rPr lang="en-US" dirty="0"/>
              <a:t>&amp;</a:t>
            </a:r>
            <a:r>
              <a:rPr lang="en-US" dirty="0" smtClean="0"/>
              <a:t> Strong Privacy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121" y="1600200"/>
            <a:ext cx="8877793" cy="4525963"/>
          </a:xfrm>
        </p:spPr>
        <p:txBody>
          <a:bodyPr/>
          <a:lstStyle/>
          <a:p>
            <a:pPr>
              <a:buFont typeface="Wingdings" charset="2"/>
              <a:buChar char="u"/>
            </a:pPr>
            <a:r>
              <a:rPr lang="en-US" b="1" dirty="0" smtClean="0"/>
              <a:t> Weak</a:t>
            </a:r>
            <a:r>
              <a:rPr lang="en-US" dirty="0" smtClean="0"/>
              <a:t>: </a:t>
            </a:r>
            <a:r>
              <a:rPr lang="en-US" dirty="0" err="1" smtClean="0"/>
              <a:t>Adv</a:t>
            </a:r>
            <a:r>
              <a:rPr lang="en-US" dirty="0" smtClean="0"/>
              <a:t> can not learn anything from a request or response, but can correlate packets</a:t>
            </a:r>
          </a:p>
          <a:p>
            <a:pPr>
              <a:buFont typeface="Wingdings" charset="2"/>
              <a:buChar char="u"/>
            </a:pPr>
            <a:endParaRPr lang="en-US" dirty="0"/>
          </a:p>
          <a:p>
            <a:pPr>
              <a:buFont typeface="Wingdings" charset="2"/>
              <a:buChar char="u"/>
            </a:pPr>
            <a:endParaRPr lang="en-US" dirty="0" smtClean="0"/>
          </a:p>
          <a:p>
            <a:pPr>
              <a:buFont typeface="Wingdings" charset="2"/>
              <a:buChar char="u"/>
            </a:pPr>
            <a:r>
              <a:rPr lang="en-US" b="1" dirty="0" smtClean="0"/>
              <a:t> Strong</a:t>
            </a:r>
            <a:r>
              <a:rPr lang="en-US" dirty="0" smtClean="0"/>
              <a:t>: </a:t>
            </a:r>
            <a:r>
              <a:rPr lang="en-US" dirty="0" err="1" smtClean="0"/>
              <a:t>Adv</a:t>
            </a:r>
            <a:r>
              <a:rPr lang="en-US" dirty="0" smtClean="0"/>
              <a:t> can not learn, identify, or correlate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WPES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701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 Privacy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908" y="1407785"/>
            <a:ext cx="8856519" cy="4948565"/>
          </a:xfrm>
        </p:spPr>
        <p:txBody>
          <a:bodyPr/>
          <a:lstStyle/>
          <a:p>
            <a:r>
              <a:rPr lang="en-US" dirty="0" smtClean="0"/>
              <a:t>Responses must be protected </a:t>
            </a:r>
            <a:r>
              <a:rPr lang="en-US" dirty="0" smtClean="0"/>
              <a:t>via</a:t>
            </a:r>
            <a:r>
              <a:rPr lang="en-US" dirty="0" smtClean="0"/>
              <a:t> </a:t>
            </a:r>
            <a:r>
              <a:rPr lang="en-US" dirty="0" smtClean="0"/>
              <a:t>IND</a:t>
            </a:r>
            <a:r>
              <a:rPr lang="en-US" dirty="0" smtClean="0"/>
              <a:t>-secure encryption </a:t>
            </a:r>
            <a:endParaRPr lang="en-US" dirty="0" smtClean="0"/>
          </a:p>
          <a:p>
            <a:pPr marL="0" indent="0" algn="ctr">
              <a:buNone/>
            </a:pPr>
            <a:r>
              <a:rPr lang="en-US" sz="1800" i="1" dirty="0"/>
              <a:t>Why? </a:t>
            </a:r>
            <a:r>
              <a:rPr lang="en-US" sz="1800" i="1" dirty="0" smtClean="0"/>
              <a:t>To prevent information leakage in the simplest of ways</a:t>
            </a:r>
            <a:endParaRPr lang="en-US" sz="1800" b="1" dirty="0" smtClean="0"/>
          </a:p>
          <a:p>
            <a:pPr marL="0" indent="0" algn="ctr">
              <a:buNone/>
            </a:pPr>
            <a:endParaRPr lang="en-US" dirty="0" smtClean="0"/>
          </a:p>
          <a:p>
            <a:r>
              <a:rPr lang="en-US" dirty="0" smtClean="0"/>
              <a:t>Requests must be transformed by a </a:t>
            </a:r>
            <a:r>
              <a:rPr lang="en-US" b="1" dirty="0" smtClean="0"/>
              <a:t>deterministic</a:t>
            </a:r>
            <a:r>
              <a:rPr lang="en-US" dirty="0" smtClean="0"/>
              <a:t> </a:t>
            </a:r>
            <a:r>
              <a:rPr lang="en-US" b="1" dirty="0" smtClean="0"/>
              <a:t>cryptographic PRF </a:t>
            </a:r>
            <a:r>
              <a:rPr lang="en-US" dirty="0" smtClean="0"/>
              <a:t>that is </a:t>
            </a:r>
            <a:r>
              <a:rPr lang="en-US" b="1" u="sng" dirty="0" smtClean="0"/>
              <a:t>not</a:t>
            </a:r>
            <a:r>
              <a:rPr lang="en-US" b="1" dirty="0" smtClean="0"/>
              <a:t> length </a:t>
            </a:r>
            <a:r>
              <a:rPr lang="en-US" b="1" dirty="0" smtClean="0"/>
              <a:t>preserving</a:t>
            </a:r>
            <a:endParaRPr lang="en-US" i="1" dirty="0"/>
          </a:p>
          <a:p>
            <a:pPr marL="0" indent="0" algn="ctr">
              <a:buNone/>
            </a:pPr>
            <a:r>
              <a:rPr lang="en-US" sz="1800" i="1" dirty="0" smtClean="0"/>
              <a:t>Why? </a:t>
            </a:r>
            <a:r>
              <a:rPr lang="en-US" sz="1800" i="1" dirty="0"/>
              <a:t>L</a:t>
            </a:r>
            <a:r>
              <a:rPr lang="en-US" sz="1800" i="1" dirty="0" smtClean="0"/>
              <a:t>ength can be used to distinguish requests from one another</a:t>
            </a:r>
            <a:br>
              <a:rPr lang="en-US" sz="1800" i="1" dirty="0" smtClean="0"/>
            </a:br>
            <a:r>
              <a:rPr lang="en-US" sz="1800" i="1" dirty="0" smtClean="0"/>
              <a:t>and the “network” representation must appear random to </a:t>
            </a:r>
            <a:r>
              <a:rPr lang="en-US" sz="1800" i="1" dirty="0" err="1" smtClean="0"/>
              <a:t>Adv</a:t>
            </a:r>
            <a:endParaRPr lang="en-US" sz="1800" i="1" dirty="0" smtClean="0"/>
          </a:p>
          <a:p>
            <a:pPr marL="0" indent="0" algn="ctr">
              <a:buNone/>
            </a:pPr>
            <a:endParaRPr lang="en-US" sz="1800" b="1" i="1" dirty="0"/>
          </a:p>
          <a:p>
            <a:pPr marL="0" indent="0" algn="ctr">
              <a:buNone/>
            </a:pPr>
            <a:r>
              <a:rPr lang="en-US" sz="1800" b="1" i="1" dirty="0" smtClean="0"/>
              <a:t>Why deterministic? </a:t>
            </a:r>
            <a:r>
              <a:rPr lang="en-US" sz="1800" b="1" i="1" dirty="0" smtClean="0"/>
              <a:t>How to route otherwise? Also: how </a:t>
            </a:r>
            <a:r>
              <a:rPr lang="en-US" sz="1800" b="1" i="1" dirty="0" smtClean="0"/>
              <a:t>to preserve the </a:t>
            </a:r>
            <a:r>
              <a:rPr lang="en-US" sz="1800" b="1" i="1" dirty="0" smtClean="0"/>
              <a:t>interest </a:t>
            </a:r>
            <a:r>
              <a:rPr lang="en-US" sz="1800" b="1" i="1" dirty="0" smtClean="0"/>
              <a:t>collapsing feature? </a:t>
            </a:r>
            <a:endParaRPr lang="en-US" sz="1800" b="1" i="1" dirty="0" smtClean="0">
              <a:sym typeface="Wingdings"/>
            </a:endParaRPr>
          </a:p>
          <a:p>
            <a:pPr marL="0" indent="0" algn="ctr">
              <a:buNone/>
            </a:pPr>
            <a:endParaRPr lang="en-US" sz="1800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WPES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38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022" y="991998"/>
            <a:ext cx="8327777" cy="53643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 Functions Are Not Enough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WPES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13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57672" y="6300847"/>
            <a:ext cx="29418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 </a:t>
            </a:r>
            <a:r>
              <a:rPr lang="en-US" sz="2000" b="1" dirty="0" smtClean="0"/>
              <a:t>Source: Cisco </a:t>
            </a:r>
            <a:r>
              <a:rPr lang="en-US" sz="2000" b="1" dirty="0"/>
              <a:t>URI dataset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63053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544" y="1119727"/>
            <a:ext cx="6756634" cy="50674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32184"/>
            <a:ext cx="2727057" cy="2149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 Functions Are Not Enough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WPES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14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5149550"/>
            <a:ext cx="2478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Prefix leaks information</a:t>
            </a:r>
          </a:p>
          <a:p>
            <a:r>
              <a:rPr lang="en-US" b="1" dirty="0"/>
              <a:t>a</a:t>
            </a:r>
            <a:r>
              <a:rPr lang="en-US" b="1" dirty="0" smtClean="0"/>
              <a:t>bout the suffix!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05639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Patterns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WPES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125149"/>
              </p:ext>
            </p:extLst>
          </p:nvPr>
        </p:nvGraphicFramePr>
        <p:xfrm>
          <a:off x="210515" y="1915747"/>
          <a:ext cx="8792364" cy="3741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565"/>
                <a:gridCol w="7753799"/>
              </a:tblGrid>
              <a:tr h="99669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Shared Secret?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Strategy</a:t>
                      </a:r>
                      <a:endParaRPr lang="en-US" dirty="0"/>
                    </a:p>
                  </a:txBody>
                  <a:tcPr anchor="ctr"/>
                </a:tc>
              </a:tr>
              <a:tr h="13207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Consumer and producer:</a:t>
                      </a:r>
                      <a:r>
                        <a:rPr lang="en-US" baseline="0" dirty="0" smtClean="0"/>
                        <a:t> d</a:t>
                      </a:r>
                      <a:r>
                        <a:rPr lang="en-US" dirty="0" smtClean="0"/>
                        <a:t>erive ephemeral shared key from secret, use it to encrypt request and response</a:t>
                      </a:r>
                      <a:endParaRPr lang="en-US" dirty="0"/>
                    </a:p>
                  </a:txBody>
                  <a:tcPr anchor="ctr"/>
                </a:tc>
              </a:tr>
              <a:tr h="14238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Consumer: generate random key, encrypt request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with producer’s public key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Producer: decrypt random key,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use it to encrypt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response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60826" y="1351337"/>
            <a:ext cx="4537908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E46C0A"/>
                </a:solidFill>
              </a:rPr>
              <a:t>So</a:t>
            </a:r>
            <a:r>
              <a:rPr lang="is-IS" b="1" dirty="0" smtClean="0">
                <a:solidFill>
                  <a:srgbClr val="E46C0A"/>
                </a:solidFill>
              </a:rPr>
              <a:t>…</a:t>
            </a:r>
            <a:r>
              <a:rPr lang="en-US" b="1" dirty="0" smtClean="0">
                <a:solidFill>
                  <a:srgbClr val="E46C0A"/>
                </a:solidFill>
              </a:rPr>
              <a:t> many consumers share the same secret?</a:t>
            </a:r>
            <a:endParaRPr lang="en-US" b="1" dirty="0">
              <a:solidFill>
                <a:srgbClr val="E46C0A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898043" y="1536005"/>
            <a:ext cx="2562783" cy="199160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09695" y="5881534"/>
            <a:ext cx="2538075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E46C0A"/>
                </a:solidFill>
              </a:rPr>
              <a:t>But what about caches?</a:t>
            </a:r>
            <a:endParaRPr lang="en-US" b="1" dirty="0">
              <a:solidFill>
                <a:srgbClr val="E46C0A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98043" y="5143901"/>
            <a:ext cx="911652" cy="737633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56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 Privacy Requirement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Requests and responses must be protected with </a:t>
            </a:r>
            <a:r>
              <a:rPr lang="en-US" dirty="0" smtClean="0"/>
              <a:t>IND-CCA </a:t>
            </a:r>
            <a:r>
              <a:rPr lang="en-US" dirty="0" smtClean="0"/>
              <a:t>or semantically-secure encryption</a:t>
            </a:r>
          </a:p>
          <a:p>
            <a:pPr marL="0" indent="0" algn="ctr">
              <a:buNone/>
            </a:pPr>
            <a:r>
              <a:rPr lang="en-US" sz="2000" i="1" dirty="0" smtClean="0"/>
              <a:t>Why</a:t>
            </a:r>
            <a:r>
              <a:rPr lang="en-US" sz="2000" i="1" dirty="0"/>
              <a:t>? </a:t>
            </a:r>
            <a:r>
              <a:rPr lang="en-US" sz="2000" i="1" dirty="0" smtClean="0"/>
              <a:t>To </a:t>
            </a:r>
            <a:r>
              <a:rPr lang="en-US" sz="2000" i="1" dirty="0"/>
              <a:t>prevent correlation attacks</a:t>
            </a: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WPES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16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367800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 smtClean="0"/>
              <a:t>Design Pattern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" y="4519564"/>
            <a:ext cx="868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Create a session </a:t>
            </a:r>
            <a:r>
              <a:rPr lang="en-US" sz="3200" dirty="0" smtClean="0"/>
              <a:t>(as in TLS</a:t>
            </a:r>
            <a:r>
              <a:rPr lang="en-US" sz="3200" dirty="0"/>
              <a:t>) and use it to transfer </a:t>
            </a:r>
            <a:br>
              <a:rPr lang="en-US" sz="3200" dirty="0"/>
            </a:br>
            <a:r>
              <a:rPr lang="en-US" sz="3200" dirty="0"/>
              <a:t>requests and responses</a:t>
            </a:r>
          </a:p>
        </p:txBody>
      </p:sp>
    </p:spTree>
    <p:extLst>
      <p:ext uri="{BB962C8B-B14F-4D97-AF65-F5344CB8AC3E}">
        <p14:creationId xmlns:p14="http://schemas.microsoft.com/office/powerpoint/2010/main" val="1821902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762" y="1532743"/>
            <a:ext cx="8526107" cy="4525963"/>
          </a:xfrm>
        </p:spPr>
        <p:txBody>
          <a:bodyPr/>
          <a:lstStyle/>
          <a:p>
            <a:r>
              <a:rPr lang="en-US" dirty="0" smtClean="0"/>
              <a:t>Any realistic form of data privacy </a:t>
            </a:r>
            <a:r>
              <a:rPr lang="en-US" dirty="0" smtClean="0"/>
              <a:t>complicates CCN request</a:t>
            </a:r>
            <a:r>
              <a:rPr lang="en-US" dirty="0" smtClean="0"/>
              <a:t>-response </a:t>
            </a:r>
            <a:r>
              <a:rPr lang="en-US" dirty="0" err="1" smtClean="0"/>
              <a:t>m.o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en-US" sz="2000" dirty="0" smtClean="0"/>
              <a:t>It’s no longer a simple request-response!</a:t>
            </a:r>
          </a:p>
          <a:p>
            <a:r>
              <a:rPr lang="en-US" dirty="0" smtClean="0"/>
              <a:t>In most circumstances, privacy </a:t>
            </a:r>
            <a:r>
              <a:rPr lang="en-US" dirty="0" smtClean="0"/>
              <a:t>inhibits caching</a:t>
            </a:r>
            <a:endParaRPr lang="en-US" dirty="0" smtClean="0"/>
          </a:p>
          <a:p>
            <a:pPr lvl="1"/>
            <a:r>
              <a:rPr lang="en-US" sz="2000" dirty="0" smtClean="0"/>
              <a:t>How important is caching in CCN?</a:t>
            </a:r>
            <a:endParaRPr lang="en-US" sz="2000" dirty="0" smtClean="0"/>
          </a:p>
          <a:p>
            <a:r>
              <a:rPr lang="en-US" dirty="0" smtClean="0"/>
              <a:t>For </a:t>
            </a:r>
            <a:r>
              <a:rPr lang="en-US" b="1" dirty="0" smtClean="0"/>
              <a:t>proper</a:t>
            </a:r>
            <a:r>
              <a:rPr lang="en-US" dirty="0" smtClean="0"/>
              <a:t> data privacy, CCN would become not very different from IP+TLS</a:t>
            </a:r>
          </a:p>
          <a:p>
            <a:pPr lvl="1"/>
            <a:r>
              <a:rPr lang="en-US" sz="2000" dirty="0" smtClean="0"/>
              <a:t>So what are we doing here?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WPES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889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400" b="1" dirty="0" smtClean="0"/>
              <a:t>Will </a:t>
            </a:r>
          </a:p>
          <a:p>
            <a:pPr marL="0" indent="0" algn="ctr">
              <a:buNone/>
            </a:pPr>
            <a:r>
              <a:rPr lang="en-US" sz="4400" b="1" dirty="0" smtClean="0"/>
              <a:t>CCN privacy </a:t>
            </a:r>
          </a:p>
          <a:p>
            <a:pPr marL="0" indent="0" algn="ctr">
              <a:buNone/>
            </a:pPr>
            <a:r>
              <a:rPr lang="en-US" sz="4400" b="1" dirty="0" smtClean="0"/>
              <a:t>remain forever elusive</a:t>
            </a:r>
          </a:p>
          <a:p>
            <a:pPr marL="0" indent="0" algn="ctr">
              <a:buNone/>
            </a:pPr>
            <a:r>
              <a:rPr lang="en-US" sz="4400" b="1" dirty="0"/>
              <a:t>o</a:t>
            </a:r>
            <a:r>
              <a:rPr lang="en-US" sz="4400" b="1" dirty="0" smtClean="0"/>
              <a:t>r at least </a:t>
            </a:r>
          </a:p>
          <a:p>
            <a:pPr marL="0" indent="0" algn="ctr">
              <a:buNone/>
            </a:pPr>
            <a:r>
              <a:rPr lang="en-US" sz="4400" b="1" dirty="0" smtClean="0"/>
              <a:t>inferior to </a:t>
            </a:r>
            <a:r>
              <a:rPr lang="en-US" sz="4400" b="1" dirty="0" err="1" smtClean="0"/>
              <a:t>IPsec</a:t>
            </a:r>
            <a:r>
              <a:rPr lang="en-US" sz="4400" b="1" dirty="0" smtClean="0"/>
              <a:t>?</a:t>
            </a:r>
            <a:endParaRPr lang="en-US" sz="4400" b="1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WPES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301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1793"/>
            <a:ext cx="8229600" cy="292436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Questions?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WPES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06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IP privacy recap</a:t>
            </a:r>
          </a:p>
          <a:p>
            <a:r>
              <a:rPr lang="en-US" dirty="0" smtClean="0"/>
              <a:t>CCN privacy recap</a:t>
            </a:r>
          </a:p>
          <a:p>
            <a:r>
              <a:rPr lang="en-US" dirty="0" smtClean="0"/>
              <a:t>What wrong?</a:t>
            </a:r>
          </a:p>
          <a:p>
            <a:r>
              <a:rPr lang="en-US" dirty="0" smtClean="0"/>
              <a:t>Can we fix it?</a:t>
            </a:r>
          </a:p>
          <a:p>
            <a:r>
              <a:rPr lang="en-US" dirty="0" smtClean="0"/>
              <a:t>Should we fix it?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WPES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236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Arrow Connector 18"/>
          <p:cNvCxnSpPr/>
          <p:nvPr/>
        </p:nvCxnSpPr>
        <p:spPr>
          <a:xfrm>
            <a:off x="3209288" y="2983756"/>
            <a:ext cx="30115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897485" y="3422644"/>
            <a:ext cx="2869918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Privacy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WPES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3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733928" y="2730272"/>
            <a:ext cx="912594" cy="943047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479716" y="2732782"/>
            <a:ext cx="912594" cy="943047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cxnSp>
        <p:nvCxnSpPr>
          <p:cNvPr id="9" name="Elbow Connector 8"/>
          <p:cNvCxnSpPr>
            <a:stCxn id="6" idx="6"/>
            <a:endCxn id="7" idx="2"/>
          </p:cNvCxnSpPr>
          <p:nvPr/>
        </p:nvCxnSpPr>
        <p:spPr>
          <a:xfrm>
            <a:off x="2646522" y="3201796"/>
            <a:ext cx="3833194" cy="251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cxnSp>
      <p:sp>
        <p:nvSpPr>
          <p:cNvPr id="3" name="Rectangle 2"/>
          <p:cNvSpPr/>
          <p:nvPr/>
        </p:nvSpPr>
        <p:spPr>
          <a:xfrm>
            <a:off x="3209288" y="2854467"/>
            <a:ext cx="2643203" cy="2357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GET /a/b/c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209288" y="3285750"/>
            <a:ext cx="2558115" cy="2357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RESPONSE: &lt;data&gt;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635165" y="1597094"/>
            <a:ext cx="1623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Turns this</a:t>
            </a:r>
            <a:r>
              <a:rPr lang="is-I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59841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Arrow Connector 18"/>
          <p:cNvCxnSpPr/>
          <p:nvPr/>
        </p:nvCxnSpPr>
        <p:spPr>
          <a:xfrm>
            <a:off x="3209288" y="3034779"/>
            <a:ext cx="30115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897485" y="3473667"/>
            <a:ext cx="2869918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Privacy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WPES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4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733928" y="2781295"/>
            <a:ext cx="912594" cy="943047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479716" y="2783805"/>
            <a:ext cx="912594" cy="943047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cxnSp>
        <p:nvCxnSpPr>
          <p:cNvPr id="9" name="Elbow Connector 8"/>
          <p:cNvCxnSpPr>
            <a:stCxn id="6" idx="6"/>
            <a:endCxn id="7" idx="2"/>
          </p:cNvCxnSpPr>
          <p:nvPr/>
        </p:nvCxnSpPr>
        <p:spPr>
          <a:xfrm>
            <a:off x="2646522" y="3252819"/>
            <a:ext cx="3833194" cy="251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cxnSp>
      <p:sp>
        <p:nvSpPr>
          <p:cNvPr id="3" name="Rectangle 2"/>
          <p:cNvSpPr/>
          <p:nvPr/>
        </p:nvSpPr>
        <p:spPr>
          <a:xfrm>
            <a:off x="3209288" y="2905490"/>
            <a:ext cx="2643203" cy="2357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GET /a/b/c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209288" y="3336773"/>
            <a:ext cx="2558115" cy="2357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RESPONSE: &lt;data&gt;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2760596" y="2570860"/>
            <a:ext cx="3566721" cy="1262465"/>
          </a:xfrm>
          <a:prstGeom prst="roundRect">
            <a:avLst/>
          </a:prstGeom>
          <a:gradFill flip="none" rotWithShape="1">
            <a:gsLst>
              <a:gs pos="0">
                <a:schemeClr val="accent3">
                  <a:tint val="100000"/>
                  <a:shade val="100000"/>
                  <a:satMod val="130000"/>
                  <a:alpha val="40000"/>
                </a:schemeClr>
              </a:gs>
              <a:gs pos="100000">
                <a:schemeClr val="accent3">
                  <a:tint val="50000"/>
                  <a:shade val="100000"/>
                  <a:satMod val="350000"/>
                  <a:alpha val="4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794869" y="2462061"/>
            <a:ext cx="1618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</a:t>
            </a:r>
            <a:r>
              <a:rPr lang="en-US" b="1" dirty="0" smtClean="0"/>
              <a:t>ecure channel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794869" y="1639636"/>
            <a:ext cx="3868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Into this</a:t>
            </a:r>
            <a:r>
              <a:rPr lang="is-IS" sz="2400" dirty="0" smtClean="0"/>
              <a:t>… (with IPSec or TLS)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551410" y="468481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98520" y="4182867"/>
            <a:ext cx="60324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What’s revealed?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Source and destination addresses and port #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Timing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Packet </a:t>
            </a:r>
            <a:r>
              <a:rPr lang="en-US" sz="2400" dirty="0" smtClean="0"/>
              <a:t>sizes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96750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CCN Privacy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WPES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5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209288" y="2983756"/>
            <a:ext cx="30115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897485" y="3422644"/>
            <a:ext cx="2869918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cxnSp>
      <p:sp>
        <p:nvSpPr>
          <p:cNvPr id="8" name="Oval 7"/>
          <p:cNvSpPr/>
          <p:nvPr/>
        </p:nvSpPr>
        <p:spPr>
          <a:xfrm>
            <a:off x="1733928" y="2730272"/>
            <a:ext cx="912594" cy="943047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479716" y="2732782"/>
            <a:ext cx="912594" cy="943047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cxnSp>
        <p:nvCxnSpPr>
          <p:cNvPr id="10" name="Elbow Connector 9"/>
          <p:cNvCxnSpPr>
            <a:stCxn id="8" idx="6"/>
            <a:endCxn id="9" idx="2"/>
          </p:cNvCxnSpPr>
          <p:nvPr/>
        </p:nvCxnSpPr>
        <p:spPr>
          <a:xfrm>
            <a:off x="2646522" y="3201796"/>
            <a:ext cx="3833194" cy="251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cxnSp>
      <p:sp>
        <p:nvSpPr>
          <p:cNvPr id="11" name="Rectangle 10"/>
          <p:cNvSpPr/>
          <p:nvPr/>
        </p:nvSpPr>
        <p:spPr>
          <a:xfrm>
            <a:off x="3209288" y="2854467"/>
            <a:ext cx="2643203" cy="2357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Interest: /a/b/c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209288" y="3285750"/>
            <a:ext cx="2558115" cy="2357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Content: &lt;data&gt;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35165" y="1597094"/>
            <a:ext cx="1623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Turns this</a:t>
            </a:r>
            <a:r>
              <a:rPr lang="is-I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50808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57200" y="5369281"/>
            <a:ext cx="3048681" cy="82896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CCN Privacy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WPES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6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209288" y="2983756"/>
            <a:ext cx="30115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897485" y="3422644"/>
            <a:ext cx="2869918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cxnSp>
      <p:sp>
        <p:nvSpPr>
          <p:cNvPr id="8" name="Oval 7"/>
          <p:cNvSpPr/>
          <p:nvPr/>
        </p:nvSpPr>
        <p:spPr>
          <a:xfrm>
            <a:off x="1733928" y="2730272"/>
            <a:ext cx="912594" cy="943047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479716" y="2732782"/>
            <a:ext cx="912594" cy="943047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cxnSp>
        <p:nvCxnSpPr>
          <p:cNvPr id="10" name="Elbow Connector 9"/>
          <p:cNvCxnSpPr>
            <a:stCxn id="8" idx="6"/>
            <a:endCxn id="9" idx="2"/>
          </p:cNvCxnSpPr>
          <p:nvPr/>
        </p:nvCxnSpPr>
        <p:spPr>
          <a:xfrm>
            <a:off x="2646522" y="3201796"/>
            <a:ext cx="3833194" cy="251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cxnSp>
      <p:sp>
        <p:nvSpPr>
          <p:cNvPr id="11" name="Rectangle 10"/>
          <p:cNvSpPr/>
          <p:nvPr/>
        </p:nvSpPr>
        <p:spPr>
          <a:xfrm>
            <a:off x="3209288" y="2854467"/>
            <a:ext cx="2643203" cy="2357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Interest: /a/b/c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209288" y="3285750"/>
            <a:ext cx="2558115" cy="2357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Content: &lt;data&gt;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35165" y="1597094"/>
            <a:ext cx="1427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Into this</a:t>
            </a:r>
            <a:r>
              <a:rPr lang="is-IS" sz="2400" dirty="0" smtClean="0"/>
              <a:t>…</a:t>
            </a:r>
            <a:endParaRPr lang="en-US" sz="2400" dirty="0"/>
          </a:p>
        </p:txBody>
      </p:sp>
      <p:sp>
        <p:nvSpPr>
          <p:cNvPr id="14" name="Rounded Rectangle 13"/>
          <p:cNvSpPr/>
          <p:nvPr/>
        </p:nvSpPr>
        <p:spPr>
          <a:xfrm>
            <a:off x="4552045" y="3204306"/>
            <a:ext cx="741000" cy="415775"/>
          </a:xfrm>
          <a:prstGeom prst="roundRect">
            <a:avLst/>
          </a:prstGeom>
          <a:gradFill flip="none" rotWithShape="1">
            <a:gsLst>
              <a:gs pos="0">
                <a:schemeClr val="accent3">
                  <a:tint val="100000"/>
                  <a:shade val="100000"/>
                  <a:satMod val="130000"/>
                  <a:alpha val="40000"/>
                </a:schemeClr>
              </a:gs>
              <a:gs pos="100000">
                <a:schemeClr val="accent3">
                  <a:tint val="50000"/>
                  <a:shade val="100000"/>
                  <a:satMod val="350000"/>
                  <a:alpha val="4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9682" y="3696134"/>
            <a:ext cx="2060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encrypted content?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54536" y="3871054"/>
            <a:ext cx="468589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What’s revealed?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Consumer and producer locations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Timing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Packet </a:t>
            </a:r>
            <a:r>
              <a:rPr lang="en-US" sz="2400" dirty="0" smtClean="0"/>
              <a:t>sizes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Interest name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Producer identity</a:t>
            </a:r>
          </a:p>
          <a:p>
            <a:pPr marL="285750" indent="-285750">
              <a:buFont typeface="Arial"/>
              <a:buChar char="•"/>
            </a:pPr>
            <a:r>
              <a:rPr lang="is-IS" sz="2400" dirty="0" smtClean="0"/>
              <a:t>…</a:t>
            </a:r>
            <a:endParaRPr lang="en-US" sz="2400" dirty="0" smtClean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595497" y="5780318"/>
            <a:ext cx="56276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150293" y="5595652"/>
            <a:ext cx="3481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roperties of the (application) </a:t>
            </a:r>
            <a:r>
              <a:rPr lang="en-US" b="1" dirty="0" smtClean="0"/>
              <a:t>data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79953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" grpId="0"/>
      <p:bldP spid="5" grpId="0"/>
      <p:bldP spid="3" grpId="0"/>
      <p:bldP spid="16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Privacy Parity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781" y="1398835"/>
            <a:ext cx="8548886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 smtClean="0"/>
              <a:t>CCN privacy </a:t>
            </a:r>
            <a:r>
              <a:rPr lang="en-US" sz="4000" b="1" dirty="0" smtClean="0"/>
              <a:t>&lt;</a:t>
            </a:r>
            <a:r>
              <a:rPr lang="en-US" sz="6000" b="1" dirty="0" smtClean="0"/>
              <a:t> </a:t>
            </a:r>
            <a:r>
              <a:rPr lang="en-US" sz="4000" dirty="0" smtClean="0"/>
              <a:t>IP </a:t>
            </a:r>
            <a:r>
              <a:rPr lang="en-US" sz="4000" dirty="0" smtClean="0"/>
              <a:t>privacy</a:t>
            </a:r>
            <a:endParaRPr lang="en-US" sz="2800" dirty="0" smtClean="0"/>
          </a:p>
          <a:p>
            <a:endParaRPr lang="en-US" sz="2400" dirty="0" smtClean="0"/>
          </a:p>
          <a:p>
            <a:r>
              <a:rPr lang="en-US" sz="2400" dirty="0" smtClean="0"/>
              <a:t>What’s </a:t>
            </a:r>
            <a:r>
              <a:rPr lang="en-US" sz="2400" dirty="0" smtClean="0"/>
              <a:t>the “delta”? </a:t>
            </a:r>
          </a:p>
          <a:p>
            <a:pPr lvl="1"/>
            <a:r>
              <a:rPr lang="en-US" sz="2000" dirty="0" smtClean="0"/>
              <a:t>Interests for same content can be correlated</a:t>
            </a:r>
          </a:p>
          <a:p>
            <a:pPr lvl="1"/>
            <a:r>
              <a:rPr lang="en-US" sz="2000" dirty="0" smtClean="0"/>
              <a:t>Interest names reveal information about content</a:t>
            </a:r>
          </a:p>
          <a:p>
            <a:pPr lvl="1"/>
            <a:r>
              <a:rPr lang="en-US" sz="2000" dirty="0" smtClean="0"/>
              <a:t>Content carries explicit names</a:t>
            </a:r>
          </a:p>
          <a:p>
            <a:pPr marL="457200" lvl="1" indent="0">
              <a:buNone/>
            </a:pPr>
            <a:r>
              <a:rPr lang="en-US" sz="2000" dirty="0" smtClean="0"/>
              <a:t>+ Location of content not (always) apparent</a:t>
            </a:r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BTW: </a:t>
            </a:r>
          </a:p>
          <a:p>
            <a:r>
              <a:rPr lang="en-US" sz="2400" dirty="0"/>
              <a:t>A</a:t>
            </a:r>
            <a:r>
              <a:rPr lang="en-US" sz="2400" dirty="0" smtClean="0"/>
              <a:t>nonymity&lt;&gt;privacy </a:t>
            </a:r>
          </a:p>
          <a:p>
            <a:r>
              <a:rPr lang="en-US" sz="2000" dirty="0" smtClean="0"/>
              <a:t>Anonymity is out of scope here</a:t>
            </a:r>
            <a:endParaRPr lang="en-US" sz="2000" dirty="0" smtClean="0"/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WPES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082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Privacy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444" y="1600200"/>
            <a:ext cx="8677179" cy="4756150"/>
          </a:xfrm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Correlation</a:t>
            </a:r>
            <a:r>
              <a:rPr lang="en-US" dirty="0" smtClean="0"/>
              <a:t>: learn when two requests correspond to same content</a:t>
            </a:r>
          </a:p>
          <a:p>
            <a:endParaRPr lang="en-US" b="1" dirty="0" smtClean="0">
              <a:solidFill>
                <a:srgbClr val="E46C0A"/>
              </a:solidFill>
            </a:endParaRPr>
          </a:p>
          <a:p>
            <a:r>
              <a:rPr lang="en-US" b="1" dirty="0" smtClean="0">
                <a:solidFill>
                  <a:srgbClr val="E46C0A"/>
                </a:solidFill>
              </a:rPr>
              <a:t>Identification</a:t>
            </a:r>
            <a:r>
              <a:rPr lang="en-US" dirty="0" smtClean="0"/>
              <a:t>: learn when specific content was requested</a:t>
            </a:r>
          </a:p>
          <a:p>
            <a:endParaRPr lang="en-US" b="1" dirty="0" smtClean="0">
              <a:solidFill>
                <a:srgbClr val="E46C0A"/>
              </a:solidFill>
            </a:endParaRPr>
          </a:p>
          <a:p>
            <a:r>
              <a:rPr lang="en-US" b="1" dirty="0" smtClean="0">
                <a:solidFill>
                  <a:srgbClr val="E46C0A"/>
                </a:solidFill>
              </a:rPr>
              <a:t>Leakage</a:t>
            </a:r>
            <a:r>
              <a:rPr lang="en-US" dirty="0" smtClean="0"/>
              <a:t>: learn </a:t>
            </a:r>
            <a:r>
              <a:rPr lang="en-US" b="1" dirty="0" smtClean="0"/>
              <a:t>anything</a:t>
            </a:r>
            <a:r>
              <a:rPr lang="en-US" dirty="0" smtClean="0"/>
              <a:t> from a request or response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WPES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56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Adversaries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781" y="1600200"/>
            <a:ext cx="8229600" cy="4525963"/>
          </a:xfrm>
        </p:spPr>
        <p:txBody>
          <a:bodyPr/>
          <a:lstStyle/>
          <a:p>
            <a:r>
              <a:rPr lang="en-US" b="1" dirty="0" smtClean="0">
                <a:solidFill>
                  <a:srgbClr val="E46C0A"/>
                </a:solidFill>
              </a:rPr>
              <a:t>Eavesdropper</a:t>
            </a:r>
            <a:r>
              <a:rPr lang="en-US" dirty="0" smtClean="0"/>
              <a:t>: </a:t>
            </a:r>
            <a:r>
              <a:rPr lang="en-US" dirty="0" smtClean="0"/>
              <a:t>a passive </a:t>
            </a:r>
            <a:r>
              <a:rPr lang="en-US" dirty="0" smtClean="0"/>
              <a:t>interceptor</a:t>
            </a:r>
            <a:endParaRPr lang="en-US" dirty="0" smtClean="0"/>
          </a:p>
          <a:p>
            <a:r>
              <a:rPr lang="en-US" b="1" dirty="0" smtClean="0">
                <a:solidFill>
                  <a:srgbClr val="E46C0A"/>
                </a:solidFill>
              </a:rPr>
              <a:t>On-path </a:t>
            </a:r>
            <a:r>
              <a:rPr lang="en-US" b="1" dirty="0" err="1" smtClean="0">
                <a:solidFill>
                  <a:srgbClr val="E46C0A"/>
                </a:solidFill>
              </a:rPr>
              <a:t>HbC</a:t>
            </a:r>
            <a:r>
              <a:rPr lang="en-US" dirty="0" smtClean="0"/>
              <a:t>: router that forwards </a:t>
            </a:r>
            <a:r>
              <a:rPr lang="en-US" dirty="0" smtClean="0"/>
              <a:t>interest and content </a:t>
            </a:r>
            <a:r>
              <a:rPr lang="en-US" dirty="0" smtClean="0"/>
              <a:t>packets</a:t>
            </a:r>
            <a:endParaRPr lang="en-US" dirty="0"/>
          </a:p>
          <a:p>
            <a:r>
              <a:rPr lang="en-US" b="1" dirty="0" smtClean="0">
                <a:solidFill>
                  <a:srgbClr val="E46C0A"/>
                </a:solidFill>
              </a:rPr>
              <a:t>Distributed: </a:t>
            </a:r>
            <a:r>
              <a:rPr lang="en-US" dirty="0" smtClean="0"/>
              <a:t>at least two on-path: one near producer, one near consumer</a:t>
            </a:r>
          </a:p>
          <a:p>
            <a:endParaRPr lang="en-US" b="1" dirty="0" smtClean="0">
              <a:solidFill>
                <a:srgbClr val="E46C0A"/>
              </a:solidFill>
            </a:endParaRPr>
          </a:p>
          <a:p>
            <a:r>
              <a:rPr lang="en-US" b="1" dirty="0" smtClean="0">
                <a:solidFill>
                  <a:srgbClr val="E46C0A"/>
                </a:solidFill>
              </a:rPr>
              <a:t>Active </a:t>
            </a:r>
            <a:r>
              <a:rPr lang="en-US" b="1" dirty="0" smtClean="0">
                <a:solidFill>
                  <a:srgbClr val="E46C0A"/>
                </a:solidFill>
              </a:rPr>
              <a:t>&amp; Scary:</a:t>
            </a:r>
            <a:r>
              <a:rPr lang="en-US" dirty="0" smtClean="0"/>
              <a:t> </a:t>
            </a:r>
            <a:r>
              <a:rPr lang="en-US" dirty="0" smtClean="0"/>
              <a:t>as above, also </a:t>
            </a:r>
            <a:r>
              <a:rPr lang="en-US" dirty="0" smtClean="0"/>
              <a:t>generates its own probes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WPES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5B64-243B-AC41-AF55-A7B0E9BF081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95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1347</TotalTime>
  <Words>667</Words>
  <Application>Microsoft Macintosh PowerPoint</Application>
  <PresentationFormat>On-screen Show (4:3)</PresentationFormat>
  <Paragraphs>168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Custom Design</vt:lpstr>
      <vt:lpstr>The Unbearable Futility of  Data Privacy in  Content-Centric Networking</vt:lpstr>
      <vt:lpstr>Outline</vt:lpstr>
      <vt:lpstr>IP Privacy</vt:lpstr>
      <vt:lpstr>IP Privacy</vt:lpstr>
      <vt:lpstr>CCN Privacy</vt:lpstr>
      <vt:lpstr>CCN Privacy</vt:lpstr>
      <vt:lpstr>Privacy Parity</vt:lpstr>
      <vt:lpstr>Privacy Attacks</vt:lpstr>
      <vt:lpstr>Adversaries</vt:lpstr>
      <vt:lpstr>Main Questions</vt:lpstr>
      <vt:lpstr>Weak &amp; Strong Privacy</vt:lpstr>
      <vt:lpstr>Weak Privacy Requirements</vt:lpstr>
      <vt:lpstr>Hash Functions Are Not Enough</vt:lpstr>
      <vt:lpstr>Hash Functions Are Not Enough</vt:lpstr>
      <vt:lpstr>Design Patterns</vt:lpstr>
      <vt:lpstr>Strong Privacy Requirement</vt:lpstr>
      <vt:lpstr>Outcomes?</vt:lpstr>
      <vt:lpstr>Open Question</vt:lpstr>
      <vt:lpstr>PowerPoint Presentation</vt:lpstr>
    </vt:vector>
  </TitlesOfParts>
  <Company>University of California, Irvine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Todd McGill</dc:creator>
  <cp:lastModifiedBy>GTS</cp:lastModifiedBy>
  <cp:revision>369</cp:revision>
  <dcterms:created xsi:type="dcterms:W3CDTF">2014-08-21T20:51:42Z</dcterms:created>
  <dcterms:modified xsi:type="dcterms:W3CDTF">2016-09-28T22:41:54Z</dcterms:modified>
</cp:coreProperties>
</file>