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21"/>
  </p:notesMasterIdLst>
  <p:handoutMasterIdLst>
    <p:handoutMasterId r:id="rId22"/>
  </p:handoutMasterIdLst>
  <p:sldIdLst>
    <p:sldId id="256" r:id="rId2"/>
    <p:sldId id="305" r:id="rId3"/>
    <p:sldId id="279" r:id="rId4"/>
    <p:sldId id="282" r:id="rId5"/>
    <p:sldId id="283" r:id="rId6"/>
    <p:sldId id="285" r:id="rId7"/>
    <p:sldId id="286" r:id="rId8"/>
    <p:sldId id="289" r:id="rId9"/>
    <p:sldId id="290" r:id="rId10"/>
    <p:sldId id="288" r:id="rId11"/>
    <p:sldId id="291" r:id="rId12"/>
    <p:sldId id="292" r:id="rId13"/>
    <p:sldId id="294" r:id="rId14"/>
    <p:sldId id="295" r:id="rId15"/>
    <p:sldId id="297" r:id="rId16"/>
    <p:sldId id="303" r:id="rId17"/>
    <p:sldId id="302" r:id="rId18"/>
    <p:sldId id="304" r:id="rId19"/>
    <p:sldId id="277" r:id="rId2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4925" autoAdjust="0"/>
    <p:restoredTop sz="94660"/>
  </p:normalViewPr>
  <p:slideViewPr>
    <p:cSldViewPr snapToGrid="0" snapToObjects="1">
      <p:cViewPr varScale="1">
        <p:scale>
          <a:sx n="82" d="100"/>
          <a:sy n="82" d="100"/>
        </p:scale>
        <p:origin x="-59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notesMaster" Target="notesMasters/notesMaster1.xml"/><Relationship Id="rId22" Type="http://schemas.openxmlformats.org/officeDocument/2006/relationships/handoutMaster" Target="handoutMasters/handoutMaster1.xml"/><Relationship Id="rId23" Type="http://schemas.openxmlformats.org/officeDocument/2006/relationships/printerSettings" Target="printerSettings/printerSettings1.bin"/><Relationship Id="rId24" Type="http://schemas.openxmlformats.org/officeDocument/2006/relationships/presProps" Target="presProps.xml"/><Relationship Id="rId25" Type="http://schemas.openxmlformats.org/officeDocument/2006/relationships/viewProps" Target="viewProps.xml"/><Relationship Id="rId26" Type="http://schemas.openxmlformats.org/officeDocument/2006/relationships/theme" Target="theme/theme1.xml"/><Relationship Id="rId27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89C6FC-8A67-C64C-9EA5-49B4961C6E59}" type="datetimeFigureOut">
              <a:rPr lang="en-US" smtClean="0"/>
              <a:t>9/28/16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A7C00B-65B1-9946-9668-88DFE5795B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4975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827F38E-372D-374F-949A-93BAFE2E2E4B}" type="datetimeFigureOut">
              <a:rPr lang="en-US" smtClean="0"/>
              <a:t>9/28/16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729B32-A8E4-E843-A3A3-85B818FB9B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401667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emf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latin typeface="Arial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  <a:latin typeface="Arial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>
            <a:lvl1pPr>
              <a:defRPr>
                <a:latin typeface="Arial"/>
              </a:defRPr>
            </a:lvl1pPr>
          </a:lstStyle>
          <a:p>
            <a:fld id="{829A8302-AEF9-2A4B-A565-BC4865DBD697}" type="datetime1">
              <a:rPr lang="en-US" smtClean="0"/>
              <a:t>9/28/16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>
            <a:lvl1pPr>
              <a:defRPr>
                <a:latin typeface="Arial"/>
              </a:defRPr>
            </a:lvl1pPr>
          </a:lstStyle>
          <a:p>
            <a:r>
              <a:rPr lang="en-US" smtClean="0"/>
              <a:t>3rd ACM Conference on Information-Centric Networking – September 26 – Kyoto, Japan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>
            <a:lvl1pPr>
              <a:defRPr>
                <a:latin typeface="Arial"/>
              </a:defRPr>
            </a:lvl1pPr>
          </a:lstStyle>
          <a:p>
            <a:fld id="{EC2C992D-A3D2-C54B-923A-3B2BDA9E719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5472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673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D492B9-DAEC-B342-8C6D-A584DDFA6D3C}" type="datetime1">
              <a:rPr lang="en-US" smtClean="0"/>
              <a:t>9/28/16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3rd ACM Conference on Information-Centric Networking – September 26 – Kyoto, Japan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83544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673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B7C48-091F-6040-95E3-2D44F015972A}" type="datetime1">
              <a:rPr lang="en-US" smtClean="0"/>
              <a:t>9/28/16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3rd ACM Conference on Information-Centric Networking – September 26 – Kyoto, Japan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73806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6734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2782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286127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2782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286127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5F7397-EA17-CC4C-94BC-0615BE52FEE7}" type="datetime1">
              <a:rPr lang="en-US" smtClean="0"/>
              <a:t>9/28/16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3rd ACM Conference on Information-Centric Networking – September 26 – Kyoto, Japan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2923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6576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375031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537081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9E48-6C1B-0149-B6D0-8ABE814A4F68}" type="datetime1">
              <a:rPr lang="en-US" smtClean="0"/>
              <a:t>9/28/16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3rd ACM Conference on Information-Centric Networking – September 26 – Kyoto, Japan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97627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000DC-2146-4C4F-9674-A7C4A2A442D2}" type="datetime1">
              <a:rPr lang="en-US" smtClean="0"/>
              <a:t>9/28/16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3rd ACM Conference on Information-Centric Networking – September 26 – Kyoto, Japan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82486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58077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ACC97-ECB7-3747-B23B-ED9F444CA0C4}" type="datetime1">
              <a:rPr lang="en-US" smtClean="0"/>
              <a:t>9/28/16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3rd ACM Conference on Information-Centric Networking – September 26 – Kyoto, Japan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03680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D22A7-FBB8-C346-8545-5F682092164F}" type="datetime1">
              <a:rPr lang="en-US" smtClean="0"/>
              <a:t>9/28/16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3rd ACM Conference on Information-Centric Networking – September 26 – Kyoto, Japan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79794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theme" Target="../theme/theme1.xml"/><Relationship Id="rId10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rotWithShape="1">
          <a:blip r:embed="rId10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Arial"/>
              </a:defRPr>
            </a:lvl1pPr>
          </a:lstStyle>
          <a:p>
            <a:fld id="{F7D48018-6FC1-0047-BACE-01388CED5F17}" type="datetime1">
              <a:rPr lang="en-US" smtClean="0"/>
              <a:t>9/28/16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Arial"/>
              </a:defRPr>
            </a:lvl1pPr>
          </a:lstStyle>
          <a:p>
            <a:r>
              <a:rPr lang="en-US" dirty="0" smtClean="0"/>
              <a:t>3rd ACM Conference on Information-Centric Networking – September 26 – Kyoto, Japan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Arial"/>
              </a:defRPr>
            </a:lvl1pPr>
          </a:lstStyle>
          <a:p>
            <a:fld id="{C5EB5B64-243B-AC41-AF55-A7B0E9BF081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9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2" r:id="rId2"/>
    <p:sldLayoutId id="2147483664" r:id="rId3"/>
    <p:sldLayoutId id="2147483665" r:id="rId4"/>
    <p:sldLayoutId id="2147483668" r:id="rId5"/>
    <p:sldLayoutId id="2147483669" r:id="rId6"/>
    <p:sldLayoutId id="2147483670" r:id="rId7"/>
    <p:sldLayoutId id="2147483671" r:id="rId8"/>
  </p:sldLayoutIdLst>
  <p:hf hd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Arial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Arial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Arial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Arial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Arial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Arial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3.png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4.png"/><Relationship Id="rId3" Type="http://schemas.openxmlformats.org/officeDocument/2006/relationships/image" Target="../media/image3.png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95412"/>
            <a:ext cx="7884094" cy="2542687"/>
          </a:xfrm>
        </p:spPr>
        <p:txBody>
          <a:bodyPr/>
          <a:lstStyle/>
          <a:p>
            <a:r>
              <a:rPr lang="en-US" dirty="0" smtClean="0"/>
              <a:t>The Unbearable Futility of </a:t>
            </a:r>
            <a:br>
              <a:rPr lang="en-US" dirty="0" smtClean="0"/>
            </a:br>
            <a:r>
              <a:rPr lang="en-US" dirty="0" smtClean="0"/>
              <a:t>Data Privacy in </a:t>
            </a:r>
            <a:br>
              <a:rPr lang="en-US" dirty="0" smtClean="0"/>
            </a:br>
            <a:r>
              <a:rPr lang="en-US" dirty="0" smtClean="0"/>
              <a:t>Content-Centric Networking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81709" y="6356350"/>
            <a:ext cx="2772047" cy="365125"/>
          </a:xfrm>
        </p:spPr>
        <p:txBody>
          <a:bodyPr/>
          <a:lstStyle/>
          <a:p>
            <a:r>
              <a:rPr lang="en-US" dirty="0" smtClean="0"/>
              <a:t>WPES 2016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C992D-A3D2-C54B-923A-3B2BDA9E719C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>
            <a:off x="1371600" y="4322341"/>
            <a:ext cx="6400800" cy="1752600"/>
          </a:xfrm>
        </p:spPr>
        <p:txBody>
          <a:bodyPr/>
          <a:lstStyle/>
          <a:p>
            <a:r>
              <a:rPr lang="en-US" sz="2000" dirty="0">
                <a:solidFill>
                  <a:srgbClr val="E46C0A"/>
                </a:solidFill>
              </a:rPr>
              <a:t>Cesar </a:t>
            </a:r>
            <a:r>
              <a:rPr lang="en-US" sz="2000" dirty="0" err="1">
                <a:solidFill>
                  <a:srgbClr val="E46C0A"/>
                </a:solidFill>
              </a:rPr>
              <a:t>Ghali</a:t>
            </a:r>
            <a:r>
              <a:rPr lang="en-US" sz="2000" dirty="0">
                <a:solidFill>
                  <a:srgbClr val="E46C0A"/>
                </a:solidFill>
              </a:rPr>
              <a:t>, </a:t>
            </a:r>
            <a:r>
              <a:rPr lang="en-US" sz="2000" u="sng" dirty="0">
                <a:solidFill>
                  <a:srgbClr val="E46C0A"/>
                </a:solidFill>
              </a:rPr>
              <a:t>Gene </a:t>
            </a:r>
            <a:r>
              <a:rPr lang="en-US" sz="2000" u="sng" dirty="0" err="1">
                <a:solidFill>
                  <a:srgbClr val="E46C0A"/>
                </a:solidFill>
              </a:rPr>
              <a:t>Tsudik</a:t>
            </a:r>
            <a:r>
              <a:rPr lang="en-US" sz="2000" dirty="0">
                <a:solidFill>
                  <a:srgbClr val="E46C0A"/>
                </a:solidFill>
              </a:rPr>
              <a:t>, Christopher A. Wood</a:t>
            </a:r>
          </a:p>
          <a:p>
            <a:r>
              <a:rPr lang="en-US" sz="2000" dirty="0">
                <a:solidFill>
                  <a:srgbClr val="E46C0A"/>
                </a:solidFill>
              </a:rPr>
              <a:t>University of California Irvine</a:t>
            </a:r>
          </a:p>
          <a:p>
            <a:r>
              <a:rPr lang="en-US" sz="2000" dirty="0">
                <a:solidFill>
                  <a:srgbClr val="E46C0A"/>
                </a:solidFill>
              </a:rPr>
              <a:t>{</a:t>
            </a:r>
            <a:r>
              <a:rPr lang="en-US" sz="2000" dirty="0" smtClean="0">
                <a:solidFill>
                  <a:srgbClr val="E46C0A"/>
                </a:solidFill>
              </a:rPr>
              <a:t>cghali</a:t>
            </a:r>
            <a:r>
              <a:rPr lang="en-US" sz="2000" dirty="0">
                <a:solidFill>
                  <a:srgbClr val="E46C0A"/>
                </a:solidFill>
              </a:rPr>
              <a:t>,</a:t>
            </a:r>
            <a:r>
              <a:rPr lang="en-US" sz="2000" dirty="0" smtClean="0">
                <a:solidFill>
                  <a:srgbClr val="E46C0A"/>
                </a:solidFill>
              </a:rPr>
              <a:t>gene.tsudik,woodc1}@</a:t>
            </a:r>
            <a:r>
              <a:rPr lang="en-US" sz="2000" dirty="0" err="1" smtClean="0">
                <a:solidFill>
                  <a:srgbClr val="E46C0A"/>
                </a:solidFill>
              </a:rPr>
              <a:t>uci.edu</a:t>
            </a:r>
            <a:r>
              <a:rPr lang="en-US" sz="2000" dirty="0" smtClean="0">
                <a:solidFill>
                  <a:srgbClr val="E46C0A"/>
                </a:solidFill>
              </a:rPr>
              <a:t> </a:t>
            </a:r>
          </a:p>
          <a:p>
            <a:r>
              <a:rPr lang="en-US" sz="2000" dirty="0" smtClean="0">
                <a:solidFill>
                  <a:schemeClr val="tx1"/>
                </a:solidFill>
              </a:rPr>
              <a:t>ACM WPES 2016, to appear</a:t>
            </a:r>
            <a:endParaRPr lang="en-US" sz="2000" dirty="0">
              <a:solidFill>
                <a:schemeClr val="tx1"/>
              </a:solidFill>
            </a:endParaRPr>
          </a:p>
          <a:p>
            <a:endParaRPr lang="en-US" sz="2000" dirty="0">
              <a:solidFill>
                <a:srgbClr val="E46C0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633285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Main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properties must responses have to prevent privacy attacks?</a:t>
            </a:r>
          </a:p>
          <a:p>
            <a:endParaRPr lang="en-US" dirty="0" smtClean="0"/>
          </a:p>
          <a:p>
            <a:r>
              <a:rPr lang="en-US" dirty="0" smtClean="0"/>
              <a:t>What about requests?</a:t>
            </a:r>
          </a:p>
          <a:p>
            <a:endParaRPr lang="en-US" dirty="0" smtClean="0"/>
          </a:p>
          <a:p>
            <a:r>
              <a:rPr lang="en-US" dirty="0" smtClean="0"/>
              <a:t>What about both?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WPES 2016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02036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Weak </a:t>
            </a:r>
            <a:r>
              <a:rPr lang="en-US" dirty="0"/>
              <a:t>&amp;</a:t>
            </a:r>
            <a:r>
              <a:rPr lang="en-US" dirty="0" smtClean="0"/>
              <a:t> Strong Privacy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1121" y="1600200"/>
            <a:ext cx="8877793" cy="4525963"/>
          </a:xfrm>
        </p:spPr>
        <p:txBody>
          <a:bodyPr/>
          <a:lstStyle/>
          <a:p>
            <a:pPr>
              <a:buFont typeface="Wingdings" charset="2"/>
              <a:buChar char="u"/>
            </a:pPr>
            <a:r>
              <a:rPr lang="en-US" b="1" dirty="0" smtClean="0"/>
              <a:t> Weak</a:t>
            </a:r>
            <a:r>
              <a:rPr lang="en-US" dirty="0" smtClean="0"/>
              <a:t>: </a:t>
            </a:r>
            <a:r>
              <a:rPr lang="en-US" dirty="0" err="1" smtClean="0"/>
              <a:t>Adv</a:t>
            </a:r>
            <a:r>
              <a:rPr lang="en-US" dirty="0" smtClean="0"/>
              <a:t> can not learn anything from a request or response, but can correlate packets</a:t>
            </a:r>
          </a:p>
          <a:p>
            <a:pPr>
              <a:buFont typeface="Wingdings" charset="2"/>
              <a:buChar char="u"/>
            </a:pPr>
            <a:endParaRPr lang="en-US" dirty="0"/>
          </a:p>
          <a:p>
            <a:pPr>
              <a:buFont typeface="Wingdings" charset="2"/>
              <a:buChar char="u"/>
            </a:pPr>
            <a:endParaRPr lang="en-US" dirty="0" smtClean="0"/>
          </a:p>
          <a:p>
            <a:pPr>
              <a:buFont typeface="Wingdings" charset="2"/>
              <a:buChar char="u"/>
            </a:pPr>
            <a:r>
              <a:rPr lang="en-US" b="1" dirty="0" smtClean="0"/>
              <a:t> Strong</a:t>
            </a:r>
            <a:r>
              <a:rPr lang="en-US" dirty="0" smtClean="0"/>
              <a:t>: </a:t>
            </a:r>
            <a:r>
              <a:rPr lang="en-US" dirty="0" err="1" smtClean="0"/>
              <a:t>Adv</a:t>
            </a:r>
            <a:r>
              <a:rPr lang="en-US" dirty="0" smtClean="0"/>
              <a:t> can not learn, identify, or correlate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WPES 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570100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Weak Privacy Requirements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3908" y="1407785"/>
            <a:ext cx="8856519" cy="4948565"/>
          </a:xfrm>
        </p:spPr>
        <p:txBody>
          <a:bodyPr/>
          <a:lstStyle/>
          <a:p>
            <a:r>
              <a:rPr lang="en-US" dirty="0" smtClean="0"/>
              <a:t>Responses must be protected </a:t>
            </a:r>
            <a:r>
              <a:rPr lang="en-US" dirty="0" smtClean="0"/>
              <a:t>via</a:t>
            </a:r>
            <a:r>
              <a:rPr lang="en-US" dirty="0" smtClean="0"/>
              <a:t> </a:t>
            </a:r>
            <a:r>
              <a:rPr lang="en-US" dirty="0" smtClean="0"/>
              <a:t>IND</a:t>
            </a:r>
            <a:r>
              <a:rPr lang="en-US" dirty="0" smtClean="0"/>
              <a:t>-secure encryption </a:t>
            </a:r>
            <a:endParaRPr lang="en-US" dirty="0" smtClean="0"/>
          </a:p>
          <a:p>
            <a:pPr marL="0" indent="0" algn="ctr">
              <a:buNone/>
            </a:pPr>
            <a:r>
              <a:rPr lang="en-US" sz="1800" i="1" dirty="0"/>
              <a:t>Why? </a:t>
            </a:r>
            <a:r>
              <a:rPr lang="en-US" sz="1800" i="1" dirty="0" smtClean="0"/>
              <a:t>To prevent information leakage in the simplest of ways</a:t>
            </a:r>
            <a:endParaRPr lang="en-US" sz="1800" b="1" dirty="0" smtClean="0"/>
          </a:p>
          <a:p>
            <a:pPr marL="0" indent="0" algn="ctr">
              <a:buNone/>
            </a:pPr>
            <a:endParaRPr lang="en-US" dirty="0" smtClean="0"/>
          </a:p>
          <a:p>
            <a:r>
              <a:rPr lang="en-US" dirty="0" smtClean="0"/>
              <a:t>Requests must be transformed by a </a:t>
            </a:r>
            <a:r>
              <a:rPr lang="en-US" b="1" dirty="0" smtClean="0"/>
              <a:t>deterministic</a:t>
            </a:r>
            <a:r>
              <a:rPr lang="en-US" dirty="0" smtClean="0"/>
              <a:t> </a:t>
            </a:r>
            <a:r>
              <a:rPr lang="en-US" b="1" dirty="0" smtClean="0"/>
              <a:t>cryptographic PRF </a:t>
            </a:r>
            <a:r>
              <a:rPr lang="en-US" dirty="0" smtClean="0"/>
              <a:t>that is </a:t>
            </a:r>
            <a:r>
              <a:rPr lang="en-US" b="1" u="sng" dirty="0" smtClean="0"/>
              <a:t>not</a:t>
            </a:r>
            <a:r>
              <a:rPr lang="en-US" b="1" dirty="0" smtClean="0"/>
              <a:t> length </a:t>
            </a:r>
            <a:r>
              <a:rPr lang="en-US" b="1" dirty="0" smtClean="0"/>
              <a:t>preserving</a:t>
            </a:r>
            <a:endParaRPr lang="en-US" i="1" dirty="0"/>
          </a:p>
          <a:p>
            <a:pPr marL="0" indent="0" algn="ctr">
              <a:buNone/>
            </a:pPr>
            <a:r>
              <a:rPr lang="en-US" sz="1800" i="1" dirty="0" smtClean="0"/>
              <a:t>Why? </a:t>
            </a:r>
            <a:r>
              <a:rPr lang="en-US" sz="1800" i="1" dirty="0"/>
              <a:t>L</a:t>
            </a:r>
            <a:r>
              <a:rPr lang="en-US" sz="1800" i="1" dirty="0" smtClean="0"/>
              <a:t>ength can be used to distinguish requests from one another</a:t>
            </a:r>
            <a:br>
              <a:rPr lang="en-US" sz="1800" i="1" dirty="0" smtClean="0"/>
            </a:br>
            <a:r>
              <a:rPr lang="en-US" sz="1800" i="1" dirty="0" smtClean="0"/>
              <a:t>and the “network” representation must appear random to </a:t>
            </a:r>
            <a:r>
              <a:rPr lang="en-US" sz="1800" i="1" dirty="0" err="1" smtClean="0"/>
              <a:t>Adv</a:t>
            </a:r>
            <a:endParaRPr lang="en-US" sz="1800" i="1" dirty="0" smtClean="0"/>
          </a:p>
          <a:p>
            <a:pPr marL="0" indent="0" algn="ctr">
              <a:buNone/>
            </a:pPr>
            <a:endParaRPr lang="en-US" sz="1800" b="1" i="1" dirty="0"/>
          </a:p>
          <a:p>
            <a:pPr marL="0" indent="0" algn="ctr">
              <a:buNone/>
            </a:pPr>
            <a:r>
              <a:rPr lang="en-US" sz="1800" b="1" i="1" dirty="0" smtClean="0"/>
              <a:t>Why deterministic? </a:t>
            </a:r>
            <a:r>
              <a:rPr lang="en-US" sz="1800" b="1" i="1" dirty="0" smtClean="0"/>
              <a:t>How to route otherwise? Also: how </a:t>
            </a:r>
            <a:r>
              <a:rPr lang="en-US" sz="1800" b="1" i="1" dirty="0" smtClean="0"/>
              <a:t>to preserve the </a:t>
            </a:r>
            <a:r>
              <a:rPr lang="en-US" sz="1800" b="1" i="1" dirty="0" smtClean="0"/>
              <a:t>interest </a:t>
            </a:r>
            <a:r>
              <a:rPr lang="en-US" sz="1800" b="1" i="1" dirty="0" smtClean="0"/>
              <a:t>collapsing feature? </a:t>
            </a:r>
            <a:endParaRPr lang="en-US" sz="1800" b="1" i="1" dirty="0" smtClean="0">
              <a:sym typeface="Wingdings"/>
            </a:endParaRPr>
          </a:p>
          <a:p>
            <a:pPr marL="0" indent="0" algn="ctr">
              <a:buNone/>
            </a:pPr>
            <a:endParaRPr lang="en-US" sz="1800" b="1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WPES 2016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453803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9022" y="991998"/>
            <a:ext cx="8327777" cy="5364352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Hash Functions Are Not Enough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WPES 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13</a:t>
            </a:fld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157672" y="6300847"/>
            <a:ext cx="2941831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000" b="1" dirty="0"/>
              <a:t> </a:t>
            </a:r>
            <a:r>
              <a:rPr lang="en-US" sz="2000" b="1" dirty="0" smtClean="0"/>
              <a:t>Source: Cisco </a:t>
            </a:r>
            <a:r>
              <a:rPr lang="en-US" sz="2000" b="1" dirty="0"/>
              <a:t>URI dataset </a:t>
            </a:r>
            <a:endParaRPr lang="en-US" sz="2000" b="1" dirty="0"/>
          </a:p>
        </p:txBody>
      </p:sp>
    </p:spTree>
    <p:extLst>
      <p:ext uri="{BB962C8B-B14F-4D97-AF65-F5344CB8AC3E}">
        <p14:creationId xmlns:p14="http://schemas.microsoft.com/office/powerpoint/2010/main" val="196305310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326544" y="1119727"/>
            <a:ext cx="6756634" cy="5067476"/>
          </a:xfrm>
          <a:prstGeom prst="rect">
            <a:avLst/>
          </a:prstGeom>
        </p:spPr>
      </p:pic>
      <p:pic>
        <p:nvPicPr>
          <p:cNvPr id="8" name="Picture 7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2532184"/>
            <a:ext cx="2727057" cy="214984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Hash Functions Are Not Enough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WPES 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14</a:t>
            </a:fld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457200" y="5149550"/>
            <a:ext cx="247845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Prefix leaks information</a:t>
            </a:r>
          </a:p>
          <a:p>
            <a:r>
              <a:rPr lang="en-US" b="1" dirty="0"/>
              <a:t>a</a:t>
            </a:r>
            <a:r>
              <a:rPr lang="en-US" b="1" dirty="0" smtClean="0"/>
              <a:t>bout the suffix!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10563986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 Patterns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WPES 2016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15</a:t>
            </a:fld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0125149"/>
              </p:ext>
            </p:extLst>
          </p:nvPr>
        </p:nvGraphicFramePr>
        <p:xfrm>
          <a:off x="210515" y="1915747"/>
          <a:ext cx="8792364" cy="374126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8565"/>
                <a:gridCol w="7753799"/>
              </a:tblGrid>
              <a:tr h="996690"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Shared Secret?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Strategy</a:t>
                      </a:r>
                      <a:endParaRPr lang="en-US" dirty="0"/>
                    </a:p>
                  </a:txBody>
                  <a:tcPr anchor="ctr"/>
                </a:tc>
              </a:tr>
              <a:tr h="1320728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Yes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/>
                        <a:buChar char="•"/>
                      </a:pPr>
                      <a:r>
                        <a:rPr lang="en-US" dirty="0" smtClean="0"/>
                        <a:t>Consumer and producer:</a:t>
                      </a:r>
                      <a:r>
                        <a:rPr lang="en-US" baseline="0" dirty="0" smtClean="0"/>
                        <a:t> d</a:t>
                      </a:r>
                      <a:r>
                        <a:rPr lang="en-US" dirty="0" smtClean="0"/>
                        <a:t>erive ephemeral shared key from secret, use it to encrypt request and response</a:t>
                      </a:r>
                      <a:endParaRPr lang="en-US" dirty="0"/>
                    </a:p>
                  </a:txBody>
                  <a:tcPr anchor="ctr"/>
                </a:tc>
              </a:tr>
              <a:tr h="1423843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No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/>
                        <a:buChar char="•"/>
                      </a:pPr>
                      <a:r>
                        <a:rPr lang="en-US" dirty="0" smtClean="0"/>
                        <a:t>Consumer: generate random key, encrypt request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with producer’s public key</a:t>
                      </a:r>
                    </a:p>
                    <a:p>
                      <a:pPr marL="285750" indent="-285750">
                        <a:buFont typeface="Arial"/>
                        <a:buChar char="•"/>
                      </a:pPr>
                      <a:r>
                        <a:rPr lang="en-US" dirty="0" smtClean="0"/>
                        <a:t>Producer: decrypt random key,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use it to encrypt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response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3460826" y="1351337"/>
            <a:ext cx="4537908" cy="369332"/>
          </a:xfrm>
          <a:prstGeom prst="rect">
            <a:avLst/>
          </a:prstGeom>
          <a:noFill/>
          <a:ln>
            <a:solidFill>
              <a:schemeClr val="accent2"/>
            </a:solidFill>
          </a:ln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rgbClr val="E46C0A"/>
                </a:solidFill>
              </a:rPr>
              <a:t>So</a:t>
            </a:r>
            <a:r>
              <a:rPr lang="is-IS" b="1" dirty="0" smtClean="0">
                <a:solidFill>
                  <a:srgbClr val="E46C0A"/>
                </a:solidFill>
              </a:rPr>
              <a:t>…</a:t>
            </a:r>
            <a:r>
              <a:rPr lang="en-US" b="1" dirty="0" smtClean="0">
                <a:solidFill>
                  <a:srgbClr val="E46C0A"/>
                </a:solidFill>
              </a:rPr>
              <a:t> many consumers share the same secret?</a:t>
            </a:r>
            <a:endParaRPr lang="en-US" b="1" dirty="0">
              <a:solidFill>
                <a:srgbClr val="E46C0A"/>
              </a:solidFill>
            </a:endParaRPr>
          </a:p>
        </p:txBody>
      </p:sp>
      <p:cxnSp>
        <p:nvCxnSpPr>
          <p:cNvPr id="8" name="Straight Arrow Connector 7"/>
          <p:cNvCxnSpPr/>
          <p:nvPr/>
        </p:nvCxnSpPr>
        <p:spPr>
          <a:xfrm flipV="1">
            <a:off x="898043" y="1536005"/>
            <a:ext cx="2562783" cy="1991608"/>
          </a:xfrm>
          <a:prstGeom prst="straightConnector1">
            <a:avLst/>
          </a:prstGeom>
          <a:ln>
            <a:solidFill>
              <a:schemeClr val="accent2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1809695" y="5881534"/>
            <a:ext cx="2538075" cy="369332"/>
          </a:xfrm>
          <a:prstGeom prst="rect">
            <a:avLst/>
          </a:prstGeom>
          <a:noFill/>
          <a:ln>
            <a:solidFill>
              <a:schemeClr val="accent2"/>
            </a:solidFill>
          </a:ln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rgbClr val="E46C0A"/>
                </a:solidFill>
              </a:rPr>
              <a:t>But what about caches?</a:t>
            </a:r>
            <a:endParaRPr lang="en-US" b="1" dirty="0">
              <a:solidFill>
                <a:srgbClr val="E46C0A"/>
              </a:solidFill>
            </a:endParaRPr>
          </a:p>
        </p:txBody>
      </p:sp>
      <p:cxnSp>
        <p:nvCxnSpPr>
          <p:cNvPr id="12" name="Straight Arrow Connector 11"/>
          <p:cNvCxnSpPr/>
          <p:nvPr/>
        </p:nvCxnSpPr>
        <p:spPr>
          <a:xfrm>
            <a:off x="898043" y="5143901"/>
            <a:ext cx="911652" cy="737633"/>
          </a:xfrm>
          <a:prstGeom prst="straightConnector1">
            <a:avLst/>
          </a:prstGeom>
          <a:ln>
            <a:solidFill>
              <a:schemeClr val="accent2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125633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1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Strong Privacy Requirement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Requests and responses must be protected with </a:t>
            </a:r>
            <a:r>
              <a:rPr lang="en-US" dirty="0" smtClean="0"/>
              <a:t>IND-CCA </a:t>
            </a:r>
            <a:r>
              <a:rPr lang="en-US" dirty="0" smtClean="0"/>
              <a:t>or semantically-secure encryption</a:t>
            </a:r>
          </a:p>
          <a:p>
            <a:pPr marL="0" indent="0" algn="ctr">
              <a:buNone/>
            </a:pPr>
            <a:r>
              <a:rPr lang="en-US" sz="2000" i="1" dirty="0" smtClean="0"/>
              <a:t>Why</a:t>
            </a:r>
            <a:r>
              <a:rPr lang="en-US" sz="2000" i="1" dirty="0"/>
              <a:t>? </a:t>
            </a:r>
            <a:r>
              <a:rPr lang="en-US" sz="2000" i="1" dirty="0" smtClean="0"/>
              <a:t>To </a:t>
            </a:r>
            <a:r>
              <a:rPr lang="en-US" sz="2000" i="1" dirty="0"/>
              <a:t>prevent correlation attacks</a:t>
            </a:r>
            <a:endParaRPr lang="en-US" sz="2000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WPES 2016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16</a:t>
            </a:fld>
            <a:endParaRPr lang="en-US"/>
          </a:p>
        </p:txBody>
      </p:sp>
      <p:sp>
        <p:nvSpPr>
          <p:cNvPr id="7" name="Title 1"/>
          <p:cNvSpPr txBox="1">
            <a:spLocks/>
          </p:cNvSpPr>
          <p:nvPr/>
        </p:nvSpPr>
        <p:spPr>
          <a:xfrm>
            <a:off x="457200" y="3678006"/>
            <a:ext cx="8229600" cy="1143000"/>
          </a:xfrm>
          <a:prstGeom prst="rect">
            <a:avLst/>
          </a:prstGeom>
        </p:spPr>
        <p:txBody>
          <a:bodyPr/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Arial"/>
                <a:ea typeface="+mj-ea"/>
                <a:cs typeface="+mj-cs"/>
              </a:defRPr>
            </a:lvl1pPr>
          </a:lstStyle>
          <a:p>
            <a:r>
              <a:rPr lang="en-US" dirty="0" smtClean="0"/>
              <a:t>Design Pattern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57200" y="4519564"/>
            <a:ext cx="8686800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/>
              <a:t>Create a session </a:t>
            </a:r>
            <a:r>
              <a:rPr lang="en-US" sz="3200" dirty="0" smtClean="0"/>
              <a:t>(as in TLS</a:t>
            </a:r>
            <a:r>
              <a:rPr lang="en-US" sz="3200" dirty="0"/>
              <a:t>) and use it to transfer </a:t>
            </a:r>
            <a:br>
              <a:rPr lang="en-US" sz="3200" dirty="0"/>
            </a:br>
            <a:r>
              <a:rPr lang="en-US" sz="3200" dirty="0"/>
              <a:t>requests and responses</a:t>
            </a:r>
          </a:p>
        </p:txBody>
      </p:sp>
    </p:spTree>
    <p:extLst>
      <p:ext uri="{BB962C8B-B14F-4D97-AF65-F5344CB8AC3E}">
        <p14:creationId xmlns:p14="http://schemas.microsoft.com/office/powerpoint/2010/main" val="182190269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Outcomes?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4762" y="1532743"/>
            <a:ext cx="8526107" cy="4525963"/>
          </a:xfrm>
        </p:spPr>
        <p:txBody>
          <a:bodyPr/>
          <a:lstStyle/>
          <a:p>
            <a:r>
              <a:rPr lang="en-US" dirty="0" smtClean="0"/>
              <a:t>Any realistic form of data privacy </a:t>
            </a:r>
            <a:r>
              <a:rPr lang="en-US" dirty="0" smtClean="0"/>
              <a:t>complicates CCN request</a:t>
            </a:r>
            <a:r>
              <a:rPr lang="en-US" dirty="0" smtClean="0"/>
              <a:t>-response </a:t>
            </a:r>
            <a:r>
              <a:rPr lang="en-US" dirty="0" err="1" smtClean="0"/>
              <a:t>m.o</a:t>
            </a:r>
            <a:r>
              <a:rPr lang="en-US" dirty="0" smtClean="0"/>
              <a:t>.</a:t>
            </a:r>
            <a:endParaRPr lang="en-US" dirty="0" smtClean="0"/>
          </a:p>
          <a:p>
            <a:pPr lvl="1"/>
            <a:r>
              <a:rPr lang="en-US" sz="2000" dirty="0" smtClean="0"/>
              <a:t>It’s no longer a simple request-response!</a:t>
            </a:r>
          </a:p>
          <a:p>
            <a:r>
              <a:rPr lang="en-US" dirty="0" smtClean="0"/>
              <a:t>In most circumstances, privacy </a:t>
            </a:r>
            <a:r>
              <a:rPr lang="en-US" dirty="0" smtClean="0"/>
              <a:t>inhibits caching</a:t>
            </a:r>
            <a:endParaRPr lang="en-US" dirty="0" smtClean="0"/>
          </a:p>
          <a:p>
            <a:pPr lvl="1"/>
            <a:r>
              <a:rPr lang="en-US" sz="2000" dirty="0" smtClean="0"/>
              <a:t>How important is caching in CCN?</a:t>
            </a:r>
            <a:endParaRPr lang="en-US" sz="2000" dirty="0" smtClean="0"/>
          </a:p>
          <a:p>
            <a:r>
              <a:rPr lang="en-US" dirty="0" smtClean="0"/>
              <a:t>For </a:t>
            </a:r>
            <a:r>
              <a:rPr lang="en-US" b="1" dirty="0" smtClean="0"/>
              <a:t>proper</a:t>
            </a:r>
            <a:r>
              <a:rPr lang="en-US" dirty="0" smtClean="0"/>
              <a:t> data privacy, CCN would become not very different from IP+TLS</a:t>
            </a:r>
          </a:p>
          <a:p>
            <a:pPr lvl="1"/>
            <a:r>
              <a:rPr lang="en-US" sz="2000" dirty="0" smtClean="0"/>
              <a:t>So what are we doing here?</a:t>
            </a:r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WPES 2016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388955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Open Question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sz="4400" b="1" dirty="0" smtClean="0"/>
              <a:t>Will </a:t>
            </a:r>
          </a:p>
          <a:p>
            <a:pPr marL="0" indent="0" algn="ctr">
              <a:buNone/>
            </a:pPr>
            <a:r>
              <a:rPr lang="en-US" sz="4400" b="1" dirty="0" smtClean="0"/>
              <a:t>CCN privacy </a:t>
            </a:r>
          </a:p>
          <a:p>
            <a:pPr marL="0" indent="0" algn="ctr">
              <a:buNone/>
            </a:pPr>
            <a:r>
              <a:rPr lang="en-US" sz="4400" b="1" dirty="0" smtClean="0"/>
              <a:t>remain forever elusive</a:t>
            </a:r>
          </a:p>
          <a:p>
            <a:pPr marL="0" indent="0" algn="ctr">
              <a:buNone/>
            </a:pPr>
            <a:r>
              <a:rPr lang="en-US" sz="4400" b="1" dirty="0"/>
              <a:t>o</a:t>
            </a:r>
            <a:r>
              <a:rPr lang="en-US" sz="4400" b="1" dirty="0" smtClean="0"/>
              <a:t>r at least </a:t>
            </a:r>
          </a:p>
          <a:p>
            <a:pPr marL="0" indent="0" algn="ctr">
              <a:buNone/>
            </a:pPr>
            <a:r>
              <a:rPr lang="en-US" sz="4400" b="1" dirty="0" smtClean="0"/>
              <a:t>inferior to </a:t>
            </a:r>
            <a:r>
              <a:rPr lang="en-US" sz="4400" b="1" dirty="0" err="1" smtClean="0"/>
              <a:t>IPsec</a:t>
            </a:r>
            <a:r>
              <a:rPr lang="en-US" sz="4400" b="1" dirty="0" smtClean="0"/>
              <a:t>?</a:t>
            </a:r>
            <a:endParaRPr lang="en-US" sz="4400" b="1" dirty="0"/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WPES 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630133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201793"/>
            <a:ext cx="8229600" cy="2924369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smtClean="0"/>
              <a:t>Questions?</a:t>
            </a:r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smtClean="0"/>
              <a:t>Thanks!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WPES 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21069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IP privacy recap</a:t>
            </a:r>
          </a:p>
          <a:p>
            <a:r>
              <a:rPr lang="en-US" dirty="0" smtClean="0"/>
              <a:t>CCN privacy recap</a:t>
            </a:r>
          </a:p>
          <a:p>
            <a:r>
              <a:rPr lang="en-US" dirty="0" smtClean="0"/>
              <a:t>What wrong?</a:t>
            </a:r>
          </a:p>
          <a:p>
            <a:r>
              <a:rPr lang="en-US" dirty="0" smtClean="0"/>
              <a:t>Can we fix it?</a:t>
            </a:r>
          </a:p>
          <a:p>
            <a:r>
              <a:rPr lang="en-US" dirty="0" smtClean="0"/>
              <a:t>Should we fix it?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WPES 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223621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Arrow Connector 18"/>
          <p:cNvCxnSpPr/>
          <p:nvPr/>
        </p:nvCxnSpPr>
        <p:spPr>
          <a:xfrm>
            <a:off x="3209288" y="2983756"/>
            <a:ext cx="301156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cxnSp>
        <p:nvCxnSpPr>
          <p:cNvPr id="20" name="Straight Arrow Connector 19"/>
          <p:cNvCxnSpPr/>
          <p:nvPr/>
        </p:nvCxnSpPr>
        <p:spPr>
          <a:xfrm>
            <a:off x="2897485" y="3422644"/>
            <a:ext cx="2869918" cy="0"/>
          </a:xfrm>
          <a:prstGeom prst="straightConnector1">
            <a:avLst/>
          </a:prstGeom>
          <a:ln>
            <a:headEnd type="arrow"/>
            <a:tailEnd type="none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IP Privacy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WPES 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3</a:t>
            </a:fld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1733928" y="2730272"/>
            <a:ext cx="912594" cy="943047"/>
          </a:xfrm>
          <a:prstGeom prst="ellipse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7" name="Oval 6"/>
          <p:cNvSpPr/>
          <p:nvPr/>
        </p:nvSpPr>
        <p:spPr>
          <a:xfrm>
            <a:off x="6479716" y="2732782"/>
            <a:ext cx="912594" cy="943047"/>
          </a:xfrm>
          <a:prstGeom prst="ellipse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</a:t>
            </a:r>
            <a:endParaRPr lang="en-US" dirty="0"/>
          </a:p>
        </p:txBody>
      </p:sp>
      <p:cxnSp>
        <p:nvCxnSpPr>
          <p:cNvPr id="9" name="Elbow Connector 8"/>
          <p:cNvCxnSpPr>
            <a:stCxn id="6" idx="6"/>
            <a:endCxn id="7" idx="2"/>
          </p:cNvCxnSpPr>
          <p:nvPr/>
        </p:nvCxnSpPr>
        <p:spPr>
          <a:xfrm>
            <a:off x="2646522" y="3201796"/>
            <a:ext cx="3833194" cy="2510"/>
          </a:xfrm>
          <a:prstGeom prst="bentConnector3">
            <a:avLst/>
          </a:prstGeom>
          <a:ln>
            <a:headEnd type="arrow"/>
            <a:tailEnd type="arrow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sp>
        <p:nvSpPr>
          <p:cNvPr id="3" name="Rectangle 2"/>
          <p:cNvSpPr/>
          <p:nvPr/>
        </p:nvSpPr>
        <p:spPr>
          <a:xfrm>
            <a:off x="3209288" y="2854467"/>
            <a:ext cx="2643203" cy="2357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GET /a/b/c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3209288" y="3285750"/>
            <a:ext cx="2558115" cy="235762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RESPONSE: &lt;data&gt;</a:t>
            </a:r>
            <a:endParaRPr lang="en-US" dirty="0"/>
          </a:p>
        </p:txBody>
      </p:sp>
      <p:sp>
        <p:nvSpPr>
          <p:cNvPr id="22" name="TextBox 21"/>
          <p:cNvSpPr txBox="1"/>
          <p:nvPr/>
        </p:nvSpPr>
        <p:spPr>
          <a:xfrm>
            <a:off x="3635165" y="1597094"/>
            <a:ext cx="16236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Turns this</a:t>
            </a:r>
            <a:r>
              <a:rPr lang="is-IS" sz="2400" dirty="0" smtClean="0"/>
              <a:t>…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6598413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Arrow Connector 18"/>
          <p:cNvCxnSpPr/>
          <p:nvPr/>
        </p:nvCxnSpPr>
        <p:spPr>
          <a:xfrm>
            <a:off x="3209288" y="3034779"/>
            <a:ext cx="301156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cxnSp>
        <p:nvCxnSpPr>
          <p:cNvPr id="20" name="Straight Arrow Connector 19"/>
          <p:cNvCxnSpPr/>
          <p:nvPr/>
        </p:nvCxnSpPr>
        <p:spPr>
          <a:xfrm>
            <a:off x="2897485" y="3473667"/>
            <a:ext cx="2869918" cy="0"/>
          </a:xfrm>
          <a:prstGeom prst="straightConnector1">
            <a:avLst/>
          </a:prstGeom>
          <a:ln>
            <a:headEnd type="arrow"/>
            <a:tailEnd type="none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IP Privacy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WPES 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4</a:t>
            </a:fld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1733928" y="2781295"/>
            <a:ext cx="912594" cy="943047"/>
          </a:xfrm>
          <a:prstGeom prst="ellipse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7" name="Oval 6"/>
          <p:cNvSpPr/>
          <p:nvPr/>
        </p:nvSpPr>
        <p:spPr>
          <a:xfrm>
            <a:off x="6479716" y="2783805"/>
            <a:ext cx="912594" cy="943047"/>
          </a:xfrm>
          <a:prstGeom prst="ellipse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</a:t>
            </a:r>
            <a:endParaRPr lang="en-US" dirty="0"/>
          </a:p>
        </p:txBody>
      </p:sp>
      <p:cxnSp>
        <p:nvCxnSpPr>
          <p:cNvPr id="9" name="Elbow Connector 8"/>
          <p:cNvCxnSpPr>
            <a:stCxn id="6" idx="6"/>
            <a:endCxn id="7" idx="2"/>
          </p:cNvCxnSpPr>
          <p:nvPr/>
        </p:nvCxnSpPr>
        <p:spPr>
          <a:xfrm>
            <a:off x="2646522" y="3252819"/>
            <a:ext cx="3833194" cy="2510"/>
          </a:xfrm>
          <a:prstGeom prst="bentConnector3">
            <a:avLst/>
          </a:prstGeom>
          <a:ln>
            <a:headEnd type="arrow"/>
            <a:tailEnd type="arrow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sp>
        <p:nvSpPr>
          <p:cNvPr id="3" name="Rectangle 2"/>
          <p:cNvSpPr/>
          <p:nvPr/>
        </p:nvSpPr>
        <p:spPr>
          <a:xfrm>
            <a:off x="3209288" y="2905490"/>
            <a:ext cx="2643203" cy="2357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GET /a/b/c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3209288" y="3336773"/>
            <a:ext cx="2558115" cy="235762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RESPONSE: &lt;data&gt;</a:t>
            </a:r>
            <a:endParaRPr lang="en-US" dirty="0"/>
          </a:p>
        </p:txBody>
      </p:sp>
      <p:sp>
        <p:nvSpPr>
          <p:cNvPr id="12" name="Rounded Rectangle 11"/>
          <p:cNvSpPr/>
          <p:nvPr/>
        </p:nvSpPr>
        <p:spPr>
          <a:xfrm>
            <a:off x="2760596" y="2570860"/>
            <a:ext cx="3566721" cy="1262465"/>
          </a:xfrm>
          <a:prstGeom prst="roundRect">
            <a:avLst/>
          </a:prstGeom>
          <a:gradFill flip="none" rotWithShape="1">
            <a:gsLst>
              <a:gs pos="0">
                <a:schemeClr val="accent3">
                  <a:tint val="100000"/>
                  <a:shade val="100000"/>
                  <a:satMod val="130000"/>
                  <a:alpha val="40000"/>
                </a:schemeClr>
              </a:gs>
              <a:gs pos="100000">
                <a:schemeClr val="accent3">
                  <a:tint val="50000"/>
                  <a:shade val="100000"/>
                  <a:satMod val="350000"/>
                  <a:alpha val="40000"/>
                </a:schemeClr>
              </a:gs>
            </a:gsLst>
            <a:lin ang="16200000" scaled="0"/>
            <a:tileRect/>
          </a:gradFill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3794869" y="2462061"/>
            <a:ext cx="16189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s</a:t>
            </a:r>
            <a:r>
              <a:rPr lang="en-US" b="1" dirty="0" smtClean="0"/>
              <a:t>ecure channel</a:t>
            </a:r>
            <a:endParaRPr lang="en-US" b="1" dirty="0"/>
          </a:p>
        </p:txBody>
      </p:sp>
      <p:sp>
        <p:nvSpPr>
          <p:cNvPr id="15" name="TextBox 14"/>
          <p:cNvSpPr txBox="1"/>
          <p:nvPr/>
        </p:nvSpPr>
        <p:spPr>
          <a:xfrm>
            <a:off x="3794869" y="1639636"/>
            <a:ext cx="386881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Into this</a:t>
            </a:r>
            <a:r>
              <a:rPr lang="is-IS" sz="2400" dirty="0" smtClean="0"/>
              <a:t>… (with IPSec or TLS)</a:t>
            </a:r>
            <a:endParaRPr lang="en-US" sz="2400" dirty="0"/>
          </a:p>
        </p:txBody>
      </p:sp>
      <p:sp>
        <p:nvSpPr>
          <p:cNvPr id="8" name="TextBox 7"/>
          <p:cNvSpPr txBox="1"/>
          <p:nvPr/>
        </p:nvSpPr>
        <p:spPr>
          <a:xfrm>
            <a:off x="1551410" y="4684811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798520" y="4182867"/>
            <a:ext cx="603242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What’s revealed?</a:t>
            </a:r>
          </a:p>
          <a:p>
            <a:pPr marL="285750" indent="-285750">
              <a:buFont typeface="Arial"/>
              <a:buChar char="•"/>
            </a:pPr>
            <a:r>
              <a:rPr lang="en-US" sz="2400" dirty="0" smtClean="0"/>
              <a:t>Source and destination addresses and port #</a:t>
            </a:r>
          </a:p>
          <a:p>
            <a:pPr marL="285750" indent="-285750">
              <a:buFont typeface="Arial"/>
              <a:buChar char="•"/>
            </a:pPr>
            <a:r>
              <a:rPr lang="en-US" sz="2400" dirty="0" smtClean="0"/>
              <a:t>Timing</a:t>
            </a:r>
          </a:p>
          <a:p>
            <a:pPr marL="285750" indent="-285750">
              <a:buFont typeface="Arial"/>
              <a:buChar char="•"/>
            </a:pPr>
            <a:r>
              <a:rPr lang="en-US" sz="2400" dirty="0"/>
              <a:t>Packet </a:t>
            </a:r>
            <a:r>
              <a:rPr lang="en-US" sz="2400" dirty="0" smtClean="0"/>
              <a:t>sizes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99675020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CCN Privacy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WPES 2016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5</a:t>
            </a:fld>
            <a:endParaRPr lang="en-US"/>
          </a:p>
        </p:txBody>
      </p:sp>
      <p:cxnSp>
        <p:nvCxnSpPr>
          <p:cNvPr id="6" name="Straight Arrow Connector 5"/>
          <p:cNvCxnSpPr/>
          <p:nvPr/>
        </p:nvCxnSpPr>
        <p:spPr>
          <a:xfrm>
            <a:off x="3209288" y="2983756"/>
            <a:ext cx="301156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cxnSp>
        <p:nvCxnSpPr>
          <p:cNvPr id="7" name="Straight Arrow Connector 6"/>
          <p:cNvCxnSpPr/>
          <p:nvPr/>
        </p:nvCxnSpPr>
        <p:spPr>
          <a:xfrm>
            <a:off x="2897485" y="3422644"/>
            <a:ext cx="2869918" cy="0"/>
          </a:xfrm>
          <a:prstGeom prst="straightConnector1">
            <a:avLst/>
          </a:prstGeom>
          <a:ln>
            <a:headEnd type="arrow"/>
            <a:tailEnd type="none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sp>
        <p:nvSpPr>
          <p:cNvPr id="8" name="Oval 7"/>
          <p:cNvSpPr/>
          <p:nvPr/>
        </p:nvSpPr>
        <p:spPr>
          <a:xfrm>
            <a:off x="1733928" y="2730272"/>
            <a:ext cx="912594" cy="943047"/>
          </a:xfrm>
          <a:prstGeom prst="ellipse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9" name="Oval 8"/>
          <p:cNvSpPr/>
          <p:nvPr/>
        </p:nvSpPr>
        <p:spPr>
          <a:xfrm>
            <a:off x="6479716" y="2732782"/>
            <a:ext cx="912594" cy="943047"/>
          </a:xfrm>
          <a:prstGeom prst="ellipse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</a:t>
            </a:r>
            <a:endParaRPr lang="en-US" dirty="0"/>
          </a:p>
        </p:txBody>
      </p:sp>
      <p:cxnSp>
        <p:nvCxnSpPr>
          <p:cNvPr id="10" name="Elbow Connector 9"/>
          <p:cNvCxnSpPr>
            <a:stCxn id="8" idx="6"/>
            <a:endCxn id="9" idx="2"/>
          </p:cNvCxnSpPr>
          <p:nvPr/>
        </p:nvCxnSpPr>
        <p:spPr>
          <a:xfrm>
            <a:off x="2646522" y="3201796"/>
            <a:ext cx="3833194" cy="2510"/>
          </a:xfrm>
          <a:prstGeom prst="bentConnector3">
            <a:avLst/>
          </a:prstGeom>
          <a:ln>
            <a:headEnd type="arrow"/>
            <a:tailEnd type="arrow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sp>
        <p:nvSpPr>
          <p:cNvPr id="11" name="Rectangle 10"/>
          <p:cNvSpPr/>
          <p:nvPr/>
        </p:nvSpPr>
        <p:spPr>
          <a:xfrm>
            <a:off x="3209288" y="2854467"/>
            <a:ext cx="2643203" cy="2357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Interest: /a/b/c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3209288" y="3285750"/>
            <a:ext cx="2558115" cy="235762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Content: &lt;data&gt;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3635165" y="1597094"/>
            <a:ext cx="16236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Turns this</a:t>
            </a:r>
            <a:r>
              <a:rPr lang="is-IS" sz="2400" dirty="0" smtClean="0"/>
              <a:t>…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95080816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/>
          <p:nvPr/>
        </p:nvSpPr>
        <p:spPr>
          <a:xfrm>
            <a:off x="457200" y="5369281"/>
            <a:ext cx="3048681" cy="828968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100000"/>
                  <a:shade val="100000"/>
                  <a:satMod val="130000"/>
                  <a:alpha val="25000"/>
                </a:schemeClr>
              </a:gs>
              <a:gs pos="100000">
                <a:schemeClr val="accent1">
                  <a:tint val="50000"/>
                  <a:shade val="100000"/>
                  <a:satMod val="350000"/>
                  <a:alpha val="25000"/>
                </a:schemeClr>
              </a:gs>
            </a:gsLst>
            <a:lin ang="16200000" scaled="0"/>
            <a:tileRect/>
          </a:gra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CCN Privacy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WPES 2016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6</a:t>
            </a:fld>
            <a:endParaRPr lang="en-US"/>
          </a:p>
        </p:txBody>
      </p:sp>
      <p:cxnSp>
        <p:nvCxnSpPr>
          <p:cNvPr id="6" name="Straight Arrow Connector 5"/>
          <p:cNvCxnSpPr/>
          <p:nvPr/>
        </p:nvCxnSpPr>
        <p:spPr>
          <a:xfrm>
            <a:off x="3209288" y="2983756"/>
            <a:ext cx="301156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cxnSp>
        <p:nvCxnSpPr>
          <p:cNvPr id="7" name="Straight Arrow Connector 6"/>
          <p:cNvCxnSpPr/>
          <p:nvPr/>
        </p:nvCxnSpPr>
        <p:spPr>
          <a:xfrm>
            <a:off x="2897485" y="3422644"/>
            <a:ext cx="2869918" cy="0"/>
          </a:xfrm>
          <a:prstGeom prst="straightConnector1">
            <a:avLst/>
          </a:prstGeom>
          <a:ln>
            <a:headEnd type="arrow"/>
            <a:tailEnd type="none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sp>
        <p:nvSpPr>
          <p:cNvPr id="8" name="Oval 7"/>
          <p:cNvSpPr/>
          <p:nvPr/>
        </p:nvSpPr>
        <p:spPr>
          <a:xfrm>
            <a:off x="1733928" y="2730272"/>
            <a:ext cx="912594" cy="943047"/>
          </a:xfrm>
          <a:prstGeom prst="ellipse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9" name="Oval 8"/>
          <p:cNvSpPr/>
          <p:nvPr/>
        </p:nvSpPr>
        <p:spPr>
          <a:xfrm>
            <a:off x="6479716" y="2732782"/>
            <a:ext cx="912594" cy="943047"/>
          </a:xfrm>
          <a:prstGeom prst="ellipse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</a:t>
            </a:r>
            <a:endParaRPr lang="en-US" dirty="0"/>
          </a:p>
        </p:txBody>
      </p:sp>
      <p:cxnSp>
        <p:nvCxnSpPr>
          <p:cNvPr id="10" name="Elbow Connector 9"/>
          <p:cNvCxnSpPr>
            <a:stCxn id="8" idx="6"/>
            <a:endCxn id="9" idx="2"/>
          </p:cNvCxnSpPr>
          <p:nvPr/>
        </p:nvCxnSpPr>
        <p:spPr>
          <a:xfrm>
            <a:off x="2646522" y="3201796"/>
            <a:ext cx="3833194" cy="2510"/>
          </a:xfrm>
          <a:prstGeom prst="bentConnector3">
            <a:avLst/>
          </a:prstGeom>
          <a:ln>
            <a:headEnd type="arrow"/>
            <a:tailEnd type="arrow"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</p:cxnSp>
      <p:sp>
        <p:nvSpPr>
          <p:cNvPr id="11" name="Rectangle 10"/>
          <p:cNvSpPr/>
          <p:nvPr/>
        </p:nvSpPr>
        <p:spPr>
          <a:xfrm>
            <a:off x="3209288" y="2854467"/>
            <a:ext cx="2643203" cy="2357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Interest: /a/b/c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3209288" y="3285750"/>
            <a:ext cx="2558115" cy="235762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Content: &lt;data&gt;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3635165" y="1597094"/>
            <a:ext cx="142719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Into this</a:t>
            </a:r>
            <a:r>
              <a:rPr lang="is-IS" sz="2400" dirty="0" smtClean="0"/>
              <a:t>…</a:t>
            </a:r>
            <a:endParaRPr lang="en-US" sz="2400" dirty="0"/>
          </a:p>
        </p:txBody>
      </p:sp>
      <p:sp>
        <p:nvSpPr>
          <p:cNvPr id="14" name="Rounded Rectangle 13"/>
          <p:cNvSpPr/>
          <p:nvPr/>
        </p:nvSpPr>
        <p:spPr>
          <a:xfrm>
            <a:off x="4552045" y="3204306"/>
            <a:ext cx="741000" cy="415775"/>
          </a:xfrm>
          <a:prstGeom prst="roundRect">
            <a:avLst/>
          </a:prstGeom>
          <a:gradFill flip="none" rotWithShape="1">
            <a:gsLst>
              <a:gs pos="0">
                <a:schemeClr val="accent3">
                  <a:tint val="100000"/>
                  <a:shade val="100000"/>
                  <a:satMod val="130000"/>
                  <a:alpha val="40000"/>
                </a:schemeClr>
              </a:gs>
              <a:gs pos="100000">
                <a:schemeClr val="accent3">
                  <a:tint val="50000"/>
                  <a:shade val="100000"/>
                  <a:satMod val="350000"/>
                  <a:alpha val="40000"/>
                </a:schemeClr>
              </a:gs>
            </a:gsLst>
            <a:lin ang="16200000" scaled="0"/>
            <a:tileRect/>
          </a:gradFill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4579682" y="3696134"/>
            <a:ext cx="20605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encrypted content?</a:t>
            </a:r>
            <a:endParaRPr lang="en-US" b="1" dirty="0"/>
          </a:p>
        </p:txBody>
      </p:sp>
      <p:sp>
        <p:nvSpPr>
          <p:cNvPr id="16" name="TextBox 15"/>
          <p:cNvSpPr txBox="1"/>
          <p:nvPr/>
        </p:nvSpPr>
        <p:spPr>
          <a:xfrm>
            <a:off x="554536" y="3871054"/>
            <a:ext cx="4685898" cy="267765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What’s revealed?</a:t>
            </a:r>
          </a:p>
          <a:p>
            <a:pPr marL="285750" indent="-285750">
              <a:buFont typeface="Arial"/>
              <a:buChar char="•"/>
            </a:pPr>
            <a:r>
              <a:rPr lang="en-US" sz="2400" dirty="0" smtClean="0"/>
              <a:t>Consumer and producer locations</a:t>
            </a:r>
          </a:p>
          <a:p>
            <a:pPr marL="285750" indent="-285750">
              <a:buFont typeface="Arial"/>
              <a:buChar char="•"/>
            </a:pPr>
            <a:r>
              <a:rPr lang="en-US" sz="2400" dirty="0" smtClean="0"/>
              <a:t>Timing</a:t>
            </a:r>
          </a:p>
          <a:p>
            <a:pPr marL="285750" indent="-285750">
              <a:buFont typeface="Arial"/>
              <a:buChar char="•"/>
            </a:pPr>
            <a:r>
              <a:rPr lang="en-US" sz="2400" dirty="0"/>
              <a:t>Packet </a:t>
            </a:r>
            <a:r>
              <a:rPr lang="en-US" sz="2400" dirty="0" smtClean="0"/>
              <a:t>sizes</a:t>
            </a:r>
          </a:p>
          <a:p>
            <a:pPr marL="285750" indent="-285750">
              <a:buFont typeface="Arial"/>
              <a:buChar char="•"/>
            </a:pPr>
            <a:r>
              <a:rPr lang="en-US" sz="2400" dirty="0" smtClean="0"/>
              <a:t>Interest name</a:t>
            </a:r>
          </a:p>
          <a:p>
            <a:pPr marL="285750" indent="-285750">
              <a:buFont typeface="Arial"/>
              <a:buChar char="•"/>
            </a:pPr>
            <a:r>
              <a:rPr lang="en-US" sz="2400" dirty="0" smtClean="0"/>
              <a:t>Producer identity</a:t>
            </a:r>
          </a:p>
          <a:p>
            <a:pPr marL="285750" indent="-285750">
              <a:buFont typeface="Arial"/>
              <a:buChar char="•"/>
            </a:pPr>
            <a:r>
              <a:rPr lang="is-IS" sz="2400" dirty="0" smtClean="0"/>
              <a:t>…</a:t>
            </a:r>
            <a:endParaRPr lang="en-US" sz="2400" dirty="0" smtClean="0"/>
          </a:p>
        </p:txBody>
      </p:sp>
      <p:cxnSp>
        <p:nvCxnSpPr>
          <p:cNvPr id="19" name="Straight Arrow Connector 18"/>
          <p:cNvCxnSpPr/>
          <p:nvPr/>
        </p:nvCxnSpPr>
        <p:spPr>
          <a:xfrm>
            <a:off x="3595497" y="5780318"/>
            <a:ext cx="562766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4150293" y="5595652"/>
            <a:ext cx="34814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</a:t>
            </a:r>
            <a:r>
              <a:rPr lang="en-US" dirty="0" smtClean="0"/>
              <a:t>roperties of the (application) </a:t>
            </a:r>
            <a:r>
              <a:rPr lang="en-US" b="1" dirty="0" smtClean="0"/>
              <a:t>data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6799539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 animBg="1"/>
      <p:bldP spid="4" grpId="0"/>
      <p:bldP spid="5" grpId="0"/>
      <p:bldP spid="3" grpId="0"/>
      <p:bldP spid="16" grpId="0"/>
      <p:bldP spid="20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Privacy Parity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8781" y="1398835"/>
            <a:ext cx="8548886" cy="4525963"/>
          </a:xfrm>
        </p:spPr>
        <p:txBody>
          <a:bodyPr/>
          <a:lstStyle/>
          <a:p>
            <a:pPr marL="0" indent="0" algn="ctr">
              <a:buNone/>
            </a:pPr>
            <a:r>
              <a:rPr lang="en-US" sz="4000" dirty="0" smtClean="0"/>
              <a:t>CCN privacy </a:t>
            </a:r>
            <a:r>
              <a:rPr lang="en-US" sz="4000" b="1" dirty="0" smtClean="0"/>
              <a:t>&lt;</a:t>
            </a:r>
            <a:r>
              <a:rPr lang="en-US" sz="6000" b="1" dirty="0" smtClean="0"/>
              <a:t> </a:t>
            </a:r>
            <a:r>
              <a:rPr lang="en-US" sz="4000" dirty="0" smtClean="0"/>
              <a:t>IP </a:t>
            </a:r>
            <a:r>
              <a:rPr lang="en-US" sz="4000" dirty="0" smtClean="0"/>
              <a:t>privacy</a:t>
            </a:r>
            <a:endParaRPr lang="en-US" sz="2800" dirty="0" smtClean="0"/>
          </a:p>
          <a:p>
            <a:endParaRPr lang="en-US" sz="2400" dirty="0" smtClean="0"/>
          </a:p>
          <a:p>
            <a:r>
              <a:rPr lang="en-US" sz="2400" dirty="0" smtClean="0"/>
              <a:t>What’s </a:t>
            </a:r>
            <a:r>
              <a:rPr lang="en-US" sz="2400" dirty="0" smtClean="0"/>
              <a:t>the “delta”? </a:t>
            </a:r>
          </a:p>
          <a:p>
            <a:pPr lvl="1"/>
            <a:r>
              <a:rPr lang="en-US" sz="2000" dirty="0" smtClean="0"/>
              <a:t>Interests for same content can be correlated</a:t>
            </a:r>
          </a:p>
          <a:p>
            <a:pPr lvl="1"/>
            <a:r>
              <a:rPr lang="en-US" sz="2000" dirty="0" smtClean="0"/>
              <a:t>Interest names reveal information about content</a:t>
            </a:r>
          </a:p>
          <a:p>
            <a:pPr lvl="1"/>
            <a:r>
              <a:rPr lang="en-US" sz="2000" dirty="0" smtClean="0"/>
              <a:t>Content carries explicit names</a:t>
            </a:r>
          </a:p>
          <a:p>
            <a:pPr marL="457200" lvl="1" indent="0">
              <a:buNone/>
            </a:pPr>
            <a:r>
              <a:rPr lang="en-US" sz="2000" dirty="0" smtClean="0"/>
              <a:t>+ Location of content not (always) apparent</a:t>
            </a:r>
          </a:p>
          <a:p>
            <a:endParaRPr lang="en-US" sz="2400" dirty="0" smtClean="0"/>
          </a:p>
          <a:p>
            <a:pPr marL="0" indent="0">
              <a:buNone/>
            </a:pPr>
            <a:r>
              <a:rPr lang="en-US" sz="2400" dirty="0" smtClean="0"/>
              <a:t>BTW: </a:t>
            </a:r>
          </a:p>
          <a:p>
            <a:r>
              <a:rPr lang="en-US" sz="2400" dirty="0"/>
              <a:t>A</a:t>
            </a:r>
            <a:r>
              <a:rPr lang="en-US" sz="2400" dirty="0" smtClean="0"/>
              <a:t>nonymity&lt;&gt;privacy </a:t>
            </a:r>
          </a:p>
          <a:p>
            <a:r>
              <a:rPr lang="en-US" sz="2000" dirty="0" smtClean="0"/>
              <a:t>Anonymity is out of scope here</a:t>
            </a:r>
            <a:endParaRPr lang="en-US" sz="2000" dirty="0" smtClean="0"/>
          </a:p>
          <a:p>
            <a:endParaRPr lang="en-US" sz="28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WPES 2016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08231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Privacy Attacks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3444" y="1600200"/>
            <a:ext cx="8677179" cy="4756150"/>
          </a:xfrm>
        </p:spPr>
        <p:txBody>
          <a:bodyPr/>
          <a:lstStyle/>
          <a:p>
            <a:r>
              <a:rPr lang="en-US" b="1" dirty="0" smtClean="0">
                <a:solidFill>
                  <a:schemeClr val="accent6">
                    <a:lumMod val="75000"/>
                  </a:schemeClr>
                </a:solidFill>
              </a:rPr>
              <a:t>Correlation</a:t>
            </a:r>
            <a:r>
              <a:rPr lang="en-US" dirty="0" smtClean="0"/>
              <a:t>: learn when two requests correspond to same content</a:t>
            </a:r>
          </a:p>
          <a:p>
            <a:endParaRPr lang="en-US" b="1" dirty="0" smtClean="0">
              <a:solidFill>
                <a:srgbClr val="E46C0A"/>
              </a:solidFill>
            </a:endParaRPr>
          </a:p>
          <a:p>
            <a:r>
              <a:rPr lang="en-US" b="1" dirty="0" smtClean="0">
                <a:solidFill>
                  <a:srgbClr val="E46C0A"/>
                </a:solidFill>
              </a:rPr>
              <a:t>Identification</a:t>
            </a:r>
            <a:r>
              <a:rPr lang="en-US" dirty="0" smtClean="0"/>
              <a:t>: learn when specific content was requested</a:t>
            </a:r>
          </a:p>
          <a:p>
            <a:endParaRPr lang="en-US" b="1" dirty="0" smtClean="0">
              <a:solidFill>
                <a:srgbClr val="E46C0A"/>
              </a:solidFill>
            </a:endParaRPr>
          </a:p>
          <a:p>
            <a:r>
              <a:rPr lang="en-US" b="1" dirty="0" smtClean="0">
                <a:solidFill>
                  <a:srgbClr val="E46C0A"/>
                </a:solidFill>
              </a:rPr>
              <a:t>Leakage</a:t>
            </a:r>
            <a:r>
              <a:rPr lang="en-US" dirty="0" smtClean="0"/>
              <a:t>: learn </a:t>
            </a:r>
            <a:r>
              <a:rPr lang="en-US" b="1" dirty="0" smtClean="0"/>
              <a:t>anything</a:t>
            </a:r>
            <a:r>
              <a:rPr lang="en-US" dirty="0" smtClean="0"/>
              <a:t> from a request or response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WPES 2016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95677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Adversaries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8781" y="1600200"/>
            <a:ext cx="8229600" cy="4525963"/>
          </a:xfrm>
        </p:spPr>
        <p:txBody>
          <a:bodyPr/>
          <a:lstStyle/>
          <a:p>
            <a:r>
              <a:rPr lang="en-US" b="1" dirty="0" smtClean="0">
                <a:solidFill>
                  <a:srgbClr val="E46C0A"/>
                </a:solidFill>
              </a:rPr>
              <a:t>Eavesdropper</a:t>
            </a:r>
            <a:r>
              <a:rPr lang="en-US" dirty="0" smtClean="0"/>
              <a:t>: </a:t>
            </a:r>
            <a:r>
              <a:rPr lang="en-US" dirty="0" smtClean="0"/>
              <a:t>a passive </a:t>
            </a:r>
            <a:r>
              <a:rPr lang="en-US" dirty="0" smtClean="0"/>
              <a:t>interceptor</a:t>
            </a:r>
            <a:endParaRPr lang="en-US" dirty="0" smtClean="0"/>
          </a:p>
          <a:p>
            <a:r>
              <a:rPr lang="en-US" b="1" dirty="0" smtClean="0">
                <a:solidFill>
                  <a:srgbClr val="E46C0A"/>
                </a:solidFill>
              </a:rPr>
              <a:t>On-path </a:t>
            </a:r>
            <a:r>
              <a:rPr lang="en-US" b="1" dirty="0" err="1" smtClean="0">
                <a:solidFill>
                  <a:srgbClr val="E46C0A"/>
                </a:solidFill>
              </a:rPr>
              <a:t>HbC</a:t>
            </a:r>
            <a:r>
              <a:rPr lang="en-US" dirty="0" smtClean="0"/>
              <a:t>: router that forwards </a:t>
            </a:r>
            <a:r>
              <a:rPr lang="en-US" dirty="0" smtClean="0"/>
              <a:t>interest and content </a:t>
            </a:r>
            <a:r>
              <a:rPr lang="en-US" dirty="0" smtClean="0"/>
              <a:t>packets</a:t>
            </a:r>
            <a:endParaRPr lang="en-US" dirty="0"/>
          </a:p>
          <a:p>
            <a:r>
              <a:rPr lang="en-US" b="1" dirty="0" smtClean="0">
                <a:solidFill>
                  <a:srgbClr val="E46C0A"/>
                </a:solidFill>
              </a:rPr>
              <a:t>Distributed: </a:t>
            </a:r>
            <a:r>
              <a:rPr lang="en-US" dirty="0" smtClean="0"/>
              <a:t>at least two on-path: one near producer, one near consumer</a:t>
            </a:r>
          </a:p>
          <a:p>
            <a:endParaRPr lang="en-US" b="1" dirty="0" smtClean="0">
              <a:solidFill>
                <a:srgbClr val="E46C0A"/>
              </a:solidFill>
            </a:endParaRPr>
          </a:p>
          <a:p>
            <a:r>
              <a:rPr lang="en-US" b="1" dirty="0" smtClean="0">
                <a:solidFill>
                  <a:srgbClr val="E46C0A"/>
                </a:solidFill>
              </a:rPr>
              <a:t>Active </a:t>
            </a:r>
            <a:r>
              <a:rPr lang="en-US" b="1" dirty="0" smtClean="0">
                <a:solidFill>
                  <a:srgbClr val="E46C0A"/>
                </a:solidFill>
              </a:rPr>
              <a:t>&amp; Scary:</a:t>
            </a:r>
            <a:r>
              <a:rPr lang="en-US" dirty="0" smtClean="0"/>
              <a:t> </a:t>
            </a:r>
            <a:r>
              <a:rPr lang="en-US" dirty="0" smtClean="0"/>
              <a:t>as above, also </a:t>
            </a:r>
            <a:r>
              <a:rPr lang="en-US" dirty="0" smtClean="0"/>
              <a:t>generates its own probes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WPES 2016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B5B64-243B-AC41-AF55-A7B0E9BF081F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699515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1347</TotalTime>
  <Words>667</Words>
  <Application>Microsoft Macintosh PowerPoint</Application>
  <PresentationFormat>On-screen Show (4:3)</PresentationFormat>
  <Paragraphs>168</Paragraphs>
  <Slides>19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Custom Design</vt:lpstr>
      <vt:lpstr>The Unbearable Futility of  Data Privacy in  Content-Centric Networking</vt:lpstr>
      <vt:lpstr>Outline</vt:lpstr>
      <vt:lpstr>IP Privacy</vt:lpstr>
      <vt:lpstr>IP Privacy</vt:lpstr>
      <vt:lpstr>CCN Privacy</vt:lpstr>
      <vt:lpstr>CCN Privacy</vt:lpstr>
      <vt:lpstr>Privacy Parity</vt:lpstr>
      <vt:lpstr>Privacy Attacks</vt:lpstr>
      <vt:lpstr>Adversaries</vt:lpstr>
      <vt:lpstr>Main Questions</vt:lpstr>
      <vt:lpstr>Weak &amp; Strong Privacy</vt:lpstr>
      <vt:lpstr>Weak Privacy Requirements</vt:lpstr>
      <vt:lpstr>Hash Functions Are Not Enough</vt:lpstr>
      <vt:lpstr>Hash Functions Are Not Enough</vt:lpstr>
      <vt:lpstr>Design Patterns</vt:lpstr>
      <vt:lpstr>Strong Privacy Requirement</vt:lpstr>
      <vt:lpstr>Outcomes?</vt:lpstr>
      <vt:lpstr>Open Question</vt:lpstr>
      <vt:lpstr>PowerPoint Presentation</vt:lpstr>
    </vt:vector>
  </TitlesOfParts>
  <Company>University of California, Irvine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Todd McGill</dc:creator>
  <cp:lastModifiedBy>GTS</cp:lastModifiedBy>
  <cp:revision>369</cp:revision>
  <dcterms:created xsi:type="dcterms:W3CDTF">2014-08-21T20:51:42Z</dcterms:created>
  <dcterms:modified xsi:type="dcterms:W3CDTF">2016-09-28T22:41:54Z</dcterms:modified>
</cp:coreProperties>
</file>

<file path=docProps/thumbnail.jpeg>
</file>