
<file path=[Content_Types].xml><?xml version="1.0" encoding="utf-8"?>
<Types xmlns="http://schemas.openxmlformats.org/package/2006/content-types">
  <Default Extension="xml" ContentType="application/xml"/>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74"/>
  </p:normalViewPr>
  <p:slideViewPr>
    <p:cSldViewPr snapToGrid="0" snapToObjects="1">
      <p:cViewPr varScale="1">
        <p:scale>
          <a:sx n="119" d="100"/>
          <a:sy n="119" d="100"/>
        </p:scale>
        <p:origin x="760"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8788"/>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2" y="0"/>
            <a:ext cx="2971799" cy="458788"/>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400550"/>
            <a:ext cx="5486399" cy="360045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200" b="0" i="0" u="none" strike="noStrike" cap="none">
                <a:solidFill>
                  <a:schemeClr val="dk1"/>
                </a:solidFill>
                <a:latin typeface="Calibri"/>
                <a:ea typeface="Calibri"/>
                <a:cs typeface="Calibri"/>
                <a:sym typeface="Calibri"/>
              </a:defRPr>
            </a:lvl2pPr>
            <a:lvl3pPr marL="914400" marR="0" lvl="2" indent="0" algn="l" rtl="0">
              <a:spcBef>
                <a:spcPts val="0"/>
              </a:spcBef>
              <a:buNone/>
              <a:defRPr sz="1200" b="0" i="0" u="none" strike="noStrike" cap="none">
                <a:solidFill>
                  <a:schemeClr val="dk1"/>
                </a:solidFill>
                <a:latin typeface="Calibri"/>
                <a:ea typeface="Calibri"/>
                <a:cs typeface="Calibri"/>
                <a:sym typeface="Calibri"/>
              </a:defRPr>
            </a:lvl3pPr>
            <a:lvl4pPr marL="1371600" marR="0" lvl="3" indent="0" algn="l" rtl="0">
              <a:spcBef>
                <a:spcPts val="0"/>
              </a:spcBef>
              <a:buNone/>
              <a:defRPr sz="1200" b="0" i="0" u="none" strike="noStrike" cap="none">
                <a:solidFill>
                  <a:schemeClr val="dk1"/>
                </a:solidFill>
                <a:latin typeface="Calibri"/>
                <a:ea typeface="Calibri"/>
                <a:cs typeface="Calibri"/>
                <a:sym typeface="Calibri"/>
              </a:defRPr>
            </a:lvl4pPr>
            <a:lvl5pPr marL="1828800" marR="0" lvl="4" indent="0" algn="l" rtl="0">
              <a:spcBef>
                <a:spcPts val="0"/>
              </a:spcBef>
              <a:buNone/>
              <a:defRPr sz="1200" b="0" i="0" u="none" strike="noStrike" cap="none">
                <a:solidFill>
                  <a:schemeClr val="dk1"/>
                </a:solidFill>
                <a:latin typeface="Calibri"/>
                <a:ea typeface="Calibri"/>
                <a:cs typeface="Calibri"/>
                <a:sym typeface="Calibri"/>
              </a:defRPr>
            </a:lvl5pPr>
            <a:lvl6pPr marL="2286000" marR="0" lvl="5" indent="0" algn="l" rtl="0">
              <a:spcBef>
                <a:spcPts val="0"/>
              </a:spcBef>
              <a:buNone/>
              <a:defRPr sz="1200" b="0" i="0" u="none" strike="noStrike" cap="none">
                <a:solidFill>
                  <a:schemeClr val="dk1"/>
                </a:solidFill>
                <a:latin typeface="Calibri"/>
                <a:ea typeface="Calibri"/>
                <a:cs typeface="Calibri"/>
                <a:sym typeface="Calibri"/>
              </a:defRPr>
            </a:lvl6pPr>
            <a:lvl7pPr marL="2743200" marR="0" lvl="6" indent="0" algn="l" rtl="0">
              <a:spcBef>
                <a:spcPts val="0"/>
              </a:spcBef>
              <a:buNone/>
              <a:defRPr sz="1200" b="0" i="0" u="none" strike="noStrike" cap="none">
                <a:solidFill>
                  <a:schemeClr val="dk1"/>
                </a:solidFill>
                <a:latin typeface="Calibri"/>
                <a:ea typeface="Calibri"/>
                <a:cs typeface="Calibri"/>
                <a:sym typeface="Calibri"/>
              </a:defRPr>
            </a:lvl7pPr>
            <a:lvl8pPr marL="3200400" marR="0" lvl="7" indent="0" algn="l" rtl="0">
              <a:spcBef>
                <a:spcPts val="0"/>
              </a:spcBef>
              <a:buNone/>
              <a:defRPr sz="1200" b="0" i="0" u="none" strike="noStrike" cap="none">
                <a:solidFill>
                  <a:schemeClr val="dk1"/>
                </a:solidFill>
                <a:latin typeface="Calibri"/>
                <a:ea typeface="Calibri"/>
                <a:cs typeface="Calibri"/>
                <a:sym typeface="Calibri"/>
              </a:defRPr>
            </a:lvl8pPr>
            <a:lvl9pPr marL="3657600" marR="0" lvl="8" indent="0" algn="l" rtl="0">
              <a:spcBef>
                <a:spcPts val="0"/>
              </a:spcBef>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8786"/>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a:t>
            </a:fld>
            <a:endParaRPr lang="en-US"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86" name="Shape 8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42" name="Shape 14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Shape 147"/>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48" name="Shape 14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55" name="Shape 15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94" name="Shape 9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00" name="Shape 10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06" name="Shape 10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12" name="Shape 11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18" name="Shape 11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24" name="Shape 12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30" name="Shape 13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36" name="Shape 13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5"/>
        <p:cNvGrpSpPr/>
        <p:nvPr/>
      </p:nvGrpSpPr>
      <p:grpSpPr>
        <a:xfrm>
          <a:off x="0" y="0"/>
          <a:ext cx="0" cy="0"/>
          <a:chOff x="0" y="0"/>
          <a:chExt cx="0" cy="0"/>
        </a:xfrm>
      </p:grpSpPr>
      <p:sp>
        <p:nvSpPr>
          <p:cNvPr id="16" name="Shape 16"/>
          <p:cNvSpPr txBox="1">
            <a:spLocks noGrp="1"/>
          </p:cNvSpPr>
          <p:nvPr>
            <p:ph type="ctrTitle"/>
          </p:nvPr>
        </p:nvSpPr>
        <p:spPr>
          <a:xfrm>
            <a:off x="914400" y="2130425"/>
            <a:ext cx="10363200" cy="1470024"/>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7" name="Shape 17"/>
          <p:cNvSpPr txBox="1">
            <a:spLocks noGrp="1"/>
          </p:cNvSpPr>
          <p:nvPr>
            <p:ph type="subTitle" idx="1"/>
          </p:nvPr>
        </p:nvSpPr>
        <p:spPr>
          <a:xfrm>
            <a:off x="1828800" y="3886200"/>
            <a:ext cx="8534399" cy="1752600"/>
          </a:xfrm>
          <a:prstGeom prst="rect">
            <a:avLst/>
          </a:prstGeom>
          <a:noFill/>
          <a:ln>
            <a:noFill/>
          </a:ln>
        </p:spPr>
        <p:txBody>
          <a:bodyPr lIns="91425" tIns="91425" rIns="91425" bIns="91425" anchor="t" anchorCtr="0"/>
          <a:lstStyle>
            <a:lvl1pPr marL="0" marR="0" lvl="0" indent="0" algn="ctr" rtl="0">
              <a:spcBef>
                <a:spcPts val="640"/>
              </a:spcBef>
              <a:buClr>
                <a:srgbClr val="888888"/>
              </a:buClr>
              <a:buFont typeface="Arial"/>
              <a:buNone/>
              <a:defRPr sz="3200" b="0" i="0" u="none" strike="noStrike" cap="none">
                <a:solidFill>
                  <a:srgbClr val="888888"/>
                </a:solidFill>
                <a:latin typeface="Calibri"/>
                <a:ea typeface="Calibri"/>
                <a:cs typeface="Calibri"/>
                <a:sym typeface="Calibri"/>
              </a:defRPr>
            </a:lvl1pPr>
            <a:lvl2pPr marL="457200" marR="0" lvl="1" indent="0" algn="ctr" rtl="0">
              <a:spcBef>
                <a:spcPts val="560"/>
              </a:spcBef>
              <a:buClr>
                <a:srgbClr val="888888"/>
              </a:buClr>
              <a:buFont typeface="Arial"/>
              <a:buNone/>
              <a:defRPr sz="2800" b="0" i="0" u="none" strike="noStrike" cap="none">
                <a:solidFill>
                  <a:srgbClr val="888888"/>
                </a:solidFill>
                <a:latin typeface="Calibri"/>
                <a:ea typeface="Calibri"/>
                <a:cs typeface="Calibri"/>
                <a:sym typeface="Calibri"/>
              </a:defRPr>
            </a:lvl2pPr>
            <a:lvl3pPr marL="914400" marR="0" lvl="2" indent="0" algn="ctr" rtl="0">
              <a:spcBef>
                <a:spcPts val="480"/>
              </a:spcBef>
              <a:buClr>
                <a:srgbClr val="888888"/>
              </a:buClr>
              <a:buFont typeface="Arial"/>
              <a:buNone/>
              <a:defRPr sz="2400" b="0" i="0" u="none" strike="noStrike" cap="none">
                <a:solidFill>
                  <a:srgbClr val="888888"/>
                </a:solidFill>
                <a:latin typeface="Calibri"/>
                <a:ea typeface="Calibri"/>
                <a:cs typeface="Calibri"/>
                <a:sym typeface="Calibri"/>
              </a:defRPr>
            </a:lvl3pPr>
            <a:lvl4pPr marL="1371600" marR="0" lvl="3"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4pPr>
            <a:lvl5pPr marL="1828800" marR="0" lvl="4"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5pPr>
            <a:lvl6pPr marL="2286000" marR="0" lvl="5"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6pPr>
            <a:lvl7pPr marL="2743200" marR="0" lvl="6"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7pPr>
            <a:lvl8pPr marL="3200400" marR="0" lvl="7"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8pPr>
            <a:lvl9pPr marL="3657600" marR="0" lvl="8"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18" name="Shape 18"/>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9" name="Shape 19"/>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0" name="Shape 20"/>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609600" y="274637"/>
            <a:ext cx="10972799"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4" name="Shape 74"/>
          <p:cNvSpPr txBox="1">
            <a:spLocks noGrp="1"/>
          </p:cNvSpPr>
          <p:nvPr>
            <p:ph type="body" idx="1"/>
          </p:nvPr>
        </p:nvSpPr>
        <p:spPr>
          <a:xfrm rot="5400000">
            <a:off x="3833018" y="-1623217"/>
            <a:ext cx="4525963" cy="10972799"/>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75" name="Shape 75"/>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6" name="Shape 76"/>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8"/>
        <p:cNvGrpSpPr/>
        <p:nvPr/>
      </p:nvGrpSpPr>
      <p:grpSpPr>
        <a:xfrm>
          <a:off x="0" y="0"/>
          <a:ext cx="0" cy="0"/>
          <a:chOff x="0" y="0"/>
          <a:chExt cx="0" cy="0"/>
        </a:xfrm>
      </p:grpSpPr>
      <p:sp>
        <p:nvSpPr>
          <p:cNvPr id="79" name="Shape 79"/>
          <p:cNvSpPr txBox="1">
            <a:spLocks noGrp="1"/>
          </p:cNvSpPr>
          <p:nvPr>
            <p:ph type="title"/>
          </p:nvPr>
        </p:nvSpPr>
        <p:spPr>
          <a:xfrm rot="5400000">
            <a:off x="7285037" y="1828801"/>
            <a:ext cx="5851525" cy="2743199"/>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0" name="Shape 80"/>
          <p:cNvSpPr txBox="1">
            <a:spLocks noGrp="1"/>
          </p:cNvSpPr>
          <p:nvPr>
            <p:ph type="body" idx="1"/>
          </p:nvPr>
        </p:nvSpPr>
        <p:spPr>
          <a:xfrm rot="5400000">
            <a:off x="1697037" y="-812798"/>
            <a:ext cx="5851525" cy="8026400"/>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1" name="Shape 81"/>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2" name="Shape 82"/>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3" name="Shape 83"/>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609600" y="274637"/>
            <a:ext cx="10972799"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3" name="Shape 23"/>
          <p:cNvSpPr txBox="1">
            <a:spLocks noGrp="1"/>
          </p:cNvSpPr>
          <p:nvPr>
            <p:ph type="body" idx="1"/>
          </p:nvPr>
        </p:nvSpPr>
        <p:spPr>
          <a:xfrm>
            <a:off x="609600" y="1600200"/>
            <a:ext cx="10972799" cy="4525963"/>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4" name="Shape 24"/>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5" name="Shape 25"/>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6" name="Shape 26"/>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609600" y="274637"/>
            <a:ext cx="10972799"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9" name="Shape 29"/>
          <p:cNvSpPr txBox="1">
            <a:spLocks noGrp="1"/>
          </p:cNvSpPr>
          <p:nvPr>
            <p:ph type="body" idx="1"/>
          </p:nvPr>
        </p:nvSpPr>
        <p:spPr>
          <a:xfrm>
            <a:off x="609600" y="1600200"/>
            <a:ext cx="5384799" cy="4525963"/>
          </a:xfrm>
          <a:prstGeom prst="rect">
            <a:avLst/>
          </a:prstGeom>
          <a:noFill/>
          <a:ln>
            <a:noFill/>
          </a:ln>
        </p:spPr>
        <p:txBody>
          <a:bodyPr lIns="91425" tIns="91425" rIns="91425" bIns="91425" anchor="t" anchorCtr="0"/>
          <a:lstStyle>
            <a:lvl1pPr marL="342900" marR="0" lvl="0" indent="-16510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742950" marR="0" lvl="1" indent="-13335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0" name="Shape 30"/>
          <p:cNvSpPr txBox="1">
            <a:spLocks noGrp="1"/>
          </p:cNvSpPr>
          <p:nvPr>
            <p:ph type="body" idx="2"/>
          </p:nvPr>
        </p:nvSpPr>
        <p:spPr>
          <a:xfrm>
            <a:off x="6197600" y="1600200"/>
            <a:ext cx="5384799" cy="4525963"/>
          </a:xfrm>
          <a:prstGeom prst="rect">
            <a:avLst/>
          </a:prstGeom>
          <a:noFill/>
          <a:ln>
            <a:noFill/>
          </a:ln>
        </p:spPr>
        <p:txBody>
          <a:bodyPr lIns="91425" tIns="91425" rIns="91425" bIns="91425" anchor="t" anchorCtr="0"/>
          <a:lstStyle>
            <a:lvl1pPr marL="342900" marR="0" lvl="0" indent="-16510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742950" marR="0" lvl="1" indent="-13335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1" name="Shape 31"/>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2" name="Shape 32"/>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3" name="Shape 33"/>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609600" y="274637"/>
            <a:ext cx="10972799"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6" name="Shape 36"/>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7" name="Shape 37"/>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8" name="Shape 38"/>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39"/>
        <p:cNvGrpSpPr/>
        <p:nvPr/>
      </p:nvGrpSpPr>
      <p:grpSpPr>
        <a:xfrm>
          <a:off x="0" y="0"/>
          <a:ext cx="0" cy="0"/>
          <a:chOff x="0" y="0"/>
          <a:chExt cx="0" cy="0"/>
        </a:xfrm>
      </p:grpSpPr>
      <p:sp>
        <p:nvSpPr>
          <p:cNvPr id="40" name="Shape 40"/>
          <p:cNvSpPr txBox="1">
            <a:spLocks noGrp="1"/>
          </p:cNvSpPr>
          <p:nvPr>
            <p:ph type="title"/>
          </p:nvPr>
        </p:nvSpPr>
        <p:spPr>
          <a:xfrm>
            <a:off x="963083" y="4406901"/>
            <a:ext cx="10363200" cy="1362075"/>
          </a:xfrm>
          <a:prstGeom prst="rect">
            <a:avLst/>
          </a:prstGeom>
          <a:noFill/>
          <a:ln>
            <a:noFill/>
          </a:ln>
        </p:spPr>
        <p:txBody>
          <a:bodyPr lIns="91425" tIns="91425" rIns="91425" bIns="91425" anchor="t" anchorCtr="0"/>
          <a:lstStyle>
            <a:lvl1pPr marL="0" marR="0" lvl="0" indent="0" algn="l" rtl="0">
              <a:spcBef>
                <a:spcPts val="0"/>
              </a:spcBef>
              <a:buClr>
                <a:schemeClr val="dk1"/>
              </a:buClr>
              <a:buFont typeface="Calibri"/>
              <a:buNone/>
              <a:defRPr sz="4000" b="1"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41" name="Shape 41"/>
          <p:cNvSpPr txBox="1">
            <a:spLocks noGrp="1"/>
          </p:cNvSpPr>
          <p:nvPr>
            <p:ph type="body" idx="1"/>
          </p:nvPr>
        </p:nvSpPr>
        <p:spPr>
          <a:xfrm>
            <a:off x="963083" y="2906713"/>
            <a:ext cx="10363200" cy="1500187"/>
          </a:xfrm>
          <a:prstGeom prst="rect">
            <a:avLst/>
          </a:prstGeom>
          <a:noFill/>
          <a:ln>
            <a:noFill/>
          </a:ln>
        </p:spPr>
        <p:txBody>
          <a:bodyPr lIns="91425" tIns="91425" rIns="91425" bIns="91425" anchor="b" anchorCtr="0"/>
          <a:lstStyle>
            <a:lvl1pPr marL="0" marR="0" lvl="0" indent="0" algn="l"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1pPr>
            <a:lvl2pPr marL="457200" marR="0" lvl="1" indent="0" algn="l" rtl="0">
              <a:spcBef>
                <a:spcPts val="360"/>
              </a:spcBef>
              <a:buClr>
                <a:srgbClr val="888888"/>
              </a:buClr>
              <a:buFont typeface="Arial"/>
              <a:buNone/>
              <a:defRPr sz="1800" b="0" i="0" u="none" strike="noStrike" cap="none">
                <a:solidFill>
                  <a:srgbClr val="888888"/>
                </a:solidFill>
                <a:latin typeface="Calibri"/>
                <a:ea typeface="Calibri"/>
                <a:cs typeface="Calibri"/>
                <a:sym typeface="Calibri"/>
              </a:defRPr>
            </a:lvl2pPr>
            <a:lvl3pPr marL="914400" marR="0" lvl="2" indent="0" algn="l" rtl="0">
              <a:spcBef>
                <a:spcPts val="320"/>
              </a:spcBef>
              <a:buClr>
                <a:srgbClr val="888888"/>
              </a:buClr>
              <a:buFont typeface="Arial"/>
              <a:buNone/>
              <a:defRPr sz="1600" b="0" i="0" u="none" strike="noStrike" cap="none">
                <a:solidFill>
                  <a:srgbClr val="888888"/>
                </a:solidFill>
                <a:latin typeface="Calibri"/>
                <a:ea typeface="Calibri"/>
                <a:cs typeface="Calibri"/>
                <a:sym typeface="Calibri"/>
              </a:defRPr>
            </a:lvl3pPr>
            <a:lvl4pPr marL="1371600" marR="0" lvl="3"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4pPr>
            <a:lvl5pPr marL="1828800" marR="0" lvl="4"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5pPr>
            <a:lvl6pPr marL="2286000" marR="0" lvl="5"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6pPr>
            <a:lvl7pPr marL="2743200" marR="0" lvl="6"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7pPr>
            <a:lvl8pPr marL="3200400" marR="0" lvl="7"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8pPr>
            <a:lvl9pPr marL="3657600" marR="0" lvl="8"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42" name="Shape 42"/>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4" name="Shape 44"/>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609600" y="274637"/>
            <a:ext cx="10972799"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47" name="Shape 47"/>
          <p:cNvSpPr txBox="1">
            <a:spLocks noGrp="1"/>
          </p:cNvSpPr>
          <p:nvPr>
            <p:ph type="body" idx="1"/>
          </p:nvPr>
        </p:nvSpPr>
        <p:spPr>
          <a:xfrm>
            <a:off x="609600" y="1535112"/>
            <a:ext cx="5386917" cy="639762"/>
          </a:xfrm>
          <a:prstGeom prst="rect">
            <a:avLst/>
          </a:prstGeom>
          <a:noFill/>
          <a:ln>
            <a:noFill/>
          </a:ln>
        </p:spPr>
        <p:txBody>
          <a:bodyPr lIns="91425" tIns="91425" rIns="91425" bIns="91425" anchor="b" anchorCtr="0"/>
          <a:lstStyle>
            <a:lvl1pPr marL="0" marR="0" lvl="0" indent="0" algn="l" rtl="0">
              <a:spcBef>
                <a:spcPts val="480"/>
              </a:spcBef>
              <a:buClr>
                <a:schemeClr val="dk1"/>
              </a:buClr>
              <a:buFont typeface="Arial"/>
              <a:buNone/>
              <a:defRPr sz="2400" b="1" i="0" u="none" strike="noStrike" cap="none">
                <a:solidFill>
                  <a:schemeClr val="dk1"/>
                </a:solidFill>
                <a:latin typeface="Calibri"/>
                <a:ea typeface="Calibri"/>
                <a:cs typeface="Calibri"/>
                <a:sym typeface="Calibri"/>
              </a:defRPr>
            </a:lvl1pPr>
            <a:lvl2pPr marL="457200" marR="0" lvl="1" indent="0" algn="l" rtl="0">
              <a:spcBef>
                <a:spcPts val="400"/>
              </a:spcBef>
              <a:buClr>
                <a:schemeClr val="dk1"/>
              </a:buClr>
              <a:buFont typeface="Arial"/>
              <a:buNone/>
              <a:defRPr sz="2000" b="1" i="0" u="none" strike="noStrike" cap="none">
                <a:solidFill>
                  <a:schemeClr val="dk1"/>
                </a:solidFill>
                <a:latin typeface="Calibri"/>
                <a:ea typeface="Calibri"/>
                <a:cs typeface="Calibri"/>
                <a:sym typeface="Calibri"/>
              </a:defRPr>
            </a:lvl2pPr>
            <a:lvl3pPr marL="914400" marR="0" lvl="2" indent="0" algn="l" rtl="0">
              <a:spcBef>
                <a:spcPts val="360"/>
              </a:spcBef>
              <a:buClr>
                <a:schemeClr val="dk1"/>
              </a:buClr>
              <a:buFont typeface="Arial"/>
              <a:buNone/>
              <a:defRPr sz="1800" b="1" i="0" u="none" strike="noStrike" cap="none">
                <a:solidFill>
                  <a:schemeClr val="dk1"/>
                </a:solidFill>
                <a:latin typeface="Calibri"/>
                <a:ea typeface="Calibri"/>
                <a:cs typeface="Calibri"/>
                <a:sym typeface="Calibri"/>
              </a:defRPr>
            </a:lvl3pPr>
            <a:lvl4pPr marL="1371600" marR="0" lvl="3"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4pPr>
            <a:lvl5pPr marL="1828800" marR="0" lvl="4"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5pPr>
            <a:lvl6pPr marL="2286000" marR="0" lvl="5"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body" idx="2"/>
          </p:nvPr>
        </p:nvSpPr>
        <p:spPr>
          <a:xfrm>
            <a:off x="609600" y="2174875"/>
            <a:ext cx="5386917" cy="3951287"/>
          </a:xfrm>
          <a:prstGeom prst="rect">
            <a:avLst/>
          </a:prstGeom>
          <a:noFill/>
          <a:ln>
            <a:noFill/>
          </a:ln>
        </p:spPr>
        <p:txBody>
          <a:bodyPr lIns="91425" tIns="91425" rIns="91425" bIns="91425" anchor="t" anchorCtr="0"/>
          <a:lstStyle>
            <a:lvl1pPr marL="342900" marR="0" lvl="0" indent="-1905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1pPr>
            <a:lvl2pPr marL="742950" marR="0" lvl="1" indent="-15875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2pPr>
            <a:lvl3pPr marL="1143000" marR="0" lvl="2"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3pPr>
            <a:lvl4pPr marL="1600200" marR="0" lvl="3"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4pPr>
            <a:lvl5pPr marL="2057400" marR="0" lvl="4"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5pPr>
            <a:lvl6pPr marL="2514600" marR="0" lvl="5"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71800" marR="0" lvl="6"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9000" marR="0" lvl="7"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86200" marR="0" lvl="8"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49" name="Shape 49"/>
          <p:cNvSpPr txBox="1">
            <a:spLocks noGrp="1"/>
          </p:cNvSpPr>
          <p:nvPr>
            <p:ph type="body" idx="3"/>
          </p:nvPr>
        </p:nvSpPr>
        <p:spPr>
          <a:xfrm>
            <a:off x="6193367" y="1535112"/>
            <a:ext cx="5389032" cy="639762"/>
          </a:xfrm>
          <a:prstGeom prst="rect">
            <a:avLst/>
          </a:prstGeom>
          <a:noFill/>
          <a:ln>
            <a:noFill/>
          </a:ln>
        </p:spPr>
        <p:txBody>
          <a:bodyPr lIns="91425" tIns="91425" rIns="91425" bIns="91425" anchor="b" anchorCtr="0"/>
          <a:lstStyle>
            <a:lvl1pPr marL="0" marR="0" lvl="0" indent="0" algn="l" rtl="0">
              <a:spcBef>
                <a:spcPts val="480"/>
              </a:spcBef>
              <a:buClr>
                <a:schemeClr val="dk1"/>
              </a:buClr>
              <a:buFont typeface="Arial"/>
              <a:buNone/>
              <a:defRPr sz="2400" b="1" i="0" u="none" strike="noStrike" cap="none">
                <a:solidFill>
                  <a:schemeClr val="dk1"/>
                </a:solidFill>
                <a:latin typeface="Calibri"/>
                <a:ea typeface="Calibri"/>
                <a:cs typeface="Calibri"/>
                <a:sym typeface="Calibri"/>
              </a:defRPr>
            </a:lvl1pPr>
            <a:lvl2pPr marL="457200" marR="0" lvl="1" indent="0" algn="l" rtl="0">
              <a:spcBef>
                <a:spcPts val="400"/>
              </a:spcBef>
              <a:buClr>
                <a:schemeClr val="dk1"/>
              </a:buClr>
              <a:buFont typeface="Arial"/>
              <a:buNone/>
              <a:defRPr sz="2000" b="1" i="0" u="none" strike="noStrike" cap="none">
                <a:solidFill>
                  <a:schemeClr val="dk1"/>
                </a:solidFill>
                <a:latin typeface="Calibri"/>
                <a:ea typeface="Calibri"/>
                <a:cs typeface="Calibri"/>
                <a:sym typeface="Calibri"/>
              </a:defRPr>
            </a:lvl2pPr>
            <a:lvl3pPr marL="914400" marR="0" lvl="2" indent="0" algn="l" rtl="0">
              <a:spcBef>
                <a:spcPts val="360"/>
              </a:spcBef>
              <a:buClr>
                <a:schemeClr val="dk1"/>
              </a:buClr>
              <a:buFont typeface="Arial"/>
              <a:buNone/>
              <a:defRPr sz="1800" b="1" i="0" u="none" strike="noStrike" cap="none">
                <a:solidFill>
                  <a:schemeClr val="dk1"/>
                </a:solidFill>
                <a:latin typeface="Calibri"/>
                <a:ea typeface="Calibri"/>
                <a:cs typeface="Calibri"/>
                <a:sym typeface="Calibri"/>
              </a:defRPr>
            </a:lvl3pPr>
            <a:lvl4pPr marL="1371600" marR="0" lvl="3"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4pPr>
            <a:lvl5pPr marL="1828800" marR="0" lvl="4"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5pPr>
            <a:lvl6pPr marL="2286000" marR="0" lvl="5"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50" name="Shape 50"/>
          <p:cNvSpPr txBox="1">
            <a:spLocks noGrp="1"/>
          </p:cNvSpPr>
          <p:nvPr>
            <p:ph type="body" idx="4"/>
          </p:nvPr>
        </p:nvSpPr>
        <p:spPr>
          <a:xfrm>
            <a:off x="6193367" y="2174875"/>
            <a:ext cx="5389032" cy="3951287"/>
          </a:xfrm>
          <a:prstGeom prst="rect">
            <a:avLst/>
          </a:prstGeom>
          <a:noFill/>
          <a:ln>
            <a:noFill/>
          </a:ln>
        </p:spPr>
        <p:txBody>
          <a:bodyPr lIns="91425" tIns="91425" rIns="91425" bIns="91425" anchor="t" anchorCtr="0"/>
          <a:lstStyle>
            <a:lvl1pPr marL="342900" marR="0" lvl="0" indent="-1905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1pPr>
            <a:lvl2pPr marL="742950" marR="0" lvl="1" indent="-15875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2pPr>
            <a:lvl3pPr marL="1143000" marR="0" lvl="2"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3pPr>
            <a:lvl4pPr marL="1600200" marR="0" lvl="3"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4pPr>
            <a:lvl5pPr marL="2057400" marR="0" lvl="4"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5pPr>
            <a:lvl6pPr marL="2514600" marR="0" lvl="5"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71800" marR="0" lvl="6"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9000" marR="0" lvl="7"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86200" marR="0" lvl="8"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51" name="Shape 51"/>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2" name="Shape 52"/>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3" name="Shape 53"/>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4"/>
        <p:cNvGrpSpPr/>
        <p:nvPr/>
      </p:nvGrpSpPr>
      <p:grpSpPr>
        <a:xfrm>
          <a:off x="0" y="0"/>
          <a:ext cx="0" cy="0"/>
          <a:chOff x="0" y="0"/>
          <a:chExt cx="0" cy="0"/>
        </a:xfrm>
      </p:grpSpPr>
      <p:sp>
        <p:nvSpPr>
          <p:cNvPr id="55" name="Shape 55"/>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6" name="Shape 56"/>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7" name="Shape 57"/>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609600" y="273050"/>
            <a:ext cx="4011084" cy="1162049"/>
          </a:xfrm>
          <a:prstGeom prst="rect">
            <a:avLst/>
          </a:prstGeom>
          <a:noFill/>
          <a:ln>
            <a:noFill/>
          </a:ln>
        </p:spPr>
        <p:txBody>
          <a:bodyPr lIns="91425" tIns="91425" rIns="91425" bIns="91425" anchor="b" anchorCtr="0"/>
          <a:lstStyle>
            <a:lvl1pPr marL="0" marR="0" lvl="0" indent="0" algn="l" rtl="0">
              <a:spcBef>
                <a:spcPts val="0"/>
              </a:spcBef>
              <a:buClr>
                <a:schemeClr val="dk1"/>
              </a:buClr>
              <a:buFont typeface="Calibri"/>
              <a:buNone/>
              <a:defRPr sz="2000" b="1"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0" name="Shape 60"/>
          <p:cNvSpPr txBox="1">
            <a:spLocks noGrp="1"/>
          </p:cNvSpPr>
          <p:nvPr>
            <p:ph type="body" idx="1"/>
          </p:nvPr>
        </p:nvSpPr>
        <p:spPr>
          <a:xfrm>
            <a:off x="4766732" y="273051"/>
            <a:ext cx="6815666" cy="5853112"/>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1" name="Shape 61"/>
          <p:cNvSpPr txBox="1">
            <a:spLocks noGrp="1"/>
          </p:cNvSpPr>
          <p:nvPr>
            <p:ph type="body" idx="2"/>
          </p:nvPr>
        </p:nvSpPr>
        <p:spPr>
          <a:xfrm>
            <a:off x="609600" y="1435100"/>
            <a:ext cx="4011084" cy="4691063"/>
          </a:xfrm>
          <a:prstGeom prst="rect">
            <a:avLst/>
          </a:prstGeom>
          <a:noFill/>
          <a:ln>
            <a:noFill/>
          </a:ln>
        </p:spPr>
        <p:txBody>
          <a:bodyPr lIns="91425" tIns="91425" rIns="91425" bIns="91425" anchor="t" anchorCtr="0"/>
          <a:lstStyle>
            <a:lvl1pPr marL="0" marR="0" lvl="0" indent="0" algn="l" rtl="0">
              <a:spcBef>
                <a:spcPts val="280"/>
              </a:spcBef>
              <a:buClr>
                <a:schemeClr val="dk1"/>
              </a:buClr>
              <a:buFont typeface="Arial"/>
              <a:buNone/>
              <a:defRPr sz="1400" b="0" i="0" u="none" strike="noStrike" cap="none">
                <a:solidFill>
                  <a:schemeClr val="dk1"/>
                </a:solidFill>
                <a:latin typeface="Calibri"/>
                <a:ea typeface="Calibri"/>
                <a:cs typeface="Calibri"/>
                <a:sym typeface="Calibri"/>
              </a:defRPr>
            </a:lvl1pPr>
            <a:lvl2pPr marL="457200" marR="0" lvl="1" indent="0" algn="l" rtl="0">
              <a:spcBef>
                <a:spcPts val="240"/>
              </a:spcBef>
              <a:buClr>
                <a:schemeClr val="dk1"/>
              </a:buClr>
              <a:buFont typeface="Arial"/>
              <a:buNone/>
              <a:defRPr sz="1200" b="0" i="0" u="none" strike="noStrike" cap="none">
                <a:solidFill>
                  <a:schemeClr val="dk1"/>
                </a:solidFill>
                <a:latin typeface="Calibri"/>
                <a:ea typeface="Calibri"/>
                <a:cs typeface="Calibri"/>
                <a:sym typeface="Calibri"/>
              </a:defRPr>
            </a:lvl2pPr>
            <a:lvl3pPr marL="914400" marR="0" lvl="2" indent="0" algn="l" rtl="0">
              <a:spcBef>
                <a:spcPts val="200"/>
              </a:spcBef>
              <a:buClr>
                <a:schemeClr val="dk1"/>
              </a:buClr>
              <a:buFont typeface="Arial"/>
              <a:buNone/>
              <a:defRPr sz="1000" b="0" i="0" u="none" strike="noStrike" cap="none">
                <a:solidFill>
                  <a:schemeClr val="dk1"/>
                </a:solidFill>
                <a:latin typeface="Calibri"/>
                <a:ea typeface="Calibri"/>
                <a:cs typeface="Calibri"/>
                <a:sym typeface="Calibri"/>
              </a:defRPr>
            </a:lvl3pPr>
            <a:lvl4pPr marL="1371600" marR="0" lvl="3"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4pPr>
            <a:lvl5pPr marL="1828800" marR="0" lvl="4"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5pPr>
            <a:lvl6pPr marL="2286000" marR="0" lvl="5"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6pPr>
            <a:lvl7pPr marL="2743200" marR="0" lvl="6"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7pPr>
            <a:lvl8pPr marL="3200400" marR="0" lvl="7"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8pPr>
            <a:lvl9pPr marL="3657600" marR="0" lvl="8"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2" name="Shape 62"/>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3" name="Shape 63"/>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2389716" y="4800600"/>
            <a:ext cx="7315200" cy="566737"/>
          </a:xfrm>
          <a:prstGeom prst="rect">
            <a:avLst/>
          </a:prstGeom>
          <a:noFill/>
          <a:ln>
            <a:noFill/>
          </a:ln>
        </p:spPr>
        <p:txBody>
          <a:bodyPr lIns="91425" tIns="91425" rIns="91425" bIns="91425" anchor="b" anchorCtr="0"/>
          <a:lstStyle>
            <a:lvl1pPr marL="0" marR="0" lvl="0" indent="0" algn="l" rtl="0">
              <a:spcBef>
                <a:spcPts val="0"/>
              </a:spcBef>
              <a:buClr>
                <a:schemeClr val="dk1"/>
              </a:buClr>
              <a:buFont typeface="Calibri"/>
              <a:buNone/>
              <a:defRPr sz="2000" b="1"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7" name="Shape 67"/>
          <p:cNvSpPr>
            <a:spLocks noGrp="1"/>
          </p:cNvSpPr>
          <p:nvPr>
            <p:ph type="pic" idx="2"/>
          </p:nvPr>
        </p:nvSpPr>
        <p:spPr>
          <a:xfrm>
            <a:off x="2389716" y="612775"/>
            <a:ext cx="7315200" cy="4114800"/>
          </a:xfrm>
          <a:prstGeom prst="rect">
            <a:avLst/>
          </a:prstGeom>
          <a:noFill/>
          <a:ln>
            <a:noFill/>
          </a:ln>
        </p:spPr>
        <p:txBody>
          <a:bodyPr lIns="91425" tIns="91425" rIns="91425" bIns="91425" anchor="t" anchorCtr="0"/>
          <a:lstStyle>
            <a:lvl1pPr marL="0" marR="0" lvl="0" indent="0" algn="l" rtl="0">
              <a:spcBef>
                <a:spcPts val="640"/>
              </a:spcBef>
              <a:buClr>
                <a:schemeClr val="dk1"/>
              </a:buClr>
              <a:buFont typeface="Arial"/>
              <a:buNone/>
              <a:defRPr sz="3200" b="0" i="0" u="none" strike="noStrike" cap="none">
                <a:solidFill>
                  <a:schemeClr val="dk1"/>
                </a:solidFill>
                <a:latin typeface="Calibri"/>
                <a:ea typeface="Calibri"/>
                <a:cs typeface="Calibri"/>
                <a:sym typeface="Calibri"/>
              </a:defRPr>
            </a:lvl1pPr>
            <a:lvl2pPr marL="457200" marR="0" lvl="1" indent="0" algn="l" rtl="0">
              <a:spcBef>
                <a:spcPts val="560"/>
              </a:spcBef>
              <a:buClr>
                <a:schemeClr val="dk1"/>
              </a:buClr>
              <a:buFont typeface="Arial"/>
              <a:buNone/>
              <a:defRPr sz="2800" b="0" i="0" u="none" strike="noStrike" cap="none">
                <a:solidFill>
                  <a:schemeClr val="dk1"/>
                </a:solidFill>
                <a:latin typeface="Calibri"/>
                <a:ea typeface="Calibri"/>
                <a:cs typeface="Calibri"/>
                <a:sym typeface="Calibri"/>
              </a:defRPr>
            </a:lvl2pPr>
            <a:lvl3pPr marL="914400" marR="0" lvl="2" indent="0" algn="l" rtl="0">
              <a:spcBef>
                <a:spcPts val="480"/>
              </a:spcBef>
              <a:buClr>
                <a:schemeClr val="dk1"/>
              </a:buClr>
              <a:buFont typeface="Arial"/>
              <a:buNone/>
              <a:defRPr sz="2400" b="0" i="0" u="none" strike="noStrike" cap="none">
                <a:solidFill>
                  <a:schemeClr val="dk1"/>
                </a:solidFill>
                <a:latin typeface="Calibri"/>
                <a:ea typeface="Calibri"/>
                <a:cs typeface="Calibri"/>
                <a:sym typeface="Calibri"/>
              </a:defRPr>
            </a:lvl3pPr>
            <a:lvl4pPr marL="1371600" marR="0" lvl="3"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4pPr>
            <a:lvl5pPr marL="1828800" marR="0" lvl="4"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5pPr>
            <a:lvl6pPr marL="2286000" marR="0" lvl="5"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6pPr>
            <a:lvl7pPr marL="2743200" marR="0" lvl="6"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7pPr>
            <a:lvl8pPr marL="3200400" marR="0" lvl="7"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8pPr>
            <a:lvl9pPr marL="3657600" marR="0" lvl="8"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Shape 68"/>
          <p:cNvSpPr txBox="1">
            <a:spLocks noGrp="1"/>
          </p:cNvSpPr>
          <p:nvPr>
            <p:ph type="body" idx="1"/>
          </p:nvPr>
        </p:nvSpPr>
        <p:spPr>
          <a:xfrm>
            <a:off x="2389716" y="5367337"/>
            <a:ext cx="7315200" cy="804861"/>
          </a:xfrm>
          <a:prstGeom prst="rect">
            <a:avLst/>
          </a:prstGeom>
          <a:noFill/>
          <a:ln>
            <a:noFill/>
          </a:ln>
        </p:spPr>
        <p:txBody>
          <a:bodyPr lIns="91425" tIns="91425" rIns="91425" bIns="91425" anchor="t" anchorCtr="0"/>
          <a:lstStyle>
            <a:lvl1pPr marL="0" marR="0" lvl="0" indent="0" algn="l" rtl="0">
              <a:spcBef>
                <a:spcPts val="280"/>
              </a:spcBef>
              <a:buClr>
                <a:schemeClr val="dk1"/>
              </a:buClr>
              <a:buFont typeface="Arial"/>
              <a:buNone/>
              <a:defRPr sz="1400" b="0" i="0" u="none" strike="noStrike" cap="none">
                <a:solidFill>
                  <a:schemeClr val="dk1"/>
                </a:solidFill>
                <a:latin typeface="Calibri"/>
                <a:ea typeface="Calibri"/>
                <a:cs typeface="Calibri"/>
                <a:sym typeface="Calibri"/>
              </a:defRPr>
            </a:lvl1pPr>
            <a:lvl2pPr marL="457200" marR="0" lvl="1" indent="0" algn="l" rtl="0">
              <a:spcBef>
                <a:spcPts val="240"/>
              </a:spcBef>
              <a:buClr>
                <a:schemeClr val="dk1"/>
              </a:buClr>
              <a:buFont typeface="Arial"/>
              <a:buNone/>
              <a:defRPr sz="1200" b="0" i="0" u="none" strike="noStrike" cap="none">
                <a:solidFill>
                  <a:schemeClr val="dk1"/>
                </a:solidFill>
                <a:latin typeface="Calibri"/>
                <a:ea typeface="Calibri"/>
                <a:cs typeface="Calibri"/>
                <a:sym typeface="Calibri"/>
              </a:defRPr>
            </a:lvl2pPr>
            <a:lvl3pPr marL="914400" marR="0" lvl="2" indent="0" algn="l" rtl="0">
              <a:spcBef>
                <a:spcPts val="200"/>
              </a:spcBef>
              <a:buClr>
                <a:schemeClr val="dk1"/>
              </a:buClr>
              <a:buFont typeface="Arial"/>
              <a:buNone/>
              <a:defRPr sz="1000" b="0" i="0" u="none" strike="noStrike" cap="none">
                <a:solidFill>
                  <a:schemeClr val="dk1"/>
                </a:solidFill>
                <a:latin typeface="Calibri"/>
                <a:ea typeface="Calibri"/>
                <a:cs typeface="Calibri"/>
                <a:sym typeface="Calibri"/>
              </a:defRPr>
            </a:lvl3pPr>
            <a:lvl4pPr marL="1371600" marR="0" lvl="3"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4pPr>
            <a:lvl5pPr marL="1828800" marR="0" lvl="4"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5pPr>
            <a:lvl6pPr marL="2286000" marR="0" lvl="5"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6pPr>
            <a:lvl7pPr marL="2743200" marR="0" lvl="6"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7pPr>
            <a:lvl8pPr marL="3200400" marR="0" lvl="7"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8pPr>
            <a:lvl9pPr marL="3657600" marR="0" lvl="8"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9" name="Shape 69"/>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0" name="Shape 70"/>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609600" y="274637"/>
            <a:ext cx="10972799"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1" name="Shape 11"/>
          <p:cNvSpPr txBox="1">
            <a:spLocks noGrp="1"/>
          </p:cNvSpPr>
          <p:nvPr>
            <p:ph type="body" idx="1"/>
          </p:nvPr>
        </p:nvSpPr>
        <p:spPr>
          <a:xfrm>
            <a:off x="609600" y="1600200"/>
            <a:ext cx="10972799" cy="4525963"/>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Shape 12"/>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3" name="Shape 13"/>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4" name="Shape 14"/>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ctrTitle"/>
          </p:nvPr>
        </p:nvSpPr>
        <p:spPr>
          <a:xfrm>
            <a:off x="2209800" y="864799"/>
            <a:ext cx="7772400" cy="3094037"/>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959" b="0" i="0" u="none" strike="noStrike" cap="none">
                <a:solidFill>
                  <a:schemeClr val="dk1"/>
                </a:solidFill>
                <a:latin typeface="Calibri"/>
                <a:ea typeface="Calibri"/>
                <a:cs typeface="Calibri"/>
                <a:sym typeface="Calibri"/>
              </a:rPr>
              <a:t>IETF – NVO3 WG</a:t>
            </a:r>
            <a:br>
              <a:rPr lang="en-US" sz="3959" b="0" i="0" u="none" strike="noStrike" cap="none">
                <a:solidFill>
                  <a:schemeClr val="dk1"/>
                </a:solidFill>
                <a:latin typeface="Calibri"/>
                <a:ea typeface="Calibri"/>
                <a:cs typeface="Calibri"/>
                <a:sym typeface="Calibri"/>
              </a:rPr>
            </a:br>
            <a:r>
              <a:rPr lang="en-US" sz="3240" b="0" i="0" u="none" strike="noStrike" cap="none">
                <a:solidFill>
                  <a:schemeClr val="dk1"/>
                </a:solidFill>
                <a:latin typeface="Calibri"/>
                <a:ea typeface="Calibri"/>
                <a:cs typeface="Calibri"/>
                <a:sym typeface="Calibri"/>
              </a:rPr>
              <a:t>Virtual Interim Meeting</a:t>
            </a:r>
            <a:br>
              <a:rPr lang="en-US" sz="3240" b="0" i="0" u="none" strike="noStrike" cap="none">
                <a:solidFill>
                  <a:schemeClr val="dk1"/>
                </a:solidFill>
                <a:latin typeface="Calibri"/>
                <a:ea typeface="Calibri"/>
                <a:cs typeface="Calibri"/>
                <a:sym typeface="Calibri"/>
              </a:rPr>
            </a:br>
            <a:r>
              <a:rPr lang="en-US" sz="3240" b="0" i="0" u="none" strike="noStrike" cap="none">
                <a:solidFill>
                  <a:schemeClr val="dk1"/>
                </a:solidFill>
                <a:latin typeface="Calibri"/>
                <a:ea typeface="Calibri"/>
                <a:cs typeface="Calibri"/>
                <a:sym typeface="Calibri"/>
              </a:rPr>
              <a:t>26-Oct-2016</a:t>
            </a:r>
            <a:br>
              <a:rPr lang="en-US" sz="3240" b="0" i="0" u="none" strike="noStrike" cap="none">
                <a:solidFill>
                  <a:schemeClr val="dk1"/>
                </a:solidFill>
                <a:latin typeface="Calibri"/>
                <a:ea typeface="Calibri"/>
                <a:cs typeface="Calibri"/>
                <a:sym typeface="Calibri"/>
              </a:rPr>
            </a:br>
            <a:r>
              <a:rPr lang="en-US" sz="3240" b="0" i="0" u="none" strike="noStrike" cap="none">
                <a:solidFill>
                  <a:schemeClr val="dk1"/>
                </a:solidFill>
                <a:latin typeface="Calibri"/>
                <a:ea typeface="Calibri"/>
                <a:cs typeface="Calibri"/>
                <a:sym typeface="Calibri"/>
              </a:rPr>
              <a:t/>
            </a:r>
            <a:br>
              <a:rPr lang="en-US" sz="3240" b="0" i="0" u="none" strike="noStrike" cap="none">
                <a:solidFill>
                  <a:schemeClr val="dk1"/>
                </a:solidFill>
                <a:latin typeface="Calibri"/>
                <a:ea typeface="Calibri"/>
                <a:cs typeface="Calibri"/>
                <a:sym typeface="Calibri"/>
              </a:rPr>
            </a:br>
            <a:r>
              <a:rPr lang="en-US" sz="3959" b="0" i="0" u="none" strike="noStrike" cap="none">
                <a:solidFill>
                  <a:schemeClr val="dk1"/>
                </a:solidFill>
                <a:latin typeface="Calibri"/>
                <a:ea typeface="Calibri"/>
                <a:cs typeface="Calibri"/>
                <a:sym typeface="Calibri"/>
              </a:rPr>
              <a:t>Introduction and DT Charter Review</a:t>
            </a:r>
            <a:br>
              <a:rPr lang="en-US" sz="3959" b="0" i="0" u="none" strike="noStrike" cap="none">
                <a:solidFill>
                  <a:schemeClr val="dk1"/>
                </a:solidFill>
                <a:latin typeface="Calibri"/>
                <a:ea typeface="Calibri"/>
                <a:cs typeface="Calibri"/>
                <a:sym typeface="Calibri"/>
              </a:rPr>
            </a:br>
            <a:endParaRPr lang="en-US" sz="3959" b="0" i="0" u="none" strike="noStrike" cap="none">
              <a:solidFill>
                <a:schemeClr val="dk1"/>
              </a:solidFill>
              <a:latin typeface="Calibri"/>
              <a:ea typeface="Calibri"/>
              <a:cs typeface="Calibri"/>
              <a:sym typeface="Calibri"/>
            </a:endParaRPr>
          </a:p>
        </p:txBody>
      </p:sp>
      <p:sp>
        <p:nvSpPr>
          <p:cNvPr id="89" name="Shape 89"/>
          <p:cNvSpPr txBox="1">
            <a:spLocks noGrp="1"/>
          </p:cNvSpPr>
          <p:nvPr>
            <p:ph type="subTitle" idx="1"/>
          </p:nvPr>
        </p:nvSpPr>
        <p:spPr>
          <a:xfrm>
            <a:off x="2677444" y="3886200"/>
            <a:ext cx="6400799" cy="21518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rgbClr val="888888"/>
              </a:buClr>
              <a:buSzPct val="25000"/>
              <a:buFont typeface="Arial"/>
              <a:buNone/>
            </a:pPr>
            <a:r>
              <a:rPr lang="en-US" sz="2400" b="0" i="0" u="none" strike="noStrike" cap="none">
                <a:solidFill>
                  <a:srgbClr val="888888"/>
                </a:solidFill>
                <a:latin typeface="Calibri"/>
                <a:ea typeface="Calibri"/>
                <a:cs typeface="Calibri"/>
                <a:sym typeface="Calibri"/>
              </a:rPr>
              <a:t>Chairs:</a:t>
            </a:r>
          </a:p>
          <a:p>
            <a:pPr marL="0" marR="0" lvl="0" indent="0" algn="l" rtl="0">
              <a:spcBef>
                <a:spcPts val="480"/>
              </a:spcBef>
              <a:spcAft>
                <a:spcPts val="0"/>
              </a:spcAft>
              <a:buClr>
                <a:srgbClr val="888888"/>
              </a:buClr>
              <a:buSzPct val="25000"/>
              <a:buFont typeface="Arial"/>
              <a:buNone/>
            </a:pPr>
            <a:endParaRPr sz="2400" b="0" i="0" u="none" strike="noStrike" cap="none">
              <a:solidFill>
                <a:srgbClr val="888888"/>
              </a:solidFill>
              <a:latin typeface="Calibri"/>
              <a:ea typeface="Calibri"/>
              <a:cs typeface="Calibri"/>
              <a:sym typeface="Calibri"/>
            </a:endParaRPr>
          </a:p>
          <a:p>
            <a:pPr marL="0" marR="0" lvl="0" indent="0" algn="l" rtl="0">
              <a:spcBef>
                <a:spcPts val="480"/>
              </a:spcBef>
              <a:buClr>
                <a:srgbClr val="888888"/>
              </a:buClr>
              <a:buSzPct val="25000"/>
              <a:buFont typeface="Arial"/>
              <a:buNone/>
            </a:pPr>
            <a:r>
              <a:rPr lang="en-US" sz="2400" b="0" i="0" u="none" strike="noStrike" cap="none">
                <a:solidFill>
                  <a:srgbClr val="888888"/>
                </a:solidFill>
                <a:latin typeface="Calibri"/>
                <a:ea typeface="Calibri"/>
                <a:cs typeface="Calibri"/>
                <a:sym typeface="Calibri"/>
              </a:rPr>
              <a:t>Secretary:</a:t>
            </a:r>
          </a:p>
        </p:txBody>
      </p:sp>
      <p:sp>
        <p:nvSpPr>
          <p:cNvPr id="90" name="Shape 90"/>
          <p:cNvSpPr txBox="1"/>
          <p:nvPr/>
        </p:nvSpPr>
        <p:spPr>
          <a:xfrm>
            <a:off x="4190221" y="3901671"/>
            <a:ext cx="5791978" cy="99884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rgbClr val="888888"/>
              </a:buClr>
              <a:buSzPct val="25000"/>
              <a:buFont typeface="Arial"/>
              <a:buNone/>
            </a:pPr>
            <a:r>
              <a:rPr lang="en-US" sz="2000" b="0" i="0" u="none" strike="noStrike" cap="none">
                <a:solidFill>
                  <a:srgbClr val="888888"/>
                </a:solidFill>
                <a:latin typeface="Calibri"/>
                <a:ea typeface="Calibri"/>
                <a:cs typeface="Calibri"/>
                <a:sym typeface="Calibri"/>
              </a:rPr>
              <a:t>Sam Aldrin &lt;aldrin.ietf@gmail.com&gt;</a:t>
            </a:r>
          </a:p>
          <a:p>
            <a:pPr marL="0" marR="0" lvl="0" indent="0" algn="l" rtl="0">
              <a:spcBef>
                <a:spcPts val="400"/>
              </a:spcBef>
              <a:spcAft>
                <a:spcPts val="0"/>
              </a:spcAft>
              <a:buClr>
                <a:srgbClr val="888888"/>
              </a:buClr>
              <a:buSzPct val="25000"/>
              <a:buFont typeface="Arial"/>
              <a:buNone/>
            </a:pPr>
            <a:r>
              <a:rPr lang="en-US" sz="2000" b="0" i="0" u="none" strike="noStrike" cap="none">
                <a:solidFill>
                  <a:srgbClr val="888888"/>
                </a:solidFill>
                <a:latin typeface="Calibri"/>
                <a:ea typeface="Calibri"/>
                <a:cs typeface="Calibri"/>
                <a:sym typeface="Calibri"/>
              </a:rPr>
              <a:t>Matthew Bocci &lt;matthew.bocci@nokia.com&gt;</a:t>
            </a:r>
          </a:p>
          <a:p>
            <a:pPr marL="0" marR="0" lvl="0" indent="0" algn="l" rtl="0">
              <a:spcBef>
                <a:spcPts val="400"/>
              </a:spcBef>
              <a:buClr>
                <a:srgbClr val="888888"/>
              </a:buClr>
              <a:buFont typeface="Arial"/>
              <a:buNone/>
            </a:pPr>
            <a:endParaRPr sz="2000" b="0" i="0" u="none" strike="noStrike" cap="none">
              <a:solidFill>
                <a:srgbClr val="888888"/>
              </a:solidFill>
              <a:latin typeface="Calibri"/>
              <a:ea typeface="Calibri"/>
              <a:cs typeface="Calibri"/>
              <a:sym typeface="Calibri"/>
            </a:endParaRPr>
          </a:p>
        </p:txBody>
      </p:sp>
      <p:sp>
        <p:nvSpPr>
          <p:cNvPr id="91" name="Shape 91"/>
          <p:cNvSpPr txBox="1"/>
          <p:nvPr/>
        </p:nvSpPr>
        <p:spPr>
          <a:xfrm>
            <a:off x="4190221" y="4807028"/>
            <a:ext cx="5791978" cy="998849"/>
          </a:xfrm>
          <a:prstGeom prst="rect">
            <a:avLst/>
          </a:prstGeom>
          <a:noFill/>
          <a:ln>
            <a:noFill/>
          </a:ln>
        </p:spPr>
        <p:txBody>
          <a:bodyPr lIns="91425" tIns="45700" rIns="91425" bIns="45700" anchor="t" anchorCtr="0">
            <a:noAutofit/>
          </a:bodyPr>
          <a:lstStyle/>
          <a:p>
            <a:pPr marL="0" marR="0" lvl="0" indent="0" algn="l" rtl="0">
              <a:spcBef>
                <a:spcPts val="0"/>
              </a:spcBef>
              <a:buClr>
                <a:srgbClr val="888888"/>
              </a:buClr>
              <a:buSzPct val="25000"/>
              <a:buFont typeface="Arial"/>
              <a:buNone/>
            </a:pPr>
            <a:r>
              <a:rPr lang="en-US" sz="2000" b="0" i="0" u="none" strike="noStrike" cap="none">
                <a:solidFill>
                  <a:srgbClr val="888888"/>
                </a:solidFill>
                <a:latin typeface="Calibri"/>
                <a:ea typeface="Calibri"/>
                <a:cs typeface="Calibri"/>
                <a:sym typeface="Calibri"/>
              </a:rPr>
              <a:t>Ignas Bagdonas &lt;ibagdona.ietf@gmail.com&gt;</a:t>
            </a:r>
          </a:p>
        </p:txBody>
      </p:sp>
      <p:sp>
        <p:nvSpPr>
          <p:cNvPr id="2" name="Slide Number Placeholder 1"/>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rgbClr val="888888"/>
                </a:solidFill>
                <a:latin typeface="Calibri"/>
                <a:ea typeface="Calibri"/>
                <a:cs typeface="Calibri"/>
                <a:sym typeface="Calibri"/>
              </a:rPr>
              <a:t>1</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Shape 144"/>
          <p:cNvSpPr txBox="1">
            <a:spLocks noGrp="1"/>
          </p:cNvSpPr>
          <p:nvPr>
            <p:ph type="title"/>
          </p:nvPr>
        </p:nvSpPr>
        <p:spPr>
          <a:xfrm>
            <a:off x="609600" y="274637"/>
            <a:ext cx="10972799"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959" b="0" i="0" u="none" strike="noStrike" cap="none">
                <a:solidFill>
                  <a:schemeClr val="dk1"/>
                </a:solidFill>
                <a:latin typeface="Calibri"/>
                <a:ea typeface="Calibri"/>
                <a:cs typeface="Calibri"/>
                <a:sym typeface="Calibri"/>
              </a:rPr>
              <a:t>Encap DT Charter</a:t>
            </a:r>
            <a:br>
              <a:rPr lang="en-US" sz="3959" b="0" i="0" u="none" strike="noStrike" cap="none">
                <a:solidFill>
                  <a:schemeClr val="dk1"/>
                </a:solidFill>
                <a:latin typeface="Calibri"/>
                <a:ea typeface="Calibri"/>
                <a:cs typeface="Calibri"/>
                <a:sym typeface="Calibri"/>
              </a:rPr>
            </a:br>
            <a:r>
              <a:rPr lang="en-US" sz="3959" b="0" i="0" u="none" strike="noStrike" cap="none">
                <a:solidFill>
                  <a:schemeClr val="dk1"/>
                </a:solidFill>
                <a:latin typeface="Calibri"/>
                <a:ea typeface="Calibri"/>
                <a:cs typeface="Calibri"/>
                <a:sym typeface="Calibri"/>
              </a:rPr>
              <a:t>Comments for Discussion</a:t>
            </a:r>
          </a:p>
        </p:txBody>
      </p:sp>
      <p:sp>
        <p:nvSpPr>
          <p:cNvPr id="145" name="Shape 145"/>
          <p:cNvSpPr txBox="1">
            <a:spLocks noGrp="1"/>
          </p:cNvSpPr>
          <p:nvPr>
            <p:ph type="body" idx="1"/>
          </p:nvPr>
        </p:nvSpPr>
        <p:spPr>
          <a:xfrm>
            <a:off x="609600" y="1600200"/>
            <a:ext cx="10972799" cy="4525963"/>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chemeClr val="dk1"/>
              </a:buClr>
              <a:buSzPct val="100000"/>
              <a:buFont typeface="Arial"/>
              <a:buChar char="•"/>
            </a:pPr>
            <a:r>
              <a:rPr lang="en-US" sz="3200" b="0" i="0" u="none" strike="noStrike" cap="none">
                <a:solidFill>
                  <a:schemeClr val="dk1"/>
                </a:solidFill>
                <a:latin typeface="Calibri"/>
                <a:ea typeface="Calibri"/>
                <a:cs typeface="Calibri"/>
                <a:sym typeface="Calibri"/>
              </a:rPr>
              <a:t>Comment:</a:t>
            </a:r>
          </a:p>
          <a:p>
            <a:pPr marL="742950" marR="0" lvl="1" indent="-285750" algn="l" rtl="0">
              <a:spcBef>
                <a:spcPts val="560"/>
              </a:spcBef>
              <a:spcAft>
                <a:spcPts val="0"/>
              </a:spcAft>
              <a:buClr>
                <a:schemeClr val="dk1"/>
              </a:buClr>
              <a:buSzPct val="100000"/>
              <a:buFont typeface="Arial"/>
              <a:buChar char="–"/>
            </a:pPr>
            <a:r>
              <a:rPr lang="en-US" sz="2800" b="0" i="0" u="none" strike="noStrike" cap="none">
                <a:solidFill>
                  <a:schemeClr val="dk1"/>
                </a:solidFill>
                <a:latin typeface="Calibri"/>
                <a:ea typeface="Calibri"/>
                <a:cs typeface="Calibri"/>
                <a:sym typeface="Calibri"/>
              </a:rPr>
              <a:t>Remove text shown in strikethrough: “although doing so would provide the best benefit to the industry.”</a:t>
            </a:r>
          </a:p>
          <a:p>
            <a:pPr marL="742950" marR="0" lvl="1" indent="-285750" algn="l" rtl="0">
              <a:spcBef>
                <a:spcPts val="560"/>
              </a:spcBef>
              <a:spcAft>
                <a:spcPts val="0"/>
              </a:spcAft>
              <a:buClr>
                <a:schemeClr val="dk1"/>
              </a:buClr>
              <a:buSzPct val="100000"/>
              <a:buFont typeface="Arial"/>
              <a:buChar char="–"/>
            </a:pPr>
            <a:r>
              <a:rPr lang="en-US" sz="2800" b="0" i="0" u="none" strike="noStrike" cap="none">
                <a:solidFill>
                  <a:schemeClr val="dk1"/>
                </a:solidFill>
                <a:latin typeface="Calibri"/>
                <a:ea typeface="Calibri"/>
                <a:cs typeface="Calibri"/>
                <a:sym typeface="Calibri"/>
              </a:rPr>
              <a:t>Proposed Resolution:</a:t>
            </a:r>
          </a:p>
          <a:p>
            <a:pPr marL="1143000" marR="0" lvl="2" indent="-228600" algn="l" rtl="0">
              <a:spcBef>
                <a:spcPts val="480"/>
              </a:spcBef>
              <a:spcAft>
                <a:spcPts val="0"/>
              </a:spcAft>
              <a:buClr>
                <a:schemeClr val="dk1"/>
              </a:buClr>
              <a:buSzPct val="100000"/>
              <a:buFont typeface="Arial"/>
              <a:buChar char="•"/>
            </a:pPr>
            <a:r>
              <a:rPr lang="en-US" sz="2400" b="0" i="0" u="none" strike="noStrike" cap="none">
                <a:solidFill>
                  <a:schemeClr val="dk1"/>
                </a:solidFill>
                <a:latin typeface="Calibri"/>
                <a:ea typeface="Calibri"/>
                <a:cs typeface="Calibri"/>
                <a:sym typeface="Calibri"/>
              </a:rPr>
              <a:t>Accepted</a:t>
            </a:r>
          </a:p>
          <a:p>
            <a:pPr marL="342900" marR="0" lvl="0" indent="-342900" algn="l" rtl="0">
              <a:spcBef>
                <a:spcPts val="640"/>
              </a:spcBef>
              <a:spcAft>
                <a:spcPts val="0"/>
              </a:spcAft>
              <a:buClr>
                <a:schemeClr val="dk1"/>
              </a:buClr>
              <a:buSzPct val="100000"/>
              <a:buFont typeface="Arial"/>
              <a:buChar char="•"/>
            </a:pPr>
            <a:r>
              <a:rPr lang="en-US" sz="3200" b="0" i="0" u="none" strike="noStrike" cap="none">
                <a:solidFill>
                  <a:schemeClr val="dk1"/>
                </a:solidFill>
                <a:latin typeface="Calibri"/>
                <a:ea typeface="Calibri"/>
                <a:cs typeface="Calibri"/>
                <a:sym typeface="Calibri"/>
              </a:rPr>
              <a:t>Comment:</a:t>
            </a:r>
          </a:p>
          <a:p>
            <a:pPr marL="742950" marR="0" lvl="1" indent="-285750" algn="l" rtl="0">
              <a:spcBef>
                <a:spcPts val="560"/>
              </a:spcBef>
              <a:spcAft>
                <a:spcPts val="0"/>
              </a:spcAft>
              <a:buClr>
                <a:schemeClr val="dk1"/>
              </a:buClr>
              <a:buSzPct val="100000"/>
              <a:buFont typeface="Arial"/>
              <a:buChar char="–"/>
            </a:pPr>
            <a:r>
              <a:rPr lang="en-US" sz="2800" b="0" i="0" u="none" strike="noStrike" cap="none">
                <a:solidFill>
                  <a:schemeClr val="dk1"/>
                </a:solidFill>
                <a:latin typeface="Calibri"/>
                <a:ea typeface="Calibri"/>
                <a:cs typeface="Calibri"/>
                <a:sym typeface="Calibri"/>
              </a:rPr>
              <a:t>Timeline is unrealistic</a:t>
            </a:r>
          </a:p>
          <a:p>
            <a:pPr marL="742950" marR="0" lvl="1" indent="-285750" algn="l" rtl="0">
              <a:spcBef>
                <a:spcPts val="560"/>
              </a:spcBef>
              <a:spcAft>
                <a:spcPts val="0"/>
              </a:spcAft>
              <a:buClr>
                <a:schemeClr val="dk1"/>
              </a:buClr>
              <a:buSzPct val="100000"/>
              <a:buFont typeface="Arial"/>
              <a:buChar char="–"/>
            </a:pPr>
            <a:r>
              <a:rPr lang="en-US" sz="2800" b="0" i="0" u="none" strike="noStrike" cap="none">
                <a:solidFill>
                  <a:schemeClr val="dk1"/>
                </a:solidFill>
                <a:latin typeface="Calibri"/>
                <a:ea typeface="Calibri"/>
                <a:cs typeface="Calibri"/>
                <a:sym typeface="Calibri"/>
              </a:rPr>
              <a:t>Proposed Resolution:</a:t>
            </a:r>
          </a:p>
          <a:p>
            <a:pPr marL="1143000" marR="0" lvl="2" indent="-228600" algn="l" rtl="0">
              <a:spcBef>
                <a:spcPts val="480"/>
              </a:spcBef>
              <a:spcAft>
                <a:spcPts val="0"/>
              </a:spcAft>
              <a:buClr>
                <a:schemeClr val="dk1"/>
              </a:buClr>
              <a:buSzPct val="100000"/>
              <a:buFont typeface="Arial"/>
              <a:buChar char="•"/>
            </a:pPr>
            <a:r>
              <a:rPr lang="en-US" sz="2400" b="0" i="0" u="none" strike="noStrike" cap="none">
                <a:solidFill>
                  <a:schemeClr val="dk1"/>
                </a:solidFill>
                <a:latin typeface="Calibri"/>
                <a:ea typeface="Calibri"/>
                <a:cs typeface="Calibri"/>
                <a:sym typeface="Calibri"/>
              </a:rPr>
              <a:t>Timeline is based on discussions with DT members</a:t>
            </a:r>
          </a:p>
          <a:p>
            <a:pPr marL="1143000" marR="0" lvl="2" indent="-228600" algn="l" rtl="0">
              <a:spcBef>
                <a:spcPts val="480"/>
              </a:spcBef>
              <a:spcAft>
                <a:spcPts val="0"/>
              </a:spcAft>
              <a:buClr>
                <a:schemeClr val="dk1"/>
              </a:buClr>
              <a:buSzPct val="100000"/>
              <a:buFont typeface="Arial"/>
              <a:buNone/>
            </a:pPr>
            <a:endParaRPr sz="2400" b="0" i="0" u="none" strike="noStrike" cap="none">
              <a:solidFill>
                <a:schemeClr val="dk1"/>
              </a:solidFill>
              <a:latin typeface="Calibri"/>
              <a:ea typeface="Calibri"/>
              <a:cs typeface="Calibri"/>
              <a:sym typeface="Calibri"/>
            </a:endParaRPr>
          </a:p>
          <a:p>
            <a:pPr marL="1600200" marR="0" lvl="3" indent="-228600" algn="l" rtl="0">
              <a:spcBef>
                <a:spcPts val="400"/>
              </a:spcBef>
              <a:buClr>
                <a:schemeClr val="dk1"/>
              </a:buClr>
              <a:buSzPct val="100000"/>
              <a:buFont typeface="Arial"/>
              <a:buNone/>
            </a:pPr>
            <a:endParaRPr sz="2000" b="0" i="0" u="none" strike="noStrike" cap="none">
              <a:solidFill>
                <a:schemeClr val="dk1"/>
              </a:solidFill>
              <a:latin typeface="Calibri"/>
              <a:ea typeface="Calibri"/>
              <a:cs typeface="Calibri"/>
              <a:sym typeface="Calibri"/>
            </a:endParaRPr>
          </a:p>
        </p:txBody>
      </p:sp>
      <p:sp>
        <p:nvSpPr>
          <p:cNvPr id="2" name="Slide Number Placeholder 1"/>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rgbClr val="888888"/>
                </a:solidFill>
                <a:latin typeface="Calibri"/>
                <a:ea typeface="Calibri"/>
                <a:cs typeface="Calibri"/>
                <a:sym typeface="Calibri"/>
              </a:rPr>
              <a:t>10</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Shape 150"/>
          <p:cNvSpPr txBox="1">
            <a:spLocks noGrp="1"/>
          </p:cNvSpPr>
          <p:nvPr>
            <p:ph type="title"/>
          </p:nvPr>
        </p:nvSpPr>
        <p:spPr>
          <a:xfrm>
            <a:off x="609600" y="274637"/>
            <a:ext cx="10972799"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959" b="0" i="0" u="none" strike="noStrike" cap="none">
                <a:solidFill>
                  <a:schemeClr val="dk1"/>
                </a:solidFill>
                <a:latin typeface="Calibri"/>
                <a:ea typeface="Calibri"/>
                <a:cs typeface="Calibri"/>
                <a:sym typeface="Calibri"/>
              </a:rPr>
              <a:t>Encapsulation Design Team Charter</a:t>
            </a:r>
            <a:br>
              <a:rPr lang="en-US" sz="3959" b="0" i="0" u="none" strike="noStrike" cap="none">
                <a:solidFill>
                  <a:schemeClr val="dk1"/>
                </a:solidFill>
                <a:latin typeface="Calibri"/>
                <a:ea typeface="Calibri"/>
                <a:cs typeface="Calibri"/>
                <a:sym typeface="Calibri"/>
              </a:rPr>
            </a:br>
            <a:r>
              <a:rPr lang="en-US" sz="2790" b="0" i="0" u="none" strike="noStrike" cap="none">
                <a:solidFill>
                  <a:schemeClr val="dk1"/>
                </a:solidFill>
                <a:latin typeface="Calibri"/>
                <a:ea typeface="Calibri"/>
                <a:cs typeface="Calibri"/>
                <a:sym typeface="Calibri"/>
              </a:rPr>
              <a:t>rev 20161026</a:t>
            </a:r>
          </a:p>
        </p:txBody>
      </p:sp>
      <p:sp>
        <p:nvSpPr>
          <p:cNvPr id="151" name="Shape 151"/>
          <p:cNvSpPr txBox="1">
            <a:spLocks noGrp="1"/>
          </p:cNvSpPr>
          <p:nvPr>
            <p:ph type="body" idx="1"/>
          </p:nvPr>
        </p:nvSpPr>
        <p:spPr>
          <a:xfrm>
            <a:off x="609600" y="1600200"/>
            <a:ext cx="5384799" cy="4525963"/>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dk1"/>
              </a:buClr>
              <a:buSzPct val="25000"/>
              <a:buFont typeface="Arial"/>
              <a:buNone/>
            </a:pPr>
            <a:r>
              <a:rPr lang="en-US" sz="1100" b="0" i="0" u="none" strike="noStrike" cap="none">
                <a:solidFill>
                  <a:schemeClr val="dk1"/>
                </a:solidFill>
                <a:latin typeface="Calibri"/>
                <a:ea typeface="Calibri"/>
                <a:cs typeface="Calibri"/>
                <a:sym typeface="Calibri"/>
              </a:rPr>
              <a:t>NVO3 Encapsulation Design team 2016</a:t>
            </a:r>
          </a:p>
          <a:p>
            <a:pPr marL="0" marR="0" lvl="0" indent="0" algn="l" rtl="0">
              <a:spcBef>
                <a:spcPts val="220"/>
              </a:spcBef>
              <a:spcAft>
                <a:spcPts val="0"/>
              </a:spcAft>
              <a:buClr>
                <a:schemeClr val="dk1"/>
              </a:buClr>
              <a:buSzPct val="25000"/>
              <a:buFont typeface="Arial"/>
              <a:buNone/>
            </a:pPr>
            <a:endParaRPr sz="1100" b="0" i="0" u="none" strike="noStrike" cap="none">
              <a:solidFill>
                <a:schemeClr val="dk1"/>
              </a:solidFill>
              <a:latin typeface="Calibri"/>
              <a:ea typeface="Calibri"/>
              <a:cs typeface="Calibri"/>
              <a:sym typeface="Calibri"/>
            </a:endParaRPr>
          </a:p>
          <a:p>
            <a:pPr marL="0" marR="0" lvl="0" indent="0" algn="l" rtl="0">
              <a:spcBef>
                <a:spcPts val="220"/>
              </a:spcBef>
              <a:spcAft>
                <a:spcPts val="0"/>
              </a:spcAft>
              <a:buClr>
                <a:schemeClr val="dk1"/>
              </a:buClr>
              <a:buSzPct val="25000"/>
              <a:buFont typeface="Arial"/>
              <a:buNone/>
            </a:pPr>
            <a:r>
              <a:rPr lang="en-US" sz="1100" b="0" i="0" u="none" strike="noStrike" cap="none">
                <a:solidFill>
                  <a:schemeClr val="dk1"/>
                </a:solidFill>
                <a:latin typeface="Calibri"/>
                <a:ea typeface="Calibri"/>
                <a:cs typeface="Calibri"/>
                <a:sym typeface="Calibri"/>
              </a:rPr>
              <a:t>Problem Statement</a:t>
            </a:r>
          </a:p>
          <a:p>
            <a:pPr marL="0" marR="0" lvl="0" indent="0" algn="l" rtl="0">
              <a:spcBef>
                <a:spcPts val="220"/>
              </a:spcBef>
              <a:spcAft>
                <a:spcPts val="0"/>
              </a:spcAft>
              <a:buClr>
                <a:schemeClr val="dk1"/>
              </a:buClr>
              <a:buSzPct val="25000"/>
              <a:buFont typeface="Arial"/>
              <a:buNone/>
            </a:pPr>
            <a:r>
              <a:rPr lang="en-US" sz="1100" b="0" i="0" u="none" strike="noStrike" cap="none">
                <a:solidFill>
                  <a:schemeClr val="dk1"/>
                </a:solidFill>
                <a:latin typeface="Calibri"/>
                <a:ea typeface="Calibri"/>
                <a:cs typeface="Calibri"/>
                <a:sym typeface="Calibri"/>
              </a:rPr>
              <a:t>The NVO3 WG charter states that it may produce requirements for network virtualization data planes based on encapsulation of virtual network traffic over an IP-</a:t>
            </a:r>
          </a:p>
          <a:p>
            <a:pPr marL="0" marR="0" lvl="0" indent="0" algn="l" rtl="0">
              <a:spcBef>
                <a:spcPts val="220"/>
              </a:spcBef>
              <a:spcAft>
                <a:spcPts val="0"/>
              </a:spcAft>
              <a:buClr>
                <a:schemeClr val="dk1"/>
              </a:buClr>
              <a:buSzPct val="25000"/>
              <a:buFont typeface="Arial"/>
              <a:buNone/>
            </a:pPr>
            <a:r>
              <a:rPr lang="en-US" sz="1100" b="0" i="0" u="none" strike="noStrike" cap="none">
                <a:solidFill>
                  <a:schemeClr val="dk1"/>
                </a:solidFill>
                <a:latin typeface="Calibri"/>
                <a:ea typeface="Calibri"/>
                <a:cs typeface="Calibri"/>
                <a:sym typeface="Calibri"/>
              </a:rPr>
              <a:t>based underlay data plane. Such requirements should consider OAM and security. Based on these requirements the WG will select, extend, and/or develop one or more data plane encapsulation format(s).</a:t>
            </a:r>
          </a:p>
          <a:p>
            <a:pPr marL="0" marR="0" lvl="0" indent="0" algn="l" rtl="0">
              <a:spcBef>
                <a:spcPts val="220"/>
              </a:spcBef>
              <a:spcAft>
                <a:spcPts val="0"/>
              </a:spcAft>
              <a:buClr>
                <a:schemeClr val="dk1"/>
              </a:buClr>
              <a:buSzPct val="25000"/>
              <a:buFont typeface="Arial"/>
              <a:buNone/>
            </a:pPr>
            <a:endParaRPr sz="1100" b="0" i="0" u="none" strike="noStrike" cap="none">
              <a:solidFill>
                <a:schemeClr val="dk1"/>
              </a:solidFill>
              <a:latin typeface="Calibri"/>
              <a:ea typeface="Calibri"/>
              <a:cs typeface="Calibri"/>
              <a:sym typeface="Calibri"/>
            </a:endParaRPr>
          </a:p>
          <a:p>
            <a:pPr marL="0" marR="0" lvl="0" indent="0" algn="l" rtl="0">
              <a:spcBef>
                <a:spcPts val="220"/>
              </a:spcBef>
              <a:spcAft>
                <a:spcPts val="0"/>
              </a:spcAft>
              <a:buClr>
                <a:schemeClr val="dk1"/>
              </a:buClr>
              <a:buSzPct val="25000"/>
              <a:buFont typeface="Arial"/>
              <a:buNone/>
            </a:pPr>
            <a:r>
              <a:rPr lang="en-US" sz="1100" b="0" i="0" u="none" strike="noStrike" cap="none">
                <a:solidFill>
                  <a:schemeClr val="dk1"/>
                </a:solidFill>
                <a:latin typeface="Calibri"/>
                <a:ea typeface="Calibri"/>
                <a:cs typeface="Calibri"/>
                <a:sym typeface="Calibri"/>
              </a:rPr>
              <a:t>This has led to drafts describing three encapsulations being adopted by the working group:</a:t>
            </a:r>
          </a:p>
          <a:p>
            <a:pPr marL="0" marR="0" lvl="0" indent="0" algn="l" rtl="0">
              <a:spcBef>
                <a:spcPts val="220"/>
              </a:spcBef>
              <a:spcAft>
                <a:spcPts val="0"/>
              </a:spcAft>
              <a:buClr>
                <a:schemeClr val="dk1"/>
              </a:buClr>
              <a:buSzPct val="25000"/>
              <a:buFont typeface="Arial"/>
              <a:buNone/>
            </a:pPr>
            <a:r>
              <a:rPr lang="en-US" sz="1100" b="0" i="0" u="none" strike="noStrike" cap="none">
                <a:solidFill>
                  <a:schemeClr val="dk1"/>
                </a:solidFill>
                <a:latin typeface="Calibri"/>
                <a:ea typeface="Calibri"/>
                <a:cs typeface="Calibri"/>
                <a:sym typeface="Calibri"/>
              </a:rPr>
              <a:t>- draft-ietf-nvo3-geneve-03</a:t>
            </a:r>
          </a:p>
          <a:p>
            <a:pPr marL="0" marR="0" lvl="0" indent="0" algn="l" rtl="0">
              <a:spcBef>
                <a:spcPts val="220"/>
              </a:spcBef>
              <a:spcAft>
                <a:spcPts val="0"/>
              </a:spcAft>
              <a:buClr>
                <a:schemeClr val="dk1"/>
              </a:buClr>
              <a:buSzPct val="25000"/>
              <a:buFont typeface="Arial"/>
              <a:buNone/>
            </a:pPr>
            <a:r>
              <a:rPr lang="en-US" sz="1100" b="0" i="0" u="none" strike="noStrike" cap="none">
                <a:solidFill>
                  <a:schemeClr val="dk1"/>
                </a:solidFill>
                <a:latin typeface="Calibri"/>
                <a:ea typeface="Calibri"/>
                <a:cs typeface="Calibri"/>
                <a:sym typeface="Calibri"/>
              </a:rPr>
              <a:t>- draft-ietf-nvo3-gue-04</a:t>
            </a:r>
          </a:p>
          <a:p>
            <a:pPr marL="0" marR="0" lvl="0" indent="0" algn="l" rtl="0">
              <a:spcBef>
                <a:spcPts val="220"/>
              </a:spcBef>
              <a:spcAft>
                <a:spcPts val="0"/>
              </a:spcAft>
              <a:buClr>
                <a:schemeClr val="dk1"/>
              </a:buClr>
              <a:buSzPct val="25000"/>
              <a:buFont typeface="Arial"/>
              <a:buNone/>
            </a:pPr>
            <a:r>
              <a:rPr lang="en-US" sz="1100" b="0" i="0" u="none" strike="noStrike" cap="none">
                <a:solidFill>
                  <a:schemeClr val="dk1"/>
                </a:solidFill>
                <a:latin typeface="Calibri"/>
                <a:ea typeface="Calibri"/>
                <a:cs typeface="Calibri"/>
                <a:sym typeface="Calibri"/>
              </a:rPr>
              <a:t>- draft-ietf-nvo3-vxlan-gpe-02</a:t>
            </a:r>
          </a:p>
          <a:p>
            <a:pPr marL="0" marR="0" lvl="0" indent="0" algn="l" rtl="0">
              <a:spcBef>
                <a:spcPts val="220"/>
              </a:spcBef>
              <a:spcAft>
                <a:spcPts val="0"/>
              </a:spcAft>
              <a:buClr>
                <a:schemeClr val="dk1"/>
              </a:buClr>
              <a:buSzPct val="25000"/>
              <a:buFont typeface="Arial"/>
              <a:buNone/>
            </a:pPr>
            <a:endParaRPr sz="1100" b="0" i="0" u="none" strike="noStrike" cap="none">
              <a:solidFill>
                <a:schemeClr val="dk1"/>
              </a:solidFill>
              <a:latin typeface="Calibri"/>
              <a:ea typeface="Calibri"/>
              <a:cs typeface="Calibri"/>
              <a:sym typeface="Calibri"/>
            </a:endParaRPr>
          </a:p>
          <a:p>
            <a:pPr marL="0" marR="0" lvl="0" indent="0" algn="l" rtl="0">
              <a:spcBef>
                <a:spcPts val="220"/>
              </a:spcBef>
              <a:spcAft>
                <a:spcPts val="0"/>
              </a:spcAft>
              <a:buClr>
                <a:schemeClr val="dk1"/>
              </a:buClr>
              <a:buSzPct val="25000"/>
              <a:buFont typeface="Arial"/>
              <a:buNone/>
            </a:pPr>
            <a:r>
              <a:rPr lang="en-US" sz="1100" b="0" i="0" u="none" strike="noStrike" cap="none">
                <a:solidFill>
                  <a:schemeClr val="dk1"/>
                </a:solidFill>
                <a:latin typeface="Calibri"/>
                <a:ea typeface="Calibri"/>
                <a:cs typeface="Calibri"/>
                <a:sym typeface="Calibri"/>
              </a:rPr>
              <a:t>Discussion on the list and in face-to-face meetings has identified a number of technical problems with each of these encapsulations. Furthermore, there was clear consensus at the IETF meeting in Berlin that it is undesirable for the working group to progress more than one data plane encapsulation. Although consensus could not be reached on the list, the overall consensus was for a single encapsulation (RFC2418, Section 3.3). Nonetheless there has been resistance to converging on a single encapsulation format</a:t>
            </a:r>
            <a:r>
              <a:rPr lang="en-US" sz="1100" b="0" i="0" u="none" strike="sngStrike" cap="none">
                <a:solidFill>
                  <a:schemeClr val="dk1"/>
                </a:solidFill>
                <a:latin typeface="Calibri"/>
                <a:ea typeface="Calibri"/>
                <a:cs typeface="Calibri"/>
                <a:sym typeface="Calibri"/>
              </a:rPr>
              <a:t>, although doing so would provide the best benefit to the industry</a:t>
            </a:r>
            <a:r>
              <a:rPr lang="en-US" sz="1100" b="0" i="0" u="none" strike="noStrike" cap="none">
                <a:solidFill>
                  <a:schemeClr val="dk1"/>
                </a:solidFill>
                <a:latin typeface="Calibri"/>
                <a:ea typeface="Calibri"/>
                <a:cs typeface="Calibri"/>
                <a:sym typeface="Calibri"/>
              </a:rPr>
              <a:t>.</a:t>
            </a:r>
          </a:p>
          <a:p>
            <a:pPr marL="0" marR="0" lvl="0" indent="0" algn="l" rtl="0">
              <a:spcBef>
                <a:spcPts val="220"/>
              </a:spcBef>
              <a:spcAft>
                <a:spcPts val="0"/>
              </a:spcAft>
              <a:buClr>
                <a:schemeClr val="dk1"/>
              </a:buClr>
              <a:buSzPct val="25000"/>
              <a:buFont typeface="Arial"/>
              <a:buNone/>
            </a:pPr>
            <a:endParaRPr sz="1100" b="0" i="0" u="none" strike="noStrike" cap="none">
              <a:solidFill>
                <a:schemeClr val="dk1"/>
              </a:solidFill>
              <a:latin typeface="Calibri"/>
              <a:ea typeface="Calibri"/>
              <a:cs typeface="Calibri"/>
              <a:sym typeface="Calibri"/>
            </a:endParaRPr>
          </a:p>
          <a:p>
            <a:pPr marL="0" marR="0" lvl="0" indent="0" algn="l" rtl="0">
              <a:spcBef>
                <a:spcPts val="220"/>
              </a:spcBef>
              <a:buClr>
                <a:schemeClr val="dk1"/>
              </a:buClr>
              <a:buSzPct val="25000"/>
              <a:buFont typeface="Arial"/>
              <a:buNone/>
            </a:pPr>
            <a:endParaRPr sz="1100" b="0" i="0" u="none" strike="noStrike" cap="none">
              <a:solidFill>
                <a:schemeClr val="dk1"/>
              </a:solidFill>
              <a:latin typeface="Calibri"/>
              <a:ea typeface="Calibri"/>
              <a:cs typeface="Calibri"/>
              <a:sym typeface="Calibri"/>
            </a:endParaRPr>
          </a:p>
        </p:txBody>
      </p:sp>
      <p:sp>
        <p:nvSpPr>
          <p:cNvPr id="152" name="Shape 152"/>
          <p:cNvSpPr txBox="1">
            <a:spLocks noGrp="1"/>
          </p:cNvSpPr>
          <p:nvPr>
            <p:ph type="body" idx="2"/>
          </p:nvPr>
        </p:nvSpPr>
        <p:spPr>
          <a:xfrm>
            <a:off x="6172200" y="1600200"/>
            <a:ext cx="4342896" cy="4525963"/>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dk1"/>
              </a:buClr>
              <a:buSzPct val="25000"/>
              <a:buFont typeface="Arial"/>
              <a:buNone/>
            </a:pPr>
            <a:r>
              <a:rPr lang="en-US" sz="1200" b="0" i="0" u="none" strike="noStrike" cap="none">
                <a:solidFill>
                  <a:schemeClr val="dk1"/>
                </a:solidFill>
                <a:latin typeface="Calibri"/>
                <a:ea typeface="Calibri"/>
                <a:cs typeface="Calibri"/>
                <a:sym typeface="Calibri"/>
              </a:rPr>
              <a:t>Design Team Goals</a:t>
            </a:r>
          </a:p>
          <a:p>
            <a:pPr marL="0" marR="0" lvl="0" indent="0" algn="l" rtl="0">
              <a:spcBef>
                <a:spcPts val="240"/>
              </a:spcBef>
              <a:spcAft>
                <a:spcPts val="0"/>
              </a:spcAft>
              <a:buClr>
                <a:schemeClr val="dk1"/>
              </a:buClr>
              <a:buSzPct val="25000"/>
              <a:buFont typeface="Arial"/>
              <a:buNone/>
            </a:pPr>
            <a:r>
              <a:rPr lang="en-US" sz="1200" b="0" i="0" u="none" strike="noStrike" cap="none">
                <a:solidFill>
                  <a:schemeClr val="dk1"/>
                </a:solidFill>
                <a:latin typeface="Calibri"/>
                <a:ea typeface="Calibri"/>
                <a:cs typeface="Calibri"/>
                <a:sym typeface="Calibri"/>
              </a:rPr>
              <a:t>The design team should take one of the proposed encapsulations and enhance it to address the technical concerns. Backwards compatibility with the chosen encapsulation and the simple evolution of deployed networks as well as applicability to all locations in the NVO3 architecture are goals. The DT should specifically avoid a design that is burdensome on hardware implementations, but should allow future extensibility. The chosen design should also operate well with ICMP and in ECMP environments. If further extensibility is required, then it should be done in such a manner that it does not require the consent of an entity outside of the IETF.</a:t>
            </a:r>
          </a:p>
          <a:p>
            <a:pPr marL="0" marR="0" lvl="0" indent="0" algn="l" rtl="0">
              <a:spcBef>
                <a:spcPts val="240"/>
              </a:spcBef>
              <a:spcAft>
                <a:spcPts val="0"/>
              </a:spcAft>
              <a:buClr>
                <a:schemeClr val="dk1"/>
              </a:buClr>
              <a:buSzPct val="25000"/>
              <a:buFont typeface="Arial"/>
              <a:buNone/>
            </a:pPr>
            <a:endParaRPr sz="1200" b="0" i="0" u="none" strike="noStrike" cap="none">
              <a:solidFill>
                <a:schemeClr val="dk1"/>
              </a:solidFill>
              <a:latin typeface="Calibri"/>
              <a:ea typeface="Calibri"/>
              <a:cs typeface="Calibri"/>
              <a:sym typeface="Calibri"/>
            </a:endParaRPr>
          </a:p>
          <a:p>
            <a:pPr marL="0" marR="0" lvl="0" indent="0" algn="l" rtl="0">
              <a:spcBef>
                <a:spcPts val="240"/>
              </a:spcBef>
              <a:spcAft>
                <a:spcPts val="0"/>
              </a:spcAft>
              <a:buClr>
                <a:schemeClr val="dk1"/>
              </a:buClr>
              <a:buSzPct val="25000"/>
              <a:buFont typeface="Arial"/>
              <a:buNone/>
            </a:pPr>
            <a:r>
              <a:rPr lang="en-US" sz="1200" b="0" i="0" u="none" strike="noStrike" cap="none">
                <a:solidFill>
                  <a:schemeClr val="dk1"/>
                </a:solidFill>
                <a:latin typeface="Calibri"/>
                <a:ea typeface="Calibri"/>
                <a:cs typeface="Calibri"/>
                <a:sym typeface="Calibri"/>
              </a:rPr>
              <a:t>Timeline</a:t>
            </a:r>
          </a:p>
          <a:p>
            <a:pPr marL="0" marR="0" lvl="0" indent="0" algn="l" rtl="0">
              <a:spcBef>
                <a:spcPts val="240"/>
              </a:spcBef>
              <a:spcAft>
                <a:spcPts val="0"/>
              </a:spcAft>
              <a:buClr>
                <a:schemeClr val="dk1"/>
              </a:buClr>
              <a:buSzPct val="25000"/>
              <a:buFont typeface="Arial"/>
              <a:buNone/>
            </a:pPr>
            <a:r>
              <a:rPr lang="en-US" sz="1200" b="0" i="0" u="none" strike="noStrike" cap="none">
                <a:solidFill>
                  <a:schemeClr val="dk1"/>
                </a:solidFill>
                <a:latin typeface="Calibri"/>
                <a:ea typeface="Calibri"/>
                <a:cs typeface="Calibri"/>
                <a:sym typeface="Calibri"/>
              </a:rPr>
              <a:t>The design team should produce a first draft describing the proposal by end of January 2017. Target adoption by the WG by March 2017 IETF.</a:t>
            </a:r>
          </a:p>
          <a:p>
            <a:pPr marL="0" marR="0" lvl="0" indent="0" algn="l" rtl="0">
              <a:spcBef>
                <a:spcPts val="180"/>
              </a:spcBef>
              <a:buClr>
                <a:schemeClr val="dk1"/>
              </a:buClr>
              <a:buSzPct val="25000"/>
              <a:buFont typeface="Arial"/>
              <a:buNone/>
            </a:pPr>
            <a:endParaRPr sz="900" b="0" i="0" u="none" strike="noStrike" cap="none">
              <a:solidFill>
                <a:schemeClr val="dk1"/>
              </a:solidFill>
              <a:latin typeface="Calibri"/>
              <a:ea typeface="Calibri"/>
              <a:cs typeface="Calibri"/>
              <a:sym typeface="Calibri"/>
            </a:endParaRPr>
          </a:p>
        </p:txBody>
      </p:sp>
      <p:sp>
        <p:nvSpPr>
          <p:cNvPr id="2" name="Slide Number Placeholder 1"/>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smtClean="0">
                <a:solidFill>
                  <a:srgbClr val="888888"/>
                </a:solidFill>
                <a:latin typeface="Calibri"/>
                <a:ea typeface="Calibri"/>
                <a:cs typeface="Calibri"/>
                <a:sym typeface="Calibri"/>
              </a:rPr>
              <a:t>11</a:t>
            </a:fld>
            <a:endParaRPr lang="en-US" sz="1200">
              <a:solidFill>
                <a:srgbClr val="888888"/>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Shape 157"/>
          <p:cNvSpPr txBox="1">
            <a:spLocks noGrp="1"/>
          </p:cNvSpPr>
          <p:nvPr>
            <p:ph type="title"/>
          </p:nvPr>
        </p:nvSpPr>
        <p:spPr>
          <a:xfrm>
            <a:off x="134850" y="0"/>
            <a:ext cx="119223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Seoul Meeting Planning - Agenda Discussion points</a:t>
            </a:r>
          </a:p>
        </p:txBody>
      </p:sp>
      <p:sp>
        <p:nvSpPr>
          <p:cNvPr id="158" name="Shape 158"/>
          <p:cNvSpPr txBox="1">
            <a:spLocks noGrp="1"/>
          </p:cNvSpPr>
          <p:nvPr>
            <p:ph type="body" idx="4294967295"/>
          </p:nvPr>
        </p:nvSpPr>
        <p:spPr>
          <a:xfrm>
            <a:off x="609600" y="1343950"/>
            <a:ext cx="10972800" cy="4526100"/>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chemeClr val="dk1"/>
              </a:buClr>
              <a:buSzPct val="100000"/>
              <a:buFont typeface="Arial"/>
              <a:buChar char="•"/>
            </a:pPr>
            <a:r>
              <a:rPr lang="en-US"/>
              <a:t>Charter</a:t>
            </a:r>
          </a:p>
          <a:p>
            <a:pPr marL="342900" marR="0" lvl="0" indent="-342900" algn="l" rtl="0">
              <a:spcBef>
                <a:spcPts val="0"/>
              </a:spcBef>
              <a:spcAft>
                <a:spcPts val="0"/>
              </a:spcAft>
              <a:buClr>
                <a:schemeClr val="dk1"/>
              </a:buClr>
              <a:buSzPct val="100000"/>
              <a:buFont typeface="Arial"/>
              <a:buChar char="•"/>
            </a:pPr>
            <a:r>
              <a:rPr lang="en-US"/>
              <a:t>Discussion on Technical Objections</a:t>
            </a:r>
          </a:p>
          <a:p>
            <a:pPr marL="342900" marR="0" lvl="0" indent="-342900" algn="l" rtl="0">
              <a:spcBef>
                <a:spcPts val="0"/>
              </a:spcBef>
              <a:spcAft>
                <a:spcPts val="0"/>
              </a:spcAft>
              <a:buClr>
                <a:schemeClr val="dk1"/>
              </a:buClr>
              <a:buSzPct val="100000"/>
              <a:buFont typeface="Arial"/>
              <a:buChar char="•"/>
            </a:pPr>
            <a:r>
              <a:rPr lang="en-US"/>
              <a:t>DataPlane Encap</a:t>
            </a:r>
          </a:p>
          <a:p>
            <a:pPr marR="0" lvl="1" algn="l" rtl="0">
              <a:spcBef>
                <a:spcPts val="0"/>
              </a:spcBef>
              <a:spcAft>
                <a:spcPts val="0"/>
              </a:spcAft>
              <a:buClr>
                <a:schemeClr val="dk1"/>
              </a:buClr>
              <a:buSzPct val="114285"/>
              <a:buFont typeface="Arial"/>
              <a:buChar char="–"/>
            </a:pPr>
            <a:r>
              <a:rPr lang="en-US"/>
              <a:t>WG discussion format (Round table?)</a:t>
            </a:r>
          </a:p>
          <a:p>
            <a:pPr marL="342900" marR="0" lvl="0" indent="-342900" algn="l" rtl="0">
              <a:spcBef>
                <a:spcPts val="0"/>
              </a:spcBef>
              <a:spcAft>
                <a:spcPts val="0"/>
              </a:spcAft>
              <a:buClr>
                <a:schemeClr val="dk1"/>
              </a:buClr>
              <a:buSzPct val="100000"/>
              <a:buFont typeface="Arial"/>
              <a:buChar char="•"/>
            </a:pPr>
            <a:r>
              <a:rPr lang="en-US"/>
              <a:t>OAM</a:t>
            </a:r>
            <a:r>
              <a:rPr lang="en-US" sz="3200" b="0" i="0" u="none" strike="noStrike" cap="none">
                <a:solidFill>
                  <a:schemeClr val="dk1"/>
                </a:solidFill>
                <a:latin typeface="Calibri"/>
                <a:ea typeface="Calibri"/>
                <a:cs typeface="Calibri"/>
                <a:sym typeface="Calibri"/>
              </a:rPr>
              <a:t>:</a:t>
            </a:r>
          </a:p>
          <a:p>
            <a:pPr marL="742950" marR="0" lvl="1" indent="-285750" algn="l" rtl="0">
              <a:spcBef>
                <a:spcPts val="560"/>
              </a:spcBef>
              <a:spcAft>
                <a:spcPts val="0"/>
              </a:spcAft>
              <a:buClr>
                <a:schemeClr val="dk1"/>
              </a:buClr>
              <a:buSzPct val="100000"/>
              <a:buFont typeface="Arial"/>
              <a:buChar char="–"/>
            </a:pPr>
            <a:r>
              <a:rPr lang="en-US"/>
              <a:t>DP encap requirements</a:t>
            </a:r>
          </a:p>
          <a:p>
            <a:pPr marL="742950" marR="0" lvl="1" indent="-285750" algn="l" rtl="0">
              <a:spcBef>
                <a:spcPts val="560"/>
              </a:spcBef>
              <a:spcAft>
                <a:spcPts val="0"/>
              </a:spcAft>
              <a:buClr>
                <a:schemeClr val="dk1"/>
              </a:buClr>
              <a:buSzPct val="100000"/>
              <a:buFont typeface="Arial"/>
              <a:buChar char="–"/>
            </a:pPr>
            <a:r>
              <a:rPr lang="en-US"/>
              <a:t>Solutions draft discussion</a:t>
            </a:r>
          </a:p>
          <a:p>
            <a:pPr marL="342900" marR="0" lvl="0" indent="-342900" algn="l" rtl="0">
              <a:spcBef>
                <a:spcPts val="640"/>
              </a:spcBef>
              <a:spcAft>
                <a:spcPts val="0"/>
              </a:spcAft>
              <a:buClr>
                <a:schemeClr val="dk1"/>
              </a:buClr>
              <a:buSzPct val="100000"/>
              <a:buFont typeface="Arial"/>
              <a:buChar char="•"/>
            </a:pPr>
            <a:r>
              <a:rPr lang="en-US" sz="3200" b="0" i="0" u="none" strike="noStrike" cap="none">
                <a:solidFill>
                  <a:schemeClr val="dk1"/>
                </a:solidFill>
                <a:latin typeface="Calibri"/>
                <a:ea typeface="Calibri"/>
                <a:cs typeface="Calibri"/>
                <a:sym typeface="Calibri"/>
              </a:rPr>
              <a:t>Co</a:t>
            </a:r>
            <a:r>
              <a:rPr lang="en-US"/>
              <a:t>ntrol Plane</a:t>
            </a:r>
            <a:r>
              <a:rPr lang="en-US" sz="3200" b="0" i="0" u="none" strike="noStrike" cap="none">
                <a:solidFill>
                  <a:schemeClr val="dk1"/>
                </a:solidFill>
                <a:latin typeface="Calibri"/>
                <a:ea typeface="Calibri"/>
                <a:cs typeface="Calibri"/>
                <a:sym typeface="Calibri"/>
              </a:rPr>
              <a:t>:</a:t>
            </a:r>
          </a:p>
          <a:p>
            <a:pPr marL="742950" marR="0" lvl="1" indent="-285750" algn="l" rtl="0">
              <a:lnSpc>
                <a:spcPct val="100000"/>
              </a:lnSpc>
              <a:spcBef>
                <a:spcPts val="560"/>
              </a:spcBef>
              <a:spcAft>
                <a:spcPts val="0"/>
              </a:spcAft>
              <a:buClr>
                <a:schemeClr val="dk1"/>
              </a:buClr>
              <a:buSzPct val="100000"/>
              <a:buFont typeface="Arial"/>
              <a:buChar char="–"/>
            </a:pPr>
            <a:r>
              <a:rPr lang="en-US"/>
              <a:t>Progressing work on solutions.</a:t>
            </a:r>
          </a:p>
          <a:p>
            <a:pPr marL="1143000" marR="0" lvl="2" indent="-228600" algn="l" rtl="0">
              <a:spcBef>
                <a:spcPts val="480"/>
              </a:spcBef>
              <a:spcAft>
                <a:spcPts val="0"/>
              </a:spcAft>
              <a:buClr>
                <a:schemeClr val="dk1"/>
              </a:buClr>
              <a:buSzPct val="100000"/>
              <a:buFont typeface="Arial"/>
              <a:buNone/>
            </a:pPr>
            <a:endParaRPr sz="2400" b="0" i="0" u="none" strike="noStrike" cap="none">
              <a:solidFill>
                <a:schemeClr val="dk1"/>
              </a:solidFill>
              <a:latin typeface="Calibri"/>
              <a:ea typeface="Calibri"/>
              <a:cs typeface="Calibri"/>
              <a:sym typeface="Calibri"/>
            </a:endParaRPr>
          </a:p>
          <a:p>
            <a:pPr marL="1600200" marR="0" lvl="3" indent="-228600" algn="l" rtl="0">
              <a:spcBef>
                <a:spcPts val="400"/>
              </a:spcBef>
              <a:buClr>
                <a:schemeClr val="dk1"/>
              </a:buClr>
              <a:buSzPct val="100000"/>
              <a:buFont typeface="Arial"/>
              <a:buNone/>
            </a:pPr>
            <a:endParaRPr sz="2000" b="0" i="0" u="none" strike="noStrike" cap="none">
              <a:solidFill>
                <a:schemeClr val="dk1"/>
              </a:solidFill>
              <a:latin typeface="Calibri"/>
              <a:ea typeface="Calibri"/>
              <a:cs typeface="Calibri"/>
              <a:sym typeface="Calibri"/>
            </a:endParaRPr>
          </a:p>
        </p:txBody>
      </p:sp>
      <p:sp>
        <p:nvSpPr>
          <p:cNvPr id="2" name="Slide Number Placeholder 1"/>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smtClean="0">
                <a:solidFill>
                  <a:srgbClr val="888888"/>
                </a:solidFill>
                <a:latin typeface="Calibri"/>
                <a:ea typeface="Calibri"/>
                <a:cs typeface="Calibri"/>
                <a:sym typeface="Calibri"/>
              </a:rPr>
              <a:t>12</a:t>
            </a:fld>
            <a:endParaRPr lang="en-US" sz="1200">
              <a:solidFill>
                <a:srgbClr val="888888"/>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Shape 96"/>
          <p:cNvSpPr txBox="1">
            <a:spLocks noGrp="1"/>
          </p:cNvSpPr>
          <p:nvPr>
            <p:ph type="title"/>
          </p:nvPr>
        </p:nvSpPr>
        <p:spPr>
          <a:xfrm>
            <a:off x="1981200" y="89926"/>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Note Well</a:t>
            </a:r>
          </a:p>
        </p:txBody>
      </p:sp>
      <p:sp>
        <p:nvSpPr>
          <p:cNvPr id="97" name="Shape 97"/>
          <p:cNvSpPr txBox="1"/>
          <p:nvPr/>
        </p:nvSpPr>
        <p:spPr>
          <a:xfrm>
            <a:off x="1757738" y="1215391"/>
            <a:ext cx="8663864" cy="5693864"/>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400" b="0" i="0" u="none" strike="noStrike" cap="none">
                <a:solidFill>
                  <a:schemeClr val="dk1"/>
                </a:solidFill>
                <a:latin typeface="Calibri"/>
                <a:ea typeface="Calibri"/>
                <a:cs typeface="Calibri"/>
                <a:sym typeface="Calibri"/>
              </a:rPr>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marL="0" marR="0" lvl="0" indent="0" algn="l" rtl="0">
              <a:spcBef>
                <a:spcPts val="0"/>
              </a:spcBef>
              <a:buNone/>
            </a:pPr>
            <a:endParaRPr sz="1400">
              <a:solidFill>
                <a:schemeClr val="dk1"/>
              </a:solidFill>
              <a:latin typeface="Calibri"/>
              <a:ea typeface="Calibri"/>
              <a:cs typeface="Calibri"/>
              <a:sym typeface="Calibri"/>
            </a:endParaRPr>
          </a:p>
          <a:p>
            <a:pPr marL="171450" marR="0" lvl="0" indent="-171450" algn="l" rtl="0">
              <a:spcBef>
                <a:spcPts val="0"/>
              </a:spcBef>
              <a:buClr>
                <a:schemeClr val="dk1"/>
              </a:buClr>
              <a:buSzPct val="100000"/>
              <a:buFont typeface="Arial"/>
              <a:buChar char="•"/>
            </a:pPr>
            <a:r>
              <a:rPr lang="en-US" sz="1400">
                <a:solidFill>
                  <a:schemeClr val="dk1"/>
                </a:solidFill>
                <a:latin typeface="Calibri"/>
                <a:ea typeface="Calibri"/>
                <a:cs typeface="Calibri"/>
                <a:sym typeface="Calibri"/>
              </a:rPr>
              <a:t>The IETF plenary session</a:t>
            </a:r>
          </a:p>
          <a:p>
            <a:pPr marL="171450" marR="0" lvl="0" indent="-171450" algn="l" rtl="0">
              <a:spcBef>
                <a:spcPts val="0"/>
              </a:spcBef>
              <a:buClr>
                <a:schemeClr val="dk1"/>
              </a:buClr>
              <a:buSzPct val="100000"/>
              <a:buFont typeface="Arial"/>
              <a:buChar char="•"/>
            </a:pPr>
            <a:r>
              <a:rPr lang="en-US" sz="1400">
                <a:solidFill>
                  <a:schemeClr val="dk1"/>
                </a:solidFill>
                <a:latin typeface="Calibri"/>
                <a:ea typeface="Calibri"/>
                <a:cs typeface="Calibri"/>
                <a:sym typeface="Calibri"/>
              </a:rPr>
              <a:t>The IESG, or any member thereof on behalf of the IESG</a:t>
            </a:r>
          </a:p>
          <a:p>
            <a:pPr marL="171450" marR="0" lvl="0" indent="-171450" algn="l" rtl="0">
              <a:spcBef>
                <a:spcPts val="0"/>
              </a:spcBef>
              <a:buClr>
                <a:schemeClr val="dk1"/>
              </a:buClr>
              <a:buSzPct val="100000"/>
              <a:buFont typeface="Arial"/>
              <a:buChar char="•"/>
            </a:pPr>
            <a:r>
              <a:rPr lang="en-US" sz="1400">
                <a:solidFill>
                  <a:schemeClr val="dk1"/>
                </a:solidFill>
                <a:latin typeface="Calibri"/>
                <a:ea typeface="Calibri"/>
                <a:cs typeface="Calibri"/>
                <a:sym typeface="Calibri"/>
              </a:rPr>
              <a:t>Any IETF mailing list, including the IETF list itself, any working group or design team list, or any other list functioning under IETF auspices</a:t>
            </a:r>
          </a:p>
          <a:p>
            <a:pPr marL="171450" marR="0" lvl="0" indent="-171450" algn="l" rtl="0">
              <a:spcBef>
                <a:spcPts val="0"/>
              </a:spcBef>
              <a:buClr>
                <a:schemeClr val="dk1"/>
              </a:buClr>
              <a:buSzPct val="100000"/>
              <a:buFont typeface="Arial"/>
              <a:buChar char="•"/>
            </a:pPr>
            <a:r>
              <a:rPr lang="en-US" sz="1400">
                <a:solidFill>
                  <a:schemeClr val="dk1"/>
                </a:solidFill>
                <a:latin typeface="Calibri"/>
                <a:ea typeface="Calibri"/>
                <a:cs typeface="Calibri"/>
                <a:sym typeface="Calibri"/>
              </a:rPr>
              <a:t>Any IETF working group or portion thereof</a:t>
            </a:r>
          </a:p>
          <a:p>
            <a:pPr marL="171450" marR="0" lvl="0" indent="-171450" algn="l" rtl="0">
              <a:spcBef>
                <a:spcPts val="0"/>
              </a:spcBef>
              <a:buClr>
                <a:schemeClr val="dk1"/>
              </a:buClr>
              <a:buSzPct val="100000"/>
              <a:buFont typeface="Arial"/>
              <a:buChar char="•"/>
            </a:pPr>
            <a:r>
              <a:rPr lang="en-US" sz="1400">
                <a:solidFill>
                  <a:schemeClr val="dk1"/>
                </a:solidFill>
                <a:latin typeface="Calibri"/>
                <a:ea typeface="Calibri"/>
                <a:cs typeface="Calibri"/>
                <a:sym typeface="Calibri"/>
              </a:rPr>
              <a:t>Any Birds of a Feather (BOF) session</a:t>
            </a:r>
          </a:p>
          <a:p>
            <a:pPr marL="171450" marR="0" lvl="0" indent="-171450" algn="l" rtl="0">
              <a:spcBef>
                <a:spcPts val="0"/>
              </a:spcBef>
              <a:buClr>
                <a:schemeClr val="dk1"/>
              </a:buClr>
              <a:buSzPct val="100000"/>
              <a:buFont typeface="Arial"/>
              <a:buChar char="•"/>
            </a:pPr>
            <a:r>
              <a:rPr lang="en-US" sz="1400">
                <a:solidFill>
                  <a:schemeClr val="dk1"/>
                </a:solidFill>
                <a:latin typeface="Calibri"/>
                <a:ea typeface="Calibri"/>
                <a:cs typeface="Calibri"/>
                <a:sym typeface="Calibri"/>
              </a:rPr>
              <a:t>The IAB or any member thereof on behalf of the IAB</a:t>
            </a:r>
          </a:p>
          <a:p>
            <a:pPr marL="171450" marR="0" lvl="0" indent="-171450" algn="l" rtl="0">
              <a:spcBef>
                <a:spcPts val="0"/>
              </a:spcBef>
              <a:buClr>
                <a:schemeClr val="dk1"/>
              </a:buClr>
              <a:buSzPct val="100000"/>
              <a:buFont typeface="Arial"/>
              <a:buChar char="•"/>
            </a:pPr>
            <a:r>
              <a:rPr lang="en-US" sz="1400">
                <a:solidFill>
                  <a:schemeClr val="dk1"/>
                </a:solidFill>
                <a:latin typeface="Calibri"/>
                <a:ea typeface="Calibri"/>
                <a:cs typeface="Calibri"/>
                <a:sym typeface="Calibri"/>
              </a:rPr>
              <a:t>The RFC Editor or the Internet-Drafts function</a:t>
            </a:r>
          </a:p>
          <a:p>
            <a:pPr marL="0" marR="0" lvl="0" indent="0" algn="l" rtl="0">
              <a:spcBef>
                <a:spcPts val="0"/>
              </a:spcBef>
              <a:buNone/>
            </a:pPr>
            <a:endParaRPr sz="1400">
              <a:solidFill>
                <a:schemeClr val="dk1"/>
              </a:solidFill>
              <a:latin typeface="Calibri"/>
              <a:ea typeface="Calibri"/>
              <a:cs typeface="Calibri"/>
              <a:sym typeface="Calibri"/>
            </a:endParaRPr>
          </a:p>
          <a:p>
            <a:pPr marL="0" marR="0" lvl="0" indent="0" algn="l" rtl="0">
              <a:spcBef>
                <a:spcPts val="0"/>
              </a:spcBef>
              <a:buSzPct val="25000"/>
              <a:buNone/>
            </a:pPr>
            <a:r>
              <a:rPr lang="en-US" sz="1400">
                <a:solidFill>
                  <a:schemeClr val="dk1"/>
                </a:solidFill>
                <a:latin typeface="Calibri"/>
                <a:ea typeface="Calibri"/>
                <a:cs typeface="Calibri"/>
                <a:sym typeface="Calibri"/>
              </a:rPr>
              <a:t>All IETF Contributions are subject to the rules of RFC 5378 and RFC 3979 (updated by RFC 4879).</a:t>
            </a:r>
          </a:p>
          <a:p>
            <a:pPr marL="0" marR="0" lvl="0" indent="0" algn="l" rtl="0">
              <a:spcBef>
                <a:spcPts val="0"/>
              </a:spcBef>
              <a:buNone/>
            </a:pPr>
            <a:endParaRPr sz="1400">
              <a:solidFill>
                <a:schemeClr val="dk1"/>
              </a:solidFill>
              <a:latin typeface="Calibri"/>
              <a:ea typeface="Calibri"/>
              <a:cs typeface="Calibri"/>
              <a:sym typeface="Calibri"/>
            </a:endParaRPr>
          </a:p>
          <a:p>
            <a:pPr marL="0" marR="0" lvl="0" indent="0" algn="l" rtl="0">
              <a:spcBef>
                <a:spcPts val="0"/>
              </a:spcBef>
              <a:buSzPct val="25000"/>
              <a:buNone/>
            </a:pPr>
            <a:r>
              <a:rPr lang="en-US" sz="1400">
                <a:solidFill>
                  <a:schemeClr val="dk1"/>
                </a:solidFill>
                <a:latin typeface="Calibri"/>
                <a:ea typeface="Calibri"/>
                <a:cs typeface="Calibri"/>
                <a:sym typeface="Calibri"/>
              </a:rPr>
              <a:t>Statements made outside of an IETF session, mailing list or other function, that are clearly not intended to be input to an IETF activity, group or function, are not IETF Contributions in the context of this notice.  Please consult RFC 5378 and RFC 3979 for details.</a:t>
            </a:r>
          </a:p>
          <a:p>
            <a:pPr marL="0" marR="0" lvl="0" indent="0" algn="l" rtl="0">
              <a:spcBef>
                <a:spcPts val="0"/>
              </a:spcBef>
              <a:buNone/>
            </a:pPr>
            <a:endParaRPr sz="1400">
              <a:solidFill>
                <a:schemeClr val="dk1"/>
              </a:solidFill>
              <a:latin typeface="Calibri"/>
              <a:ea typeface="Calibri"/>
              <a:cs typeface="Calibri"/>
              <a:sym typeface="Calibri"/>
            </a:endParaRPr>
          </a:p>
          <a:p>
            <a:pPr marL="0" marR="0" lvl="0" indent="0" algn="l" rtl="0">
              <a:spcBef>
                <a:spcPts val="0"/>
              </a:spcBef>
              <a:buSzPct val="25000"/>
              <a:buNone/>
            </a:pPr>
            <a:r>
              <a:rPr lang="en-US" sz="1400">
                <a:solidFill>
                  <a:schemeClr val="dk1"/>
                </a:solidFill>
                <a:latin typeface="Calibri"/>
                <a:ea typeface="Calibri"/>
                <a:cs typeface="Calibri"/>
                <a:sym typeface="Calibri"/>
              </a:rPr>
              <a:t>A participant in any IETF activity is deemed to accept all IETF rules of process, as documented in Best Current Practices RFCs and IESG Statements.</a:t>
            </a:r>
          </a:p>
          <a:p>
            <a:pPr marL="0" marR="0" lvl="0" indent="0" algn="l" rtl="0">
              <a:spcBef>
                <a:spcPts val="0"/>
              </a:spcBef>
              <a:buNone/>
            </a:pPr>
            <a:endParaRPr sz="1400">
              <a:solidFill>
                <a:schemeClr val="dk1"/>
              </a:solidFill>
              <a:latin typeface="Calibri"/>
              <a:ea typeface="Calibri"/>
              <a:cs typeface="Calibri"/>
              <a:sym typeface="Calibri"/>
            </a:endParaRPr>
          </a:p>
          <a:p>
            <a:pPr marL="0" marR="0" lvl="0" indent="0" algn="l" rtl="0">
              <a:spcBef>
                <a:spcPts val="0"/>
              </a:spcBef>
              <a:buSzPct val="25000"/>
              <a:buNone/>
            </a:pPr>
            <a:r>
              <a:rPr lang="en-US" sz="1400">
                <a:solidFill>
                  <a:schemeClr val="dk1"/>
                </a:solidFill>
                <a:latin typeface="Calibri"/>
                <a:ea typeface="Calibri"/>
                <a:cs typeface="Calibri"/>
                <a:sym typeface="Calibri"/>
              </a:rPr>
              <a:t>A participant in any IETF activity acknowledges that written, audio and video records of meetings may be made and may be available to the public.</a:t>
            </a:r>
            <a:br>
              <a:rPr lang="en-US" sz="1400">
                <a:solidFill>
                  <a:schemeClr val="dk1"/>
                </a:solidFill>
                <a:latin typeface="Calibri"/>
                <a:ea typeface="Calibri"/>
                <a:cs typeface="Calibri"/>
                <a:sym typeface="Calibri"/>
              </a:rPr>
            </a:br>
            <a:endParaRPr lang="en-US" sz="1400">
              <a:solidFill>
                <a:schemeClr val="dk1"/>
              </a:solidFill>
              <a:latin typeface="Calibri"/>
              <a:ea typeface="Calibri"/>
              <a:cs typeface="Calibri"/>
              <a:sym typeface="Calibri"/>
            </a:endParaRPr>
          </a:p>
        </p:txBody>
      </p:sp>
      <p:sp>
        <p:nvSpPr>
          <p:cNvPr id="2" name="Slide Number Placeholder 1"/>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rgbClr val="888888"/>
                </a:solidFill>
                <a:latin typeface="Calibri"/>
                <a:ea typeface="Calibri"/>
                <a:cs typeface="Calibri"/>
                <a:sym typeface="Calibri"/>
              </a:rPr>
              <a:t>2</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title"/>
          </p:nvPr>
        </p:nvSpPr>
        <p:spPr>
          <a:xfrm>
            <a:off x="609600" y="274637"/>
            <a:ext cx="10972799"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Meeting Logistics</a:t>
            </a:r>
          </a:p>
        </p:txBody>
      </p:sp>
      <p:sp>
        <p:nvSpPr>
          <p:cNvPr id="103" name="Shape 103"/>
          <p:cNvSpPr txBox="1">
            <a:spLocks noGrp="1"/>
          </p:cNvSpPr>
          <p:nvPr>
            <p:ph type="body" idx="1"/>
          </p:nvPr>
        </p:nvSpPr>
        <p:spPr>
          <a:xfrm>
            <a:off x="609600" y="1600200"/>
            <a:ext cx="10972799" cy="4525963"/>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spcAft>
                <a:spcPts val="0"/>
              </a:spcAft>
              <a:buClr>
                <a:schemeClr val="dk1"/>
              </a:buClr>
              <a:buSzPct val="100740"/>
              <a:buFont typeface="Arial"/>
              <a:buChar char="•"/>
            </a:pPr>
            <a:r>
              <a:rPr lang="en-US" sz="2720" b="0" i="0" u="none" strike="noStrike" cap="none">
                <a:solidFill>
                  <a:schemeClr val="dk1"/>
                </a:solidFill>
                <a:latin typeface="Calibri"/>
                <a:ea typeface="Calibri"/>
                <a:cs typeface="Calibri"/>
                <a:sym typeface="Calibri"/>
              </a:rPr>
              <a:t>Today’s meeting is via WebEx (obviously)</a:t>
            </a:r>
          </a:p>
          <a:p>
            <a:pPr marL="342900" marR="0" lvl="0" indent="-342900" algn="l" rtl="0">
              <a:lnSpc>
                <a:spcPct val="90000"/>
              </a:lnSpc>
              <a:spcBef>
                <a:spcPts val="544"/>
              </a:spcBef>
              <a:spcAft>
                <a:spcPts val="0"/>
              </a:spcAft>
              <a:buClr>
                <a:schemeClr val="dk1"/>
              </a:buClr>
              <a:buSzPct val="100740"/>
              <a:buFont typeface="Arial"/>
              <a:buChar char="•"/>
            </a:pPr>
            <a:r>
              <a:rPr lang="en-US" sz="2720" b="0" i="0" u="none" strike="noStrike" cap="none">
                <a:solidFill>
                  <a:schemeClr val="dk1"/>
                </a:solidFill>
                <a:latin typeface="Calibri"/>
                <a:ea typeface="Calibri"/>
                <a:cs typeface="Calibri"/>
                <a:sym typeface="Calibri"/>
              </a:rPr>
              <a:t>We are recording the session</a:t>
            </a:r>
          </a:p>
          <a:p>
            <a:pPr marL="742950" marR="0" lvl="1" indent="-285750" algn="l" rtl="0">
              <a:lnSpc>
                <a:spcPct val="90000"/>
              </a:lnSpc>
              <a:spcBef>
                <a:spcPts val="476"/>
              </a:spcBef>
              <a:spcAft>
                <a:spcPts val="0"/>
              </a:spcAft>
              <a:buClr>
                <a:schemeClr val="dk1"/>
              </a:buClr>
              <a:buSzPct val="99166"/>
              <a:buFont typeface="Arial"/>
              <a:buChar char="–"/>
            </a:pPr>
            <a:r>
              <a:rPr lang="en-US" sz="2380" b="0" i="0" u="none" strike="noStrike" cap="none">
                <a:solidFill>
                  <a:schemeClr val="dk1"/>
                </a:solidFill>
                <a:latin typeface="Calibri"/>
                <a:ea typeface="Calibri"/>
                <a:cs typeface="Calibri"/>
                <a:sym typeface="Calibri"/>
              </a:rPr>
              <a:t>Minutes will be taken as usual</a:t>
            </a:r>
          </a:p>
          <a:p>
            <a:pPr marL="742950" marR="0" lvl="1" indent="-285750" algn="l" rtl="0">
              <a:lnSpc>
                <a:spcPct val="90000"/>
              </a:lnSpc>
              <a:spcBef>
                <a:spcPts val="476"/>
              </a:spcBef>
              <a:spcAft>
                <a:spcPts val="0"/>
              </a:spcAft>
              <a:buClr>
                <a:schemeClr val="dk1"/>
              </a:buClr>
              <a:buSzPct val="99166"/>
              <a:buFont typeface="Arial"/>
              <a:buChar char="–"/>
            </a:pPr>
            <a:r>
              <a:rPr lang="en-US" sz="2380" b="0" i="0" u="none" strike="noStrike" cap="none">
                <a:solidFill>
                  <a:schemeClr val="dk1"/>
                </a:solidFill>
                <a:latin typeface="Calibri"/>
                <a:ea typeface="Calibri"/>
                <a:cs typeface="Calibri"/>
                <a:sym typeface="Calibri"/>
              </a:rPr>
              <a:t>Attendees list will be provided to Secretariat based on WebEx attendee list</a:t>
            </a:r>
          </a:p>
          <a:p>
            <a:pPr marL="342900" marR="0" lvl="0" indent="-342900" algn="l" rtl="0">
              <a:lnSpc>
                <a:spcPct val="90000"/>
              </a:lnSpc>
              <a:spcBef>
                <a:spcPts val="544"/>
              </a:spcBef>
              <a:spcAft>
                <a:spcPts val="0"/>
              </a:spcAft>
              <a:buClr>
                <a:schemeClr val="dk1"/>
              </a:buClr>
              <a:buSzPct val="100740"/>
              <a:buFont typeface="Arial"/>
              <a:buChar char="•"/>
            </a:pPr>
            <a:r>
              <a:rPr lang="en-US" sz="2720" b="0" i="0" u="none" strike="noStrike" cap="none">
                <a:solidFill>
                  <a:schemeClr val="dk1"/>
                </a:solidFill>
                <a:latin typeface="Calibri"/>
                <a:ea typeface="Calibri"/>
                <a:cs typeface="Calibri"/>
                <a:sym typeface="Calibri"/>
              </a:rPr>
              <a:t>We are not yet sure how to best run this session. This is an experiment.</a:t>
            </a:r>
          </a:p>
          <a:p>
            <a:pPr marL="742950" marR="0" lvl="1" indent="-285750" algn="l" rtl="0">
              <a:lnSpc>
                <a:spcPct val="90000"/>
              </a:lnSpc>
              <a:spcBef>
                <a:spcPts val="476"/>
              </a:spcBef>
              <a:spcAft>
                <a:spcPts val="0"/>
              </a:spcAft>
              <a:buClr>
                <a:schemeClr val="dk1"/>
              </a:buClr>
              <a:buSzPct val="99166"/>
              <a:buFont typeface="Arial"/>
              <a:buChar char="–"/>
            </a:pPr>
            <a:r>
              <a:rPr lang="en-US" sz="2380" b="0" i="0" u="none" strike="noStrike" cap="none">
                <a:solidFill>
                  <a:schemeClr val="dk1"/>
                </a:solidFill>
                <a:latin typeface="Calibri"/>
                <a:ea typeface="Calibri"/>
                <a:cs typeface="Calibri"/>
                <a:sym typeface="Calibri"/>
              </a:rPr>
              <a:t>The chairs will put all participants into Mute at the beginning of the meeting</a:t>
            </a:r>
          </a:p>
          <a:p>
            <a:pPr marL="742950" marR="0" lvl="1" indent="-285750" algn="l" rtl="0">
              <a:lnSpc>
                <a:spcPct val="90000"/>
              </a:lnSpc>
              <a:spcBef>
                <a:spcPts val="476"/>
              </a:spcBef>
              <a:spcAft>
                <a:spcPts val="0"/>
              </a:spcAft>
              <a:buClr>
                <a:schemeClr val="dk1"/>
              </a:buClr>
              <a:buSzPct val="99166"/>
              <a:buFont typeface="Arial"/>
              <a:buChar char="–"/>
            </a:pPr>
            <a:r>
              <a:rPr lang="en-US" sz="2380" b="0" i="0" u="none" strike="noStrike" cap="none">
                <a:solidFill>
                  <a:schemeClr val="dk1"/>
                </a:solidFill>
                <a:latin typeface="Calibri"/>
                <a:ea typeface="Calibri"/>
                <a:cs typeface="Calibri"/>
                <a:sym typeface="Calibri"/>
              </a:rPr>
              <a:t>Participants will be allowed to control their own mute, to unmute themselves for discussion</a:t>
            </a:r>
          </a:p>
          <a:p>
            <a:pPr marL="742950" marR="0" lvl="1" indent="-285750" algn="l" rtl="0">
              <a:lnSpc>
                <a:spcPct val="90000"/>
              </a:lnSpc>
              <a:spcBef>
                <a:spcPts val="476"/>
              </a:spcBef>
              <a:buClr>
                <a:schemeClr val="dk1"/>
              </a:buClr>
              <a:buSzPct val="99166"/>
              <a:buFont typeface="Arial"/>
              <a:buChar char="–"/>
            </a:pPr>
            <a:r>
              <a:rPr lang="en-US" sz="2380" b="0" i="0" u="none" strike="noStrike" cap="none">
                <a:solidFill>
                  <a:schemeClr val="dk1"/>
                </a:solidFill>
                <a:latin typeface="Calibri"/>
                <a:ea typeface="Calibri"/>
                <a:cs typeface="Calibri"/>
                <a:sym typeface="Calibri"/>
              </a:rPr>
              <a:t>During Q/A, if necessary, the chairs will manage the order of speakers for comments and questions</a:t>
            </a:r>
          </a:p>
        </p:txBody>
      </p:sp>
      <p:sp>
        <p:nvSpPr>
          <p:cNvPr id="2" name="Slide Number Placeholder 1"/>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rgbClr val="888888"/>
                </a:solidFill>
                <a:latin typeface="Calibri"/>
                <a:ea typeface="Calibri"/>
                <a:cs typeface="Calibri"/>
                <a:sym typeface="Calibri"/>
              </a:rPr>
              <a:t>3</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title"/>
          </p:nvPr>
        </p:nvSpPr>
        <p:spPr>
          <a:xfrm>
            <a:off x="609600" y="274637"/>
            <a:ext cx="10972799"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Agenda</a:t>
            </a:r>
          </a:p>
        </p:txBody>
      </p:sp>
      <p:sp>
        <p:nvSpPr>
          <p:cNvPr id="109" name="Shape 109"/>
          <p:cNvSpPr txBox="1">
            <a:spLocks noGrp="1"/>
          </p:cNvSpPr>
          <p:nvPr>
            <p:ph type="body" idx="1"/>
          </p:nvPr>
        </p:nvSpPr>
        <p:spPr>
          <a:xfrm>
            <a:off x="609600" y="1600200"/>
            <a:ext cx="10972799" cy="4525963"/>
          </a:xfrm>
          <a:prstGeom prst="rect">
            <a:avLst/>
          </a:prstGeom>
          <a:noFill/>
          <a:ln>
            <a:noFill/>
          </a:ln>
        </p:spPr>
        <p:txBody>
          <a:bodyPr lIns="91425" tIns="45700" rIns="91425" bIns="45700" anchor="t" anchorCtr="0">
            <a:noAutofit/>
          </a:bodyPr>
          <a:lstStyle/>
          <a:p>
            <a:pPr marL="514350" marR="0" lvl="0" indent="-514350" algn="l" rtl="0">
              <a:spcBef>
                <a:spcPts val="0"/>
              </a:spcBef>
              <a:spcAft>
                <a:spcPts val="0"/>
              </a:spcAft>
              <a:buClr>
                <a:schemeClr val="dk1"/>
              </a:buClr>
              <a:buSzPct val="100000"/>
              <a:buFont typeface="Calibri"/>
              <a:buAutoNum type="arabicPeriod"/>
            </a:pPr>
            <a:r>
              <a:rPr lang="en-US" sz="2400" b="0" i="0" u="none" strike="noStrike" cap="none">
                <a:solidFill>
                  <a:schemeClr val="dk1"/>
                </a:solidFill>
                <a:latin typeface="Calibri"/>
                <a:ea typeface="Calibri"/>
                <a:cs typeface="Calibri"/>
                <a:sym typeface="Calibri"/>
              </a:rPr>
              <a:t>Chairs' Intro (Chairs - 5 min)</a:t>
            </a:r>
          </a:p>
          <a:p>
            <a:pPr marL="514350" marR="0" lvl="0" indent="-514350" algn="l" rtl="0">
              <a:spcBef>
                <a:spcPts val="480"/>
              </a:spcBef>
              <a:spcAft>
                <a:spcPts val="0"/>
              </a:spcAft>
              <a:buClr>
                <a:schemeClr val="dk1"/>
              </a:buClr>
              <a:buSzPct val="100000"/>
              <a:buFont typeface="Calibri"/>
              <a:buAutoNum type="arabicPeriod"/>
            </a:pPr>
            <a:r>
              <a:rPr lang="en-US" sz="2400" b="0" i="0" u="none" strike="noStrike" cap="none">
                <a:solidFill>
                  <a:schemeClr val="dk1"/>
                </a:solidFill>
                <a:latin typeface="Calibri"/>
                <a:ea typeface="Calibri"/>
                <a:cs typeface="Calibri"/>
                <a:sym typeface="Calibri"/>
              </a:rPr>
              <a:t>Working Group Progress and Next Steps (Chairs - 10 min)</a:t>
            </a:r>
          </a:p>
          <a:p>
            <a:pPr marL="514350" marR="0" lvl="0" indent="-514350" algn="l" rtl="0">
              <a:spcBef>
                <a:spcPts val="480"/>
              </a:spcBef>
              <a:spcAft>
                <a:spcPts val="0"/>
              </a:spcAft>
              <a:buClr>
                <a:schemeClr val="dk1"/>
              </a:buClr>
              <a:buSzPct val="100000"/>
              <a:buFont typeface="Calibri"/>
              <a:buAutoNum type="arabicPeriod"/>
            </a:pPr>
            <a:r>
              <a:rPr lang="en-US" sz="2400" b="0" i="0" u="none" strike="noStrike" cap="none">
                <a:solidFill>
                  <a:schemeClr val="dk1"/>
                </a:solidFill>
                <a:latin typeface="Calibri"/>
                <a:ea typeface="Calibri"/>
                <a:cs typeface="Calibri"/>
                <a:sym typeface="Calibri"/>
              </a:rPr>
              <a:t>Encapsulation Design Team Charter (Chairs – 30 min)</a:t>
            </a:r>
          </a:p>
          <a:p>
            <a:pPr marL="514350" marR="0" lvl="0" indent="-514350" algn="l" rtl="0">
              <a:spcBef>
                <a:spcPts val="480"/>
              </a:spcBef>
              <a:spcAft>
                <a:spcPts val="0"/>
              </a:spcAft>
              <a:buClr>
                <a:schemeClr val="dk1"/>
              </a:buClr>
              <a:buSzPct val="100000"/>
              <a:buFont typeface="Calibri"/>
              <a:buAutoNum type="arabicPeriod"/>
            </a:pPr>
            <a:r>
              <a:rPr lang="en-US" sz="2400" b="0" i="0" u="none" strike="noStrike" cap="none">
                <a:solidFill>
                  <a:schemeClr val="dk1"/>
                </a:solidFill>
                <a:latin typeface="Calibri"/>
                <a:ea typeface="Calibri"/>
                <a:cs typeface="Calibri"/>
                <a:sym typeface="Calibri"/>
              </a:rPr>
              <a:t>Items to Discuss in Seoul (Chairs – 10 min)</a:t>
            </a:r>
          </a:p>
          <a:p>
            <a:pPr marL="0" marR="0" lvl="0" indent="0" algn="l" rtl="0">
              <a:spcBef>
                <a:spcPts val="640"/>
              </a:spcBef>
              <a:buClr>
                <a:schemeClr val="dk1"/>
              </a:buClr>
              <a:buSzPct val="25000"/>
              <a:buFont typeface="Arial"/>
              <a:buNone/>
            </a:pPr>
            <a:endParaRPr sz="3200" b="0" i="0" u="none" strike="noStrike" cap="none">
              <a:solidFill>
                <a:schemeClr val="dk1"/>
              </a:solidFill>
              <a:latin typeface="Calibri"/>
              <a:ea typeface="Calibri"/>
              <a:cs typeface="Calibri"/>
              <a:sym typeface="Calibri"/>
            </a:endParaRPr>
          </a:p>
        </p:txBody>
      </p:sp>
      <p:sp>
        <p:nvSpPr>
          <p:cNvPr id="2" name="Slide Number Placeholder 1"/>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rgbClr val="888888"/>
                </a:solidFill>
                <a:latin typeface="Calibri"/>
                <a:ea typeface="Calibri"/>
                <a:cs typeface="Calibri"/>
                <a:sym typeface="Calibri"/>
              </a:rPr>
              <a:t>4</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609600" y="274637"/>
            <a:ext cx="10972799"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WG Progress: Milestones</a:t>
            </a:r>
          </a:p>
        </p:txBody>
      </p:sp>
      <p:sp>
        <p:nvSpPr>
          <p:cNvPr id="115" name="Shape 115"/>
          <p:cNvSpPr txBox="1">
            <a:spLocks noGrp="1"/>
          </p:cNvSpPr>
          <p:nvPr>
            <p:ph type="body" idx="1"/>
          </p:nvPr>
        </p:nvSpPr>
        <p:spPr>
          <a:xfrm>
            <a:off x="609600" y="1600200"/>
            <a:ext cx="10972799" cy="4525963"/>
          </a:xfrm>
          <a:prstGeom prst="rect">
            <a:avLst/>
          </a:prstGeom>
          <a:noFill/>
          <a:ln>
            <a:noFill/>
          </a:ln>
        </p:spPr>
        <p:txBody>
          <a:bodyPr lIns="91425" tIns="45700" rIns="91425" bIns="45700" anchor="t" anchorCtr="0">
            <a:noAutofit/>
          </a:bodyPr>
          <a:lstStyle/>
          <a:p>
            <a:pPr marL="0" marR="0" lvl="0" indent="0" algn="l" rtl="0">
              <a:lnSpc>
                <a:spcPct val="80000"/>
              </a:lnSpc>
              <a:spcBef>
                <a:spcPts val="0"/>
              </a:spcBef>
              <a:spcAft>
                <a:spcPts val="0"/>
              </a:spcAft>
              <a:buClr>
                <a:schemeClr val="dk1"/>
              </a:buClr>
              <a:buSzPct val="25000"/>
              <a:buFont typeface="Arial"/>
              <a:buNone/>
            </a:pPr>
            <a:r>
              <a:rPr lang="en-US" sz="2240" b="0" i="0" u="none" strike="noStrike" cap="none">
                <a:solidFill>
                  <a:schemeClr val="dk1"/>
                </a:solidFill>
                <a:latin typeface="Calibri"/>
                <a:ea typeface="Calibri"/>
                <a:cs typeface="Calibri"/>
                <a:sym typeface="Calibri"/>
              </a:rPr>
              <a:t>Done - Problem Statement submitted for IESG review </a:t>
            </a:r>
          </a:p>
          <a:p>
            <a:pPr marL="0" marR="0" lvl="0" indent="0" algn="l" rtl="0">
              <a:lnSpc>
                <a:spcPct val="80000"/>
              </a:lnSpc>
              <a:spcBef>
                <a:spcPts val="448"/>
              </a:spcBef>
              <a:spcAft>
                <a:spcPts val="0"/>
              </a:spcAft>
              <a:buClr>
                <a:schemeClr val="dk1"/>
              </a:buClr>
              <a:buSzPct val="25000"/>
              <a:buFont typeface="Arial"/>
              <a:buNone/>
            </a:pPr>
            <a:r>
              <a:rPr lang="en-US" sz="2240" b="0" i="0" u="none" strike="noStrike" cap="none">
                <a:solidFill>
                  <a:schemeClr val="dk1"/>
                </a:solidFill>
                <a:latin typeface="Calibri"/>
                <a:ea typeface="Calibri"/>
                <a:cs typeface="Calibri"/>
                <a:sym typeface="Calibri"/>
              </a:rPr>
              <a:t>Done - Framework document submitted for IESG review </a:t>
            </a:r>
          </a:p>
          <a:p>
            <a:pPr marL="0" marR="0" lvl="0" indent="0" algn="l" rtl="0">
              <a:lnSpc>
                <a:spcPct val="80000"/>
              </a:lnSpc>
              <a:spcBef>
                <a:spcPts val="448"/>
              </a:spcBef>
              <a:spcAft>
                <a:spcPts val="0"/>
              </a:spcAft>
              <a:buClr>
                <a:schemeClr val="dk1"/>
              </a:buClr>
              <a:buSzPct val="25000"/>
              <a:buFont typeface="Arial"/>
              <a:buNone/>
            </a:pPr>
            <a:r>
              <a:rPr lang="en-US" sz="2240" b="0" i="0" u="none" strike="noStrike" cap="none">
                <a:solidFill>
                  <a:schemeClr val="dk1"/>
                </a:solidFill>
                <a:latin typeface="Calibri"/>
                <a:ea typeface="Calibri"/>
                <a:cs typeface="Calibri"/>
                <a:sym typeface="Calibri"/>
              </a:rPr>
              <a:t>Publication requested - Architecture submitted for IESG review </a:t>
            </a:r>
          </a:p>
          <a:p>
            <a:pPr marL="0" marR="0" lvl="0" indent="0" algn="l" rtl="0">
              <a:lnSpc>
                <a:spcPct val="80000"/>
              </a:lnSpc>
              <a:spcBef>
                <a:spcPts val="448"/>
              </a:spcBef>
              <a:spcAft>
                <a:spcPts val="0"/>
              </a:spcAft>
              <a:buClr>
                <a:srgbClr val="FF0000"/>
              </a:buClr>
              <a:buSzPct val="25000"/>
              <a:buFont typeface="Arial"/>
              <a:buNone/>
            </a:pPr>
            <a:r>
              <a:rPr lang="en-US" sz="2240" b="0" i="0" u="none" strike="noStrike" cap="none">
                <a:solidFill>
                  <a:srgbClr val="FF0000"/>
                </a:solidFill>
                <a:latin typeface="Calibri"/>
                <a:ea typeface="Calibri"/>
                <a:cs typeface="Calibri"/>
                <a:sym typeface="Calibri"/>
              </a:rPr>
              <a:t>Nov</a:t>
            </a:r>
            <a:r>
              <a:rPr lang="en-US" sz="2240" b="0" i="0" u="none" strike="noStrike" cap="none">
                <a:solidFill>
                  <a:schemeClr val="dk1"/>
                </a:solidFill>
                <a:latin typeface="Calibri"/>
                <a:ea typeface="Calibri"/>
                <a:cs typeface="Calibri"/>
                <a:sym typeface="Calibri"/>
              </a:rPr>
              <a:t> </a:t>
            </a:r>
            <a:r>
              <a:rPr lang="en-US" sz="2240" b="0" i="0" u="none" strike="noStrike" cap="none">
                <a:solidFill>
                  <a:srgbClr val="FF0000"/>
                </a:solidFill>
                <a:latin typeface="Calibri"/>
                <a:ea typeface="Calibri"/>
                <a:cs typeface="Calibri"/>
                <a:sym typeface="Calibri"/>
              </a:rPr>
              <a:t>2016</a:t>
            </a:r>
            <a:r>
              <a:rPr lang="en-US" sz="2240" b="0" i="0" u="none" strike="noStrike" cap="none">
                <a:solidFill>
                  <a:schemeClr val="dk1"/>
                </a:solidFill>
                <a:latin typeface="Calibri"/>
                <a:ea typeface="Calibri"/>
                <a:cs typeface="Calibri"/>
                <a:sym typeface="Calibri"/>
              </a:rPr>
              <a:t> - Use Cases submitted for IESG review </a:t>
            </a:r>
          </a:p>
          <a:p>
            <a:pPr marL="0" marR="0" lvl="0" indent="0" algn="l" rtl="0">
              <a:lnSpc>
                <a:spcPct val="80000"/>
              </a:lnSpc>
              <a:spcBef>
                <a:spcPts val="448"/>
              </a:spcBef>
              <a:spcAft>
                <a:spcPts val="0"/>
              </a:spcAft>
              <a:buClr>
                <a:srgbClr val="FF0000"/>
              </a:buClr>
              <a:buSzPct val="25000"/>
              <a:buFont typeface="Arial"/>
              <a:buNone/>
            </a:pPr>
            <a:r>
              <a:rPr lang="en-US" sz="2240" b="0" i="0" u="none" strike="noStrike" cap="none">
                <a:solidFill>
                  <a:srgbClr val="FF0000"/>
                </a:solidFill>
                <a:latin typeface="Calibri"/>
                <a:ea typeface="Calibri"/>
                <a:cs typeface="Calibri"/>
                <a:sym typeface="Calibri"/>
              </a:rPr>
              <a:t>Aug 2017 </a:t>
            </a:r>
            <a:r>
              <a:rPr lang="en-US" sz="2240" b="0" i="0" u="none" strike="noStrike" cap="none">
                <a:solidFill>
                  <a:schemeClr val="dk1"/>
                </a:solidFill>
                <a:latin typeface="Calibri"/>
                <a:ea typeface="Calibri"/>
                <a:cs typeface="Calibri"/>
                <a:sym typeface="Calibri"/>
              </a:rPr>
              <a:t>- Data Plane Solution submitted for IESG review </a:t>
            </a:r>
          </a:p>
          <a:p>
            <a:pPr marL="0" marR="0" lvl="0" indent="0" algn="l" rtl="0">
              <a:lnSpc>
                <a:spcPct val="80000"/>
              </a:lnSpc>
              <a:spcBef>
                <a:spcPts val="448"/>
              </a:spcBef>
              <a:spcAft>
                <a:spcPts val="0"/>
              </a:spcAft>
              <a:buClr>
                <a:srgbClr val="FF0000"/>
              </a:buClr>
              <a:buSzPct val="25000"/>
              <a:buFont typeface="Arial"/>
              <a:buNone/>
            </a:pPr>
            <a:r>
              <a:rPr lang="en-US" sz="2240" b="0" i="0" u="none" strike="noStrike" cap="none">
                <a:solidFill>
                  <a:srgbClr val="FF0000"/>
                </a:solidFill>
                <a:latin typeface="Calibri"/>
                <a:ea typeface="Calibri"/>
                <a:cs typeface="Calibri"/>
                <a:sym typeface="Calibri"/>
              </a:rPr>
              <a:t>Sept 2017 </a:t>
            </a:r>
            <a:r>
              <a:rPr lang="en-US" sz="2240" b="0" i="0" u="none" strike="noStrike" cap="none">
                <a:solidFill>
                  <a:schemeClr val="dk1"/>
                </a:solidFill>
                <a:latin typeface="Calibri"/>
                <a:ea typeface="Calibri"/>
                <a:cs typeface="Calibri"/>
                <a:sym typeface="Calibri"/>
              </a:rPr>
              <a:t>- Data Plane Requirements submitted for IESG review </a:t>
            </a:r>
          </a:p>
          <a:p>
            <a:pPr marL="0" marR="0" lvl="0" indent="0" algn="l" rtl="0">
              <a:lnSpc>
                <a:spcPct val="80000"/>
              </a:lnSpc>
              <a:spcBef>
                <a:spcPts val="448"/>
              </a:spcBef>
              <a:spcAft>
                <a:spcPts val="0"/>
              </a:spcAft>
              <a:buClr>
                <a:srgbClr val="FF0000"/>
              </a:buClr>
              <a:buSzPct val="25000"/>
              <a:buFont typeface="Arial"/>
              <a:buNone/>
            </a:pPr>
            <a:r>
              <a:rPr lang="en-US" sz="2240" b="0" i="0" u="none" strike="noStrike" cap="none">
                <a:solidFill>
                  <a:srgbClr val="FF0000"/>
                </a:solidFill>
                <a:latin typeface="Calibri"/>
                <a:ea typeface="Calibri"/>
                <a:cs typeface="Calibri"/>
                <a:sym typeface="Calibri"/>
              </a:rPr>
              <a:t>Dec 2017 </a:t>
            </a:r>
            <a:r>
              <a:rPr lang="en-US" sz="2240" b="0" i="0" u="none" strike="noStrike" cap="none">
                <a:solidFill>
                  <a:schemeClr val="dk1"/>
                </a:solidFill>
                <a:latin typeface="Calibri"/>
                <a:ea typeface="Calibri"/>
                <a:cs typeface="Calibri"/>
                <a:sym typeface="Calibri"/>
              </a:rPr>
              <a:t>- Control Plane Requirements submitted for IESG review </a:t>
            </a:r>
          </a:p>
          <a:p>
            <a:pPr marL="0" marR="0" lvl="0" indent="0" algn="l" rtl="0">
              <a:lnSpc>
                <a:spcPct val="80000"/>
              </a:lnSpc>
              <a:spcBef>
                <a:spcPts val="448"/>
              </a:spcBef>
              <a:spcAft>
                <a:spcPts val="0"/>
              </a:spcAft>
              <a:buClr>
                <a:srgbClr val="FF0000"/>
              </a:buClr>
              <a:buSzPct val="25000"/>
              <a:buFont typeface="Arial"/>
              <a:buNone/>
            </a:pPr>
            <a:r>
              <a:rPr lang="en-US" sz="2240" b="0" i="0" u="none" strike="noStrike" cap="none">
                <a:solidFill>
                  <a:srgbClr val="FF0000"/>
                </a:solidFill>
                <a:latin typeface="Calibri"/>
                <a:ea typeface="Calibri"/>
                <a:cs typeface="Calibri"/>
                <a:sym typeface="Calibri"/>
              </a:rPr>
              <a:t>Dec 2017</a:t>
            </a:r>
            <a:r>
              <a:rPr lang="en-US" sz="2240" b="0" i="0" u="none" strike="noStrike" cap="none">
                <a:solidFill>
                  <a:schemeClr val="dk1"/>
                </a:solidFill>
                <a:latin typeface="Calibri"/>
                <a:ea typeface="Calibri"/>
                <a:cs typeface="Calibri"/>
                <a:sym typeface="Calibri"/>
              </a:rPr>
              <a:t> - Operational Requirements submitted for IESG review </a:t>
            </a:r>
          </a:p>
          <a:p>
            <a:pPr marL="0" marR="0" lvl="0" indent="0" algn="l" rtl="0">
              <a:lnSpc>
                <a:spcPct val="80000"/>
              </a:lnSpc>
              <a:spcBef>
                <a:spcPts val="448"/>
              </a:spcBef>
              <a:spcAft>
                <a:spcPts val="0"/>
              </a:spcAft>
              <a:buClr>
                <a:srgbClr val="FF0000"/>
              </a:buClr>
              <a:buSzPct val="25000"/>
              <a:buFont typeface="Arial"/>
              <a:buNone/>
            </a:pPr>
            <a:r>
              <a:rPr lang="en-US" sz="2240" b="0" i="0" u="none" strike="sngStrike" cap="none">
                <a:solidFill>
                  <a:srgbClr val="FF0000"/>
                </a:solidFill>
                <a:latin typeface="Calibri"/>
                <a:ea typeface="Calibri"/>
                <a:cs typeface="Calibri"/>
                <a:sym typeface="Calibri"/>
              </a:rPr>
              <a:t>Oct 2015 - Security Requirements submitted for IESG review </a:t>
            </a:r>
          </a:p>
          <a:p>
            <a:pPr marL="0" marR="0" lvl="0" indent="0" algn="l" rtl="0">
              <a:lnSpc>
                <a:spcPct val="80000"/>
              </a:lnSpc>
              <a:spcBef>
                <a:spcPts val="448"/>
              </a:spcBef>
              <a:spcAft>
                <a:spcPts val="0"/>
              </a:spcAft>
              <a:buClr>
                <a:srgbClr val="FF0000"/>
              </a:buClr>
              <a:buSzPct val="25000"/>
              <a:buFont typeface="Arial"/>
              <a:buNone/>
            </a:pPr>
            <a:r>
              <a:rPr lang="en-US" sz="2240" b="0" i="0" u="none" strike="noStrike" cap="none">
                <a:solidFill>
                  <a:srgbClr val="FF0000"/>
                </a:solidFill>
                <a:latin typeface="Calibri"/>
                <a:ea typeface="Calibri"/>
                <a:cs typeface="Calibri"/>
                <a:sym typeface="Calibri"/>
              </a:rPr>
              <a:t>Dec 2015 </a:t>
            </a:r>
            <a:r>
              <a:rPr lang="en-US" sz="2240" b="0" i="0" u="none" strike="noStrike" cap="none">
                <a:solidFill>
                  <a:schemeClr val="dk1"/>
                </a:solidFill>
                <a:latin typeface="Calibri"/>
                <a:ea typeface="Calibri"/>
                <a:cs typeface="Calibri"/>
                <a:sym typeface="Calibri"/>
              </a:rPr>
              <a:t>- NVE - NVA Control Plane Solution submitted for IESG review </a:t>
            </a:r>
          </a:p>
          <a:p>
            <a:pPr marL="0" marR="0" lvl="0" indent="0" algn="l" rtl="0">
              <a:lnSpc>
                <a:spcPct val="80000"/>
              </a:lnSpc>
              <a:spcBef>
                <a:spcPts val="448"/>
              </a:spcBef>
              <a:spcAft>
                <a:spcPts val="0"/>
              </a:spcAft>
              <a:buClr>
                <a:srgbClr val="FF0000"/>
              </a:buClr>
              <a:buSzPct val="25000"/>
              <a:buFont typeface="Arial"/>
              <a:buNone/>
            </a:pPr>
            <a:r>
              <a:rPr lang="en-US" sz="2240" b="0" i="0" u="none" strike="noStrike" cap="none">
                <a:solidFill>
                  <a:srgbClr val="FF0000"/>
                </a:solidFill>
                <a:latin typeface="Calibri"/>
                <a:ea typeface="Calibri"/>
                <a:cs typeface="Calibri"/>
                <a:sym typeface="Calibri"/>
              </a:rPr>
              <a:t>Dec 2015 </a:t>
            </a:r>
            <a:r>
              <a:rPr lang="en-US" sz="2240" b="0" i="0" u="none" strike="noStrike" cap="none">
                <a:solidFill>
                  <a:schemeClr val="dk1"/>
                </a:solidFill>
                <a:latin typeface="Calibri"/>
                <a:ea typeface="Calibri"/>
                <a:cs typeface="Calibri"/>
                <a:sym typeface="Calibri"/>
              </a:rPr>
              <a:t>- End Device - NVE Control Plane Solution submitted for IESG review </a:t>
            </a:r>
          </a:p>
          <a:p>
            <a:pPr marL="0" marR="0" lvl="0" indent="0" algn="l" rtl="0">
              <a:lnSpc>
                <a:spcPct val="80000"/>
              </a:lnSpc>
              <a:spcBef>
                <a:spcPts val="448"/>
              </a:spcBef>
              <a:spcAft>
                <a:spcPts val="0"/>
              </a:spcAft>
              <a:buClr>
                <a:srgbClr val="FF0000"/>
              </a:buClr>
              <a:buSzPct val="25000"/>
              <a:buFont typeface="Arial"/>
              <a:buNone/>
            </a:pPr>
            <a:r>
              <a:rPr lang="en-US" sz="2240" b="0" i="0" u="none" strike="noStrike" cap="none">
                <a:solidFill>
                  <a:srgbClr val="FF0000"/>
                </a:solidFill>
                <a:latin typeface="Calibri"/>
                <a:ea typeface="Calibri"/>
                <a:cs typeface="Calibri"/>
                <a:sym typeface="Calibri"/>
              </a:rPr>
              <a:t>Dec 2017 – OAM Solution submitted to IESG Review</a:t>
            </a:r>
          </a:p>
          <a:p>
            <a:pPr marL="0" marR="0" lvl="0" indent="0" algn="l" rtl="0">
              <a:lnSpc>
                <a:spcPct val="80000"/>
              </a:lnSpc>
              <a:spcBef>
                <a:spcPts val="448"/>
              </a:spcBef>
              <a:buClr>
                <a:srgbClr val="FF0000"/>
              </a:buClr>
              <a:buSzPct val="25000"/>
              <a:buFont typeface="Arial"/>
              <a:buNone/>
            </a:pPr>
            <a:r>
              <a:rPr lang="en-US" sz="2240" b="0" i="0" u="none" strike="noStrike" cap="none">
                <a:solidFill>
                  <a:srgbClr val="FF0000"/>
                </a:solidFill>
                <a:latin typeface="Calibri"/>
                <a:ea typeface="Calibri"/>
                <a:cs typeface="Calibri"/>
                <a:sym typeface="Calibri"/>
              </a:rPr>
              <a:t>Dec 2017 </a:t>
            </a:r>
            <a:r>
              <a:rPr lang="en-US" sz="2240" b="0" i="0" u="none" strike="noStrike" cap="none">
                <a:solidFill>
                  <a:schemeClr val="dk1"/>
                </a:solidFill>
                <a:latin typeface="Calibri"/>
                <a:ea typeface="Calibri"/>
                <a:cs typeface="Calibri"/>
                <a:sym typeface="Calibri"/>
              </a:rPr>
              <a:t>- Recharter or close working group</a:t>
            </a:r>
          </a:p>
        </p:txBody>
      </p:sp>
      <p:sp>
        <p:nvSpPr>
          <p:cNvPr id="2" name="Slide Number Placeholder 1"/>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rgbClr val="888888"/>
                </a:solidFill>
                <a:latin typeface="Calibri"/>
                <a:ea typeface="Calibri"/>
                <a:cs typeface="Calibri"/>
                <a:sym typeface="Calibri"/>
              </a:rPr>
              <a:t>5</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609600" y="274637"/>
            <a:ext cx="10972799"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959" b="0" i="0" u="none" strike="noStrike" cap="none">
                <a:solidFill>
                  <a:schemeClr val="dk1"/>
                </a:solidFill>
                <a:latin typeface="Calibri"/>
                <a:ea typeface="Calibri"/>
                <a:cs typeface="Calibri"/>
                <a:sym typeface="Calibri"/>
              </a:rPr>
              <a:t>Progressing a Single Data Plane Encap: Background</a:t>
            </a:r>
          </a:p>
        </p:txBody>
      </p:sp>
      <p:sp>
        <p:nvSpPr>
          <p:cNvPr id="121" name="Shape 121"/>
          <p:cNvSpPr txBox="1">
            <a:spLocks noGrp="1"/>
          </p:cNvSpPr>
          <p:nvPr>
            <p:ph type="body" idx="1"/>
          </p:nvPr>
        </p:nvSpPr>
        <p:spPr>
          <a:xfrm>
            <a:off x="609600" y="1600200"/>
            <a:ext cx="10972799" cy="4525963"/>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spcAft>
                <a:spcPts val="0"/>
              </a:spcAft>
              <a:buClr>
                <a:schemeClr val="dk1"/>
              </a:buClr>
              <a:buSzPct val="98666"/>
              <a:buFont typeface="Arial"/>
              <a:buChar char="•"/>
            </a:pPr>
            <a:r>
              <a:rPr lang="en-US" sz="2960" b="0" i="0" u="none" strike="noStrike" cap="none">
                <a:solidFill>
                  <a:schemeClr val="dk1"/>
                </a:solidFill>
                <a:latin typeface="Calibri"/>
                <a:ea typeface="Calibri"/>
                <a:cs typeface="Calibri"/>
                <a:sym typeface="Calibri"/>
              </a:rPr>
              <a:t>WG has adopted 3 data plane encapsulation drafts:</a:t>
            </a:r>
          </a:p>
          <a:p>
            <a:pPr marL="742950" marR="0" lvl="1" indent="-285750" algn="l" rtl="0">
              <a:lnSpc>
                <a:spcPct val="90000"/>
              </a:lnSpc>
              <a:spcBef>
                <a:spcPts val="518"/>
              </a:spcBef>
              <a:spcAft>
                <a:spcPts val="0"/>
              </a:spcAft>
              <a:buClr>
                <a:schemeClr val="dk1"/>
              </a:buClr>
              <a:buSzPct val="99615"/>
              <a:buFont typeface="Arial"/>
              <a:buChar char="–"/>
            </a:pPr>
            <a:r>
              <a:rPr lang="en-US" sz="2590" b="0" i="0" u="none" strike="noStrike" cap="none">
                <a:solidFill>
                  <a:schemeClr val="dk1"/>
                </a:solidFill>
                <a:latin typeface="Calibri"/>
                <a:ea typeface="Calibri"/>
                <a:cs typeface="Calibri"/>
                <a:sym typeface="Calibri"/>
              </a:rPr>
              <a:t>draft-ietf-nvo3-geneve-03</a:t>
            </a:r>
          </a:p>
          <a:p>
            <a:pPr marL="742950" marR="0" lvl="1" indent="-285750" algn="l" rtl="0">
              <a:lnSpc>
                <a:spcPct val="90000"/>
              </a:lnSpc>
              <a:spcBef>
                <a:spcPts val="518"/>
              </a:spcBef>
              <a:spcAft>
                <a:spcPts val="0"/>
              </a:spcAft>
              <a:buClr>
                <a:schemeClr val="dk1"/>
              </a:buClr>
              <a:buSzPct val="99615"/>
              <a:buFont typeface="Arial"/>
              <a:buChar char="–"/>
            </a:pPr>
            <a:r>
              <a:rPr lang="en-US" sz="2590" b="0" i="0" u="none" strike="noStrike" cap="none">
                <a:solidFill>
                  <a:schemeClr val="dk1"/>
                </a:solidFill>
                <a:latin typeface="Calibri"/>
                <a:ea typeface="Calibri"/>
                <a:cs typeface="Calibri"/>
                <a:sym typeface="Calibri"/>
              </a:rPr>
              <a:t>draft-ietf-nvo3-gue-04</a:t>
            </a:r>
          </a:p>
          <a:p>
            <a:pPr marL="742950" marR="0" lvl="1" indent="-285750" algn="l" rtl="0">
              <a:lnSpc>
                <a:spcPct val="90000"/>
              </a:lnSpc>
              <a:spcBef>
                <a:spcPts val="518"/>
              </a:spcBef>
              <a:spcAft>
                <a:spcPts val="0"/>
              </a:spcAft>
              <a:buClr>
                <a:schemeClr val="dk1"/>
              </a:buClr>
              <a:buSzPct val="99615"/>
              <a:buFont typeface="Arial"/>
              <a:buChar char="–"/>
            </a:pPr>
            <a:r>
              <a:rPr lang="en-US" sz="2590" b="0" i="0" u="none" strike="noStrike" cap="none">
                <a:solidFill>
                  <a:schemeClr val="dk1"/>
                </a:solidFill>
                <a:latin typeface="Calibri"/>
                <a:ea typeface="Calibri"/>
                <a:cs typeface="Calibri"/>
                <a:sym typeface="Calibri"/>
              </a:rPr>
              <a:t>draft-ietf-nvo3-vxlan-gpe-02</a:t>
            </a:r>
          </a:p>
          <a:p>
            <a:pPr marL="342900" marR="0" lvl="0" indent="-342900" algn="l" rtl="0">
              <a:lnSpc>
                <a:spcPct val="90000"/>
              </a:lnSpc>
              <a:spcBef>
                <a:spcPts val="592"/>
              </a:spcBef>
              <a:spcAft>
                <a:spcPts val="0"/>
              </a:spcAft>
              <a:buClr>
                <a:schemeClr val="dk1"/>
              </a:buClr>
              <a:buSzPct val="98666"/>
              <a:buFont typeface="Arial"/>
              <a:buChar char="•"/>
            </a:pPr>
            <a:r>
              <a:rPr lang="en-US" sz="2960" b="0" i="0" u="none" strike="noStrike" cap="none">
                <a:solidFill>
                  <a:schemeClr val="dk1"/>
                </a:solidFill>
                <a:latin typeface="Calibri"/>
                <a:ea typeface="Calibri"/>
                <a:cs typeface="Calibri"/>
                <a:sym typeface="Calibri"/>
              </a:rPr>
              <a:t>Very little technical progress made on these since adoption</a:t>
            </a:r>
          </a:p>
          <a:p>
            <a:pPr marL="342900" marR="0" lvl="0" indent="-342900" algn="l" rtl="0">
              <a:lnSpc>
                <a:spcPct val="90000"/>
              </a:lnSpc>
              <a:spcBef>
                <a:spcPts val="592"/>
              </a:spcBef>
              <a:spcAft>
                <a:spcPts val="0"/>
              </a:spcAft>
              <a:buClr>
                <a:schemeClr val="dk1"/>
              </a:buClr>
              <a:buSzPct val="98666"/>
              <a:buFont typeface="Arial"/>
              <a:buChar char="•"/>
            </a:pPr>
            <a:r>
              <a:rPr lang="en-US" sz="2960" b="0" i="0" u="none" strike="noStrike" cap="none">
                <a:solidFill>
                  <a:schemeClr val="dk1"/>
                </a:solidFill>
                <a:latin typeface="Calibri"/>
                <a:ea typeface="Calibri"/>
                <a:cs typeface="Calibri"/>
                <a:sym typeface="Calibri"/>
              </a:rPr>
              <a:t>Chairs and ADs believe that standardizing a single encapsulation is most beneficial</a:t>
            </a:r>
          </a:p>
          <a:p>
            <a:pPr marL="342900" marR="0" lvl="0" indent="-342900" algn="l" rtl="0">
              <a:lnSpc>
                <a:spcPct val="90000"/>
              </a:lnSpc>
              <a:spcBef>
                <a:spcPts val="592"/>
              </a:spcBef>
              <a:buClr>
                <a:schemeClr val="dk1"/>
              </a:buClr>
              <a:buSzPct val="98666"/>
              <a:buFont typeface="Arial"/>
              <a:buChar char="•"/>
            </a:pPr>
            <a:r>
              <a:rPr lang="en-US" sz="2960" b="0" i="0" u="none" strike="noStrike" cap="none">
                <a:solidFill>
                  <a:schemeClr val="dk1"/>
                </a:solidFill>
                <a:latin typeface="Calibri"/>
                <a:ea typeface="Calibri"/>
                <a:cs typeface="Calibri"/>
                <a:sym typeface="Calibri"/>
              </a:rPr>
              <a:t>Consensus across Berlin meeting and list discussion that WG should progress a single encap</a:t>
            </a:r>
          </a:p>
        </p:txBody>
      </p:sp>
      <p:sp>
        <p:nvSpPr>
          <p:cNvPr id="2" name="Slide Number Placeholder 1"/>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rgbClr val="888888"/>
                </a:solidFill>
                <a:latin typeface="Calibri"/>
                <a:ea typeface="Calibri"/>
                <a:cs typeface="Calibri"/>
                <a:sym typeface="Calibri"/>
              </a:rPr>
              <a:t>6</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txBox="1">
            <a:spLocks noGrp="1"/>
          </p:cNvSpPr>
          <p:nvPr>
            <p:ph type="title"/>
          </p:nvPr>
        </p:nvSpPr>
        <p:spPr>
          <a:xfrm>
            <a:off x="609600" y="274637"/>
            <a:ext cx="10972799"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Encapsulation Discussion</a:t>
            </a:r>
          </a:p>
        </p:txBody>
      </p:sp>
      <p:sp>
        <p:nvSpPr>
          <p:cNvPr id="127" name="Shape 127"/>
          <p:cNvSpPr txBox="1">
            <a:spLocks noGrp="1"/>
          </p:cNvSpPr>
          <p:nvPr>
            <p:ph type="body" idx="1"/>
          </p:nvPr>
        </p:nvSpPr>
        <p:spPr>
          <a:xfrm>
            <a:off x="609600" y="1600200"/>
            <a:ext cx="9750972" cy="4525963"/>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chemeClr val="dk1"/>
              </a:buClr>
              <a:buSzPct val="100000"/>
              <a:buFont typeface="Arial"/>
              <a:buChar char="•"/>
            </a:pPr>
            <a:r>
              <a:rPr lang="en-US" sz="1600" b="0" i="0" u="none" strike="noStrike" cap="none">
                <a:solidFill>
                  <a:schemeClr val="dk1"/>
                </a:solidFill>
                <a:latin typeface="Calibri"/>
                <a:ea typeface="Calibri"/>
                <a:cs typeface="Calibri"/>
                <a:sym typeface="Calibri"/>
              </a:rPr>
              <a:t>Geneve: </a:t>
            </a:r>
          </a:p>
          <a:p>
            <a:pPr marL="673100" marR="0" lvl="1" indent="-266700" algn="l" rtl="0">
              <a:spcBef>
                <a:spcPts val="280"/>
              </a:spcBef>
              <a:spcAft>
                <a:spcPts val="0"/>
              </a:spcAft>
              <a:buClr>
                <a:schemeClr val="dk1"/>
              </a:buClr>
              <a:buSzPct val="100000"/>
              <a:buFont typeface="Arial"/>
              <a:buChar char="–"/>
            </a:pPr>
            <a:r>
              <a:rPr lang="en-US" sz="1400" b="0" i="0" u="none" strike="noStrike" cap="none">
                <a:solidFill>
                  <a:schemeClr val="dk1"/>
                </a:solidFill>
                <a:latin typeface="Calibri"/>
                <a:ea typeface="Calibri"/>
                <a:cs typeface="Calibri"/>
                <a:sym typeface="Calibri"/>
              </a:rPr>
              <a:t>Can’t be implemented cost-effectively in all use cases because variable length header and order of the TLVs makes is costly (in terms of number of gates) to implement in hardware</a:t>
            </a:r>
          </a:p>
          <a:p>
            <a:pPr marL="627063" marR="0" lvl="1" indent="-271463" algn="l" rtl="0">
              <a:spcBef>
                <a:spcPts val="280"/>
              </a:spcBef>
              <a:spcAft>
                <a:spcPts val="0"/>
              </a:spcAft>
              <a:buClr>
                <a:schemeClr val="dk1"/>
              </a:buClr>
              <a:buSzPct val="100000"/>
              <a:buFont typeface="Arial"/>
              <a:buChar char="–"/>
            </a:pPr>
            <a:r>
              <a:rPr lang="en-US" sz="1400" b="0" i="0" u="none" strike="noStrike" cap="none">
                <a:solidFill>
                  <a:schemeClr val="dk1"/>
                </a:solidFill>
                <a:latin typeface="Calibri"/>
                <a:ea typeface="Calibri"/>
                <a:cs typeface="Calibri"/>
                <a:sym typeface="Calibri"/>
              </a:rPr>
              <a:t>Fork-lift upgrade from widely deployed VXLAN (no backwards compatibility mechanisms)</a:t>
            </a:r>
          </a:p>
          <a:p>
            <a:pPr marL="742950" marR="0" lvl="1" indent="-285750" algn="l" rtl="0">
              <a:spcBef>
                <a:spcPts val="280"/>
              </a:spcBef>
              <a:spcAft>
                <a:spcPts val="0"/>
              </a:spcAft>
              <a:buClr>
                <a:schemeClr val="dk1"/>
              </a:buClr>
              <a:buSzPct val="100000"/>
              <a:buFont typeface="Arial"/>
              <a:buChar char="–"/>
            </a:pPr>
            <a:r>
              <a:rPr lang="en-US" sz="1400" b="0" i="0" u="none" strike="noStrike" cap="none">
                <a:solidFill>
                  <a:schemeClr val="dk1"/>
                </a:solidFill>
                <a:latin typeface="Calibri"/>
                <a:ea typeface="Calibri"/>
                <a:cs typeface="Calibri"/>
                <a:sym typeface="Calibri"/>
              </a:rPr>
              <a:t>Header doesn’t fit into largest commonly available parse buffer (256 bytes in NIC). Cannot justify doubling buffer size unless it is mandatory for hardware to process additional option fields.</a:t>
            </a:r>
          </a:p>
          <a:p>
            <a:pPr marL="342900" marR="0" lvl="0" indent="-342900" algn="l" rtl="0">
              <a:spcBef>
                <a:spcPts val="320"/>
              </a:spcBef>
              <a:spcAft>
                <a:spcPts val="0"/>
              </a:spcAft>
              <a:buClr>
                <a:schemeClr val="dk1"/>
              </a:buClr>
              <a:buSzPct val="100000"/>
              <a:buFont typeface="Arial"/>
              <a:buChar char="•"/>
            </a:pPr>
            <a:r>
              <a:rPr lang="en-US" sz="1600" b="0" i="0" u="none" strike="noStrike" cap="none">
                <a:solidFill>
                  <a:schemeClr val="dk1"/>
                </a:solidFill>
                <a:latin typeface="Calibri"/>
                <a:ea typeface="Calibri"/>
                <a:cs typeface="Calibri"/>
                <a:sym typeface="Calibri"/>
              </a:rPr>
              <a:t>GUE: </a:t>
            </a:r>
          </a:p>
          <a:p>
            <a:pPr marL="742950" marR="0" lvl="1" indent="-285750" algn="l" rtl="0">
              <a:spcBef>
                <a:spcPts val="280"/>
              </a:spcBef>
              <a:spcAft>
                <a:spcPts val="0"/>
              </a:spcAft>
              <a:buClr>
                <a:schemeClr val="dk1"/>
              </a:buClr>
              <a:buSzPct val="100000"/>
              <a:buFont typeface="Arial"/>
              <a:buChar char="–"/>
            </a:pPr>
            <a:r>
              <a:rPr lang="en-US" sz="1400" b="0" i="0" u="none" strike="noStrike" cap="none">
                <a:solidFill>
                  <a:schemeClr val="dk1"/>
                </a:solidFill>
                <a:latin typeface="Calibri"/>
                <a:ea typeface="Calibri"/>
                <a:cs typeface="Calibri"/>
                <a:sym typeface="Calibri"/>
              </a:rPr>
              <a:t>There were a significant number of objections related to the complexity of implementation in hardware, similar to those noted for Geneve above.</a:t>
            </a:r>
          </a:p>
          <a:p>
            <a:pPr marL="742950" marR="0" lvl="1" indent="-285750" algn="l" rtl="0">
              <a:spcBef>
                <a:spcPts val="280"/>
              </a:spcBef>
              <a:spcAft>
                <a:spcPts val="0"/>
              </a:spcAft>
              <a:buClr>
                <a:schemeClr val="dk1"/>
              </a:buClr>
              <a:buSzPct val="100000"/>
              <a:buFont typeface="Arial"/>
              <a:buChar char="–"/>
            </a:pPr>
            <a:r>
              <a:rPr lang="en-US" sz="1400" b="0" i="0" u="none" strike="noStrike" cap="none">
                <a:solidFill>
                  <a:schemeClr val="dk1"/>
                </a:solidFill>
                <a:latin typeface="Calibri"/>
                <a:ea typeface="Calibri"/>
                <a:cs typeface="Calibri"/>
                <a:sym typeface="Calibri"/>
              </a:rPr>
              <a:t> In addition, there were concerns raised that GUE does not support a sufficient number of extensions due to its reliance on a limited flags field, which is already almost 45% allocated.</a:t>
            </a:r>
          </a:p>
          <a:p>
            <a:pPr marL="342900" marR="0" lvl="0" indent="-342900" algn="l" rtl="0">
              <a:spcBef>
                <a:spcPts val="320"/>
              </a:spcBef>
              <a:spcAft>
                <a:spcPts val="0"/>
              </a:spcAft>
              <a:buClr>
                <a:schemeClr val="dk1"/>
              </a:buClr>
              <a:buSzPct val="100000"/>
              <a:buFont typeface="Arial"/>
              <a:buChar char="•"/>
            </a:pPr>
            <a:r>
              <a:rPr lang="en-US" sz="1600" b="0" i="0" u="none" strike="noStrike" cap="none">
                <a:solidFill>
                  <a:schemeClr val="dk1"/>
                </a:solidFill>
                <a:latin typeface="Calibri"/>
                <a:ea typeface="Calibri"/>
                <a:cs typeface="Calibri"/>
                <a:sym typeface="Calibri"/>
              </a:rPr>
              <a:t>VXLAN-GPE:</a:t>
            </a:r>
          </a:p>
          <a:p>
            <a:pPr marL="742950" marR="0" lvl="1" indent="-285750" algn="l" rtl="0">
              <a:spcBef>
                <a:spcPts val="280"/>
              </a:spcBef>
              <a:spcAft>
                <a:spcPts val="0"/>
              </a:spcAft>
              <a:buClr>
                <a:schemeClr val="dk1"/>
              </a:buClr>
              <a:buSzPct val="100000"/>
              <a:buFont typeface="Arial"/>
              <a:buChar char="–"/>
            </a:pPr>
            <a:r>
              <a:rPr lang="en-US" sz="1400" b="0" i="0" u="none" strike="noStrike" cap="none">
                <a:solidFill>
                  <a:schemeClr val="dk1"/>
                </a:solidFill>
                <a:latin typeface="Calibri"/>
                <a:ea typeface="Calibri"/>
                <a:cs typeface="Calibri"/>
                <a:sym typeface="Calibri"/>
              </a:rPr>
              <a:t>GPE is not day-1 backwards compatible with VXLAN. Although the frame format is similar, it uses a different UDP port, so would require changes to existing implementations even if the rest of the GPE frame is the same.</a:t>
            </a:r>
          </a:p>
          <a:p>
            <a:pPr marL="742950" marR="0" lvl="1" indent="-285750" algn="l" rtl="0">
              <a:spcBef>
                <a:spcPts val="280"/>
              </a:spcBef>
              <a:spcAft>
                <a:spcPts val="0"/>
              </a:spcAft>
              <a:buClr>
                <a:schemeClr val="dk1"/>
              </a:buClr>
              <a:buSzPct val="100000"/>
              <a:buFont typeface="Arial"/>
              <a:buChar char="–"/>
            </a:pPr>
            <a:r>
              <a:rPr lang="en-US" sz="1400" b="0" i="0" u="none" strike="noStrike" cap="none">
                <a:solidFill>
                  <a:schemeClr val="dk1"/>
                </a:solidFill>
                <a:latin typeface="Calibri"/>
                <a:ea typeface="Calibri"/>
                <a:cs typeface="Calibri"/>
                <a:sym typeface="Calibri"/>
              </a:rPr>
              <a:t>GPE is insufficiently extensible. Numerous extensions and options have been designed for GUE and Geneve. Note that these have not yet been validated by the WG.</a:t>
            </a:r>
          </a:p>
          <a:p>
            <a:pPr marL="742950" marR="0" lvl="1" indent="-285750" algn="l" rtl="0">
              <a:spcBef>
                <a:spcPts val="280"/>
              </a:spcBef>
              <a:spcAft>
                <a:spcPts val="0"/>
              </a:spcAft>
              <a:buClr>
                <a:schemeClr val="dk1"/>
              </a:buClr>
              <a:buSzPct val="100000"/>
              <a:buFont typeface="Arial"/>
              <a:buChar char="–"/>
            </a:pPr>
            <a:r>
              <a:rPr lang="en-US" sz="1400" b="0" i="0" u="none" strike="noStrike" cap="none">
                <a:solidFill>
                  <a:schemeClr val="dk1"/>
                </a:solidFill>
                <a:latin typeface="Calibri"/>
                <a:ea typeface="Calibri"/>
                <a:cs typeface="Calibri"/>
                <a:sym typeface="Calibri"/>
              </a:rPr>
              <a:t>Security e.g. of the VNI has not been addressed by GPE. Although a shim header could be used for security and other extensions, this has not been defined yet and its implications on offloading in NICs are not understood.</a:t>
            </a:r>
          </a:p>
          <a:p>
            <a:pPr marL="342900" marR="0" lvl="0" indent="-342900" algn="l" rtl="0">
              <a:spcBef>
                <a:spcPts val="320"/>
              </a:spcBef>
              <a:buClr>
                <a:schemeClr val="dk1"/>
              </a:buClr>
              <a:buSzPct val="100000"/>
              <a:buFont typeface="Arial"/>
              <a:buChar char="•"/>
            </a:pPr>
            <a:r>
              <a:rPr lang="en-US" sz="1600" b="0" i="0" u="none" strike="noStrike" cap="none">
                <a:solidFill>
                  <a:schemeClr val="dk1"/>
                </a:solidFill>
                <a:latin typeface="Calibri"/>
                <a:ea typeface="Calibri"/>
                <a:cs typeface="Calibri"/>
                <a:sym typeface="Calibri"/>
              </a:rPr>
              <a:t>Main issues seem to be ease of hardware implementation vs. extensibility</a:t>
            </a:r>
          </a:p>
        </p:txBody>
      </p:sp>
      <p:sp>
        <p:nvSpPr>
          <p:cNvPr id="2" name="Slide Number Placeholder 1"/>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rgbClr val="888888"/>
                </a:solidFill>
                <a:latin typeface="Calibri"/>
                <a:ea typeface="Calibri"/>
                <a:cs typeface="Calibri"/>
                <a:sym typeface="Calibri"/>
              </a:rPr>
              <a:t>7</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609600" y="274637"/>
            <a:ext cx="10972799"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Next Steps in Progressing Encapsulation</a:t>
            </a:r>
          </a:p>
        </p:txBody>
      </p:sp>
      <p:sp>
        <p:nvSpPr>
          <p:cNvPr id="133" name="Shape 133"/>
          <p:cNvSpPr txBox="1">
            <a:spLocks noGrp="1"/>
          </p:cNvSpPr>
          <p:nvPr>
            <p:ph type="body" idx="1"/>
          </p:nvPr>
        </p:nvSpPr>
        <p:spPr>
          <a:xfrm>
            <a:off x="609600" y="1600200"/>
            <a:ext cx="10972799" cy="4525963"/>
          </a:xfrm>
          <a:prstGeom prst="rect">
            <a:avLst/>
          </a:prstGeom>
          <a:noFill/>
          <a:ln>
            <a:noFill/>
          </a:ln>
        </p:spPr>
        <p:txBody>
          <a:bodyPr lIns="91425" tIns="45700" rIns="91425" bIns="45700" anchor="t" anchorCtr="0">
            <a:noAutofit/>
          </a:bodyPr>
          <a:lstStyle/>
          <a:p>
            <a:pPr marL="342900" marR="0" lvl="0" indent="-342900" algn="l" rtl="0">
              <a:lnSpc>
                <a:spcPct val="80000"/>
              </a:lnSpc>
              <a:spcBef>
                <a:spcPts val="0"/>
              </a:spcBef>
              <a:spcAft>
                <a:spcPts val="0"/>
              </a:spcAft>
              <a:buClr>
                <a:schemeClr val="dk1"/>
              </a:buClr>
              <a:buSzPct val="98666"/>
              <a:buFont typeface="Arial"/>
              <a:buChar char="•"/>
            </a:pPr>
            <a:r>
              <a:rPr lang="en-US" sz="2960" b="0" i="0" u="none" strike="noStrike" cap="none">
                <a:solidFill>
                  <a:schemeClr val="dk1"/>
                </a:solidFill>
                <a:latin typeface="Calibri"/>
                <a:ea typeface="Calibri"/>
                <a:cs typeface="Calibri"/>
                <a:sym typeface="Calibri"/>
              </a:rPr>
              <a:t>Design team to take one of the three existing encapsulations and enhance it to address these concerns. </a:t>
            </a:r>
          </a:p>
          <a:p>
            <a:pPr marL="742950" marR="0" lvl="1" indent="-285750" algn="l" rtl="0">
              <a:lnSpc>
                <a:spcPct val="80000"/>
              </a:lnSpc>
              <a:spcBef>
                <a:spcPts val="518"/>
              </a:spcBef>
              <a:spcAft>
                <a:spcPts val="0"/>
              </a:spcAft>
              <a:buClr>
                <a:schemeClr val="dk1"/>
              </a:buClr>
              <a:buSzPct val="99615"/>
              <a:buFont typeface="Arial"/>
              <a:buChar char="–"/>
            </a:pPr>
            <a:r>
              <a:rPr lang="en-US" sz="2590" b="0" i="0" u="none" strike="noStrike" cap="none">
                <a:solidFill>
                  <a:schemeClr val="dk1"/>
                </a:solidFill>
                <a:latin typeface="Calibri"/>
                <a:ea typeface="Calibri"/>
                <a:cs typeface="Calibri"/>
                <a:sym typeface="Calibri"/>
              </a:rPr>
              <a:t>Output is standard track draft for adoption by working group</a:t>
            </a:r>
          </a:p>
          <a:p>
            <a:pPr marL="742950" marR="0" lvl="1" indent="-285750" algn="l" rtl="0">
              <a:lnSpc>
                <a:spcPct val="80000"/>
              </a:lnSpc>
              <a:spcBef>
                <a:spcPts val="518"/>
              </a:spcBef>
              <a:spcAft>
                <a:spcPts val="0"/>
              </a:spcAft>
              <a:buClr>
                <a:schemeClr val="dk1"/>
              </a:buClr>
              <a:buSzPct val="99615"/>
              <a:buFont typeface="Arial"/>
              <a:buChar char="–"/>
            </a:pPr>
            <a:r>
              <a:rPr lang="en-US" sz="2590" b="0" i="0" u="none" strike="noStrike" cap="none">
                <a:solidFill>
                  <a:schemeClr val="dk1"/>
                </a:solidFill>
                <a:latin typeface="Calibri"/>
                <a:ea typeface="Calibri"/>
                <a:cs typeface="Calibri"/>
                <a:sym typeface="Calibri"/>
              </a:rPr>
              <a:t>Existing three drafts (Geneve, Gue, VXLAN-GPE) could be forwarded to the IESG as informational after publication of NVO3 next-generation encapsulation</a:t>
            </a:r>
          </a:p>
          <a:p>
            <a:pPr marL="742950" marR="0" lvl="1" indent="-285750" algn="l" rtl="0">
              <a:lnSpc>
                <a:spcPct val="80000"/>
              </a:lnSpc>
              <a:spcBef>
                <a:spcPts val="518"/>
              </a:spcBef>
              <a:spcAft>
                <a:spcPts val="0"/>
              </a:spcAft>
              <a:buClr>
                <a:schemeClr val="dk1"/>
              </a:buClr>
              <a:buSzPct val="99615"/>
              <a:buFont typeface="Arial"/>
              <a:buChar char="–"/>
            </a:pPr>
            <a:r>
              <a:rPr lang="en-US" sz="2590" b="0" i="0" u="none" strike="noStrike" cap="none">
                <a:solidFill>
                  <a:schemeClr val="dk1"/>
                </a:solidFill>
                <a:latin typeface="Calibri"/>
                <a:ea typeface="Calibri"/>
                <a:cs typeface="Calibri"/>
                <a:sym typeface="Calibri"/>
              </a:rPr>
              <a:t>The single encapsulation should be viewed as one that the WG and industry can converge around for the future.</a:t>
            </a:r>
          </a:p>
          <a:p>
            <a:pPr marL="342900" marR="0" lvl="0" indent="-342900" algn="l" rtl="0">
              <a:lnSpc>
                <a:spcPct val="80000"/>
              </a:lnSpc>
              <a:spcBef>
                <a:spcPts val="592"/>
              </a:spcBef>
              <a:spcAft>
                <a:spcPts val="0"/>
              </a:spcAft>
              <a:buClr>
                <a:schemeClr val="dk1"/>
              </a:buClr>
              <a:buSzPct val="98666"/>
              <a:buFont typeface="Arial"/>
              <a:buChar char="•"/>
            </a:pPr>
            <a:r>
              <a:rPr lang="en-US" sz="2960" b="0" i="0" u="none" strike="noStrike" cap="none">
                <a:solidFill>
                  <a:schemeClr val="dk1"/>
                </a:solidFill>
                <a:latin typeface="Calibri"/>
                <a:ea typeface="Calibri"/>
                <a:cs typeface="Calibri"/>
                <a:sym typeface="Calibri"/>
              </a:rPr>
              <a:t>Draft charter for the design team was posted to the list on 20th October</a:t>
            </a:r>
          </a:p>
          <a:p>
            <a:pPr marL="342900" marR="0" lvl="0" indent="-342900" algn="l" rtl="0">
              <a:lnSpc>
                <a:spcPct val="80000"/>
              </a:lnSpc>
              <a:spcBef>
                <a:spcPts val="592"/>
              </a:spcBef>
              <a:spcAft>
                <a:spcPts val="0"/>
              </a:spcAft>
              <a:buClr>
                <a:schemeClr val="dk1"/>
              </a:buClr>
              <a:buSzPct val="98666"/>
              <a:buFont typeface="Arial"/>
              <a:buChar char="•"/>
            </a:pPr>
            <a:r>
              <a:rPr lang="en-US" sz="2960" b="0" i="0" u="none" strike="noStrike" cap="none">
                <a:solidFill>
                  <a:schemeClr val="dk1"/>
                </a:solidFill>
                <a:latin typeface="Calibri"/>
                <a:ea typeface="Calibri"/>
                <a:cs typeface="Calibri"/>
                <a:sym typeface="Calibri"/>
              </a:rPr>
              <a:t>Deadlines: 1</a:t>
            </a:r>
            <a:r>
              <a:rPr lang="en-US" sz="2960" b="0" i="0" u="none" strike="noStrike" cap="none" baseline="30000">
                <a:solidFill>
                  <a:schemeClr val="dk1"/>
                </a:solidFill>
                <a:latin typeface="Calibri"/>
                <a:ea typeface="Calibri"/>
                <a:cs typeface="Calibri"/>
                <a:sym typeface="Calibri"/>
              </a:rPr>
              <a:t>st</a:t>
            </a:r>
            <a:r>
              <a:rPr lang="en-US" sz="2960" b="0" i="0" u="none" strike="noStrike" cap="none">
                <a:solidFill>
                  <a:schemeClr val="dk1"/>
                </a:solidFill>
                <a:latin typeface="Calibri"/>
                <a:ea typeface="Calibri"/>
                <a:cs typeface="Calibri"/>
                <a:sym typeface="Calibri"/>
              </a:rPr>
              <a:t> Draft </a:t>
            </a:r>
          </a:p>
          <a:p>
            <a:pPr marL="342900" marR="0" lvl="0" indent="-342900" algn="l" rtl="0">
              <a:lnSpc>
                <a:spcPct val="80000"/>
              </a:lnSpc>
              <a:spcBef>
                <a:spcPts val="592"/>
              </a:spcBef>
              <a:buClr>
                <a:schemeClr val="dk1"/>
              </a:buClr>
              <a:buSzPct val="98666"/>
              <a:buFont typeface="Arial"/>
              <a:buNone/>
            </a:pPr>
            <a:endParaRPr sz="2960" b="0" i="0" u="none" strike="noStrike" cap="none">
              <a:solidFill>
                <a:schemeClr val="dk1"/>
              </a:solidFill>
              <a:latin typeface="Calibri"/>
              <a:ea typeface="Calibri"/>
              <a:cs typeface="Calibri"/>
              <a:sym typeface="Calibri"/>
            </a:endParaRPr>
          </a:p>
        </p:txBody>
      </p:sp>
      <p:sp>
        <p:nvSpPr>
          <p:cNvPr id="2" name="Slide Number Placeholder 1"/>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rgbClr val="888888"/>
                </a:solidFill>
                <a:latin typeface="Calibri"/>
                <a:ea typeface="Calibri"/>
                <a:cs typeface="Calibri"/>
                <a:sym typeface="Calibri"/>
              </a:rPr>
              <a:t>8</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Shape 138"/>
          <p:cNvSpPr txBox="1">
            <a:spLocks noGrp="1"/>
          </p:cNvSpPr>
          <p:nvPr>
            <p:ph type="title"/>
          </p:nvPr>
        </p:nvSpPr>
        <p:spPr>
          <a:xfrm>
            <a:off x="609600" y="274637"/>
            <a:ext cx="10972799"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959" b="0" i="0" u="none" strike="noStrike" cap="none">
                <a:solidFill>
                  <a:schemeClr val="dk1"/>
                </a:solidFill>
                <a:latin typeface="Calibri"/>
                <a:ea typeface="Calibri"/>
                <a:cs typeface="Calibri"/>
                <a:sym typeface="Calibri"/>
              </a:rPr>
              <a:t>Encap DT Charter</a:t>
            </a:r>
            <a:br>
              <a:rPr lang="en-US" sz="3959" b="0" i="0" u="none" strike="noStrike" cap="none">
                <a:solidFill>
                  <a:schemeClr val="dk1"/>
                </a:solidFill>
                <a:latin typeface="Calibri"/>
                <a:ea typeface="Calibri"/>
                <a:cs typeface="Calibri"/>
                <a:sym typeface="Calibri"/>
              </a:rPr>
            </a:br>
            <a:r>
              <a:rPr lang="en-US" sz="3959" b="0" i="0" u="none" strike="noStrike" cap="none">
                <a:solidFill>
                  <a:schemeClr val="dk1"/>
                </a:solidFill>
                <a:latin typeface="Calibri"/>
                <a:ea typeface="Calibri"/>
                <a:cs typeface="Calibri"/>
                <a:sym typeface="Calibri"/>
              </a:rPr>
              <a:t>Comment #1 for Discussion</a:t>
            </a:r>
          </a:p>
        </p:txBody>
      </p:sp>
      <p:sp>
        <p:nvSpPr>
          <p:cNvPr id="139" name="Shape 139"/>
          <p:cNvSpPr txBox="1">
            <a:spLocks noGrp="1"/>
          </p:cNvSpPr>
          <p:nvPr>
            <p:ph type="body" idx="1"/>
          </p:nvPr>
        </p:nvSpPr>
        <p:spPr>
          <a:xfrm>
            <a:off x="609600" y="1600200"/>
            <a:ext cx="10972799" cy="4525963"/>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chemeClr val="dk1"/>
              </a:buClr>
              <a:buSzPct val="100000"/>
              <a:buFont typeface="Arial"/>
              <a:buChar char="•"/>
            </a:pPr>
            <a:r>
              <a:rPr lang="en-US" sz="3200" b="0" i="0" u="none" strike="noStrike" cap="none">
                <a:solidFill>
                  <a:schemeClr val="dk1"/>
                </a:solidFill>
                <a:latin typeface="Calibri"/>
                <a:ea typeface="Calibri"/>
                <a:cs typeface="Calibri"/>
                <a:sym typeface="Calibri"/>
              </a:rPr>
              <a:t>Comment:</a:t>
            </a:r>
          </a:p>
          <a:p>
            <a:pPr marL="742950" marR="0" lvl="1" indent="-285750" algn="l" rtl="0">
              <a:spcBef>
                <a:spcPts val="560"/>
              </a:spcBef>
              <a:spcAft>
                <a:spcPts val="0"/>
              </a:spcAft>
              <a:buClr>
                <a:schemeClr val="dk1"/>
              </a:buClr>
              <a:buSzPct val="100000"/>
              <a:buFont typeface="Arial"/>
              <a:buChar char="–"/>
            </a:pPr>
            <a:r>
              <a:rPr lang="en-US" sz="2800" b="0" i="0" u="none" strike="noStrike" cap="none">
                <a:solidFill>
                  <a:schemeClr val="dk1"/>
                </a:solidFill>
                <a:latin typeface="Calibri"/>
                <a:ea typeface="Calibri"/>
                <a:cs typeface="Calibri"/>
                <a:sym typeface="Calibri"/>
              </a:rPr>
              <a:t>Suggested goal of the design team should first be to articulate the shortcomings of the existing </a:t>
            </a:r>
          </a:p>
          <a:p>
            <a:pPr marL="742950" marR="0" lvl="1" indent="-285750" algn="l" rtl="0">
              <a:spcBef>
                <a:spcPts val="560"/>
              </a:spcBef>
              <a:spcAft>
                <a:spcPts val="0"/>
              </a:spcAft>
              <a:buClr>
                <a:schemeClr val="dk1"/>
              </a:buClr>
              <a:buSzPct val="100000"/>
              <a:buFont typeface="Arial"/>
              <a:buChar char="–"/>
            </a:pPr>
            <a:r>
              <a:rPr lang="en-US" sz="2800" b="0" i="0" u="none" strike="noStrike" cap="none">
                <a:solidFill>
                  <a:schemeClr val="dk1"/>
                </a:solidFill>
                <a:latin typeface="Calibri"/>
                <a:ea typeface="Calibri"/>
                <a:cs typeface="Calibri"/>
                <a:sym typeface="Calibri"/>
              </a:rPr>
              <a:t>Proposed Resolution:</a:t>
            </a:r>
          </a:p>
          <a:p>
            <a:pPr marL="1143000" marR="0" lvl="2" indent="-228600" algn="l" rtl="0">
              <a:spcBef>
                <a:spcPts val="480"/>
              </a:spcBef>
              <a:spcAft>
                <a:spcPts val="0"/>
              </a:spcAft>
              <a:buClr>
                <a:schemeClr val="dk1"/>
              </a:buClr>
              <a:buSzPct val="100000"/>
              <a:buFont typeface="Arial"/>
              <a:buChar char="•"/>
            </a:pPr>
            <a:r>
              <a:rPr lang="en-US" sz="2400" b="0" i="0" u="none" strike="noStrike" cap="none">
                <a:solidFill>
                  <a:schemeClr val="dk1"/>
                </a:solidFill>
                <a:latin typeface="Calibri"/>
                <a:ea typeface="Calibri"/>
                <a:cs typeface="Calibri"/>
                <a:sym typeface="Calibri"/>
              </a:rPr>
              <a:t>Does not require any change to DT charter</a:t>
            </a:r>
          </a:p>
          <a:p>
            <a:pPr marL="1600200" marR="0" lvl="3" indent="-228600" algn="l" rtl="0">
              <a:spcBef>
                <a:spcPts val="400"/>
              </a:spcBef>
              <a:spcAft>
                <a:spcPts val="0"/>
              </a:spcAft>
              <a:buClr>
                <a:schemeClr val="dk1"/>
              </a:buClr>
              <a:buSzPct val="100000"/>
              <a:buFont typeface="Arial"/>
              <a:buChar char="–"/>
            </a:pPr>
            <a:r>
              <a:rPr lang="en-US" sz="2000" b="0" i="0" u="none" strike="noStrike" cap="none">
                <a:solidFill>
                  <a:schemeClr val="dk1"/>
                </a:solidFill>
                <a:latin typeface="Calibri"/>
                <a:ea typeface="Calibri"/>
                <a:cs typeface="Calibri"/>
                <a:sym typeface="Calibri"/>
              </a:rPr>
              <a:t>Summary of the objections has already be posted to the list.</a:t>
            </a:r>
          </a:p>
          <a:p>
            <a:pPr marL="1600200" marR="0" lvl="3" indent="-228600" algn="l" rtl="0">
              <a:spcBef>
                <a:spcPts val="400"/>
              </a:spcBef>
              <a:spcAft>
                <a:spcPts val="0"/>
              </a:spcAft>
              <a:buClr>
                <a:schemeClr val="dk1"/>
              </a:buClr>
              <a:buSzPct val="100000"/>
              <a:buFont typeface="Arial"/>
              <a:buChar char="–"/>
            </a:pPr>
            <a:r>
              <a:rPr lang="en-US" sz="2000" b="0" i="0" u="none" strike="noStrike" cap="none">
                <a:solidFill>
                  <a:schemeClr val="dk1"/>
                </a:solidFill>
                <a:latin typeface="Calibri"/>
                <a:ea typeface="Calibri"/>
                <a:cs typeface="Calibri"/>
                <a:sym typeface="Calibri"/>
              </a:rPr>
              <a:t>WG already has data plane encapsulation and gap analysis drafts</a:t>
            </a:r>
          </a:p>
          <a:p>
            <a:pPr marL="1600200" marR="0" lvl="3" indent="-228600" algn="l" rtl="0">
              <a:spcBef>
                <a:spcPts val="400"/>
              </a:spcBef>
              <a:spcAft>
                <a:spcPts val="0"/>
              </a:spcAft>
              <a:buClr>
                <a:schemeClr val="dk1"/>
              </a:buClr>
              <a:buSzPct val="100000"/>
              <a:buFont typeface="Arial"/>
              <a:buChar char="–"/>
            </a:pPr>
            <a:r>
              <a:rPr lang="en-US" sz="2000" b="0" i="0" u="none" strike="noStrike" cap="none">
                <a:solidFill>
                  <a:schemeClr val="dk1"/>
                </a:solidFill>
                <a:latin typeface="Calibri"/>
                <a:ea typeface="Calibri"/>
                <a:cs typeface="Calibri"/>
                <a:sym typeface="Calibri"/>
              </a:rPr>
              <a:t>Would not expedite work of the DT</a:t>
            </a:r>
          </a:p>
          <a:p>
            <a:pPr marL="1143000" marR="0" lvl="2" indent="-228600" algn="l" rtl="0">
              <a:spcBef>
                <a:spcPts val="480"/>
              </a:spcBef>
              <a:spcAft>
                <a:spcPts val="0"/>
              </a:spcAft>
              <a:buClr>
                <a:schemeClr val="dk1"/>
              </a:buClr>
              <a:buSzPct val="100000"/>
              <a:buFont typeface="Arial"/>
              <a:buChar char="•"/>
            </a:pPr>
            <a:r>
              <a:rPr lang="en-US" sz="2400" b="0" i="0" u="none" strike="noStrike" cap="none">
                <a:solidFill>
                  <a:schemeClr val="dk1"/>
                </a:solidFill>
                <a:latin typeface="Calibri"/>
                <a:ea typeface="Calibri"/>
                <a:cs typeface="Calibri"/>
                <a:sym typeface="Calibri"/>
              </a:rPr>
              <a:t>However, DT should include applicability statement / documentation of any additional requirements</a:t>
            </a:r>
          </a:p>
          <a:p>
            <a:pPr marL="1600200" marR="0" lvl="3" indent="-228600" algn="l" rtl="0">
              <a:spcBef>
                <a:spcPts val="400"/>
              </a:spcBef>
              <a:spcAft>
                <a:spcPts val="0"/>
              </a:spcAft>
              <a:buClr>
                <a:schemeClr val="dk1"/>
              </a:buClr>
              <a:buSzPct val="100000"/>
              <a:buFont typeface="Arial"/>
              <a:buNone/>
            </a:pPr>
            <a:endParaRPr sz="2000" b="0" i="0" u="none" strike="noStrike" cap="none">
              <a:solidFill>
                <a:schemeClr val="dk1"/>
              </a:solidFill>
              <a:latin typeface="Calibri"/>
              <a:ea typeface="Calibri"/>
              <a:cs typeface="Calibri"/>
              <a:sym typeface="Calibri"/>
            </a:endParaRPr>
          </a:p>
          <a:p>
            <a:pPr marL="1600200" marR="0" lvl="3" indent="-228600" algn="l" rtl="0">
              <a:spcBef>
                <a:spcPts val="400"/>
              </a:spcBef>
              <a:buClr>
                <a:schemeClr val="dk1"/>
              </a:buClr>
              <a:buSzPct val="100000"/>
              <a:buFont typeface="Arial"/>
              <a:buNone/>
            </a:pPr>
            <a:endParaRPr sz="2000" b="0" i="0" u="none" strike="noStrike" cap="none">
              <a:solidFill>
                <a:schemeClr val="dk1"/>
              </a:solidFill>
              <a:latin typeface="Calibri"/>
              <a:ea typeface="Calibri"/>
              <a:cs typeface="Calibri"/>
              <a:sym typeface="Calibri"/>
            </a:endParaRPr>
          </a:p>
        </p:txBody>
      </p:sp>
      <p:sp>
        <p:nvSpPr>
          <p:cNvPr id="2" name="Slide Number Placeholder 1"/>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rgbClr val="888888"/>
                </a:solidFill>
                <a:latin typeface="Calibri"/>
                <a:ea typeface="Calibri"/>
                <a:cs typeface="Calibri"/>
                <a:sym typeface="Calibri"/>
              </a:rPr>
              <a:t>9</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1482</Words>
  <Application>Microsoft Macintosh PowerPoint</Application>
  <PresentationFormat>Widescreen</PresentationFormat>
  <Paragraphs>139</Paragraphs>
  <Slides>12</Slides>
  <Notes>12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Calibri</vt:lpstr>
      <vt:lpstr>Arial</vt:lpstr>
      <vt:lpstr>Office Theme</vt:lpstr>
      <vt:lpstr>IETF – NVO3 WG Virtual Interim Meeting 26-Oct-2016  Introduction and DT Charter Review </vt:lpstr>
      <vt:lpstr>Note Well</vt:lpstr>
      <vt:lpstr>Meeting Logistics</vt:lpstr>
      <vt:lpstr>Agenda</vt:lpstr>
      <vt:lpstr>WG Progress: Milestones</vt:lpstr>
      <vt:lpstr>Progressing a Single Data Plane Encap: Background</vt:lpstr>
      <vt:lpstr>Encapsulation Discussion</vt:lpstr>
      <vt:lpstr>Next Steps in Progressing Encapsulation</vt:lpstr>
      <vt:lpstr>Encap DT Charter Comment #1 for Discussion</vt:lpstr>
      <vt:lpstr>Encap DT Charter Comments for Discussion</vt:lpstr>
      <vt:lpstr>Encapsulation Design Team Charter rev 20161026</vt:lpstr>
      <vt:lpstr>Seoul Meeting Planning - Agenda Discussion points</vt:lpstr>
    </vt:vector>
  </TitlesOfParts>
  <LinksUpToDate>false</LinksUpToDate>
  <SharedDoc>false</SharedDoc>
  <HyperlinksChanged>false</HyperlinksChanged>
  <AppVersion>15.0027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IETF – NVO3 WG Virtual Interim Meeting 26-Oct-2016  Introduction and DT Charter Review </dc:title>
  <cp:lastModifiedBy>Bocci, Matthew (Nokia - GB)</cp:lastModifiedBy>
  <cp:revision>1</cp:revision>
  <dcterms:modified xsi:type="dcterms:W3CDTF">2016-10-26T09:03:18Z</dcterms:modified>
</cp:coreProperties>
</file>