
<file path=[Content_Types].xml><?xml version="1.0" encoding="utf-8"?>
<Types xmlns="http://schemas.openxmlformats.org/package/2006/content-types">
  <Default Extension="xml" ContentType="application/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19" d="100"/>
          <a:sy n="119" d="100"/>
        </p:scale>
        <p:origin x="76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8" name="Shape 14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55" name="Shape 1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94" name="Shape 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0" name="Shape 1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6" name="Shape 1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2" name="Shape 1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8" name="Shape 1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4" name="Shape 12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0" name="Shape 13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914400" y="2130425"/>
            <a:ext cx="103632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828800" y="3886200"/>
            <a:ext cx="85343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3833018" y="-1623217"/>
            <a:ext cx="4525963" cy="10972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285037" y="1828801"/>
            <a:ext cx="5851525" cy="2743199"/>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1697037" y="-812798"/>
            <a:ext cx="5851525" cy="80264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609600" y="1600200"/>
            <a:ext cx="53847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body" idx="2"/>
          </p:nvPr>
        </p:nvSpPr>
        <p:spPr>
          <a:xfrm>
            <a:off x="6197600" y="1600200"/>
            <a:ext cx="53847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6" name="Shape 36"/>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963083" y="4406901"/>
            <a:ext cx="103632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1" name="Shape 41"/>
          <p:cNvSpPr txBox="1">
            <a:spLocks noGrp="1"/>
          </p:cNvSpPr>
          <p:nvPr>
            <p:ph type="body" idx="1"/>
          </p:nvPr>
        </p:nvSpPr>
        <p:spPr>
          <a:xfrm>
            <a:off x="963083" y="2906713"/>
            <a:ext cx="103632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body" idx="1"/>
          </p:nvPr>
        </p:nvSpPr>
        <p:spPr>
          <a:xfrm>
            <a:off x="609600" y="1535112"/>
            <a:ext cx="538691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2"/>
          </p:nvPr>
        </p:nvSpPr>
        <p:spPr>
          <a:xfrm>
            <a:off x="609600" y="2174875"/>
            <a:ext cx="538691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3"/>
          </p:nvPr>
        </p:nvSpPr>
        <p:spPr>
          <a:xfrm>
            <a:off x="6193367" y="1535112"/>
            <a:ext cx="5389032"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body" idx="4"/>
          </p:nvPr>
        </p:nvSpPr>
        <p:spPr>
          <a:xfrm>
            <a:off x="6193367" y="2174875"/>
            <a:ext cx="5389032"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09600" y="273050"/>
            <a:ext cx="4011084"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4766732" y="273051"/>
            <a:ext cx="6815666"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609600" y="1435100"/>
            <a:ext cx="4011084"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389716" y="4800600"/>
            <a:ext cx="7315200"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2389716" y="612775"/>
            <a:ext cx="7315200"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2389716" y="5367337"/>
            <a:ext cx="7315200"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09600" y="274637"/>
            <a:ext cx="10972799"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09600" y="1600200"/>
            <a:ext cx="10972799"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09600" y="6356351"/>
            <a:ext cx="28448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165600" y="6356351"/>
            <a:ext cx="38607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737600" y="6356351"/>
            <a:ext cx="28448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2209800" y="864799"/>
            <a:ext cx="7772400" cy="3094037"/>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IETF – NVO3 WG</a:t>
            </a:r>
            <a:br>
              <a:rPr lang="en-US" sz="3959"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Virtual Interim Meeting</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26-Oct-2016</a:t>
            </a:r>
            <a:br>
              <a:rPr lang="en-US" sz="3240" b="0" i="0" u="none" strike="noStrike" cap="none">
                <a:solidFill>
                  <a:schemeClr val="dk1"/>
                </a:solidFill>
                <a:latin typeface="Calibri"/>
                <a:ea typeface="Calibri"/>
                <a:cs typeface="Calibri"/>
                <a:sym typeface="Calibri"/>
              </a:rPr>
            </a:br>
            <a:r>
              <a:rPr lang="en-US" sz="3240" b="0" i="0" u="none" strike="noStrike" cap="none">
                <a:solidFill>
                  <a:schemeClr val="dk1"/>
                </a:solidFill>
                <a:latin typeface="Calibri"/>
                <a:ea typeface="Calibri"/>
                <a:cs typeface="Calibri"/>
                <a:sym typeface="Calibri"/>
              </a:rPr>
              <a:t/>
            </a:r>
            <a:br>
              <a:rPr lang="en-US" sz="3240"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Introduction and DT Charter Review</a:t>
            </a:r>
            <a:br>
              <a:rPr lang="en-US" sz="3959" b="0" i="0" u="none" strike="noStrike" cap="none">
                <a:solidFill>
                  <a:schemeClr val="dk1"/>
                </a:solidFill>
                <a:latin typeface="Calibri"/>
                <a:ea typeface="Calibri"/>
                <a:cs typeface="Calibri"/>
                <a:sym typeface="Calibri"/>
              </a:rPr>
            </a:br>
            <a:endParaRPr lang="en-US" sz="3959" b="0" i="0" u="none" strike="noStrike" cap="none">
              <a:solidFill>
                <a:schemeClr val="dk1"/>
              </a:solidFill>
              <a:latin typeface="Calibri"/>
              <a:ea typeface="Calibri"/>
              <a:cs typeface="Calibri"/>
              <a:sym typeface="Calibri"/>
            </a:endParaRPr>
          </a:p>
        </p:txBody>
      </p:sp>
      <p:sp>
        <p:nvSpPr>
          <p:cNvPr id="89" name="Shape 89"/>
          <p:cNvSpPr txBox="1">
            <a:spLocks noGrp="1"/>
          </p:cNvSpPr>
          <p:nvPr>
            <p:ph type="subTitle" idx="1"/>
          </p:nvPr>
        </p:nvSpPr>
        <p:spPr>
          <a:xfrm>
            <a:off x="2677444" y="3886200"/>
            <a:ext cx="6400799" cy="2151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400" b="0" i="0" u="none" strike="noStrike" cap="none">
                <a:solidFill>
                  <a:srgbClr val="888888"/>
                </a:solidFill>
                <a:latin typeface="Calibri"/>
                <a:ea typeface="Calibri"/>
                <a:cs typeface="Calibri"/>
                <a:sym typeface="Calibri"/>
              </a:rPr>
              <a:t>Chairs:</a:t>
            </a:r>
          </a:p>
          <a:p>
            <a:pPr marL="0" marR="0" lvl="0" indent="0" algn="l" rtl="0">
              <a:spcBef>
                <a:spcPts val="480"/>
              </a:spcBef>
              <a:spcAft>
                <a:spcPts val="0"/>
              </a:spcAft>
              <a:buClr>
                <a:srgbClr val="888888"/>
              </a:buClr>
              <a:buSzPct val="25000"/>
              <a:buFont typeface="Arial"/>
              <a:buNone/>
            </a:pPr>
            <a:endParaRPr sz="2400" b="0" i="0" u="none" strike="noStrike" cap="none">
              <a:solidFill>
                <a:srgbClr val="888888"/>
              </a:solidFill>
              <a:latin typeface="Calibri"/>
              <a:ea typeface="Calibri"/>
              <a:cs typeface="Calibri"/>
              <a:sym typeface="Calibri"/>
            </a:endParaRPr>
          </a:p>
          <a:p>
            <a:pPr marL="0" marR="0" lvl="0" indent="0" algn="l" rtl="0">
              <a:spcBef>
                <a:spcPts val="480"/>
              </a:spcBef>
              <a:buClr>
                <a:srgbClr val="888888"/>
              </a:buClr>
              <a:buSzPct val="25000"/>
              <a:buFont typeface="Arial"/>
              <a:buNone/>
            </a:pPr>
            <a:r>
              <a:rPr lang="en-US" sz="2400" b="0" i="0" u="none" strike="noStrike" cap="none">
                <a:solidFill>
                  <a:srgbClr val="888888"/>
                </a:solidFill>
                <a:latin typeface="Calibri"/>
                <a:ea typeface="Calibri"/>
                <a:cs typeface="Calibri"/>
                <a:sym typeface="Calibri"/>
              </a:rPr>
              <a:t>Secretary:</a:t>
            </a:r>
          </a:p>
        </p:txBody>
      </p:sp>
      <p:sp>
        <p:nvSpPr>
          <p:cNvPr id="90" name="Shape 90"/>
          <p:cNvSpPr txBox="1"/>
          <p:nvPr/>
        </p:nvSpPr>
        <p:spPr>
          <a:xfrm>
            <a:off x="4190221" y="3901671"/>
            <a:ext cx="5791978" cy="99884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Sam Aldrin &lt;aldrin.ietf@gmail.com&gt;</a:t>
            </a:r>
          </a:p>
          <a:p>
            <a:pPr marL="0" marR="0" lvl="0" indent="0" algn="l" rtl="0">
              <a:spcBef>
                <a:spcPts val="400"/>
              </a:spcBef>
              <a:spcAft>
                <a:spcPts val="0"/>
              </a:spcAft>
              <a:buClr>
                <a:srgbClr val="888888"/>
              </a:buClr>
              <a:buSzPct val="25000"/>
              <a:buFont typeface="Arial"/>
              <a:buNone/>
            </a:pPr>
            <a:r>
              <a:rPr lang="en-US" sz="2000" b="0" i="0" u="none" strike="noStrike" cap="none">
                <a:solidFill>
                  <a:srgbClr val="888888"/>
                </a:solidFill>
                <a:latin typeface="Calibri"/>
                <a:ea typeface="Calibri"/>
                <a:cs typeface="Calibri"/>
                <a:sym typeface="Calibri"/>
              </a:rPr>
              <a:t>Matthew Bocci &lt;matthew.bocci@nokia.com&gt;</a:t>
            </a:r>
          </a:p>
          <a:p>
            <a:pPr marL="0" marR="0" lvl="0" indent="0" algn="l" rtl="0">
              <a:spcBef>
                <a:spcPts val="400"/>
              </a:spcBef>
              <a:buClr>
                <a:srgbClr val="888888"/>
              </a:buClr>
              <a:buFont typeface="Arial"/>
              <a:buNone/>
            </a:pPr>
            <a:endParaRPr sz="2000" b="0" i="0" u="none" strike="noStrike" cap="none">
              <a:solidFill>
                <a:srgbClr val="888888"/>
              </a:solidFill>
              <a:latin typeface="Calibri"/>
              <a:ea typeface="Calibri"/>
              <a:cs typeface="Calibri"/>
              <a:sym typeface="Calibri"/>
            </a:endParaRPr>
          </a:p>
        </p:txBody>
      </p:sp>
      <p:sp>
        <p:nvSpPr>
          <p:cNvPr id="91" name="Shape 91"/>
          <p:cNvSpPr txBox="1"/>
          <p:nvPr/>
        </p:nvSpPr>
        <p:spPr>
          <a:xfrm>
            <a:off x="4190221" y="4807028"/>
            <a:ext cx="5791978" cy="998849"/>
          </a:xfrm>
          <a:prstGeom prst="rect">
            <a:avLst/>
          </a:prstGeom>
          <a:noFill/>
          <a:ln>
            <a:noFill/>
          </a:ln>
        </p:spPr>
        <p:txBody>
          <a:bodyPr lIns="91425" tIns="45700" rIns="91425" bIns="45700" anchor="t" anchorCtr="0">
            <a:noAutofit/>
          </a:bodyPr>
          <a:lstStyle/>
          <a:p>
            <a:pPr marL="0" marR="0" lvl="0" indent="0" algn="l" rtl="0">
              <a:spcBef>
                <a:spcPts val="0"/>
              </a:spcBef>
              <a:buClr>
                <a:srgbClr val="888888"/>
              </a:buClr>
              <a:buSzPct val="25000"/>
              <a:buFont typeface="Arial"/>
              <a:buNone/>
            </a:pPr>
            <a:r>
              <a:rPr lang="en-US" sz="2000" b="0" i="0" u="none" strike="noStrike" cap="none">
                <a:solidFill>
                  <a:srgbClr val="888888"/>
                </a:solidFill>
                <a:latin typeface="Calibri"/>
                <a:ea typeface="Calibri"/>
                <a:cs typeface="Calibri"/>
                <a:sym typeface="Calibri"/>
              </a:rPr>
              <a:t>Ignas Bagdonas &lt;ibagdona.ietf@gmail.com&gt;</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1</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 DT Charter</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Comments for Discussion</a:t>
            </a:r>
          </a:p>
        </p:txBody>
      </p:sp>
      <p:sp>
        <p:nvSpPr>
          <p:cNvPr id="145" name="Shape 145"/>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Remove text shown in strikethrough: “although doing so would provide the best benefit to the industry.”</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Accepted</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Timeline is unrealistic</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Timeline is based on discussions with DT members</a:t>
            </a:r>
          </a:p>
          <a:p>
            <a:pPr marL="1143000" marR="0" lvl="2" indent="-228600" algn="l" rtl="0">
              <a:spcBef>
                <a:spcPts val="480"/>
              </a:spcBef>
              <a:spcAft>
                <a:spcPts val="0"/>
              </a:spcAft>
              <a:buClr>
                <a:schemeClr val="dk1"/>
              </a:buClr>
              <a:buSzPct val="100000"/>
              <a:buFont typeface="Arial"/>
              <a:buNone/>
            </a:pPr>
            <a:endParaRPr sz="2400" b="0" i="0" u="none" strike="noStrike" cap="none">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10</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Encapsulation Design Team Charter</a:t>
            </a:r>
            <a:br>
              <a:rPr lang="en-US" sz="3959" b="0" i="0" u="none" strike="noStrike" cap="none">
                <a:solidFill>
                  <a:schemeClr val="dk1"/>
                </a:solidFill>
                <a:latin typeface="Calibri"/>
                <a:ea typeface="Calibri"/>
                <a:cs typeface="Calibri"/>
                <a:sym typeface="Calibri"/>
              </a:rPr>
            </a:br>
            <a:r>
              <a:rPr lang="en-US" sz="2790" b="0" i="0" u="none" strike="noStrike" cap="none">
                <a:solidFill>
                  <a:schemeClr val="dk1"/>
                </a:solidFill>
                <a:latin typeface="Calibri"/>
                <a:ea typeface="Calibri"/>
                <a:cs typeface="Calibri"/>
                <a:sym typeface="Calibri"/>
              </a:rPr>
              <a:t>rev 20161026</a:t>
            </a:r>
          </a:p>
        </p:txBody>
      </p:sp>
      <p:sp>
        <p:nvSpPr>
          <p:cNvPr id="151" name="Shape 151"/>
          <p:cNvSpPr txBox="1">
            <a:spLocks noGrp="1"/>
          </p:cNvSpPr>
          <p:nvPr>
            <p:ph type="body" idx="1"/>
          </p:nvPr>
        </p:nvSpPr>
        <p:spPr>
          <a:xfrm>
            <a:off x="609600" y="1600200"/>
            <a:ext cx="5384799"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NVO3 Encapsulation Design team 2016</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Problem Statement</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The NVO3 WG charter states that it may produce requirements for network virtualization data planes based on encapsulation of virtual network traffic over an IP-</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based underlay data plane. Such requirements should consider OAM and security. Based on these requirements the WG will select, extend, and/or develop one or more data plane encapsulation format(s).</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This has led to drafts describing three encapsulations being adopted by the working group:</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draft-ietf-nvo3-geneve-03</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draft-ietf-nvo3-gue-04</a:t>
            </a: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 draft-ietf-nvo3-vxlan-gpe-02</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spcAft>
                <a:spcPts val="0"/>
              </a:spcAft>
              <a:buClr>
                <a:schemeClr val="dk1"/>
              </a:buClr>
              <a:buSzPct val="25000"/>
              <a:buFont typeface="Arial"/>
              <a:buNone/>
            </a:pPr>
            <a:r>
              <a:rPr lang="en-US" sz="1100" b="0" i="0" u="none" strike="noStrike" cap="none">
                <a:solidFill>
                  <a:schemeClr val="dk1"/>
                </a:solidFill>
                <a:latin typeface="Calibri"/>
                <a:ea typeface="Calibri"/>
                <a:cs typeface="Calibri"/>
                <a:sym typeface="Calibri"/>
              </a:rPr>
              <a:t>Discussion on the list and in face-to-face meetings has identified a number of technical problems with each of these encapsulations. Furthermore, there was clear consensus at the IETF meeting in Berlin that it is undesirable for the working group to progress more than one data plane encapsulation. Although consensus could not be reached on the list, the overall consensus was for a single encapsulation (RFC2418, Section 3.3). Nonetheless there has been resistance to converging on a single encapsulation format</a:t>
            </a:r>
            <a:r>
              <a:rPr lang="en-US" sz="1100" b="0" i="0" u="none" strike="sngStrike" cap="none">
                <a:solidFill>
                  <a:schemeClr val="dk1"/>
                </a:solidFill>
                <a:latin typeface="Calibri"/>
                <a:ea typeface="Calibri"/>
                <a:cs typeface="Calibri"/>
                <a:sym typeface="Calibri"/>
              </a:rPr>
              <a:t>, although doing so would provide the best benefit to the industry</a:t>
            </a:r>
            <a:r>
              <a:rPr lang="en-US" sz="1100" b="0" i="0" u="none" strike="noStrike" cap="none">
                <a:solidFill>
                  <a:schemeClr val="dk1"/>
                </a:solidFill>
                <a:latin typeface="Calibri"/>
                <a:ea typeface="Calibri"/>
                <a:cs typeface="Calibri"/>
                <a:sym typeface="Calibri"/>
              </a:rPr>
              <a:t>.</a:t>
            </a:r>
          </a:p>
          <a:p>
            <a:pPr marL="0" marR="0" lvl="0" indent="0" algn="l" rtl="0">
              <a:spcBef>
                <a:spcPts val="220"/>
              </a:spcBef>
              <a:spcAft>
                <a:spcPts val="0"/>
              </a:spcAft>
              <a:buClr>
                <a:schemeClr val="dk1"/>
              </a:buClr>
              <a:buSzPct val="25000"/>
              <a:buFont typeface="Arial"/>
              <a:buNone/>
            </a:pPr>
            <a:endParaRPr sz="1100" b="0" i="0" u="none" strike="noStrike" cap="none">
              <a:solidFill>
                <a:schemeClr val="dk1"/>
              </a:solidFill>
              <a:latin typeface="Calibri"/>
              <a:ea typeface="Calibri"/>
              <a:cs typeface="Calibri"/>
              <a:sym typeface="Calibri"/>
            </a:endParaRPr>
          </a:p>
          <a:p>
            <a:pPr marL="0" marR="0" lvl="0" indent="0" algn="l" rtl="0">
              <a:spcBef>
                <a:spcPts val="220"/>
              </a:spcBef>
              <a:buClr>
                <a:schemeClr val="dk1"/>
              </a:buClr>
              <a:buSzPct val="25000"/>
              <a:buFont typeface="Arial"/>
              <a:buNone/>
            </a:pPr>
            <a:endParaRPr sz="1100" b="0" i="0" u="none" strike="noStrike" cap="none">
              <a:solidFill>
                <a:schemeClr val="dk1"/>
              </a:solidFill>
              <a:latin typeface="Calibri"/>
              <a:ea typeface="Calibri"/>
              <a:cs typeface="Calibri"/>
              <a:sym typeface="Calibri"/>
            </a:endParaRPr>
          </a:p>
        </p:txBody>
      </p:sp>
      <p:sp>
        <p:nvSpPr>
          <p:cNvPr id="152" name="Shape 152"/>
          <p:cNvSpPr txBox="1">
            <a:spLocks noGrp="1"/>
          </p:cNvSpPr>
          <p:nvPr>
            <p:ph type="body" idx="2"/>
          </p:nvPr>
        </p:nvSpPr>
        <p:spPr>
          <a:xfrm>
            <a:off x="6172200" y="1600200"/>
            <a:ext cx="4342896" cy="452596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Design Team Goals</a:t>
            </a: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The design team should take one of the proposed encapsulations and enhance it to address the technical concerns. Backwards compatibility with the chosen encapsulation and the simple evolution of deployed networks as well as applicability to all locations in the NVO3 architecture are goals. The DT should specifically avoid a design that is burdensome on hardware implementations, but should allow future extensibility. The chosen design should also operate well with ICMP and in ECMP environments. If further extensibility is required, then it should be done in such a manner that it does not require the consent of an entity outside of the IETF.</a:t>
            </a:r>
          </a:p>
          <a:p>
            <a:pPr marL="0" marR="0" lvl="0" indent="0" algn="l" rtl="0">
              <a:spcBef>
                <a:spcPts val="240"/>
              </a:spcBef>
              <a:spcAft>
                <a:spcPts val="0"/>
              </a:spcAft>
              <a:buClr>
                <a:schemeClr val="dk1"/>
              </a:buClr>
              <a:buSzPct val="250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Timeline</a:t>
            </a:r>
          </a:p>
          <a:p>
            <a:pPr marL="0" marR="0" lvl="0" indent="0" algn="l" rtl="0">
              <a:spcBef>
                <a:spcPts val="240"/>
              </a:spcBef>
              <a:spcAft>
                <a:spcPts val="0"/>
              </a:spcAft>
              <a:buClr>
                <a:schemeClr val="dk1"/>
              </a:buClr>
              <a:buSzPct val="25000"/>
              <a:buFont typeface="Arial"/>
              <a:buNone/>
            </a:pPr>
            <a:r>
              <a:rPr lang="en-US" sz="1200" b="0" i="0" u="none" strike="noStrike" cap="none">
                <a:solidFill>
                  <a:schemeClr val="dk1"/>
                </a:solidFill>
                <a:latin typeface="Calibri"/>
                <a:ea typeface="Calibri"/>
                <a:cs typeface="Calibri"/>
                <a:sym typeface="Calibri"/>
              </a:rPr>
              <a:t>The design team should produce a first draft describing the proposal by end of January 2017. Target adoption by the WG by March 2017 IETF.</a:t>
            </a:r>
          </a:p>
          <a:p>
            <a:pPr marL="0" marR="0" lvl="0" indent="0" algn="l" rtl="0">
              <a:spcBef>
                <a:spcPts val="180"/>
              </a:spcBef>
              <a:buClr>
                <a:schemeClr val="dk1"/>
              </a:buClr>
              <a:buSzPct val="25000"/>
              <a:buFont typeface="Arial"/>
              <a:buNone/>
            </a:pPr>
            <a:endParaRPr sz="9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11</a:t>
            </a:fld>
            <a:endParaRPr lang="en-US" sz="1200">
              <a:solidFill>
                <a:srgbClr val="888888"/>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134850" y="0"/>
            <a:ext cx="119223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Seoul Meeting Planning - Agenda Discussion points</a:t>
            </a:r>
          </a:p>
        </p:txBody>
      </p:sp>
      <p:sp>
        <p:nvSpPr>
          <p:cNvPr id="158" name="Shape 158"/>
          <p:cNvSpPr txBox="1">
            <a:spLocks noGrp="1"/>
          </p:cNvSpPr>
          <p:nvPr>
            <p:ph type="body" idx="4294967295"/>
          </p:nvPr>
        </p:nvSpPr>
        <p:spPr>
          <a:xfrm>
            <a:off x="609600" y="1343950"/>
            <a:ext cx="10972800" cy="45261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dirty="0" smtClean="0"/>
              <a:t>Discussion </a:t>
            </a:r>
            <a:r>
              <a:rPr lang="en-US" dirty="0"/>
              <a:t>on </a:t>
            </a:r>
            <a:r>
              <a:rPr lang="en-US" dirty="0" smtClean="0"/>
              <a:t>Architectural Aspects of the following:</a:t>
            </a:r>
            <a:endParaRPr lang="en-US" dirty="0"/>
          </a:p>
          <a:p>
            <a:pPr marL="342900" marR="0" lvl="0" indent="-342900" algn="l" rtl="0">
              <a:spcBef>
                <a:spcPts val="0"/>
              </a:spcBef>
              <a:spcAft>
                <a:spcPts val="0"/>
              </a:spcAft>
              <a:buClr>
                <a:schemeClr val="dk1"/>
              </a:buClr>
              <a:buSzPct val="100000"/>
              <a:buFont typeface="Arial"/>
              <a:buChar char="•"/>
            </a:pPr>
            <a:r>
              <a:rPr lang="en-US" dirty="0" smtClean="0"/>
              <a:t>OAM</a:t>
            </a:r>
            <a:r>
              <a:rPr lang="en-US" sz="3200" b="0" i="0" u="none" strike="noStrike" cap="none" dirty="0">
                <a:solidFill>
                  <a:schemeClr val="dk1"/>
                </a:solidFill>
                <a:latin typeface="Calibri"/>
                <a:ea typeface="Calibri"/>
                <a:cs typeface="Calibri"/>
                <a:sym typeface="Calibri"/>
              </a:rPr>
              <a:t>:</a:t>
            </a:r>
          </a:p>
          <a:p>
            <a:pPr marL="742950" marR="0" lvl="1" indent="-285750" algn="l" rtl="0">
              <a:spcBef>
                <a:spcPts val="560"/>
              </a:spcBef>
              <a:spcAft>
                <a:spcPts val="0"/>
              </a:spcAft>
              <a:buClr>
                <a:schemeClr val="dk1"/>
              </a:buClr>
              <a:buSzPct val="100000"/>
              <a:buFont typeface="Arial"/>
              <a:buChar char="–"/>
            </a:pPr>
            <a:r>
              <a:rPr lang="en-US" dirty="0"/>
              <a:t>DP </a:t>
            </a:r>
            <a:r>
              <a:rPr lang="en-US" dirty="0" err="1"/>
              <a:t>encap</a:t>
            </a:r>
            <a:r>
              <a:rPr lang="en-US" dirty="0"/>
              <a:t> </a:t>
            </a:r>
            <a:r>
              <a:rPr lang="en-US" dirty="0" smtClean="0"/>
              <a:t>requirements and implications</a:t>
            </a:r>
            <a:endParaRPr lang="en-US" dirty="0"/>
          </a:p>
          <a:p>
            <a:pPr marL="742950" marR="0" lvl="1" indent="-285750" algn="l" rtl="0">
              <a:spcBef>
                <a:spcPts val="560"/>
              </a:spcBef>
              <a:spcAft>
                <a:spcPts val="0"/>
              </a:spcAft>
              <a:buClr>
                <a:schemeClr val="dk1"/>
              </a:buClr>
              <a:buSzPct val="100000"/>
              <a:buFont typeface="Arial"/>
              <a:buChar char="–"/>
            </a:pPr>
            <a:r>
              <a:rPr lang="en-US" dirty="0"/>
              <a:t>Solutions draft discussion</a:t>
            </a:r>
          </a:p>
          <a:p>
            <a:pPr marL="342900" marR="0" lvl="0" indent="-342900" algn="l" rtl="0">
              <a:spcBef>
                <a:spcPts val="640"/>
              </a:spcBef>
              <a:spcAft>
                <a:spcPts val="0"/>
              </a:spcAft>
              <a:buClr>
                <a:schemeClr val="dk1"/>
              </a:buClr>
              <a:buSzPct val="100000"/>
              <a:buFont typeface="Arial"/>
              <a:buChar char="•"/>
            </a:pPr>
            <a:r>
              <a:rPr lang="en-US" sz="3200" b="0" i="0" u="none" strike="noStrike" cap="none" dirty="0">
                <a:solidFill>
                  <a:schemeClr val="dk1"/>
                </a:solidFill>
                <a:latin typeface="Calibri"/>
                <a:ea typeface="Calibri"/>
                <a:cs typeface="Calibri"/>
                <a:sym typeface="Calibri"/>
              </a:rPr>
              <a:t>Co</a:t>
            </a:r>
            <a:r>
              <a:rPr lang="en-US" dirty="0"/>
              <a:t>ntrol Plane</a:t>
            </a:r>
            <a:r>
              <a:rPr lang="en-US" sz="3200" b="0" i="0" u="none" strike="noStrike" cap="none" dirty="0">
                <a:solidFill>
                  <a:schemeClr val="dk1"/>
                </a:solidFill>
                <a:latin typeface="Calibri"/>
                <a:ea typeface="Calibri"/>
                <a:cs typeface="Calibri"/>
                <a:sym typeface="Calibri"/>
              </a:rPr>
              <a:t>:</a:t>
            </a:r>
          </a:p>
          <a:p>
            <a:pPr marL="742950" marR="0" lvl="1" indent="-285750" algn="l" rtl="0">
              <a:lnSpc>
                <a:spcPct val="100000"/>
              </a:lnSpc>
              <a:spcBef>
                <a:spcPts val="560"/>
              </a:spcBef>
              <a:spcAft>
                <a:spcPts val="0"/>
              </a:spcAft>
              <a:buClr>
                <a:schemeClr val="dk1"/>
              </a:buClr>
              <a:buSzPct val="100000"/>
              <a:buFont typeface="Arial"/>
              <a:buChar char="–"/>
            </a:pPr>
            <a:r>
              <a:rPr lang="en-US" dirty="0"/>
              <a:t>Progressing work on solutions.</a:t>
            </a:r>
          </a:p>
          <a:p>
            <a:pPr marL="203200" indent="0">
              <a:spcBef>
                <a:spcPts val="0"/>
              </a:spcBef>
              <a:buSzPct val="114285"/>
              <a:buNone/>
            </a:pPr>
            <a:endParaRPr lang="en-US" dirty="0" smtClean="0"/>
          </a:p>
          <a:p>
            <a:pPr marL="203200" indent="0">
              <a:spcBef>
                <a:spcPts val="0"/>
              </a:spcBef>
              <a:buSzPct val="114285"/>
              <a:buNone/>
            </a:pPr>
            <a:r>
              <a:rPr lang="en-US" dirty="0" smtClean="0"/>
              <a:t>WG discussion format (Round table?)</a:t>
            </a:r>
          </a:p>
          <a:p>
            <a:pPr marL="1143000" marR="0" lvl="2" indent="-228600" algn="l" rtl="0">
              <a:spcBef>
                <a:spcPts val="480"/>
              </a:spcBef>
              <a:spcAft>
                <a:spcPts val="0"/>
              </a:spcAft>
              <a:buClr>
                <a:schemeClr val="dk1"/>
              </a:buClr>
              <a:buSzPct val="100000"/>
              <a:buFont typeface="Arial"/>
              <a:buNone/>
            </a:pPr>
            <a:endParaRPr sz="2400" b="0" i="0" u="none" strike="noStrike" cap="none" dirty="0">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dirty="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smtClean="0">
                <a:solidFill>
                  <a:srgbClr val="888888"/>
                </a:solidFill>
                <a:latin typeface="Calibri"/>
                <a:ea typeface="Calibri"/>
                <a:cs typeface="Calibri"/>
                <a:sym typeface="Calibri"/>
              </a:rPr>
              <a:t>12</a:t>
            </a:fld>
            <a:endParaRPr lang="en-US" sz="1200">
              <a:solidFill>
                <a:srgbClr val="888888"/>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1981200" y="89926"/>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Note Well</a:t>
            </a:r>
          </a:p>
        </p:txBody>
      </p:sp>
      <p:sp>
        <p:nvSpPr>
          <p:cNvPr id="97" name="Shape 97"/>
          <p:cNvSpPr txBox="1"/>
          <p:nvPr/>
        </p:nvSpPr>
        <p:spPr>
          <a:xfrm>
            <a:off x="1757738" y="1215391"/>
            <a:ext cx="8663864" cy="56938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400" b="0" i="0" u="none" strike="noStrike" cap="none">
                <a:solidFill>
                  <a:schemeClr val="dk1"/>
                </a:solidFill>
                <a:latin typeface="Calibri"/>
                <a:ea typeface="Calibri"/>
                <a:cs typeface="Calibri"/>
                <a:sym typeface="Calibri"/>
              </a:rPr>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marR="0" lvl="0" indent="0" algn="l" rtl="0">
              <a:spcBef>
                <a:spcPts val="0"/>
              </a:spcBef>
              <a:buNone/>
            </a:pPr>
            <a:endParaRPr sz="1400">
              <a:solidFill>
                <a:schemeClr val="dk1"/>
              </a:solidFill>
              <a:latin typeface="Calibri"/>
              <a:ea typeface="Calibri"/>
              <a:cs typeface="Calibri"/>
              <a:sym typeface="Calibri"/>
            </a:endParaRP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IETF plenary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IESG, or any member thereof on behalf of the IESG</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mailing list, including the IETF list itself, any working group or design team list, or any other list functioning under IETF auspices</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IETF working group or portion thereof</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Any Birds of a Feather (BOF) session</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IAB or any member thereof on behalf of the IAB</a:t>
            </a:r>
          </a:p>
          <a:p>
            <a:pPr marL="171450" marR="0" lvl="0" indent="-171450" algn="l" rtl="0">
              <a:spcBef>
                <a:spcPts val="0"/>
              </a:spcBef>
              <a:buClr>
                <a:schemeClr val="dk1"/>
              </a:buClr>
              <a:buSzPct val="100000"/>
              <a:buFont typeface="Arial"/>
              <a:buChar char="•"/>
            </a:pPr>
            <a:r>
              <a:rPr lang="en-US" sz="1400">
                <a:solidFill>
                  <a:schemeClr val="dk1"/>
                </a:solidFill>
                <a:latin typeface="Calibri"/>
                <a:ea typeface="Calibri"/>
                <a:cs typeface="Calibri"/>
                <a:sym typeface="Calibri"/>
              </a:rPr>
              <a:t>The RFC Editor or the Internet-Drafts function</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All IETF Contributions are subject to the rules of RFC 5378 and RFC 3979 (updated by RFC 4879).</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Statements made outside of an IETF session, mailing list or other function, that are clearly not intended to be input to an IETF activity, group or function, are not IETF Contributions in the context of this notice.  Please consult RFC 5378 and RFC 3979 for details.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is deemed to accept all IETF rules of process, as documented in Best Current Practices RFCs and IESG Statements.</a:t>
            </a:r>
          </a:p>
          <a:p>
            <a:pPr marL="0" marR="0" lvl="0" indent="0" algn="l" rtl="0">
              <a:spcBef>
                <a:spcPts val="0"/>
              </a:spcBef>
              <a:buNone/>
            </a:pPr>
            <a:endParaRPr sz="1400">
              <a:solidFill>
                <a:schemeClr val="dk1"/>
              </a:solidFill>
              <a:latin typeface="Calibri"/>
              <a:ea typeface="Calibri"/>
              <a:cs typeface="Calibri"/>
              <a:sym typeface="Calibri"/>
            </a:endParaRPr>
          </a:p>
          <a:p>
            <a:pPr marL="0" marR="0" lvl="0" indent="0" algn="l" rtl="0">
              <a:spcBef>
                <a:spcPts val="0"/>
              </a:spcBef>
              <a:buSzPct val="25000"/>
              <a:buNone/>
            </a:pPr>
            <a:r>
              <a:rPr lang="en-US" sz="1400">
                <a:solidFill>
                  <a:schemeClr val="dk1"/>
                </a:solidFill>
                <a:latin typeface="Calibri"/>
                <a:ea typeface="Calibri"/>
                <a:cs typeface="Calibri"/>
                <a:sym typeface="Calibri"/>
              </a:rPr>
              <a:t>A participant in any IETF activity acknowledges that written, audio and video records of meetings may be made and may be available to the public.</a:t>
            </a:r>
            <a:br>
              <a:rPr lang="en-US" sz="1400">
                <a:solidFill>
                  <a:schemeClr val="dk1"/>
                </a:solidFill>
                <a:latin typeface="Calibri"/>
                <a:ea typeface="Calibri"/>
                <a:cs typeface="Calibri"/>
                <a:sym typeface="Calibri"/>
              </a:rPr>
            </a:br>
            <a:endParaRPr lang="en-US" sz="1400">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2</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Meeting Logistics</a:t>
            </a:r>
          </a:p>
        </p:txBody>
      </p:sp>
      <p:sp>
        <p:nvSpPr>
          <p:cNvPr id="103" name="Shape 103"/>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Today’s meeting is via WebEx (obviously)</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We are recording the session</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Minutes will be taken as usual</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Attendees list will be provided to Secretariat based on WebEx attendee list</a:t>
            </a:r>
          </a:p>
          <a:p>
            <a:pPr marL="342900" marR="0" lvl="0" indent="-342900" algn="l" rtl="0">
              <a:lnSpc>
                <a:spcPct val="90000"/>
              </a:lnSpc>
              <a:spcBef>
                <a:spcPts val="544"/>
              </a:spcBef>
              <a:spcAft>
                <a:spcPts val="0"/>
              </a:spcAft>
              <a:buClr>
                <a:schemeClr val="dk1"/>
              </a:buClr>
              <a:buSzPct val="100740"/>
              <a:buFont typeface="Arial"/>
              <a:buChar char="•"/>
            </a:pPr>
            <a:r>
              <a:rPr lang="en-US" sz="2720" b="0" i="0" u="none" strike="noStrike" cap="none">
                <a:solidFill>
                  <a:schemeClr val="dk1"/>
                </a:solidFill>
                <a:latin typeface="Calibri"/>
                <a:ea typeface="Calibri"/>
                <a:cs typeface="Calibri"/>
                <a:sym typeface="Calibri"/>
              </a:rPr>
              <a:t>We are not yet sure how to best run this session. This is an experiment.</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The chairs will put all participants into Mute at the beginning of the meeting</a:t>
            </a:r>
          </a:p>
          <a:p>
            <a:pPr marL="742950" marR="0" lvl="1" indent="-285750" algn="l" rtl="0">
              <a:lnSpc>
                <a:spcPct val="90000"/>
              </a:lnSpc>
              <a:spcBef>
                <a:spcPts val="476"/>
              </a:spcBef>
              <a:spcAft>
                <a:spcPts val="0"/>
              </a:spcAft>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Participants will be allowed to control their own mute, to unmute themselves for discussion</a:t>
            </a:r>
          </a:p>
          <a:p>
            <a:pPr marL="742950" marR="0" lvl="1" indent="-285750" algn="l" rtl="0">
              <a:lnSpc>
                <a:spcPct val="90000"/>
              </a:lnSpc>
              <a:spcBef>
                <a:spcPts val="476"/>
              </a:spcBef>
              <a:buClr>
                <a:schemeClr val="dk1"/>
              </a:buClr>
              <a:buSzPct val="99166"/>
              <a:buFont typeface="Arial"/>
              <a:buChar char="–"/>
            </a:pPr>
            <a:r>
              <a:rPr lang="en-US" sz="2380" b="0" i="0" u="none" strike="noStrike" cap="none">
                <a:solidFill>
                  <a:schemeClr val="dk1"/>
                </a:solidFill>
                <a:latin typeface="Calibri"/>
                <a:ea typeface="Calibri"/>
                <a:cs typeface="Calibri"/>
                <a:sym typeface="Calibri"/>
              </a:rPr>
              <a:t>During Q/A, if necessary, the chairs will manage the order of speakers for comments and questions</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3</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Agenda</a:t>
            </a:r>
          </a:p>
        </p:txBody>
      </p:sp>
      <p:sp>
        <p:nvSpPr>
          <p:cNvPr id="109" name="Shape 109"/>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514350" marR="0" lvl="0" indent="-514350" algn="l" rtl="0">
              <a:spcBef>
                <a:spcPts val="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Chairs' Intro (Chairs - 5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Working Group Progress and Next Steps (Chairs - 10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Encapsulation Design Team Charter (Chairs – 30 min)</a:t>
            </a:r>
          </a:p>
          <a:p>
            <a:pPr marL="514350" marR="0" lvl="0" indent="-514350" algn="l" rtl="0">
              <a:spcBef>
                <a:spcPts val="480"/>
              </a:spcBef>
              <a:spcAft>
                <a:spcPts val="0"/>
              </a:spcAft>
              <a:buClr>
                <a:schemeClr val="dk1"/>
              </a:buClr>
              <a:buSzPct val="100000"/>
              <a:buFont typeface="Calibri"/>
              <a:buAutoNum type="arabicPeriod"/>
            </a:pPr>
            <a:r>
              <a:rPr lang="en-US" sz="2400" b="0" i="0" u="none" strike="noStrike" cap="none">
                <a:solidFill>
                  <a:schemeClr val="dk1"/>
                </a:solidFill>
                <a:latin typeface="Calibri"/>
                <a:ea typeface="Calibri"/>
                <a:cs typeface="Calibri"/>
                <a:sym typeface="Calibri"/>
              </a:rPr>
              <a:t>Items to Discuss in Seoul (Chairs – 10 min)</a:t>
            </a:r>
          </a:p>
          <a:p>
            <a:pPr marL="0" marR="0" lvl="0" indent="0" algn="l" rtl="0">
              <a:spcBef>
                <a:spcPts val="640"/>
              </a:spcBef>
              <a:buClr>
                <a:schemeClr val="dk1"/>
              </a:buClr>
              <a:buSzPct val="25000"/>
              <a:buFont typeface="Arial"/>
              <a:buNone/>
            </a:pPr>
            <a:endParaRPr sz="32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4</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WG Progress: Milestones</a:t>
            </a:r>
          </a:p>
        </p:txBody>
      </p:sp>
      <p:sp>
        <p:nvSpPr>
          <p:cNvPr id="115" name="Shape 115"/>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Done - Problem Statement submitted for IESG review </a:t>
            </a:r>
          </a:p>
          <a:p>
            <a:pPr marL="0" marR="0" lvl="0" indent="0" algn="l" rtl="0">
              <a:lnSpc>
                <a:spcPct val="80000"/>
              </a:lnSpc>
              <a:spcBef>
                <a:spcPts val="448"/>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Done - Framework document submitted for IESG review </a:t>
            </a:r>
          </a:p>
          <a:p>
            <a:pPr marL="0" marR="0" lvl="0" indent="0" algn="l" rtl="0">
              <a:lnSpc>
                <a:spcPct val="80000"/>
              </a:lnSpc>
              <a:spcBef>
                <a:spcPts val="448"/>
              </a:spcBef>
              <a:spcAft>
                <a:spcPts val="0"/>
              </a:spcAft>
              <a:buClr>
                <a:schemeClr val="dk1"/>
              </a:buClr>
              <a:buSzPct val="25000"/>
              <a:buFont typeface="Arial"/>
              <a:buNone/>
            </a:pPr>
            <a:r>
              <a:rPr lang="en-US" sz="2240" b="0" i="0" u="none" strike="noStrike" cap="none">
                <a:solidFill>
                  <a:schemeClr val="dk1"/>
                </a:solidFill>
                <a:latin typeface="Calibri"/>
                <a:ea typeface="Calibri"/>
                <a:cs typeface="Calibri"/>
                <a:sym typeface="Calibri"/>
              </a:rPr>
              <a:t>Publication requested - Architecture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Nov</a:t>
            </a:r>
            <a:r>
              <a:rPr lang="en-US" sz="2240" b="0" i="0" u="none" strike="noStrike" cap="none">
                <a:solidFill>
                  <a:schemeClr val="dk1"/>
                </a:solidFill>
                <a:latin typeface="Calibri"/>
                <a:ea typeface="Calibri"/>
                <a:cs typeface="Calibri"/>
                <a:sym typeface="Calibri"/>
              </a:rPr>
              <a:t> </a:t>
            </a:r>
            <a:r>
              <a:rPr lang="en-US" sz="2240" b="0" i="0" u="none" strike="noStrike" cap="none">
                <a:solidFill>
                  <a:srgbClr val="FF0000"/>
                </a:solidFill>
                <a:latin typeface="Calibri"/>
                <a:ea typeface="Calibri"/>
                <a:cs typeface="Calibri"/>
                <a:sym typeface="Calibri"/>
              </a:rPr>
              <a:t>2016</a:t>
            </a:r>
            <a:r>
              <a:rPr lang="en-US" sz="2240" b="0" i="0" u="none" strike="noStrike" cap="none">
                <a:solidFill>
                  <a:schemeClr val="dk1"/>
                </a:solidFill>
                <a:latin typeface="Calibri"/>
                <a:ea typeface="Calibri"/>
                <a:cs typeface="Calibri"/>
                <a:sym typeface="Calibri"/>
              </a:rPr>
              <a:t> - Use Cases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Aug 2017 </a:t>
            </a:r>
            <a:r>
              <a:rPr lang="en-US" sz="2240" b="0" i="0" u="none" strike="noStrike" cap="none">
                <a:solidFill>
                  <a:schemeClr val="dk1"/>
                </a:solidFill>
                <a:latin typeface="Calibri"/>
                <a:ea typeface="Calibri"/>
                <a:cs typeface="Calibri"/>
                <a:sym typeface="Calibri"/>
              </a:rPr>
              <a:t>- Data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Sept 2017 </a:t>
            </a:r>
            <a:r>
              <a:rPr lang="en-US" sz="2240" b="0" i="0" u="none" strike="noStrike" cap="none">
                <a:solidFill>
                  <a:schemeClr val="dk1"/>
                </a:solidFill>
                <a:latin typeface="Calibri"/>
                <a:ea typeface="Calibri"/>
                <a:cs typeface="Calibri"/>
                <a:sym typeface="Calibri"/>
              </a:rPr>
              <a:t>- Data Plane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a:t>
            </a:r>
            <a:r>
              <a:rPr lang="en-US" sz="2240" b="0" i="0" u="none" strike="noStrike" cap="none">
                <a:solidFill>
                  <a:schemeClr val="dk1"/>
                </a:solidFill>
                <a:latin typeface="Calibri"/>
                <a:ea typeface="Calibri"/>
                <a:cs typeface="Calibri"/>
                <a:sym typeface="Calibri"/>
              </a:rPr>
              <a:t>- Control Plane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a:t>
            </a:r>
            <a:r>
              <a:rPr lang="en-US" sz="2240" b="0" i="0" u="none" strike="noStrike" cap="none">
                <a:solidFill>
                  <a:schemeClr val="dk1"/>
                </a:solidFill>
                <a:latin typeface="Calibri"/>
                <a:ea typeface="Calibri"/>
                <a:cs typeface="Calibri"/>
                <a:sym typeface="Calibri"/>
              </a:rPr>
              <a:t> - Operational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sngStrike" cap="none">
                <a:solidFill>
                  <a:srgbClr val="FF0000"/>
                </a:solidFill>
                <a:latin typeface="Calibri"/>
                <a:ea typeface="Calibri"/>
                <a:cs typeface="Calibri"/>
                <a:sym typeface="Calibri"/>
              </a:rPr>
              <a:t>Oct 2015 - Security Requirements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2015 </a:t>
            </a:r>
            <a:r>
              <a:rPr lang="en-US" sz="2240" b="0" i="0" u="none" strike="noStrike" cap="none">
                <a:solidFill>
                  <a:schemeClr val="dk1"/>
                </a:solidFill>
                <a:latin typeface="Calibri"/>
                <a:ea typeface="Calibri"/>
                <a:cs typeface="Calibri"/>
                <a:sym typeface="Calibri"/>
              </a:rPr>
              <a:t>- NVE - NVA Control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2015 </a:t>
            </a:r>
            <a:r>
              <a:rPr lang="en-US" sz="2240" b="0" i="0" u="none" strike="noStrike" cap="none">
                <a:solidFill>
                  <a:schemeClr val="dk1"/>
                </a:solidFill>
                <a:latin typeface="Calibri"/>
                <a:ea typeface="Calibri"/>
                <a:cs typeface="Calibri"/>
                <a:sym typeface="Calibri"/>
              </a:rPr>
              <a:t>- End Device - NVE Control Plane Solution submitted for IESG review </a:t>
            </a:r>
          </a:p>
          <a:p>
            <a:pPr marL="0" marR="0" lvl="0" indent="0" algn="l" rtl="0">
              <a:lnSpc>
                <a:spcPct val="80000"/>
              </a:lnSpc>
              <a:spcBef>
                <a:spcPts val="448"/>
              </a:spcBef>
              <a:spcAft>
                <a:spcPts val="0"/>
              </a:spcAft>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 OAM Solution submitted to IESG Review</a:t>
            </a:r>
          </a:p>
          <a:p>
            <a:pPr marL="0" marR="0" lvl="0" indent="0" algn="l" rtl="0">
              <a:lnSpc>
                <a:spcPct val="80000"/>
              </a:lnSpc>
              <a:spcBef>
                <a:spcPts val="448"/>
              </a:spcBef>
              <a:buClr>
                <a:srgbClr val="FF0000"/>
              </a:buClr>
              <a:buSzPct val="25000"/>
              <a:buFont typeface="Arial"/>
              <a:buNone/>
            </a:pPr>
            <a:r>
              <a:rPr lang="en-US" sz="2240" b="0" i="0" u="none" strike="noStrike" cap="none">
                <a:solidFill>
                  <a:srgbClr val="FF0000"/>
                </a:solidFill>
                <a:latin typeface="Calibri"/>
                <a:ea typeface="Calibri"/>
                <a:cs typeface="Calibri"/>
                <a:sym typeface="Calibri"/>
              </a:rPr>
              <a:t>Dec 2017 </a:t>
            </a:r>
            <a:r>
              <a:rPr lang="en-US" sz="2240" b="0" i="0" u="none" strike="noStrike" cap="none">
                <a:solidFill>
                  <a:schemeClr val="dk1"/>
                </a:solidFill>
                <a:latin typeface="Calibri"/>
                <a:ea typeface="Calibri"/>
                <a:cs typeface="Calibri"/>
                <a:sym typeface="Calibri"/>
              </a:rPr>
              <a:t>- Recharter or close working group</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5</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Progressing a Single Data Plane Encap: Background</a:t>
            </a:r>
          </a:p>
        </p:txBody>
      </p:sp>
      <p:sp>
        <p:nvSpPr>
          <p:cNvPr id="121" name="Shape 121"/>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WG has adopted 3 data plane encapsulation drafts:</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draft-ietf-nvo3-geneve-03</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draft-ietf-nvo3-gue-04</a:t>
            </a:r>
          </a:p>
          <a:p>
            <a:pPr marL="742950" marR="0" lvl="1" indent="-285750" algn="l" rtl="0">
              <a:lnSpc>
                <a:spcPct val="9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draft-ietf-nvo3-vxlan-gpe-02</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Very little technical progress made on these since adoption</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Chairs and ADs believe that standardizing a single encapsulation is most beneficial</a:t>
            </a:r>
          </a:p>
          <a:p>
            <a:pPr marL="342900" marR="0" lvl="0" indent="-342900" algn="l" rtl="0">
              <a:lnSpc>
                <a:spcPct val="90000"/>
              </a:lnSpc>
              <a:spcBef>
                <a:spcPts val="592"/>
              </a:spcBef>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Consensus across Berlin meeting and list discussion that WG should progress a single encap</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6</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Encapsulation Discussion</a:t>
            </a:r>
          </a:p>
        </p:txBody>
      </p:sp>
      <p:sp>
        <p:nvSpPr>
          <p:cNvPr id="127" name="Shape 127"/>
          <p:cNvSpPr txBox="1">
            <a:spLocks noGrp="1"/>
          </p:cNvSpPr>
          <p:nvPr>
            <p:ph type="body" idx="1"/>
          </p:nvPr>
        </p:nvSpPr>
        <p:spPr>
          <a:xfrm>
            <a:off x="609600" y="1600200"/>
            <a:ext cx="9750972"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Geneve: </a:t>
            </a:r>
          </a:p>
          <a:p>
            <a:pPr marL="673100" marR="0" lvl="1" indent="-26670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Can’t be implemented cost-effectively in all use cases because variable length header and order of the TLVs makes is costly (in terms of number of gates) to implement in hardware</a:t>
            </a:r>
          </a:p>
          <a:p>
            <a:pPr marL="627063" marR="0" lvl="1" indent="-271463"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Fork-lift upgrade from widely deployed VXLAN (no backwards compatibility mechanisms)</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Header doesn’t fit into largest commonly available parse buffer (256 bytes in NIC). Cannot justify doubling buffer size unless it is mandatory for hardware to process additional option fields.</a:t>
            </a:r>
          </a:p>
          <a:p>
            <a:pPr marL="342900" marR="0" lvl="0" indent="-342900" algn="l" rtl="0">
              <a:spcBef>
                <a:spcPts val="32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GUE: </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There were a significant number of objections related to the complexity of implementation in hardware, similar to those noted for Geneve above.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 In addition, there were concerns raised that GUE does not support a sufficient number of extensions due to its reliance on a limited flags field, which is already almost 45% allocated.</a:t>
            </a:r>
          </a:p>
          <a:p>
            <a:pPr marL="342900" marR="0" lvl="0" indent="-342900" algn="l" rtl="0">
              <a:spcBef>
                <a:spcPts val="320"/>
              </a:spcBef>
              <a:spcAft>
                <a:spcPts val="0"/>
              </a:spcAft>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VXLAN-GPE: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GPE is not day-1 backwards compatible with VXLAN. Although the frame format is similar, it uses a different UDP port, so would require changes to existing implementations even if the rest of the GPE frame is the same.</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GPE is insufficiently extensible. Numerous extensions and options have been designed for GUE and Geneve. Note that these have not yet been validated by the WG.</a:t>
            </a:r>
          </a:p>
          <a:p>
            <a:pPr marL="742950" marR="0" lvl="1" indent="-285750" algn="l" rtl="0">
              <a:spcBef>
                <a:spcPts val="280"/>
              </a:spcBef>
              <a:spcAft>
                <a:spcPts val="0"/>
              </a:spcAft>
              <a:buClr>
                <a:schemeClr val="dk1"/>
              </a:buClr>
              <a:buSzPct val="100000"/>
              <a:buFont typeface="Arial"/>
              <a:buChar char="–"/>
            </a:pPr>
            <a:r>
              <a:rPr lang="en-US" sz="1400" b="0" i="0" u="none" strike="noStrike" cap="none">
                <a:solidFill>
                  <a:schemeClr val="dk1"/>
                </a:solidFill>
                <a:latin typeface="Calibri"/>
                <a:ea typeface="Calibri"/>
                <a:cs typeface="Calibri"/>
                <a:sym typeface="Calibri"/>
              </a:rPr>
              <a:t>Security e.g. of the VNI has not been addressed by GPE. Although a shim header could be used for security and other extensions, this has not been defined yet and its implications on offloading in NICs are not understood.</a:t>
            </a:r>
          </a:p>
          <a:p>
            <a:pPr marL="342900" marR="0" lvl="0" indent="-342900" algn="l" rtl="0">
              <a:spcBef>
                <a:spcPts val="320"/>
              </a:spcBef>
              <a:buClr>
                <a:schemeClr val="dk1"/>
              </a:buClr>
              <a:buSzPct val="100000"/>
              <a:buFont typeface="Arial"/>
              <a:buChar char="•"/>
            </a:pPr>
            <a:r>
              <a:rPr lang="en-US" sz="1600" b="0" i="0" u="none" strike="noStrike" cap="none">
                <a:solidFill>
                  <a:schemeClr val="dk1"/>
                </a:solidFill>
                <a:latin typeface="Calibri"/>
                <a:ea typeface="Calibri"/>
                <a:cs typeface="Calibri"/>
                <a:sym typeface="Calibri"/>
              </a:rPr>
              <a:t>Main issues seem to be ease of hardware implementation vs. extensibility</a:t>
            </a: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7</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Next Steps in Progressing Encapsulation</a:t>
            </a:r>
          </a:p>
        </p:txBody>
      </p:sp>
      <p:sp>
        <p:nvSpPr>
          <p:cNvPr id="133" name="Shape 133"/>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Design team to take one of the three existing encapsulations and enhance it to address these concerns. </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Output is standard track draft for adoption by working group</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Existing three drafts (Geneve, Gue, VXLAN-GPE) could be forwarded to the IESG as informational after publication of NVO3 next-generation encapsulation</a:t>
            </a:r>
          </a:p>
          <a:p>
            <a:pPr marL="742950" marR="0" lvl="1" indent="-285750" algn="l" rtl="0">
              <a:lnSpc>
                <a:spcPct val="80000"/>
              </a:lnSpc>
              <a:spcBef>
                <a:spcPts val="518"/>
              </a:spcBef>
              <a:spcAft>
                <a:spcPts val="0"/>
              </a:spcAft>
              <a:buClr>
                <a:schemeClr val="dk1"/>
              </a:buClr>
              <a:buSzPct val="99615"/>
              <a:buFont typeface="Arial"/>
              <a:buChar char="–"/>
            </a:pPr>
            <a:r>
              <a:rPr lang="en-US" sz="2590" b="0" i="0" u="none" strike="noStrike" cap="none">
                <a:solidFill>
                  <a:schemeClr val="dk1"/>
                </a:solidFill>
                <a:latin typeface="Calibri"/>
                <a:ea typeface="Calibri"/>
                <a:cs typeface="Calibri"/>
                <a:sym typeface="Calibri"/>
              </a:rPr>
              <a:t>The single encapsulation should be viewed as one that the WG and industry can converge around for the future.</a:t>
            </a:r>
          </a:p>
          <a:p>
            <a:pPr marL="342900" marR="0" lvl="0" indent="-342900" algn="l" rtl="0">
              <a:lnSpc>
                <a:spcPct val="8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Draft charter for the design team was posted to the list on 20th October</a:t>
            </a:r>
          </a:p>
          <a:p>
            <a:pPr marL="342900" marR="0" lvl="0" indent="-342900" algn="l" rtl="0">
              <a:lnSpc>
                <a:spcPct val="8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Deadlines: 1</a:t>
            </a:r>
            <a:r>
              <a:rPr lang="en-US" sz="2960" b="0" i="0" u="none" strike="noStrike" cap="none" baseline="30000">
                <a:solidFill>
                  <a:schemeClr val="dk1"/>
                </a:solidFill>
                <a:latin typeface="Calibri"/>
                <a:ea typeface="Calibri"/>
                <a:cs typeface="Calibri"/>
                <a:sym typeface="Calibri"/>
              </a:rPr>
              <a:t>st</a:t>
            </a:r>
            <a:r>
              <a:rPr lang="en-US" sz="2960" b="0" i="0" u="none" strike="noStrike" cap="none">
                <a:solidFill>
                  <a:schemeClr val="dk1"/>
                </a:solidFill>
                <a:latin typeface="Calibri"/>
                <a:ea typeface="Calibri"/>
                <a:cs typeface="Calibri"/>
                <a:sym typeface="Calibri"/>
              </a:rPr>
              <a:t> Draft </a:t>
            </a:r>
          </a:p>
          <a:p>
            <a:pPr marL="342900" marR="0" lvl="0" indent="-342900" algn="l" rtl="0">
              <a:lnSpc>
                <a:spcPct val="80000"/>
              </a:lnSpc>
              <a:spcBef>
                <a:spcPts val="592"/>
              </a:spcBef>
              <a:buClr>
                <a:schemeClr val="dk1"/>
              </a:buClr>
              <a:buSzPct val="98666"/>
              <a:buFont typeface="Arial"/>
              <a:buNone/>
            </a:pPr>
            <a:endParaRPr sz="296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8</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609600" y="274637"/>
            <a:ext cx="10972799"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9" b="0" i="0" u="none" strike="noStrike" cap="none">
                <a:solidFill>
                  <a:schemeClr val="dk1"/>
                </a:solidFill>
                <a:latin typeface="Calibri"/>
                <a:ea typeface="Calibri"/>
                <a:cs typeface="Calibri"/>
                <a:sym typeface="Calibri"/>
              </a:rPr>
              <a:t>Encap DT Charter</a:t>
            </a:r>
            <a:br>
              <a:rPr lang="en-US" sz="3959" b="0" i="0" u="none" strike="noStrike" cap="none">
                <a:solidFill>
                  <a:schemeClr val="dk1"/>
                </a:solidFill>
                <a:latin typeface="Calibri"/>
                <a:ea typeface="Calibri"/>
                <a:cs typeface="Calibri"/>
                <a:sym typeface="Calibri"/>
              </a:rPr>
            </a:br>
            <a:r>
              <a:rPr lang="en-US" sz="3959" b="0" i="0" u="none" strike="noStrike" cap="none">
                <a:solidFill>
                  <a:schemeClr val="dk1"/>
                </a:solidFill>
                <a:latin typeface="Calibri"/>
                <a:ea typeface="Calibri"/>
                <a:cs typeface="Calibri"/>
                <a:sym typeface="Calibri"/>
              </a:rPr>
              <a:t>Comment #1 for Discussion</a:t>
            </a:r>
          </a:p>
        </p:txBody>
      </p:sp>
      <p:sp>
        <p:nvSpPr>
          <p:cNvPr id="139" name="Shape 139"/>
          <p:cNvSpPr txBox="1">
            <a:spLocks noGrp="1"/>
          </p:cNvSpPr>
          <p:nvPr>
            <p:ph type="body" idx="1"/>
          </p:nvPr>
        </p:nvSpPr>
        <p:spPr>
          <a:xfrm>
            <a:off x="609600" y="1600200"/>
            <a:ext cx="10972799"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Comment:</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Suggested goal of the design team should first be to articulate the shortcomings of the existing </a:t>
            </a:r>
          </a:p>
          <a:p>
            <a:pPr marL="742950" marR="0" lvl="1" indent="-285750" algn="l" rtl="0">
              <a:spcBef>
                <a:spcPts val="560"/>
              </a:spcBef>
              <a:spcAft>
                <a:spcPts val="0"/>
              </a:spcAft>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Proposed Resolution:</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Does not require any change to DT charter</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Summary of the objections has already be posted to the list.</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WG already has data plane encapsulation and gap analysis drafts</a:t>
            </a:r>
          </a:p>
          <a:p>
            <a:pPr marL="1600200" marR="0" lvl="3" indent="-228600" algn="l" rtl="0">
              <a:spcBef>
                <a:spcPts val="400"/>
              </a:spcBef>
              <a:spcAft>
                <a:spcPts val="0"/>
              </a:spcAft>
              <a:buClr>
                <a:schemeClr val="dk1"/>
              </a:buClr>
              <a:buSzPct val="100000"/>
              <a:buFont typeface="Arial"/>
              <a:buChar char="–"/>
            </a:pPr>
            <a:r>
              <a:rPr lang="en-US" sz="2000" b="0" i="0" u="none" strike="noStrike" cap="none">
                <a:solidFill>
                  <a:schemeClr val="dk1"/>
                </a:solidFill>
                <a:latin typeface="Calibri"/>
                <a:ea typeface="Calibri"/>
                <a:cs typeface="Calibri"/>
                <a:sym typeface="Calibri"/>
              </a:rPr>
              <a:t>Would not expedite work of the DT</a:t>
            </a:r>
          </a:p>
          <a:p>
            <a:pPr marL="1143000" marR="0" lvl="2" indent="-2286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However, DT should include applicability statement / documentation of any additional requirements</a:t>
            </a:r>
          </a:p>
          <a:p>
            <a:pPr marL="1600200" marR="0" lvl="3" indent="-228600" algn="l" rtl="0">
              <a:spcBef>
                <a:spcPts val="400"/>
              </a:spcBef>
              <a:spcAft>
                <a:spcPts val="0"/>
              </a:spcAft>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a:p>
            <a:pPr marL="1600200" marR="0" lvl="3" indent="-228600" algn="l" rtl="0">
              <a:spcBef>
                <a:spcPts val="400"/>
              </a:spcBef>
              <a:buClr>
                <a:schemeClr val="dk1"/>
              </a:buClr>
              <a:buSzPct val="100000"/>
              <a:buFont typeface="Arial"/>
              <a:buNone/>
            </a:pPr>
            <a:endParaRPr sz="2000" b="0" i="0" u="none" strike="noStrike" cap="none">
              <a:solidFill>
                <a:schemeClr val="dk1"/>
              </a:solidFill>
              <a:latin typeface="Calibri"/>
              <a:ea typeface="Calibri"/>
              <a:cs typeface="Calibri"/>
              <a:sym typeface="Calibri"/>
            </a:endParaRPr>
          </a:p>
        </p:txBody>
      </p:sp>
      <p:sp>
        <p:nvSpPr>
          <p:cNvPr id="2" name="Slide Number Placeholder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rgbClr val="888888"/>
                </a:solidFill>
                <a:latin typeface="Calibri"/>
                <a:ea typeface="Calibri"/>
                <a:cs typeface="Calibri"/>
                <a:sym typeface="Calibri"/>
              </a:rPr>
              <a:t>9</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1485</Words>
  <Application>Microsoft Macintosh PowerPoint</Application>
  <PresentationFormat>Widescreen</PresentationFormat>
  <Paragraphs>138</Paragraphs>
  <Slides>12</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Calibri</vt:lpstr>
      <vt:lpstr>Arial</vt:lpstr>
      <vt:lpstr>Office Theme</vt:lpstr>
      <vt:lpstr>IETF – NVO3 WG Virtual Interim Meeting 26-Oct-2016  Introduction and DT Charter Review </vt:lpstr>
      <vt:lpstr>Note Well</vt:lpstr>
      <vt:lpstr>Meeting Logistics</vt:lpstr>
      <vt:lpstr>Agenda</vt:lpstr>
      <vt:lpstr>WG Progress: Milestones</vt:lpstr>
      <vt:lpstr>Progressing a Single Data Plane Encap: Background</vt:lpstr>
      <vt:lpstr>Encapsulation Discussion</vt:lpstr>
      <vt:lpstr>Next Steps in Progressing Encapsulation</vt:lpstr>
      <vt:lpstr>Encap DT Charter Comment #1 for Discussion</vt:lpstr>
      <vt:lpstr>Encap DT Charter Comments for Discussion</vt:lpstr>
      <vt:lpstr>Encapsulation Design Team Charter rev 20161026</vt:lpstr>
      <vt:lpstr>Seoul Meeting Planning - Agenda Discussion points</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IETF – NVO3 WG Virtual Interim Meeting 26-Oct-2016  Introduction and DT Charter Review </dc:title>
  <cp:lastModifiedBy>Bocci, Matthew (Nokia - GB)</cp:lastModifiedBy>
  <cp:revision>2</cp:revision>
  <dcterms:modified xsi:type="dcterms:W3CDTF">2016-10-26T13:19:00Z</dcterms:modified>
</cp:coreProperties>
</file>