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4"/>
  </p:notesMasterIdLst>
  <p:sldIdLst>
    <p:sldId id="265" r:id="rId3"/>
    <p:sldId id="270" r:id="rId4"/>
    <p:sldId id="271" r:id="rId5"/>
    <p:sldId id="272" r:id="rId6"/>
    <p:sldId id="276" r:id="rId7"/>
    <p:sldId id="268" r:id="rId8"/>
    <p:sldId id="256" r:id="rId9"/>
    <p:sldId id="257" r:id="rId10"/>
    <p:sldId id="259" r:id="rId11"/>
    <p:sldId id="261" r:id="rId12"/>
    <p:sldId id="262" r:id="rId13"/>
    <p:sldId id="264" r:id="rId14"/>
    <p:sldId id="260" r:id="rId15"/>
    <p:sldId id="263" r:id="rId16"/>
    <p:sldId id="273" r:id="rId17"/>
    <p:sldId id="277" r:id="rId18"/>
    <p:sldId id="278" r:id="rId19"/>
    <p:sldId id="279" r:id="rId20"/>
    <p:sldId id="280" r:id="rId21"/>
    <p:sldId id="274"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110" d="100"/>
          <a:sy n="110" d="100"/>
        </p:scale>
        <p:origin x="51" y="211"/>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7D0E0-A80B-4C05-A97F-41495E76BD53}" type="datetimeFigureOut">
              <a:rPr lang="en-US" smtClean="0"/>
              <a:t>9/22/2017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80452B-19F9-4105-BAC9-759787B2A728}" type="slidenum">
              <a:rPr lang="en-US" smtClean="0"/>
              <a:t>‹#›</a:t>
            </a:fld>
            <a:endParaRPr lang="en-US"/>
          </a:p>
        </p:txBody>
      </p:sp>
    </p:spTree>
    <p:extLst>
      <p:ext uri="{BB962C8B-B14F-4D97-AF65-F5344CB8AC3E}">
        <p14:creationId xmlns:p14="http://schemas.microsoft.com/office/powerpoint/2010/main" val="23653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756E9F3F-C9D6-4D0B-8AE3-154D1598F5C2}"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1</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512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4279196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5860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smtClean="0">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latin typeface="Times New Roman" panose="02020603050405020304" pitchFamily="18" charset="0"/>
            </a:endParaRPr>
          </a:p>
        </p:txBody>
      </p:sp>
    </p:spTree>
    <p:extLst>
      <p:ext uri="{BB962C8B-B14F-4D97-AF65-F5344CB8AC3E}">
        <p14:creationId xmlns:p14="http://schemas.microsoft.com/office/powerpoint/2010/main" val="1419018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3275498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E4C168B3-024B-4B42-8064-FB56A84CBBE3}"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5</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1536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608475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2085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7"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629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13186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689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4038600" y="6328766"/>
            <a:ext cx="4114800"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7" name="Text Box 3"/>
          <p:cNvSpPr txBox="1">
            <a:spLocks noChangeArrowheads="1"/>
          </p:cNvSpPr>
          <p:nvPr userDrawn="1"/>
        </p:nvSpPr>
        <p:spPr bwMode="auto">
          <a:xfrm>
            <a:off x="202923" y="6356350"/>
            <a:ext cx="3043859"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smtClean="0">
                <a:cs typeface="Arial" panose="020B0604020202020204" pitchFamily="34" charset="0"/>
              </a:rPr>
              <a:t>6TiSCH interim 22 September 2017</a:t>
            </a:r>
          </a:p>
        </p:txBody>
      </p:sp>
      <p:sp>
        <p:nvSpPr>
          <p:cNvPr id="9" name="Slide Number Placeholder 5"/>
          <p:cNvSpPr>
            <a:spLocks noGrp="1"/>
          </p:cNvSpPr>
          <p:nvPr>
            <p:ph type="sldNum" sz="quarter" idx="4"/>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3088305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93785" y="79377"/>
            <a:ext cx="11939955"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sp>
        <p:nvSpPr>
          <p:cNvPr id="1027" name="Rectangle 119"/>
          <p:cNvSpPr>
            <a:spLocks noGrp="1" noChangeArrowheads="1"/>
          </p:cNvSpPr>
          <p:nvPr>
            <p:ph type="title"/>
          </p:nvPr>
        </p:nvSpPr>
        <p:spPr bwMode="auto">
          <a:xfrm>
            <a:off x="1320800" y="609600"/>
            <a:ext cx="9550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smtClean="0"/>
              <a:t>Click to edit Master title style</a:t>
            </a:r>
          </a:p>
        </p:txBody>
      </p:sp>
      <p:sp>
        <p:nvSpPr>
          <p:cNvPr id="1028" name="Rectangle 120"/>
          <p:cNvSpPr>
            <a:spLocks noGrp="1" noChangeArrowheads="1"/>
          </p:cNvSpPr>
          <p:nvPr>
            <p:ph type="body" idx="1"/>
          </p:nvPr>
        </p:nvSpPr>
        <p:spPr bwMode="auto">
          <a:xfrm>
            <a:off x="1320800" y="1981200"/>
            <a:ext cx="9550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61" y="5699127"/>
            <a:ext cx="982863" cy="58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737437992"/>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rtl="0" eaLnBrk="0" fontAlgn="base" hangingPunct="0">
        <a:lnSpc>
          <a:spcPct val="90000"/>
        </a:lnSpc>
        <a:spcBef>
          <a:spcPct val="0"/>
        </a:spcBef>
        <a:spcAft>
          <a:spcPct val="0"/>
        </a:spcAft>
        <a:defRPr sz="36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5pPr>
      <a:lvl6pPr marL="457189" algn="ctr" rtl="0" eaLnBrk="0" fontAlgn="base" hangingPunct="0">
        <a:lnSpc>
          <a:spcPct val="90000"/>
        </a:lnSpc>
        <a:spcBef>
          <a:spcPct val="0"/>
        </a:spcBef>
        <a:spcAft>
          <a:spcPct val="0"/>
        </a:spcAft>
        <a:defRPr sz="3600" b="1">
          <a:solidFill>
            <a:schemeClr val="tx2"/>
          </a:solidFill>
          <a:latin typeface="Times New Roman" charset="0"/>
        </a:defRPr>
      </a:lvl6pPr>
      <a:lvl7pPr marL="914377" algn="ctr" rtl="0" eaLnBrk="0" fontAlgn="base" hangingPunct="0">
        <a:lnSpc>
          <a:spcPct val="90000"/>
        </a:lnSpc>
        <a:spcBef>
          <a:spcPct val="0"/>
        </a:spcBef>
        <a:spcAft>
          <a:spcPct val="0"/>
        </a:spcAft>
        <a:defRPr sz="3600" b="1">
          <a:solidFill>
            <a:schemeClr val="tx2"/>
          </a:solidFill>
          <a:latin typeface="Times New Roman" charset="0"/>
        </a:defRPr>
      </a:lvl7pPr>
      <a:lvl8pPr marL="1371566" algn="ctr" rtl="0" eaLnBrk="0" fontAlgn="base" hangingPunct="0">
        <a:lnSpc>
          <a:spcPct val="90000"/>
        </a:lnSpc>
        <a:spcBef>
          <a:spcPct val="0"/>
        </a:spcBef>
        <a:spcAft>
          <a:spcPct val="0"/>
        </a:spcAft>
        <a:defRPr sz="3600" b="1">
          <a:solidFill>
            <a:schemeClr val="tx2"/>
          </a:solidFill>
          <a:latin typeface="Times New Roman" charset="0"/>
        </a:defRPr>
      </a:lvl8pPr>
      <a:lvl9pPr marL="1828754" algn="ctr" rtl="0" eaLnBrk="0" fontAlgn="base" hangingPunct="0">
        <a:lnSpc>
          <a:spcPct val="90000"/>
        </a:lnSpc>
        <a:spcBef>
          <a:spcPct val="0"/>
        </a:spcBef>
        <a:spcAft>
          <a:spcPct val="0"/>
        </a:spcAft>
        <a:defRPr sz="3600" b="1">
          <a:solidFill>
            <a:schemeClr val="tx2"/>
          </a:solidFill>
          <a:latin typeface="Times New Roman" charset="0"/>
        </a:defRPr>
      </a:lvl9pPr>
    </p:titleStyle>
    <p:bodyStyle>
      <a:lvl1pPr marL="285744" indent="-285744" algn="l" rtl="0" eaLnBrk="0" fontAlgn="base" hangingPunct="0">
        <a:lnSpc>
          <a:spcPct val="90000"/>
        </a:lnSpc>
        <a:spcBef>
          <a:spcPct val="30000"/>
        </a:spcBef>
        <a:spcAft>
          <a:spcPct val="0"/>
        </a:spcAft>
        <a:defRPr sz="2400" b="1">
          <a:solidFill>
            <a:schemeClr val="tx1"/>
          </a:solidFill>
          <a:latin typeface="+mn-lt"/>
          <a:ea typeface="ＭＳ Ｐゴシック" charset="-128"/>
          <a:cs typeface="ＭＳ Ｐゴシック" charset="-128"/>
        </a:defRPr>
      </a:lvl1pPr>
      <a:lvl2pPr marL="685783"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142971"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543012"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4pPr>
      <a:lvl5pPr marL="2000201"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5pPr>
      <a:lvl6pPr marL="2457389"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6pPr>
      <a:lvl7pPr marL="2914578"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7pPr>
      <a:lvl8pPr marL="3371766"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8pPr>
      <a:lvl9pPr marL="3828955"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therpad.tools.ietf.org/p/6tisch"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53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ww.rfc-editor.org/info/rfc8179"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datatracker.ietf.org/doc/draft-ietf-6tisch-6top-sfx/" TargetMode="External"/><Relationship Id="rId3" Type="http://schemas.openxmlformats.org/officeDocument/2006/relationships/hyperlink" Target="https://datatracker.ietf.org/doc/draft-ietf-6tisch-architecture/" TargetMode="External"/><Relationship Id="rId7" Type="http://schemas.openxmlformats.org/officeDocument/2006/relationships/hyperlink" Target="https://datatracker.ietf.org/doc/draft-ietf-6tisch-minimal-security/"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datatracker.ietf.org/doc/draft-ietf-6tisch-dtsecurity-zerotouch-join%20/" TargetMode="External"/><Relationship Id="rId5" Type="http://schemas.openxmlformats.org/officeDocument/2006/relationships/hyperlink" Target="https://datatracker.ietf.org/doc/draft-ietf-6tisch-6top-protocol/" TargetMode="External"/><Relationship Id="rId4" Type="http://schemas.openxmlformats.org/officeDocument/2006/relationships/hyperlink" Target="https://datatracker.ietf.org/doc/draft-ietf-6tisch-terminology/"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meetecho.com/ietf97/lpwan" TargetMode="External"/><Relationship Id="rId7" Type="http://schemas.openxmlformats.org/officeDocument/2006/relationships/hyperlink" Target="https://datatracker.ietf.org/meeting/99/materials.html/#lpwan" TargetMode="External"/><Relationship Id="rId2" Type="http://schemas.openxmlformats.org/officeDocument/2006/relationships/hyperlink" Target="http://etherpad.tools.ietf.org:9000/p/notes-ietf-100-6tisch?useMonospaceFont=true" TargetMode="External"/><Relationship Id="rId1" Type="http://schemas.openxmlformats.org/officeDocument/2006/relationships/slideLayout" Target="../slideLayouts/slideLayout2.xml"/><Relationship Id="rId6" Type="http://schemas.openxmlformats.org/officeDocument/2006/relationships/hyperlink" Target="https://www.ietf.org/mailman/listinfo/lp-wan" TargetMode="External"/><Relationship Id="rId5" Type="http://schemas.openxmlformats.org/officeDocument/2006/relationships/hyperlink" Target="mailto:6tisch@ietf.org" TargetMode="External"/><Relationship Id="rId4" Type="http://schemas.openxmlformats.org/officeDocument/2006/relationships/hyperlink" Target="mailto:lpwan@jabber.ietf.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352065" y="4912851"/>
            <a:ext cx="8088313"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nSpc>
                <a:spcPct val="80000"/>
              </a:lnSpc>
              <a:spcBef>
                <a:spcPts val="450"/>
              </a:spcBef>
              <a:buClrTx/>
            </a:pPr>
            <a:r>
              <a:rPr lang="en-US" altLang="en-US" sz="1800" dirty="0"/>
              <a:t>Chairs:</a:t>
            </a:r>
          </a:p>
          <a:p>
            <a:pPr>
              <a:lnSpc>
                <a:spcPct val="80000"/>
              </a:lnSpc>
              <a:spcBef>
                <a:spcPts val="450"/>
              </a:spcBef>
              <a:buClrTx/>
            </a:pPr>
            <a:r>
              <a:rPr lang="en-US" altLang="en-US" sz="1800" dirty="0"/>
              <a:t> </a:t>
            </a:r>
            <a:r>
              <a:rPr lang="en-US" altLang="en-US" sz="1800" b="1" dirty="0"/>
              <a:t>Pascal Thubert</a:t>
            </a:r>
          </a:p>
          <a:p>
            <a:pPr>
              <a:lnSpc>
                <a:spcPct val="80000"/>
              </a:lnSpc>
              <a:spcBef>
                <a:spcPts val="450"/>
              </a:spcBef>
              <a:buClrTx/>
            </a:pPr>
            <a:r>
              <a:rPr lang="en-US" altLang="en-US" sz="1800" b="1" dirty="0"/>
              <a:t> Thomas </a:t>
            </a:r>
            <a:r>
              <a:rPr lang="en-US" altLang="en-US" sz="1800" b="1" dirty="0" err="1"/>
              <a:t>Watteyne</a:t>
            </a:r>
            <a:endParaRPr lang="en-US" altLang="en-US" sz="1800" b="1" dirty="0"/>
          </a:p>
          <a:p>
            <a:pPr>
              <a:lnSpc>
                <a:spcPct val="80000"/>
              </a:lnSpc>
              <a:spcBef>
                <a:spcPts val="450"/>
              </a:spcBef>
              <a:buClrTx/>
            </a:pPr>
            <a:endParaRPr lang="en-US" altLang="en-US" sz="1800" dirty="0"/>
          </a:p>
          <a:p>
            <a:pPr>
              <a:lnSpc>
                <a:spcPct val="80000"/>
              </a:lnSpc>
              <a:spcBef>
                <a:spcPts val="450"/>
              </a:spcBef>
              <a:buClrTx/>
            </a:pPr>
            <a:r>
              <a:rPr lang="en-US" altLang="en-US" sz="1800" dirty="0" err="1"/>
              <a:t>Etherpad</a:t>
            </a:r>
            <a:r>
              <a:rPr lang="en-US" altLang="en-US" sz="1800" dirty="0"/>
              <a:t> for Minutes: </a:t>
            </a:r>
            <a:r>
              <a:rPr lang="en-US" altLang="en-US" sz="1800" u="sng" dirty="0">
                <a:hlinkClick r:id="rId3"/>
              </a:rPr>
              <a:t>https://etherpad.tools.ietf.org/p/6tisch</a:t>
            </a:r>
            <a:endParaRPr lang="en-US" altLang="en-US" sz="1800" b="1" dirty="0"/>
          </a:p>
        </p:txBody>
      </p:sp>
      <p:sp>
        <p:nvSpPr>
          <p:cNvPr id="4099" name="Text Box 2"/>
          <p:cNvSpPr txBox="1">
            <a:spLocks noChangeArrowheads="1"/>
          </p:cNvSpPr>
          <p:nvPr/>
        </p:nvSpPr>
        <p:spPr bwMode="auto">
          <a:xfrm>
            <a:off x="6640975" y="4823751"/>
            <a:ext cx="5257800" cy="199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r>
              <a:rPr lang="en-US" altLang="en-US" sz="3600" dirty="0"/>
              <a:t>IPv6 over the TSCH mode of IEEE 802.15.4</a:t>
            </a:r>
          </a:p>
        </p:txBody>
      </p:sp>
      <p:sp>
        <p:nvSpPr>
          <p:cNvPr id="4100" name="Rectangle 3"/>
          <p:cNvSpPr>
            <a:spLocks noChangeArrowheads="1"/>
          </p:cNvSpPr>
          <p:nvPr/>
        </p:nvSpPr>
        <p:spPr bwMode="auto">
          <a:xfrm>
            <a:off x="2133600" y="268062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sz="4400" dirty="0"/>
              <a:t>22 September 2017 </a:t>
            </a:r>
            <a:r>
              <a:rPr lang="en-US" altLang="en-US" sz="4400" dirty="0" err="1"/>
              <a:t>Webex</a:t>
            </a:r>
            <a:endParaRPr lang="en-US" altLang="en-US" sz="4400" dirty="0"/>
          </a:p>
        </p:txBody>
      </p:sp>
      <p:pic>
        <p:nvPicPr>
          <p:cNvPr id="41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99734900"/>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a:xfrm>
            <a:off x="1544083" y="1872722"/>
            <a:ext cx="3044086" cy="2337877"/>
          </a:xfrm>
          <a:prstGeom prst="ellipse">
            <a:avLst/>
          </a:prstGeom>
          <a:gradFill flip="none" rotWithShape="1">
            <a:gsLst>
              <a:gs pos="0">
                <a:schemeClr val="accent1">
                  <a:lumMod val="5000"/>
                  <a:lumOff val="95000"/>
                  <a:alpha val="2000"/>
                </a:schemeClr>
              </a:gs>
              <a:gs pos="36000">
                <a:schemeClr val="accent1">
                  <a:lumMod val="45000"/>
                  <a:lumOff val="55000"/>
                  <a:alpha val="46000"/>
                </a:schemeClr>
              </a:gs>
              <a:gs pos="100000">
                <a:schemeClr val="bg1">
                  <a:alpha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1439113" y="2948188"/>
            <a:ext cx="795714" cy="336386"/>
            <a:chOff x="9838582" y="4095104"/>
            <a:chExt cx="750376" cy="336386"/>
          </a:xfrm>
        </p:grpSpPr>
        <p:grpSp>
          <p:nvGrpSpPr>
            <p:cNvPr id="5" name="Group 4"/>
            <p:cNvGrpSpPr/>
            <p:nvPr/>
          </p:nvGrpSpPr>
          <p:grpSpPr>
            <a:xfrm>
              <a:off x="9838582" y="4095104"/>
              <a:ext cx="750376" cy="336386"/>
              <a:chOff x="9856916" y="5708746"/>
              <a:chExt cx="750376" cy="336386"/>
            </a:xfrm>
          </p:grpSpPr>
          <p:pic>
            <p:nvPicPr>
              <p:cNvPr id="7" name="Picture 6"/>
              <p:cNvPicPr>
                <a:picLocks noChangeAspect="1"/>
              </p:cNvPicPr>
              <p:nvPr/>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 name="Picture 7"/>
              <p:cNvPicPr>
                <a:picLocks noChangeAspect="1"/>
              </p:cNvPicPr>
              <p:nvPr/>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 name="Image 5"/>
            <p:cNvPicPr>
              <a:picLocks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 name="Group 8"/>
          <p:cNvGrpSpPr/>
          <p:nvPr/>
        </p:nvGrpSpPr>
        <p:grpSpPr>
          <a:xfrm>
            <a:off x="5262670" y="2938840"/>
            <a:ext cx="795714" cy="336386"/>
            <a:chOff x="9838582" y="4095104"/>
            <a:chExt cx="750376" cy="336386"/>
          </a:xfrm>
        </p:grpSpPr>
        <p:grpSp>
          <p:nvGrpSpPr>
            <p:cNvPr id="10" name="Group 9"/>
            <p:cNvGrpSpPr/>
            <p:nvPr/>
          </p:nvGrpSpPr>
          <p:grpSpPr>
            <a:xfrm>
              <a:off x="9838582" y="4095104"/>
              <a:ext cx="750376" cy="336386"/>
              <a:chOff x="9856916" y="5708746"/>
              <a:chExt cx="750376" cy="336386"/>
            </a:xfrm>
          </p:grpSpPr>
          <p:pic>
            <p:nvPicPr>
              <p:cNvPr id="12" name="Picture 1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3" name="Picture 1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55576" y="4160959"/>
            <a:ext cx="795714" cy="336386"/>
            <a:chOff x="9838582" y="4095104"/>
            <a:chExt cx="750376" cy="336386"/>
          </a:xfrm>
        </p:grpSpPr>
        <p:grpSp>
          <p:nvGrpSpPr>
            <p:cNvPr id="15" name="Group 14"/>
            <p:cNvGrpSpPr/>
            <p:nvPr/>
          </p:nvGrpSpPr>
          <p:grpSpPr>
            <a:xfrm>
              <a:off x="9838582" y="4095104"/>
              <a:ext cx="750376" cy="336386"/>
              <a:chOff x="9856916" y="5708746"/>
              <a:chExt cx="750376" cy="336386"/>
            </a:xfrm>
          </p:grpSpPr>
          <p:pic>
            <p:nvPicPr>
              <p:cNvPr id="17" name="Picture 1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8" name="Picture 1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1555981" y="5013176"/>
            <a:ext cx="795714" cy="336386"/>
            <a:chOff x="9838582" y="4095104"/>
            <a:chExt cx="750376" cy="336386"/>
          </a:xfrm>
        </p:grpSpPr>
        <p:grpSp>
          <p:nvGrpSpPr>
            <p:cNvPr id="20" name="Group 19"/>
            <p:cNvGrpSpPr/>
            <p:nvPr/>
          </p:nvGrpSpPr>
          <p:grpSpPr>
            <a:xfrm>
              <a:off x="9838582" y="4095104"/>
              <a:ext cx="750376" cy="336386"/>
              <a:chOff x="9856916" y="5708746"/>
              <a:chExt cx="750376" cy="336386"/>
            </a:xfrm>
          </p:grpSpPr>
          <p:pic>
            <p:nvPicPr>
              <p:cNvPr id="22" name="Picture 2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3" name="Picture 2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200532" y="5181370"/>
            <a:ext cx="795714" cy="336386"/>
            <a:chOff x="9838582" y="4095104"/>
            <a:chExt cx="750376" cy="336386"/>
          </a:xfrm>
        </p:grpSpPr>
        <p:grpSp>
          <p:nvGrpSpPr>
            <p:cNvPr id="25" name="Group 24"/>
            <p:cNvGrpSpPr/>
            <p:nvPr/>
          </p:nvGrpSpPr>
          <p:grpSpPr>
            <a:xfrm>
              <a:off x="9838582" y="4095104"/>
              <a:ext cx="750376" cy="336386"/>
              <a:chOff x="9856916" y="5708746"/>
              <a:chExt cx="750376" cy="336386"/>
            </a:xfrm>
          </p:grpSpPr>
          <p:pic>
            <p:nvPicPr>
              <p:cNvPr id="27" name="Picture 2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8" name="Picture 2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9" name="Group 28"/>
          <p:cNvGrpSpPr/>
          <p:nvPr/>
        </p:nvGrpSpPr>
        <p:grpSpPr>
          <a:xfrm>
            <a:off x="3151250" y="3381711"/>
            <a:ext cx="795714" cy="336386"/>
            <a:chOff x="9838582" y="4095104"/>
            <a:chExt cx="750376" cy="336386"/>
          </a:xfrm>
        </p:grpSpPr>
        <p:grpSp>
          <p:nvGrpSpPr>
            <p:cNvPr id="30" name="Group 29"/>
            <p:cNvGrpSpPr/>
            <p:nvPr/>
          </p:nvGrpSpPr>
          <p:grpSpPr>
            <a:xfrm>
              <a:off x="9838582" y="4095104"/>
              <a:ext cx="750376" cy="336386"/>
              <a:chOff x="9856916" y="5708746"/>
              <a:chExt cx="750376" cy="336386"/>
            </a:xfrm>
          </p:grpSpPr>
          <p:pic>
            <p:nvPicPr>
              <p:cNvPr id="32" name="Picture 3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33" name="Picture 3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4788024" y="1585054"/>
            <a:ext cx="797276" cy="619810"/>
            <a:chOff x="3877794" y="1023235"/>
            <a:chExt cx="797276" cy="619810"/>
          </a:xfrm>
        </p:grpSpPr>
        <p:pic>
          <p:nvPicPr>
            <p:cNvPr id="35" name="Picture 34"/>
            <p:cNvPicPr>
              <a:picLocks noChangeAspect="1"/>
            </p:cNvPicPr>
            <p:nvPr/>
          </p:nvPicPr>
          <p:blipFill rotWithShape="1">
            <a:blip r:embed="rId2" cstate="print">
              <a:extLst>
                <a:ext uri="{28A0092B-C50C-407E-A947-70E740481C1C}">
                  <a14:useLocalDpi xmlns:a14="http://schemas.microsoft.com/office/drawing/2010/main" val="0"/>
                </a:ext>
              </a:extLst>
            </a:blip>
            <a:srcRect r="58497" b="53598"/>
            <a:stretch/>
          </p:blipFill>
          <p:spPr>
            <a:xfrm rot="2862730" flipV="1">
              <a:off x="3773543" y="1127486"/>
              <a:ext cx="619810" cy="411307"/>
            </a:xfrm>
            <a:prstGeom prst="rect">
              <a:avLst/>
            </a:prstGeom>
          </p:spPr>
        </p:pic>
        <p:pic>
          <p:nvPicPr>
            <p:cNvPr id="3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052736"/>
              <a:ext cx="535118" cy="355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7" name="Group 36"/>
          <p:cNvGrpSpPr/>
          <p:nvPr/>
        </p:nvGrpSpPr>
        <p:grpSpPr>
          <a:xfrm>
            <a:off x="2751805" y="2794480"/>
            <a:ext cx="795714" cy="336386"/>
            <a:chOff x="9838582" y="4095104"/>
            <a:chExt cx="750376" cy="336386"/>
          </a:xfrm>
        </p:grpSpPr>
        <p:grpSp>
          <p:nvGrpSpPr>
            <p:cNvPr id="38" name="Group 37"/>
            <p:cNvGrpSpPr/>
            <p:nvPr/>
          </p:nvGrpSpPr>
          <p:grpSpPr>
            <a:xfrm>
              <a:off x="9838582" y="4095104"/>
              <a:ext cx="750376" cy="336386"/>
              <a:chOff x="9856916" y="5708746"/>
              <a:chExt cx="750376" cy="336386"/>
            </a:xfrm>
          </p:grpSpPr>
          <p:pic>
            <p:nvPicPr>
              <p:cNvPr id="40" name="Picture 39"/>
              <p:cNvPicPr>
                <a:picLocks noChangeAspect="1"/>
              </p:cNvPicPr>
              <p:nvPr/>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1" name="Picture 40"/>
              <p:cNvPicPr>
                <a:picLocks noChangeAspect="1"/>
              </p:cNvPicPr>
              <p:nvPr/>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9" name="Image 5"/>
            <p:cNvPicPr>
              <a:picLocks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3780630" y="2348880"/>
            <a:ext cx="795714" cy="336386"/>
            <a:chOff x="9838582" y="4095104"/>
            <a:chExt cx="750376" cy="336386"/>
          </a:xfrm>
        </p:grpSpPr>
        <p:grpSp>
          <p:nvGrpSpPr>
            <p:cNvPr id="43" name="Group 42"/>
            <p:cNvGrpSpPr/>
            <p:nvPr/>
          </p:nvGrpSpPr>
          <p:grpSpPr>
            <a:xfrm>
              <a:off x="9838582" y="4095104"/>
              <a:ext cx="750376" cy="336386"/>
              <a:chOff x="9856916" y="5708746"/>
              <a:chExt cx="750376" cy="336386"/>
            </a:xfrm>
          </p:grpSpPr>
          <p:pic>
            <p:nvPicPr>
              <p:cNvPr id="45" name="Picture 4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6" name="Picture 4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7" name="Group 46"/>
          <p:cNvGrpSpPr/>
          <p:nvPr/>
        </p:nvGrpSpPr>
        <p:grpSpPr>
          <a:xfrm>
            <a:off x="4444107" y="3472438"/>
            <a:ext cx="795714" cy="336386"/>
            <a:chOff x="9838582" y="4095104"/>
            <a:chExt cx="750376" cy="336386"/>
          </a:xfrm>
        </p:grpSpPr>
        <p:grpSp>
          <p:nvGrpSpPr>
            <p:cNvPr id="48" name="Group 47"/>
            <p:cNvGrpSpPr/>
            <p:nvPr/>
          </p:nvGrpSpPr>
          <p:grpSpPr>
            <a:xfrm>
              <a:off x="9838582" y="4095104"/>
              <a:ext cx="750376" cy="336386"/>
              <a:chOff x="9856916" y="5708746"/>
              <a:chExt cx="750376" cy="336386"/>
            </a:xfrm>
          </p:grpSpPr>
          <p:pic>
            <p:nvPicPr>
              <p:cNvPr id="50" name="Picture 4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1" name="Picture 5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5474972" y="4217323"/>
            <a:ext cx="795714" cy="336386"/>
            <a:chOff x="9838582" y="4095104"/>
            <a:chExt cx="750376" cy="336386"/>
          </a:xfrm>
        </p:grpSpPr>
        <p:grpSp>
          <p:nvGrpSpPr>
            <p:cNvPr id="53" name="Group 52"/>
            <p:cNvGrpSpPr/>
            <p:nvPr/>
          </p:nvGrpSpPr>
          <p:grpSpPr>
            <a:xfrm>
              <a:off x="9838582" y="4095104"/>
              <a:ext cx="750376" cy="336386"/>
              <a:chOff x="9856916" y="5708746"/>
              <a:chExt cx="750376" cy="336386"/>
            </a:xfrm>
          </p:grpSpPr>
          <p:pic>
            <p:nvPicPr>
              <p:cNvPr id="55" name="Picture 5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6" name="Picture 5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7" name="Group 56"/>
          <p:cNvGrpSpPr/>
          <p:nvPr/>
        </p:nvGrpSpPr>
        <p:grpSpPr>
          <a:xfrm>
            <a:off x="1002277" y="2059695"/>
            <a:ext cx="795714" cy="336386"/>
            <a:chOff x="9838582" y="4095104"/>
            <a:chExt cx="750376" cy="336386"/>
          </a:xfrm>
        </p:grpSpPr>
        <p:grpSp>
          <p:nvGrpSpPr>
            <p:cNvPr id="58" name="Group 57"/>
            <p:cNvGrpSpPr/>
            <p:nvPr/>
          </p:nvGrpSpPr>
          <p:grpSpPr>
            <a:xfrm>
              <a:off x="9838582" y="4095104"/>
              <a:ext cx="750376" cy="336386"/>
              <a:chOff x="9856916" y="5708746"/>
              <a:chExt cx="750376" cy="336386"/>
            </a:xfrm>
          </p:grpSpPr>
          <p:pic>
            <p:nvPicPr>
              <p:cNvPr id="60" name="Picture 5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1" name="Picture 6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2" name="Group 61"/>
          <p:cNvGrpSpPr/>
          <p:nvPr/>
        </p:nvGrpSpPr>
        <p:grpSpPr>
          <a:xfrm>
            <a:off x="1681123" y="773032"/>
            <a:ext cx="795714" cy="336386"/>
            <a:chOff x="9838582" y="4095104"/>
            <a:chExt cx="750376" cy="336386"/>
          </a:xfrm>
        </p:grpSpPr>
        <p:grpSp>
          <p:nvGrpSpPr>
            <p:cNvPr id="63" name="Group 62"/>
            <p:cNvGrpSpPr/>
            <p:nvPr/>
          </p:nvGrpSpPr>
          <p:grpSpPr>
            <a:xfrm>
              <a:off x="9838582" y="4095104"/>
              <a:ext cx="750376" cy="336386"/>
              <a:chOff x="9856916" y="5708746"/>
              <a:chExt cx="750376" cy="336386"/>
            </a:xfrm>
          </p:grpSpPr>
          <p:pic>
            <p:nvPicPr>
              <p:cNvPr id="65" name="Picture 6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6" name="Picture 6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7" name="Group 66"/>
          <p:cNvGrpSpPr/>
          <p:nvPr/>
        </p:nvGrpSpPr>
        <p:grpSpPr>
          <a:xfrm>
            <a:off x="1867893" y="1368145"/>
            <a:ext cx="795714" cy="336386"/>
            <a:chOff x="9838582" y="4095104"/>
            <a:chExt cx="750376" cy="336386"/>
          </a:xfrm>
        </p:grpSpPr>
        <p:grpSp>
          <p:nvGrpSpPr>
            <p:cNvPr id="68" name="Group 67"/>
            <p:cNvGrpSpPr/>
            <p:nvPr/>
          </p:nvGrpSpPr>
          <p:grpSpPr>
            <a:xfrm>
              <a:off x="9838582" y="4095104"/>
              <a:ext cx="750376" cy="336386"/>
              <a:chOff x="9856916" y="5708746"/>
              <a:chExt cx="750376" cy="336386"/>
            </a:xfrm>
          </p:grpSpPr>
          <p:pic>
            <p:nvPicPr>
              <p:cNvPr id="70" name="Picture 6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71" name="Picture 7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77" name="Group 76"/>
          <p:cNvGrpSpPr/>
          <p:nvPr/>
        </p:nvGrpSpPr>
        <p:grpSpPr>
          <a:xfrm>
            <a:off x="4336644" y="5181371"/>
            <a:ext cx="795714" cy="336386"/>
            <a:chOff x="9838582" y="4095104"/>
            <a:chExt cx="750376" cy="336386"/>
          </a:xfrm>
        </p:grpSpPr>
        <p:grpSp>
          <p:nvGrpSpPr>
            <p:cNvPr id="78" name="Group 77"/>
            <p:cNvGrpSpPr/>
            <p:nvPr/>
          </p:nvGrpSpPr>
          <p:grpSpPr>
            <a:xfrm>
              <a:off x="9838582" y="4095104"/>
              <a:ext cx="750376" cy="336386"/>
              <a:chOff x="9856916" y="5708746"/>
              <a:chExt cx="750376" cy="336386"/>
            </a:xfrm>
          </p:grpSpPr>
          <p:pic>
            <p:nvPicPr>
              <p:cNvPr id="80" name="Picture 7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1" name="Picture 8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7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2" name="Group 81"/>
          <p:cNvGrpSpPr/>
          <p:nvPr/>
        </p:nvGrpSpPr>
        <p:grpSpPr>
          <a:xfrm>
            <a:off x="1957673" y="2253329"/>
            <a:ext cx="795714" cy="336386"/>
            <a:chOff x="9838582" y="4095104"/>
            <a:chExt cx="750376" cy="336386"/>
          </a:xfrm>
        </p:grpSpPr>
        <p:grpSp>
          <p:nvGrpSpPr>
            <p:cNvPr id="83" name="Group 82"/>
            <p:cNvGrpSpPr/>
            <p:nvPr/>
          </p:nvGrpSpPr>
          <p:grpSpPr>
            <a:xfrm>
              <a:off x="9838582" y="4095104"/>
              <a:ext cx="750376" cy="336386"/>
              <a:chOff x="9856916" y="5708746"/>
              <a:chExt cx="750376" cy="336386"/>
            </a:xfrm>
          </p:grpSpPr>
          <p:pic>
            <p:nvPicPr>
              <p:cNvPr id="85" name="Picture 84"/>
              <p:cNvPicPr>
                <a:picLocks noChangeAspect="1"/>
              </p:cNvPicPr>
              <p:nvPr/>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6" name="Picture 85"/>
              <p:cNvPicPr>
                <a:picLocks noChangeAspect="1"/>
              </p:cNvPicPr>
              <p:nvPr/>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4" name="Image 5"/>
            <p:cNvPicPr>
              <a:picLocks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7" name="Group 86"/>
          <p:cNvGrpSpPr/>
          <p:nvPr/>
        </p:nvGrpSpPr>
        <p:grpSpPr>
          <a:xfrm>
            <a:off x="3382773" y="1640923"/>
            <a:ext cx="795714" cy="336386"/>
            <a:chOff x="9838582" y="4095104"/>
            <a:chExt cx="750376" cy="336386"/>
          </a:xfrm>
        </p:grpSpPr>
        <p:grpSp>
          <p:nvGrpSpPr>
            <p:cNvPr id="88" name="Group 87"/>
            <p:cNvGrpSpPr/>
            <p:nvPr/>
          </p:nvGrpSpPr>
          <p:grpSpPr>
            <a:xfrm>
              <a:off x="9838582" y="4095104"/>
              <a:ext cx="750376" cy="336386"/>
              <a:chOff x="9856916" y="5708746"/>
              <a:chExt cx="750376" cy="336386"/>
            </a:xfrm>
          </p:grpSpPr>
          <p:pic>
            <p:nvPicPr>
              <p:cNvPr id="90" name="Picture 8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1" name="Picture 9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2" name="Group 91"/>
          <p:cNvGrpSpPr/>
          <p:nvPr/>
        </p:nvGrpSpPr>
        <p:grpSpPr>
          <a:xfrm>
            <a:off x="2304857" y="3831176"/>
            <a:ext cx="795714" cy="336386"/>
            <a:chOff x="9838582" y="4095104"/>
            <a:chExt cx="750376" cy="336386"/>
          </a:xfrm>
        </p:grpSpPr>
        <p:grpSp>
          <p:nvGrpSpPr>
            <p:cNvPr id="93" name="Group 92"/>
            <p:cNvGrpSpPr/>
            <p:nvPr/>
          </p:nvGrpSpPr>
          <p:grpSpPr>
            <a:xfrm>
              <a:off x="9838582" y="4095104"/>
              <a:ext cx="750376" cy="336386"/>
              <a:chOff x="9856916" y="5708746"/>
              <a:chExt cx="750376" cy="336386"/>
            </a:xfrm>
          </p:grpSpPr>
          <p:pic>
            <p:nvPicPr>
              <p:cNvPr id="95" name="Picture 9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6" name="Picture 9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7" name="Group 96"/>
          <p:cNvGrpSpPr/>
          <p:nvPr/>
        </p:nvGrpSpPr>
        <p:grpSpPr>
          <a:xfrm>
            <a:off x="4046250" y="4348780"/>
            <a:ext cx="795714" cy="336386"/>
            <a:chOff x="9838582" y="4095104"/>
            <a:chExt cx="750376" cy="336386"/>
          </a:xfrm>
        </p:grpSpPr>
        <p:grpSp>
          <p:nvGrpSpPr>
            <p:cNvPr id="98" name="Group 97"/>
            <p:cNvGrpSpPr/>
            <p:nvPr/>
          </p:nvGrpSpPr>
          <p:grpSpPr>
            <a:xfrm>
              <a:off x="9838582" y="4095104"/>
              <a:ext cx="750376" cy="336386"/>
              <a:chOff x="9856916" y="5708746"/>
              <a:chExt cx="750376" cy="336386"/>
            </a:xfrm>
          </p:grpSpPr>
          <p:pic>
            <p:nvPicPr>
              <p:cNvPr id="100" name="Picture 9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1" name="Picture 10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481355" y="732364"/>
            <a:ext cx="795714" cy="336386"/>
            <a:chOff x="9838582" y="4095104"/>
            <a:chExt cx="750376" cy="336386"/>
          </a:xfrm>
        </p:grpSpPr>
        <p:grpSp>
          <p:nvGrpSpPr>
            <p:cNvPr id="103" name="Group 102"/>
            <p:cNvGrpSpPr/>
            <p:nvPr/>
          </p:nvGrpSpPr>
          <p:grpSpPr>
            <a:xfrm>
              <a:off x="9838582" y="4095104"/>
              <a:ext cx="750376" cy="336386"/>
              <a:chOff x="9856916" y="5708746"/>
              <a:chExt cx="750376" cy="336386"/>
            </a:xfrm>
          </p:grpSpPr>
          <p:pic>
            <p:nvPicPr>
              <p:cNvPr id="105" name="Picture 10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6" name="Picture 10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2829069" y="4625595"/>
            <a:ext cx="795714" cy="336386"/>
            <a:chOff x="9838582" y="4095104"/>
            <a:chExt cx="750376" cy="336386"/>
          </a:xfrm>
        </p:grpSpPr>
        <p:grpSp>
          <p:nvGrpSpPr>
            <p:cNvPr id="108" name="Group 107"/>
            <p:cNvGrpSpPr/>
            <p:nvPr/>
          </p:nvGrpSpPr>
          <p:grpSpPr>
            <a:xfrm>
              <a:off x="9838582" y="4095104"/>
              <a:ext cx="750376" cy="336386"/>
              <a:chOff x="9856916" y="5708746"/>
              <a:chExt cx="750376" cy="336386"/>
            </a:xfrm>
          </p:grpSpPr>
          <p:pic>
            <p:nvPicPr>
              <p:cNvPr id="110" name="Picture 10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1" name="Picture 11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2" name="Group 111"/>
          <p:cNvGrpSpPr/>
          <p:nvPr/>
        </p:nvGrpSpPr>
        <p:grpSpPr>
          <a:xfrm>
            <a:off x="2818017" y="5622340"/>
            <a:ext cx="795714" cy="336386"/>
            <a:chOff x="9838582" y="4095104"/>
            <a:chExt cx="750376" cy="336386"/>
          </a:xfrm>
        </p:grpSpPr>
        <p:grpSp>
          <p:nvGrpSpPr>
            <p:cNvPr id="113" name="Group 112"/>
            <p:cNvGrpSpPr/>
            <p:nvPr/>
          </p:nvGrpSpPr>
          <p:grpSpPr>
            <a:xfrm>
              <a:off x="9838582" y="4095104"/>
              <a:ext cx="750376" cy="336386"/>
              <a:chOff x="9856916" y="5708746"/>
              <a:chExt cx="750376" cy="336386"/>
            </a:xfrm>
          </p:grpSpPr>
          <p:pic>
            <p:nvPicPr>
              <p:cNvPr id="115" name="Picture 11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6" name="Picture 11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7" name="Group 116"/>
          <p:cNvGrpSpPr/>
          <p:nvPr/>
        </p:nvGrpSpPr>
        <p:grpSpPr>
          <a:xfrm>
            <a:off x="1302072" y="5958725"/>
            <a:ext cx="795714" cy="336386"/>
            <a:chOff x="9838582" y="4095104"/>
            <a:chExt cx="750376" cy="336386"/>
          </a:xfrm>
        </p:grpSpPr>
        <p:grpSp>
          <p:nvGrpSpPr>
            <p:cNvPr id="118" name="Group 117"/>
            <p:cNvGrpSpPr/>
            <p:nvPr/>
          </p:nvGrpSpPr>
          <p:grpSpPr>
            <a:xfrm>
              <a:off x="9838582" y="4095104"/>
              <a:ext cx="750376" cy="336386"/>
              <a:chOff x="9856916" y="5708746"/>
              <a:chExt cx="750376" cy="336386"/>
            </a:xfrm>
          </p:grpSpPr>
          <p:pic>
            <p:nvPicPr>
              <p:cNvPr id="120" name="Picture 11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1" name="Picture 12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387302" y="2828760"/>
            <a:ext cx="795714" cy="336386"/>
            <a:chOff x="9838582" y="4095104"/>
            <a:chExt cx="750376" cy="336386"/>
          </a:xfrm>
        </p:grpSpPr>
        <p:grpSp>
          <p:nvGrpSpPr>
            <p:cNvPr id="123" name="Group 122"/>
            <p:cNvGrpSpPr/>
            <p:nvPr/>
          </p:nvGrpSpPr>
          <p:grpSpPr>
            <a:xfrm>
              <a:off x="9838582" y="4095104"/>
              <a:ext cx="750376" cy="336386"/>
              <a:chOff x="9856916" y="5708746"/>
              <a:chExt cx="750376" cy="336386"/>
            </a:xfrm>
          </p:grpSpPr>
          <p:pic>
            <p:nvPicPr>
              <p:cNvPr id="125" name="Picture 12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6" name="Picture 12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2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7" name="Straight Arrow Connector 126"/>
          <p:cNvCxnSpPr>
            <a:endCxn id="66" idx="0"/>
          </p:cNvCxnSpPr>
          <p:nvPr/>
        </p:nvCxnSpPr>
        <p:spPr>
          <a:xfrm>
            <a:off x="1340203" y="937863"/>
            <a:ext cx="340920" cy="3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976303" y="2442027"/>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1756231" y="1763822"/>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1565553" y="4098527"/>
            <a:ext cx="724920" cy="1983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06002" y="1112201"/>
            <a:ext cx="175209" cy="255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4170739" y="1747970"/>
            <a:ext cx="511032" cy="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111" idx="0"/>
          </p:cNvCxnSpPr>
          <p:nvPr/>
        </p:nvCxnSpPr>
        <p:spPr>
          <a:xfrm flipV="1">
            <a:off x="2281211" y="4793787"/>
            <a:ext cx="547858" cy="219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V="1">
            <a:off x="1797991" y="5396848"/>
            <a:ext cx="159682" cy="433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V="1">
            <a:off x="4554516" y="3865707"/>
            <a:ext cx="239958" cy="396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2140313" y="5795721"/>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5023837" y="4621558"/>
            <a:ext cx="753569" cy="4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3134536" y="3745216"/>
            <a:ext cx="174067" cy="93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003006" y="5178007"/>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a:off x="1115948" y="1135838"/>
            <a:ext cx="770751" cy="248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2705365" y="1551078"/>
            <a:ext cx="718133" cy="95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3578037" y="4548825"/>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3" idx="1"/>
          </p:cNvCxnSpPr>
          <p:nvPr/>
        </p:nvCxnSpPr>
        <p:spPr>
          <a:xfrm flipV="1">
            <a:off x="5106745" y="3275225"/>
            <a:ext cx="436749" cy="143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4832128" y="4405665"/>
            <a:ext cx="538281" cy="4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31" idx="0"/>
            <a:endCxn id="46" idx="1"/>
          </p:cNvCxnSpPr>
          <p:nvPr/>
        </p:nvCxnSpPr>
        <p:spPr>
          <a:xfrm flipV="1">
            <a:off x="3564569" y="2685265"/>
            <a:ext cx="496885" cy="753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556679" y="5415508"/>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H="1" flipV="1">
            <a:off x="3242387" y="5070061"/>
            <a:ext cx="33470" cy="43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flipV="1">
            <a:off x="3915545" y="2009286"/>
            <a:ext cx="214190" cy="310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H="1" flipV="1">
            <a:off x="5755795" y="3418353"/>
            <a:ext cx="91526" cy="6558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flipH="1" flipV="1">
            <a:off x="5470556" y="2058567"/>
            <a:ext cx="95468" cy="580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H="1" flipV="1">
            <a:off x="4546930" y="2629338"/>
            <a:ext cx="712539" cy="417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flipV="1">
            <a:off x="2881634" y="4274208"/>
            <a:ext cx="165146" cy="215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5102144" y="1210522"/>
            <a:ext cx="625556" cy="369332"/>
          </a:xfrm>
          <a:prstGeom prst="rect">
            <a:avLst/>
          </a:prstGeom>
          <a:noFill/>
        </p:spPr>
        <p:txBody>
          <a:bodyPr wrap="none" rtlCol="0">
            <a:spAutoFit/>
          </a:bodyPr>
          <a:lstStyle/>
          <a:p>
            <a:r>
              <a:rPr lang="en-US" dirty="0" smtClean="0"/>
              <a:t>Root</a:t>
            </a:r>
            <a:endParaRPr lang="en-US" dirty="0"/>
          </a:p>
        </p:txBody>
      </p:sp>
      <p:cxnSp>
        <p:nvCxnSpPr>
          <p:cNvPr id="165" name="Straight Arrow Connector 164"/>
          <p:cNvCxnSpPr/>
          <p:nvPr/>
        </p:nvCxnSpPr>
        <p:spPr>
          <a:xfrm flipV="1">
            <a:off x="3512476" y="2625924"/>
            <a:ext cx="327162" cy="17506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5566024" y="1498990"/>
            <a:ext cx="570990" cy="261610"/>
          </a:xfrm>
          <a:prstGeom prst="rect">
            <a:avLst/>
          </a:prstGeom>
          <a:noFill/>
        </p:spPr>
        <p:txBody>
          <a:bodyPr wrap="none" rtlCol="0">
            <a:spAutoFit/>
          </a:bodyPr>
          <a:lstStyle/>
          <a:p>
            <a:r>
              <a:rPr lang="en-US" sz="1100" dirty="0" smtClean="0"/>
              <a:t>Rank 1</a:t>
            </a:r>
            <a:endParaRPr lang="en-US" sz="1100" dirty="0"/>
          </a:p>
        </p:txBody>
      </p:sp>
      <p:sp>
        <p:nvSpPr>
          <p:cNvPr id="172" name="TextBox 171"/>
          <p:cNvSpPr txBox="1"/>
          <p:nvPr/>
        </p:nvSpPr>
        <p:spPr>
          <a:xfrm>
            <a:off x="3708256" y="1407266"/>
            <a:ext cx="715260" cy="261610"/>
          </a:xfrm>
          <a:prstGeom prst="rect">
            <a:avLst/>
          </a:prstGeom>
          <a:noFill/>
        </p:spPr>
        <p:txBody>
          <a:bodyPr wrap="none" rtlCol="0">
            <a:spAutoFit/>
          </a:bodyPr>
          <a:lstStyle/>
          <a:p>
            <a:r>
              <a:rPr lang="en-US" sz="1100" dirty="0" smtClean="0"/>
              <a:t>Rank 110</a:t>
            </a:r>
            <a:endParaRPr lang="en-US" sz="1100" dirty="0"/>
          </a:p>
        </p:txBody>
      </p:sp>
      <p:sp>
        <p:nvSpPr>
          <p:cNvPr id="173" name="TextBox 172"/>
          <p:cNvSpPr txBox="1"/>
          <p:nvPr/>
        </p:nvSpPr>
        <p:spPr>
          <a:xfrm>
            <a:off x="4410724" y="2292853"/>
            <a:ext cx="857927" cy="261610"/>
          </a:xfrm>
          <a:prstGeom prst="rect">
            <a:avLst/>
          </a:prstGeom>
          <a:noFill/>
        </p:spPr>
        <p:txBody>
          <a:bodyPr wrap="none" rtlCol="0">
            <a:spAutoFit/>
          </a:bodyPr>
          <a:lstStyle/>
          <a:p>
            <a:r>
              <a:rPr lang="en-US" sz="1100" dirty="0" smtClean="0"/>
              <a:t>P: Rank 250</a:t>
            </a:r>
            <a:endParaRPr lang="en-US" sz="1100" dirty="0"/>
          </a:p>
        </p:txBody>
      </p:sp>
      <p:sp>
        <p:nvSpPr>
          <p:cNvPr id="174" name="TextBox 173"/>
          <p:cNvSpPr txBox="1"/>
          <p:nvPr/>
        </p:nvSpPr>
        <p:spPr>
          <a:xfrm>
            <a:off x="5913056" y="2908102"/>
            <a:ext cx="715260" cy="261610"/>
          </a:xfrm>
          <a:prstGeom prst="rect">
            <a:avLst/>
          </a:prstGeom>
          <a:noFill/>
        </p:spPr>
        <p:txBody>
          <a:bodyPr wrap="none" rtlCol="0">
            <a:spAutoFit/>
          </a:bodyPr>
          <a:lstStyle/>
          <a:p>
            <a:r>
              <a:rPr lang="en-US" sz="1100" dirty="0" smtClean="0"/>
              <a:t>Rank 260</a:t>
            </a:r>
            <a:endParaRPr lang="en-US" sz="1100" dirty="0"/>
          </a:p>
        </p:txBody>
      </p:sp>
      <p:sp>
        <p:nvSpPr>
          <p:cNvPr id="176" name="TextBox 175"/>
          <p:cNvSpPr txBox="1"/>
          <p:nvPr/>
        </p:nvSpPr>
        <p:spPr>
          <a:xfrm>
            <a:off x="3698805" y="3203037"/>
            <a:ext cx="862737" cy="261610"/>
          </a:xfrm>
          <a:prstGeom prst="rect">
            <a:avLst/>
          </a:prstGeom>
          <a:noFill/>
        </p:spPr>
        <p:txBody>
          <a:bodyPr wrap="none" rtlCol="0">
            <a:spAutoFit/>
          </a:bodyPr>
          <a:lstStyle/>
          <a:p>
            <a:r>
              <a:rPr lang="en-US" sz="1100" dirty="0" smtClean="0"/>
              <a:t>B: Rank 530</a:t>
            </a:r>
            <a:endParaRPr lang="en-US" sz="1100" dirty="0"/>
          </a:p>
        </p:txBody>
      </p:sp>
      <p:sp>
        <p:nvSpPr>
          <p:cNvPr id="177" name="TextBox 176"/>
          <p:cNvSpPr txBox="1"/>
          <p:nvPr/>
        </p:nvSpPr>
        <p:spPr>
          <a:xfrm>
            <a:off x="2085049" y="2032490"/>
            <a:ext cx="776175" cy="261610"/>
          </a:xfrm>
          <a:prstGeom prst="rect">
            <a:avLst/>
          </a:prstGeom>
          <a:noFill/>
        </p:spPr>
        <p:txBody>
          <a:bodyPr wrap="none" rtlCol="0">
            <a:spAutoFit/>
          </a:bodyPr>
          <a:lstStyle/>
          <a:p>
            <a:r>
              <a:rPr lang="en-US" sz="1100" dirty="0"/>
              <a:t>D</a:t>
            </a:r>
            <a:r>
              <a:rPr lang="en-US" sz="1100" dirty="0" smtClean="0"/>
              <a:t>: Rank </a:t>
            </a:r>
            <a:r>
              <a:rPr lang="en-US" sz="1100" dirty="0" smtClean="0">
                <a:effectLst/>
              </a:rPr>
              <a:t>∞</a:t>
            </a:r>
            <a:endParaRPr lang="en-US" sz="1100" dirty="0"/>
          </a:p>
        </p:txBody>
      </p:sp>
      <p:sp>
        <p:nvSpPr>
          <p:cNvPr id="178" name="TextBox 177"/>
          <p:cNvSpPr txBox="1"/>
          <p:nvPr/>
        </p:nvSpPr>
        <p:spPr>
          <a:xfrm>
            <a:off x="1725749" y="3178625"/>
            <a:ext cx="764953" cy="261610"/>
          </a:xfrm>
          <a:prstGeom prst="rect">
            <a:avLst/>
          </a:prstGeom>
          <a:noFill/>
        </p:spPr>
        <p:txBody>
          <a:bodyPr wrap="none" rtlCol="0">
            <a:spAutoFit/>
          </a:bodyPr>
          <a:lstStyle/>
          <a:p>
            <a:r>
              <a:rPr lang="en-US" sz="1100" dirty="0" smtClean="0"/>
              <a:t>C: Rank </a:t>
            </a:r>
            <a:r>
              <a:rPr lang="en-US" sz="1100" dirty="0" smtClean="0">
                <a:effectLst/>
              </a:rPr>
              <a:t>∞</a:t>
            </a:r>
            <a:endParaRPr lang="en-US" sz="1100" dirty="0"/>
          </a:p>
        </p:txBody>
      </p:sp>
      <p:sp>
        <p:nvSpPr>
          <p:cNvPr id="182" name="TextBox 181"/>
          <p:cNvSpPr txBox="1"/>
          <p:nvPr/>
        </p:nvSpPr>
        <p:spPr>
          <a:xfrm>
            <a:off x="3034311" y="3838889"/>
            <a:ext cx="854721" cy="261610"/>
          </a:xfrm>
          <a:prstGeom prst="rect">
            <a:avLst/>
          </a:prstGeom>
          <a:noFill/>
        </p:spPr>
        <p:txBody>
          <a:bodyPr wrap="none" rtlCol="0">
            <a:spAutoFit/>
          </a:bodyPr>
          <a:lstStyle/>
          <a:p>
            <a:r>
              <a:rPr lang="en-US" sz="1100" dirty="0"/>
              <a:t>E</a:t>
            </a:r>
            <a:r>
              <a:rPr lang="en-US" sz="1100" dirty="0" smtClean="0"/>
              <a:t>: Rank 620</a:t>
            </a:r>
            <a:endParaRPr lang="en-US" sz="1100" dirty="0"/>
          </a:p>
        </p:txBody>
      </p:sp>
      <p:sp>
        <p:nvSpPr>
          <p:cNvPr id="186" name="TextBox 185"/>
          <p:cNvSpPr txBox="1"/>
          <p:nvPr/>
        </p:nvSpPr>
        <p:spPr>
          <a:xfrm>
            <a:off x="6834310" y="1157151"/>
            <a:ext cx="4919167" cy="4801314"/>
          </a:xfrm>
          <a:prstGeom prst="rect">
            <a:avLst/>
          </a:prstGeom>
          <a:noFill/>
        </p:spPr>
        <p:txBody>
          <a:bodyPr wrap="square" rtlCol="0">
            <a:spAutoFit/>
          </a:bodyPr>
          <a:lstStyle/>
          <a:p>
            <a:r>
              <a:rPr lang="en-US" dirty="0" smtClean="0"/>
              <a:t>RPL RFC 6550 says that node A must detach, poison, and wait for the resulting of poisoning. </a:t>
            </a:r>
          </a:p>
          <a:p>
            <a:endParaRPr lang="en-US" dirty="0"/>
          </a:p>
          <a:p>
            <a:r>
              <a:rPr lang="en-US" dirty="0" smtClean="0"/>
              <a:t>A (preferable IMHO) alternative is to form a floating DAG, which spreads the poisoning differently with the advantage to maintain the shape of the DODAG in place</a:t>
            </a:r>
          </a:p>
          <a:p>
            <a:endParaRPr lang="en-US" dirty="0"/>
          </a:p>
          <a:p>
            <a:r>
              <a:rPr lang="en-US" dirty="0" smtClean="0"/>
              <a:t>After some time, the devices that depended on A are (mostly) poisoned or re-parented elsewhere.</a:t>
            </a:r>
          </a:p>
          <a:p>
            <a:endParaRPr lang="en-US" dirty="0"/>
          </a:p>
          <a:p>
            <a:r>
              <a:rPr lang="en-US" dirty="0" smtClean="0"/>
              <a:t>From that point, RPL says that the poisoned nodes can all </a:t>
            </a:r>
            <a:r>
              <a:rPr lang="en-US" dirty="0" err="1" smtClean="0"/>
              <a:t>reparent</a:t>
            </a:r>
            <a:r>
              <a:rPr lang="en-US" dirty="0" smtClean="0"/>
              <a:t>, that’s A, D and C here, and then the network is fixed</a:t>
            </a:r>
          </a:p>
          <a:p>
            <a:endParaRPr lang="en-US" dirty="0"/>
          </a:p>
          <a:p>
            <a:r>
              <a:rPr lang="en-US" dirty="0" smtClean="0"/>
              <a:t>The problem is the “After some time” above. That is disruptive to traffic, which can be unacceptable</a:t>
            </a:r>
            <a:endParaRPr lang="en-US" dirty="0"/>
          </a:p>
        </p:txBody>
      </p:sp>
      <p:sp>
        <p:nvSpPr>
          <p:cNvPr id="162" name="TextBox 161"/>
          <p:cNvSpPr txBox="1"/>
          <p:nvPr/>
        </p:nvSpPr>
        <p:spPr>
          <a:xfrm>
            <a:off x="2852789" y="2549383"/>
            <a:ext cx="800219" cy="261610"/>
          </a:xfrm>
          <a:prstGeom prst="rect">
            <a:avLst/>
          </a:prstGeom>
          <a:noFill/>
        </p:spPr>
        <p:txBody>
          <a:bodyPr wrap="none" rtlCol="0">
            <a:spAutoFit/>
          </a:bodyPr>
          <a:lstStyle/>
          <a:p>
            <a:r>
              <a:rPr lang="en-US" sz="1050" dirty="0" smtClean="0"/>
              <a:t>A</a:t>
            </a:r>
            <a:r>
              <a:rPr lang="en-US" sz="1100" dirty="0" smtClean="0"/>
              <a:t>: Rank </a:t>
            </a:r>
            <a:r>
              <a:rPr lang="en-US" sz="1100" dirty="0" smtClean="0">
                <a:effectLst/>
              </a:rPr>
              <a:t>∞</a:t>
            </a:r>
            <a:r>
              <a:rPr lang="en-US" sz="1100" dirty="0" smtClean="0"/>
              <a:t> </a:t>
            </a:r>
            <a:endParaRPr lang="en-US" sz="1100" dirty="0"/>
          </a:p>
        </p:txBody>
      </p:sp>
      <p:sp>
        <p:nvSpPr>
          <p:cNvPr id="2" name="Slide Number Placeholder 1"/>
          <p:cNvSpPr>
            <a:spLocks noGrp="1"/>
          </p:cNvSpPr>
          <p:nvPr>
            <p:ph type="sldNum" sz="quarter" idx="12"/>
          </p:nvPr>
        </p:nvSpPr>
        <p:spPr/>
        <p:txBody>
          <a:bodyPr/>
          <a:lstStyle/>
          <a:p>
            <a:fld id="{18BF9C3C-0004-4145-8BE2-5FBA8C817ACA}" type="slidenum">
              <a:rPr lang="en-US" smtClean="0"/>
              <a:pPr/>
              <a:t>10</a:t>
            </a:fld>
            <a:endParaRPr lang="en-US" dirty="0"/>
          </a:p>
        </p:txBody>
      </p:sp>
    </p:spTree>
    <p:extLst>
      <p:ext uri="{BB962C8B-B14F-4D97-AF65-F5344CB8AC3E}">
        <p14:creationId xmlns:p14="http://schemas.microsoft.com/office/powerpoint/2010/main" val="2873564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a:xfrm>
            <a:off x="1544083" y="1872722"/>
            <a:ext cx="3044086" cy="2337877"/>
          </a:xfrm>
          <a:prstGeom prst="ellipse">
            <a:avLst/>
          </a:prstGeom>
          <a:gradFill flip="none" rotWithShape="1">
            <a:gsLst>
              <a:gs pos="0">
                <a:schemeClr val="accent1">
                  <a:lumMod val="5000"/>
                  <a:lumOff val="95000"/>
                  <a:alpha val="2000"/>
                </a:schemeClr>
              </a:gs>
              <a:gs pos="36000">
                <a:schemeClr val="accent1">
                  <a:lumMod val="45000"/>
                  <a:lumOff val="55000"/>
                  <a:alpha val="46000"/>
                </a:schemeClr>
              </a:gs>
              <a:gs pos="100000">
                <a:schemeClr val="bg1">
                  <a:alpha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1439113" y="2948188"/>
            <a:ext cx="795714" cy="336386"/>
            <a:chOff x="9838582" y="4095104"/>
            <a:chExt cx="750376" cy="336386"/>
          </a:xfrm>
        </p:grpSpPr>
        <p:grpSp>
          <p:nvGrpSpPr>
            <p:cNvPr id="5" name="Group 4"/>
            <p:cNvGrpSpPr/>
            <p:nvPr/>
          </p:nvGrpSpPr>
          <p:grpSpPr>
            <a:xfrm>
              <a:off x="9838582" y="4095104"/>
              <a:ext cx="750376" cy="336386"/>
              <a:chOff x="9856916" y="5708746"/>
              <a:chExt cx="750376" cy="336386"/>
            </a:xfrm>
          </p:grpSpPr>
          <p:pic>
            <p:nvPicPr>
              <p:cNvPr id="7" name="Picture 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 name="Picture 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 name="Group 8"/>
          <p:cNvGrpSpPr/>
          <p:nvPr/>
        </p:nvGrpSpPr>
        <p:grpSpPr>
          <a:xfrm>
            <a:off x="5262670" y="2938840"/>
            <a:ext cx="795714" cy="336386"/>
            <a:chOff x="9838582" y="4095104"/>
            <a:chExt cx="750376" cy="336386"/>
          </a:xfrm>
        </p:grpSpPr>
        <p:grpSp>
          <p:nvGrpSpPr>
            <p:cNvPr id="10" name="Group 9"/>
            <p:cNvGrpSpPr/>
            <p:nvPr/>
          </p:nvGrpSpPr>
          <p:grpSpPr>
            <a:xfrm>
              <a:off x="9838582" y="4095104"/>
              <a:ext cx="750376" cy="336386"/>
              <a:chOff x="9856916" y="5708746"/>
              <a:chExt cx="750376" cy="336386"/>
            </a:xfrm>
          </p:grpSpPr>
          <p:pic>
            <p:nvPicPr>
              <p:cNvPr id="12" name="Picture 1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3" name="Picture 1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55576" y="4160959"/>
            <a:ext cx="795714" cy="336386"/>
            <a:chOff x="9838582" y="4095104"/>
            <a:chExt cx="750376" cy="336386"/>
          </a:xfrm>
        </p:grpSpPr>
        <p:grpSp>
          <p:nvGrpSpPr>
            <p:cNvPr id="15" name="Group 14"/>
            <p:cNvGrpSpPr/>
            <p:nvPr/>
          </p:nvGrpSpPr>
          <p:grpSpPr>
            <a:xfrm>
              <a:off x="9838582" y="4095104"/>
              <a:ext cx="750376" cy="336386"/>
              <a:chOff x="9856916" y="5708746"/>
              <a:chExt cx="750376" cy="336386"/>
            </a:xfrm>
          </p:grpSpPr>
          <p:pic>
            <p:nvPicPr>
              <p:cNvPr id="17" name="Picture 1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8" name="Picture 1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1555981" y="5013176"/>
            <a:ext cx="795714" cy="336386"/>
            <a:chOff x="9838582" y="4095104"/>
            <a:chExt cx="750376" cy="336386"/>
          </a:xfrm>
        </p:grpSpPr>
        <p:grpSp>
          <p:nvGrpSpPr>
            <p:cNvPr id="20" name="Group 19"/>
            <p:cNvGrpSpPr/>
            <p:nvPr/>
          </p:nvGrpSpPr>
          <p:grpSpPr>
            <a:xfrm>
              <a:off x="9838582" y="4095104"/>
              <a:ext cx="750376" cy="336386"/>
              <a:chOff x="9856916" y="5708746"/>
              <a:chExt cx="750376" cy="336386"/>
            </a:xfrm>
          </p:grpSpPr>
          <p:pic>
            <p:nvPicPr>
              <p:cNvPr id="22" name="Picture 2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3" name="Picture 2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200532" y="5181370"/>
            <a:ext cx="795714" cy="336386"/>
            <a:chOff x="9838582" y="4095104"/>
            <a:chExt cx="750376" cy="336386"/>
          </a:xfrm>
        </p:grpSpPr>
        <p:grpSp>
          <p:nvGrpSpPr>
            <p:cNvPr id="25" name="Group 24"/>
            <p:cNvGrpSpPr/>
            <p:nvPr/>
          </p:nvGrpSpPr>
          <p:grpSpPr>
            <a:xfrm>
              <a:off x="9838582" y="4095104"/>
              <a:ext cx="750376" cy="336386"/>
              <a:chOff x="9856916" y="5708746"/>
              <a:chExt cx="750376" cy="336386"/>
            </a:xfrm>
          </p:grpSpPr>
          <p:pic>
            <p:nvPicPr>
              <p:cNvPr id="27" name="Picture 2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8" name="Picture 2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9" name="Group 28"/>
          <p:cNvGrpSpPr/>
          <p:nvPr/>
        </p:nvGrpSpPr>
        <p:grpSpPr>
          <a:xfrm>
            <a:off x="3151250" y="3381711"/>
            <a:ext cx="795714" cy="336386"/>
            <a:chOff x="9838582" y="4095104"/>
            <a:chExt cx="750376" cy="336386"/>
          </a:xfrm>
        </p:grpSpPr>
        <p:grpSp>
          <p:nvGrpSpPr>
            <p:cNvPr id="30" name="Group 29"/>
            <p:cNvGrpSpPr/>
            <p:nvPr/>
          </p:nvGrpSpPr>
          <p:grpSpPr>
            <a:xfrm>
              <a:off x="9838582" y="4095104"/>
              <a:ext cx="750376" cy="336386"/>
              <a:chOff x="9856916" y="5708746"/>
              <a:chExt cx="750376" cy="336386"/>
            </a:xfrm>
          </p:grpSpPr>
          <p:pic>
            <p:nvPicPr>
              <p:cNvPr id="32" name="Picture 3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33" name="Picture 3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4788024" y="1585054"/>
            <a:ext cx="797276" cy="619810"/>
            <a:chOff x="3877794" y="1023235"/>
            <a:chExt cx="797276" cy="619810"/>
          </a:xfrm>
        </p:grpSpPr>
        <p:pic>
          <p:nvPicPr>
            <p:cNvPr id="35" name="Picture 34"/>
            <p:cNvPicPr>
              <a:picLocks noChangeAspect="1"/>
            </p:cNvPicPr>
            <p:nvPr/>
          </p:nvPicPr>
          <p:blipFill rotWithShape="1">
            <a:blip r:embed="rId2" cstate="print">
              <a:extLst>
                <a:ext uri="{28A0092B-C50C-407E-A947-70E740481C1C}">
                  <a14:useLocalDpi xmlns:a14="http://schemas.microsoft.com/office/drawing/2010/main" val="0"/>
                </a:ext>
              </a:extLst>
            </a:blip>
            <a:srcRect r="58497" b="53598"/>
            <a:stretch/>
          </p:blipFill>
          <p:spPr>
            <a:xfrm rot="2862730" flipV="1">
              <a:off x="3773543" y="1127486"/>
              <a:ext cx="619810" cy="411307"/>
            </a:xfrm>
            <a:prstGeom prst="rect">
              <a:avLst/>
            </a:prstGeom>
          </p:spPr>
        </p:pic>
        <p:pic>
          <p:nvPicPr>
            <p:cNvPr id="3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052736"/>
              <a:ext cx="535118" cy="355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7" name="Group 36"/>
          <p:cNvGrpSpPr/>
          <p:nvPr/>
        </p:nvGrpSpPr>
        <p:grpSpPr>
          <a:xfrm>
            <a:off x="2751805" y="2794480"/>
            <a:ext cx="795714" cy="336386"/>
            <a:chOff x="9838582" y="4095104"/>
            <a:chExt cx="750376" cy="336386"/>
          </a:xfrm>
        </p:grpSpPr>
        <p:grpSp>
          <p:nvGrpSpPr>
            <p:cNvPr id="38" name="Group 37"/>
            <p:cNvGrpSpPr/>
            <p:nvPr/>
          </p:nvGrpSpPr>
          <p:grpSpPr>
            <a:xfrm>
              <a:off x="9838582" y="4095104"/>
              <a:ext cx="750376" cy="336386"/>
              <a:chOff x="9856916" y="5708746"/>
              <a:chExt cx="750376" cy="336386"/>
            </a:xfrm>
          </p:grpSpPr>
          <p:pic>
            <p:nvPicPr>
              <p:cNvPr id="40" name="Picture 3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1" name="Picture 4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3780630" y="2348880"/>
            <a:ext cx="795714" cy="336386"/>
            <a:chOff x="9838582" y="4095104"/>
            <a:chExt cx="750376" cy="336386"/>
          </a:xfrm>
        </p:grpSpPr>
        <p:grpSp>
          <p:nvGrpSpPr>
            <p:cNvPr id="43" name="Group 42"/>
            <p:cNvGrpSpPr/>
            <p:nvPr/>
          </p:nvGrpSpPr>
          <p:grpSpPr>
            <a:xfrm>
              <a:off x="9838582" y="4095104"/>
              <a:ext cx="750376" cy="336386"/>
              <a:chOff x="9856916" y="5708746"/>
              <a:chExt cx="750376" cy="336386"/>
            </a:xfrm>
          </p:grpSpPr>
          <p:pic>
            <p:nvPicPr>
              <p:cNvPr id="45" name="Picture 4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6" name="Picture 4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7" name="Group 46"/>
          <p:cNvGrpSpPr/>
          <p:nvPr/>
        </p:nvGrpSpPr>
        <p:grpSpPr>
          <a:xfrm>
            <a:off x="4444107" y="3472438"/>
            <a:ext cx="795714" cy="336386"/>
            <a:chOff x="9838582" y="4095104"/>
            <a:chExt cx="750376" cy="336386"/>
          </a:xfrm>
        </p:grpSpPr>
        <p:grpSp>
          <p:nvGrpSpPr>
            <p:cNvPr id="48" name="Group 47"/>
            <p:cNvGrpSpPr/>
            <p:nvPr/>
          </p:nvGrpSpPr>
          <p:grpSpPr>
            <a:xfrm>
              <a:off x="9838582" y="4095104"/>
              <a:ext cx="750376" cy="336386"/>
              <a:chOff x="9856916" y="5708746"/>
              <a:chExt cx="750376" cy="336386"/>
            </a:xfrm>
          </p:grpSpPr>
          <p:pic>
            <p:nvPicPr>
              <p:cNvPr id="50" name="Picture 4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1" name="Picture 5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5474972" y="4217323"/>
            <a:ext cx="795714" cy="336386"/>
            <a:chOff x="9838582" y="4095104"/>
            <a:chExt cx="750376" cy="336386"/>
          </a:xfrm>
        </p:grpSpPr>
        <p:grpSp>
          <p:nvGrpSpPr>
            <p:cNvPr id="53" name="Group 52"/>
            <p:cNvGrpSpPr/>
            <p:nvPr/>
          </p:nvGrpSpPr>
          <p:grpSpPr>
            <a:xfrm>
              <a:off x="9838582" y="4095104"/>
              <a:ext cx="750376" cy="336386"/>
              <a:chOff x="9856916" y="5708746"/>
              <a:chExt cx="750376" cy="336386"/>
            </a:xfrm>
          </p:grpSpPr>
          <p:pic>
            <p:nvPicPr>
              <p:cNvPr id="55" name="Picture 5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6" name="Picture 5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7" name="Group 56"/>
          <p:cNvGrpSpPr/>
          <p:nvPr/>
        </p:nvGrpSpPr>
        <p:grpSpPr>
          <a:xfrm>
            <a:off x="1002277" y="2059695"/>
            <a:ext cx="795714" cy="336386"/>
            <a:chOff x="9838582" y="4095104"/>
            <a:chExt cx="750376" cy="336386"/>
          </a:xfrm>
        </p:grpSpPr>
        <p:grpSp>
          <p:nvGrpSpPr>
            <p:cNvPr id="58" name="Group 57"/>
            <p:cNvGrpSpPr/>
            <p:nvPr/>
          </p:nvGrpSpPr>
          <p:grpSpPr>
            <a:xfrm>
              <a:off x="9838582" y="4095104"/>
              <a:ext cx="750376" cy="336386"/>
              <a:chOff x="9856916" y="5708746"/>
              <a:chExt cx="750376" cy="336386"/>
            </a:xfrm>
          </p:grpSpPr>
          <p:pic>
            <p:nvPicPr>
              <p:cNvPr id="60" name="Picture 5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1" name="Picture 6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2" name="Group 61"/>
          <p:cNvGrpSpPr/>
          <p:nvPr/>
        </p:nvGrpSpPr>
        <p:grpSpPr>
          <a:xfrm>
            <a:off x="1681123" y="773032"/>
            <a:ext cx="795714" cy="336386"/>
            <a:chOff x="9838582" y="4095104"/>
            <a:chExt cx="750376" cy="336386"/>
          </a:xfrm>
        </p:grpSpPr>
        <p:grpSp>
          <p:nvGrpSpPr>
            <p:cNvPr id="63" name="Group 62"/>
            <p:cNvGrpSpPr/>
            <p:nvPr/>
          </p:nvGrpSpPr>
          <p:grpSpPr>
            <a:xfrm>
              <a:off x="9838582" y="4095104"/>
              <a:ext cx="750376" cy="336386"/>
              <a:chOff x="9856916" y="5708746"/>
              <a:chExt cx="750376" cy="336386"/>
            </a:xfrm>
          </p:grpSpPr>
          <p:pic>
            <p:nvPicPr>
              <p:cNvPr id="65" name="Picture 6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6" name="Picture 6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7" name="Group 66"/>
          <p:cNvGrpSpPr/>
          <p:nvPr/>
        </p:nvGrpSpPr>
        <p:grpSpPr>
          <a:xfrm>
            <a:off x="1867893" y="1368145"/>
            <a:ext cx="795714" cy="336386"/>
            <a:chOff x="9838582" y="4095104"/>
            <a:chExt cx="750376" cy="336386"/>
          </a:xfrm>
        </p:grpSpPr>
        <p:grpSp>
          <p:nvGrpSpPr>
            <p:cNvPr id="68" name="Group 67"/>
            <p:cNvGrpSpPr/>
            <p:nvPr/>
          </p:nvGrpSpPr>
          <p:grpSpPr>
            <a:xfrm>
              <a:off x="9838582" y="4095104"/>
              <a:ext cx="750376" cy="336386"/>
              <a:chOff x="9856916" y="5708746"/>
              <a:chExt cx="750376" cy="336386"/>
            </a:xfrm>
          </p:grpSpPr>
          <p:pic>
            <p:nvPicPr>
              <p:cNvPr id="70" name="Picture 6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71" name="Picture 7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77" name="Group 76"/>
          <p:cNvGrpSpPr/>
          <p:nvPr/>
        </p:nvGrpSpPr>
        <p:grpSpPr>
          <a:xfrm>
            <a:off x="4336644" y="5181371"/>
            <a:ext cx="795714" cy="336386"/>
            <a:chOff x="9838582" y="4095104"/>
            <a:chExt cx="750376" cy="336386"/>
          </a:xfrm>
        </p:grpSpPr>
        <p:grpSp>
          <p:nvGrpSpPr>
            <p:cNvPr id="78" name="Group 77"/>
            <p:cNvGrpSpPr/>
            <p:nvPr/>
          </p:nvGrpSpPr>
          <p:grpSpPr>
            <a:xfrm>
              <a:off x="9838582" y="4095104"/>
              <a:ext cx="750376" cy="336386"/>
              <a:chOff x="9856916" y="5708746"/>
              <a:chExt cx="750376" cy="336386"/>
            </a:xfrm>
          </p:grpSpPr>
          <p:pic>
            <p:nvPicPr>
              <p:cNvPr id="80" name="Picture 7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1" name="Picture 8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7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2" name="Group 81"/>
          <p:cNvGrpSpPr/>
          <p:nvPr/>
        </p:nvGrpSpPr>
        <p:grpSpPr>
          <a:xfrm>
            <a:off x="1957673" y="2253329"/>
            <a:ext cx="795714" cy="336386"/>
            <a:chOff x="9838582" y="4095104"/>
            <a:chExt cx="750376" cy="336386"/>
          </a:xfrm>
        </p:grpSpPr>
        <p:grpSp>
          <p:nvGrpSpPr>
            <p:cNvPr id="83" name="Group 82"/>
            <p:cNvGrpSpPr/>
            <p:nvPr/>
          </p:nvGrpSpPr>
          <p:grpSpPr>
            <a:xfrm>
              <a:off x="9838582" y="4095104"/>
              <a:ext cx="750376" cy="336386"/>
              <a:chOff x="9856916" y="5708746"/>
              <a:chExt cx="750376" cy="336386"/>
            </a:xfrm>
          </p:grpSpPr>
          <p:pic>
            <p:nvPicPr>
              <p:cNvPr id="85" name="Picture 8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6" name="Picture 8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7" name="Group 86"/>
          <p:cNvGrpSpPr/>
          <p:nvPr/>
        </p:nvGrpSpPr>
        <p:grpSpPr>
          <a:xfrm>
            <a:off x="3382773" y="1640923"/>
            <a:ext cx="795714" cy="336386"/>
            <a:chOff x="9838582" y="4095104"/>
            <a:chExt cx="750376" cy="336386"/>
          </a:xfrm>
        </p:grpSpPr>
        <p:grpSp>
          <p:nvGrpSpPr>
            <p:cNvPr id="88" name="Group 87"/>
            <p:cNvGrpSpPr/>
            <p:nvPr/>
          </p:nvGrpSpPr>
          <p:grpSpPr>
            <a:xfrm>
              <a:off x="9838582" y="4095104"/>
              <a:ext cx="750376" cy="336386"/>
              <a:chOff x="9856916" y="5708746"/>
              <a:chExt cx="750376" cy="336386"/>
            </a:xfrm>
          </p:grpSpPr>
          <p:pic>
            <p:nvPicPr>
              <p:cNvPr id="90" name="Picture 8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1" name="Picture 9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2" name="Group 91"/>
          <p:cNvGrpSpPr/>
          <p:nvPr/>
        </p:nvGrpSpPr>
        <p:grpSpPr>
          <a:xfrm>
            <a:off x="2304857" y="3831176"/>
            <a:ext cx="795714" cy="336386"/>
            <a:chOff x="9838582" y="4095104"/>
            <a:chExt cx="750376" cy="336386"/>
          </a:xfrm>
        </p:grpSpPr>
        <p:grpSp>
          <p:nvGrpSpPr>
            <p:cNvPr id="93" name="Group 92"/>
            <p:cNvGrpSpPr/>
            <p:nvPr/>
          </p:nvGrpSpPr>
          <p:grpSpPr>
            <a:xfrm>
              <a:off x="9838582" y="4095104"/>
              <a:ext cx="750376" cy="336386"/>
              <a:chOff x="9856916" y="5708746"/>
              <a:chExt cx="750376" cy="336386"/>
            </a:xfrm>
          </p:grpSpPr>
          <p:pic>
            <p:nvPicPr>
              <p:cNvPr id="95" name="Picture 9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6" name="Picture 9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7" name="Group 96"/>
          <p:cNvGrpSpPr/>
          <p:nvPr/>
        </p:nvGrpSpPr>
        <p:grpSpPr>
          <a:xfrm>
            <a:off x="4046250" y="4348780"/>
            <a:ext cx="795714" cy="336386"/>
            <a:chOff x="9838582" y="4095104"/>
            <a:chExt cx="750376" cy="336386"/>
          </a:xfrm>
        </p:grpSpPr>
        <p:grpSp>
          <p:nvGrpSpPr>
            <p:cNvPr id="98" name="Group 97"/>
            <p:cNvGrpSpPr/>
            <p:nvPr/>
          </p:nvGrpSpPr>
          <p:grpSpPr>
            <a:xfrm>
              <a:off x="9838582" y="4095104"/>
              <a:ext cx="750376" cy="336386"/>
              <a:chOff x="9856916" y="5708746"/>
              <a:chExt cx="750376" cy="336386"/>
            </a:xfrm>
          </p:grpSpPr>
          <p:pic>
            <p:nvPicPr>
              <p:cNvPr id="100" name="Picture 9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1" name="Picture 10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481355" y="732364"/>
            <a:ext cx="795714" cy="336386"/>
            <a:chOff x="9838582" y="4095104"/>
            <a:chExt cx="750376" cy="336386"/>
          </a:xfrm>
        </p:grpSpPr>
        <p:grpSp>
          <p:nvGrpSpPr>
            <p:cNvPr id="103" name="Group 102"/>
            <p:cNvGrpSpPr/>
            <p:nvPr/>
          </p:nvGrpSpPr>
          <p:grpSpPr>
            <a:xfrm>
              <a:off x="9838582" y="4095104"/>
              <a:ext cx="750376" cy="336386"/>
              <a:chOff x="9856916" y="5708746"/>
              <a:chExt cx="750376" cy="336386"/>
            </a:xfrm>
          </p:grpSpPr>
          <p:pic>
            <p:nvPicPr>
              <p:cNvPr id="105" name="Picture 10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6" name="Picture 10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2829069" y="4625595"/>
            <a:ext cx="795714" cy="336386"/>
            <a:chOff x="9838582" y="4095104"/>
            <a:chExt cx="750376" cy="336386"/>
          </a:xfrm>
        </p:grpSpPr>
        <p:grpSp>
          <p:nvGrpSpPr>
            <p:cNvPr id="108" name="Group 107"/>
            <p:cNvGrpSpPr/>
            <p:nvPr/>
          </p:nvGrpSpPr>
          <p:grpSpPr>
            <a:xfrm>
              <a:off x="9838582" y="4095104"/>
              <a:ext cx="750376" cy="336386"/>
              <a:chOff x="9856916" y="5708746"/>
              <a:chExt cx="750376" cy="336386"/>
            </a:xfrm>
          </p:grpSpPr>
          <p:pic>
            <p:nvPicPr>
              <p:cNvPr id="110" name="Picture 10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1" name="Picture 11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2" name="Group 111"/>
          <p:cNvGrpSpPr/>
          <p:nvPr/>
        </p:nvGrpSpPr>
        <p:grpSpPr>
          <a:xfrm>
            <a:off x="2818017" y="5622340"/>
            <a:ext cx="795714" cy="336386"/>
            <a:chOff x="9838582" y="4095104"/>
            <a:chExt cx="750376" cy="336386"/>
          </a:xfrm>
        </p:grpSpPr>
        <p:grpSp>
          <p:nvGrpSpPr>
            <p:cNvPr id="113" name="Group 112"/>
            <p:cNvGrpSpPr/>
            <p:nvPr/>
          </p:nvGrpSpPr>
          <p:grpSpPr>
            <a:xfrm>
              <a:off x="9838582" y="4095104"/>
              <a:ext cx="750376" cy="336386"/>
              <a:chOff x="9856916" y="5708746"/>
              <a:chExt cx="750376" cy="336386"/>
            </a:xfrm>
          </p:grpSpPr>
          <p:pic>
            <p:nvPicPr>
              <p:cNvPr id="115" name="Picture 11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6" name="Picture 11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7" name="Group 116"/>
          <p:cNvGrpSpPr/>
          <p:nvPr/>
        </p:nvGrpSpPr>
        <p:grpSpPr>
          <a:xfrm>
            <a:off x="1302072" y="5958725"/>
            <a:ext cx="795714" cy="336386"/>
            <a:chOff x="9838582" y="4095104"/>
            <a:chExt cx="750376" cy="336386"/>
          </a:xfrm>
        </p:grpSpPr>
        <p:grpSp>
          <p:nvGrpSpPr>
            <p:cNvPr id="118" name="Group 117"/>
            <p:cNvGrpSpPr/>
            <p:nvPr/>
          </p:nvGrpSpPr>
          <p:grpSpPr>
            <a:xfrm>
              <a:off x="9838582" y="4095104"/>
              <a:ext cx="750376" cy="336386"/>
              <a:chOff x="9856916" y="5708746"/>
              <a:chExt cx="750376" cy="336386"/>
            </a:xfrm>
          </p:grpSpPr>
          <p:pic>
            <p:nvPicPr>
              <p:cNvPr id="120" name="Picture 11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1" name="Picture 12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387302" y="2828760"/>
            <a:ext cx="795714" cy="336386"/>
            <a:chOff x="9838582" y="4095104"/>
            <a:chExt cx="750376" cy="336386"/>
          </a:xfrm>
        </p:grpSpPr>
        <p:grpSp>
          <p:nvGrpSpPr>
            <p:cNvPr id="123" name="Group 122"/>
            <p:cNvGrpSpPr/>
            <p:nvPr/>
          </p:nvGrpSpPr>
          <p:grpSpPr>
            <a:xfrm>
              <a:off x="9838582" y="4095104"/>
              <a:ext cx="750376" cy="336386"/>
              <a:chOff x="9856916" y="5708746"/>
              <a:chExt cx="750376" cy="336386"/>
            </a:xfrm>
          </p:grpSpPr>
          <p:pic>
            <p:nvPicPr>
              <p:cNvPr id="125" name="Picture 12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6" name="Picture 12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2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7" name="Straight Arrow Connector 126"/>
          <p:cNvCxnSpPr>
            <a:endCxn id="66" idx="0"/>
          </p:cNvCxnSpPr>
          <p:nvPr/>
        </p:nvCxnSpPr>
        <p:spPr>
          <a:xfrm>
            <a:off x="1340203" y="937863"/>
            <a:ext cx="340920" cy="3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976303" y="2442027"/>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1756231" y="1763822"/>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1565553" y="4098527"/>
            <a:ext cx="724920" cy="1983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06002" y="1112201"/>
            <a:ext cx="175209" cy="255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4170739" y="1747970"/>
            <a:ext cx="511032" cy="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111" idx="0"/>
          </p:cNvCxnSpPr>
          <p:nvPr/>
        </p:nvCxnSpPr>
        <p:spPr>
          <a:xfrm flipV="1">
            <a:off x="2281211" y="4793787"/>
            <a:ext cx="547858" cy="219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V="1">
            <a:off x="1797991" y="5396848"/>
            <a:ext cx="159682" cy="433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V="1">
            <a:off x="4554516" y="3865707"/>
            <a:ext cx="239958" cy="396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2140313" y="5795721"/>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5023837" y="4621558"/>
            <a:ext cx="753569" cy="4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endCxn id="8" idx="0"/>
          </p:cNvCxnSpPr>
          <p:nvPr/>
        </p:nvCxnSpPr>
        <p:spPr>
          <a:xfrm>
            <a:off x="1197541" y="30199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3134536" y="3745216"/>
            <a:ext cx="174067" cy="93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003006" y="5178007"/>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a:off x="1782168" y="22524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a:off x="2621995" y="2508404"/>
            <a:ext cx="373402" cy="2488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a:off x="1115948" y="1135838"/>
            <a:ext cx="770751" cy="248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2705365" y="1551078"/>
            <a:ext cx="718133" cy="95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V="1">
            <a:off x="2054963" y="2560114"/>
            <a:ext cx="282842" cy="34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3578037" y="4548825"/>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3" idx="1"/>
          </p:cNvCxnSpPr>
          <p:nvPr/>
        </p:nvCxnSpPr>
        <p:spPr>
          <a:xfrm flipV="1">
            <a:off x="5106745" y="3275225"/>
            <a:ext cx="436749" cy="143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4832128" y="4405665"/>
            <a:ext cx="538281" cy="4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31" idx="0"/>
            <a:endCxn id="46" idx="1"/>
          </p:cNvCxnSpPr>
          <p:nvPr/>
        </p:nvCxnSpPr>
        <p:spPr>
          <a:xfrm flipV="1">
            <a:off x="3564569" y="2685265"/>
            <a:ext cx="496885" cy="753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556679" y="5415508"/>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H="1" flipV="1">
            <a:off x="3242387" y="5070061"/>
            <a:ext cx="33470" cy="43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flipV="1">
            <a:off x="3915545" y="2009286"/>
            <a:ext cx="214190" cy="310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H="1" flipV="1">
            <a:off x="5755795" y="3418353"/>
            <a:ext cx="91526" cy="6558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flipH="1" flipV="1">
            <a:off x="5470556" y="2058567"/>
            <a:ext cx="95468" cy="580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H="1" flipV="1">
            <a:off x="4546930" y="2629338"/>
            <a:ext cx="712539" cy="417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flipV="1">
            <a:off x="2881634" y="4274208"/>
            <a:ext cx="165146" cy="215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5102144" y="1210522"/>
            <a:ext cx="625556" cy="369332"/>
          </a:xfrm>
          <a:prstGeom prst="rect">
            <a:avLst/>
          </a:prstGeom>
          <a:noFill/>
        </p:spPr>
        <p:txBody>
          <a:bodyPr wrap="none" rtlCol="0">
            <a:spAutoFit/>
          </a:bodyPr>
          <a:lstStyle/>
          <a:p>
            <a:r>
              <a:rPr lang="en-US" dirty="0" smtClean="0"/>
              <a:t>Root</a:t>
            </a:r>
            <a:endParaRPr lang="en-US" dirty="0"/>
          </a:p>
        </p:txBody>
      </p:sp>
      <p:sp>
        <p:nvSpPr>
          <p:cNvPr id="171" name="TextBox 170"/>
          <p:cNvSpPr txBox="1"/>
          <p:nvPr/>
        </p:nvSpPr>
        <p:spPr>
          <a:xfrm>
            <a:off x="5566024" y="1498990"/>
            <a:ext cx="570990" cy="261610"/>
          </a:xfrm>
          <a:prstGeom prst="rect">
            <a:avLst/>
          </a:prstGeom>
          <a:noFill/>
        </p:spPr>
        <p:txBody>
          <a:bodyPr wrap="none" rtlCol="0">
            <a:spAutoFit/>
          </a:bodyPr>
          <a:lstStyle/>
          <a:p>
            <a:r>
              <a:rPr lang="en-US" sz="1100" dirty="0" smtClean="0"/>
              <a:t>Rank 1</a:t>
            </a:r>
            <a:endParaRPr lang="en-US" sz="1100" dirty="0"/>
          </a:p>
        </p:txBody>
      </p:sp>
      <p:sp>
        <p:nvSpPr>
          <p:cNvPr id="172" name="TextBox 171"/>
          <p:cNvSpPr txBox="1"/>
          <p:nvPr/>
        </p:nvSpPr>
        <p:spPr>
          <a:xfrm>
            <a:off x="3708256" y="1407266"/>
            <a:ext cx="715260" cy="261610"/>
          </a:xfrm>
          <a:prstGeom prst="rect">
            <a:avLst/>
          </a:prstGeom>
          <a:noFill/>
        </p:spPr>
        <p:txBody>
          <a:bodyPr wrap="none" rtlCol="0">
            <a:spAutoFit/>
          </a:bodyPr>
          <a:lstStyle/>
          <a:p>
            <a:r>
              <a:rPr lang="en-US" sz="1100" dirty="0" smtClean="0"/>
              <a:t>Rank 110</a:t>
            </a:r>
            <a:endParaRPr lang="en-US" sz="1100" dirty="0"/>
          </a:p>
        </p:txBody>
      </p:sp>
      <p:sp>
        <p:nvSpPr>
          <p:cNvPr id="173" name="TextBox 172"/>
          <p:cNvSpPr txBox="1"/>
          <p:nvPr/>
        </p:nvSpPr>
        <p:spPr>
          <a:xfrm>
            <a:off x="4410724" y="2292853"/>
            <a:ext cx="857927" cy="261610"/>
          </a:xfrm>
          <a:prstGeom prst="rect">
            <a:avLst/>
          </a:prstGeom>
          <a:noFill/>
        </p:spPr>
        <p:txBody>
          <a:bodyPr wrap="none" rtlCol="0">
            <a:spAutoFit/>
          </a:bodyPr>
          <a:lstStyle/>
          <a:p>
            <a:r>
              <a:rPr lang="en-US" sz="1100" dirty="0" smtClean="0"/>
              <a:t>P: Rank 250</a:t>
            </a:r>
            <a:endParaRPr lang="en-US" sz="1100" dirty="0"/>
          </a:p>
        </p:txBody>
      </p:sp>
      <p:sp>
        <p:nvSpPr>
          <p:cNvPr id="174" name="TextBox 173"/>
          <p:cNvSpPr txBox="1"/>
          <p:nvPr/>
        </p:nvSpPr>
        <p:spPr>
          <a:xfrm>
            <a:off x="5913056" y="2908102"/>
            <a:ext cx="715260" cy="261610"/>
          </a:xfrm>
          <a:prstGeom prst="rect">
            <a:avLst/>
          </a:prstGeom>
          <a:noFill/>
        </p:spPr>
        <p:txBody>
          <a:bodyPr wrap="none" rtlCol="0">
            <a:spAutoFit/>
          </a:bodyPr>
          <a:lstStyle/>
          <a:p>
            <a:r>
              <a:rPr lang="en-US" sz="1100" dirty="0" smtClean="0"/>
              <a:t>Rank 260</a:t>
            </a:r>
            <a:endParaRPr lang="en-US" sz="1100" dirty="0"/>
          </a:p>
        </p:txBody>
      </p:sp>
      <p:sp>
        <p:nvSpPr>
          <p:cNvPr id="176" name="TextBox 175"/>
          <p:cNvSpPr txBox="1"/>
          <p:nvPr/>
        </p:nvSpPr>
        <p:spPr>
          <a:xfrm>
            <a:off x="3698805" y="3203037"/>
            <a:ext cx="862737" cy="261610"/>
          </a:xfrm>
          <a:prstGeom prst="rect">
            <a:avLst/>
          </a:prstGeom>
          <a:noFill/>
        </p:spPr>
        <p:txBody>
          <a:bodyPr wrap="none" rtlCol="0">
            <a:spAutoFit/>
          </a:bodyPr>
          <a:lstStyle/>
          <a:p>
            <a:r>
              <a:rPr lang="en-US" sz="1100" dirty="0" smtClean="0"/>
              <a:t>B: Rank 530</a:t>
            </a:r>
            <a:endParaRPr lang="en-US" sz="1100" dirty="0"/>
          </a:p>
        </p:txBody>
      </p:sp>
      <p:sp>
        <p:nvSpPr>
          <p:cNvPr id="177" name="TextBox 176"/>
          <p:cNvSpPr txBox="1"/>
          <p:nvPr/>
        </p:nvSpPr>
        <p:spPr>
          <a:xfrm>
            <a:off x="2085049" y="2032490"/>
            <a:ext cx="872355" cy="261610"/>
          </a:xfrm>
          <a:prstGeom prst="rect">
            <a:avLst/>
          </a:prstGeom>
          <a:noFill/>
        </p:spPr>
        <p:txBody>
          <a:bodyPr wrap="none" rtlCol="0">
            <a:spAutoFit/>
          </a:bodyPr>
          <a:lstStyle/>
          <a:p>
            <a:r>
              <a:rPr lang="en-US" sz="1100" dirty="0"/>
              <a:t>D</a:t>
            </a:r>
            <a:r>
              <a:rPr lang="en-US" sz="1100" dirty="0" smtClean="0"/>
              <a:t>: Rank 510</a:t>
            </a:r>
            <a:endParaRPr lang="en-US" sz="1100" dirty="0"/>
          </a:p>
        </p:txBody>
      </p:sp>
      <p:sp>
        <p:nvSpPr>
          <p:cNvPr id="178" name="TextBox 177"/>
          <p:cNvSpPr txBox="1"/>
          <p:nvPr/>
        </p:nvSpPr>
        <p:spPr>
          <a:xfrm>
            <a:off x="1725749" y="3178625"/>
            <a:ext cx="861133" cy="261610"/>
          </a:xfrm>
          <a:prstGeom prst="rect">
            <a:avLst/>
          </a:prstGeom>
          <a:noFill/>
        </p:spPr>
        <p:txBody>
          <a:bodyPr wrap="none" rtlCol="0">
            <a:spAutoFit/>
          </a:bodyPr>
          <a:lstStyle/>
          <a:p>
            <a:r>
              <a:rPr lang="en-US" sz="1100" dirty="0" smtClean="0"/>
              <a:t>C: Rank 610</a:t>
            </a:r>
            <a:endParaRPr lang="en-US" sz="1100" dirty="0"/>
          </a:p>
        </p:txBody>
      </p:sp>
      <p:sp>
        <p:nvSpPr>
          <p:cNvPr id="182" name="TextBox 181"/>
          <p:cNvSpPr txBox="1"/>
          <p:nvPr/>
        </p:nvSpPr>
        <p:spPr>
          <a:xfrm>
            <a:off x="3034311" y="3838889"/>
            <a:ext cx="854721" cy="261610"/>
          </a:xfrm>
          <a:prstGeom prst="rect">
            <a:avLst/>
          </a:prstGeom>
          <a:noFill/>
        </p:spPr>
        <p:txBody>
          <a:bodyPr wrap="none" rtlCol="0">
            <a:spAutoFit/>
          </a:bodyPr>
          <a:lstStyle/>
          <a:p>
            <a:r>
              <a:rPr lang="en-US" sz="1100" dirty="0"/>
              <a:t>E</a:t>
            </a:r>
            <a:r>
              <a:rPr lang="en-US" sz="1100" dirty="0" smtClean="0"/>
              <a:t>: Rank 620</a:t>
            </a:r>
            <a:endParaRPr lang="en-US" sz="1100" dirty="0"/>
          </a:p>
        </p:txBody>
      </p:sp>
      <p:sp>
        <p:nvSpPr>
          <p:cNvPr id="186" name="TextBox 185"/>
          <p:cNvSpPr txBox="1"/>
          <p:nvPr/>
        </p:nvSpPr>
        <p:spPr>
          <a:xfrm>
            <a:off x="6482486" y="1498990"/>
            <a:ext cx="5241271" cy="5078313"/>
          </a:xfrm>
          <a:prstGeom prst="rect">
            <a:avLst/>
          </a:prstGeom>
          <a:noFill/>
        </p:spPr>
        <p:txBody>
          <a:bodyPr wrap="square" rtlCol="0">
            <a:spAutoFit/>
          </a:bodyPr>
          <a:lstStyle/>
          <a:p>
            <a:r>
              <a:rPr lang="en-US" dirty="0" smtClean="0"/>
              <a:t>A selects a number if neighbors as prospective parents. </a:t>
            </a:r>
          </a:p>
          <a:p>
            <a:endParaRPr lang="en-US" dirty="0" smtClean="0"/>
          </a:p>
          <a:p>
            <a:r>
              <a:rPr lang="en-US" dirty="0" smtClean="0"/>
              <a:t>(Optional) We </a:t>
            </a:r>
            <a:r>
              <a:rPr lang="en-US" dirty="0"/>
              <a:t>create a new RPI flag for loop detection.</a:t>
            </a:r>
          </a:p>
          <a:p>
            <a:endParaRPr lang="en-US" dirty="0"/>
          </a:p>
          <a:p>
            <a:r>
              <a:rPr lang="en-US" dirty="0" smtClean="0"/>
              <a:t>A sends packets using them randomly setting its Rank in RPI to </a:t>
            </a:r>
            <a:r>
              <a:rPr lang="en-US" dirty="0" err="1" smtClean="0"/>
              <a:t>OxFFFF</a:t>
            </a:r>
            <a:r>
              <a:rPr lang="en-US" dirty="0" smtClean="0"/>
              <a:t>, and sets a new RPI “P” flag. (Alt is set rank to 0xFFFE)</a:t>
            </a:r>
          </a:p>
          <a:p>
            <a:endParaRPr lang="en-US" dirty="0" smtClean="0"/>
          </a:p>
          <a:p>
            <a:r>
              <a:rPr lang="en-US" dirty="0" smtClean="0"/>
              <a:t>A node that receives a packet with </a:t>
            </a:r>
            <a:r>
              <a:rPr lang="en-US" dirty="0"/>
              <a:t>RPI “P” flag </a:t>
            </a:r>
            <a:r>
              <a:rPr lang="en-US" dirty="0" smtClean="0"/>
              <a:t>from a parent returns it with the RPI “F” flag set, indicating forwarding error and A removes it from the </a:t>
            </a:r>
            <a:r>
              <a:rPr lang="en-US" dirty="0"/>
              <a:t>prospective parents</a:t>
            </a:r>
            <a:r>
              <a:rPr lang="en-US" dirty="0" smtClean="0"/>
              <a:t>. Alt, it may forward via another parent.</a:t>
            </a:r>
          </a:p>
          <a:p>
            <a:endParaRPr lang="en-US" dirty="0"/>
          </a:p>
          <a:p>
            <a:r>
              <a:rPr lang="en-US" dirty="0" smtClean="0"/>
              <a:t>During that period, A destroys any packet coming back with the RPI ”P” flag on.</a:t>
            </a:r>
          </a:p>
        </p:txBody>
      </p:sp>
      <p:sp>
        <p:nvSpPr>
          <p:cNvPr id="162" name="TextBox 161"/>
          <p:cNvSpPr txBox="1"/>
          <p:nvPr/>
        </p:nvSpPr>
        <p:spPr>
          <a:xfrm>
            <a:off x="3042685" y="2989926"/>
            <a:ext cx="870751" cy="261610"/>
          </a:xfrm>
          <a:prstGeom prst="rect">
            <a:avLst/>
          </a:prstGeom>
          <a:noFill/>
        </p:spPr>
        <p:txBody>
          <a:bodyPr wrap="none" rtlCol="0">
            <a:spAutoFit/>
          </a:bodyPr>
          <a:lstStyle/>
          <a:p>
            <a:r>
              <a:rPr lang="en-US" sz="1050" dirty="0" smtClean="0"/>
              <a:t>A</a:t>
            </a:r>
            <a:r>
              <a:rPr lang="en-US" sz="1100" dirty="0" smtClean="0"/>
              <a:t>: Rank 380</a:t>
            </a:r>
            <a:endParaRPr lang="en-US" sz="1100" dirty="0"/>
          </a:p>
        </p:txBody>
      </p:sp>
      <p:sp>
        <p:nvSpPr>
          <p:cNvPr id="73"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Arial Unicode MS"/>
              </a:rPr>
              <a:t>Rank-Error 'R'</a:t>
            </a:r>
            <a:r>
              <a:rPr kumimoji="0" lang="en-US" altLang="en-US" sz="400" b="0" i="0" u="none" strike="noStrike" cap="none" normalizeH="0" baseline="0" smtClean="0">
                <a:ln>
                  <a:noFill/>
                </a:ln>
                <a:solidFill>
                  <a:schemeClr val="tx1"/>
                </a:solidFill>
                <a:effectLst/>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7" name="Left Arrow 166"/>
          <p:cNvSpPr/>
          <p:nvPr/>
        </p:nvSpPr>
        <p:spPr>
          <a:xfrm rot="1776978">
            <a:off x="2049129" y="2556392"/>
            <a:ext cx="1079075" cy="31026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Flag “P” set</a:t>
            </a:r>
            <a:endParaRPr lang="en-US" sz="1100" dirty="0"/>
          </a:p>
        </p:txBody>
      </p:sp>
      <p:sp>
        <p:nvSpPr>
          <p:cNvPr id="168" name="Right Arrow 167"/>
          <p:cNvSpPr/>
          <p:nvPr/>
        </p:nvSpPr>
        <p:spPr>
          <a:xfrm rot="1829443">
            <a:off x="2312288" y="2538394"/>
            <a:ext cx="1137944" cy="2880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Flags “P,  F” set</a:t>
            </a:r>
            <a:endParaRPr lang="en-US" sz="1100" dirty="0"/>
          </a:p>
        </p:txBody>
      </p:sp>
      <p:sp>
        <p:nvSpPr>
          <p:cNvPr id="169" name="Circular Arrow 168"/>
          <p:cNvSpPr/>
          <p:nvPr/>
        </p:nvSpPr>
        <p:spPr>
          <a:xfrm rot="19301965">
            <a:off x="1988118" y="2200016"/>
            <a:ext cx="434069" cy="476200"/>
          </a:xfrm>
          <a:prstGeom prst="circularArrow">
            <a:avLst>
              <a:gd name="adj1" fmla="val 12500"/>
              <a:gd name="adj2" fmla="val 1142319"/>
              <a:gd name="adj3" fmla="val 20457681"/>
              <a:gd name="adj4" fmla="val 9087650"/>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Rectangle 1"/>
          <p:cNvSpPr/>
          <p:nvPr/>
        </p:nvSpPr>
        <p:spPr>
          <a:xfrm>
            <a:off x="3032794" y="272215"/>
            <a:ext cx="7140458" cy="830997"/>
          </a:xfrm>
          <a:prstGeom prst="rect">
            <a:avLst/>
          </a:prstGeom>
        </p:spPr>
        <p:txBody>
          <a:bodyPr wrap="square">
            <a:spAutoFit/>
          </a:bodyPr>
          <a:lstStyle/>
          <a:p>
            <a:r>
              <a:rPr lang="en-US" sz="2400" dirty="0"/>
              <a:t>Proposal use to keep forwarding and to use the data path to detect lower nodes that are feasible successors:</a:t>
            </a:r>
          </a:p>
        </p:txBody>
      </p:sp>
      <p:sp>
        <p:nvSpPr>
          <p:cNvPr id="3" name="Slide Number Placeholder 2"/>
          <p:cNvSpPr>
            <a:spLocks noGrp="1"/>
          </p:cNvSpPr>
          <p:nvPr>
            <p:ph type="sldNum" sz="quarter" idx="12"/>
          </p:nvPr>
        </p:nvSpPr>
        <p:spPr/>
        <p:txBody>
          <a:bodyPr/>
          <a:lstStyle/>
          <a:p>
            <a:fld id="{18BF9C3C-0004-4145-8BE2-5FBA8C817ACA}" type="slidenum">
              <a:rPr lang="en-US" smtClean="0"/>
              <a:pPr/>
              <a:t>11</a:t>
            </a:fld>
            <a:endParaRPr lang="en-US" dirty="0"/>
          </a:p>
        </p:txBody>
      </p:sp>
    </p:spTree>
    <p:extLst>
      <p:ext uri="{BB962C8B-B14F-4D97-AF65-F5344CB8AC3E}">
        <p14:creationId xmlns:p14="http://schemas.microsoft.com/office/powerpoint/2010/main" val="1701659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a:xfrm>
            <a:off x="1544083" y="1872722"/>
            <a:ext cx="3044086" cy="2337877"/>
          </a:xfrm>
          <a:prstGeom prst="ellipse">
            <a:avLst/>
          </a:prstGeom>
          <a:gradFill flip="none" rotWithShape="1">
            <a:gsLst>
              <a:gs pos="0">
                <a:schemeClr val="accent1">
                  <a:lumMod val="5000"/>
                  <a:lumOff val="95000"/>
                  <a:alpha val="2000"/>
                </a:schemeClr>
              </a:gs>
              <a:gs pos="36000">
                <a:schemeClr val="accent1">
                  <a:lumMod val="45000"/>
                  <a:lumOff val="55000"/>
                  <a:alpha val="46000"/>
                </a:schemeClr>
              </a:gs>
              <a:gs pos="100000">
                <a:schemeClr val="bg1">
                  <a:alpha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1439113" y="2948188"/>
            <a:ext cx="795714" cy="336386"/>
            <a:chOff x="9838582" y="4095104"/>
            <a:chExt cx="750376" cy="336386"/>
          </a:xfrm>
        </p:grpSpPr>
        <p:grpSp>
          <p:nvGrpSpPr>
            <p:cNvPr id="5" name="Group 4"/>
            <p:cNvGrpSpPr/>
            <p:nvPr/>
          </p:nvGrpSpPr>
          <p:grpSpPr>
            <a:xfrm>
              <a:off x="9838582" y="4095104"/>
              <a:ext cx="750376" cy="336386"/>
              <a:chOff x="9856916" y="5708746"/>
              <a:chExt cx="750376" cy="336386"/>
            </a:xfrm>
          </p:grpSpPr>
          <p:pic>
            <p:nvPicPr>
              <p:cNvPr id="7" name="Picture 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 name="Picture 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 name="Group 8"/>
          <p:cNvGrpSpPr/>
          <p:nvPr/>
        </p:nvGrpSpPr>
        <p:grpSpPr>
          <a:xfrm>
            <a:off x="5262670" y="2938840"/>
            <a:ext cx="795714" cy="336386"/>
            <a:chOff x="9838582" y="4095104"/>
            <a:chExt cx="750376" cy="336386"/>
          </a:xfrm>
        </p:grpSpPr>
        <p:grpSp>
          <p:nvGrpSpPr>
            <p:cNvPr id="10" name="Group 9"/>
            <p:cNvGrpSpPr/>
            <p:nvPr/>
          </p:nvGrpSpPr>
          <p:grpSpPr>
            <a:xfrm>
              <a:off x="9838582" y="4095104"/>
              <a:ext cx="750376" cy="336386"/>
              <a:chOff x="9856916" y="5708746"/>
              <a:chExt cx="750376" cy="336386"/>
            </a:xfrm>
          </p:grpSpPr>
          <p:pic>
            <p:nvPicPr>
              <p:cNvPr id="12" name="Picture 1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3" name="Picture 1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55576" y="4160959"/>
            <a:ext cx="795714" cy="336386"/>
            <a:chOff x="9838582" y="4095104"/>
            <a:chExt cx="750376" cy="336386"/>
          </a:xfrm>
        </p:grpSpPr>
        <p:grpSp>
          <p:nvGrpSpPr>
            <p:cNvPr id="15" name="Group 14"/>
            <p:cNvGrpSpPr/>
            <p:nvPr/>
          </p:nvGrpSpPr>
          <p:grpSpPr>
            <a:xfrm>
              <a:off x="9838582" y="4095104"/>
              <a:ext cx="750376" cy="336386"/>
              <a:chOff x="9856916" y="5708746"/>
              <a:chExt cx="750376" cy="336386"/>
            </a:xfrm>
          </p:grpSpPr>
          <p:pic>
            <p:nvPicPr>
              <p:cNvPr id="17" name="Picture 1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8" name="Picture 1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1555981" y="5013176"/>
            <a:ext cx="795714" cy="336386"/>
            <a:chOff x="9838582" y="4095104"/>
            <a:chExt cx="750376" cy="336386"/>
          </a:xfrm>
        </p:grpSpPr>
        <p:grpSp>
          <p:nvGrpSpPr>
            <p:cNvPr id="20" name="Group 19"/>
            <p:cNvGrpSpPr/>
            <p:nvPr/>
          </p:nvGrpSpPr>
          <p:grpSpPr>
            <a:xfrm>
              <a:off x="9838582" y="4095104"/>
              <a:ext cx="750376" cy="336386"/>
              <a:chOff x="9856916" y="5708746"/>
              <a:chExt cx="750376" cy="336386"/>
            </a:xfrm>
          </p:grpSpPr>
          <p:pic>
            <p:nvPicPr>
              <p:cNvPr id="22" name="Picture 2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3" name="Picture 2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200532" y="5181370"/>
            <a:ext cx="795714" cy="336386"/>
            <a:chOff x="9838582" y="4095104"/>
            <a:chExt cx="750376" cy="336386"/>
          </a:xfrm>
        </p:grpSpPr>
        <p:grpSp>
          <p:nvGrpSpPr>
            <p:cNvPr id="25" name="Group 24"/>
            <p:cNvGrpSpPr/>
            <p:nvPr/>
          </p:nvGrpSpPr>
          <p:grpSpPr>
            <a:xfrm>
              <a:off x="9838582" y="4095104"/>
              <a:ext cx="750376" cy="336386"/>
              <a:chOff x="9856916" y="5708746"/>
              <a:chExt cx="750376" cy="336386"/>
            </a:xfrm>
          </p:grpSpPr>
          <p:pic>
            <p:nvPicPr>
              <p:cNvPr id="27" name="Picture 2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8" name="Picture 2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9" name="Group 28"/>
          <p:cNvGrpSpPr/>
          <p:nvPr/>
        </p:nvGrpSpPr>
        <p:grpSpPr>
          <a:xfrm>
            <a:off x="3151250" y="3381711"/>
            <a:ext cx="795714" cy="336386"/>
            <a:chOff x="9838582" y="4095104"/>
            <a:chExt cx="750376" cy="336386"/>
          </a:xfrm>
        </p:grpSpPr>
        <p:grpSp>
          <p:nvGrpSpPr>
            <p:cNvPr id="30" name="Group 29"/>
            <p:cNvGrpSpPr/>
            <p:nvPr/>
          </p:nvGrpSpPr>
          <p:grpSpPr>
            <a:xfrm>
              <a:off x="9838582" y="4095104"/>
              <a:ext cx="750376" cy="336386"/>
              <a:chOff x="9856916" y="5708746"/>
              <a:chExt cx="750376" cy="336386"/>
            </a:xfrm>
          </p:grpSpPr>
          <p:pic>
            <p:nvPicPr>
              <p:cNvPr id="32" name="Picture 3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33" name="Picture 3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4788024" y="1585054"/>
            <a:ext cx="797276" cy="619810"/>
            <a:chOff x="3877794" y="1023235"/>
            <a:chExt cx="797276" cy="619810"/>
          </a:xfrm>
        </p:grpSpPr>
        <p:pic>
          <p:nvPicPr>
            <p:cNvPr id="35" name="Picture 34"/>
            <p:cNvPicPr>
              <a:picLocks noChangeAspect="1"/>
            </p:cNvPicPr>
            <p:nvPr/>
          </p:nvPicPr>
          <p:blipFill rotWithShape="1">
            <a:blip r:embed="rId2" cstate="print">
              <a:extLst>
                <a:ext uri="{28A0092B-C50C-407E-A947-70E740481C1C}">
                  <a14:useLocalDpi xmlns:a14="http://schemas.microsoft.com/office/drawing/2010/main" val="0"/>
                </a:ext>
              </a:extLst>
            </a:blip>
            <a:srcRect r="58497" b="53598"/>
            <a:stretch/>
          </p:blipFill>
          <p:spPr>
            <a:xfrm rot="2862730" flipV="1">
              <a:off x="3773543" y="1127486"/>
              <a:ext cx="619810" cy="411307"/>
            </a:xfrm>
            <a:prstGeom prst="rect">
              <a:avLst/>
            </a:prstGeom>
          </p:spPr>
        </p:pic>
        <p:pic>
          <p:nvPicPr>
            <p:cNvPr id="3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052736"/>
              <a:ext cx="535118" cy="355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7" name="Group 36"/>
          <p:cNvGrpSpPr/>
          <p:nvPr/>
        </p:nvGrpSpPr>
        <p:grpSpPr>
          <a:xfrm>
            <a:off x="2751805" y="2794480"/>
            <a:ext cx="795714" cy="336386"/>
            <a:chOff x="9838582" y="4095104"/>
            <a:chExt cx="750376" cy="336386"/>
          </a:xfrm>
        </p:grpSpPr>
        <p:grpSp>
          <p:nvGrpSpPr>
            <p:cNvPr id="38" name="Group 37"/>
            <p:cNvGrpSpPr/>
            <p:nvPr/>
          </p:nvGrpSpPr>
          <p:grpSpPr>
            <a:xfrm>
              <a:off x="9838582" y="4095104"/>
              <a:ext cx="750376" cy="336386"/>
              <a:chOff x="9856916" y="5708746"/>
              <a:chExt cx="750376" cy="336386"/>
            </a:xfrm>
          </p:grpSpPr>
          <p:pic>
            <p:nvPicPr>
              <p:cNvPr id="40" name="Picture 3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1" name="Picture 4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3780630" y="2348880"/>
            <a:ext cx="795714" cy="336386"/>
            <a:chOff x="9838582" y="4095104"/>
            <a:chExt cx="750376" cy="336386"/>
          </a:xfrm>
        </p:grpSpPr>
        <p:grpSp>
          <p:nvGrpSpPr>
            <p:cNvPr id="43" name="Group 42"/>
            <p:cNvGrpSpPr/>
            <p:nvPr/>
          </p:nvGrpSpPr>
          <p:grpSpPr>
            <a:xfrm>
              <a:off x="9838582" y="4095104"/>
              <a:ext cx="750376" cy="336386"/>
              <a:chOff x="9856916" y="5708746"/>
              <a:chExt cx="750376" cy="336386"/>
            </a:xfrm>
          </p:grpSpPr>
          <p:pic>
            <p:nvPicPr>
              <p:cNvPr id="45" name="Picture 4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6" name="Picture 4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7" name="Group 46"/>
          <p:cNvGrpSpPr/>
          <p:nvPr/>
        </p:nvGrpSpPr>
        <p:grpSpPr>
          <a:xfrm>
            <a:off x="4444107" y="3472438"/>
            <a:ext cx="795714" cy="336386"/>
            <a:chOff x="9838582" y="4095104"/>
            <a:chExt cx="750376" cy="336386"/>
          </a:xfrm>
        </p:grpSpPr>
        <p:grpSp>
          <p:nvGrpSpPr>
            <p:cNvPr id="48" name="Group 47"/>
            <p:cNvGrpSpPr/>
            <p:nvPr/>
          </p:nvGrpSpPr>
          <p:grpSpPr>
            <a:xfrm>
              <a:off x="9838582" y="4095104"/>
              <a:ext cx="750376" cy="336386"/>
              <a:chOff x="9856916" y="5708746"/>
              <a:chExt cx="750376" cy="336386"/>
            </a:xfrm>
          </p:grpSpPr>
          <p:pic>
            <p:nvPicPr>
              <p:cNvPr id="50" name="Picture 4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1" name="Picture 5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5474972" y="4217323"/>
            <a:ext cx="795714" cy="336386"/>
            <a:chOff x="9838582" y="4095104"/>
            <a:chExt cx="750376" cy="336386"/>
          </a:xfrm>
        </p:grpSpPr>
        <p:grpSp>
          <p:nvGrpSpPr>
            <p:cNvPr id="53" name="Group 52"/>
            <p:cNvGrpSpPr/>
            <p:nvPr/>
          </p:nvGrpSpPr>
          <p:grpSpPr>
            <a:xfrm>
              <a:off x="9838582" y="4095104"/>
              <a:ext cx="750376" cy="336386"/>
              <a:chOff x="9856916" y="5708746"/>
              <a:chExt cx="750376" cy="336386"/>
            </a:xfrm>
          </p:grpSpPr>
          <p:pic>
            <p:nvPicPr>
              <p:cNvPr id="55" name="Picture 5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6" name="Picture 5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7" name="Group 56"/>
          <p:cNvGrpSpPr/>
          <p:nvPr/>
        </p:nvGrpSpPr>
        <p:grpSpPr>
          <a:xfrm>
            <a:off x="1002277" y="2059695"/>
            <a:ext cx="795714" cy="336386"/>
            <a:chOff x="9838582" y="4095104"/>
            <a:chExt cx="750376" cy="336386"/>
          </a:xfrm>
        </p:grpSpPr>
        <p:grpSp>
          <p:nvGrpSpPr>
            <p:cNvPr id="58" name="Group 57"/>
            <p:cNvGrpSpPr/>
            <p:nvPr/>
          </p:nvGrpSpPr>
          <p:grpSpPr>
            <a:xfrm>
              <a:off x="9838582" y="4095104"/>
              <a:ext cx="750376" cy="336386"/>
              <a:chOff x="9856916" y="5708746"/>
              <a:chExt cx="750376" cy="336386"/>
            </a:xfrm>
          </p:grpSpPr>
          <p:pic>
            <p:nvPicPr>
              <p:cNvPr id="60" name="Picture 5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1" name="Picture 6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2" name="Group 61"/>
          <p:cNvGrpSpPr/>
          <p:nvPr/>
        </p:nvGrpSpPr>
        <p:grpSpPr>
          <a:xfrm>
            <a:off x="1681123" y="773032"/>
            <a:ext cx="795714" cy="336386"/>
            <a:chOff x="9838582" y="4095104"/>
            <a:chExt cx="750376" cy="336386"/>
          </a:xfrm>
        </p:grpSpPr>
        <p:grpSp>
          <p:nvGrpSpPr>
            <p:cNvPr id="63" name="Group 62"/>
            <p:cNvGrpSpPr/>
            <p:nvPr/>
          </p:nvGrpSpPr>
          <p:grpSpPr>
            <a:xfrm>
              <a:off x="9838582" y="4095104"/>
              <a:ext cx="750376" cy="336386"/>
              <a:chOff x="9856916" y="5708746"/>
              <a:chExt cx="750376" cy="336386"/>
            </a:xfrm>
          </p:grpSpPr>
          <p:pic>
            <p:nvPicPr>
              <p:cNvPr id="65" name="Picture 6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6" name="Picture 6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7" name="Group 66"/>
          <p:cNvGrpSpPr/>
          <p:nvPr/>
        </p:nvGrpSpPr>
        <p:grpSpPr>
          <a:xfrm>
            <a:off x="1867893" y="1368145"/>
            <a:ext cx="795714" cy="336386"/>
            <a:chOff x="9838582" y="4095104"/>
            <a:chExt cx="750376" cy="336386"/>
          </a:xfrm>
        </p:grpSpPr>
        <p:grpSp>
          <p:nvGrpSpPr>
            <p:cNvPr id="68" name="Group 67"/>
            <p:cNvGrpSpPr/>
            <p:nvPr/>
          </p:nvGrpSpPr>
          <p:grpSpPr>
            <a:xfrm>
              <a:off x="9838582" y="4095104"/>
              <a:ext cx="750376" cy="336386"/>
              <a:chOff x="9856916" y="5708746"/>
              <a:chExt cx="750376" cy="336386"/>
            </a:xfrm>
          </p:grpSpPr>
          <p:pic>
            <p:nvPicPr>
              <p:cNvPr id="70" name="Picture 6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71" name="Picture 7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77" name="Group 76"/>
          <p:cNvGrpSpPr/>
          <p:nvPr/>
        </p:nvGrpSpPr>
        <p:grpSpPr>
          <a:xfrm>
            <a:off x="4336644" y="5181371"/>
            <a:ext cx="795714" cy="336386"/>
            <a:chOff x="9838582" y="4095104"/>
            <a:chExt cx="750376" cy="336386"/>
          </a:xfrm>
        </p:grpSpPr>
        <p:grpSp>
          <p:nvGrpSpPr>
            <p:cNvPr id="78" name="Group 77"/>
            <p:cNvGrpSpPr/>
            <p:nvPr/>
          </p:nvGrpSpPr>
          <p:grpSpPr>
            <a:xfrm>
              <a:off x="9838582" y="4095104"/>
              <a:ext cx="750376" cy="336386"/>
              <a:chOff x="9856916" y="5708746"/>
              <a:chExt cx="750376" cy="336386"/>
            </a:xfrm>
          </p:grpSpPr>
          <p:pic>
            <p:nvPicPr>
              <p:cNvPr id="80" name="Picture 7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1" name="Picture 8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7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2" name="Group 81"/>
          <p:cNvGrpSpPr/>
          <p:nvPr/>
        </p:nvGrpSpPr>
        <p:grpSpPr>
          <a:xfrm>
            <a:off x="1957673" y="2253329"/>
            <a:ext cx="795714" cy="336386"/>
            <a:chOff x="9838582" y="4095104"/>
            <a:chExt cx="750376" cy="336386"/>
          </a:xfrm>
        </p:grpSpPr>
        <p:grpSp>
          <p:nvGrpSpPr>
            <p:cNvPr id="83" name="Group 82"/>
            <p:cNvGrpSpPr/>
            <p:nvPr/>
          </p:nvGrpSpPr>
          <p:grpSpPr>
            <a:xfrm>
              <a:off x="9838582" y="4095104"/>
              <a:ext cx="750376" cy="336386"/>
              <a:chOff x="9856916" y="5708746"/>
              <a:chExt cx="750376" cy="336386"/>
            </a:xfrm>
          </p:grpSpPr>
          <p:pic>
            <p:nvPicPr>
              <p:cNvPr id="85" name="Picture 8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6" name="Picture 8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7" name="Group 86"/>
          <p:cNvGrpSpPr/>
          <p:nvPr/>
        </p:nvGrpSpPr>
        <p:grpSpPr>
          <a:xfrm>
            <a:off x="3382773" y="1640923"/>
            <a:ext cx="795714" cy="336386"/>
            <a:chOff x="9838582" y="4095104"/>
            <a:chExt cx="750376" cy="336386"/>
          </a:xfrm>
        </p:grpSpPr>
        <p:grpSp>
          <p:nvGrpSpPr>
            <p:cNvPr id="88" name="Group 87"/>
            <p:cNvGrpSpPr/>
            <p:nvPr/>
          </p:nvGrpSpPr>
          <p:grpSpPr>
            <a:xfrm>
              <a:off x="9838582" y="4095104"/>
              <a:ext cx="750376" cy="336386"/>
              <a:chOff x="9856916" y="5708746"/>
              <a:chExt cx="750376" cy="336386"/>
            </a:xfrm>
          </p:grpSpPr>
          <p:pic>
            <p:nvPicPr>
              <p:cNvPr id="90" name="Picture 8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1" name="Picture 9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2" name="Group 91"/>
          <p:cNvGrpSpPr/>
          <p:nvPr/>
        </p:nvGrpSpPr>
        <p:grpSpPr>
          <a:xfrm>
            <a:off x="2304857" y="3831176"/>
            <a:ext cx="795714" cy="336386"/>
            <a:chOff x="9838582" y="4095104"/>
            <a:chExt cx="750376" cy="336386"/>
          </a:xfrm>
        </p:grpSpPr>
        <p:grpSp>
          <p:nvGrpSpPr>
            <p:cNvPr id="93" name="Group 92"/>
            <p:cNvGrpSpPr/>
            <p:nvPr/>
          </p:nvGrpSpPr>
          <p:grpSpPr>
            <a:xfrm>
              <a:off x="9838582" y="4095104"/>
              <a:ext cx="750376" cy="336386"/>
              <a:chOff x="9856916" y="5708746"/>
              <a:chExt cx="750376" cy="336386"/>
            </a:xfrm>
          </p:grpSpPr>
          <p:pic>
            <p:nvPicPr>
              <p:cNvPr id="95" name="Picture 9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6" name="Picture 9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7" name="Group 96"/>
          <p:cNvGrpSpPr/>
          <p:nvPr/>
        </p:nvGrpSpPr>
        <p:grpSpPr>
          <a:xfrm>
            <a:off x="4046250" y="4348780"/>
            <a:ext cx="795714" cy="336386"/>
            <a:chOff x="9838582" y="4095104"/>
            <a:chExt cx="750376" cy="336386"/>
          </a:xfrm>
        </p:grpSpPr>
        <p:grpSp>
          <p:nvGrpSpPr>
            <p:cNvPr id="98" name="Group 97"/>
            <p:cNvGrpSpPr/>
            <p:nvPr/>
          </p:nvGrpSpPr>
          <p:grpSpPr>
            <a:xfrm>
              <a:off x="9838582" y="4095104"/>
              <a:ext cx="750376" cy="336386"/>
              <a:chOff x="9856916" y="5708746"/>
              <a:chExt cx="750376" cy="336386"/>
            </a:xfrm>
          </p:grpSpPr>
          <p:pic>
            <p:nvPicPr>
              <p:cNvPr id="100" name="Picture 9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1" name="Picture 10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481355" y="732364"/>
            <a:ext cx="795714" cy="336386"/>
            <a:chOff x="9838582" y="4095104"/>
            <a:chExt cx="750376" cy="336386"/>
          </a:xfrm>
        </p:grpSpPr>
        <p:grpSp>
          <p:nvGrpSpPr>
            <p:cNvPr id="103" name="Group 102"/>
            <p:cNvGrpSpPr/>
            <p:nvPr/>
          </p:nvGrpSpPr>
          <p:grpSpPr>
            <a:xfrm>
              <a:off x="9838582" y="4095104"/>
              <a:ext cx="750376" cy="336386"/>
              <a:chOff x="9856916" y="5708746"/>
              <a:chExt cx="750376" cy="336386"/>
            </a:xfrm>
          </p:grpSpPr>
          <p:pic>
            <p:nvPicPr>
              <p:cNvPr id="105" name="Picture 10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6" name="Picture 10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2829069" y="4625595"/>
            <a:ext cx="795714" cy="336386"/>
            <a:chOff x="9838582" y="4095104"/>
            <a:chExt cx="750376" cy="336386"/>
          </a:xfrm>
        </p:grpSpPr>
        <p:grpSp>
          <p:nvGrpSpPr>
            <p:cNvPr id="108" name="Group 107"/>
            <p:cNvGrpSpPr/>
            <p:nvPr/>
          </p:nvGrpSpPr>
          <p:grpSpPr>
            <a:xfrm>
              <a:off x="9838582" y="4095104"/>
              <a:ext cx="750376" cy="336386"/>
              <a:chOff x="9856916" y="5708746"/>
              <a:chExt cx="750376" cy="336386"/>
            </a:xfrm>
          </p:grpSpPr>
          <p:pic>
            <p:nvPicPr>
              <p:cNvPr id="110" name="Picture 10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1" name="Picture 11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2" name="Group 111"/>
          <p:cNvGrpSpPr/>
          <p:nvPr/>
        </p:nvGrpSpPr>
        <p:grpSpPr>
          <a:xfrm>
            <a:off x="2818017" y="5622340"/>
            <a:ext cx="795714" cy="336386"/>
            <a:chOff x="9838582" y="4095104"/>
            <a:chExt cx="750376" cy="336386"/>
          </a:xfrm>
        </p:grpSpPr>
        <p:grpSp>
          <p:nvGrpSpPr>
            <p:cNvPr id="113" name="Group 112"/>
            <p:cNvGrpSpPr/>
            <p:nvPr/>
          </p:nvGrpSpPr>
          <p:grpSpPr>
            <a:xfrm>
              <a:off x="9838582" y="4095104"/>
              <a:ext cx="750376" cy="336386"/>
              <a:chOff x="9856916" y="5708746"/>
              <a:chExt cx="750376" cy="336386"/>
            </a:xfrm>
          </p:grpSpPr>
          <p:pic>
            <p:nvPicPr>
              <p:cNvPr id="115" name="Picture 11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6" name="Picture 11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7" name="Group 116"/>
          <p:cNvGrpSpPr/>
          <p:nvPr/>
        </p:nvGrpSpPr>
        <p:grpSpPr>
          <a:xfrm>
            <a:off x="1302072" y="5958725"/>
            <a:ext cx="795714" cy="336386"/>
            <a:chOff x="9838582" y="4095104"/>
            <a:chExt cx="750376" cy="336386"/>
          </a:xfrm>
        </p:grpSpPr>
        <p:grpSp>
          <p:nvGrpSpPr>
            <p:cNvPr id="118" name="Group 117"/>
            <p:cNvGrpSpPr/>
            <p:nvPr/>
          </p:nvGrpSpPr>
          <p:grpSpPr>
            <a:xfrm>
              <a:off x="9838582" y="4095104"/>
              <a:ext cx="750376" cy="336386"/>
              <a:chOff x="9856916" y="5708746"/>
              <a:chExt cx="750376" cy="336386"/>
            </a:xfrm>
          </p:grpSpPr>
          <p:pic>
            <p:nvPicPr>
              <p:cNvPr id="120" name="Picture 11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1" name="Picture 12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387302" y="2828760"/>
            <a:ext cx="795714" cy="336386"/>
            <a:chOff x="9838582" y="4095104"/>
            <a:chExt cx="750376" cy="336386"/>
          </a:xfrm>
        </p:grpSpPr>
        <p:grpSp>
          <p:nvGrpSpPr>
            <p:cNvPr id="123" name="Group 122"/>
            <p:cNvGrpSpPr/>
            <p:nvPr/>
          </p:nvGrpSpPr>
          <p:grpSpPr>
            <a:xfrm>
              <a:off x="9838582" y="4095104"/>
              <a:ext cx="750376" cy="336386"/>
              <a:chOff x="9856916" y="5708746"/>
              <a:chExt cx="750376" cy="336386"/>
            </a:xfrm>
          </p:grpSpPr>
          <p:pic>
            <p:nvPicPr>
              <p:cNvPr id="125" name="Picture 12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6" name="Picture 12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2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7" name="Straight Arrow Connector 126"/>
          <p:cNvCxnSpPr>
            <a:endCxn id="66" idx="0"/>
          </p:cNvCxnSpPr>
          <p:nvPr/>
        </p:nvCxnSpPr>
        <p:spPr>
          <a:xfrm>
            <a:off x="1340203" y="937863"/>
            <a:ext cx="340920" cy="3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976303" y="2442027"/>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1756231" y="1763822"/>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1565553" y="4098527"/>
            <a:ext cx="724920" cy="1983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06002" y="1112201"/>
            <a:ext cx="175209" cy="255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4170739" y="1747970"/>
            <a:ext cx="511032" cy="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111" idx="0"/>
          </p:cNvCxnSpPr>
          <p:nvPr/>
        </p:nvCxnSpPr>
        <p:spPr>
          <a:xfrm flipV="1">
            <a:off x="2281211" y="4793787"/>
            <a:ext cx="547858" cy="219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V="1">
            <a:off x="1797991" y="5396848"/>
            <a:ext cx="159682" cy="433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V="1">
            <a:off x="4554516" y="3865707"/>
            <a:ext cx="239958" cy="396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2140313" y="5795721"/>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5023837" y="4621558"/>
            <a:ext cx="753569" cy="4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endCxn id="8" idx="0"/>
          </p:cNvCxnSpPr>
          <p:nvPr/>
        </p:nvCxnSpPr>
        <p:spPr>
          <a:xfrm>
            <a:off x="1197541" y="30199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3134536" y="3745216"/>
            <a:ext cx="174067" cy="93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003006" y="5178007"/>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a:off x="1782168" y="22524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a:off x="2621995" y="2508404"/>
            <a:ext cx="373402" cy="2488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a:off x="1115948" y="1135838"/>
            <a:ext cx="770751" cy="248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2705365" y="1551078"/>
            <a:ext cx="718133" cy="95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V="1">
            <a:off x="2054963" y="2560114"/>
            <a:ext cx="282842" cy="34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3578037" y="4548825"/>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3" idx="1"/>
          </p:cNvCxnSpPr>
          <p:nvPr/>
        </p:nvCxnSpPr>
        <p:spPr>
          <a:xfrm flipV="1">
            <a:off x="5106745" y="3275225"/>
            <a:ext cx="436749" cy="143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4832128" y="4405665"/>
            <a:ext cx="538281" cy="4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31" idx="0"/>
            <a:endCxn id="46" idx="1"/>
          </p:cNvCxnSpPr>
          <p:nvPr/>
        </p:nvCxnSpPr>
        <p:spPr>
          <a:xfrm flipV="1">
            <a:off x="3564569" y="2685265"/>
            <a:ext cx="496885" cy="753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556679" y="5415508"/>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H="1" flipV="1">
            <a:off x="3242387" y="5070061"/>
            <a:ext cx="33470" cy="43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flipV="1">
            <a:off x="3915545" y="2009286"/>
            <a:ext cx="214190" cy="310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H="1" flipV="1">
            <a:off x="5755795" y="3418353"/>
            <a:ext cx="91526" cy="6558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flipH="1" flipV="1">
            <a:off x="5470556" y="2058567"/>
            <a:ext cx="95468" cy="580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H="1" flipV="1">
            <a:off x="4546930" y="2629338"/>
            <a:ext cx="712539" cy="417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flipV="1">
            <a:off x="2881634" y="4274208"/>
            <a:ext cx="165146" cy="215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5102144" y="1210522"/>
            <a:ext cx="625556" cy="369332"/>
          </a:xfrm>
          <a:prstGeom prst="rect">
            <a:avLst/>
          </a:prstGeom>
          <a:noFill/>
        </p:spPr>
        <p:txBody>
          <a:bodyPr wrap="none" rtlCol="0">
            <a:spAutoFit/>
          </a:bodyPr>
          <a:lstStyle/>
          <a:p>
            <a:r>
              <a:rPr lang="en-US" dirty="0" smtClean="0"/>
              <a:t>Root</a:t>
            </a:r>
            <a:endParaRPr lang="en-US" dirty="0"/>
          </a:p>
        </p:txBody>
      </p:sp>
      <p:sp>
        <p:nvSpPr>
          <p:cNvPr id="171" name="TextBox 170"/>
          <p:cNvSpPr txBox="1"/>
          <p:nvPr/>
        </p:nvSpPr>
        <p:spPr>
          <a:xfrm>
            <a:off x="5566024" y="1498990"/>
            <a:ext cx="570990" cy="261610"/>
          </a:xfrm>
          <a:prstGeom prst="rect">
            <a:avLst/>
          </a:prstGeom>
          <a:noFill/>
        </p:spPr>
        <p:txBody>
          <a:bodyPr wrap="none" rtlCol="0">
            <a:spAutoFit/>
          </a:bodyPr>
          <a:lstStyle/>
          <a:p>
            <a:r>
              <a:rPr lang="en-US" sz="1100" dirty="0" smtClean="0"/>
              <a:t>Rank 1</a:t>
            </a:r>
            <a:endParaRPr lang="en-US" sz="1100" dirty="0"/>
          </a:p>
        </p:txBody>
      </p:sp>
      <p:sp>
        <p:nvSpPr>
          <p:cNvPr id="172" name="TextBox 171"/>
          <p:cNvSpPr txBox="1"/>
          <p:nvPr/>
        </p:nvSpPr>
        <p:spPr>
          <a:xfrm>
            <a:off x="3708256" y="1407266"/>
            <a:ext cx="715260" cy="261610"/>
          </a:xfrm>
          <a:prstGeom prst="rect">
            <a:avLst/>
          </a:prstGeom>
          <a:noFill/>
        </p:spPr>
        <p:txBody>
          <a:bodyPr wrap="none" rtlCol="0">
            <a:spAutoFit/>
          </a:bodyPr>
          <a:lstStyle/>
          <a:p>
            <a:r>
              <a:rPr lang="en-US" sz="1100" dirty="0" smtClean="0"/>
              <a:t>Rank 110</a:t>
            </a:r>
            <a:endParaRPr lang="en-US" sz="1100" dirty="0"/>
          </a:p>
        </p:txBody>
      </p:sp>
      <p:sp>
        <p:nvSpPr>
          <p:cNvPr id="173" name="TextBox 172"/>
          <p:cNvSpPr txBox="1"/>
          <p:nvPr/>
        </p:nvSpPr>
        <p:spPr>
          <a:xfrm>
            <a:off x="4410724" y="2292853"/>
            <a:ext cx="857927" cy="261610"/>
          </a:xfrm>
          <a:prstGeom prst="rect">
            <a:avLst/>
          </a:prstGeom>
          <a:noFill/>
        </p:spPr>
        <p:txBody>
          <a:bodyPr wrap="none" rtlCol="0">
            <a:spAutoFit/>
          </a:bodyPr>
          <a:lstStyle/>
          <a:p>
            <a:r>
              <a:rPr lang="en-US" sz="1100" dirty="0" smtClean="0"/>
              <a:t>P: Rank 250</a:t>
            </a:r>
            <a:endParaRPr lang="en-US" sz="1100" dirty="0"/>
          </a:p>
        </p:txBody>
      </p:sp>
      <p:sp>
        <p:nvSpPr>
          <p:cNvPr id="174" name="TextBox 173"/>
          <p:cNvSpPr txBox="1"/>
          <p:nvPr/>
        </p:nvSpPr>
        <p:spPr>
          <a:xfrm>
            <a:off x="5913056" y="2908102"/>
            <a:ext cx="715260" cy="261610"/>
          </a:xfrm>
          <a:prstGeom prst="rect">
            <a:avLst/>
          </a:prstGeom>
          <a:noFill/>
        </p:spPr>
        <p:txBody>
          <a:bodyPr wrap="none" rtlCol="0">
            <a:spAutoFit/>
          </a:bodyPr>
          <a:lstStyle/>
          <a:p>
            <a:r>
              <a:rPr lang="en-US" sz="1100" dirty="0" smtClean="0"/>
              <a:t>Rank 260</a:t>
            </a:r>
            <a:endParaRPr lang="en-US" sz="1100" dirty="0"/>
          </a:p>
        </p:txBody>
      </p:sp>
      <p:sp>
        <p:nvSpPr>
          <p:cNvPr id="176" name="TextBox 175"/>
          <p:cNvSpPr txBox="1"/>
          <p:nvPr/>
        </p:nvSpPr>
        <p:spPr>
          <a:xfrm>
            <a:off x="3698805" y="3203037"/>
            <a:ext cx="862737" cy="261610"/>
          </a:xfrm>
          <a:prstGeom prst="rect">
            <a:avLst/>
          </a:prstGeom>
          <a:noFill/>
        </p:spPr>
        <p:txBody>
          <a:bodyPr wrap="none" rtlCol="0">
            <a:spAutoFit/>
          </a:bodyPr>
          <a:lstStyle/>
          <a:p>
            <a:r>
              <a:rPr lang="en-US" sz="1100" dirty="0" smtClean="0"/>
              <a:t>B: Rank 530</a:t>
            </a:r>
            <a:endParaRPr lang="en-US" sz="1100" dirty="0"/>
          </a:p>
        </p:txBody>
      </p:sp>
      <p:sp>
        <p:nvSpPr>
          <p:cNvPr id="177" name="TextBox 176"/>
          <p:cNvSpPr txBox="1"/>
          <p:nvPr/>
        </p:nvSpPr>
        <p:spPr>
          <a:xfrm>
            <a:off x="2085049" y="2032490"/>
            <a:ext cx="872355" cy="261610"/>
          </a:xfrm>
          <a:prstGeom prst="rect">
            <a:avLst/>
          </a:prstGeom>
          <a:noFill/>
        </p:spPr>
        <p:txBody>
          <a:bodyPr wrap="none" rtlCol="0">
            <a:spAutoFit/>
          </a:bodyPr>
          <a:lstStyle/>
          <a:p>
            <a:r>
              <a:rPr lang="en-US" sz="1100" dirty="0"/>
              <a:t>D</a:t>
            </a:r>
            <a:r>
              <a:rPr lang="en-US" sz="1100" dirty="0" smtClean="0"/>
              <a:t>: Rank 510</a:t>
            </a:r>
            <a:endParaRPr lang="en-US" sz="1100" dirty="0"/>
          </a:p>
        </p:txBody>
      </p:sp>
      <p:sp>
        <p:nvSpPr>
          <p:cNvPr id="178" name="TextBox 177"/>
          <p:cNvSpPr txBox="1"/>
          <p:nvPr/>
        </p:nvSpPr>
        <p:spPr>
          <a:xfrm>
            <a:off x="1725749" y="3178625"/>
            <a:ext cx="861133" cy="261610"/>
          </a:xfrm>
          <a:prstGeom prst="rect">
            <a:avLst/>
          </a:prstGeom>
          <a:noFill/>
        </p:spPr>
        <p:txBody>
          <a:bodyPr wrap="none" rtlCol="0">
            <a:spAutoFit/>
          </a:bodyPr>
          <a:lstStyle/>
          <a:p>
            <a:r>
              <a:rPr lang="en-US" sz="1100" dirty="0" smtClean="0"/>
              <a:t>C: Rank 610</a:t>
            </a:r>
            <a:endParaRPr lang="en-US" sz="1100" dirty="0"/>
          </a:p>
        </p:txBody>
      </p:sp>
      <p:sp>
        <p:nvSpPr>
          <p:cNvPr id="182" name="TextBox 181"/>
          <p:cNvSpPr txBox="1"/>
          <p:nvPr/>
        </p:nvSpPr>
        <p:spPr>
          <a:xfrm>
            <a:off x="3034311" y="3838889"/>
            <a:ext cx="854721" cy="261610"/>
          </a:xfrm>
          <a:prstGeom prst="rect">
            <a:avLst/>
          </a:prstGeom>
          <a:noFill/>
        </p:spPr>
        <p:txBody>
          <a:bodyPr wrap="none" rtlCol="0">
            <a:spAutoFit/>
          </a:bodyPr>
          <a:lstStyle/>
          <a:p>
            <a:r>
              <a:rPr lang="en-US" sz="1100" dirty="0"/>
              <a:t>E</a:t>
            </a:r>
            <a:r>
              <a:rPr lang="en-US" sz="1100" dirty="0" smtClean="0"/>
              <a:t>: Rank 620</a:t>
            </a:r>
            <a:endParaRPr lang="en-US" sz="1100" dirty="0"/>
          </a:p>
        </p:txBody>
      </p:sp>
      <p:sp>
        <p:nvSpPr>
          <p:cNvPr id="186" name="TextBox 185"/>
          <p:cNvSpPr txBox="1"/>
          <p:nvPr/>
        </p:nvSpPr>
        <p:spPr>
          <a:xfrm>
            <a:off x="6945031" y="1498990"/>
            <a:ext cx="4805229" cy="5078313"/>
          </a:xfrm>
          <a:prstGeom prst="rect">
            <a:avLst/>
          </a:prstGeom>
          <a:noFill/>
        </p:spPr>
        <p:txBody>
          <a:bodyPr wrap="square" rtlCol="0">
            <a:spAutoFit/>
          </a:bodyPr>
          <a:lstStyle/>
          <a:p>
            <a:r>
              <a:rPr lang="en-US" dirty="0" smtClean="0"/>
              <a:t>Proposal use the </a:t>
            </a:r>
            <a:r>
              <a:rPr lang="en-US" dirty="0" err="1" smtClean="0"/>
              <a:t>datapath</a:t>
            </a:r>
            <a:r>
              <a:rPr lang="en-US" dirty="0" smtClean="0"/>
              <a:t> to select a parent faster:</a:t>
            </a:r>
            <a:endParaRPr lang="en-US" dirty="0"/>
          </a:p>
          <a:p>
            <a:endParaRPr lang="en-US" dirty="0"/>
          </a:p>
          <a:p>
            <a:r>
              <a:rPr lang="en-US" dirty="0" smtClean="0"/>
              <a:t>A selects a number if neighbors as prospective parents. </a:t>
            </a:r>
          </a:p>
          <a:p>
            <a:endParaRPr lang="en-US" dirty="0" smtClean="0"/>
          </a:p>
          <a:p>
            <a:r>
              <a:rPr lang="en-US" dirty="0" smtClean="0"/>
              <a:t>We create a new OAM which allows A to “ping” the </a:t>
            </a:r>
            <a:r>
              <a:rPr lang="en-US" dirty="0" err="1" smtClean="0"/>
              <a:t>Poot</a:t>
            </a:r>
            <a:r>
              <a:rPr lang="en-US" dirty="0" smtClean="0"/>
              <a:t>.  The packet indicates the selected parent.</a:t>
            </a:r>
          </a:p>
          <a:p>
            <a:endParaRPr lang="en-US" dirty="0"/>
          </a:p>
          <a:p>
            <a:r>
              <a:rPr lang="en-US" dirty="0" smtClean="0"/>
              <a:t>(</a:t>
            </a:r>
            <a:r>
              <a:rPr lang="en-US" dirty="0"/>
              <a:t>O</a:t>
            </a:r>
            <a:r>
              <a:rPr lang="en-US" dirty="0" smtClean="0"/>
              <a:t>ptional) The nodes that forward the packet add their IP address as a trace root</a:t>
            </a:r>
            <a:endParaRPr lang="en-US" dirty="0"/>
          </a:p>
          <a:p>
            <a:endParaRPr lang="en-US" dirty="0" smtClean="0"/>
          </a:p>
          <a:p>
            <a:r>
              <a:rPr lang="en-US" dirty="0" smtClean="0"/>
              <a:t>A sends a version of that packet unicast to all the selected neighbors</a:t>
            </a:r>
          </a:p>
          <a:p>
            <a:endParaRPr lang="en-US" dirty="0"/>
          </a:p>
          <a:p>
            <a:endParaRPr lang="en-US" dirty="0"/>
          </a:p>
          <a:p>
            <a:endParaRPr lang="en-US" dirty="0" smtClean="0"/>
          </a:p>
        </p:txBody>
      </p:sp>
      <p:sp>
        <p:nvSpPr>
          <p:cNvPr id="162" name="TextBox 161"/>
          <p:cNvSpPr txBox="1"/>
          <p:nvPr/>
        </p:nvSpPr>
        <p:spPr>
          <a:xfrm>
            <a:off x="3116491" y="2573695"/>
            <a:ext cx="870751" cy="261610"/>
          </a:xfrm>
          <a:prstGeom prst="rect">
            <a:avLst/>
          </a:prstGeom>
          <a:noFill/>
        </p:spPr>
        <p:txBody>
          <a:bodyPr wrap="none" rtlCol="0">
            <a:spAutoFit/>
          </a:bodyPr>
          <a:lstStyle/>
          <a:p>
            <a:r>
              <a:rPr lang="en-US" sz="1050" dirty="0" smtClean="0"/>
              <a:t>A</a:t>
            </a:r>
            <a:r>
              <a:rPr lang="en-US" sz="1100" dirty="0" smtClean="0"/>
              <a:t>: Rank 380</a:t>
            </a:r>
            <a:endParaRPr lang="en-US" sz="1100" dirty="0"/>
          </a:p>
        </p:txBody>
      </p:sp>
      <p:sp>
        <p:nvSpPr>
          <p:cNvPr id="2" name="Left Arrow 1"/>
          <p:cNvSpPr/>
          <p:nvPr/>
        </p:nvSpPr>
        <p:spPr>
          <a:xfrm rot="1776978">
            <a:off x="2188113" y="2402951"/>
            <a:ext cx="1079075"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To Root via D</a:t>
            </a:r>
            <a:endParaRPr lang="en-US" sz="1100" dirty="0"/>
          </a:p>
        </p:txBody>
      </p:sp>
      <p:sp>
        <p:nvSpPr>
          <p:cNvPr id="3" name="Right Arrow 2"/>
          <p:cNvSpPr/>
          <p:nvPr/>
        </p:nvSpPr>
        <p:spPr>
          <a:xfrm rot="2980046">
            <a:off x="3031091" y="2885538"/>
            <a:ext cx="848523" cy="6462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To Root via B</a:t>
            </a:r>
            <a:endParaRPr lang="en-US" sz="1100" dirty="0"/>
          </a:p>
        </p:txBody>
      </p:sp>
      <p:sp>
        <p:nvSpPr>
          <p:cNvPr id="72" name="Down Arrow 71"/>
          <p:cNvSpPr/>
          <p:nvPr/>
        </p:nvSpPr>
        <p:spPr>
          <a:xfrm rot="1141275">
            <a:off x="2595042" y="3106146"/>
            <a:ext cx="70297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To root via E</a:t>
            </a:r>
            <a:endParaRPr lang="en-US" sz="1100" dirty="0"/>
          </a:p>
        </p:txBody>
      </p:sp>
      <p:sp>
        <p:nvSpPr>
          <p:cNvPr id="163" name="Left Arrow 162"/>
          <p:cNvSpPr/>
          <p:nvPr/>
        </p:nvSpPr>
        <p:spPr>
          <a:xfrm rot="21202980">
            <a:off x="2082457" y="2824862"/>
            <a:ext cx="1079075"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To Root via C</a:t>
            </a:r>
            <a:endParaRPr lang="en-US" sz="1100" dirty="0"/>
          </a:p>
        </p:txBody>
      </p:sp>
      <p:sp>
        <p:nvSpPr>
          <p:cNvPr id="73" name="Slide Number Placeholder 72"/>
          <p:cNvSpPr>
            <a:spLocks noGrp="1"/>
          </p:cNvSpPr>
          <p:nvPr>
            <p:ph type="sldNum" sz="quarter" idx="12"/>
          </p:nvPr>
        </p:nvSpPr>
        <p:spPr/>
        <p:txBody>
          <a:bodyPr/>
          <a:lstStyle/>
          <a:p>
            <a:fld id="{18BF9C3C-0004-4145-8BE2-5FBA8C817ACA}" type="slidenum">
              <a:rPr lang="en-US" smtClean="0"/>
              <a:pPr/>
              <a:t>12</a:t>
            </a:fld>
            <a:endParaRPr lang="en-US" dirty="0"/>
          </a:p>
        </p:txBody>
      </p:sp>
    </p:spTree>
    <p:extLst>
      <p:ext uri="{BB962C8B-B14F-4D97-AF65-F5344CB8AC3E}">
        <p14:creationId xmlns:p14="http://schemas.microsoft.com/office/powerpoint/2010/main" val="3519232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a:xfrm>
            <a:off x="1544083" y="1872722"/>
            <a:ext cx="3044086" cy="2337877"/>
          </a:xfrm>
          <a:prstGeom prst="ellipse">
            <a:avLst/>
          </a:prstGeom>
          <a:gradFill flip="none" rotWithShape="1">
            <a:gsLst>
              <a:gs pos="0">
                <a:schemeClr val="accent1">
                  <a:lumMod val="5000"/>
                  <a:lumOff val="95000"/>
                  <a:alpha val="2000"/>
                </a:schemeClr>
              </a:gs>
              <a:gs pos="36000">
                <a:schemeClr val="accent1">
                  <a:lumMod val="45000"/>
                  <a:lumOff val="55000"/>
                  <a:alpha val="46000"/>
                </a:schemeClr>
              </a:gs>
              <a:gs pos="100000">
                <a:schemeClr val="bg1">
                  <a:alpha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1439113" y="2948188"/>
            <a:ext cx="795714" cy="336386"/>
            <a:chOff x="9838582" y="4095104"/>
            <a:chExt cx="750376" cy="336386"/>
          </a:xfrm>
        </p:grpSpPr>
        <p:grpSp>
          <p:nvGrpSpPr>
            <p:cNvPr id="5" name="Group 4"/>
            <p:cNvGrpSpPr/>
            <p:nvPr/>
          </p:nvGrpSpPr>
          <p:grpSpPr>
            <a:xfrm>
              <a:off x="9838582" y="4095104"/>
              <a:ext cx="750376" cy="336386"/>
              <a:chOff x="9856916" y="5708746"/>
              <a:chExt cx="750376" cy="336386"/>
            </a:xfrm>
          </p:grpSpPr>
          <p:pic>
            <p:nvPicPr>
              <p:cNvPr id="7" name="Picture 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 name="Picture 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 name="Group 8"/>
          <p:cNvGrpSpPr/>
          <p:nvPr/>
        </p:nvGrpSpPr>
        <p:grpSpPr>
          <a:xfrm>
            <a:off x="5262670" y="2938840"/>
            <a:ext cx="795714" cy="336386"/>
            <a:chOff x="9838582" y="4095104"/>
            <a:chExt cx="750376" cy="336386"/>
          </a:xfrm>
        </p:grpSpPr>
        <p:grpSp>
          <p:nvGrpSpPr>
            <p:cNvPr id="10" name="Group 9"/>
            <p:cNvGrpSpPr/>
            <p:nvPr/>
          </p:nvGrpSpPr>
          <p:grpSpPr>
            <a:xfrm>
              <a:off x="9838582" y="4095104"/>
              <a:ext cx="750376" cy="336386"/>
              <a:chOff x="9856916" y="5708746"/>
              <a:chExt cx="750376" cy="336386"/>
            </a:xfrm>
          </p:grpSpPr>
          <p:pic>
            <p:nvPicPr>
              <p:cNvPr id="12" name="Picture 1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3" name="Picture 1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55576" y="4160959"/>
            <a:ext cx="795714" cy="336386"/>
            <a:chOff x="9838582" y="4095104"/>
            <a:chExt cx="750376" cy="336386"/>
          </a:xfrm>
        </p:grpSpPr>
        <p:grpSp>
          <p:nvGrpSpPr>
            <p:cNvPr id="15" name="Group 14"/>
            <p:cNvGrpSpPr/>
            <p:nvPr/>
          </p:nvGrpSpPr>
          <p:grpSpPr>
            <a:xfrm>
              <a:off x="9838582" y="4095104"/>
              <a:ext cx="750376" cy="336386"/>
              <a:chOff x="9856916" y="5708746"/>
              <a:chExt cx="750376" cy="336386"/>
            </a:xfrm>
          </p:grpSpPr>
          <p:pic>
            <p:nvPicPr>
              <p:cNvPr id="17" name="Picture 1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8" name="Picture 1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1555981" y="5013176"/>
            <a:ext cx="795714" cy="336386"/>
            <a:chOff x="9838582" y="4095104"/>
            <a:chExt cx="750376" cy="336386"/>
          </a:xfrm>
        </p:grpSpPr>
        <p:grpSp>
          <p:nvGrpSpPr>
            <p:cNvPr id="20" name="Group 19"/>
            <p:cNvGrpSpPr/>
            <p:nvPr/>
          </p:nvGrpSpPr>
          <p:grpSpPr>
            <a:xfrm>
              <a:off x="9838582" y="4095104"/>
              <a:ext cx="750376" cy="336386"/>
              <a:chOff x="9856916" y="5708746"/>
              <a:chExt cx="750376" cy="336386"/>
            </a:xfrm>
          </p:grpSpPr>
          <p:pic>
            <p:nvPicPr>
              <p:cNvPr id="22" name="Picture 2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3" name="Picture 2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200532" y="5181370"/>
            <a:ext cx="795714" cy="336386"/>
            <a:chOff x="9838582" y="4095104"/>
            <a:chExt cx="750376" cy="336386"/>
          </a:xfrm>
        </p:grpSpPr>
        <p:grpSp>
          <p:nvGrpSpPr>
            <p:cNvPr id="25" name="Group 24"/>
            <p:cNvGrpSpPr/>
            <p:nvPr/>
          </p:nvGrpSpPr>
          <p:grpSpPr>
            <a:xfrm>
              <a:off x="9838582" y="4095104"/>
              <a:ext cx="750376" cy="336386"/>
              <a:chOff x="9856916" y="5708746"/>
              <a:chExt cx="750376" cy="336386"/>
            </a:xfrm>
          </p:grpSpPr>
          <p:pic>
            <p:nvPicPr>
              <p:cNvPr id="27" name="Picture 2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8" name="Picture 2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9" name="Group 28"/>
          <p:cNvGrpSpPr/>
          <p:nvPr/>
        </p:nvGrpSpPr>
        <p:grpSpPr>
          <a:xfrm>
            <a:off x="3151250" y="3381711"/>
            <a:ext cx="795714" cy="336386"/>
            <a:chOff x="9838582" y="4095104"/>
            <a:chExt cx="750376" cy="336386"/>
          </a:xfrm>
        </p:grpSpPr>
        <p:grpSp>
          <p:nvGrpSpPr>
            <p:cNvPr id="30" name="Group 29"/>
            <p:cNvGrpSpPr/>
            <p:nvPr/>
          </p:nvGrpSpPr>
          <p:grpSpPr>
            <a:xfrm>
              <a:off x="9838582" y="4095104"/>
              <a:ext cx="750376" cy="336386"/>
              <a:chOff x="9856916" y="5708746"/>
              <a:chExt cx="750376" cy="336386"/>
            </a:xfrm>
          </p:grpSpPr>
          <p:pic>
            <p:nvPicPr>
              <p:cNvPr id="32" name="Picture 3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33" name="Picture 3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4788024" y="1585054"/>
            <a:ext cx="797276" cy="619810"/>
            <a:chOff x="3877794" y="1023235"/>
            <a:chExt cx="797276" cy="619810"/>
          </a:xfrm>
        </p:grpSpPr>
        <p:pic>
          <p:nvPicPr>
            <p:cNvPr id="35" name="Picture 34"/>
            <p:cNvPicPr>
              <a:picLocks noChangeAspect="1"/>
            </p:cNvPicPr>
            <p:nvPr/>
          </p:nvPicPr>
          <p:blipFill rotWithShape="1">
            <a:blip r:embed="rId2" cstate="print">
              <a:extLst>
                <a:ext uri="{28A0092B-C50C-407E-A947-70E740481C1C}">
                  <a14:useLocalDpi xmlns:a14="http://schemas.microsoft.com/office/drawing/2010/main" val="0"/>
                </a:ext>
              </a:extLst>
            </a:blip>
            <a:srcRect r="58497" b="53598"/>
            <a:stretch/>
          </p:blipFill>
          <p:spPr>
            <a:xfrm rot="2862730" flipV="1">
              <a:off x="3773543" y="1127486"/>
              <a:ext cx="619810" cy="411307"/>
            </a:xfrm>
            <a:prstGeom prst="rect">
              <a:avLst/>
            </a:prstGeom>
          </p:spPr>
        </p:pic>
        <p:pic>
          <p:nvPicPr>
            <p:cNvPr id="3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052736"/>
              <a:ext cx="535118" cy="355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7" name="Group 36"/>
          <p:cNvGrpSpPr/>
          <p:nvPr/>
        </p:nvGrpSpPr>
        <p:grpSpPr>
          <a:xfrm>
            <a:off x="2751805" y="2794480"/>
            <a:ext cx="795714" cy="336386"/>
            <a:chOff x="9838582" y="4095104"/>
            <a:chExt cx="750376" cy="336386"/>
          </a:xfrm>
        </p:grpSpPr>
        <p:grpSp>
          <p:nvGrpSpPr>
            <p:cNvPr id="38" name="Group 37"/>
            <p:cNvGrpSpPr/>
            <p:nvPr/>
          </p:nvGrpSpPr>
          <p:grpSpPr>
            <a:xfrm>
              <a:off x="9838582" y="4095104"/>
              <a:ext cx="750376" cy="336386"/>
              <a:chOff x="9856916" y="5708746"/>
              <a:chExt cx="750376" cy="336386"/>
            </a:xfrm>
          </p:grpSpPr>
          <p:pic>
            <p:nvPicPr>
              <p:cNvPr id="40" name="Picture 3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1" name="Picture 4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3780630" y="2348880"/>
            <a:ext cx="795714" cy="336386"/>
            <a:chOff x="9838582" y="4095104"/>
            <a:chExt cx="750376" cy="336386"/>
          </a:xfrm>
        </p:grpSpPr>
        <p:grpSp>
          <p:nvGrpSpPr>
            <p:cNvPr id="43" name="Group 42"/>
            <p:cNvGrpSpPr/>
            <p:nvPr/>
          </p:nvGrpSpPr>
          <p:grpSpPr>
            <a:xfrm>
              <a:off x="9838582" y="4095104"/>
              <a:ext cx="750376" cy="336386"/>
              <a:chOff x="9856916" y="5708746"/>
              <a:chExt cx="750376" cy="336386"/>
            </a:xfrm>
          </p:grpSpPr>
          <p:pic>
            <p:nvPicPr>
              <p:cNvPr id="45" name="Picture 4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6" name="Picture 4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7" name="Group 46"/>
          <p:cNvGrpSpPr/>
          <p:nvPr/>
        </p:nvGrpSpPr>
        <p:grpSpPr>
          <a:xfrm>
            <a:off x="4444107" y="3472438"/>
            <a:ext cx="795714" cy="336386"/>
            <a:chOff x="9838582" y="4095104"/>
            <a:chExt cx="750376" cy="336386"/>
          </a:xfrm>
        </p:grpSpPr>
        <p:grpSp>
          <p:nvGrpSpPr>
            <p:cNvPr id="48" name="Group 47"/>
            <p:cNvGrpSpPr/>
            <p:nvPr/>
          </p:nvGrpSpPr>
          <p:grpSpPr>
            <a:xfrm>
              <a:off x="9838582" y="4095104"/>
              <a:ext cx="750376" cy="336386"/>
              <a:chOff x="9856916" y="5708746"/>
              <a:chExt cx="750376" cy="336386"/>
            </a:xfrm>
          </p:grpSpPr>
          <p:pic>
            <p:nvPicPr>
              <p:cNvPr id="50" name="Picture 4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1" name="Picture 5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5474972" y="4217323"/>
            <a:ext cx="795714" cy="336386"/>
            <a:chOff x="9838582" y="4095104"/>
            <a:chExt cx="750376" cy="336386"/>
          </a:xfrm>
        </p:grpSpPr>
        <p:grpSp>
          <p:nvGrpSpPr>
            <p:cNvPr id="53" name="Group 52"/>
            <p:cNvGrpSpPr/>
            <p:nvPr/>
          </p:nvGrpSpPr>
          <p:grpSpPr>
            <a:xfrm>
              <a:off x="9838582" y="4095104"/>
              <a:ext cx="750376" cy="336386"/>
              <a:chOff x="9856916" y="5708746"/>
              <a:chExt cx="750376" cy="336386"/>
            </a:xfrm>
          </p:grpSpPr>
          <p:pic>
            <p:nvPicPr>
              <p:cNvPr id="55" name="Picture 5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6" name="Picture 5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7" name="Group 56"/>
          <p:cNvGrpSpPr/>
          <p:nvPr/>
        </p:nvGrpSpPr>
        <p:grpSpPr>
          <a:xfrm>
            <a:off x="1002277" y="2059695"/>
            <a:ext cx="795714" cy="336386"/>
            <a:chOff x="9838582" y="4095104"/>
            <a:chExt cx="750376" cy="336386"/>
          </a:xfrm>
        </p:grpSpPr>
        <p:grpSp>
          <p:nvGrpSpPr>
            <p:cNvPr id="58" name="Group 57"/>
            <p:cNvGrpSpPr/>
            <p:nvPr/>
          </p:nvGrpSpPr>
          <p:grpSpPr>
            <a:xfrm>
              <a:off x="9838582" y="4095104"/>
              <a:ext cx="750376" cy="336386"/>
              <a:chOff x="9856916" y="5708746"/>
              <a:chExt cx="750376" cy="336386"/>
            </a:xfrm>
          </p:grpSpPr>
          <p:pic>
            <p:nvPicPr>
              <p:cNvPr id="60" name="Picture 5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1" name="Picture 6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2" name="Group 61"/>
          <p:cNvGrpSpPr/>
          <p:nvPr/>
        </p:nvGrpSpPr>
        <p:grpSpPr>
          <a:xfrm>
            <a:off x="1681123" y="773032"/>
            <a:ext cx="795714" cy="336386"/>
            <a:chOff x="9838582" y="4095104"/>
            <a:chExt cx="750376" cy="336386"/>
          </a:xfrm>
        </p:grpSpPr>
        <p:grpSp>
          <p:nvGrpSpPr>
            <p:cNvPr id="63" name="Group 62"/>
            <p:cNvGrpSpPr/>
            <p:nvPr/>
          </p:nvGrpSpPr>
          <p:grpSpPr>
            <a:xfrm>
              <a:off x="9838582" y="4095104"/>
              <a:ext cx="750376" cy="336386"/>
              <a:chOff x="9856916" y="5708746"/>
              <a:chExt cx="750376" cy="336386"/>
            </a:xfrm>
          </p:grpSpPr>
          <p:pic>
            <p:nvPicPr>
              <p:cNvPr id="65" name="Picture 6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6" name="Picture 6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7" name="Group 66"/>
          <p:cNvGrpSpPr/>
          <p:nvPr/>
        </p:nvGrpSpPr>
        <p:grpSpPr>
          <a:xfrm>
            <a:off x="1867893" y="1368145"/>
            <a:ext cx="795714" cy="336386"/>
            <a:chOff x="9838582" y="4095104"/>
            <a:chExt cx="750376" cy="336386"/>
          </a:xfrm>
        </p:grpSpPr>
        <p:grpSp>
          <p:nvGrpSpPr>
            <p:cNvPr id="68" name="Group 67"/>
            <p:cNvGrpSpPr/>
            <p:nvPr/>
          </p:nvGrpSpPr>
          <p:grpSpPr>
            <a:xfrm>
              <a:off x="9838582" y="4095104"/>
              <a:ext cx="750376" cy="336386"/>
              <a:chOff x="9856916" y="5708746"/>
              <a:chExt cx="750376" cy="336386"/>
            </a:xfrm>
          </p:grpSpPr>
          <p:pic>
            <p:nvPicPr>
              <p:cNvPr id="70" name="Picture 6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71" name="Picture 7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77" name="Group 76"/>
          <p:cNvGrpSpPr/>
          <p:nvPr/>
        </p:nvGrpSpPr>
        <p:grpSpPr>
          <a:xfrm>
            <a:off x="4336644" y="5181371"/>
            <a:ext cx="795714" cy="336386"/>
            <a:chOff x="9838582" y="4095104"/>
            <a:chExt cx="750376" cy="336386"/>
          </a:xfrm>
        </p:grpSpPr>
        <p:grpSp>
          <p:nvGrpSpPr>
            <p:cNvPr id="78" name="Group 77"/>
            <p:cNvGrpSpPr/>
            <p:nvPr/>
          </p:nvGrpSpPr>
          <p:grpSpPr>
            <a:xfrm>
              <a:off x="9838582" y="4095104"/>
              <a:ext cx="750376" cy="336386"/>
              <a:chOff x="9856916" y="5708746"/>
              <a:chExt cx="750376" cy="336386"/>
            </a:xfrm>
          </p:grpSpPr>
          <p:pic>
            <p:nvPicPr>
              <p:cNvPr id="80" name="Picture 7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1" name="Picture 8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7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2" name="Group 81"/>
          <p:cNvGrpSpPr/>
          <p:nvPr/>
        </p:nvGrpSpPr>
        <p:grpSpPr>
          <a:xfrm>
            <a:off x="1957673" y="2253329"/>
            <a:ext cx="795714" cy="336386"/>
            <a:chOff x="9838582" y="4095104"/>
            <a:chExt cx="750376" cy="336386"/>
          </a:xfrm>
        </p:grpSpPr>
        <p:grpSp>
          <p:nvGrpSpPr>
            <p:cNvPr id="83" name="Group 82"/>
            <p:cNvGrpSpPr/>
            <p:nvPr/>
          </p:nvGrpSpPr>
          <p:grpSpPr>
            <a:xfrm>
              <a:off x="9838582" y="4095104"/>
              <a:ext cx="750376" cy="336386"/>
              <a:chOff x="9856916" y="5708746"/>
              <a:chExt cx="750376" cy="336386"/>
            </a:xfrm>
          </p:grpSpPr>
          <p:pic>
            <p:nvPicPr>
              <p:cNvPr id="85" name="Picture 8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6" name="Picture 8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7" name="Group 86"/>
          <p:cNvGrpSpPr/>
          <p:nvPr/>
        </p:nvGrpSpPr>
        <p:grpSpPr>
          <a:xfrm>
            <a:off x="3382773" y="1640923"/>
            <a:ext cx="795714" cy="336386"/>
            <a:chOff x="9838582" y="4095104"/>
            <a:chExt cx="750376" cy="336386"/>
          </a:xfrm>
        </p:grpSpPr>
        <p:grpSp>
          <p:nvGrpSpPr>
            <p:cNvPr id="88" name="Group 87"/>
            <p:cNvGrpSpPr/>
            <p:nvPr/>
          </p:nvGrpSpPr>
          <p:grpSpPr>
            <a:xfrm>
              <a:off x="9838582" y="4095104"/>
              <a:ext cx="750376" cy="336386"/>
              <a:chOff x="9856916" y="5708746"/>
              <a:chExt cx="750376" cy="336386"/>
            </a:xfrm>
          </p:grpSpPr>
          <p:pic>
            <p:nvPicPr>
              <p:cNvPr id="90" name="Picture 8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1" name="Picture 9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2" name="Group 91"/>
          <p:cNvGrpSpPr/>
          <p:nvPr/>
        </p:nvGrpSpPr>
        <p:grpSpPr>
          <a:xfrm>
            <a:off x="2304857" y="3831176"/>
            <a:ext cx="795714" cy="336386"/>
            <a:chOff x="9838582" y="4095104"/>
            <a:chExt cx="750376" cy="336386"/>
          </a:xfrm>
        </p:grpSpPr>
        <p:grpSp>
          <p:nvGrpSpPr>
            <p:cNvPr id="93" name="Group 92"/>
            <p:cNvGrpSpPr/>
            <p:nvPr/>
          </p:nvGrpSpPr>
          <p:grpSpPr>
            <a:xfrm>
              <a:off x="9838582" y="4095104"/>
              <a:ext cx="750376" cy="336386"/>
              <a:chOff x="9856916" y="5708746"/>
              <a:chExt cx="750376" cy="336386"/>
            </a:xfrm>
          </p:grpSpPr>
          <p:pic>
            <p:nvPicPr>
              <p:cNvPr id="95" name="Picture 9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6" name="Picture 9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7" name="Group 96"/>
          <p:cNvGrpSpPr/>
          <p:nvPr/>
        </p:nvGrpSpPr>
        <p:grpSpPr>
          <a:xfrm>
            <a:off x="4046250" y="4348780"/>
            <a:ext cx="795714" cy="336386"/>
            <a:chOff x="9838582" y="4095104"/>
            <a:chExt cx="750376" cy="336386"/>
          </a:xfrm>
        </p:grpSpPr>
        <p:grpSp>
          <p:nvGrpSpPr>
            <p:cNvPr id="98" name="Group 97"/>
            <p:cNvGrpSpPr/>
            <p:nvPr/>
          </p:nvGrpSpPr>
          <p:grpSpPr>
            <a:xfrm>
              <a:off x="9838582" y="4095104"/>
              <a:ext cx="750376" cy="336386"/>
              <a:chOff x="9856916" y="5708746"/>
              <a:chExt cx="750376" cy="336386"/>
            </a:xfrm>
          </p:grpSpPr>
          <p:pic>
            <p:nvPicPr>
              <p:cNvPr id="100" name="Picture 9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1" name="Picture 10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481355" y="732364"/>
            <a:ext cx="795714" cy="336386"/>
            <a:chOff x="9838582" y="4095104"/>
            <a:chExt cx="750376" cy="336386"/>
          </a:xfrm>
        </p:grpSpPr>
        <p:grpSp>
          <p:nvGrpSpPr>
            <p:cNvPr id="103" name="Group 102"/>
            <p:cNvGrpSpPr/>
            <p:nvPr/>
          </p:nvGrpSpPr>
          <p:grpSpPr>
            <a:xfrm>
              <a:off x="9838582" y="4095104"/>
              <a:ext cx="750376" cy="336386"/>
              <a:chOff x="9856916" y="5708746"/>
              <a:chExt cx="750376" cy="336386"/>
            </a:xfrm>
          </p:grpSpPr>
          <p:pic>
            <p:nvPicPr>
              <p:cNvPr id="105" name="Picture 10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6" name="Picture 10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2829069" y="4625595"/>
            <a:ext cx="795714" cy="336386"/>
            <a:chOff x="9838582" y="4095104"/>
            <a:chExt cx="750376" cy="336386"/>
          </a:xfrm>
        </p:grpSpPr>
        <p:grpSp>
          <p:nvGrpSpPr>
            <p:cNvPr id="108" name="Group 107"/>
            <p:cNvGrpSpPr/>
            <p:nvPr/>
          </p:nvGrpSpPr>
          <p:grpSpPr>
            <a:xfrm>
              <a:off x="9838582" y="4095104"/>
              <a:ext cx="750376" cy="336386"/>
              <a:chOff x="9856916" y="5708746"/>
              <a:chExt cx="750376" cy="336386"/>
            </a:xfrm>
          </p:grpSpPr>
          <p:pic>
            <p:nvPicPr>
              <p:cNvPr id="110" name="Picture 10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1" name="Picture 11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2" name="Group 111"/>
          <p:cNvGrpSpPr/>
          <p:nvPr/>
        </p:nvGrpSpPr>
        <p:grpSpPr>
          <a:xfrm>
            <a:off x="2818017" y="5622340"/>
            <a:ext cx="795714" cy="336386"/>
            <a:chOff x="9838582" y="4095104"/>
            <a:chExt cx="750376" cy="336386"/>
          </a:xfrm>
        </p:grpSpPr>
        <p:grpSp>
          <p:nvGrpSpPr>
            <p:cNvPr id="113" name="Group 112"/>
            <p:cNvGrpSpPr/>
            <p:nvPr/>
          </p:nvGrpSpPr>
          <p:grpSpPr>
            <a:xfrm>
              <a:off x="9838582" y="4095104"/>
              <a:ext cx="750376" cy="336386"/>
              <a:chOff x="9856916" y="5708746"/>
              <a:chExt cx="750376" cy="336386"/>
            </a:xfrm>
          </p:grpSpPr>
          <p:pic>
            <p:nvPicPr>
              <p:cNvPr id="115" name="Picture 11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6" name="Picture 11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7" name="Group 116"/>
          <p:cNvGrpSpPr/>
          <p:nvPr/>
        </p:nvGrpSpPr>
        <p:grpSpPr>
          <a:xfrm>
            <a:off x="1302072" y="5958725"/>
            <a:ext cx="795714" cy="336386"/>
            <a:chOff x="9838582" y="4095104"/>
            <a:chExt cx="750376" cy="336386"/>
          </a:xfrm>
        </p:grpSpPr>
        <p:grpSp>
          <p:nvGrpSpPr>
            <p:cNvPr id="118" name="Group 117"/>
            <p:cNvGrpSpPr/>
            <p:nvPr/>
          </p:nvGrpSpPr>
          <p:grpSpPr>
            <a:xfrm>
              <a:off x="9838582" y="4095104"/>
              <a:ext cx="750376" cy="336386"/>
              <a:chOff x="9856916" y="5708746"/>
              <a:chExt cx="750376" cy="336386"/>
            </a:xfrm>
          </p:grpSpPr>
          <p:pic>
            <p:nvPicPr>
              <p:cNvPr id="120" name="Picture 11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1" name="Picture 12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387302" y="2828760"/>
            <a:ext cx="795714" cy="336386"/>
            <a:chOff x="9838582" y="4095104"/>
            <a:chExt cx="750376" cy="336386"/>
          </a:xfrm>
        </p:grpSpPr>
        <p:grpSp>
          <p:nvGrpSpPr>
            <p:cNvPr id="123" name="Group 122"/>
            <p:cNvGrpSpPr/>
            <p:nvPr/>
          </p:nvGrpSpPr>
          <p:grpSpPr>
            <a:xfrm>
              <a:off x="9838582" y="4095104"/>
              <a:ext cx="750376" cy="336386"/>
              <a:chOff x="9856916" y="5708746"/>
              <a:chExt cx="750376" cy="336386"/>
            </a:xfrm>
          </p:grpSpPr>
          <p:pic>
            <p:nvPicPr>
              <p:cNvPr id="125" name="Picture 12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6" name="Picture 12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2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7" name="Straight Arrow Connector 126"/>
          <p:cNvCxnSpPr>
            <a:endCxn id="66" idx="0"/>
          </p:cNvCxnSpPr>
          <p:nvPr/>
        </p:nvCxnSpPr>
        <p:spPr>
          <a:xfrm>
            <a:off x="1340203" y="937863"/>
            <a:ext cx="340920" cy="3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976303" y="2442027"/>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1756231" y="1763822"/>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1565553" y="4098527"/>
            <a:ext cx="724920" cy="1983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06002" y="1112201"/>
            <a:ext cx="175209" cy="255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4170739" y="1747970"/>
            <a:ext cx="511032" cy="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111" idx="0"/>
          </p:cNvCxnSpPr>
          <p:nvPr/>
        </p:nvCxnSpPr>
        <p:spPr>
          <a:xfrm flipV="1">
            <a:off x="2281211" y="4793787"/>
            <a:ext cx="547858" cy="219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V="1">
            <a:off x="1797991" y="5396848"/>
            <a:ext cx="159682" cy="433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V="1">
            <a:off x="4554516" y="3865707"/>
            <a:ext cx="239958" cy="396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2140313" y="5795721"/>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5023837" y="4621558"/>
            <a:ext cx="753569" cy="4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endCxn id="8" idx="0"/>
          </p:cNvCxnSpPr>
          <p:nvPr/>
        </p:nvCxnSpPr>
        <p:spPr>
          <a:xfrm>
            <a:off x="1197541" y="30199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3134536" y="3745216"/>
            <a:ext cx="174067" cy="93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003006" y="5178007"/>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a:off x="1782168" y="22524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a:off x="2621995" y="2508404"/>
            <a:ext cx="373402" cy="2488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a:off x="1115948" y="1135838"/>
            <a:ext cx="770751" cy="248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2705365" y="1551078"/>
            <a:ext cx="718133" cy="95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V="1">
            <a:off x="2054963" y="2560114"/>
            <a:ext cx="282842" cy="34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3578037" y="4548825"/>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3" idx="1"/>
          </p:cNvCxnSpPr>
          <p:nvPr/>
        </p:nvCxnSpPr>
        <p:spPr>
          <a:xfrm flipV="1">
            <a:off x="5106745" y="3275225"/>
            <a:ext cx="436749" cy="143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4832128" y="4405665"/>
            <a:ext cx="538281" cy="4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31" idx="0"/>
            <a:endCxn id="46" idx="1"/>
          </p:cNvCxnSpPr>
          <p:nvPr/>
        </p:nvCxnSpPr>
        <p:spPr>
          <a:xfrm flipV="1">
            <a:off x="3564569" y="2685265"/>
            <a:ext cx="496885" cy="753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556679" y="5415508"/>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H="1" flipV="1">
            <a:off x="3242387" y="5070061"/>
            <a:ext cx="33470" cy="43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flipV="1">
            <a:off x="3915545" y="2009286"/>
            <a:ext cx="214190" cy="310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H="1" flipV="1">
            <a:off x="5755795" y="3418353"/>
            <a:ext cx="91526" cy="6558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flipH="1" flipV="1">
            <a:off x="5470556" y="2058567"/>
            <a:ext cx="95468" cy="580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H="1" flipV="1">
            <a:off x="4546930" y="2629338"/>
            <a:ext cx="712539" cy="417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flipV="1">
            <a:off x="2881634" y="4274208"/>
            <a:ext cx="165146" cy="215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5102144" y="1210522"/>
            <a:ext cx="625556" cy="369332"/>
          </a:xfrm>
          <a:prstGeom prst="rect">
            <a:avLst/>
          </a:prstGeom>
          <a:noFill/>
        </p:spPr>
        <p:txBody>
          <a:bodyPr wrap="none" rtlCol="0">
            <a:spAutoFit/>
          </a:bodyPr>
          <a:lstStyle/>
          <a:p>
            <a:r>
              <a:rPr lang="en-US" dirty="0" smtClean="0"/>
              <a:t>Root</a:t>
            </a:r>
            <a:endParaRPr lang="en-US" dirty="0"/>
          </a:p>
        </p:txBody>
      </p:sp>
      <p:sp>
        <p:nvSpPr>
          <p:cNvPr id="171" name="TextBox 170"/>
          <p:cNvSpPr txBox="1"/>
          <p:nvPr/>
        </p:nvSpPr>
        <p:spPr>
          <a:xfrm>
            <a:off x="5566024" y="1498990"/>
            <a:ext cx="570990" cy="261610"/>
          </a:xfrm>
          <a:prstGeom prst="rect">
            <a:avLst/>
          </a:prstGeom>
          <a:noFill/>
        </p:spPr>
        <p:txBody>
          <a:bodyPr wrap="none" rtlCol="0">
            <a:spAutoFit/>
          </a:bodyPr>
          <a:lstStyle/>
          <a:p>
            <a:r>
              <a:rPr lang="en-US" sz="1100" dirty="0" smtClean="0"/>
              <a:t>Rank 1</a:t>
            </a:r>
            <a:endParaRPr lang="en-US" sz="1100" dirty="0"/>
          </a:p>
        </p:txBody>
      </p:sp>
      <p:sp>
        <p:nvSpPr>
          <p:cNvPr id="172" name="TextBox 171"/>
          <p:cNvSpPr txBox="1"/>
          <p:nvPr/>
        </p:nvSpPr>
        <p:spPr>
          <a:xfrm>
            <a:off x="3708256" y="1407266"/>
            <a:ext cx="715260" cy="261610"/>
          </a:xfrm>
          <a:prstGeom prst="rect">
            <a:avLst/>
          </a:prstGeom>
          <a:noFill/>
        </p:spPr>
        <p:txBody>
          <a:bodyPr wrap="none" rtlCol="0">
            <a:spAutoFit/>
          </a:bodyPr>
          <a:lstStyle/>
          <a:p>
            <a:r>
              <a:rPr lang="en-US" sz="1100" dirty="0" smtClean="0"/>
              <a:t>Rank 110</a:t>
            </a:r>
            <a:endParaRPr lang="en-US" sz="1100" dirty="0"/>
          </a:p>
        </p:txBody>
      </p:sp>
      <p:sp>
        <p:nvSpPr>
          <p:cNvPr id="173" name="TextBox 172"/>
          <p:cNvSpPr txBox="1"/>
          <p:nvPr/>
        </p:nvSpPr>
        <p:spPr>
          <a:xfrm>
            <a:off x="4410724" y="2292853"/>
            <a:ext cx="857927" cy="261610"/>
          </a:xfrm>
          <a:prstGeom prst="rect">
            <a:avLst/>
          </a:prstGeom>
          <a:noFill/>
        </p:spPr>
        <p:txBody>
          <a:bodyPr wrap="none" rtlCol="0">
            <a:spAutoFit/>
          </a:bodyPr>
          <a:lstStyle/>
          <a:p>
            <a:r>
              <a:rPr lang="en-US" sz="1100" dirty="0" smtClean="0"/>
              <a:t>P: Rank 250</a:t>
            </a:r>
            <a:endParaRPr lang="en-US" sz="1100" dirty="0"/>
          </a:p>
        </p:txBody>
      </p:sp>
      <p:sp>
        <p:nvSpPr>
          <p:cNvPr id="174" name="TextBox 173"/>
          <p:cNvSpPr txBox="1"/>
          <p:nvPr/>
        </p:nvSpPr>
        <p:spPr>
          <a:xfrm>
            <a:off x="5913056" y="2908102"/>
            <a:ext cx="715260" cy="261610"/>
          </a:xfrm>
          <a:prstGeom prst="rect">
            <a:avLst/>
          </a:prstGeom>
          <a:noFill/>
        </p:spPr>
        <p:txBody>
          <a:bodyPr wrap="none" rtlCol="0">
            <a:spAutoFit/>
          </a:bodyPr>
          <a:lstStyle/>
          <a:p>
            <a:r>
              <a:rPr lang="en-US" sz="1100" dirty="0" smtClean="0"/>
              <a:t>Rank 260</a:t>
            </a:r>
            <a:endParaRPr lang="en-US" sz="1100" dirty="0"/>
          </a:p>
        </p:txBody>
      </p:sp>
      <p:sp>
        <p:nvSpPr>
          <p:cNvPr id="176" name="TextBox 175"/>
          <p:cNvSpPr txBox="1"/>
          <p:nvPr/>
        </p:nvSpPr>
        <p:spPr>
          <a:xfrm>
            <a:off x="3698805" y="3203037"/>
            <a:ext cx="862737" cy="261610"/>
          </a:xfrm>
          <a:prstGeom prst="rect">
            <a:avLst/>
          </a:prstGeom>
          <a:noFill/>
        </p:spPr>
        <p:txBody>
          <a:bodyPr wrap="none" rtlCol="0">
            <a:spAutoFit/>
          </a:bodyPr>
          <a:lstStyle/>
          <a:p>
            <a:r>
              <a:rPr lang="en-US" sz="1100" dirty="0" smtClean="0"/>
              <a:t>B: Rank 530</a:t>
            </a:r>
            <a:endParaRPr lang="en-US" sz="1100" dirty="0"/>
          </a:p>
        </p:txBody>
      </p:sp>
      <p:sp>
        <p:nvSpPr>
          <p:cNvPr id="177" name="TextBox 176"/>
          <p:cNvSpPr txBox="1"/>
          <p:nvPr/>
        </p:nvSpPr>
        <p:spPr>
          <a:xfrm>
            <a:off x="2085049" y="2032490"/>
            <a:ext cx="872355" cy="261610"/>
          </a:xfrm>
          <a:prstGeom prst="rect">
            <a:avLst/>
          </a:prstGeom>
          <a:noFill/>
        </p:spPr>
        <p:txBody>
          <a:bodyPr wrap="none" rtlCol="0">
            <a:spAutoFit/>
          </a:bodyPr>
          <a:lstStyle/>
          <a:p>
            <a:r>
              <a:rPr lang="en-US" sz="1100" dirty="0"/>
              <a:t>D</a:t>
            </a:r>
            <a:r>
              <a:rPr lang="en-US" sz="1100" dirty="0" smtClean="0"/>
              <a:t>: Rank 510</a:t>
            </a:r>
            <a:endParaRPr lang="en-US" sz="1100" dirty="0"/>
          </a:p>
        </p:txBody>
      </p:sp>
      <p:sp>
        <p:nvSpPr>
          <p:cNvPr id="178" name="TextBox 177"/>
          <p:cNvSpPr txBox="1"/>
          <p:nvPr/>
        </p:nvSpPr>
        <p:spPr>
          <a:xfrm>
            <a:off x="1725749" y="3178625"/>
            <a:ext cx="861133" cy="261610"/>
          </a:xfrm>
          <a:prstGeom prst="rect">
            <a:avLst/>
          </a:prstGeom>
          <a:noFill/>
        </p:spPr>
        <p:txBody>
          <a:bodyPr wrap="none" rtlCol="0">
            <a:spAutoFit/>
          </a:bodyPr>
          <a:lstStyle/>
          <a:p>
            <a:r>
              <a:rPr lang="en-US" sz="1100" dirty="0" smtClean="0"/>
              <a:t>C: Rank 610</a:t>
            </a:r>
            <a:endParaRPr lang="en-US" sz="1100" dirty="0"/>
          </a:p>
        </p:txBody>
      </p:sp>
      <p:sp>
        <p:nvSpPr>
          <p:cNvPr id="182" name="TextBox 181"/>
          <p:cNvSpPr txBox="1"/>
          <p:nvPr/>
        </p:nvSpPr>
        <p:spPr>
          <a:xfrm>
            <a:off x="3034311" y="3838889"/>
            <a:ext cx="854721" cy="261610"/>
          </a:xfrm>
          <a:prstGeom prst="rect">
            <a:avLst/>
          </a:prstGeom>
          <a:noFill/>
        </p:spPr>
        <p:txBody>
          <a:bodyPr wrap="none" rtlCol="0">
            <a:spAutoFit/>
          </a:bodyPr>
          <a:lstStyle/>
          <a:p>
            <a:r>
              <a:rPr lang="en-US" sz="1100" dirty="0"/>
              <a:t>E</a:t>
            </a:r>
            <a:r>
              <a:rPr lang="en-US" sz="1100" dirty="0" smtClean="0"/>
              <a:t>: Rank 620</a:t>
            </a:r>
            <a:endParaRPr lang="en-US" sz="1100" dirty="0"/>
          </a:p>
        </p:txBody>
      </p:sp>
      <p:sp>
        <p:nvSpPr>
          <p:cNvPr id="186" name="TextBox 185"/>
          <p:cNvSpPr txBox="1"/>
          <p:nvPr/>
        </p:nvSpPr>
        <p:spPr>
          <a:xfrm>
            <a:off x="6997713" y="1400191"/>
            <a:ext cx="4405288" cy="2862322"/>
          </a:xfrm>
          <a:prstGeom prst="rect">
            <a:avLst/>
          </a:prstGeom>
          <a:noFill/>
        </p:spPr>
        <p:txBody>
          <a:bodyPr wrap="square" rtlCol="0">
            <a:spAutoFit/>
          </a:bodyPr>
          <a:lstStyle/>
          <a:p>
            <a:endParaRPr lang="en-US" dirty="0"/>
          </a:p>
          <a:p>
            <a:r>
              <a:rPr lang="en-US" dirty="0" smtClean="0"/>
              <a:t>The messages that are responded by the root contain feasible successors. Getting that back may be slow.</a:t>
            </a:r>
          </a:p>
          <a:p>
            <a:endParaRPr lang="en-US" dirty="0"/>
          </a:p>
          <a:p>
            <a:r>
              <a:rPr lang="en-US" dirty="0" smtClean="0"/>
              <a:t>A picks them as they come, keeping the best so far as preferred parent</a:t>
            </a:r>
          </a:p>
          <a:p>
            <a:endParaRPr lang="en-US" dirty="0"/>
          </a:p>
          <a:p>
            <a:endParaRPr lang="en-US" dirty="0"/>
          </a:p>
          <a:p>
            <a:endParaRPr lang="en-US" dirty="0" smtClean="0"/>
          </a:p>
        </p:txBody>
      </p:sp>
      <p:sp>
        <p:nvSpPr>
          <p:cNvPr id="162" name="TextBox 161"/>
          <p:cNvSpPr txBox="1"/>
          <p:nvPr/>
        </p:nvSpPr>
        <p:spPr>
          <a:xfrm>
            <a:off x="2852789" y="2549383"/>
            <a:ext cx="870751" cy="261610"/>
          </a:xfrm>
          <a:prstGeom prst="rect">
            <a:avLst/>
          </a:prstGeom>
          <a:noFill/>
        </p:spPr>
        <p:txBody>
          <a:bodyPr wrap="none" rtlCol="0">
            <a:spAutoFit/>
          </a:bodyPr>
          <a:lstStyle/>
          <a:p>
            <a:r>
              <a:rPr lang="en-US" sz="1050" dirty="0" smtClean="0"/>
              <a:t>A</a:t>
            </a:r>
            <a:r>
              <a:rPr lang="en-US" sz="1100" dirty="0" smtClean="0"/>
              <a:t>: Rank 380</a:t>
            </a:r>
            <a:endParaRPr lang="en-US" sz="1100" dirty="0"/>
          </a:p>
        </p:txBody>
      </p:sp>
      <p:sp>
        <p:nvSpPr>
          <p:cNvPr id="73" name="U-Turn Arrow 72"/>
          <p:cNvSpPr/>
          <p:nvPr/>
        </p:nvSpPr>
        <p:spPr>
          <a:xfrm rot="1757957" flipH="1">
            <a:off x="3259694" y="1868672"/>
            <a:ext cx="795663" cy="1604202"/>
          </a:xfrm>
          <a:prstGeom prst="uturnArrow">
            <a:avLst>
              <a:gd name="adj1" fmla="val 17991"/>
              <a:gd name="adj2" fmla="val 25000"/>
              <a:gd name="adj3" fmla="val 25000"/>
              <a:gd name="adj4" fmla="val 43750"/>
              <a:gd name="adj5"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7" name="U-Turn Arrow 166"/>
          <p:cNvSpPr/>
          <p:nvPr/>
        </p:nvSpPr>
        <p:spPr>
          <a:xfrm rot="1757957" flipH="1">
            <a:off x="2910103" y="1716654"/>
            <a:ext cx="901507" cy="2288395"/>
          </a:xfrm>
          <a:prstGeom prst="uturnArrow">
            <a:avLst>
              <a:gd name="adj1" fmla="val 15264"/>
              <a:gd name="adj2" fmla="val 25000"/>
              <a:gd name="adj3" fmla="val 25090"/>
              <a:gd name="adj4" fmla="val 43750"/>
              <a:gd name="adj5" fmla="val 570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Slide Number Placeholder 1"/>
          <p:cNvSpPr>
            <a:spLocks noGrp="1"/>
          </p:cNvSpPr>
          <p:nvPr>
            <p:ph type="sldNum" sz="quarter" idx="12"/>
          </p:nvPr>
        </p:nvSpPr>
        <p:spPr/>
        <p:txBody>
          <a:bodyPr/>
          <a:lstStyle/>
          <a:p>
            <a:fld id="{18BF9C3C-0004-4145-8BE2-5FBA8C817ACA}" type="slidenum">
              <a:rPr lang="en-US" smtClean="0"/>
              <a:pPr/>
              <a:t>13</a:t>
            </a:fld>
            <a:endParaRPr lang="en-US" dirty="0"/>
          </a:p>
        </p:txBody>
      </p:sp>
    </p:spTree>
    <p:extLst>
      <p:ext uri="{BB962C8B-B14F-4D97-AF65-F5344CB8AC3E}">
        <p14:creationId xmlns:p14="http://schemas.microsoft.com/office/powerpoint/2010/main" val="2741638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a:xfrm>
            <a:off x="1544083" y="1872722"/>
            <a:ext cx="3044086" cy="2337877"/>
          </a:xfrm>
          <a:prstGeom prst="ellipse">
            <a:avLst/>
          </a:prstGeom>
          <a:gradFill flip="none" rotWithShape="1">
            <a:gsLst>
              <a:gs pos="0">
                <a:schemeClr val="accent1">
                  <a:lumMod val="5000"/>
                  <a:lumOff val="95000"/>
                  <a:alpha val="2000"/>
                </a:schemeClr>
              </a:gs>
              <a:gs pos="36000">
                <a:schemeClr val="accent1">
                  <a:lumMod val="45000"/>
                  <a:lumOff val="55000"/>
                  <a:alpha val="46000"/>
                </a:schemeClr>
              </a:gs>
              <a:gs pos="100000">
                <a:schemeClr val="bg1">
                  <a:alpha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1439113" y="2948188"/>
            <a:ext cx="795714" cy="336386"/>
            <a:chOff x="9838582" y="4095104"/>
            <a:chExt cx="750376" cy="336386"/>
          </a:xfrm>
        </p:grpSpPr>
        <p:grpSp>
          <p:nvGrpSpPr>
            <p:cNvPr id="5" name="Group 4"/>
            <p:cNvGrpSpPr/>
            <p:nvPr/>
          </p:nvGrpSpPr>
          <p:grpSpPr>
            <a:xfrm>
              <a:off x="9838582" y="4095104"/>
              <a:ext cx="750376" cy="336386"/>
              <a:chOff x="9856916" y="5708746"/>
              <a:chExt cx="750376" cy="336386"/>
            </a:xfrm>
          </p:grpSpPr>
          <p:pic>
            <p:nvPicPr>
              <p:cNvPr id="7" name="Picture 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 name="Picture 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 name="Group 8"/>
          <p:cNvGrpSpPr/>
          <p:nvPr/>
        </p:nvGrpSpPr>
        <p:grpSpPr>
          <a:xfrm>
            <a:off x="5262670" y="2938840"/>
            <a:ext cx="795714" cy="336386"/>
            <a:chOff x="9838582" y="4095104"/>
            <a:chExt cx="750376" cy="336386"/>
          </a:xfrm>
        </p:grpSpPr>
        <p:grpSp>
          <p:nvGrpSpPr>
            <p:cNvPr id="10" name="Group 9"/>
            <p:cNvGrpSpPr/>
            <p:nvPr/>
          </p:nvGrpSpPr>
          <p:grpSpPr>
            <a:xfrm>
              <a:off x="9838582" y="4095104"/>
              <a:ext cx="750376" cy="336386"/>
              <a:chOff x="9856916" y="5708746"/>
              <a:chExt cx="750376" cy="336386"/>
            </a:xfrm>
          </p:grpSpPr>
          <p:pic>
            <p:nvPicPr>
              <p:cNvPr id="12" name="Picture 1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3" name="Picture 1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55576" y="4160959"/>
            <a:ext cx="795714" cy="336386"/>
            <a:chOff x="9838582" y="4095104"/>
            <a:chExt cx="750376" cy="336386"/>
          </a:xfrm>
        </p:grpSpPr>
        <p:grpSp>
          <p:nvGrpSpPr>
            <p:cNvPr id="15" name="Group 14"/>
            <p:cNvGrpSpPr/>
            <p:nvPr/>
          </p:nvGrpSpPr>
          <p:grpSpPr>
            <a:xfrm>
              <a:off x="9838582" y="4095104"/>
              <a:ext cx="750376" cy="336386"/>
              <a:chOff x="9856916" y="5708746"/>
              <a:chExt cx="750376" cy="336386"/>
            </a:xfrm>
          </p:grpSpPr>
          <p:pic>
            <p:nvPicPr>
              <p:cNvPr id="17" name="Picture 1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8" name="Picture 1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1555981" y="5013176"/>
            <a:ext cx="795714" cy="336386"/>
            <a:chOff x="9838582" y="4095104"/>
            <a:chExt cx="750376" cy="336386"/>
          </a:xfrm>
        </p:grpSpPr>
        <p:grpSp>
          <p:nvGrpSpPr>
            <p:cNvPr id="20" name="Group 19"/>
            <p:cNvGrpSpPr/>
            <p:nvPr/>
          </p:nvGrpSpPr>
          <p:grpSpPr>
            <a:xfrm>
              <a:off x="9838582" y="4095104"/>
              <a:ext cx="750376" cy="336386"/>
              <a:chOff x="9856916" y="5708746"/>
              <a:chExt cx="750376" cy="336386"/>
            </a:xfrm>
          </p:grpSpPr>
          <p:pic>
            <p:nvPicPr>
              <p:cNvPr id="22" name="Picture 2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3" name="Picture 2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200532" y="5181370"/>
            <a:ext cx="795714" cy="336386"/>
            <a:chOff x="9838582" y="4095104"/>
            <a:chExt cx="750376" cy="336386"/>
          </a:xfrm>
        </p:grpSpPr>
        <p:grpSp>
          <p:nvGrpSpPr>
            <p:cNvPr id="25" name="Group 24"/>
            <p:cNvGrpSpPr/>
            <p:nvPr/>
          </p:nvGrpSpPr>
          <p:grpSpPr>
            <a:xfrm>
              <a:off x="9838582" y="4095104"/>
              <a:ext cx="750376" cy="336386"/>
              <a:chOff x="9856916" y="5708746"/>
              <a:chExt cx="750376" cy="336386"/>
            </a:xfrm>
          </p:grpSpPr>
          <p:pic>
            <p:nvPicPr>
              <p:cNvPr id="27" name="Picture 2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8" name="Picture 2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9" name="Group 28"/>
          <p:cNvGrpSpPr/>
          <p:nvPr/>
        </p:nvGrpSpPr>
        <p:grpSpPr>
          <a:xfrm>
            <a:off x="3151250" y="3381711"/>
            <a:ext cx="795714" cy="336386"/>
            <a:chOff x="9838582" y="4095104"/>
            <a:chExt cx="750376" cy="336386"/>
          </a:xfrm>
        </p:grpSpPr>
        <p:grpSp>
          <p:nvGrpSpPr>
            <p:cNvPr id="30" name="Group 29"/>
            <p:cNvGrpSpPr/>
            <p:nvPr/>
          </p:nvGrpSpPr>
          <p:grpSpPr>
            <a:xfrm>
              <a:off x="9838582" y="4095104"/>
              <a:ext cx="750376" cy="336386"/>
              <a:chOff x="9856916" y="5708746"/>
              <a:chExt cx="750376" cy="336386"/>
            </a:xfrm>
          </p:grpSpPr>
          <p:pic>
            <p:nvPicPr>
              <p:cNvPr id="32" name="Picture 3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33" name="Picture 3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4788024" y="1585054"/>
            <a:ext cx="797276" cy="619810"/>
            <a:chOff x="3877794" y="1023235"/>
            <a:chExt cx="797276" cy="619810"/>
          </a:xfrm>
        </p:grpSpPr>
        <p:pic>
          <p:nvPicPr>
            <p:cNvPr id="35" name="Picture 34"/>
            <p:cNvPicPr>
              <a:picLocks noChangeAspect="1"/>
            </p:cNvPicPr>
            <p:nvPr/>
          </p:nvPicPr>
          <p:blipFill rotWithShape="1">
            <a:blip r:embed="rId2" cstate="print">
              <a:extLst>
                <a:ext uri="{28A0092B-C50C-407E-A947-70E740481C1C}">
                  <a14:useLocalDpi xmlns:a14="http://schemas.microsoft.com/office/drawing/2010/main" val="0"/>
                </a:ext>
              </a:extLst>
            </a:blip>
            <a:srcRect r="58497" b="53598"/>
            <a:stretch/>
          </p:blipFill>
          <p:spPr>
            <a:xfrm rot="2862730" flipV="1">
              <a:off x="3773543" y="1127486"/>
              <a:ext cx="619810" cy="411307"/>
            </a:xfrm>
            <a:prstGeom prst="rect">
              <a:avLst/>
            </a:prstGeom>
          </p:spPr>
        </p:pic>
        <p:pic>
          <p:nvPicPr>
            <p:cNvPr id="3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052736"/>
              <a:ext cx="535118" cy="355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7" name="Group 36"/>
          <p:cNvGrpSpPr/>
          <p:nvPr/>
        </p:nvGrpSpPr>
        <p:grpSpPr>
          <a:xfrm>
            <a:off x="2751805" y="2794480"/>
            <a:ext cx="795714" cy="336386"/>
            <a:chOff x="9838582" y="4095104"/>
            <a:chExt cx="750376" cy="336386"/>
          </a:xfrm>
        </p:grpSpPr>
        <p:grpSp>
          <p:nvGrpSpPr>
            <p:cNvPr id="38" name="Group 37"/>
            <p:cNvGrpSpPr/>
            <p:nvPr/>
          </p:nvGrpSpPr>
          <p:grpSpPr>
            <a:xfrm>
              <a:off x="9838582" y="4095104"/>
              <a:ext cx="750376" cy="336386"/>
              <a:chOff x="9856916" y="5708746"/>
              <a:chExt cx="750376" cy="336386"/>
            </a:xfrm>
          </p:grpSpPr>
          <p:pic>
            <p:nvPicPr>
              <p:cNvPr id="40" name="Picture 3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1" name="Picture 4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3780630" y="2348880"/>
            <a:ext cx="795714" cy="336386"/>
            <a:chOff x="9838582" y="4095104"/>
            <a:chExt cx="750376" cy="336386"/>
          </a:xfrm>
        </p:grpSpPr>
        <p:grpSp>
          <p:nvGrpSpPr>
            <p:cNvPr id="43" name="Group 42"/>
            <p:cNvGrpSpPr/>
            <p:nvPr/>
          </p:nvGrpSpPr>
          <p:grpSpPr>
            <a:xfrm>
              <a:off x="9838582" y="4095104"/>
              <a:ext cx="750376" cy="336386"/>
              <a:chOff x="9856916" y="5708746"/>
              <a:chExt cx="750376" cy="336386"/>
            </a:xfrm>
          </p:grpSpPr>
          <p:pic>
            <p:nvPicPr>
              <p:cNvPr id="45" name="Picture 4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6" name="Picture 4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7" name="Group 46"/>
          <p:cNvGrpSpPr/>
          <p:nvPr/>
        </p:nvGrpSpPr>
        <p:grpSpPr>
          <a:xfrm>
            <a:off x="4444107" y="3472438"/>
            <a:ext cx="795714" cy="336386"/>
            <a:chOff x="9838582" y="4095104"/>
            <a:chExt cx="750376" cy="336386"/>
          </a:xfrm>
        </p:grpSpPr>
        <p:grpSp>
          <p:nvGrpSpPr>
            <p:cNvPr id="48" name="Group 47"/>
            <p:cNvGrpSpPr/>
            <p:nvPr/>
          </p:nvGrpSpPr>
          <p:grpSpPr>
            <a:xfrm>
              <a:off x="9838582" y="4095104"/>
              <a:ext cx="750376" cy="336386"/>
              <a:chOff x="9856916" y="5708746"/>
              <a:chExt cx="750376" cy="336386"/>
            </a:xfrm>
          </p:grpSpPr>
          <p:pic>
            <p:nvPicPr>
              <p:cNvPr id="50" name="Picture 4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1" name="Picture 5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5474972" y="4217323"/>
            <a:ext cx="795714" cy="336386"/>
            <a:chOff x="9838582" y="4095104"/>
            <a:chExt cx="750376" cy="336386"/>
          </a:xfrm>
        </p:grpSpPr>
        <p:grpSp>
          <p:nvGrpSpPr>
            <p:cNvPr id="53" name="Group 52"/>
            <p:cNvGrpSpPr/>
            <p:nvPr/>
          </p:nvGrpSpPr>
          <p:grpSpPr>
            <a:xfrm>
              <a:off x="9838582" y="4095104"/>
              <a:ext cx="750376" cy="336386"/>
              <a:chOff x="9856916" y="5708746"/>
              <a:chExt cx="750376" cy="336386"/>
            </a:xfrm>
          </p:grpSpPr>
          <p:pic>
            <p:nvPicPr>
              <p:cNvPr id="55" name="Picture 5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6" name="Picture 5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7" name="Group 56"/>
          <p:cNvGrpSpPr/>
          <p:nvPr/>
        </p:nvGrpSpPr>
        <p:grpSpPr>
          <a:xfrm>
            <a:off x="1002277" y="2059695"/>
            <a:ext cx="795714" cy="336386"/>
            <a:chOff x="9838582" y="4095104"/>
            <a:chExt cx="750376" cy="336386"/>
          </a:xfrm>
        </p:grpSpPr>
        <p:grpSp>
          <p:nvGrpSpPr>
            <p:cNvPr id="58" name="Group 57"/>
            <p:cNvGrpSpPr/>
            <p:nvPr/>
          </p:nvGrpSpPr>
          <p:grpSpPr>
            <a:xfrm>
              <a:off x="9838582" y="4095104"/>
              <a:ext cx="750376" cy="336386"/>
              <a:chOff x="9856916" y="5708746"/>
              <a:chExt cx="750376" cy="336386"/>
            </a:xfrm>
          </p:grpSpPr>
          <p:pic>
            <p:nvPicPr>
              <p:cNvPr id="60" name="Picture 5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1" name="Picture 6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2" name="Group 61"/>
          <p:cNvGrpSpPr/>
          <p:nvPr/>
        </p:nvGrpSpPr>
        <p:grpSpPr>
          <a:xfrm>
            <a:off x="1681123" y="773032"/>
            <a:ext cx="795714" cy="336386"/>
            <a:chOff x="9838582" y="4095104"/>
            <a:chExt cx="750376" cy="336386"/>
          </a:xfrm>
        </p:grpSpPr>
        <p:grpSp>
          <p:nvGrpSpPr>
            <p:cNvPr id="63" name="Group 62"/>
            <p:cNvGrpSpPr/>
            <p:nvPr/>
          </p:nvGrpSpPr>
          <p:grpSpPr>
            <a:xfrm>
              <a:off x="9838582" y="4095104"/>
              <a:ext cx="750376" cy="336386"/>
              <a:chOff x="9856916" y="5708746"/>
              <a:chExt cx="750376" cy="336386"/>
            </a:xfrm>
          </p:grpSpPr>
          <p:pic>
            <p:nvPicPr>
              <p:cNvPr id="65" name="Picture 6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6" name="Picture 6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7" name="Group 66"/>
          <p:cNvGrpSpPr/>
          <p:nvPr/>
        </p:nvGrpSpPr>
        <p:grpSpPr>
          <a:xfrm>
            <a:off x="1867893" y="1368145"/>
            <a:ext cx="795714" cy="336386"/>
            <a:chOff x="9838582" y="4095104"/>
            <a:chExt cx="750376" cy="336386"/>
          </a:xfrm>
        </p:grpSpPr>
        <p:grpSp>
          <p:nvGrpSpPr>
            <p:cNvPr id="68" name="Group 67"/>
            <p:cNvGrpSpPr/>
            <p:nvPr/>
          </p:nvGrpSpPr>
          <p:grpSpPr>
            <a:xfrm>
              <a:off x="9838582" y="4095104"/>
              <a:ext cx="750376" cy="336386"/>
              <a:chOff x="9856916" y="5708746"/>
              <a:chExt cx="750376" cy="336386"/>
            </a:xfrm>
          </p:grpSpPr>
          <p:pic>
            <p:nvPicPr>
              <p:cNvPr id="70" name="Picture 6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71" name="Picture 7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77" name="Group 76"/>
          <p:cNvGrpSpPr/>
          <p:nvPr/>
        </p:nvGrpSpPr>
        <p:grpSpPr>
          <a:xfrm>
            <a:off x="4336644" y="5181371"/>
            <a:ext cx="795714" cy="336386"/>
            <a:chOff x="9838582" y="4095104"/>
            <a:chExt cx="750376" cy="336386"/>
          </a:xfrm>
        </p:grpSpPr>
        <p:grpSp>
          <p:nvGrpSpPr>
            <p:cNvPr id="78" name="Group 77"/>
            <p:cNvGrpSpPr/>
            <p:nvPr/>
          </p:nvGrpSpPr>
          <p:grpSpPr>
            <a:xfrm>
              <a:off x="9838582" y="4095104"/>
              <a:ext cx="750376" cy="336386"/>
              <a:chOff x="9856916" y="5708746"/>
              <a:chExt cx="750376" cy="336386"/>
            </a:xfrm>
          </p:grpSpPr>
          <p:pic>
            <p:nvPicPr>
              <p:cNvPr id="80" name="Picture 7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1" name="Picture 8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7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2" name="Group 81"/>
          <p:cNvGrpSpPr/>
          <p:nvPr/>
        </p:nvGrpSpPr>
        <p:grpSpPr>
          <a:xfrm>
            <a:off x="1957673" y="2253329"/>
            <a:ext cx="795714" cy="336386"/>
            <a:chOff x="9838582" y="4095104"/>
            <a:chExt cx="750376" cy="336386"/>
          </a:xfrm>
        </p:grpSpPr>
        <p:grpSp>
          <p:nvGrpSpPr>
            <p:cNvPr id="83" name="Group 82"/>
            <p:cNvGrpSpPr/>
            <p:nvPr/>
          </p:nvGrpSpPr>
          <p:grpSpPr>
            <a:xfrm>
              <a:off x="9838582" y="4095104"/>
              <a:ext cx="750376" cy="336386"/>
              <a:chOff x="9856916" y="5708746"/>
              <a:chExt cx="750376" cy="336386"/>
            </a:xfrm>
          </p:grpSpPr>
          <p:pic>
            <p:nvPicPr>
              <p:cNvPr id="85" name="Picture 8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6" name="Picture 8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7" name="Group 86"/>
          <p:cNvGrpSpPr/>
          <p:nvPr/>
        </p:nvGrpSpPr>
        <p:grpSpPr>
          <a:xfrm>
            <a:off x="3382773" y="1640923"/>
            <a:ext cx="795714" cy="336386"/>
            <a:chOff x="9838582" y="4095104"/>
            <a:chExt cx="750376" cy="336386"/>
          </a:xfrm>
        </p:grpSpPr>
        <p:grpSp>
          <p:nvGrpSpPr>
            <p:cNvPr id="88" name="Group 87"/>
            <p:cNvGrpSpPr/>
            <p:nvPr/>
          </p:nvGrpSpPr>
          <p:grpSpPr>
            <a:xfrm>
              <a:off x="9838582" y="4095104"/>
              <a:ext cx="750376" cy="336386"/>
              <a:chOff x="9856916" y="5708746"/>
              <a:chExt cx="750376" cy="336386"/>
            </a:xfrm>
          </p:grpSpPr>
          <p:pic>
            <p:nvPicPr>
              <p:cNvPr id="90" name="Picture 8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1" name="Picture 9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2" name="Group 91"/>
          <p:cNvGrpSpPr/>
          <p:nvPr/>
        </p:nvGrpSpPr>
        <p:grpSpPr>
          <a:xfrm>
            <a:off x="2304857" y="3831176"/>
            <a:ext cx="795714" cy="336386"/>
            <a:chOff x="9838582" y="4095104"/>
            <a:chExt cx="750376" cy="336386"/>
          </a:xfrm>
        </p:grpSpPr>
        <p:grpSp>
          <p:nvGrpSpPr>
            <p:cNvPr id="93" name="Group 92"/>
            <p:cNvGrpSpPr/>
            <p:nvPr/>
          </p:nvGrpSpPr>
          <p:grpSpPr>
            <a:xfrm>
              <a:off x="9838582" y="4095104"/>
              <a:ext cx="750376" cy="336386"/>
              <a:chOff x="9856916" y="5708746"/>
              <a:chExt cx="750376" cy="336386"/>
            </a:xfrm>
          </p:grpSpPr>
          <p:pic>
            <p:nvPicPr>
              <p:cNvPr id="95" name="Picture 9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6" name="Picture 9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7" name="Group 96"/>
          <p:cNvGrpSpPr/>
          <p:nvPr/>
        </p:nvGrpSpPr>
        <p:grpSpPr>
          <a:xfrm>
            <a:off x="4046250" y="4348780"/>
            <a:ext cx="795714" cy="336386"/>
            <a:chOff x="9838582" y="4095104"/>
            <a:chExt cx="750376" cy="336386"/>
          </a:xfrm>
        </p:grpSpPr>
        <p:grpSp>
          <p:nvGrpSpPr>
            <p:cNvPr id="98" name="Group 97"/>
            <p:cNvGrpSpPr/>
            <p:nvPr/>
          </p:nvGrpSpPr>
          <p:grpSpPr>
            <a:xfrm>
              <a:off x="9838582" y="4095104"/>
              <a:ext cx="750376" cy="336386"/>
              <a:chOff x="9856916" y="5708746"/>
              <a:chExt cx="750376" cy="336386"/>
            </a:xfrm>
          </p:grpSpPr>
          <p:pic>
            <p:nvPicPr>
              <p:cNvPr id="100" name="Picture 9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1" name="Picture 10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481355" y="732364"/>
            <a:ext cx="795714" cy="336386"/>
            <a:chOff x="9838582" y="4095104"/>
            <a:chExt cx="750376" cy="336386"/>
          </a:xfrm>
        </p:grpSpPr>
        <p:grpSp>
          <p:nvGrpSpPr>
            <p:cNvPr id="103" name="Group 102"/>
            <p:cNvGrpSpPr/>
            <p:nvPr/>
          </p:nvGrpSpPr>
          <p:grpSpPr>
            <a:xfrm>
              <a:off x="9838582" y="4095104"/>
              <a:ext cx="750376" cy="336386"/>
              <a:chOff x="9856916" y="5708746"/>
              <a:chExt cx="750376" cy="336386"/>
            </a:xfrm>
          </p:grpSpPr>
          <p:pic>
            <p:nvPicPr>
              <p:cNvPr id="105" name="Picture 10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6" name="Picture 10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2829069" y="4625595"/>
            <a:ext cx="795714" cy="336386"/>
            <a:chOff x="9838582" y="4095104"/>
            <a:chExt cx="750376" cy="336386"/>
          </a:xfrm>
        </p:grpSpPr>
        <p:grpSp>
          <p:nvGrpSpPr>
            <p:cNvPr id="108" name="Group 107"/>
            <p:cNvGrpSpPr/>
            <p:nvPr/>
          </p:nvGrpSpPr>
          <p:grpSpPr>
            <a:xfrm>
              <a:off x="9838582" y="4095104"/>
              <a:ext cx="750376" cy="336386"/>
              <a:chOff x="9856916" y="5708746"/>
              <a:chExt cx="750376" cy="336386"/>
            </a:xfrm>
          </p:grpSpPr>
          <p:pic>
            <p:nvPicPr>
              <p:cNvPr id="110" name="Picture 10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1" name="Picture 11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2" name="Group 111"/>
          <p:cNvGrpSpPr/>
          <p:nvPr/>
        </p:nvGrpSpPr>
        <p:grpSpPr>
          <a:xfrm>
            <a:off x="2818017" y="5622340"/>
            <a:ext cx="795714" cy="336386"/>
            <a:chOff x="9838582" y="4095104"/>
            <a:chExt cx="750376" cy="336386"/>
          </a:xfrm>
        </p:grpSpPr>
        <p:grpSp>
          <p:nvGrpSpPr>
            <p:cNvPr id="113" name="Group 112"/>
            <p:cNvGrpSpPr/>
            <p:nvPr/>
          </p:nvGrpSpPr>
          <p:grpSpPr>
            <a:xfrm>
              <a:off x="9838582" y="4095104"/>
              <a:ext cx="750376" cy="336386"/>
              <a:chOff x="9856916" y="5708746"/>
              <a:chExt cx="750376" cy="336386"/>
            </a:xfrm>
          </p:grpSpPr>
          <p:pic>
            <p:nvPicPr>
              <p:cNvPr id="115" name="Picture 11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6" name="Picture 11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7" name="Group 116"/>
          <p:cNvGrpSpPr/>
          <p:nvPr/>
        </p:nvGrpSpPr>
        <p:grpSpPr>
          <a:xfrm>
            <a:off x="1302072" y="5958725"/>
            <a:ext cx="795714" cy="336386"/>
            <a:chOff x="9838582" y="4095104"/>
            <a:chExt cx="750376" cy="336386"/>
          </a:xfrm>
        </p:grpSpPr>
        <p:grpSp>
          <p:nvGrpSpPr>
            <p:cNvPr id="118" name="Group 117"/>
            <p:cNvGrpSpPr/>
            <p:nvPr/>
          </p:nvGrpSpPr>
          <p:grpSpPr>
            <a:xfrm>
              <a:off x="9838582" y="4095104"/>
              <a:ext cx="750376" cy="336386"/>
              <a:chOff x="9856916" y="5708746"/>
              <a:chExt cx="750376" cy="336386"/>
            </a:xfrm>
          </p:grpSpPr>
          <p:pic>
            <p:nvPicPr>
              <p:cNvPr id="120" name="Picture 11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1" name="Picture 12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387302" y="2828760"/>
            <a:ext cx="795714" cy="336386"/>
            <a:chOff x="9838582" y="4095104"/>
            <a:chExt cx="750376" cy="336386"/>
          </a:xfrm>
        </p:grpSpPr>
        <p:grpSp>
          <p:nvGrpSpPr>
            <p:cNvPr id="123" name="Group 122"/>
            <p:cNvGrpSpPr/>
            <p:nvPr/>
          </p:nvGrpSpPr>
          <p:grpSpPr>
            <a:xfrm>
              <a:off x="9838582" y="4095104"/>
              <a:ext cx="750376" cy="336386"/>
              <a:chOff x="9856916" y="5708746"/>
              <a:chExt cx="750376" cy="336386"/>
            </a:xfrm>
          </p:grpSpPr>
          <p:pic>
            <p:nvPicPr>
              <p:cNvPr id="125" name="Picture 12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6" name="Picture 12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2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7" name="Straight Arrow Connector 126"/>
          <p:cNvCxnSpPr>
            <a:endCxn id="66" idx="0"/>
          </p:cNvCxnSpPr>
          <p:nvPr/>
        </p:nvCxnSpPr>
        <p:spPr>
          <a:xfrm>
            <a:off x="1340203" y="937863"/>
            <a:ext cx="340920" cy="3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976303" y="2442027"/>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1756231" y="1763822"/>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1565553" y="4098527"/>
            <a:ext cx="724920" cy="1983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06002" y="1112201"/>
            <a:ext cx="175209" cy="255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4170739" y="1747970"/>
            <a:ext cx="511032" cy="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111" idx="0"/>
          </p:cNvCxnSpPr>
          <p:nvPr/>
        </p:nvCxnSpPr>
        <p:spPr>
          <a:xfrm flipV="1">
            <a:off x="2281211" y="4793787"/>
            <a:ext cx="547858" cy="219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V="1">
            <a:off x="1797991" y="5396848"/>
            <a:ext cx="159682" cy="433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V="1">
            <a:off x="4554516" y="3865707"/>
            <a:ext cx="239958" cy="396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2140313" y="5795721"/>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5023837" y="4621558"/>
            <a:ext cx="753569" cy="4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endCxn id="8" idx="0"/>
          </p:cNvCxnSpPr>
          <p:nvPr/>
        </p:nvCxnSpPr>
        <p:spPr>
          <a:xfrm>
            <a:off x="1197541" y="30199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3134536" y="3745216"/>
            <a:ext cx="174067" cy="93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003006" y="5178007"/>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a:off x="1782168" y="22524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a:off x="2621995" y="2508404"/>
            <a:ext cx="373402" cy="2488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a:off x="1115948" y="1135838"/>
            <a:ext cx="770751" cy="248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2705365" y="1551078"/>
            <a:ext cx="718133" cy="95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V="1">
            <a:off x="2054963" y="2560114"/>
            <a:ext cx="282842" cy="34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3578037" y="4548825"/>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3" idx="1"/>
          </p:cNvCxnSpPr>
          <p:nvPr/>
        </p:nvCxnSpPr>
        <p:spPr>
          <a:xfrm flipV="1">
            <a:off x="5106745" y="3275225"/>
            <a:ext cx="436749" cy="143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4832128" y="4405665"/>
            <a:ext cx="538281" cy="4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31" idx="0"/>
            <a:endCxn id="46" idx="1"/>
          </p:cNvCxnSpPr>
          <p:nvPr/>
        </p:nvCxnSpPr>
        <p:spPr>
          <a:xfrm flipV="1">
            <a:off x="3564569" y="2685265"/>
            <a:ext cx="496885" cy="753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556679" y="5415508"/>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H="1" flipV="1">
            <a:off x="3242387" y="5070061"/>
            <a:ext cx="33470" cy="43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flipV="1">
            <a:off x="3915545" y="2009286"/>
            <a:ext cx="214190" cy="310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H="1" flipV="1">
            <a:off x="5755795" y="3418353"/>
            <a:ext cx="91526" cy="6558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flipH="1" flipV="1">
            <a:off x="5470556" y="2058567"/>
            <a:ext cx="95468" cy="580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H="1" flipV="1">
            <a:off x="4546930" y="2629338"/>
            <a:ext cx="712539" cy="417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flipV="1">
            <a:off x="2881634" y="4274208"/>
            <a:ext cx="165146" cy="215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5102144" y="1210522"/>
            <a:ext cx="625556" cy="369332"/>
          </a:xfrm>
          <a:prstGeom prst="rect">
            <a:avLst/>
          </a:prstGeom>
          <a:noFill/>
        </p:spPr>
        <p:txBody>
          <a:bodyPr wrap="none" rtlCol="0">
            <a:spAutoFit/>
          </a:bodyPr>
          <a:lstStyle/>
          <a:p>
            <a:r>
              <a:rPr lang="en-US" dirty="0" smtClean="0"/>
              <a:t>Root</a:t>
            </a:r>
            <a:endParaRPr lang="en-US" dirty="0"/>
          </a:p>
        </p:txBody>
      </p:sp>
      <p:sp>
        <p:nvSpPr>
          <p:cNvPr id="171" name="TextBox 170"/>
          <p:cNvSpPr txBox="1"/>
          <p:nvPr/>
        </p:nvSpPr>
        <p:spPr>
          <a:xfrm>
            <a:off x="5566024" y="1498990"/>
            <a:ext cx="570990" cy="261610"/>
          </a:xfrm>
          <a:prstGeom prst="rect">
            <a:avLst/>
          </a:prstGeom>
          <a:noFill/>
        </p:spPr>
        <p:txBody>
          <a:bodyPr wrap="none" rtlCol="0">
            <a:spAutoFit/>
          </a:bodyPr>
          <a:lstStyle/>
          <a:p>
            <a:r>
              <a:rPr lang="en-US" sz="1100" dirty="0" smtClean="0"/>
              <a:t>Rank 1</a:t>
            </a:r>
            <a:endParaRPr lang="en-US" sz="1100" dirty="0"/>
          </a:p>
        </p:txBody>
      </p:sp>
      <p:sp>
        <p:nvSpPr>
          <p:cNvPr id="172" name="TextBox 171"/>
          <p:cNvSpPr txBox="1"/>
          <p:nvPr/>
        </p:nvSpPr>
        <p:spPr>
          <a:xfrm>
            <a:off x="3708256" y="1407266"/>
            <a:ext cx="715260" cy="261610"/>
          </a:xfrm>
          <a:prstGeom prst="rect">
            <a:avLst/>
          </a:prstGeom>
          <a:noFill/>
        </p:spPr>
        <p:txBody>
          <a:bodyPr wrap="none" rtlCol="0">
            <a:spAutoFit/>
          </a:bodyPr>
          <a:lstStyle/>
          <a:p>
            <a:r>
              <a:rPr lang="en-US" sz="1100" dirty="0" smtClean="0"/>
              <a:t>Rank 110</a:t>
            </a:r>
            <a:endParaRPr lang="en-US" sz="1100" dirty="0"/>
          </a:p>
        </p:txBody>
      </p:sp>
      <p:sp>
        <p:nvSpPr>
          <p:cNvPr id="173" name="TextBox 172"/>
          <p:cNvSpPr txBox="1"/>
          <p:nvPr/>
        </p:nvSpPr>
        <p:spPr>
          <a:xfrm>
            <a:off x="4410724" y="2292853"/>
            <a:ext cx="857927" cy="261610"/>
          </a:xfrm>
          <a:prstGeom prst="rect">
            <a:avLst/>
          </a:prstGeom>
          <a:noFill/>
        </p:spPr>
        <p:txBody>
          <a:bodyPr wrap="none" rtlCol="0">
            <a:spAutoFit/>
          </a:bodyPr>
          <a:lstStyle/>
          <a:p>
            <a:r>
              <a:rPr lang="en-US" sz="1100" dirty="0" smtClean="0"/>
              <a:t>P: Rank 250</a:t>
            </a:r>
            <a:endParaRPr lang="en-US" sz="1100" dirty="0"/>
          </a:p>
        </p:txBody>
      </p:sp>
      <p:sp>
        <p:nvSpPr>
          <p:cNvPr id="174" name="TextBox 173"/>
          <p:cNvSpPr txBox="1"/>
          <p:nvPr/>
        </p:nvSpPr>
        <p:spPr>
          <a:xfrm>
            <a:off x="5913056" y="2908102"/>
            <a:ext cx="715260" cy="261610"/>
          </a:xfrm>
          <a:prstGeom prst="rect">
            <a:avLst/>
          </a:prstGeom>
          <a:noFill/>
        </p:spPr>
        <p:txBody>
          <a:bodyPr wrap="none" rtlCol="0">
            <a:spAutoFit/>
          </a:bodyPr>
          <a:lstStyle/>
          <a:p>
            <a:r>
              <a:rPr lang="en-US" sz="1100" dirty="0" smtClean="0"/>
              <a:t>Rank 260</a:t>
            </a:r>
            <a:endParaRPr lang="en-US" sz="1100" dirty="0"/>
          </a:p>
        </p:txBody>
      </p:sp>
      <p:sp>
        <p:nvSpPr>
          <p:cNvPr id="176" name="TextBox 175"/>
          <p:cNvSpPr txBox="1"/>
          <p:nvPr/>
        </p:nvSpPr>
        <p:spPr>
          <a:xfrm>
            <a:off x="3698805" y="3203037"/>
            <a:ext cx="862737" cy="261610"/>
          </a:xfrm>
          <a:prstGeom prst="rect">
            <a:avLst/>
          </a:prstGeom>
          <a:noFill/>
        </p:spPr>
        <p:txBody>
          <a:bodyPr wrap="none" rtlCol="0">
            <a:spAutoFit/>
          </a:bodyPr>
          <a:lstStyle/>
          <a:p>
            <a:r>
              <a:rPr lang="en-US" sz="1100" dirty="0" smtClean="0"/>
              <a:t>B: Rank 530</a:t>
            </a:r>
            <a:endParaRPr lang="en-US" sz="1100" dirty="0"/>
          </a:p>
        </p:txBody>
      </p:sp>
      <p:sp>
        <p:nvSpPr>
          <p:cNvPr id="177" name="TextBox 176"/>
          <p:cNvSpPr txBox="1"/>
          <p:nvPr/>
        </p:nvSpPr>
        <p:spPr>
          <a:xfrm>
            <a:off x="2085049" y="2032490"/>
            <a:ext cx="872355" cy="261610"/>
          </a:xfrm>
          <a:prstGeom prst="rect">
            <a:avLst/>
          </a:prstGeom>
          <a:noFill/>
        </p:spPr>
        <p:txBody>
          <a:bodyPr wrap="none" rtlCol="0">
            <a:spAutoFit/>
          </a:bodyPr>
          <a:lstStyle/>
          <a:p>
            <a:r>
              <a:rPr lang="en-US" sz="1100" dirty="0"/>
              <a:t>D</a:t>
            </a:r>
            <a:r>
              <a:rPr lang="en-US" sz="1100" dirty="0" smtClean="0"/>
              <a:t>: Rank 510</a:t>
            </a:r>
            <a:endParaRPr lang="en-US" sz="1100" dirty="0"/>
          </a:p>
        </p:txBody>
      </p:sp>
      <p:sp>
        <p:nvSpPr>
          <p:cNvPr id="178" name="TextBox 177"/>
          <p:cNvSpPr txBox="1"/>
          <p:nvPr/>
        </p:nvSpPr>
        <p:spPr>
          <a:xfrm>
            <a:off x="1725749" y="3178625"/>
            <a:ext cx="861133" cy="261610"/>
          </a:xfrm>
          <a:prstGeom prst="rect">
            <a:avLst/>
          </a:prstGeom>
          <a:noFill/>
        </p:spPr>
        <p:txBody>
          <a:bodyPr wrap="none" rtlCol="0">
            <a:spAutoFit/>
          </a:bodyPr>
          <a:lstStyle/>
          <a:p>
            <a:r>
              <a:rPr lang="en-US" sz="1100" dirty="0" smtClean="0"/>
              <a:t>C: Rank 610</a:t>
            </a:r>
            <a:endParaRPr lang="en-US" sz="1100" dirty="0"/>
          </a:p>
        </p:txBody>
      </p:sp>
      <p:sp>
        <p:nvSpPr>
          <p:cNvPr id="182" name="TextBox 181"/>
          <p:cNvSpPr txBox="1"/>
          <p:nvPr/>
        </p:nvSpPr>
        <p:spPr>
          <a:xfrm>
            <a:off x="3034311" y="3838889"/>
            <a:ext cx="854721" cy="261610"/>
          </a:xfrm>
          <a:prstGeom prst="rect">
            <a:avLst/>
          </a:prstGeom>
          <a:noFill/>
        </p:spPr>
        <p:txBody>
          <a:bodyPr wrap="none" rtlCol="0">
            <a:spAutoFit/>
          </a:bodyPr>
          <a:lstStyle/>
          <a:p>
            <a:r>
              <a:rPr lang="en-US" sz="1100" dirty="0"/>
              <a:t>E</a:t>
            </a:r>
            <a:r>
              <a:rPr lang="en-US" sz="1100" dirty="0" smtClean="0"/>
              <a:t>: Rank 620</a:t>
            </a:r>
            <a:endParaRPr lang="en-US" sz="1100" dirty="0"/>
          </a:p>
        </p:txBody>
      </p:sp>
      <p:sp>
        <p:nvSpPr>
          <p:cNvPr id="186" name="TextBox 185"/>
          <p:cNvSpPr txBox="1"/>
          <p:nvPr/>
        </p:nvSpPr>
        <p:spPr>
          <a:xfrm>
            <a:off x="7014922" y="1681858"/>
            <a:ext cx="4682329" cy="2585323"/>
          </a:xfrm>
          <a:prstGeom prst="rect">
            <a:avLst/>
          </a:prstGeom>
          <a:noFill/>
        </p:spPr>
        <p:txBody>
          <a:bodyPr wrap="square" rtlCol="0">
            <a:spAutoFit/>
          </a:bodyPr>
          <a:lstStyle/>
          <a:p>
            <a:endParaRPr lang="en-US" dirty="0"/>
          </a:p>
          <a:p>
            <a:r>
              <a:rPr lang="en-US" dirty="0" smtClean="0"/>
              <a:t>Loops will cause the packet to come back to A. </a:t>
            </a:r>
          </a:p>
          <a:p>
            <a:endParaRPr lang="en-US" dirty="0"/>
          </a:p>
          <a:p>
            <a:r>
              <a:rPr lang="en-US" dirty="0" smtClean="0"/>
              <a:t>A recognizes them (e.g. source address is A, a new flag in RPI), and eliminates the neighbor indicated in the packet from the potential parents </a:t>
            </a:r>
          </a:p>
          <a:p>
            <a:endParaRPr lang="en-US" dirty="0"/>
          </a:p>
          <a:p>
            <a:endParaRPr lang="en-US" dirty="0" smtClean="0"/>
          </a:p>
        </p:txBody>
      </p:sp>
      <p:sp>
        <p:nvSpPr>
          <p:cNvPr id="162" name="TextBox 161"/>
          <p:cNvSpPr txBox="1"/>
          <p:nvPr/>
        </p:nvSpPr>
        <p:spPr>
          <a:xfrm>
            <a:off x="2852789" y="2549383"/>
            <a:ext cx="870751" cy="261610"/>
          </a:xfrm>
          <a:prstGeom prst="rect">
            <a:avLst/>
          </a:prstGeom>
          <a:noFill/>
        </p:spPr>
        <p:txBody>
          <a:bodyPr wrap="none" rtlCol="0">
            <a:spAutoFit/>
          </a:bodyPr>
          <a:lstStyle/>
          <a:p>
            <a:r>
              <a:rPr lang="en-US" sz="1050" dirty="0" smtClean="0"/>
              <a:t>A</a:t>
            </a:r>
            <a:r>
              <a:rPr lang="en-US" sz="1100" dirty="0" smtClean="0"/>
              <a:t>: Rank 380</a:t>
            </a:r>
            <a:endParaRPr lang="en-US" sz="1100" dirty="0"/>
          </a:p>
        </p:txBody>
      </p:sp>
      <p:sp>
        <p:nvSpPr>
          <p:cNvPr id="74" name="Circular Arrow 73"/>
          <p:cNvSpPr/>
          <p:nvPr/>
        </p:nvSpPr>
        <p:spPr>
          <a:xfrm>
            <a:off x="1549641" y="2219174"/>
            <a:ext cx="1842189" cy="1347335"/>
          </a:xfrm>
          <a:prstGeom prst="circularArrow">
            <a:avLst>
              <a:gd name="adj1" fmla="val 12500"/>
              <a:gd name="adj2" fmla="val 1142319"/>
              <a:gd name="adj3" fmla="val 20457681"/>
              <a:gd name="adj4" fmla="val 1184877"/>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 name="Right Arrow 2"/>
          <p:cNvSpPr/>
          <p:nvPr/>
        </p:nvSpPr>
        <p:spPr>
          <a:xfrm rot="1829443">
            <a:off x="2168753" y="2563089"/>
            <a:ext cx="1137944" cy="3280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To Root via A</a:t>
            </a:r>
            <a:endParaRPr lang="en-US" sz="1100" dirty="0"/>
          </a:p>
        </p:txBody>
      </p:sp>
      <p:sp>
        <p:nvSpPr>
          <p:cNvPr id="2" name="Slide Number Placeholder 1"/>
          <p:cNvSpPr>
            <a:spLocks noGrp="1"/>
          </p:cNvSpPr>
          <p:nvPr>
            <p:ph type="sldNum" sz="quarter" idx="12"/>
          </p:nvPr>
        </p:nvSpPr>
        <p:spPr/>
        <p:txBody>
          <a:bodyPr/>
          <a:lstStyle/>
          <a:p>
            <a:fld id="{18BF9C3C-0004-4145-8BE2-5FBA8C817ACA}" type="slidenum">
              <a:rPr lang="en-US" smtClean="0"/>
              <a:pPr/>
              <a:t>14</a:t>
            </a:fld>
            <a:endParaRPr lang="en-US" dirty="0"/>
          </a:p>
        </p:txBody>
      </p:sp>
    </p:spTree>
    <p:extLst>
      <p:ext uri="{BB962C8B-B14F-4D97-AF65-F5344CB8AC3E}">
        <p14:creationId xmlns:p14="http://schemas.microsoft.com/office/powerpoint/2010/main" val="2802194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lstStyle/>
          <a:p>
            <a:r>
              <a:rPr lang="en-US" dirty="0" smtClean="0"/>
              <a:t>Metrics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41848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64695" y="1071717"/>
            <a:ext cx="9774655" cy="5105247"/>
          </a:xfrm>
        </p:spPr>
        <p:txBody>
          <a:bodyPr>
            <a:normAutofit/>
          </a:bodyPr>
          <a:lstStyle/>
          <a:p>
            <a:r>
              <a:rPr lang="en-US" sz="2900" dirty="0"/>
              <a:t>Reliable downward routing</a:t>
            </a:r>
          </a:p>
          <a:p>
            <a:pPr lvl="1"/>
            <a:r>
              <a:rPr lang="en-US" sz="2500" dirty="0"/>
              <a:t>Goal: reach 99.999% delivery (1 loss per 100,000)</a:t>
            </a:r>
          </a:p>
          <a:p>
            <a:r>
              <a:rPr lang="en-US" sz="2800" dirty="0"/>
              <a:t>Preliminary study</a:t>
            </a:r>
          </a:p>
          <a:p>
            <a:pPr lvl="1"/>
            <a:r>
              <a:rPr lang="en-US" sz="2500" dirty="0" err="1"/>
              <a:t>IoTLAB</a:t>
            </a:r>
            <a:r>
              <a:rPr lang="en-US" sz="2500" dirty="0"/>
              <a:t> Grenoble: 352 nodes, </a:t>
            </a:r>
            <a:r>
              <a:rPr lang="en-US" sz="2500" dirty="0" err="1"/>
              <a:t>avg</a:t>
            </a:r>
            <a:r>
              <a:rPr lang="en-US" sz="2500" dirty="0"/>
              <a:t> 3.3 hops</a:t>
            </a:r>
          </a:p>
          <a:p>
            <a:pPr lvl="1"/>
            <a:r>
              <a:rPr lang="en-US" sz="2500" dirty="0"/>
              <a:t>6TiSCH stack</a:t>
            </a:r>
          </a:p>
          <a:p>
            <a:pPr lvl="1"/>
            <a:r>
              <a:rPr lang="en-US" sz="2500" dirty="0"/>
              <a:t>Root sends to a random node at 4 Hz</a:t>
            </a:r>
          </a:p>
          <a:p>
            <a:pPr lvl="1"/>
            <a:r>
              <a:rPr lang="en-US" sz="2500" dirty="0"/>
              <a:t>Total packet send: 11,700 per 1h </a:t>
            </a:r>
            <a:r>
              <a:rPr lang="en-US" sz="2500" dirty="0" err="1"/>
              <a:t>xp</a:t>
            </a:r>
            <a:endParaRPr lang="en-US" sz="2500" dirty="0"/>
          </a:p>
          <a:p>
            <a:endParaRPr lang="en-US" sz="2800" dirty="0"/>
          </a:p>
          <a:p>
            <a:pPr lvl="1"/>
            <a:endParaRPr lang="en-US" sz="1600" dirty="0"/>
          </a:p>
          <a:p>
            <a:pPr lvl="1"/>
            <a:endParaRPr lang="en-US" sz="2200" dirty="0"/>
          </a:p>
        </p:txBody>
      </p:sp>
      <p:pic>
        <p:nvPicPr>
          <p:cNvPr id="3" name="Image 2"/>
          <p:cNvPicPr>
            <a:picLocks noChangeAspect="1"/>
          </p:cNvPicPr>
          <p:nvPr/>
        </p:nvPicPr>
        <p:blipFill>
          <a:blip r:embed="rId2"/>
          <a:stretch>
            <a:fillRect/>
          </a:stretch>
        </p:blipFill>
        <p:spPr>
          <a:xfrm>
            <a:off x="3191863" y="4673092"/>
            <a:ext cx="6523549" cy="1810885"/>
          </a:xfrm>
          <a:prstGeom prst="rect">
            <a:avLst/>
          </a:prstGeom>
        </p:spPr>
      </p:pic>
      <p:sp>
        <p:nvSpPr>
          <p:cNvPr id="98" name="Title 1"/>
          <p:cNvSpPr txBox="1">
            <a:spLocks/>
          </p:cNvSpPr>
          <p:nvPr/>
        </p:nvSpPr>
        <p:spPr>
          <a:xfrm>
            <a:off x="0" y="-840"/>
            <a:ext cx="12192000" cy="765544"/>
          </a:xfrm>
          <a:prstGeom prst="rect">
            <a:avLst/>
          </a:prstGeom>
          <a:solidFill>
            <a:schemeClr val="accent1">
              <a:lumMod val="50000"/>
            </a:schemeClr>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dirty="0">
                <a:solidFill>
                  <a:schemeClr val="bg1"/>
                </a:solidFill>
              </a:rPr>
              <a:t>Five-nine Reliable Downward Routing in RPL	</a:t>
            </a:r>
            <a:endParaRPr lang="fr-FR" dirty="0">
              <a:solidFill>
                <a:schemeClr val="bg1"/>
              </a:solidFill>
            </a:endParaRPr>
          </a:p>
        </p:txBody>
      </p:sp>
    </p:spTree>
    <p:extLst>
      <p:ext uri="{BB962C8B-B14F-4D97-AF65-F5344CB8AC3E}">
        <p14:creationId xmlns:p14="http://schemas.microsoft.com/office/powerpoint/2010/main" val="3905336242"/>
      </p:ext>
    </p:extLst>
  </p:cSld>
  <p:clrMapOvr>
    <a:masterClrMapping/>
  </p:clrMapOvr>
  <mc:AlternateContent xmlns:mc="http://schemas.openxmlformats.org/markup-compatibility/2006" xmlns:p14="http://schemas.microsoft.com/office/powerpoint/2010/main">
    <mc:Choice Requires="p14">
      <p:transition p14:dur="0" advTm="174512"/>
    </mc:Choice>
    <mc:Fallback xmlns="">
      <p:transition advTm="174512"/>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071717"/>
            <a:ext cx="9582150" cy="5105247"/>
          </a:xfrm>
        </p:spPr>
        <p:txBody>
          <a:bodyPr>
            <a:normAutofit/>
          </a:bodyPr>
          <a:lstStyle/>
          <a:p>
            <a:r>
              <a:rPr lang="en-US" sz="2800" dirty="0"/>
              <a:t>Problem: ETX does not select robust links</a:t>
            </a:r>
          </a:p>
          <a:p>
            <a:pPr lvl="1"/>
            <a:endParaRPr lang="en-US" sz="2200" dirty="0"/>
          </a:p>
          <a:p>
            <a:pPr lvl="1"/>
            <a:endParaRPr lang="en-US" sz="2200" dirty="0"/>
          </a:p>
          <a:p>
            <a:r>
              <a:rPr lang="en-US" sz="2800" dirty="0"/>
              <a:t>Alternative metric: </a:t>
            </a:r>
            <a:r>
              <a:rPr lang="en-US" dirty="0" err="1"/>
              <a:t>ETX</a:t>
            </a:r>
            <a:r>
              <a:rPr lang="en-US" baseline="30000" dirty="0" err="1"/>
              <a:t>n</a:t>
            </a:r>
            <a:endParaRPr lang="en-US" dirty="0"/>
          </a:p>
          <a:p>
            <a:pPr lvl="1"/>
            <a:r>
              <a:rPr lang="en-US" dirty="0"/>
              <a:t>More reliable links</a:t>
            </a:r>
            <a:endParaRPr lang="en-US" sz="1600" dirty="0"/>
          </a:p>
          <a:p>
            <a:pPr lvl="1"/>
            <a:r>
              <a:rPr lang="en-US" dirty="0"/>
              <a:t>More symmetric links</a:t>
            </a:r>
            <a:endParaRPr lang="en-US" sz="1600" dirty="0"/>
          </a:p>
          <a:p>
            <a:pPr lvl="1"/>
            <a:endParaRPr lang="en-US" sz="2200" dirty="0"/>
          </a:p>
        </p:txBody>
      </p:sp>
      <p:sp>
        <p:nvSpPr>
          <p:cNvPr id="98" name="Title 1"/>
          <p:cNvSpPr txBox="1">
            <a:spLocks/>
          </p:cNvSpPr>
          <p:nvPr/>
        </p:nvSpPr>
        <p:spPr>
          <a:xfrm>
            <a:off x="0" y="-840"/>
            <a:ext cx="12192000" cy="765544"/>
          </a:xfrm>
          <a:prstGeom prst="rect">
            <a:avLst/>
          </a:prstGeom>
          <a:solidFill>
            <a:schemeClr val="accent1">
              <a:lumMod val="50000"/>
            </a:schemeClr>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dirty="0">
                <a:solidFill>
                  <a:schemeClr val="bg1"/>
                </a:solidFill>
              </a:rPr>
              <a:t>Gearing ETX Towards Reliability</a:t>
            </a:r>
            <a:endParaRPr lang="fr-FR" dirty="0">
              <a:solidFill>
                <a:schemeClr val="bg1"/>
              </a:solidFill>
            </a:endParaRPr>
          </a:p>
        </p:txBody>
      </p:sp>
      <p:pic>
        <p:nvPicPr>
          <p:cNvPr id="3" name="Image 2"/>
          <p:cNvPicPr>
            <a:picLocks noChangeAspect="1"/>
          </p:cNvPicPr>
          <p:nvPr/>
        </p:nvPicPr>
        <p:blipFill>
          <a:blip r:embed="rId2"/>
          <a:stretch>
            <a:fillRect/>
          </a:stretch>
        </p:blipFill>
        <p:spPr>
          <a:xfrm>
            <a:off x="1857318" y="3700418"/>
            <a:ext cx="3988088" cy="3072394"/>
          </a:xfrm>
          <a:prstGeom prst="rect">
            <a:avLst/>
          </a:prstGeom>
        </p:spPr>
      </p:pic>
      <p:grpSp>
        <p:nvGrpSpPr>
          <p:cNvPr id="19" name="Groupe 18"/>
          <p:cNvGrpSpPr/>
          <p:nvPr/>
        </p:nvGrpSpPr>
        <p:grpSpPr>
          <a:xfrm>
            <a:off x="2379406" y="1622207"/>
            <a:ext cx="1941256" cy="618519"/>
            <a:chOff x="855406" y="2488474"/>
            <a:chExt cx="1941256" cy="618519"/>
          </a:xfrm>
        </p:grpSpPr>
        <p:sp>
          <p:nvSpPr>
            <p:cNvPr id="5" name="Ellipse 4"/>
            <p:cNvSpPr/>
            <p:nvPr/>
          </p:nvSpPr>
          <p:spPr>
            <a:xfrm>
              <a:off x="855406" y="2625827"/>
              <a:ext cx="481166" cy="481166"/>
            </a:xfrm>
            <a:prstGeom prst="ellipse">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b="1"/>
            </a:p>
          </p:txBody>
        </p:sp>
        <p:sp>
          <p:nvSpPr>
            <p:cNvPr id="7" name="Ellipse 6"/>
            <p:cNvSpPr/>
            <p:nvPr/>
          </p:nvSpPr>
          <p:spPr>
            <a:xfrm>
              <a:off x="2315496" y="2625827"/>
              <a:ext cx="481166" cy="481166"/>
            </a:xfrm>
            <a:prstGeom prst="ellipse">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b="1"/>
            </a:p>
          </p:txBody>
        </p:sp>
        <p:cxnSp>
          <p:nvCxnSpPr>
            <p:cNvPr id="11" name="Connecteur droit avec flèche 10"/>
            <p:cNvCxnSpPr>
              <a:stCxn id="5" idx="6"/>
              <a:endCxn id="7" idx="2"/>
            </p:cNvCxnSpPr>
            <p:nvPr/>
          </p:nvCxnSpPr>
          <p:spPr>
            <a:xfrm>
              <a:off x="1336572" y="2866410"/>
              <a:ext cx="978924" cy="0"/>
            </a:xfrm>
            <a:prstGeom prst="straightConnector1">
              <a:avLst/>
            </a:prstGeom>
            <a:ln w="38100">
              <a:prstDash val="sysDash"/>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1486414" y="2488474"/>
              <a:ext cx="587020" cy="369332"/>
            </a:xfrm>
            <a:prstGeom prst="rect">
              <a:avLst/>
            </a:prstGeom>
            <a:noFill/>
          </p:spPr>
          <p:txBody>
            <a:bodyPr wrap="none" rtlCol="0">
              <a:spAutoFit/>
            </a:bodyPr>
            <a:lstStyle/>
            <a:p>
              <a:r>
                <a:rPr lang="en-US" b="1" dirty="0"/>
                <a:t>50%</a:t>
              </a:r>
              <a:endParaRPr lang="en-GB" b="1" dirty="0"/>
            </a:p>
          </p:txBody>
        </p:sp>
      </p:grpSp>
      <p:grpSp>
        <p:nvGrpSpPr>
          <p:cNvPr id="22" name="Groupe 21"/>
          <p:cNvGrpSpPr/>
          <p:nvPr/>
        </p:nvGrpSpPr>
        <p:grpSpPr>
          <a:xfrm>
            <a:off x="6939423" y="1622207"/>
            <a:ext cx="3099926" cy="618519"/>
            <a:chOff x="5415423" y="2488474"/>
            <a:chExt cx="3099926" cy="618519"/>
          </a:xfrm>
        </p:grpSpPr>
        <p:sp>
          <p:nvSpPr>
            <p:cNvPr id="8" name="Ellipse 7"/>
            <p:cNvSpPr/>
            <p:nvPr/>
          </p:nvSpPr>
          <p:spPr>
            <a:xfrm>
              <a:off x="5415423" y="2625827"/>
              <a:ext cx="481166" cy="481166"/>
            </a:xfrm>
            <a:prstGeom prst="ellipse">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9" name="Ellipse 8"/>
            <p:cNvSpPr/>
            <p:nvPr/>
          </p:nvSpPr>
          <p:spPr>
            <a:xfrm>
              <a:off x="6724803" y="2621218"/>
              <a:ext cx="481166" cy="481166"/>
            </a:xfrm>
            <a:prstGeom prst="ellipse">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Ellipse 9"/>
            <p:cNvSpPr/>
            <p:nvPr/>
          </p:nvSpPr>
          <p:spPr>
            <a:xfrm>
              <a:off x="8034183" y="2621218"/>
              <a:ext cx="481166" cy="481166"/>
            </a:xfrm>
            <a:prstGeom prst="ellipse">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cxnSp>
          <p:nvCxnSpPr>
            <p:cNvPr id="13" name="Connecteur droit avec flèche 12"/>
            <p:cNvCxnSpPr>
              <a:stCxn id="8" idx="6"/>
              <a:endCxn id="9" idx="2"/>
            </p:cNvCxnSpPr>
            <p:nvPr/>
          </p:nvCxnSpPr>
          <p:spPr>
            <a:xfrm flipV="1">
              <a:off x="5896589" y="2861801"/>
              <a:ext cx="828214" cy="46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a:stCxn id="9" idx="6"/>
              <a:endCxn id="10" idx="2"/>
            </p:cNvCxnSpPr>
            <p:nvPr/>
          </p:nvCxnSpPr>
          <p:spPr>
            <a:xfrm>
              <a:off x="7205969" y="2861801"/>
              <a:ext cx="82821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5951730" y="2497078"/>
              <a:ext cx="700833" cy="369332"/>
            </a:xfrm>
            <a:prstGeom prst="rect">
              <a:avLst/>
            </a:prstGeom>
            <a:noFill/>
          </p:spPr>
          <p:txBody>
            <a:bodyPr wrap="none" rtlCol="0">
              <a:spAutoFit/>
            </a:bodyPr>
            <a:lstStyle/>
            <a:p>
              <a:r>
                <a:rPr lang="en-US" dirty="0"/>
                <a:t>100%</a:t>
              </a:r>
              <a:endParaRPr lang="en-GB" dirty="0"/>
            </a:p>
          </p:txBody>
        </p:sp>
        <p:sp>
          <p:nvSpPr>
            <p:cNvPr id="21" name="ZoneTexte 20"/>
            <p:cNvSpPr txBox="1"/>
            <p:nvPr/>
          </p:nvSpPr>
          <p:spPr>
            <a:xfrm>
              <a:off x="7189860" y="2488474"/>
              <a:ext cx="700833" cy="369332"/>
            </a:xfrm>
            <a:prstGeom prst="rect">
              <a:avLst/>
            </a:prstGeom>
            <a:noFill/>
          </p:spPr>
          <p:txBody>
            <a:bodyPr wrap="none" rtlCol="0">
              <a:spAutoFit/>
            </a:bodyPr>
            <a:lstStyle/>
            <a:p>
              <a:r>
                <a:rPr lang="en-US" dirty="0"/>
                <a:t>100%</a:t>
              </a:r>
              <a:endParaRPr lang="en-GB" dirty="0"/>
            </a:p>
          </p:txBody>
        </p:sp>
      </p:grpSp>
      <p:sp>
        <p:nvSpPr>
          <p:cNvPr id="23" name="ZoneTexte 22"/>
          <p:cNvSpPr txBox="1"/>
          <p:nvPr/>
        </p:nvSpPr>
        <p:spPr>
          <a:xfrm>
            <a:off x="5434625" y="1676977"/>
            <a:ext cx="643125" cy="646331"/>
          </a:xfrm>
          <a:prstGeom prst="rect">
            <a:avLst/>
          </a:prstGeom>
          <a:noFill/>
        </p:spPr>
        <p:txBody>
          <a:bodyPr wrap="none" rtlCol="0">
            <a:spAutoFit/>
          </a:bodyPr>
          <a:lstStyle/>
          <a:p>
            <a:r>
              <a:rPr lang="en-US" sz="3600" dirty="0"/>
              <a:t>==</a:t>
            </a:r>
            <a:endParaRPr lang="en-GB" sz="3600" dirty="0"/>
          </a:p>
        </p:txBody>
      </p:sp>
      <p:pic>
        <p:nvPicPr>
          <p:cNvPr id="24" name="Image 3">
            <a:extLst>
              <a:ext uri="{FF2B5EF4-FFF2-40B4-BE49-F238E27FC236}">
                <a16:creationId xmlns:a16="http://schemas.microsoft.com/office/drawing/2014/main" id="{6CF59DEF-623A-407E-8B43-A553EAC9C4D8}"/>
              </a:ext>
            </a:extLst>
          </p:cNvPr>
          <p:cNvPicPr>
            <a:picLocks noChangeAspect="1"/>
          </p:cNvPicPr>
          <p:nvPr/>
        </p:nvPicPr>
        <p:blipFill>
          <a:blip r:embed="rId3"/>
          <a:stretch>
            <a:fillRect/>
          </a:stretch>
        </p:blipFill>
        <p:spPr>
          <a:xfrm>
            <a:off x="7199073" y="3697705"/>
            <a:ext cx="3854741" cy="2962860"/>
          </a:xfrm>
          <a:prstGeom prst="rect">
            <a:avLst/>
          </a:prstGeom>
        </p:spPr>
      </p:pic>
    </p:spTree>
    <p:extLst>
      <p:ext uri="{BB962C8B-B14F-4D97-AF65-F5344CB8AC3E}">
        <p14:creationId xmlns:p14="http://schemas.microsoft.com/office/powerpoint/2010/main" val="3962252615"/>
      </p:ext>
    </p:extLst>
  </p:cSld>
  <p:clrMapOvr>
    <a:masterClrMapping/>
  </p:clrMapOvr>
  <mc:AlternateContent xmlns:mc="http://schemas.openxmlformats.org/markup-compatibility/2006" xmlns:p14="http://schemas.microsoft.com/office/powerpoint/2010/main">
    <mc:Choice Requires="p14">
      <p:transition p14:dur="0" advTm="174512"/>
    </mc:Choice>
    <mc:Fallback xmlns="">
      <p:transition advTm="17451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071717"/>
            <a:ext cx="9582150" cy="5105247"/>
          </a:xfrm>
        </p:spPr>
        <p:txBody>
          <a:bodyPr>
            <a:normAutofit/>
          </a:bodyPr>
          <a:lstStyle/>
          <a:p>
            <a:r>
              <a:rPr lang="sv-SE" dirty="0"/>
              <a:t>#1. Reliable version of ETX</a:t>
            </a:r>
          </a:p>
          <a:p>
            <a:pPr lvl="1"/>
            <a:r>
              <a:rPr lang="sv-SE" dirty="0"/>
              <a:t>Strong, more symmetric links</a:t>
            </a:r>
          </a:p>
          <a:p>
            <a:r>
              <a:rPr lang="sv-SE" sz="2800" dirty="0"/>
              <a:t>#2. </a:t>
            </a:r>
            <a:r>
              <a:rPr lang="sv-SE" dirty="0"/>
              <a:t>L</a:t>
            </a:r>
            <a:r>
              <a:rPr lang="sv-SE" sz="2800" dirty="0"/>
              <a:t>ink probing</a:t>
            </a:r>
          </a:p>
          <a:p>
            <a:pPr lvl="1"/>
            <a:r>
              <a:rPr lang="sv-SE" dirty="0"/>
              <a:t>Keep current parent link estimate up-to-date</a:t>
            </a:r>
          </a:p>
          <a:p>
            <a:pPr lvl="2"/>
            <a:r>
              <a:rPr lang="sv-SE" i="1" dirty="0">
                <a:solidFill>
                  <a:srgbClr val="92D050"/>
                </a:solidFill>
              </a:rPr>
              <a:t>TSCH already does that with KA</a:t>
            </a:r>
          </a:p>
          <a:p>
            <a:pPr lvl="1"/>
            <a:r>
              <a:rPr lang="sv-SE" dirty="0"/>
              <a:t>Keep all other neighbor link estimates up-to-date</a:t>
            </a:r>
          </a:p>
          <a:p>
            <a:pPr lvl="2"/>
            <a:r>
              <a:rPr lang="sv-SE" i="1" dirty="0">
                <a:solidFill>
                  <a:srgbClr val="92D050"/>
                </a:solidFill>
              </a:rPr>
              <a:t>Don’t switch parent blindly</a:t>
            </a:r>
          </a:p>
          <a:p>
            <a:pPr lvl="2"/>
            <a:r>
              <a:rPr lang="sv-SE" i="1" dirty="0">
                <a:solidFill>
                  <a:srgbClr val="92D050"/>
                </a:solidFill>
              </a:rPr>
              <a:t>Keep discovering good neighbors</a:t>
            </a:r>
          </a:p>
          <a:p>
            <a:r>
              <a:rPr lang="sv-SE" dirty="0"/>
              <a:t>#3. Non-storing mode to avoid inconsistent routing state</a:t>
            </a:r>
          </a:p>
          <a:p>
            <a:r>
              <a:rPr lang="sv-SE" dirty="0"/>
              <a:t>#4. Fix duplciate detection problem</a:t>
            </a:r>
          </a:p>
          <a:p>
            <a:pPr lvl="1"/>
            <a:endParaRPr lang="en-US" dirty="0"/>
          </a:p>
          <a:p>
            <a:pPr lvl="1"/>
            <a:endParaRPr lang="en-US" sz="2100" dirty="0"/>
          </a:p>
          <a:p>
            <a:endParaRPr lang="en-US" sz="2800" dirty="0"/>
          </a:p>
          <a:p>
            <a:pPr lvl="1"/>
            <a:endParaRPr lang="en-US" sz="1600" dirty="0"/>
          </a:p>
          <a:p>
            <a:pPr lvl="1"/>
            <a:endParaRPr lang="en-US" sz="2200" dirty="0"/>
          </a:p>
        </p:txBody>
      </p:sp>
      <p:sp>
        <p:nvSpPr>
          <p:cNvPr id="98" name="Title 1"/>
          <p:cNvSpPr txBox="1">
            <a:spLocks/>
          </p:cNvSpPr>
          <p:nvPr/>
        </p:nvSpPr>
        <p:spPr>
          <a:xfrm>
            <a:off x="0" y="-840"/>
            <a:ext cx="12192000" cy="765544"/>
          </a:xfrm>
          <a:prstGeom prst="rect">
            <a:avLst/>
          </a:prstGeom>
          <a:solidFill>
            <a:schemeClr val="accent1">
              <a:lumMod val="50000"/>
            </a:schemeClr>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dirty="0">
                <a:solidFill>
                  <a:schemeClr val="bg1"/>
                </a:solidFill>
              </a:rPr>
              <a:t>Reliability Mechanisms</a:t>
            </a:r>
            <a:endParaRPr lang="fr-FR" dirty="0">
              <a:solidFill>
                <a:schemeClr val="bg1"/>
              </a:solidFill>
            </a:endParaRPr>
          </a:p>
        </p:txBody>
      </p:sp>
    </p:spTree>
    <p:extLst>
      <p:ext uri="{BB962C8B-B14F-4D97-AF65-F5344CB8AC3E}">
        <p14:creationId xmlns:p14="http://schemas.microsoft.com/office/powerpoint/2010/main" val="3749529464"/>
      </p:ext>
    </p:extLst>
  </p:cSld>
  <p:clrMapOvr>
    <a:masterClrMapping/>
  </p:clrMapOvr>
  <mc:AlternateContent xmlns:mc="http://schemas.openxmlformats.org/markup-compatibility/2006" xmlns:p14="http://schemas.microsoft.com/office/powerpoint/2010/main">
    <mc:Choice Requires="p14">
      <p:transition p14:dur="0" advTm="174512"/>
    </mc:Choice>
    <mc:Fallback xmlns="">
      <p:transition advTm="174512"/>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1">
            <a:extLst>
              <a:ext uri="{FF2B5EF4-FFF2-40B4-BE49-F238E27FC236}">
                <a16:creationId xmlns:a16="http://schemas.microsoft.com/office/drawing/2014/main" id="{192B0F95-5644-486F-B3AB-971ECA0A2E32}"/>
              </a:ext>
            </a:extLst>
          </p:cNvPr>
          <p:cNvSpPr txBox="1">
            <a:spLocks/>
          </p:cNvSpPr>
          <p:nvPr/>
        </p:nvSpPr>
        <p:spPr>
          <a:xfrm>
            <a:off x="0" y="-840"/>
            <a:ext cx="12192000" cy="765544"/>
          </a:xfrm>
          <a:prstGeom prst="rect">
            <a:avLst/>
          </a:prstGeom>
          <a:solidFill>
            <a:schemeClr val="accent1">
              <a:lumMod val="50000"/>
            </a:schemeClr>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dirty="0">
                <a:solidFill>
                  <a:schemeClr val="bg1"/>
                </a:solidFill>
              </a:rPr>
              <a:t>Evaluation</a:t>
            </a:r>
            <a:endParaRPr lang="fr-FR" dirty="0">
              <a:solidFill>
                <a:schemeClr val="bg1"/>
              </a:solidFill>
            </a:endParaRPr>
          </a:p>
        </p:txBody>
      </p:sp>
      <p:pic>
        <p:nvPicPr>
          <p:cNvPr id="11" name="Picture 10">
            <a:extLst>
              <a:ext uri="{FF2B5EF4-FFF2-40B4-BE49-F238E27FC236}">
                <a16:creationId xmlns:a16="http://schemas.microsoft.com/office/drawing/2014/main" id="{2372A423-21F2-4CE8-960B-83F5B5008F40}"/>
              </a:ext>
            </a:extLst>
          </p:cNvPr>
          <p:cNvPicPr>
            <a:picLocks noChangeAspect="1"/>
          </p:cNvPicPr>
          <p:nvPr/>
        </p:nvPicPr>
        <p:blipFill rotWithShape="1">
          <a:blip r:embed="rId2"/>
          <a:srcRect b="985"/>
          <a:stretch/>
        </p:blipFill>
        <p:spPr>
          <a:xfrm>
            <a:off x="123825" y="812151"/>
            <a:ext cx="11801475" cy="6045849"/>
          </a:xfrm>
          <a:prstGeom prst="rect">
            <a:avLst/>
          </a:prstGeom>
        </p:spPr>
      </p:pic>
      <p:sp>
        <p:nvSpPr>
          <p:cNvPr id="39" name="Rectangle à coins arrondis 36">
            <a:extLst>
              <a:ext uri="{FF2B5EF4-FFF2-40B4-BE49-F238E27FC236}">
                <a16:creationId xmlns:a16="http://schemas.microsoft.com/office/drawing/2014/main" id="{2AB04896-9A71-4266-B558-431F21053711}"/>
              </a:ext>
            </a:extLst>
          </p:cNvPr>
          <p:cNvSpPr/>
          <p:nvPr/>
        </p:nvSpPr>
        <p:spPr>
          <a:xfrm>
            <a:off x="11314076" y="2161309"/>
            <a:ext cx="492105" cy="1008849"/>
          </a:xfrm>
          <a:prstGeom prst="roundRect">
            <a:avLst/>
          </a:prstGeom>
          <a:noFill/>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0" name="Rectangle à coins arrondis 36">
            <a:extLst>
              <a:ext uri="{FF2B5EF4-FFF2-40B4-BE49-F238E27FC236}">
                <a16:creationId xmlns:a16="http://schemas.microsoft.com/office/drawing/2014/main" id="{C7FAADB4-4722-4420-99F0-A5C18AB44B2E}"/>
              </a:ext>
            </a:extLst>
          </p:cNvPr>
          <p:cNvSpPr/>
          <p:nvPr/>
        </p:nvSpPr>
        <p:spPr>
          <a:xfrm>
            <a:off x="11323515" y="3491345"/>
            <a:ext cx="492105" cy="735109"/>
          </a:xfrm>
          <a:prstGeom prst="roundRect">
            <a:avLst/>
          </a:prstGeom>
          <a:noFill/>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14" name="Picture 13">
            <a:extLst>
              <a:ext uri="{FF2B5EF4-FFF2-40B4-BE49-F238E27FC236}">
                <a16:creationId xmlns:a16="http://schemas.microsoft.com/office/drawing/2014/main" id="{D921B4F4-8DD0-4C38-9D3B-E6E972910FB3}"/>
              </a:ext>
            </a:extLst>
          </p:cNvPr>
          <p:cNvPicPr>
            <a:picLocks noChangeAspect="1"/>
          </p:cNvPicPr>
          <p:nvPr/>
        </p:nvPicPr>
        <p:blipFill>
          <a:blip r:embed="rId3"/>
          <a:stretch>
            <a:fillRect/>
          </a:stretch>
        </p:blipFill>
        <p:spPr>
          <a:xfrm>
            <a:off x="11273029" y="4547641"/>
            <a:ext cx="542591" cy="601360"/>
          </a:xfrm>
          <a:prstGeom prst="rect">
            <a:avLst/>
          </a:prstGeom>
        </p:spPr>
      </p:pic>
      <p:pic>
        <p:nvPicPr>
          <p:cNvPr id="42" name="Picture 41">
            <a:extLst>
              <a:ext uri="{FF2B5EF4-FFF2-40B4-BE49-F238E27FC236}">
                <a16:creationId xmlns:a16="http://schemas.microsoft.com/office/drawing/2014/main" id="{3AB506D8-34CE-4355-AD12-73B3650D0A88}"/>
              </a:ext>
            </a:extLst>
          </p:cNvPr>
          <p:cNvPicPr>
            <a:picLocks noChangeAspect="1"/>
          </p:cNvPicPr>
          <p:nvPr/>
        </p:nvPicPr>
        <p:blipFill>
          <a:blip r:embed="rId3"/>
          <a:stretch>
            <a:fillRect/>
          </a:stretch>
        </p:blipFill>
        <p:spPr>
          <a:xfrm>
            <a:off x="11273029" y="5402140"/>
            <a:ext cx="542591" cy="601360"/>
          </a:xfrm>
          <a:prstGeom prst="rect">
            <a:avLst/>
          </a:prstGeom>
        </p:spPr>
      </p:pic>
      <p:pic>
        <p:nvPicPr>
          <p:cNvPr id="43" name="Picture 42">
            <a:extLst>
              <a:ext uri="{FF2B5EF4-FFF2-40B4-BE49-F238E27FC236}">
                <a16:creationId xmlns:a16="http://schemas.microsoft.com/office/drawing/2014/main" id="{3C63A049-DE55-46BD-94D5-82E8F9473DF6}"/>
              </a:ext>
            </a:extLst>
          </p:cNvPr>
          <p:cNvPicPr>
            <a:picLocks noChangeAspect="1"/>
          </p:cNvPicPr>
          <p:nvPr/>
        </p:nvPicPr>
        <p:blipFill>
          <a:blip r:embed="rId3"/>
          <a:stretch>
            <a:fillRect/>
          </a:stretch>
        </p:blipFill>
        <p:spPr>
          <a:xfrm>
            <a:off x="11298271" y="6256640"/>
            <a:ext cx="542591" cy="601360"/>
          </a:xfrm>
          <a:prstGeom prst="rect">
            <a:avLst/>
          </a:prstGeom>
        </p:spPr>
      </p:pic>
    </p:spTree>
    <p:extLst>
      <p:ext uri="{BB962C8B-B14F-4D97-AF65-F5344CB8AC3E}">
        <p14:creationId xmlns:p14="http://schemas.microsoft.com/office/powerpoint/2010/main" val="1737066032"/>
      </p:ext>
    </p:extLst>
  </p:cSld>
  <p:clrMapOvr>
    <a:masterClrMapping/>
  </p:clrMapOvr>
  <mc:AlternateContent xmlns:mc="http://schemas.openxmlformats.org/markup-compatibility/2006" xmlns:p14="http://schemas.microsoft.com/office/powerpoint/2010/main">
    <mc:Choice Requires="p14">
      <p:transition p14:dur="0" advTm="174512"/>
    </mc:Choice>
    <mc:Fallback xmlns="">
      <p:transition advTm="17451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916125" y="2781"/>
            <a:ext cx="7759700" cy="533400"/>
          </a:xfrm>
          <a:noFill/>
        </p:spPr>
        <p:txBody>
          <a:bodyPr/>
          <a:lstStyle/>
          <a:p>
            <a:r>
              <a:rPr lang="en-US" altLang="en-US" dirty="0" smtClean="0">
                <a:ea typeface="ＭＳ Ｐゴシック" panose="020B0600070205080204" pitchFamily="34" charset="-128"/>
              </a:rPr>
              <a:t>Note Well</a:t>
            </a:r>
          </a:p>
        </p:txBody>
      </p:sp>
      <p:sp>
        <p:nvSpPr>
          <p:cNvPr id="15363" name="Rectangle 6"/>
          <p:cNvSpPr>
            <a:spLocks noGrp="1" noChangeArrowheads="1"/>
          </p:cNvSpPr>
          <p:nvPr>
            <p:ph type="body" idx="1"/>
          </p:nvPr>
        </p:nvSpPr>
        <p:spPr>
          <a:xfrm>
            <a:off x="1601868" y="609600"/>
            <a:ext cx="9486624" cy="5475833"/>
          </a:xfrm>
        </p:spPr>
        <p:txBody>
          <a:bodyPr/>
          <a:lstStyle/>
          <a:p>
            <a:pPr marL="0" indent="6351">
              <a:defRPr/>
            </a:pPr>
            <a:r>
              <a:rPr lang="en-US" altLang="x-none" sz="1333"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6351">
              <a:defRPr/>
            </a:pPr>
            <a:endParaRPr lang="en-US" altLang="x-none" sz="1333" dirty="0"/>
          </a:p>
          <a:p>
            <a:pPr lvl="1">
              <a:buFont typeface="Arial" charset="0"/>
              <a:buChar char="•"/>
              <a:defRPr/>
            </a:pPr>
            <a:r>
              <a:rPr lang="en-US" altLang="x-none" sz="1333" dirty="0"/>
              <a:t>The IETF plenary session</a:t>
            </a:r>
          </a:p>
          <a:p>
            <a:pPr lvl="1">
              <a:buFont typeface="Arial" charset="0"/>
              <a:buChar char="•"/>
              <a:defRPr/>
            </a:pPr>
            <a:r>
              <a:rPr lang="en-US" altLang="x-none" sz="1333" dirty="0"/>
              <a:t>The IESG, or any member thereof on behalf of the IESG</a:t>
            </a:r>
          </a:p>
          <a:p>
            <a:pPr lvl="1">
              <a:buFont typeface="Arial" charset="0"/>
              <a:buChar char="•"/>
              <a:defRPr/>
            </a:pPr>
            <a:r>
              <a:rPr lang="en-US" altLang="x-none" sz="1333" dirty="0"/>
              <a:t>Any IETF mailing list, including the IETF list itself, any working group or design team list, or any other list functioning under IETF auspices</a:t>
            </a:r>
          </a:p>
          <a:p>
            <a:pPr lvl="1">
              <a:buFont typeface="Arial" charset="0"/>
              <a:buChar char="•"/>
              <a:defRPr/>
            </a:pPr>
            <a:r>
              <a:rPr lang="en-US" altLang="x-none" sz="1333" dirty="0"/>
              <a:t>Any IETF working group or portion thereof</a:t>
            </a:r>
          </a:p>
          <a:p>
            <a:pPr lvl="1">
              <a:buFont typeface="Arial" charset="0"/>
              <a:buChar char="•"/>
              <a:defRPr/>
            </a:pPr>
            <a:r>
              <a:rPr lang="en-US" altLang="x-none" sz="1333" dirty="0"/>
              <a:t>Any Birds of a Feather (BOF) session</a:t>
            </a:r>
          </a:p>
          <a:p>
            <a:pPr lvl="1">
              <a:buFont typeface="Arial" charset="0"/>
              <a:buChar char="•"/>
              <a:defRPr/>
            </a:pPr>
            <a:r>
              <a:rPr lang="en-US" altLang="x-none" sz="1333" dirty="0"/>
              <a:t>The IAB or any member thereof on behalf of the IAB</a:t>
            </a:r>
          </a:p>
          <a:p>
            <a:pPr lvl="1">
              <a:buFont typeface="Arial" charset="0"/>
              <a:buChar char="•"/>
              <a:defRPr/>
            </a:pPr>
            <a:r>
              <a:rPr lang="en-US" altLang="x-none" sz="1333" dirty="0"/>
              <a:t>The RFC Editor or the Internet-Drafts function</a:t>
            </a:r>
          </a:p>
          <a:p>
            <a:pPr marL="0" indent="6351">
              <a:defRPr/>
            </a:pPr>
            <a:endParaRPr lang="en-US" altLang="x-none" sz="1333" dirty="0"/>
          </a:p>
          <a:p>
            <a:pPr>
              <a:defRPr/>
            </a:pPr>
            <a:r>
              <a:rPr lang="en-US" sz="1333" dirty="0"/>
              <a:t>All IETF Contributions are subject to the rules of </a:t>
            </a:r>
            <a:r>
              <a:rPr lang="en-US" sz="1333" dirty="0">
                <a:hlinkClick r:id="rId3"/>
              </a:rPr>
              <a:t>RFC 5378</a:t>
            </a:r>
            <a:r>
              <a:rPr lang="en-US" sz="1333" dirty="0"/>
              <a:t> and </a:t>
            </a:r>
            <a:r>
              <a:rPr lang="en-US" sz="1333" dirty="0">
                <a:hlinkClick r:id="rId4"/>
              </a:rPr>
              <a:t>RFC 8179</a:t>
            </a:r>
            <a:r>
              <a:rPr lang="en-US" sz="1333" dirty="0"/>
              <a:t>.</a:t>
            </a:r>
          </a:p>
          <a:p>
            <a:pPr>
              <a:defRPr/>
            </a:pPr>
            <a:endParaRPr lang="en-US" sz="1333" dirty="0"/>
          </a:p>
          <a:p>
            <a:pPr marL="0" indent="0">
              <a:defRPr/>
            </a:pPr>
            <a:r>
              <a:rPr lang="en-US" sz="1333" dirty="0"/>
              <a:t>Statements made outside of an IETF session, mailing list or other function, that are clearly not intended to be input to an IETF activity, group or function, are not IETF Contributions in the context of this notice.  Please consult </a:t>
            </a:r>
            <a:r>
              <a:rPr lang="en-US" sz="1333" dirty="0">
                <a:hlinkClick r:id="rId3"/>
              </a:rPr>
              <a:t>RFC 5378</a:t>
            </a:r>
            <a:r>
              <a:rPr lang="en-US" sz="1333" dirty="0"/>
              <a:t> and </a:t>
            </a:r>
            <a:r>
              <a:rPr lang="en-US" sz="1333" dirty="0">
                <a:hlinkClick r:id="rId4"/>
              </a:rPr>
              <a:t>RFC 8179</a:t>
            </a:r>
            <a:r>
              <a:rPr lang="en-US" sz="1333" dirty="0"/>
              <a:t> for details. </a:t>
            </a:r>
          </a:p>
          <a:p>
            <a:pPr marL="0" indent="6351">
              <a:defRPr/>
            </a:pPr>
            <a:endParaRPr lang="en-US" altLang="x-none" sz="1333" dirty="0"/>
          </a:p>
          <a:p>
            <a:pPr marL="0" indent="6351">
              <a:defRPr/>
            </a:pPr>
            <a:r>
              <a:rPr lang="en-US" altLang="x-none" sz="1333" dirty="0"/>
              <a:t>A participant in any IETF activity is deemed to accept all IETF rules of process, as documented in Best Current Practices RFCs and IESG Statements. </a:t>
            </a:r>
          </a:p>
          <a:p>
            <a:pPr marL="0" indent="6351">
              <a:defRPr/>
            </a:pPr>
            <a:endParaRPr lang="en-US" altLang="x-none" sz="1333" dirty="0"/>
          </a:p>
          <a:p>
            <a:pPr marL="0" indent="6351">
              <a:defRPr/>
            </a:pPr>
            <a:r>
              <a:rPr lang="en-US" altLang="x-none" sz="1333" dirty="0"/>
              <a:t>A participant in any IETF activity acknowledges that written, audio and video records of meetings may be made and may be available to the public.</a:t>
            </a:r>
            <a:r>
              <a:rPr lang="en-US" altLang="x-none" sz="1200" dirty="0"/>
              <a:t/>
            </a:r>
            <a:br>
              <a:rPr lang="en-US" altLang="x-none" sz="1200" dirty="0"/>
            </a:br>
            <a:endParaRPr lang="en-US" altLang="x-none" sz="1200" dirty="0"/>
          </a:p>
          <a:p>
            <a:pPr marL="0" indent="6351">
              <a:lnSpc>
                <a:spcPct val="85000"/>
              </a:lnSpc>
              <a:spcBef>
                <a:spcPct val="5000"/>
              </a:spcBef>
              <a:spcAft>
                <a:spcPct val="5000"/>
              </a:spcAft>
              <a:defRPr/>
            </a:pPr>
            <a:endParaRPr lang="en-US" altLang="x-none" sz="1200" dirty="0"/>
          </a:p>
        </p:txBody>
      </p:sp>
    </p:spTree>
    <p:extLst>
      <p:ext uri="{BB962C8B-B14F-4D97-AF65-F5344CB8AC3E}">
        <p14:creationId xmlns:p14="http://schemas.microsoft.com/office/powerpoint/2010/main" val="4265056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lstStyle/>
          <a:p>
            <a:r>
              <a:rPr lang="en-US" dirty="0" smtClean="0"/>
              <a:t>Open Discussion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59753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lstStyle/>
          <a:p>
            <a:r>
              <a:rPr lang="en-US" dirty="0" smtClean="0"/>
              <a:t>AOB</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lgn="r"/>
            <a:endParaRPr lang="en-US" dirty="0"/>
          </a:p>
        </p:txBody>
      </p:sp>
    </p:spTree>
    <p:extLst>
      <p:ext uri="{BB962C8B-B14F-4D97-AF65-F5344CB8AC3E}">
        <p14:creationId xmlns:p14="http://schemas.microsoft.com/office/powerpoint/2010/main" val="3802243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814513" y="533400"/>
            <a:ext cx="8458200" cy="3810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a:solidFill>
                  <a:srgbClr val="262626"/>
                </a:solidFill>
                <a:cs typeface="Droid Sans Fallback" charset="0"/>
              </a:rPr>
              <a:t>Reminder:</a:t>
            </a:r>
            <a:br>
              <a:rPr lang="en-US" altLang="en-US" sz="4000">
                <a:solidFill>
                  <a:srgbClr val="262626"/>
                </a:solidFill>
                <a:cs typeface="Droid Sans Fallback" charset="0"/>
              </a:rPr>
            </a:br>
            <a:r>
              <a:rPr lang="en-US" altLang="en-US" sz="4000">
                <a:solidFill>
                  <a:srgbClr val="262626"/>
                </a:solidFill>
                <a:cs typeface="Droid Sans Fallback" charset="0"/>
              </a:rPr>
              <a:t/>
            </a:r>
            <a:br>
              <a:rPr lang="en-US" altLang="en-US" sz="4000">
                <a:solidFill>
                  <a:srgbClr val="262626"/>
                </a:solidFill>
                <a:cs typeface="Droid Sans Fallback" charset="0"/>
              </a:rPr>
            </a:br>
            <a:r>
              <a:rPr lang="en-US" altLang="en-US" sz="4000">
                <a:solidFill>
                  <a:srgbClr val="262626"/>
                </a:solidFill>
                <a:cs typeface="Droid Sans Fallback" charset="0"/>
              </a:rPr>
              <a:t>Minutes are taken *</a:t>
            </a:r>
            <a:br>
              <a:rPr lang="en-US" altLang="en-US" sz="4000">
                <a:solidFill>
                  <a:srgbClr val="262626"/>
                </a:solidFill>
                <a:cs typeface="Droid Sans Fallback" charset="0"/>
              </a:rPr>
            </a:br>
            <a:r>
              <a:rPr lang="en-US" altLang="en-US" sz="4000">
                <a:solidFill>
                  <a:srgbClr val="262626"/>
                </a:solidFill>
                <a:cs typeface="Droid Sans Fallback" charset="0"/>
              </a:rPr>
              <a:t>This meeting is recorded ** </a:t>
            </a:r>
            <a:br>
              <a:rPr lang="en-US" altLang="en-US" sz="4000">
                <a:solidFill>
                  <a:srgbClr val="262626"/>
                </a:solidFill>
                <a:cs typeface="Droid Sans Fallback" charset="0"/>
              </a:rPr>
            </a:br>
            <a:r>
              <a:rPr lang="en-US" altLang="en-US" sz="4000">
                <a:solidFill>
                  <a:srgbClr val="262626"/>
                </a:solidFill>
                <a:cs typeface="Droid Sans Fallback" charset="0"/>
              </a:rPr>
              <a:t>Presence is logged ***</a:t>
            </a:r>
          </a:p>
        </p:txBody>
      </p:sp>
      <p:sp>
        <p:nvSpPr>
          <p:cNvPr id="9223" name="Rectangle 6"/>
          <p:cNvSpPr>
            <a:spLocks noChangeArrowheads="1"/>
          </p:cNvSpPr>
          <p:nvPr/>
        </p:nvSpPr>
        <p:spPr bwMode="auto">
          <a:xfrm>
            <a:off x="222591" y="5084764"/>
            <a:ext cx="11777171" cy="101782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89983" tIns="46791" rIns="89983" bIns="46791">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2000" dirty="0">
                <a:solidFill>
                  <a:srgbClr val="000000"/>
                </a:solidFill>
                <a:cs typeface="Droid Sans Fallback" charset="0"/>
              </a:rPr>
              <a:t>*    Scribe; please contribute online to the minutes at: </a:t>
            </a:r>
            <a:r>
              <a:rPr lang="en-US" altLang="en-US" sz="2000" u="sng" dirty="0" smtClean="0">
                <a:solidFill>
                  <a:srgbClr val="000000"/>
                </a:solidFill>
                <a:cs typeface="Droid Sans Fallback" charset="0"/>
                <a:hlinkClick r:id="rId3"/>
              </a:rPr>
              <a:t>https://etherpad.tools.ietf.org/p/6tisch</a:t>
            </a:r>
            <a:endParaRPr lang="en-US" altLang="en-US" sz="2000" u="sng" dirty="0">
              <a:solidFill>
                <a:srgbClr val="000000"/>
              </a:solidFill>
              <a:cs typeface="Droid Sans Fallback" charset="0"/>
            </a:endParaRPr>
          </a:p>
          <a:p>
            <a:pPr eaLnBrk="1" hangingPunct="1">
              <a:spcBef>
                <a:spcPct val="0"/>
              </a:spcBef>
              <a:buFontTx/>
              <a:buNone/>
            </a:pPr>
            <a:r>
              <a:rPr lang="en-US" altLang="en-US" sz="20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2000" dirty="0">
                <a:solidFill>
                  <a:srgbClr val="000000"/>
                </a:solidFill>
                <a:cs typeface="Droid Sans Fallback" charset="0"/>
              </a:rPr>
              <a:t>***  </a:t>
            </a:r>
            <a:r>
              <a:rPr lang="fr-FR" altLang="en-US" sz="2000" dirty="0" err="1">
                <a:solidFill>
                  <a:srgbClr val="000000"/>
                </a:solidFill>
                <a:cs typeface="Droid Sans Fallback" charset="0"/>
              </a:rPr>
              <a:t>From</a:t>
            </a:r>
            <a:r>
              <a:rPr lang="fr-FR" altLang="en-US" sz="2000" dirty="0">
                <a:solidFill>
                  <a:srgbClr val="000000"/>
                </a:solidFill>
                <a:cs typeface="Droid Sans Fallback" charset="0"/>
              </a:rPr>
              <a:t> the </a:t>
            </a:r>
            <a:r>
              <a:rPr lang="fr-FR" altLang="en-US" sz="2000" dirty="0" err="1">
                <a:solidFill>
                  <a:srgbClr val="000000"/>
                </a:solidFill>
                <a:cs typeface="Droid Sans Fallback" charset="0"/>
              </a:rPr>
              <a:t>Webex</a:t>
            </a:r>
            <a:r>
              <a:rPr lang="fr-FR" altLang="en-US" sz="2000" dirty="0">
                <a:solidFill>
                  <a:srgbClr val="000000"/>
                </a:solidFill>
                <a:cs typeface="Droid Sans Fallback" charset="0"/>
              </a:rPr>
              <a:t> login</a:t>
            </a:r>
          </a:p>
        </p:txBody>
      </p:sp>
    </p:spTree>
    <p:extLst>
      <p:ext uri="{BB962C8B-B14F-4D97-AF65-F5344CB8AC3E}">
        <p14:creationId xmlns:p14="http://schemas.microsoft.com/office/powerpoint/2010/main" val="1238353906"/>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36116" y="104499"/>
            <a:ext cx="10515600" cy="1325563"/>
          </a:xfrm>
        </p:spPr>
        <p:txBody>
          <a:bodyPr>
            <a:normAutofit/>
          </a:bodyPr>
          <a:lstStyle/>
          <a:p>
            <a:r>
              <a:rPr lang="en-US" dirty="0" smtClean="0"/>
              <a:t>Agenda bashing</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dirty="0"/>
          </a:p>
        </p:txBody>
      </p:sp>
      <p:graphicFrame>
        <p:nvGraphicFramePr>
          <p:cNvPr id="5" name="Table 4"/>
          <p:cNvGraphicFramePr>
            <a:graphicFrameLocks noGrp="1"/>
          </p:cNvGraphicFramePr>
          <p:nvPr>
            <p:extLst>
              <p:ext uri="{D42A27DB-BD31-4B8C-83A1-F6EECF244321}">
                <p14:modId xmlns:p14="http://schemas.microsoft.com/office/powerpoint/2010/main" val="2094588236"/>
              </p:ext>
            </p:extLst>
          </p:nvPr>
        </p:nvGraphicFramePr>
        <p:xfrm>
          <a:off x="694734" y="1964463"/>
          <a:ext cx="10598364" cy="3748238"/>
        </p:xfrm>
        <a:graphic>
          <a:graphicData uri="http://schemas.openxmlformats.org/drawingml/2006/table">
            <a:tbl>
              <a:tblPr firstRow="1" bandRow="1">
                <a:tableStyleId>{5C22544A-7EE6-4342-B048-85BDC9FD1C3A}</a:tableStyleId>
              </a:tblPr>
              <a:tblGrid>
                <a:gridCol w="1103176">
                  <a:extLst>
                    <a:ext uri="{9D8B030D-6E8A-4147-A177-3AD203B41FA5}">
                      <a16:colId xmlns:a16="http://schemas.microsoft.com/office/drawing/2014/main" val="1188353627"/>
                    </a:ext>
                  </a:extLst>
                </a:gridCol>
                <a:gridCol w="8405361">
                  <a:extLst>
                    <a:ext uri="{9D8B030D-6E8A-4147-A177-3AD203B41FA5}">
                      <a16:colId xmlns:a16="http://schemas.microsoft.com/office/drawing/2014/main" val="2384022481"/>
                    </a:ext>
                  </a:extLst>
                </a:gridCol>
                <a:gridCol w="1089827">
                  <a:extLst>
                    <a:ext uri="{9D8B030D-6E8A-4147-A177-3AD203B41FA5}">
                      <a16:colId xmlns:a16="http://schemas.microsoft.com/office/drawing/2014/main" val="4011079028"/>
                    </a:ext>
                  </a:extLst>
                </a:gridCol>
              </a:tblGrid>
              <a:tr h="1341120">
                <a:tc>
                  <a:txBody>
                    <a:bodyPr/>
                    <a:lstStyle/>
                    <a:p>
                      <a:r>
                        <a:rPr lang="en-US" sz="2400" b="0" dirty="0" smtClean="0">
                          <a:solidFill>
                            <a:schemeClr val="tx1"/>
                          </a:solidFill>
                        </a:rPr>
                        <a:t>7:05</a:t>
                      </a:r>
                      <a:endParaRPr lang="en-US" sz="2400" b="0" dirty="0">
                        <a:solidFill>
                          <a:schemeClr val="tx1"/>
                        </a:solidFill>
                      </a:endParaRPr>
                    </a:p>
                  </a:txBody>
                  <a:tcPr marL="121920" marR="121920" marT="60960" marB="60960">
                    <a:solidFill>
                      <a:schemeClr val="bg1"/>
                    </a:solidFill>
                  </a:tcPr>
                </a:tc>
                <a:tc>
                  <a:txBody>
                    <a:bodyPr/>
                    <a:lstStyle/>
                    <a:p>
                      <a:pPr marL="0" indent="0">
                        <a:spcBef>
                          <a:spcPts val="600"/>
                        </a:spcBef>
                        <a:buClr>
                          <a:srgbClr val="000000"/>
                        </a:buClr>
                        <a:buNone/>
                      </a:pPr>
                      <a:r>
                        <a:rPr lang="en-US" sz="2400" b="0" dirty="0" smtClean="0">
                          <a:solidFill>
                            <a:schemeClr val="tx1"/>
                          </a:solidFill>
                        </a:rPr>
                        <a:t>Opening, agenda bashing </a:t>
                      </a:r>
                      <a:r>
                        <a:rPr lang="en-US" altLang="en-US" sz="2400" b="0" dirty="0" smtClean="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900" b="0" dirty="0" smtClean="0">
                          <a:solidFill>
                            <a:schemeClr val="tx1"/>
                          </a:solidFill>
                          <a:cs typeface="Droid Sans Fallback" charset="0"/>
                        </a:rPr>
                        <a:t>Note-Well, Scribes, Agenda Bashing, </a:t>
                      </a:r>
                      <a:r>
                        <a:rPr lang="en-US" sz="1900" b="0" dirty="0" smtClean="0">
                          <a:solidFill>
                            <a:schemeClr val="tx1"/>
                          </a:solidFill>
                        </a:rPr>
                        <a:t>Approval minutes from last meeting</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Status of drafts (WGLC / forthcoming WGLC)</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Last meeting </a:t>
                      </a:r>
                      <a:r>
                        <a:rPr lang="en-US" sz="1900" b="0" dirty="0" err="1" smtClean="0">
                          <a:solidFill>
                            <a:schemeClr val="tx1"/>
                          </a:solidFill>
                        </a:rPr>
                        <a:t>todos</a:t>
                      </a:r>
                      <a:endParaRPr lang="en-US" sz="19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430590605"/>
                  </a:ext>
                </a:extLst>
              </a:tr>
              <a:tr h="551755">
                <a:tc>
                  <a:txBody>
                    <a:bodyPr/>
                    <a:lstStyle/>
                    <a:p>
                      <a:r>
                        <a:rPr lang="en-US" sz="2400" b="0" dirty="0" smtClean="0">
                          <a:solidFill>
                            <a:schemeClr val="tx1"/>
                          </a:solidFill>
                        </a:rPr>
                        <a:t>7:15</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Using the </a:t>
                      </a:r>
                      <a:r>
                        <a:rPr lang="en-US" sz="2400" b="0" dirty="0" err="1" smtClean="0">
                          <a:solidFill>
                            <a:schemeClr val="tx1"/>
                          </a:solidFill>
                        </a:rPr>
                        <a:t>datapath</a:t>
                      </a:r>
                      <a:r>
                        <a:rPr lang="en-US" sz="2400" b="0" dirty="0" smtClean="0">
                          <a:solidFill>
                            <a:schemeClr val="tx1"/>
                          </a:solidFill>
                        </a:rPr>
                        <a:t> for faster local repair (Pascal)</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2789503901"/>
                  </a:ext>
                </a:extLst>
              </a:tr>
              <a:tr h="591801">
                <a:tc>
                  <a:txBody>
                    <a:bodyPr/>
                    <a:lstStyle/>
                    <a:p>
                      <a:r>
                        <a:rPr lang="en-US" sz="2400" b="0" dirty="0" smtClean="0">
                          <a:solidFill>
                            <a:schemeClr val="tx1"/>
                          </a:solidFill>
                        </a:rPr>
                        <a:t>7:30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Influence of Link Metric on reliability; </a:t>
                      </a:r>
                      <a:r>
                        <a:rPr kumimoji="0" lang="en-US" altLang="en-US" sz="2400" b="0" i="0" u="none" strike="noStrike" kern="1200" cap="none" spc="0" normalizeH="0" baseline="0" noProof="0" dirty="0" err="1" smtClean="0">
                          <a:ln>
                            <a:noFill/>
                          </a:ln>
                          <a:solidFill>
                            <a:prstClr val="black"/>
                          </a:solidFill>
                          <a:effectLst/>
                          <a:uLnTx/>
                          <a:uFillTx/>
                          <a:latin typeface="+mn-lt"/>
                          <a:ea typeface="+mn-ea"/>
                          <a:cs typeface="Droid Sans Fallback" charset="0"/>
                        </a:rPr>
                        <a:t>ETX^n</a:t>
                      </a: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 (Simon)</a:t>
                      </a: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4226036018"/>
                  </a:ext>
                </a:extLst>
              </a:tr>
              <a:tr h="624161">
                <a:tc>
                  <a:txBody>
                    <a:bodyPr/>
                    <a:lstStyle/>
                    <a:p>
                      <a:r>
                        <a:rPr lang="en-US" sz="2400" b="0" dirty="0" smtClean="0">
                          <a:solidFill>
                            <a:schemeClr val="tx1"/>
                          </a:solidFill>
                        </a:rPr>
                        <a:t>7:40</a:t>
                      </a:r>
                      <a:endParaRPr lang="en-US" sz="2400" b="0" dirty="0">
                        <a:solidFill>
                          <a:schemeClr val="tx1"/>
                        </a:solidFill>
                      </a:endParaRPr>
                    </a:p>
                  </a:txBody>
                  <a:tcPr marL="121920" marR="121920" marT="60960" marB="60960">
                    <a:solidFill>
                      <a:schemeClr val="bg1"/>
                    </a:solidFill>
                  </a:tcPr>
                </a:tc>
                <a:tc>
                  <a:txBody>
                    <a:bodyPr/>
                    <a:lstStyle/>
                    <a:p>
                      <a:r>
                        <a:rPr lang="en-US" sz="2400" dirty="0" smtClean="0"/>
                        <a:t>Open Discussion</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18mn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277876632"/>
                  </a:ext>
                </a:extLst>
              </a:tr>
              <a:tr h="624161">
                <a:tc>
                  <a:txBody>
                    <a:bodyPr/>
                    <a:lstStyle/>
                    <a:p>
                      <a:r>
                        <a:rPr lang="en-US" sz="2400" b="0" dirty="0" smtClean="0">
                          <a:solidFill>
                            <a:schemeClr val="tx1"/>
                          </a:solidFill>
                        </a:rPr>
                        <a:t>7:58</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AOB</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QS</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val="379839057"/>
                  </a:ext>
                </a:extLst>
              </a:tr>
            </a:tbl>
          </a:graphicData>
        </a:graphic>
      </p:graphicFrame>
    </p:spTree>
    <p:extLst>
      <p:ext uri="{BB962C8B-B14F-4D97-AF65-F5344CB8AC3E}">
        <p14:creationId xmlns:p14="http://schemas.microsoft.com/office/powerpoint/2010/main" val="510981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370460B9-CB38-4A32-BA24-14ADB8F4E17D}" type="slidenum">
              <a:rPr lang="en-US" altLang="en-US" sz="1400"/>
              <a:pPr algn="r" eaLnBrk="1" hangingPunct="1">
                <a:spcBef>
                  <a:spcPct val="0"/>
                </a:spcBef>
                <a:buClrTx/>
                <a:buFontTx/>
                <a:buNone/>
              </a:pPr>
              <a:t>5</a:t>
            </a:fld>
            <a:endParaRPr lang="en-US" altLang="en-US" sz="1400"/>
          </a:p>
        </p:txBody>
      </p:sp>
      <p:sp>
        <p:nvSpPr>
          <p:cNvPr id="14339" name="Text Box 2"/>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F9A81D4A-E411-4BE9-AF5C-987EAD8D0808}" type="slidenum">
              <a:rPr lang="en-US" altLang="en-US" sz="1400"/>
              <a:pPr algn="r" eaLnBrk="1" hangingPunct="1">
                <a:spcBef>
                  <a:spcPct val="0"/>
                </a:spcBef>
                <a:buClrTx/>
                <a:buFontTx/>
                <a:buNone/>
              </a:pPr>
              <a:t>5</a:t>
            </a:fld>
            <a:endParaRPr lang="en-US" altLang="en-US" sz="1400"/>
          </a:p>
        </p:txBody>
      </p:sp>
      <p:sp>
        <p:nvSpPr>
          <p:cNvPr id="14340" name="Text Box 3"/>
          <p:cNvSpPr txBox="1">
            <a:spLocks noChangeArrowheads="1"/>
          </p:cNvSpPr>
          <p:nvPr/>
        </p:nvSpPr>
        <p:spPr bwMode="auto">
          <a:xfrm>
            <a:off x="1981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a:t>Milestones</a:t>
            </a:r>
          </a:p>
        </p:txBody>
      </p:sp>
      <p:sp>
        <p:nvSpPr>
          <p:cNvPr id="14341" name="Text Box 7"/>
          <p:cNvSpPr txBox="1">
            <a:spLocks noChangeArrowheads="1"/>
          </p:cNvSpPr>
          <p:nvPr/>
        </p:nvSpPr>
        <p:spPr bwMode="auto">
          <a:xfrm>
            <a:off x="2208213" y="1581270"/>
            <a:ext cx="2087562" cy="649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Before</a:t>
            </a:r>
          </a:p>
        </p:txBody>
      </p:sp>
      <p:sp>
        <p:nvSpPr>
          <p:cNvPr id="14342" name="Text Box 7"/>
          <p:cNvSpPr txBox="1">
            <a:spLocks noChangeArrowheads="1"/>
          </p:cNvSpPr>
          <p:nvPr/>
        </p:nvSpPr>
        <p:spPr bwMode="auto">
          <a:xfrm>
            <a:off x="7464426" y="1579684"/>
            <a:ext cx="2232025" cy="405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After</a:t>
            </a:r>
          </a:p>
        </p:txBody>
      </p:sp>
      <p:graphicFrame>
        <p:nvGraphicFramePr>
          <p:cNvPr id="5" name="Table 4"/>
          <p:cNvGraphicFramePr>
            <a:graphicFrameLocks noGrp="1"/>
          </p:cNvGraphicFramePr>
          <p:nvPr>
            <p:extLst>
              <p:ext uri="{D42A27DB-BD31-4B8C-83A1-F6EECF244321}">
                <p14:modId xmlns:p14="http://schemas.microsoft.com/office/powerpoint/2010/main" val="3094282821"/>
              </p:ext>
            </p:extLst>
          </p:nvPr>
        </p:nvGraphicFramePr>
        <p:xfrm>
          <a:off x="231494" y="2261081"/>
          <a:ext cx="5524982" cy="2708471"/>
        </p:xfrm>
        <a:graphic>
          <a:graphicData uri="http://schemas.openxmlformats.org/drawingml/2006/table">
            <a:tbl>
              <a:tblPr firstRow="1" firstCol="1" bandRow="1">
                <a:tableStyleId>{5C22544A-7EE6-4342-B048-85BDC9FD1C3A}</a:tableStyleId>
              </a:tblPr>
              <a:tblGrid>
                <a:gridCol w="952583">
                  <a:extLst>
                    <a:ext uri="{9D8B030D-6E8A-4147-A177-3AD203B41FA5}">
                      <a16:colId xmlns:a16="http://schemas.microsoft.com/office/drawing/2014/main" val="3524521938"/>
                    </a:ext>
                  </a:extLst>
                </a:gridCol>
                <a:gridCol w="4572399">
                  <a:extLst>
                    <a:ext uri="{9D8B030D-6E8A-4147-A177-3AD203B41FA5}">
                      <a16:colId xmlns:a16="http://schemas.microsoft.com/office/drawing/2014/main" val="266879283"/>
                    </a:ext>
                  </a:extLst>
                </a:gridCol>
              </a:tblGrid>
              <a:tr h="186638">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1295899453"/>
                  </a:ext>
                </a:extLst>
              </a:tr>
              <a:tr h="354239">
                <a:tc>
                  <a:txBody>
                    <a:bodyPr/>
                    <a:lstStyle/>
                    <a:p>
                      <a:pPr>
                        <a:spcAft>
                          <a:spcPts val="0"/>
                        </a:spcAft>
                      </a:pPr>
                      <a:r>
                        <a:rPr lang="fr-FR" sz="1400" dirty="0" err="1">
                          <a:effectLst/>
                        </a:rPr>
                        <a:t>Dec</a:t>
                      </a:r>
                      <a:r>
                        <a:rPr lang="fr-FR" sz="1400" dirty="0">
                          <a:effectLst/>
                        </a:rPr>
                        <a:t> 2017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374698377"/>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4041246256"/>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3054974966"/>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Evaluate WG progress, propose new charter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1101421017"/>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draft-ietf-6tisch-6top-sf0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353568377"/>
                  </a:ext>
                </a:extLst>
              </a:tr>
              <a:tr h="521840">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val="298964468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89674667"/>
              </p:ext>
            </p:extLst>
          </p:nvPr>
        </p:nvGraphicFramePr>
        <p:xfrm>
          <a:off x="5941671" y="2261081"/>
          <a:ext cx="5949387" cy="3703892"/>
        </p:xfrm>
        <a:graphic>
          <a:graphicData uri="http://schemas.openxmlformats.org/drawingml/2006/table">
            <a:tbl>
              <a:tblPr firstRow="1" firstCol="1" bandRow="1">
                <a:tableStyleId>{5C22544A-7EE6-4342-B048-85BDC9FD1C3A}</a:tableStyleId>
              </a:tblPr>
              <a:tblGrid>
                <a:gridCol w="1057752">
                  <a:extLst>
                    <a:ext uri="{9D8B030D-6E8A-4147-A177-3AD203B41FA5}">
                      <a16:colId xmlns:a16="http://schemas.microsoft.com/office/drawing/2014/main" val="3559110563"/>
                    </a:ext>
                  </a:extLst>
                </a:gridCol>
                <a:gridCol w="4891635">
                  <a:extLst>
                    <a:ext uri="{9D8B030D-6E8A-4147-A177-3AD203B41FA5}">
                      <a16:colId xmlns:a16="http://schemas.microsoft.com/office/drawing/2014/main" val="151498385"/>
                    </a:ext>
                  </a:extLst>
                </a:gridCol>
              </a:tblGrid>
              <a:tr h="186743">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2417847199"/>
                  </a:ext>
                </a:extLst>
              </a:tr>
              <a:tr h="354431">
                <a:tc>
                  <a:txBody>
                    <a:bodyPr/>
                    <a:lstStyle/>
                    <a:p>
                      <a:pPr>
                        <a:spcAft>
                          <a:spcPts val="0"/>
                        </a:spcAft>
                      </a:pPr>
                      <a:r>
                        <a:rPr lang="fr-FR" sz="1400" dirty="0" err="1">
                          <a:effectLst/>
                        </a:rPr>
                        <a:t>Dec</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837748821"/>
                  </a:ext>
                </a:extLst>
              </a:tr>
              <a:tr h="354431">
                <a:tc>
                  <a:txBody>
                    <a:bodyPr/>
                    <a:lstStyle/>
                    <a:p>
                      <a:pPr>
                        <a:spcAft>
                          <a:spcPts val="0"/>
                        </a:spcAft>
                      </a:pPr>
                      <a:r>
                        <a:rPr lang="fr-FR" sz="1400" dirty="0" err="1">
                          <a:effectLst/>
                        </a:rPr>
                        <a:t>Nov</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630514771"/>
                  </a:ext>
                </a:extLst>
              </a:tr>
              <a:tr h="354431">
                <a:tc>
                  <a:txBody>
                    <a:bodyPr/>
                    <a:lstStyle/>
                    <a:p>
                      <a:pPr>
                        <a:spcAft>
                          <a:spcPts val="0"/>
                        </a:spcAft>
                      </a:pPr>
                      <a:r>
                        <a:rPr lang="fr-FR" sz="1400">
                          <a:effectLst/>
                        </a:rPr>
                        <a:t>Oct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949860202"/>
                  </a:ext>
                </a:extLst>
              </a:tr>
              <a:tr h="522119">
                <a:tc>
                  <a:txBody>
                    <a:bodyPr/>
                    <a:lstStyle/>
                    <a:p>
                      <a:pPr>
                        <a:spcAft>
                          <a:spcPts val="0"/>
                        </a:spcAft>
                      </a:pPr>
                      <a:r>
                        <a:rPr lang="fr-FR" sz="1400">
                          <a:effectLst/>
                        </a:rPr>
                        <a:t>Jul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draft-ietf-6tisch-dtsecurity-zerotouch-join to the IESG </a:t>
                      </a:r>
                      <a:br>
                        <a:rPr lang="en-US" sz="1400" dirty="0">
                          <a:effectLst/>
                        </a:rPr>
                      </a:br>
                      <a:r>
                        <a:rPr lang="en-US" sz="1400" u="sng" dirty="0">
                          <a:effectLst/>
                          <a:hlinkClick r:id="rId6"/>
                        </a:rPr>
                        <a:t>draft-ietf-6tisch-dtsecurity-zerotouch-join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65789552"/>
                  </a:ext>
                </a:extLst>
              </a:tr>
              <a:tr h="522119">
                <a:tc>
                  <a:txBody>
                    <a:bodyPr/>
                    <a:lstStyle/>
                    <a:p>
                      <a:pPr>
                        <a:spcAft>
                          <a:spcPts val="0"/>
                        </a:spcAft>
                      </a:pPr>
                      <a:r>
                        <a:rPr lang="fr-FR" sz="1400">
                          <a:effectLst/>
                        </a:rPr>
                        <a:t>Feb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draft-ietf-6tisch-minimal-security to the IESG </a:t>
                      </a:r>
                      <a:br>
                        <a:rPr lang="en-US" sz="1400" dirty="0">
                          <a:effectLst/>
                        </a:rPr>
                      </a:br>
                      <a:r>
                        <a:rPr lang="en-US" sz="1400" u="sng" dirty="0">
                          <a:effectLst/>
                          <a:hlinkClick r:id="rId7"/>
                        </a:rPr>
                        <a:t>draft-ietf-6tisch-minimal-security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338031588"/>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draft-ietf-6tisch-6top-sfx to the IESG  </a:t>
                      </a:r>
                    </a:p>
                    <a:p>
                      <a:pPr>
                        <a:spcAft>
                          <a:spcPts val="0"/>
                        </a:spcAft>
                      </a:pPr>
                      <a:r>
                        <a:rPr lang="en-US" sz="1400" u="sng" dirty="0">
                          <a:effectLst/>
                          <a:hlinkClick r:id="rId8"/>
                        </a:rPr>
                        <a:t>draft-ietf-6tisch-6top-sfx</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3071005737"/>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val="2973228917"/>
                  </a:ext>
                </a:extLst>
              </a:tr>
            </a:tbl>
          </a:graphicData>
        </a:graphic>
      </p:graphicFrame>
    </p:spTree>
    <p:extLst>
      <p:ext uri="{BB962C8B-B14F-4D97-AF65-F5344CB8AC3E}">
        <p14:creationId xmlns:p14="http://schemas.microsoft.com/office/powerpoint/2010/main" val="3500232547"/>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smtClean="0"/>
              <a:t>Minute takers, jabber scribes</a:t>
            </a:r>
            <a:endParaRPr lang="en-US" dirty="0"/>
          </a:p>
        </p:txBody>
      </p:sp>
      <p:sp>
        <p:nvSpPr>
          <p:cNvPr id="3" name="Espace réservé du contenu 2"/>
          <p:cNvSpPr>
            <a:spLocks noGrp="1"/>
          </p:cNvSpPr>
          <p:nvPr>
            <p:ph idx="1"/>
          </p:nvPr>
        </p:nvSpPr>
        <p:spPr>
          <a:xfrm>
            <a:off x="535064" y="1475977"/>
            <a:ext cx="11114156" cy="4894469"/>
          </a:xfrm>
        </p:spPr>
        <p:txBody>
          <a:bodyPr>
            <a:normAutofit fontScale="92500" lnSpcReduction="20000"/>
          </a:bodyPr>
          <a:lstStyle/>
          <a:p>
            <a:r>
              <a:rPr lang="en-US" dirty="0" smtClean="0"/>
              <a:t>Minutes</a:t>
            </a:r>
          </a:p>
          <a:p>
            <a:pPr lvl="1"/>
            <a:r>
              <a:rPr lang="en-US" dirty="0" err="1" smtClean="0"/>
              <a:t>Etherpad</a:t>
            </a:r>
            <a:r>
              <a:rPr lang="en-US" dirty="0" smtClean="0"/>
              <a:t>: </a:t>
            </a:r>
            <a:r>
              <a:rPr lang="en-US" dirty="0" smtClean="0">
                <a:hlinkClick r:id="rId2"/>
              </a:rPr>
              <a:t>http</a:t>
            </a:r>
            <a:r>
              <a:rPr lang="en-US" dirty="0">
                <a:hlinkClick r:id="rId2"/>
              </a:rPr>
              <a:t>://</a:t>
            </a:r>
            <a:r>
              <a:rPr lang="en-US" dirty="0" smtClean="0">
                <a:hlinkClick r:id="rId2"/>
              </a:rPr>
              <a:t>etherpad.tools.ietf.org:9000/p/notes-ietf-100-6tisch?useMonospaceFont=true</a:t>
            </a:r>
            <a:endParaRPr lang="en-US" dirty="0" smtClean="0"/>
          </a:p>
          <a:p>
            <a:pPr lvl="1"/>
            <a:r>
              <a:rPr lang="en-US" dirty="0"/>
              <a:t>Minute </a:t>
            </a:r>
            <a:r>
              <a:rPr lang="en-US" dirty="0" smtClean="0"/>
              <a:t>takers volunteers?</a:t>
            </a:r>
            <a:endParaRPr lang="en-US" dirty="0"/>
          </a:p>
          <a:p>
            <a:pPr lvl="1"/>
            <a:endParaRPr lang="en-US" dirty="0" smtClean="0"/>
          </a:p>
          <a:p>
            <a:r>
              <a:rPr lang="en-US" dirty="0" smtClean="0"/>
              <a:t>Remote participation</a:t>
            </a:r>
          </a:p>
          <a:p>
            <a:pPr lvl="1"/>
            <a:r>
              <a:rPr lang="en-US" dirty="0" err="1"/>
              <a:t>Meetecho</a:t>
            </a:r>
            <a:r>
              <a:rPr lang="en-US" dirty="0" smtClean="0"/>
              <a:t>: </a:t>
            </a:r>
            <a:r>
              <a:rPr lang="en-US" dirty="0" smtClean="0">
                <a:hlinkClick r:id="rId3"/>
              </a:rPr>
              <a:t>http</a:t>
            </a:r>
            <a:r>
              <a:rPr lang="en-US" dirty="0">
                <a:hlinkClick r:id="rId3"/>
              </a:rPr>
              <a:t>://</a:t>
            </a:r>
            <a:r>
              <a:rPr lang="en-US" dirty="0" smtClean="0">
                <a:hlinkClick r:id="rId3"/>
              </a:rPr>
              <a:t>www.meetecho.com/ietf99/6tisch</a:t>
            </a:r>
            <a:endParaRPr lang="en-US" dirty="0"/>
          </a:p>
          <a:p>
            <a:pPr lvl="1"/>
            <a:r>
              <a:rPr lang="en-US" dirty="0" smtClean="0"/>
              <a:t>Jabber: </a:t>
            </a:r>
            <a:r>
              <a:rPr lang="en-US" dirty="0" smtClean="0">
                <a:hlinkClick r:id="rId4"/>
              </a:rPr>
              <a:t>6tisch@jabber.ietf.org</a:t>
            </a:r>
            <a:endParaRPr lang="en-US" dirty="0" smtClean="0"/>
          </a:p>
          <a:p>
            <a:pPr lvl="2"/>
            <a:r>
              <a:rPr lang="en-US" dirty="0" smtClean="0"/>
              <a:t>Jabber scribe volunteers?</a:t>
            </a:r>
          </a:p>
          <a:p>
            <a:pPr lvl="2"/>
            <a:endParaRPr lang="en-US" dirty="0" smtClean="0"/>
          </a:p>
          <a:p>
            <a:r>
              <a:rPr lang="en-US" dirty="0"/>
              <a:t>Mailing list: </a:t>
            </a:r>
            <a:r>
              <a:rPr lang="en-US" dirty="0" smtClean="0">
                <a:hlinkClick r:id="rId5"/>
              </a:rPr>
              <a:t>6tisch@ietf.org</a:t>
            </a:r>
            <a:endParaRPr lang="en-US" dirty="0"/>
          </a:p>
          <a:p>
            <a:pPr lvl="1"/>
            <a:r>
              <a:rPr lang="en-US" dirty="0"/>
              <a:t>To subscribe: </a:t>
            </a:r>
            <a:r>
              <a:rPr lang="en-US" dirty="0" smtClean="0">
                <a:hlinkClick r:id="rId6"/>
              </a:rPr>
              <a:t>https://www.ietf.org/mailman/listinfo/6tisch</a:t>
            </a:r>
            <a:endParaRPr lang="en-US" dirty="0"/>
          </a:p>
          <a:p>
            <a:pPr lvl="2"/>
            <a:endParaRPr lang="en-US" dirty="0" smtClean="0"/>
          </a:p>
          <a:p>
            <a:r>
              <a:rPr lang="en-US" dirty="0" smtClean="0"/>
              <a:t>Meeting materials: </a:t>
            </a:r>
            <a:r>
              <a:rPr lang="en-US" dirty="0" smtClean="0">
                <a:hlinkClick r:id="rId7"/>
              </a:rPr>
              <a:t>https</a:t>
            </a:r>
            <a:r>
              <a:rPr lang="en-US" dirty="0">
                <a:hlinkClick r:id="rId7"/>
              </a:rPr>
              <a:t>://</a:t>
            </a:r>
            <a:r>
              <a:rPr lang="en-US" dirty="0" smtClean="0">
                <a:hlinkClick r:id="rId7"/>
              </a:rPr>
              <a:t>datatracker.ietf.org/meeting/100/materials.html/#6tisch</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spTree>
    <p:extLst>
      <p:ext uri="{BB962C8B-B14F-4D97-AF65-F5344CB8AC3E}">
        <p14:creationId xmlns:p14="http://schemas.microsoft.com/office/powerpoint/2010/main" val="824284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lstStyle/>
          <a:p>
            <a:r>
              <a:rPr lang="en-US" dirty="0" smtClean="0"/>
              <a:t>Fast reroute in RPL</a:t>
            </a:r>
            <a:endParaRPr lang="en-US" dirty="0"/>
          </a:p>
        </p:txBody>
      </p:sp>
      <p:sp>
        <p:nvSpPr>
          <p:cNvPr id="3" name="Subtitle 2"/>
          <p:cNvSpPr>
            <a:spLocks noGrp="1"/>
          </p:cNvSpPr>
          <p:nvPr>
            <p:ph type="subTitle" idx="1"/>
          </p:nvPr>
        </p:nvSpPr>
        <p:spPr/>
        <p:txBody>
          <a:bodyPr/>
          <a:lstStyle/>
          <a:p>
            <a:r>
              <a:rPr lang="en-US" dirty="0" smtClean="0"/>
              <a:t>Using the </a:t>
            </a:r>
            <a:r>
              <a:rPr lang="en-US" dirty="0" err="1" smtClean="0"/>
              <a:t>datapath</a:t>
            </a:r>
            <a:r>
              <a:rPr lang="en-US" dirty="0" smtClean="0"/>
              <a:t> to determine feasible successors</a:t>
            </a:r>
            <a:endParaRPr lang="en-US" dirty="0"/>
          </a:p>
        </p:txBody>
      </p:sp>
      <p:sp>
        <p:nvSpPr>
          <p:cNvPr id="4" name="Slide Number Placeholder 3"/>
          <p:cNvSpPr>
            <a:spLocks noGrp="1"/>
          </p:cNvSpPr>
          <p:nvPr>
            <p:ph type="sldNum" sz="quarter" idx="12"/>
          </p:nvPr>
        </p:nvSpPr>
        <p:spPr/>
        <p:txBody>
          <a:bodyPr/>
          <a:lstStyle/>
          <a:p>
            <a:pPr algn="r"/>
            <a:fld id="{18BF9C3C-0004-4145-8BE2-5FBA8C817ACA}" type="slidenum">
              <a:rPr lang="en-US" smtClean="0"/>
              <a:pPr algn="r"/>
              <a:t>7</a:t>
            </a:fld>
            <a:endParaRPr lang="en-US" dirty="0"/>
          </a:p>
        </p:txBody>
      </p:sp>
    </p:spTree>
    <p:extLst>
      <p:ext uri="{BB962C8B-B14F-4D97-AF65-F5344CB8AC3E}">
        <p14:creationId xmlns:p14="http://schemas.microsoft.com/office/powerpoint/2010/main" val="4063173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a:xfrm>
            <a:off x="1544083" y="1872722"/>
            <a:ext cx="3044086" cy="2337877"/>
          </a:xfrm>
          <a:prstGeom prst="ellipse">
            <a:avLst/>
          </a:prstGeom>
          <a:gradFill flip="none" rotWithShape="1">
            <a:gsLst>
              <a:gs pos="0">
                <a:schemeClr val="accent1">
                  <a:lumMod val="5000"/>
                  <a:lumOff val="95000"/>
                  <a:alpha val="2000"/>
                </a:schemeClr>
              </a:gs>
              <a:gs pos="36000">
                <a:schemeClr val="accent1">
                  <a:lumMod val="45000"/>
                  <a:lumOff val="55000"/>
                  <a:alpha val="46000"/>
                </a:schemeClr>
              </a:gs>
              <a:gs pos="100000">
                <a:schemeClr val="bg1">
                  <a:alpha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1439113" y="2948188"/>
            <a:ext cx="795714" cy="336386"/>
            <a:chOff x="9838582" y="4095104"/>
            <a:chExt cx="750376" cy="336386"/>
          </a:xfrm>
        </p:grpSpPr>
        <p:grpSp>
          <p:nvGrpSpPr>
            <p:cNvPr id="5" name="Group 4"/>
            <p:cNvGrpSpPr/>
            <p:nvPr/>
          </p:nvGrpSpPr>
          <p:grpSpPr>
            <a:xfrm>
              <a:off x="9838582" y="4095104"/>
              <a:ext cx="750376" cy="336386"/>
              <a:chOff x="9856916" y="5708746"/>
              <a:chExt cx="750376" cy="336386"/>
            </a:xfrm>
          </p:grpSpPr>
          <p:pic>
            <p:nvPicPr>
              <p:cNvPr id="7" name="Picture 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 name="Picture 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 name="Group 8"/>
          <p:cNvGrpSpPr/>
          <p:nvPr/>
        </p:nvGrpSpPr>
        <p:grpSpPr>
          <a:xfrm>
            <a:off x="5262670" y="2938840"/>
            <a:ext cx="795714" cy="336386"/>
            <a:chOff x="9838582" y="4095104"/>
            <a:chExt cx="750376" cy="336386"/>
          </a:xfrm>
        </p:grpSpPr>
        <p:grpSp>
          <p:nvGrpSpPr>
            <p:cNvPr id="10" name="Group 9"/>
            <p:cNvGrpSpPr/>
            <p:nvPr/>
          </p:nvGrpSpPr>
          <p:grpSpPr>
            <a:xfrm>
              <a:off x="9838582" y="4095104"/>
              <a:ext cx="750376" cy="336386"/>
              <a:chOff x="9856916" y="5708746"/>
              <a:chExt cx="750376" cy="336386"/>
            </a:xfrm>
          </p:grpSpPr>
          <p:pic>
            <p:nvPicPr>
              <p:cNvPr id="12" name="Picture 1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3" name="Picture 1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55576" y="4160959"/>
            <a:ext cx="795714" cy="336386"/>
            <a:chOff x="9838582" y="4095104"/>
            <a:chExt cx="750376" cy="336386"/>
          </a:xfrm>
        </p:grpSpPr>
        <p:grpSp>
          <p:nvGrpSpPr>
            <p:cNvPr id="15" name="Group 14"/>
            <p:cNvGrpSpPr/>
            <p:nvPr/>
          </p:nvGrpSpPr>
          <p:grpSpPr>
            <a:xfrm>
              <a:off x="9838582" y="4095104"/>
              <a:ext cx="750376" cy="336386"/>
              <a:chOff x="9856916" y="5708746"/>
              <a:chExt cx="750376" cy="336386"/>
            </a:xfrm>
          </p:grpSpPr>
          <p:pic>
            <p:nvPicPr>
              <p:cNvPr id="17" name="Picture 1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8" name="Picture 1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1555981" y="5013176"/>
            <a:ext cx="795714" cy="336386"/>
            <a:chOff x="9838582" y="4095104"/>
            <a:chExt cx="750376" cy="336386"/>
          </a:xfrm>
        </p:grpSpPr>
        <p:grpSp>
          <p:nvGrpSpPr>
            <p:cNvPr id="20" name="Group 19"/>
            <p:cNvGrpSpPr/>
            <p:nvPr/>
          </p:nvGrpSpPr>
          <p:grpSpPr>
            <a:xfrm>
              <a:off x="9838582" y="4095104"/>
              <a:ext cx="750376" cy="336386"/>
              <a:chOff x="9856916" y="5708746"/>
              <a:chExt cx="750376" cy="336386"/>
            </a:xfrm>
          </p:grpSpPr>
          <p:pic>
            <p:nvPicPr>
              <p:cNvPr id="22" name="Picture 2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3" name="Picture 2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200532" y="5181370"/>
            <a:ext cx="795714" cy="336386"/>
            <a:chOff x="9838582" y="4095104"/>
            <a:chExt cx="750376" cy="336386"/>
          </a:xfrm>
        </p:grpSpPr>
        <p:grpSp>
          <p:nvGrpSpPr>
            <p:cNvPr id="25" name="Group 24"/>
            <p:cNvGrpSpPr/>
            <p:nvPr/>
          </p:nvGrpSpPr>
          <p:grpSpPr>
            <a:xfrm>
              <a:off x="9838582" y="4095104"/>
              <a:ext cx="750376" cy="336386"/>
              <a:chOff x="9856916" y="5708746"/>
              <a:chExt cx="750376" cy="336386"/>
            </a:xfrm>
          </p:grpSpPr>
          <p:pic>
            <p:nvPicPr>
              <p:cNvPr id="27" name="Picture 2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8" name="Picture 2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9" name="Group 28"/>
          <p:cNvGrpSpPr/>
          <p:nvPr/>
        </p:nvGrpSpPr>
        <p:grpSpPr>
          <a:xfrm>
            <a:off x="3151250" y="3381711"/>
            <a:ext cx="795714" cy="336386"/>
            <a:chOff x="9838582" y="4095104"/>
            <a:chExt cx="750376" cy="336386"/>
          </a:xfrm>
        </p:grpSpPr>
        <p:grpSp>
          <p:nvGrpSpPr>
            <p:cNvPr id="30" name="Group 29"/>
            <p:cNvGrpSpPr/>
            <p:nvPr/>
          </p:nvGrpSpPr>
          <p:grpSpPr>
            <a:xfrm>
              <a:off x="9838582" y="4095104"/>
              <a:ext cx="750376" cy="336386"/>
              <a:chOff x="9856916" y="5708746"/>
              <a:chExt cx="750376" cy="336386"/>
            </a:xfrm>
          </p:grpSpPr>
          <p:pic>
            <p:nvPicPr>
              <p:cNvPr id="32" name="Picture 3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33" name="Picture 3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4788024" y="1585054"/>
            <a:ext cx="797276" cy="619810"/>
            <a:chOff x="3877794" y="1023235"/>
            <a:chExt cx="797276" cy="619810"/>
          </a:xfrm>
        </p:grpSpPr>
        <p:pic>
          <p:nvPicPr>
            <p:cNvPr id="35" name="Picture 34"/>
            <p:cNvPicPr>
              <a:picLocks noChangeAspect="1"/>
            </p:cNvPicPr>
            <p:nvPr/>
          </p:nvPicPr>
          <p:blipFill rotWithShape="1">
            <a:blip r:embed="rId2" cstate="print">
              <a:extLst>
                <a:ext uri="{28A0092B-C50C-407E-A947-70E740481C1C}">
                  <a14:useLocalDpi xmlns:a14="http://schemas.microsoft.com/office/drawing/2010/main" val="0"/>
                </a:ext>
              </a:extLst>
            </a:blip>
            <a:srcRect r="58497" b="53598"/>
            <a:stretch/>
          </p:blipFill>
          <p:spPr>
            <a:xfrm rot="2862730" flipV="1">
              <a:off x="3773543" y="1127486"/>
              <a:ext cx="619810" cy="411307"/>
            </a:xfrm>
            <a:prstGeom prst="rect">
              <a:avLst/>
            </a:prstGeom>
          </p:spPr>
        </p:pic>
        <p:pic>
          <p:nvPicPr>
            <p:cNvPr id="3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052736"/>
              <a:ext cx="535118" cy="355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7" name="Group 36"/>
          <p:cNvGrpSpPr/>
          <p:nvPr/>
        </p:nvGrpSpPr>
        <p:grpSpPr>
          <a:xfrm>
            <a:off x="2751805" y="2794480"/>
            <a:ext cx="795714" cy="336386"/>
            <a:chOff x="9838582" y="4095104"/>
            <a:chExt cx="750376" cy="336386"/>
          </a:xfrm>
        </p:grpSpPr>
        <p:grpSp>
          <p:nvGrpSpPr>
            <p:cNvPr id="38" name="Group 37"/>
            <p:cNvGrpSpPr/>
            <p:nvPr/>
          </p:nvGrpSpPr>
          <p:grpSpPr>
            <a:xfrm>
              <a:off x="9838582" y="4095104"/>
              <a:ext cx="750376" cy="336386"/>
              <a:chOff x="9856916" y="5708746"/>
              <a:chExt cx="750376" cy="336386"/>
            </a:xfrm>
          </p:grpSpPr>
          <p:pic>
            <p:nvPicPr>
              <p:cNvPr id="40" name="Picture 3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1" name="Picture 4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3780630" y="2348880"/>
            <a:ext cx="795714" cy="336386"/>
            <a:chOff x="9838582" y="4095104"/>
            <a:chExt cx="750376" cy="336386"/>
          </a:xfrm>
        </p:grpSpPr>
        <p:grpSp>
          <p:nvGrpSpPr>
            <p:cNvPr id="43" name="Group 42"/>
            <p:cNvGrpSpPr/>
            <p:nvPr/>
          </p:nvGrpSpPr>
          <p:grpSpPr>
            <a:xfrm>
              <a:off x="9838582" y="4095104"/>
              <a:ext cx="750376" cy="336386"/>
              <a:chOff x="9856916" y="5708746"/>
              <a:chExt cx="750376" cy="336386"/>
            </a:xfrm>
          </p:grpSpPr>
          <p:pic>
            <p:nvPicPr>
              <p:cNvPr id="45" name="Picture 4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6" name="Picture 4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7" name="Group 46"/>
          <p:cNvGrpSpPr/>
          <p:nvPr/>
        </p:nvGrpSpPr>
        <p:grpSpPr>
          <a:xfrm>
            <a:off x="4444107" y="3472438"/>
            <a:ext cx="795714" cy="336386"/>
            <a:chOff x="9838582" y="4095104"/>
            <a:chExt cx="750376" cy="336386"/>
          </a:xfrm>
        </p:grpSpPr>
        <p:grpSp>
          <p:nvGrpSpPr>
            <p:cNvPr id="48" name="Group 47"/>
            <p:cNvGrpSpPr/>
            <p:nvPr/>
          </p:nvGrpSpPr>
          <p:grpSpPr>
            <a:xfrm>
              <a:off x="9838582" y="4095104"/>
              <a:ext cx="750376" cy="336386"/>
              <a:chOff x="9856916" y="5708746"/>
              <a:chExt cx="750376" cy="336386"/>
            </a:xfrm>
          </p:grpSpPr>
          <p:pic>
            <p:nvPicPr>
              <p:cNvPr id="50" name="Picture 4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1" name="Picture 5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5474972" y="4217323"/>
            <a:ext cx="795714" cy="336386"/>
            <a:chOff x="9838582" y="4095104"/>
            <a:chExt cx="750376" cy="336386"/>
          </a:xfrm>
        </p:grpSpPr>
        <p:grpSp>
          <p:nvGrpSpPr>
            <p:cNvPr id="53" name="Group 52"/>
            <p:cNvGrpSpPr/>
            <p:nvPr/>
          </p:nvGrpSpPr>
          <p:grpSpPr>
            <a:xfrm>
              <a:off x="9838582" y="4095104"/>
              <a:ext cx="750376" cy="336386"/>
              <a:chOff x="9856916" y="5708746"/>
              <a:chExt cx="750376" cy="336386"/>
            </a:xfrm>
          </p:grpSpPr>
          <p:pic>
            <p:nvPicPr>
              <p:cNvPr id="55" name="Picture 5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6" name="Picture 5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7" name="Group 56"/>
          <p:cNvGrpSpPr/>
          <p:nvPr/>
        </p:nvGrpSpPr>
        <p:grpSpPr>
          <a:xfrm>
            <a:off x="1002277" y="2059695"/>
            <a:ext cx="795714" cy="336386"/>
            <a:chOff x="9838582" y="4095104"/>
            <a:chExt cx="750376" cy="336386"/>
          </a:xfrm>
        </p:grpSpPr>
        <p:grpSp>
          <p:nvGrpSpPr>
            <p:cNvPr id="58" name="Group 57"/>
            <p:cNvGrpSpPr/>
            <p:nvPr/>
          </p:nvGrpSpPr>
          <p:grpSpPr>
            <a:xfrm>
              <a:off x="9838582" y="4095104"/>
              <a:ext cx="750376" cy="336386"/>
              <a:chOff x="9856916" y="5708746"/>
              <a:chExt cx="750376" cy="336386"/>
            </a:xfrm>
          </p:grpSpPr>
          <p:pic>
            <p:nvPicPr>
              <p:cNvPr id="60" name="Picture 5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1" name="Picture 6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2" name="Group 61"/>
          <p:cNvGrpSpPr/>
          <p:nvPr/>
        </p:nvGrpSpPr>
        <p:grpSpPr>
          <a:xfrm>
            <a:off x="1681123" y="773032"/>
            <a:ext cx="795714" cy="336386"/>
            <a:chOff x="9838582" y="4095104"/>
            <a:chExt cx="750376" cy="336386"/>
          </a:xfrm>
        </p:grpSpPr>
        <p:grpSp>
          <p:nvGrpSpPr>
            <p:cNvPr id="63" name="Group 62"/>
            <p:cNvGrpSpPr/>
            <p:nvPr/>
          </p:nvGrpSpPr>
          <p:grpSpPr>
            <a:xfrm>
              <a:off x="9838582" y="4095104"/>
              <a:ext cx="750376" cy="336386"/>
              <a:chOff x="9856916" y="5708746"/>
              <a:chExt cx="750376" cy="336386"/>
            </a:xfrm>
          </p:grpSpPr>
          <p:pic>
            <p:nvPicPr>
              <p:cNvPr id="65" name="Picture 6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6" name="Picture 6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7" name="Group 66"/>
          <p:cNvGrpSpPr/>
          <p:nvPr/>
        </p:nvGrpSpPr>
        <p:grpSpPr>
          <a:xfrm>
            <a:off x="1867893" y="1368145"/>
            <a:ext cx="795714" cy="336386"/>
            <a:chOff x="9838582" y="4095104"/>
            <a:chExt cx="750376" cy="336386"/>
          </a:xfrm>
        </p:grpSpPr>
        <p:grpSp>
          <p:nvGrpSpPr>
            <p:cNvPr id="68" name="Group 67"/>
            <p:cNvGrpSpPr/>
            <p:nvPr/>
          </p:nvGrpSpPr>
          <p:grpSpPr>
            <a:xfrm>
              <a:off x="9838582" y="4095104"/>
              <a:ext cx="750376" cy="336386"/>
              <a:chOff x="9856916" y="5708746"/>
              <a:chExt cx="750376" cy="336386"/>
            </a:xfrm>
          </p:grpSpPr>
          <p:pic>
            <p:nvPicPr>
              <p:cNvPr id="70" name="Picture 6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71" name="Picture 7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77" name="Group 76"/>
          <p:cNvGrpSpPr/>
          <p:nvPr/>
        </p:nvGrpSpPr>
        <p:grpSpPr>
          <a:xfrm>
            <a:off x="4336644" y="5181371"/>
            <a:ext cx="795714" cy="336386"/>
            <a:chOff x="9838582" y="4095104"/>
            <a:chExt cx="750376" cy="336386"/>
          </a:xfrm>
        </p:grpSpPr>
        <p:grpSp>
          <p:nvGrpSpPr>
            <p:cNvPr id="78" name="Group 77"/>
            <p:cNvGrpSpPr/>
            <p:nvPr/>
          </p:nvGrpSpPr>
          <p:grpSpPr>
            <a:xfrm>
              <a:off x="9838582" y="4095104"/>
              <a:ext cx="750376" cy="336386"/>
              <a:chOff x="9856916" y="5708746"/>
              <a:chExt cx="750376" cy="336386"/>
            </a:xfrm>
          </p:grpSpPr>
          <p:pic>
            <p:nvPicPr>
              <p:cNvPr id="80" name="Picture 7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1" name="Picture 8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7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2" name="Group 81"/>
          <p:cNvGrpSpPr/>
          <p:nvPr/>
        </p:nvGrpSpPr>
        <p:grpSpPr>
          <a:xfrm>
            <a:off x="1957673" y="2253329"/>
            <a:ext cx="795714" cy="336386"/>
            <a:chOff x="9838582" y="4095104"/>
            <a:chExt cx="750376" cy="336386"/>
          </a:xfrm>
        </p:grpSpPr>
        <p:grpSp>
          <p:nvGrpSpPr>
            <p:cNvPr id="83" name="Group 82"/>
            <p:cNvGrpSpPr/>
            <p:nvPr/>
          </p:nvGrpSpPr>
          <p:grpSpPr>
            <a:xfrm>
              <a:off x="9838582" y="4095104"/>
              <a:ext cx="750376" cy="336386"/>
              <a:chOff x="9856916" y="5708746"/>
              <a:chExt cx="750376" cy="336386"/>
            </a:xfrm>
          </p:grpSpPr>
          <p:pic>
            <p:nvPicPr>
              <p:cNvPr id="85" name="Picture 8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6" name="Picture 8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7" name="Group 86"/>
          <p:cNvGrpSpPr/>
          <p:nvPr/>
        </p:nvGrpSpPr>
        <p:grpSpPr>
          <a:xfrm>
            <a:off x="3382773" y="1640923"/>
            <a:ext cx="795714" cy="336386"/>
            <a:chOff x="9838582" y="4095104"/>
            <a:chExt cx="750376" cy="336386"/>
          </a:xfrm>
        </p:grpSpPr>
        <p:grpSp>
          <p:nvGrpSpPr>
            <p:cNvPr id="88" name="Group 87"/>
            <p:cNvGrpSpPr/>
            <p:nvPr/>
          </p:nvGrpSpPr>
          <p:grpSpPr>
            <a:xfrm>
              <a:off x="9838582" y="4095104"/>
              <a:ext cx="750376" cy="336386"/>
              <a:chOff x="9856916" y="5708746"/>
              <a:chExt cx="750376" cy="336386"/>
            </a:xfrm>
          </p:grpSpPr>
          <p:pic>
            <p:nvPicPr>
              <p:cNvPr id="90" name="Picture 8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1" name="Picture 9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2" name="Group 91"/>
          <p:cNvGrpSpPr/>
          <p:nvPr/>
        </p:nvGrpSpPr>
        <p:grpSpPr>
          <a:xfrm>
            <a:off x="2304857" y="3831176"/>
            <a:ext cx="795714" cy="336386"/>
            <a:chOff x="9838582" y="4095104"/>
            <a:chExt cx="750376" cy="336386"/>
          </a:xfrm>
        </p:grpSpPr>
        <p:grpSp>
          <p:nvGrpSpPr>
            <p:cNvPr id="93" name="Group 92"/>
            <p:cNvGrpSpPr/>
            <p:nvPr/>
          </p:nvGrpSpPr>
          <p:grpSpPr>
            <a:xfrm>
              <a:off x="9838582" y="4095104"/>
              <a:ext cx="750376" cy="336386"/>
              <a:chOff x="9856916" y="5708746"/>
              <a:chExt cx="750376" cy="336386"/>
            </a:xfrm>
          </p:grpSpPr>
          <p:pic>
            <p:nvPicPr>
              <p:cNvPr id="95" name="Picture 9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6" name="Picture 9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7" name="Group 96"/>
          <p:cNvGrpSpPr/>
          <p:nvPr/>
        </p:nvGrpSpPr>
        <p:grpSpPr>
          <a:xfrm>
            <a:off x="4046250" y="4348780"/>
            <a:ext cx="795714" cy="336386"/>
            <a:chOff x="9838582" y="4095104"/>
            <a:chExt cx="750376" cy="336386"/>
          </a:xfrm>
        </p:grpSpPr>
        <p:grpSp>
          <p:nvGrpSpPr>
            <p:cNvPr id="98" name="Group 97"/>
            <p:cNvGrpSpPr/>
            <p:nvPr/>
          </p:nvGrpSpPr>
          <p:grpSpPr>
            <a:xfrm>
              <a:off x="9838582" y="4095104"/>
              <a:ext cx="750376" cy="336386"/>
              <a:chOff x="9856916" y="5708746"/>
              <a:chExt cx="750376" cy="336386"/>
            </a:xfrm>
          </p:grpSpPr>
          <p:pic>
            <p:nvPicPr>
              <p:cNvPr id="100" name="Picture 9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1" name="Picture 10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481355" y="732364"/>
            <a:ext cx="795714" cy="336386"/>
            <a:chOff x="9838582" y="4095104"/>
            <a:chExt cx="750376" cy="336386"/>
          </a:xfrm>
        </p:grpSpPr>
        <p:grpSp>
          <p:nvGrpSpPr>
            <p:cNvPr id="103" name="Group 102"/>
            <p:cNvGrpSpPr/>
            <p:nvPr/>
          </p:nvGrpSpPr>
          <p:grpSpPr>
            <a:xfrm>
              <a:off x="9838582" y="4095104"/>
              <a:ext cx="750376" cy="336386"/>
              <a:chOff x="9856916" y="5708746"/>
              <a:chExt cx="750376" cy="336386"/>
            </a:xfrm>
          </p:grpSpPr>
          <p:pic>
            <p:nvPicPr>
              <p:cNvPr id="105" name="Picture 10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6" name="Picture 10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2829069" y="4625595"/>
            <a:ext cx="795714" cy="336386"/>
            <a:chOff x="9838582" y="4095104"/>
            <a:chExt cx="750376" cy="336386"/>
          </a:xfrm>
        </p:grpSpPr>
        <p:grpSp>
          <p:nvGrpSpPr>
            <p:cNvPr id="108" name="Group 107"/>
            <p:cNvGrpSpPr/>
            <p:nvPr/>
          </p:nvGrpSpPr>
          <p:grpSpPr>
            <a:xfrm>
              <a:off x="9838582" y="4095104"/>
              <a:ext cx="750376" cy="336386"/>
              <a:chOff x="9856916" y="5708746"/>
              <a:chExt cx="750376" cy="336386"/>
            </a:xfrm>
          </p:grpSpPr>
          <p:pic>
            <p:nvPicPr>
              <p:cNvPr id="110" name="Picture 10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1" name="Picture 11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2" name="Group 111"/>
          <p:cNvGrpSpPr/>
          <p:nvPr/>
        </p:nvGrpSpPr>
        <p:grpSpPr>
          <a:xfrm>
            <a:off x="2818017" y="5622340"/>
            <a:ext cx="795714" cy="336386"/>
            <a:chOff x="9838582" y="4095104"/>
            <a:chExt cx="750376" cy="336386"/>
          </a:xfrm>
        </p:grpSpPr>
        <p:grpSp>
          <p:nvGrpSpPr>
            <p:cNvPr id="113" name="Group 112"/>
            <p:cNvGrpSpPr/>
            <p:nvPr/>
          </p:nvGrpSpPr>
          <p:grpSpPr>
            <a:xfrm>
              <a:off x="9838582" y="4095104"/>
              <a:ext cx="750376" cy="336386"/>
              <a:chOff x="9856916" y="5708746"/>
              <a:chExt cx="750376" cy="336386"/>
            </a:xfrm>
          </p:grpSpPr>
          <p:pic>
            <p:nvPicPr>
              <p:cNvPr id="115" name="Picture 11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6" name="Picture 11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7" name="Group 116"/>
          <p:cNvGrpSpPr/>
          <p:nvPr/>
        </p:nvGrpSpPr>
        <p:grpSpPr>
          <a:xfrm>
            <a:off x="1302072" y="5958725"/>
            <a:ext cx="795714" cy="336386"/>
            <a:chOff x="9838582" y="4095104"/>
            <a:chExt cx="750376" cy="336386"/>
          </a:xfrm>
        </p:grpSpPr>
        <p:grpSp>
          <p:nvGrpSpPr>
            <p:cNvPr id="118" name="Group 117"/>
            <p:cNvGrpSpPr/>
            <p:nvPr/>
          </p:nvGrpSpPr>
          <p:grpSpPr>
            <a:xfrm>
              <a:off x="9838582" y="4095104"/>
              <a:ext cx="750376" cy="336386"/>
              <a:chOff x="9856916" y="5708746"/>
              <a:chExt cx="750376" cy="336386"/>
            </a:xfrm>
          </p:grpSpPr>
          <p:pic>
            <p:nvPicPr>
              <p:cNvPr id="120" name="Picture 11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1" name="Picture 12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387302" y="2828760"/>
            <a:ext cx="795714" cy="336386"/>
            <a:chOff x="9838582" y="4095104"/>
            <a:chExt cx="750376" cy="336386"/>
          </a:xfrm>
        </p:grpSpPr>
        <p:grpSp>
          <p:nvGrpSpPr>
            <p:cNvPr id="123" name="Group 122"/>
            <p:cNvGrpSpPr/>
            <p:nvPr/>
          </p:nvGrpSpPr>
          <p:grpSpPr>
            <a:xfrm>
              <a:off x="9838582" y="4095104"/>
              <a:ext cx="750376" cy="336386"/>
              <a:chOff x="9856916" y="5708746"/>
              <a:chExt cx="750376" cy="336386"/>
            </a:xfrm>
          </p:grpSpPr>
          <p:pic>
            <p:nvPicPr>
              <p:cNvPr id="125" name="Picture 12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6" name="Picture 12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2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7" name="Straight Arrow Connector 126"/>
          <p:cNvCxnSpPr>
            <a:endCxn id="66" idx="0"/>
          </p:cNvCxnSpPr>
          <p:nvPr/>
        </p:nvCxnSpPr>
        <p:spPr>
          <a:xfrm>
            <a:off x="1340203" y="937863"/>
            <a:ext cx="340920" cy="3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976303" y="2442027"/>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1756231" y="1763822"/>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1565553" y="4098527"/>
            <a:ext cx="724920" cy="1983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06002" y="1112201"/>
            <a:ext cx="175209" cy="255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4170739" y="1747970"/>
            <a:ext cx="511032" cy="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111" idx="0"/>
          </p:cNvCxnSpPr>
          <p:nvPr/>
        </p:nvCxnSpPr>
        <p:spPr>
          <a:xfrm flipV="1">
            <a:off x="2281211" y="4793787"/>
            <a:ext cx="547858" cy="219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V="1">
            <a:off x="1797991" y="5396848"/>
            <a:ext cx="159682" cy="433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V="1">
            <a:off x="4554516" y="3865707"/>
            <a:ext cx="239958" cy="396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2140313" y="5795721"/>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5023837" y="4621558"/>
            <a:ext cx="753569" cy="4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endCxn id="8" idx="0"/>
          </p:cNvCxnSpPr>
          <p:nvPr/>
        </p:nvCxnSpPr>
        <p:spPr>
          <a:xfrm>
            <a:off x="1197541" y="30199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3134536" y="3745216"/>
            <a:ext cx="174067" cy="93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003006" y="5178007"/>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a:off x="1782168" y="22524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a:off x="2621995" y="2508404"/>
            <a:ext cx="373402" cy="2488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a:off x="1115948" y="1135838"/>
            <a:ext cx="770751" cy="248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2705365" y="1551078"/>
            <a:ext cx="718133" cy="95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V="1">
            <a:off x="2054963" y="2560114"/>
            <a:ext cx="282842" cy="34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3578037" y="4548825"/>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3" idx="1"/>
          </p:cNvCxnSpPr>
          <p:nvPr/>
        </p:nvCxnSpPr>
        <p:spPr>
          <a:xfrm flipV="1">
            <a:off x="5106745" y="3275225"/>
            <a:ext cx="436749" cy="143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4832128" y="4405665"/>
            <a:ext cx="538281" cy="4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31" idx="0"/>
            <a:endCxn id="46" idx="1"/>
          </p:cNvCxnSpPr>
          <p:nvPr/>
        </p:nvCxnSpPr>
        <p:spPr>
          <a:xfrm flipV="1">
            <a:off x="3564569" y="2685265"/>
            <a:ext cx="496885" cy="753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556679" y="5415508"/>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H="1" flipV="1">
            <a:off x="3242387" y="5070061"/>
            <a:ext cx="33470" cy="43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flipV="1">
            <a:off x="3915545" y="2009286"/>
            <a:ext cx="214190" cy="310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H="1" flipV="1">
            <a:off x="5755795" y="3418353"/>
            <a:ext cx="91526" cy="6558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flipH="1" flipV="1">
            <a:off x="5470556" y="2058567"/>
            <a:ext cx="95468" cy="580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H="1" flipV="1">
            <a:off x="4546930" y="2629338"/>
            <a:ext cx="712539" cy="417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flipV="1">
            <a:off x="2881634" y="4274208"/>
            <a:ext cx="165146" cy="215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5102144" y="1210522"/>
            <a:ext cx="625556" cy="369332"/>
          </a:xfrm>
          <a:prstGeom prst="rect">
            <a:avLst/>
          </a:prstGeom>
          <a:noFill/>
        </p:spPr>
        <p:txBody>
          <a:bodyPr wrap="none" rtlCol="0">
            <a:spAutoFit/>
          </a:bodyPr>
          <a:lstStyle/>
          <a:p>
            <a:r>
              <a:rPr lang="en-US" dirty="0" smtClean="0"/>
              <a:t>Root</a:t>
            </a:r>
            <a:endParaRPr lang="en-US" dirty="0"/>
          </a:p>
        </p:txBody>
      </p:sp>
      <p:cxnSp>
        <p:nvCxnSpPr>
          <p:cNvPr id="165" name="Straight Arrow Connector 164"/>
          <p:cNvCxnSpPr/>
          <p:nvPr/>
        </p:nvCxnSpPr>
        <p:spPr>
          <a:xfrm flipV="1">
            <a:off x="3512476" y="2625924"/>
            <a:ext cx="327162" cy="175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5566024" y="1498990"/>
            <a:ext cx="570990" cy="261610"/>
          </a:xfrm>
          <a:prstGeom prst="rect">
            <a:avLst/>
          </a:prstGeom>
          <a:noFill/>
        </p:spPr>
        <p:txBody>
          <a:bodyPr wrap="none" rtlCol="0">
            <a:spAutoFit/>
          </a:bodyPr>
          <a:lstStyle/>
          <a:p>
            <a:r>
              <a:rPr lang="en-US" sz="1100" dirty="0" smtClean="0"/>
              <a:t>Rank 1</a:t>
            </a:r>
            <a:endParaRPr lang="en-US" sz="1100" dirty="0"/>
          </a:p>
        </p:txBody>
      </p:sp>
      <p:sp>
        <p:nvSpPr>
          <p:cNvPr id="172" name="TextBox 171"/>
          <p:cNvSpPr txBox="1"/>
          <p:nvPr/>
        </p:nvSpPr>
        <p:spPr>
          <a:xfrm>
            <a:off x="3708256" y="1407266"/>
            <a:ext cx="715260" cy="261610"/>
          </a:xfrm>
          <a:prstGeom prst="rect">
            <a:avLst/>
          </a:prstGeom>
          <a:noFill/>
        </p:spPr>
        <p:txBody>
          <a:bodyPr wrap="none" rtlCol="0">
            <a:spAutoFit/>
          </a:bodyPr>
          <a:lstStyle/>
          <a:p>
            <a:r>
              <a:rPr lang="en-US" sz="1100" dirty="0" smtClean="0"/>
              <a:t>Rank 110</a:t>
            </a:r>
            <a:endParaRPr lang="en-US" sz="1100" dirty="0"/>
          </a:p>
        </p:txBody>
      </p:sp>
      <p:sp>
        <p:nvSpPr>
          <p:cNvPr id="173" name="TextBox 172"/>
          <p:cNvSpPr txBox="1"/>
          <p:nvPr/>
        </p:nvSpPr>
        <p:spPr>
          <a:xfrm>
            <a:off x="4410724" y="2292853"/>
            <a:ext cx="857927" cy="261610"/>
          </a:xfrm>
          <a:prstGeom prst="rect">
            <a:avLst/>
          </a:prstGeom>
          <a:noFill/>
        </p:spPr>
        <p:txBody>
          <a:bodyPr wrap="none" rtlCol="0">
            <a:spAutoFit/>
          </a:bodyPr>
          <a:lstStyle/>
          <a:p>
            <a:r>
              <a:rPr lang="en-US" sz="1100" dirty="0" smtClean="0"/>
              <a:t>P: Rank 250</a:t>
            </a:r>
            <a:endParaRPr lang="en-US" sz="1100" dirty="0"/>
          </a:p>
        </p:txBody>
      </p:sp>
      <p:sp>
        <p:nvSpPr>
          <p:cNvPr id="174" name="TextBox 173"/>
          <p:cNvSpPr txBox="1"/>
          <p:nvPr/>
        </p:nvSpPr>
        <p:spPr>
          <a:xfrm>
            <a:off x="5913056" y="2908102"/>
            <a:ext cx="715260" cy="261610"/>
          </a:xfrm>
          <a:prstGeom prst="rect">
            <a:avLst/>
          </a:prstGeom>
          <a:noFill/>
        </p:spPr>
        <p:txBody>
          <a:bodyPr wrap="none" rtlCol="0">
            <a:spAutoFit/>
          </a:bodyPr>
          <a:lstStyle/>
          <a:p>
            <a:r>
              <a:rPr lang="en-US" sz="1100" dirty="0" smtClean="0"/>
              <a:t>Rank 260</a:t>
            </a:r>
            <a:endParaRPr lang="en-US" sz="1100" dirty="0"/>
          </a:p>
        </p:txBody>
      </p:sp>
      <p:sp>
        <p:nvSpPr>
          <p:cNvPr id="176" name="TextBox 175"/>
          <p:cNvSpPr txBox="1"/>
          <p:nvPr/>
        </p:nvSpPr>
        <p:spPr>
          <a:xfrm>
            <a:off x="3698805" y="3203037"/>
            <a:ext cx="862737" cy="261610"/>
          </a:xfrm>
          <a:prstGeom prst="rect">
            <a:avLst/>
          </a:prstGeom>
          <a:noFill/>
        </p:spPr>
        <p:txBody>
          <a:bodyPr wrap="none" rtlCol="0">
            <a:spAutoFit/>
          </a:bodyPr>
          <a:lstStyle/>
          <a:p>
            <a:r>
              <a:rPr lang="en-US" sz="1100" dirty="0" smtClean="0"/>
              <a:t>B: Rank 530</a:t>
            </a:r>
            <a:endParaRPr lang="en-US" sz="1100" dirty="0"/>
          </a:p>
        </p:txBody>
      </p:sp>
      <p:sp>
        <p:nvSpPr>
          <p:cNvPr id="177" name="TextBox 176"/>
          <p:cNvSpPr txBox="1"/>
          <p:nvPr/>
        </p:nvSpPr>
        <p:spPr>
          <a:xfrm>
            <a:off x="2085049" y="2032490"/>
            <a:ext cx="872355" cy="261610"/>
          </a:xfrm>
          <a:prstGeom prst="rect">
            <a:avLst/>
          </a:prstGeom>
          <a:noFill/>
        </p:spPr>
        <p:txBody>
          <a:bodyPr wrap="none" rtlCol="0">
            <a:spAutoFit/>
          </a:bodyPr>
          <a:lstStyle/>
          <a:p>
            <a:r>
              <a:rPr lang="en-US" sz="1100" dirty="0"/>
              <a:t>D</a:t>
            </a:r>
            <a:r>
              <a:rPr lang="en-US" sz="1100" dirty="0" smtClean="0"/>
              <a:t>: Rank 510</a:t>
            </a:r>
            <a:endParaRPr lang="en-US" sz="1100" dirty="0"/>
          </a:p>
        </p:txBody>
      </p:sp>
      <p:sp>
        <p:nvSpPr>
          <p:cNvPr id="178" name="TextBox 177"/>
          <p:cNvSpPr txBox="1"/>
          <p:nvPr/>
        </p:nvSpPr>
        <p:spPr>
          <a:xfrm>
            <a:off x="1725749" y="3178625"/>
            <a:ext cx="861133" cy="261610"/>
          </a:xfrm>
          <a:prstGeom prst="rect">
            <a:avLst/>
          </a:prstGeom>
          <a:noFill/>
        </p:spPr>
        <p:txBody>
          <a:bodyPr wrap="none" rtlCol="0">
            <a:spAutoFit/>
          </a:bodyPr>
          <a:lstStyle/>
          <a:p>
            <a:r>
              <a:rPr lang="en-US" sz="1100" dirty="0" smtClean="0"/>
              <a:t>C: Rank 610</a:t>
            </a:r>
            <a:endParaRPr lang="en-US" sz="1100" dirty="0"/>
          </a:p>
        </p:txBody>
      </p:sp>
      <p:sp>
        <p:nvSpPr>
          <p:cNvPr id="182" name="TextBox 181"/>
          <p:cNvSpPr txBox="1"/>
          <p:nvPr/>
        </p:nvSpPr>
        <p:spPr>
          <a:xfrm>
            <a:off x="3034311" y="3838889"/>
            <a:ext cx="854721" cy="261610"/>
          </a:xfrm>
          <a:prstGeom prst="rect">
            <a:avLst/>
          </a:prstGeom>
          <a:noFill/>
        </p:spPr>
        <p:txBody>
          <a:bodyPr wrap="none" rtlCol="0">
            <a:spAutoFit/>
          </a:bodyPr>
          <a:lstStyle/>
          <a:p>
            <a:r>
              <a:rPr lang="en-US" sz="1100" dirty="0"/>
              <a:t>E</a:t>
            </a:r>
            <a:r>
              <a:rPr lang="en-US" sz="1100" dirty="0" smtClean="0"/>
              <a:t>: Rank 620</a:t>
            </a:r>
            <a:endParaRPr lang="en-US" sz="1100" dirty="0"/>
          </a:p>
        </p:txBody>
      </p:sp>
      <p:sp>
        <p:nvSpPr>
          <p:cNvPr id="189" name="TextBox 188"/>
          <p:cNvSpPr txBox="1"/>
          <p:nvPr/>
        </p:nvSpPr>
        <p:spPr>
          <a:xfrm>
            <a:off x="2852789" y="2549383"/>
            <a:ext cx="870751" cy="261610"/>
          </a:xfrm>
          <a:prstGeom prst="rect">
            <a:avLst/>
          </a:prstGeom>
          <a:noFill/>
        </p:spPr>
        <p:txBody>
          <a:bodyPr wrap="none" rtlCol="0">
            <a:spAutoFit/>
          </a:bodyPr>
          <a:lstStyle/>
          <a:p>
            <a:r>
              <a:rPr lang="en-US" sz="1050" dirty="0" smtClean="0"/>
              <a:t>A</a:t>
            </a:r>
            <a:r>
              <a:rPr lang="en-US" sz="1100" dirty="0" smtClean="0"/>
              <a:t>: Rank 380</a:t>
            </a:r>
            <a:endParaRPr lang="en-US" sz="1100" dirty="0"/>
          </a:p>
        </p:txBody>
      </p:sp>
      <p:sp>
        <p:nvSpPr>
          <p:cNvPr id="190" name="TextBox 189"/>
          <p:cNvSpPr txBox="1"/>
          <p:nvPr/>
        </p:nvSpPr>
        <p:spPr>
          <a:xfrm>
            <a:off x="6862053" y="1240173"/>
            <a:ext cx="4765774" cy="1754326"/>
          </a:xfrm>
          <a:prstGeom prst="rect">
            <a:avLst/>
          </a:prstGeom>
          <a:noFill/>
        </p:spPr>
        <p:txBody>
          <a:bodyPr wrap="square" rtlCol="0">
            <a:spAutoFit/>
          </a:bodyPr>
          <a:lstStyle/>
          <a:p>
            <a:r>
              <a:rPr lang="en-US" dirty="0" smtClean="0"/>
              <a:t>Initial situation; </a:t>
            </a:r>
          </a:p>
          <a:p>
            <a:pPr marL="285750" indent="-285750">
              <a:buFont typeface="Arial" panose="020B0604020202020204" pitchFamily="34" charset="0"/>
              <a:buChar char="•"/>
            </a:pPr>
            <a:r>
              <a:rPr lang="en-US" dirty="0" smtClean="0"/>
              <a:t>Rank is computed on some metric e.g. LQI.</a:t>
            </a:r>
          </a:p>
          <a:p>
            <a:pPr marL="285750" indent="-285750">
              <a:buFont typeface="Arial" panose="020B0604020202020204" pitchFamily="34" charset="0"/>
              <a:buChar char="•"/>
            </a:pPr>
            <a:r>
              <a:rPr lang="en-US" dirty="0" smtClean="0"/>
              <a:t>Node A has a single parent, node P</a:t>
            </a:r>
          </a:p>
          <a:p>
            <a:pPr marL="285750" indent="-285750">
              <a:buFont typeface="Arial" panose="020B0604020202020204" pitchFamily="34" charset="0"/>
              <a:buChar char="•"/>
            </a:pPr>
            <a:r>
              <a:rPr lang="en-US" dirty="0" smtClean="0"/>
              <a:t>A can hear D and C which are in its </a:t>
            </a:r>
            <a:r>
              <a:rPr lang="en-US" dirty="0" err="1" smtClean="0"/>
              <a:t>subdag</a:t>
            </a:r>
            <a:endParaRPr lang="en-US" dirty="0" smtClean="0"/>
          </a:p>
          <a:p>
            <a:pPr marL="285750" indent="-285750">
              <a:buFont typeface="Arial" panose="020B0604020202020204" pitchFamily="34" charset="0"/>
              <a:buChar char="•"/>
            </a:pPr>
            <a:r>
              <a:rPr lang="en-US" dirty="0" smtClean="0"/>
              <a:t>A can hear B and E which are not</a:t>
            </a:r>
          </a:p>
          <a:p>
            <a:endParaRPr lang="en-US" dirty="0"/>
          </a:p>
        </p:txBody>
      </p:sp>
      <p:sp>
        <p:nvSpPr>
          <p:cNvPr id="3" name="Slide Number Placeholder 2"/>
          <p:cNvSpPr>
            <a:spLocks noGrp="1"/>
          </p:cNvSpPr>
          <p:nvPr>
            <p:ph type="sldNum" sz="quarter" idx="12"/>
          </p:nvPr>
        </p:nvSpPr>
        <p:spPr/>
        <p:txBody>
          <a:bodyPr/>
          <a:lstStyle/>
          <a:p>
            <a:fld id="{18BF9C3C-0004-4145-8BE2-5FBA8C817ACA}" type="slidenum">
              <a:rPr lang="en-US" smtClean="0"/>
              <a:pPr/>
              <a:t>8</a:t>
            </a:fld>
            <a:endParaRPr lang="en-US" dirty="0"/>
          </a:p>
        </p:txBody>
      </p:sp>
    </p:spTree>
    <p:extLst>
      <p:ext uri="{BB962C8B-B14F-4D97-AF65-F5344CB8AC3E}">
        <p14:creationId xmlns:p14="http://schemas.microsoft.com/office/powerpoint/2010/main" val="213438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a:xfrm>
            <a:off x="1544083" y="1872722"/>
            <a:ext cx="3044086" cy="2337877"/>
          </a:xfrm>
          <a:prstGeom prst="ellipse">
            <a:avLst/>
          </a:prstGeom>
          <a:gradFill flip="none" rotWithShape="1">
            <a:gsLst>
              <a:gs pos="0">
                <a:schemeClr val="accent1">
                  <a:lumMod val="5000"/>
                  <a:lumOff val="95000"/>
                  <a:alpha val="2000"/>
                </a:schemeClr>
              </a:gs>
              <a:gs pos="36000">
                <a:schemeClr val="accent1">
                  <a:lumMod val="45000"/>
                  <a:lumOff val="55000"/>
                  <a:alpha val="46000"/>
                </a:schemeClr>
              </a:gs>
              <a:gs pos="100000">
                <a:schemeClr val="bg1">
                  <a:alpha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1439113" y="2948188"/>
            <a:ext cx="795714" cy="336386"/>
            <a:chOff x="9838582" y="4095104"/>
            <a:chExt cx="750376" cy="336386"/>
          </a:xfrm>
        </p:grpSpPr>
        <p:grpSp>
          <p:nvGrpSpPr>
            <p:cNvPr id="5" name="Group 4"/>
            <p:cNvGrpSpPr/>
            <p:nvPr/>
          </p:nvGrpSpPr>
          <p:grpSpPr>
            <a:xfrm>
              <a:off x="9838582" y="4095104"/>
              <a:ext cx="750376" cy="336386"/>
              <a:chOff x="9856916" y="5708746"/>
              <a:chExt cx="750376" cy="336386"/>
            </a:xfrm>
          </p:grpSpPr>
          <p:pic>
            <p:nvPicPr>
              <p:cNvPr id="7" name="Picture 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 name="Picture 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 name="Group 8"/>
          <p:cNvGrpSpPr/>
          <p:nvPr/>
        </p:nvGrpSpPr>
        <p:grpSpPr>
          <a:xfrm>
            <a:off x="5262670" y="2938840"/>
            <a:ext cx="795714" cy="336386"/>
            <a:chOff x="9838582" y="4095104"/>
            <a:chExt cx="750376" cy="336386"/>
          </a:xfrm>
        </p:grpSpPr>
        <p:grpSp>
          <p:nvGrpSpPr>
            <p:cNvPr id="10" name="Group 9"/>
            <p:cNvGrpSpPr/>
            <p:nvPr/>
          </p:nvGrpSpPr>
          <p:grpSpPr>
            <a:xfrm>
              <a:off x="9838582" y="4095104"/>
              <a:ext cx="750376" cy="336386"/>
              <a:chOff x="9856916" y="5708746"/>
              <a:chExt cx="750376" cy="336386"/>
            </a:xfrm>
          </p:grpSpPr>
          <p:pic>
            <p:nvPicPr>
              <p:cNvPr id="12" name="Picture 1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3" name="Picture 1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55576" y="4160959"/>
            <a:ext cx="795714" cy="336386"/>
            <a:chOff x="9838582" y="4095104"/>
            <a:chExt cx="750376" cy="336386"/>
          </a:xfrm>
        </p:grpSpPr>
        <p:grpSp>
          <p:nvGrpSpPr>
            <p:cNvPr id="15" name="Group 14"/>
            <p:cNvGrpSpPr/>
            <p:nvPr/>
          </p:nvGrpSpPr>
          <p:grpSpPr>
            <a:xfrm>
              <a:off x="9838582" y="4095104"/>
              <a:ext cx="750376" cy="336386"/>
              <a:chOff x="9856916" y="5708746"/>
              <a:chExt cx="750376" cy="336386"/>
            </a:xfrm>
          </p:grpSpPr>
          <p:pic>
            <p:nvPicPr>
              <p:cNvPr id="17" name="Picture 1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8" name="Picture 1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1555981" y="5013176"/>
            <a:ext cx="795714" cy="336386"/>
            <a:chOff x="9838582" y="4095104"/>
            <a:chExt cx="750376" cy="336386"/>
          </a:xfrm>
        </p:grpSpPr>
        <p:grpSp>
          <p:nvGrpSpPr>
            <p:cNvPr id="20" name="Group 19"/>
            <p:cNvGrpSpPr/>
            <p:nvPr/>
          </p:nvGrpSpPr>
          <p:grpSpPr>
            <a:xfrm>
              <a:off x="9838582" y="4095104"/>
              <a:ext cx="750376" cy="336386"/>
              <a:chOff x="9856916" y="5708746"/>
              <a:chExt cx="750376" cy="336386"/>
            </a:xfrm>
          </p:grpSpPr>
          <p:pic>
            <p:nvPicPr>
              <p:cNvPr id="22" name="Picture 2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3" name="Picture 2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200532" y="5181370"/>
            <a:ext cx="795714" cy="336386"/>
            <a:chOff x="9838582" y="4095104"/>
            <a:chExt cx="750376" cy="336386"/>
          </a:xfrm>
        </p:grpSpPr>
        <p:grpSp>
          <p:nvGrpSpPr>
            <p:cNvPr id="25" name="Group 24"/>
            <p:cNvGrpSpPr/>
            <p:nvPr/>
          </p:nvGrpSpPr>
          <p:grpSpPr>
            <a:xfrm>
              <a:off x="9838582" y="4095104"/>
              <a:ext cx="750376" cy="336386"/>
              <a:chOff x="9856916" y="5708746"/>
              <a:chExt cx="750376" cy="336386"/>
            </a:xfrm>
          </p:grpSpPr>
          <p:pic>
            <p:nvPicPr>
              <p:cNvPr id="27" name="Picture 26"/>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28" name="Picture 27"/>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2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29" name="Group 28"/>
          <p:cNvGrpSpPr/>
          <p:nvPr/>
        </p:nvGrpSpPr>
        <p:grpSpPr>
          <a:xfrm>
            <a:off x="3151250" y="3381711"/>
            <a:ext cx="795714" cy="336386"/>
            <a:chOff x="9838582" y="4095104"/>
            <a:chExt cx="750376" cy="336386"/>
          </a:xfrm>
        </p:grpSpPr>
        <p:grpSp>
          <p:nvGrpSpPr>
            <p:cNvPr id="30" name="Group 29"/>
            <p:cNvGrpSpPr/>
            <p:nvPr/>
          </p:nvGrpSpPr>
          <p:grpSpPr>
            <a:xfrm>
              <a:off x="9838582" y="4095104"/>
              <a:ext cx="750376" cy="336386"/>
              <a:chOff x="9856916" y="5708746"/>
              <a:chExt cx="750376" cy="336386"/>
            </a:xfrm>
          </p:grpSpPr>
          <p:pic>
            <p:nvPicPr>
              <p:cNvPr id="32" name="Picture 31"/>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33" name="Picture 32"/>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1"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4788024" y="1585054"/>
            <a:ext cx="797276" cy="619810"/>
            <a:chOff x="3877794" y="1023235"/>
            <a:chExt cx="797276" cy="619810"/>
          </a:xfrm>
        </p:grpSpPr>
        <p:pic>
          <p:nvPicPr>
            <p:cNvPr id="35" name="Picture 34"/>
            <p:cNvPicPr>
              <a:picLocks noChangeAspect="1"/>
            </p:cNvPicPr>
            <p:nvPr/>
          </p:nvPicPr>
          <p:blipFill rotWithShape="1">
            <a:blip r:embed="rId2" cstate="print">
              <a:extLst>
                <a:ext uri="{28A0092B-C50C-407E-A947-70E740481C1C}">
                  <a14:useLocalDpi xmlns:a14="http://schemas.microsoft.com/office/drawing/2010/main" val="0"/>
                </a:ext>
              </a:extLst>
            </a:blip>
            <a:srcRect r="58497" b="53598"/>
            <a:stretch/>
          </p:blipFill>
          <p:spPr>
            <a:xfrm rot="2862730" flipV="1">
              <a:off x="3773543" y="1127486"/>
              <a:ext cx="619810" cy="411307"/>
            </a:xfrm>
            <a:prstGeom prst="rect">
              <a:avLst/>
            </a:prstGeom>
          </p:spPr>
        </p:pic>
        <p:pic>
          <p:nvPicPr>
            <p:cNvPr id="36"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052736"/>
              <a:ext cx="535118" cy="3555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7" name="Group 36"/>
          <p:cNvGrpSpPr/>
          <p:nvPr/>
        </p:nvGrpSpPr>
        <p:grpSpPr>
          <a:xfrm>
            <a:off x="2729049" y="2842340"/>
            <a:ext cx="795714" cy="336386"/>
            <a:chOff x="9838582" y="4095104"/>
            <a:chExt cx="750376" cy="336386"/>
          </a:xfrm>
        </p:grpSpPr>
        <p:grpSp>
          <p:nvGrpSpPr>
            <p:cNvPr id="38" name="Group 37"/>
            <p:cNvGrpSpPr/>
            <p:nvPr/>
          </p:nvGrpSpPr>
          <p:grpSpPr>
            <a:xfrm>
              <a:off x="9838582" y="4095104"/>
              <a:ext cx="750376" cy="336386"/>
              <a:chOff x="9856916" y="5708746"/>
              <a:chExt cx="750376" cy="336386"/>
            </a:xfrm>
          </p:grpSpPr>
          <p:pic>
            <p:nvPicPr>
              <p:cNvPr id="40" name="Picture 39"/>
              <p:cNvPicPr>
                <a:picLocks noChangeAspect="1"/>
              </p:cNvPicPr>
              <p:nvPr/>
            </p:nvPicPr>
            <p:blipFill rotWithShape="1">
              <a:blip r:embed="rId2" cstate="print">
                <a:duotone>
                  <a:prstClr val="black"/>
                  <a:srgbClr val="D9C3A5">
                    <a:tint val="50000"/>
                    <a:satMod val="180000"/>
                  </a:srgbClr>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1" name="Picture 40"/>
              <p:cNvPicPr>
                <a:picLocks noChangeAspect="1"/>
              </p:cNvPicPr>
              <p:nvPr/>
            </p:nvPicPr>
            <p:blipFill rotWithShape="1">
              <a:blip r:embed="rId2" cstate="print">
                <a:duotone>
                  <a:prstClr val="black"/>
                  <a:srgbClr val="D9C3A5">
                    <a:tint val="50000"/>
                    <a:satMod val="180000"/>
                  </a:srgbClr>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39" name="Image 5"/>
            <p:cNvPicPr>
              <a:picLocks noChangeArrowheads="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2" name="Group 41"/>
          <p:cNvGrpSpPr/>
          <p:nvPr/>
        </p:nvGrpSpPr>
        <p:grpSpPr>
          <a:xfrm>
            <a:off x="3780630" y="2348880"/>
            <a:ext cx="795714" cy="336386"/>
            <a:chOff x="9838582" y="4095104"/>
            <a:chExt cx="750376" cy="336386"/>
          </a:xfrm>
        </p:grpSpPr>
        <p:grpSp>
          <p:nvGrpSpPr>
            <p:cNvPr id="43" name="Group 42"/>
            <p:cNvGrpSpPr/>
            <p:nvPr/>
          </p:nvGrpSpPr>
          <p:grpSpPr>
            <a:xfrm>
              <a:off x="9838582" y="4095104"/>
              <a:ext cx="750376" cy="336386"/>
              <a:chOff x="9856916" y="5708746"/>
              <a:chExt cx="750376" cy="336386"/>
            </a:xfrm>
          </p:grpSpPr>
          <p:pic>
            <p:nvPicPr>
              <p:cNvPr id="45" name="Picture 4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46" name="Picture 4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7" name="Group 46"/>
          <p:cNvGrpSpPr/>
          <p:nvPr/>
        </p:nvGrpSpPr>
        <p:grpSpPr>
          <a:xfrm>
            <a:off x="4444107" y="3472438"/>
            <a:ext cx="795714" cy="336386"/>
            <a:chOff x="9838582" y="4095104"/>
            <a:chExt cx="750376" cy="336386"/>
          </a:xfrm>
        </p:grpSpPr>
        <p:grpSp>
          <p:nvGrpSpPr>
            <p:cNvPr id="48" name="Group 47"/>
            <p:cNvGrpSpPr/>
            <p:nvPr/>
          </p:nvGrpSpPr>
          <p:grpSpPr>
            <a:xfrm>
              <a:off x="9838582" y="4095104"/>
              <a:ext cx="750376" cy="336386"/>
              <a:chOff x="9856916" y="5708746"/>
              <a:chExt cx="750376" cy="336386"/>
            </a:xfrm>
          </p:grpSpPr>
          <p:pic>
            <p:nvPicPr>
              <p:cNvPr id="50" name="Picture 4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1" name="Picture 5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4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5474972" y="4217323"/>
            <a:ext cx="795714" cy="336386"/>
            <a:chOff x="9838582" y="4095104"/>
            <a:chExt cx="750376" cy="336386"/>
          </a:xfrm>
        </p:grpSpPr>
        <p:grpSp>
          <p:nvGrpSpPr>
            <p:cNvPr id="53" name="Group 52"/>
            <p:cNvGrpSpPr/>
            <p:nvPr/>
          </p:nvGrpSpPr>
          <p:grpSpPr>
            <a:xfrm>
              <a:off x="9838582" y="4095104"/>
              <a:ext cx="750376" cy="336386"/>
              <a:chOff x="9856916" y="5708746"/>
              <a:chExt cx="750376" cy="336386"/>
            </a:xfrm>
          </p:grpSpPr>
          <p:pic>
            <p:nvPicPr>
              <p:cNvPr id="55" name="Picture 5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56" name="Picture 5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57" name="Group 56"/>
          <p:cNvGrpSpPr/>
          <p:nvPr/>
        </p:nvGrpSpPr>
        <p:grpSpPr>
          <a:xfrm>
            <a:off x="1002277" y="2059695"/>
            <a:ext cx="795714" cy="336386"/>
            <a:chOff x="9838582" y="4095104"/>
            <a:chExt cx="750376" cy="336386"/>
          </a:xfrm>
        </p:grpSpPr>
        <p:grpSp>
          <p:nvGrpSpPr>
            <p:cNvPr id="58" name="Group 57"/>
            <p:cNvGrpSpPr/>
            <p:nvPr/>
          </p:nvGrpSpPr>
          <p:grpSpPr>
            <a:xfrm>
              <a:off x="9838582" y="4095104"/>
              <a:ext cx="750376" cy="336386"/>
              <a:chOff x="9856916" y="5708746"/>
              <a:chExt cx="750376" cy="336386"/>
            </a:xfrm>
          </p:grpSpPr>
          <p:pic>
            <p:nvPicPr>
              <p:cNvPr id="60" name="Picture 5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1" name="Picture 6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5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2" name="Group 61"/>
          <p:cNvGrpSpPr/>
          <p:nvPr/>
        </p:nvGrpSpPr>
        <p:grpSpPr>
          <a:xfrm>
            <a:off x="1681123" y="773032"/>
            <a:ext cx="795714" cy="336386"/>
            <a:chOff x="9838582" y="4095104"/>
            <a:chExt cx="750376" cy="336386"/>
          </a:xfrm>
        </p:grpSpPr>
        <p:grpSp>
          <p:nvGrpSpPr>
            <p:cNvPr id="63" name="Group 62"/>
            <p:cNvGrpSpPr/>
            <p:nvPr/>
          </p:nvGrpSpPr>
          <p:grpSpPr>
            <a:xfrm>
              <a:off x="9838582" y="4095104"/>
              <a:ext cx="750376" cy="336386"/>
              <a:chOff x="9856916" y="5708746"/>
              <a:chExt cx="750376" cy="336386"/>
            </a:xfrm>
          </p:grpSpPr>
          <p:pic>
            <p:nvPicPr>
              <p:cNvPr id="65" name="Picture 6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66" name="Picture 6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67" name="Group 66"/>
          <p:cNvGrpSpPr/>
          <p:nvPr/>
        </p:nvGrpSpPr>
        <p:grpSpPr>
          <a:xfrm>
            <a:off x="1867893" y="1368145"/>
            <a:ext cx="795714" cy="336386"/>
            <a:chOff x="9838582" y="4095104"/>
            <a:chExt cx="750376" cy="336386"/>
          </a:xfrm>
        </p:grpSpPr>
        <p:grpSp>
          <p:nvGrpSpPr>
            <p:cNvPr id="68" name="Group 67"/>
            <p:cNvGrpSpPr/>
            <p:nvPr/>
          </p:nvGrpSpPr>
          <p:grpSpPr>
            <a:xfrm>
              <a:off x="9838582" y="4095104"/>
              <a:ext cx="750376" cy="336386"/>
              <a:chOff x="9856916" y="5708746"/>
              <a:chExt cx="750376" cy="336386"/>
            </a:xfrm>
          </p:grpSpPr>
          <p:pic>
            <p:nvPicPr>
              <p:cNvPr id="70" name="Picture 6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71" name="Picture 7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6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77" name="Group 76"/>
          <p:cNvGrpSpPr/>
          <p:nvPr/>
        </p:nvGrpSpPr>
        <p:grpSpPr>
          <a:xfrm>
            <a:off x="4336644" y="5181371"/>
            <a:ext cx="795714" cy="336386"/>
            <a:chOff x="9838582" y="4095104"/>
            <a:chExt cx="750376" cy="336386"/>
          </a:xfrm>
        </p:grpSpPr>
        <p:grpSp>
          <p:nvGrpSpPr>
            <p:cNvPr id="78" name="Group 77"/>
            <p:cNvGrpSpPr/>
            <p:nvPr/>
          </p:nvGrpSpPr>
          <p:grpSpPr>
            <a:xfrm>
              <a:off x="9838582" y="4095104"/>
              <a:ext cx="750376" cy="336386"/>
              <a:chOff x="9856916" y="5708746"/>
              <a:chExt cx="750376" cy="336386"/>
            </a:xfrm>
          </p:grpSpPr>
          <p:pic>
            <p:nvPicPr>
              <p:cNvPr id="80" name="Picture 7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1" name="Picture 8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7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2" name="Group 81"/>
          <p:cNvGrpSpPr/>
          <p:nvPr/>
        </p:nvGrpSpPr>
        <p:grpSpPr>
          <a:xfrm>
            <a:off x="1957673" y="2253329"/>
            <a:ext cx="795714" cy="336386"/>
            <a:chOff x="9838582" y="4095104"/>
            <a:chExt cx="750376" cy="336386"/>
          </a:xfrm>
        </p:grpSpPr>
        <p:grpSp>
          <p:nvGrpSpPr>
            <p:cNvPr id="83" name="Group 82"/>
            <p:cNvGrpSpPr/>
            <p:nvPr/>
          </p:nvGrpSpPr>
          <p:grpSpPr>
            <a:xfrm>
              <a:off x="9838582" y="4095104"/>
              <a:ext cx="750376" cy="336386"/>
              <a:chOff x="9856916" y="5708746"/>
              <a:chExt cx="750376" cy="336386"/>
            </a:xfrm>
          </p:grpSpPr>
          <p:pic>
            <p:nvPicPr>
              <p:cNvPr id="85" name="Picture 8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86" name="Picture 8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87" name="Group 86"/>
          <p:cNvGrpSpPr/>
          <p:nvPr/>
        </p:nvGrpSpPr>
        <p:grpSpPr>
          <a:xfrm>
            <a:off x="3382773" y="1640923"/>
            <a:ext cx="795714" cy="336386"/>
            <a:chOff x="9838582" y="4095104"/>
            <a:chExt cx="750376" cy="336386"/>
          </a:xfrm>
        </p:grpSpPr>
        <p:grpSp>
          <p:nvGrpSpPr>
            <p:cNvPr id="88" name="Group 87"/>
            <p:cNvGrpSpPr/>
            <p:nvPr/>
          </p:nvGrpSpPr>
          <p:grpSpPr>
            <a:xfrm>
              <a:off x="9838582" y="4095104"/>
              <a:ext cx="750376" cy="336386"/>
              <a:chOff x="9856916" y="5708746"/>
              <a:chExt cx="750376" cy="336386"/>
            </a:xfrm>
          </p:grpSpPr>
          <p:pic>
            <p:nvPicPr>
              <p:cNvPr id="90" name="Picture 8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1" name="Picture 9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8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2" name="Group 91"/>
          <p:cNvGrpSpPr/>
          <p:nvPr/>
        </p:nvGrpSpPr>
        <p:grpSpPr>
          <a:xfrm>
            <a:off x="2304857" y="3831176"/>
            <a:ext cx="795714" cy="336386"/>
            <a:chOff x="9838582" y="4095104"/>
            <a:chExt cx="750376" cy="336386"/>
          </a:xfrm>
        </p:grpSpPr>
        <p:grpSp>
          <p:nvGrpSpPr>
            <p:cNvPr id="93" name="Group 92"/>
            <p:cNvGrpSpPr/>
            <p:nvPr/>
          </p:nvGrpSpPr>
          <p:grpSpPr>
            <a:xfrm>
              <a:off x="9838582" y="4095104"/>
              <a:ext cx="750376" cy="336386"/>
              <a:chOff x="9856916" y="5708746"/>
              <a:chExt cx="750376" cy="336386"/>
            </a:xfrm>
          </p:grpSpPr>
          <p:pic>
            <p:nvPicPr>
              <p:cNvPr id="95" name="Picture 9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96" name="Picture 9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97" name="Group 96"/>
          <p:cNvGrpSpPr/>
          <p:nvPr/>
        </p:nvGrpSpPr>
        <p:grpSpPr>
          <a:xfrm>
            <a:off x="4046250" y="4348780"/>
            <a:ext cx="795714" cy="336386"/>
            <a:chOff x="9838582" y="4095104"/>
            <a:chExt cx="750376" cy="336386"/>
          </a:xfrm>
        </p:grpSpPr>
        <p:grpSp>
          <p:nvGrpSpPr>
            <p:cNvPr id="98" name="Group 97"/>
            <p:cNvGrpSpPr/>
            <p:nvPr/>
          </p:nvGrpSpPr>
          <p:grpSpPr>
            <a:xfrm>
              <a:off x="9838582" y="4095104"/>
              <a:ext cx="750376" cy="336386"/>
              <a:chOff x="9856916" y="5708746"/>
              <a:chExt cx="750376" cy="336386"/>
            </a:xfrm>
          </p:grpSpPr>
          <p:pic>
            <p:nvPicPr>
              <p:cNvPr id="100" name="Picture 9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1" name="Picture 10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9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481355" y="732364"/>
            <a:ext cx="795714" cy="336386"/>
            <a:chOff x="9838582" y="4095104"/>
            <a:chExt cx="750376" cy="336386"/>
          </a:xfrm>
        </p:grpSpPr>
        <p:grpSp>
          <p:nvGrpSpPr>
            <p:cNvPr id="103" name="Group 102"/>
            <p:cNvGrpSpPr/>
            <p:nvPr/>
          </p:nvGrpSpPr>
          <p:grpSpPr>
            <a:xfrm>
              <a:off x="9838582" y="4095104"/>
              <a:ext cx="750376" cy="336386"/>
              <a:chOff x="9856916" y="5708746"/>
              <a:chExt cx="750376" cy="336386"/>
            </a:xfrm>
          </p:grpSpPr>
          <p:pic>
            <p:nvPicPr>
              <p:cNvPr id="105" name="Picture 10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06" name="Picture 10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07" name="Group 106"/>
          <p:cNvGrpSpPr/>
          <p:nvPr/>
        </p:nvGrpSpPr>
        <p:grpSpPr>
          <a:xfrm>
            <a:off x="2829069" y="4625595"/>
            <a:ext cx="795714" cy="336386"/>
            <a:chOff x="9838582" y="4095104"/>
            <a:chExt cx="750376" cy="336386"/>
          </a:xfrm>
        </p:grpSpPr>
        <p:grpSp>
          <p:nvGrpSpPr>
            <p:cNvPr id="108" name="Group 107"/>
            <p:cNvGrpSpPr/>
            <p:nvPr/>
          </p:nvGrpSpPr>
          <p:grpSpPr>
            <a:xfrm>
              <a:off x="9838582" y="4095104"/>
              <a:ext cx="750376" cy="336386"/>
              <a:chOff x="9856916" y="5708746"/>
              <a:chExt cx="750376" cy="336386"/>
            </a:xfrm>
          </p:grpSpPr>
          <p:pic>
            <p:nvPicPr>
              <p:cNvPr id="110" name="Picture 10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1" name="Picture 11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0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2" name="Group 111"/>
          <p:cNvGrpSpPr/>
          <p:nvPr/>
        </p:nvGrpSpPr>
        <p:grpSpPr>
          <a:xfrm>
            <a:off x="2818017" y="5622340"/>
            <a:ext cx="795714" cy="336386"/>
            <a:chOff x="9838582" y="4095104"/>
            <a:chExt cx="750376" cy="336386"/>
          </a:xfrm>
        </p:grpSpPr>
        <p:grpSp>
          <p:nvGrpSpPr>
            <p:cNvPr id="113" name="Group 112"/>
            <p:cNvGrpSpPr/>
            <p:nvPr/>
          </p:nvGrpSpPr>
          <p:grpSpPr>
            <a:xfrm>
              <a:off x="9838582" y="4095104"/>
              <a:ext cx="750376" cy="336386"/>
              <a:chOff x="9856916" y="5708746"/>
              <a:chExt cx="750376" cy="336386"/>
            </a:xfrm>
          </p:grpSpPr>
          <p:pic>
            <p:nvPicPr>
              <p:cNvPr id="115" name="Picture 11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16" name="Picture 11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17" name="Group 116"/>
          <p:cNvGrpSpPr/>
          <p:nvPr/>
        </p:nvGrpSpPr>
        <p:grpSpPr>
          <a:xfrm>
            <a:off x="1302072" y="5958725"/>
            <a:ext cx="795714" cy="336386"/>
            <a:chOff x="9838582" y="4095104"/>
            <a:chExt cx="750376" cy="336386"/>
          </a:xfrm>
        </p:grpSpPr>
        <p:grpSp>
          <p:nvGrpSpPr>
            <p:cNvPr id="118" name="Group 117"/>
            <p:cNvGrpSpPr/>
            <p:nvPr/>
          </p:nvGrpSpPr>
          <p:grpSpPr>
            <a:xfrm>
              <a:off x="9838582" y="4095104"/>
              <a:ext cx="750376" cy="336386"/>
              <a:chOff x="9856916" y="5708746"/>
              <a:chExt cx="750376" cy="336386"/>
            </a:xfrm>
          </p:grpSpPr>
          <p:pic>
            <p:nvPicPr>
              <p:cNvPr id="120" name="Picture 119"/>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1" name="Picture 120"/>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19"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387302" y="2828760"/>
            <a:ext cx="795714" cy="336386"/>
            <a:chOff x="9838582" y="4095104"/>
            <a:chExt cx="750376" cy="336386"/>
          </a:xfrm>
        </p:grpSpPr>
        <p:grpSp>
          <p:nvGrpSpPr>
            <p:cNvPr id="123" name="Group 122"/>
            <p:cNvGrpSpPr/>
            <p:nvPr/>
          </p:nvGrpSpPr>
          <p:grpSpPr>
            <a:xfrm>
              <a:off x="9838582" y="4095104"/>
              <a:ext cx="750376" cy="336386"/>
              <a:chOff x="9856916" y="5708746"/>
              <a:chExt cx="750376" cy="336386"/>
            </a:xfrm>
          </p:grpSpPr>
          <p:pic>
            <p:nvPicPr>
              <p:cNvPr id="125" name="Picture 124"/>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a:off x="10196401" y="5634242"/>
                <a:ext cx="336385" cy="485396"/>
              </a:xfrm>
              <a:prstGeom prst="rect">
                <a:avLst/>
              </a:prstGeom>
            </p:spPr>
          </p:pic>
          <p:pic>
            <p:nvPicPr>
              <p:cNvPr id="126" name="Picture 125"/>
              <p:cNvPicPr>
                <a:picLocks noChangeAspect="1"/>
              </p:cNvPicPr>
              <p:nvPr/>
            </p:nvPicPr>
            <p:blipFill rotWithShape="1">
              <a:blip r:embed="rId2" cstate="print">
                <a:duotone>
                  <a:schemeClr val="accent6">
                    <a:shade val="45000"/>
                    <a:satMod val="135000"/>
                  </a:schemeClr>
                  <a:prstClr val="white"/>
                </a:duotone>
                <a:extLst>
                  <a:ext uri="{28A0092B-C50C-407E-A947-70E740481C1C}">
                    <a14:useLocalDpi xmlns:a14="http://schemas.microsoft.com/office/drawing/2010/main" val="0"/>
                  </a:ext>
                </a:extLst>
              </a:blip>
              <a:srcRect r="58497" b="53598"/>
              <a:stretch/>
            </p:blipFill>
            <p:spPr>
              <a:xfrm rot="5400000" flipH="1" flipV="1">
                <a:off x="9953546" y="5612116"/>
                <a:ext cx="336385" cy="529646"/>
              </a:xfrm>
              <a:prstGeom prst="rect">
                <a:avLst/>
              </a:prstGeom>
            </p:spPr>
          </p:pic>
        </p:grpSp>
        <p:pic>
          <p:nvPicPr>
            <p:cNvPr id="124" name="Image 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6803" y="4151989"/>
              <a:ext cx="323095" cy="215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7" name="Straight Arrow Connector 126"/>
          <p:cNvCxnSpPr>
            <a:endCxn id="66" idx="0"/>
          </p:cNvCxnSpPr>
          <p:nvPr/>
        </p:nvCxnSpPr>
        <p:spPr>
          <a:xfrm>
            <a:off x="1340203" y="937863"/>
            <a:ext cx="340920" cy="3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flipV="1">
            <a:off x="976303" y="2442027"/>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1756231" y="1763822"/>
            <a:ext cx="340920" cy="2997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1565553" y="4098527"/>
            <a:ext cx="724920" cy="1983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06002" y="1112201"/>
            <a:ext cx="175209" cy="255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4170739" y="1747970"/>
            <a:ext cx="511032" cy="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endCxn id="111" idx="0"/>
          </p:cNvCxnSpPr>
          <p:nvPr/>
        </p:nvCxnSpPr>
        <p:spPr>
          <a:xfrm flipV="1">
            <a:off x="2281211" y="4793787"/>
            <a:ext cx="547858" cy="2193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V="1">
            <a:off x="1797991" y="5396848"/>
            <a:ext cx="159682" cy="433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V="1">
            <a:off x="4554516" y="3865707"/>
            <a:ext cx="239958" cy="396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2140313" y="5795721"/>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5023837" y="4621558"/>
            <a:ext cx="753569" cy="4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endCxn id="8" idx="0"/>
          </p:cNvCxnSpPr>
          <p:nvPr/>
        </p:nvCxnSpPr>
        <p:spPr>
          <a:xfrm>
            <a:off x="1197541" y="30199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3134536" y="3745216"/>
            <a:ext cx="174067" cy="93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003006" y="5178007"/>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a:off x="1782168" y="2252475"/>
            <a:ext cx="241572" cy="96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p:nvPr/>
        </p:nvCxnSpPr>
        <p:spPr>
          <a:xfrm>
            <a:off x="2621995" y="2508404"/>
            <a:ext cx="291703" cy="327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a:off x="1115948" y="1135838"/>
            <a:ext cx="770751" cy="248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2705365" y="1551078"/>
            <a:ext cx="718133" cy="95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V="1">
            <a:off x="2054963" y="2560114"/>
            <a:ext cx="282842" cy="34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flipV="1">
            <a:off x="3578037" y="4548825"/>
            <a:ext cx="436107" cy="6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3" idx="1"/>
          </p:cNvCxnSpPr>
          <p:nvPr/>
        </p:nvCxnSpPr>
        <p:spPr>
          <a:xfrm flipV="1">
            <a:off x="5106745" y="3275225"/>
            <a:ext cx="436749" cy="143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4832128" y="4405665"/>
            <a:ext cx="538281" cy="4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31" idx="0"/>
            <a:endCxn id="46" idx="1"/>
          </p:cNvCxnSpPr>
          <p:nvPr/>
        </p:nvCxnSpPr>
        <p:spPr>
          <a:xfrm flipV="1">
            <a:off x="3564569" y="2685265"/>
            <a:ext cx="496885" cy="753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flipV="1">
            <a:off x="3556679" y="5415508"/>
            <a:ext cx="740873" cy="19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flipH="1" flipV="1">
            <a:off x="3242387" y="5070061"/>
            <a:ext cx="33470" cy="43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flipV="1">
            <a:off x="3915545" y="2009286"/>
            <a:ext cx="214190" cy="310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flipH="1" flipV="1">
            <a:off x="5755795" y="3418353"/>
            <a:ext cx="91526" cy="6558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flipH="1" flipV="1">
            <a:off x="5470556" y="2058567"/>
            <a:ext cx="95468" cy="580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H="1" flipV="1">
            <a:off x="4546930" y="2629338"/>
            <a:ext cx="712539" cy="4172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flipV="1">
            <a:off x="2881634" y="4274208"/>
            <a:ext cx="165146" cy="215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5102144" y="1210522"/>
            <a:ext cx="625556" cy="369332"/>
          </a:xfrm>
          <a:prstGeom prst="rect">
            <a:avLst/>
          </a:prstGeom>
          <a:noFill/>
        </p:spPr>
        <p:txBody>
          <a:bodyPr wrap="none" rtlCol="0">
            <a:spAutoFit/>
          </a:bodyPr>
          <a:lstStyle/>
          <a:p>
            <a:r>
              <a:rPr lang="en-US" dirty="0" smtClean="0"/>
              <a:t>Root</a:t>
            </a:r>
            <a:endParaRPr lang="en-US" dirty="0"/>
          </a:p>
        </p:txBody>
      </p:sp>
      <p:cxnSp>
        <p:nvCxnSpPr>
          <p:cNvPr id="165" name="Straight Arrow Connector 164"/>
          <p:cNvCxnSpPr/>
          <p:nvPr/>
        </p:nvCxnSpPr>
        <p:spPr>
          <a:xfrm flipV="1">
            <a:off x="3495925" y="2625924"/>
            <a:ext cx="343713" cy="245196"/>
          </a:xfrm>
          <a:prstGeom prst="straightConnector1">
            <a:avLst/>
          </a:prstGeom>
          <a:ln w="28575">
            <a:solidFill>
              <a:srgbClr val="FF0000">
                <a:alpha val="96000"/>
              </a:srgbClr>
            </a:solidFill>
            <a:tailEnd type="arrow"/>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5566024" y="1498990"/>
            <a:ext cx="570990" cy="261610"/>
          </a:xfrm>
          <a:prstGeom prst="rect">
            <a:avLst/>
          </a:prstGeom>
          <a:noFill/>
        </p:spPr>
        <p:txBody>
          <a:bodyPr wrap="none" rtlCol="0">
            <a:spAutoFit/>
          </a:bodyPr>
          <a:lstStyle/>
          <a:p>
            <a:r>
              <a:rPr lang="en-US" sz="1100" dirty="0" smtClean="0"/>
              <a:t>Rank 1</a:t>
            </a:r>
            <a:endParaRPr lang="en-US" sz="1100" dirty="0"/>
          </a:p>
        </p:txBody>
      </p:sp>
      <p:sp>
        <p:nvSpPr>
          <p:cNvPr id="172" name="TextBox 171"/>
          <p:cNvSpPr txBox="1"/>
          <p:nvPr/>
        </p:nvSpPr>
        <p:spPr>
          <a:xfrm>
            <a:off x="3708256" y="1407266"/>
            <a:ext cx="715260" cy="261610"/>
          </a:xfrm>
          <a:prstGeom prst="rect">
            <a:avLst/>
          </a:prstGeom>
          <a:noFill/>
        </p:spPr>
        <p:txBody>
          <a:bodyPr wrap="none" rtlCol="0">
            <a:spAutoFit/>
          </a:bodyPr>
          <a:lstStyle/>
          <a:p>
            <a:r>
              <a:rPr lang="en-US" sz="1100" dirty="0" smtClean="0"/>
              <a:t>Rank 110</a:t>
            </a:r>
            <a:endParaRPr lang="en-US" sz="1100" dirty="0"/>
          </a:p>
        </p:txBody>
      </p:sp>
      <p:sp>
        <p:nvSpPr>
          <p:cNvPr id="173" name="TextBox 172"/>
          <p:cNvSpPr txBox="1"/>
          <p:nvPr/>
        </p:nvSpPr>
        <p:spPr>
          <a:xfrm>
            <a:off x="4410724" y="2292853"/>
            <a:ext cx="857927" cy="261610"/>
          </a:xfrm>
          <a:prstGeom prst="rect">
            <a:avLst/>
          </a:prstGeom>
          <a:noFill/>
        </p:spPr>
        <p:txBody>
          <a:bodyPr wrap="none" rtlCol="0">
            <a:spAutoFit/>
          </a:bodyPr>
          <a:lstStyle/>
          <a:p>
            <a:r>
              <a:rPr lang="en-US" sz="1100" dirty="0" smtClean="0"/>
              <a:t>P: Rank 250</a:t>
            </a:r>
            <a:endParaRPr lang="en-US" sz="1100" dirty="0"/>
          </a:p>
        </p:txBody>
      </p:sp>
      <p:sp>
        <p:nvSpPr>
          <p:cNvPr id="174" name="TextBox 173"/>
          <p:cNvSpPr txBox="1"/>
          <p:nvPr/>
        </p:nvSpPr>
        <p:spPr>
          <a:xfrm>
            <a:off x="5913056" y="2908102"/>
            <a:ext cx="715260" cy="261610"/>
          </a:xfrm>
          <a:prstGeom prst="rect">
            <a:avLst/>
          </a:prstGeom>
          <a:noFill/>
        </p:spPr>
        <p:txBody>
          <a:bodyPr wrap="none" rtlCol="0">
            <a:spAutoFit/>
          </a:bodyPr>
          <a:lstStyle/>
          <a:p>
            <a:r>
              <a:rPr lang="en-US" sz="1100" dirty="0" smtClean="0"/>
              <a:t>Rank 260</a:t>
            </a:r>
            <a:endParaRPr lang="en-US" sz="1100" dirty="0"/>
          </a:p>
        </p:txBody>
      </p:sp>
      <p:sp>
        <p:nvSpPr>
          <p:cNvPr id="175" name="TextBox 174"/>
          <p:cNvSpPr txBox="1"/>
          <p:nvPr/>
        </p:nvSpPr>
        <p:spPr>
          <a:xfrm>
            <a:off x="2852789" y="2549383"/>
            <a:ext cx="889987" cy="307777"/>
          </a:xfrm>
          <a:prstGeom prst="rect">
            <a:avLst/>
          </a:prstGeom>
          <a:noFill/>
        </p:spPr>
        <p:txBody>
          <a:bodyPr wrap="none" rtlCol="0">
            <a:spAutoFit/>
          </a:bodyPr>
          <a:lstStyle/>
          <a:p>
            <a:r>
              <a:rPr lang="en-US" sz="1400" b="1" dirty="0" smtClean="0"/>
              <a:t>A</a:t>
            </a:r>
            <a:r>
              <a:rPr lang="en-US" sz="1100" dirty="0" smtClean="0"/>
              <a:t>: Rank 380</a:t>
            </a:r>
            <a:endParaRPr lang="en-US" sz="1100" dirty="0"/>
          </a:p>
        </p:txBody>
      </p:sp>
      <p:sp>
        <p:nvSpPr>
          <p:cNvPr id="176" name="TextBox 175"/>
          <p:cNvSpPr txBox="1"/>
          <p:nvPr/>
        </p:nvSpPr>
        <p:spPr>
          <a:xfrm>
            <a:off x="3698805" y="3203037"/>
            <a:ext cx="862737" cy="261610"/>
          </a:xfrm>
          <a:prstGeom prst="rect">
            <a:avLst/>
          </a:prstGeom>
          <a:noFill/>
        </p:spPr>
        <p:txBody>
          <a:bodyPr wrap="none" rtlCol="0">
            <a:spAutoFit/>
          </a:bodyPr>
          <a:lstStyle/>
          <a:p>
            <a:r>
              <a:rPr lang="en-US" sz="1100" dirty="0" smtClean="0"/>
              <a:t>B: Rank 530</a:t>
            </a:r>
            <a:endParaRPr lang="en-US" sz="1100" dirty="0"/>
          </a:p>
        </p:txBody>
      </p:sp>
      <p:sp>
        <p:nvSpPr>
          <p:cNvPr id="177" name="TextBox 176"/>
          <p:cNvSpPr txBox="1"/>
          <p:nvPr/>
        </p:nvSpPr>
        <p:spPr>
          <a:xfrm>
            <a:off x="2085049" y="2032490"/>
            <a:ext cx="872355" cy="261610"/>
          </a:xfrm>
          <a:prstGeom prst="rect">
            <a:avLst/>
          </a:prstGeom>
          <a:noFill/>
        </p:spPr>
        <p:txBody>
          <a:bodyPr wrap="none" rtlCol="0">
            <a:spAutoFit/>
          </a:bodyPr>
          <a:lstStyle/>
          <a:p>
            <a:r>
              <a:rPr lang="en-US" sz="1100" dirty="0"/>
              <a:t>D</a:t>
            </a:r>
            <a:r>
              <a:rPr lang="en-US" sz="1100" dirty="0" smtClean="0"/>
              <a:t>: Rank 510</a:t>
            </a:r>
            <a:endParaRPr lang="en-US" sz="1100" dirty="0"/>
          </a:p>
        </p:txBody>
      </p:sp>
      <p:sp>
        <p:nvSpPr>
          <p:cNvPr id="178" name="TextBox 177"/>
          <p:cNvSpPr txBox="1"/>
          <p:nvPr/>
        </p:nvSpPr>
        <p:spPr>
          <a:xfrm>
            <a:off x="1725749" y="3178625"/>
            <a:ext cx="861133" cy="261610"/>
          </a:xfrm>
          <a:prstGeom prst="rect">
            <a:avLst/>
          </a:prstGeom>
          <a:noFill/>
        </p:spPr>
        <p:txBody>
          <a:bodyPr wrap="none" rtlCol="0">
            <a:spAutoFit/>
          </a:bodyPr>
          <a:lstStyle/>
          <a:p>
            <a:r>
              <a:rPr lang="en-US" sz="1100" dirty="0" smtClean="0"/>
              <a:t>C: Rank 610</a:t>
            </a:r>
            <a:endParaRPr lang="en-US" sz="1100" dirty="0"/>
          </a:p>
        </p:txBody>
      </p:sp>
      <p:sp>
        <p:nvSpPr>
          <p:cNvPr id="182" name="TextBox 181"/>
          <p:cNvSpPr txBox="1"/>
          <p:nvPr/>
        </p:nvSpPr>
        <p:spPr>
          <a:xfrm>
            <a:off x="3034311" y="3838889"/>
            <a:ext cx="854721" cy="261610"/>
          </a:xfrm>
          <a:prstGeom prst="rect">
            <a:avLst/>
          </a:prstGeom>
          <a:noFill/>
        </p:spPr>
        <p:txBody>
          <a:bodyPr wrap="none" rtlCol="0">
            <a:spAutoFit/>
          </a:bodyPr>
          <a:lstStyle/>
          <a:p>
            <a:r>
              <a:rPr lang="en-US" sz="1100" dirty="0"/>
              <a:t>E</a:t>
            </a:r>
            <a:r>
              <a:rPr lang="en-US" sz="1100" dirty="0" smtClean="0"/>
              <a:t>: Rank 620</a:t>
            </a:r>
            <a:endParaRPr lang="en-US" sz="1100" dirty="0"/>
          </a:p>
        </p:txBody>
      </p:sp>
      <p:sp>
        <p:nvSpPr>
          <p:cNvPr id="166" name="TextBox 165"/>
          <p:cNvSpPr txBox="1"/>
          <p:nvPr/>
        </p:nvSpPr>
        <p:spPr>
          <a:xfrm>
            <a:off x="6924273" y="1439628"/>
            <a:ext cx="4405288" cy="3139321"/>
          </a:xfrm>
          <a:prstGeom prst="rect">
            <a:avLst/>
          </a:prstGeom>
          <a:noFill/>
        </p:spPr>
        <p:txBody>
          <a:bodyPr wrap="square" rtlCol="0">
            <a:spAutoFit/>
          </a:bodyPr>
          <a:lstStyle/>
          <a:p>
            <a:r>
              <a:rPr lang="en-US" dirty="0" smtClean="0"/>
              <a:t>Say that the radio connectivity between A and P dies. A looses it only feasible parent. </a:t>
            </a:r>
          </a:p>
          <a:p>
            <a:endParaRPr lang="en-US" dirty="0" smtClean="0"/>
          </a:p>
          <a:p>
            <a:r>
              <a:rPr lang="en-US" dirty="0" smtClean="0"/>
              <a:t>Its neighbors are all deeper (higher Rank) so it cannot reattach without risking a loop.</a:t>
            </a:r>
          </a:p>
          <a:p>
            <a:endParaRPr lang="en-US" dirty="0"/>
          </a:p>
          <a:p>
            <a:r>
              <a:rPr lang="en-US" dirty="0" smtClean="0"/>
              <a:t>Attaching to D and C would create a loop. Attaching to E or B would note create a loop. </a:t>
            </a:r>
          </a:p>
          <a:p>
            <a:endParaRPr lang="en-US" dirty="0"/>
          </a:p>
          <a:p>
            <a:r>
              <a:rPr lang="en-US" dirty="0" smtClean="0"/>
              <a:t>Trouble is A does not know.</a:t>
            </a:r>
          </a:p>
          <a:p>
            <a:endParaRPr lang="en-US" dirty="0" smtClean="0"/>
          </a:p>
        </p:txBody>
      </p:sp>
      <p:sp>
        <p:nvSpPr>
          <p:cNvPr id="2" name="Slide Number Placeholder 1"/>
          <p:cNvSpPr>
            <a:spLocks noGrp="1"/>
          </p:cNvSpPr>
          <p:nvPr>
            <p:ph type="sldNum" sz="quarter" idx="12"/>
          </p:nvPr>
        </p:nvSpPr>
        <p:spPr/>
        <p:txBody>
          <a:bodyPr/>
          <a:lstStyle/>
          <a:p>
            <a:fld id="{18BF9C3C-0004-4145-8BE2-5FBA8C817ACA}" type="slidenum">
              <a:rPr lang="en-US" smtClean="0"/>
              <a:pPr/>
              <a:t>9</a:t>
            </a:fld>
            <a:endParaRPr lang="en-US" dirty="0"/>
          </a:p>
        </p:txBody>
      </p:sp>
    </p:spTree>
    <p:extLst>
      <p:ext uri="{BB962C8B-B14F-4D97-AF65-F5344CB8AC3E}">
        <p14:creationId xmlns:p14="http://schemas.microsoft.com/office/powerpoint/2010/main" val="2463567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1603</TotalTime>
  <Words>1430</Words>
  <Application>Microsoft Office PowerPoint</Application>
  <PresentationFormat>Widescreen</PresentationFormat>
  <Paragraphs>280</Paragraphs>
  <Slides>21</Slides>
  <Notes>5</Notes>
  <HiddenSlides>1</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21</vt:i4>
      </vt:variant>
    </vt:vector>
  </HeadingPairs>
  <TitlesOfParts>
    <vt:vector size="31" baseType="lpstr">
      <vt:lpstr>ＭＳ Ｐゴシック</vt:lpstr>
      <vt:lpstr>ＭＳ Ｐゴシック</vt:lpstr>
      <vt:lpstr>Arial</vt:lpstr>
      <vt:lpstr>Arial Unicode MS</vt:lpstr>
      <vt:lpstr>Calibri</vt:lpstr>
      <vt:lpstr>Calibri Light</vt:lpstr>
      <vt:lpstr>Droid Sans Fallback</vt:lpstr>
      <vt:lpstr>Times New Roman</vt:lpstr>
      <vt:lpstr>Office Theme</vt:lpstr>
      <vt:lpstr>1_iesg</vt:lpstr>
      <vt:lpstr>PowerPoint Presentation</vt:lpstr>
      <vt:lpstr>Note Well</vt:lpstr>
      <vt:lpstr>PowerPoint Presentation</vt:lpstr>
      <vt:lpstr>Agenda bashing</vt:lpstr>
      <vt:lpstr>PowerPoint Presentation</vt:lpstr>
      <vt:lpstr>Minute takers, jabber scribes</vt:lpstr>
      <vt:lpstr>Fast reroute in RPL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Metrics</vt:lpstr>
      <vt:lpstr>PowerPoint Presentation</vt:lpstr>
      <vt:lpstr>PowerPoint Presentation</vt:lpstr>
      <vt:lpstr>PowerPoint Presentation</vt:lpstr>
      <vt:lpstr>PowerPoint Presentation</vt:lpstr>
      <vt:lpstr>Open Discussion</vt:lpstr>
      <vt:lpstr>AOB</vt:lpstr>
    </vt:vector>
  </TitlesOfParts>
  <Company>Cisco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Pascal Thubert (pthubert)</dc:creator>
  <cp:lastModifiedBy>Pascal Thubert (pthubert)</cp:lastModifiedBy>
  <cp:revision>82</cp:revision>
  <dcterms:created xsi:type="dcterms:W3CDTF">2017-09-07T10:56:32Z</dcterms:created>
  <dcterms:modified xsi:type="dcterms:W3CDTF">2017-09-22T10:11:53Z</dcterms:modified>
</cp:coreProperties>
</file>