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39"/>
  </p:notesMasterIdLst>
  <p:sldIdLst>
    <p:sldId id="265" r:id="rId3"/>
    <p:sldId id="270" r:id="rId4"/>
    <p:sldId id="271" r:id="rId5"/>
    <p:sldId id="272" r:id="rId6"/>
    <p:sldId id="276" r:id="rId7"/>
    <p:sldId id="268" r:id="rId8"/>
    <p:sldId id="281" r:id="rId9"/>
    <p:sldId id="285" r:id="rId10"/>
    <p:sldId id="308" r:id="rId11"/>
    <p:sldId id="309" r:id="rId12"/>
    <p:sldId id="310" r:id="rId13"/>
    <p:sldId id="311" r:id="rId14"/>
    <p:sldId id="312" r:id="rId15"/>
    <p:sldId id="284" r:id="rId16"/>
    <p:sldId id="314" r:id="rId17"/>
    <p:sldId id="286" r:id="rId18"/>
    <p:sldId id="283" r:id="rId19"/>
    <p:sldId id="289" r:id="rId20"/>
    <p:sldId id="290" r:id="rId21"/>
    <p:sldId id="291" r:id="rId22"/>
    <p:sldId id="292" r:id="rId23"/>
    <p:sldId id="293" r:id="rId24"/>
    <p:sldId id="294" r:id="rId25"/>
    <p:sldId id="295" r:id="rId26"/>
    <p:sldId id="296" r:id="rId27"/>
    <p:sldId id="297" r:id="rId28"/>
    <p:sldId id="300" r:id="rId29"/>
    <p:sldId id="301" r:id="rId30"/>
    <p:sldId id="302" r:id="rId31"/>
    <p:sldId id="303" r:id="rId32"/>
    <p:sldId id="304" r:id="rId33"/>
    <p:sldId id="305" r:id="rId34"/>
    <p:sldId id="306" r:id="rId35"/>
    <p:sldId id="307" r:id="rId36"/>
    <p:sldId id="280" r:id="rId37"/>
    <p:sldId id="313"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93" d="100"/>
          <a:sy n="93" d="100"/>
        </p:scale>
        <p:origin x="704" y="43"/>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37D0E0-A80B-4C05-A97F-41495E76BD53}" type="datetimeFigureOut">
              <a:rPr lang="en-US" smtClean="0"/>
              <a:t>10/6/2017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80452B-19F9-4105-BAC9-759787B2A728}" type="slidenum">
              <a:rPr lang="en-US" smtClean="0"/>
              <a:t>‹#›</a:t>
            </a:fld>
            <a:endParaRPr lang="en-US"/>
          </a:p>
        </p:txBody>
      </p:sp>
    </p:spTree>
    <p:extLst>
      <p:ext uri="{BB962C8B-B14F-4D97-AF65-F5344CB8AC3E}">
        <p14:creationId xmlns:p14="http://schemas.microsoft.com/office/powerpoint/2010/main" val="2365366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Rectangle 7"/>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5pPr>
            <a:lvl6pPr marL="25130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6pPr>
            <a:lvl7pPr marL="29702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7pPr>
            <a:lvl8pPr marL="34274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8pPr>
            <a:lvl9pPr marL="38846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9pPr>
          </a:lstStyle>
          <a:p>
            <a:pPr>
              <a:spcBef>
                <a:spcPct val="0"/>
              </a:spcBef>
              <a:buClrTx/>
              <a:buFontTx/>
              <a:buNone/>
            </a:pPr>
            <a:fld id="{756E9F3F-C9D6-4D0B-8AE3-154D1598F5C2}" type="slidenum">
              <a:rPr lang="en-US" altLang="en-US" smtClean="0">
                <a:latin typeface="Arial" panose="020B0604020202020204" pitchFamily="34" charset="0"/>
                <a:ea typeface="ＭＳ Ｐゴシック" panose="020B0600070205080204" pitchFamily="34" charset="-128"/>
                <a:cs typeface="Droid Sans Fallback" charset="0"/>
              </a:rPr>
              <a:pPr>
                <a:spcBef>
                  <a:spcPct val="0"/>
                </a:spcBef>
                <a:buClrTx/>
                <a:buFontTx/>
                <a:buNone/>
              </a:pPr>
              <a:t>1</a:t>
            </a:fld>
            <a:endParaRPr lang="en-US" altLang="en-US" smtClean="0">
              <a:latin typeface="Arial" panose="020B0604020202020204" pitchFamily="34" charset="0"/>
              <a:ea typeface="ＭＳ Ｐゴシック" panose="020B0600070205080204" pitchFamily="34" charset="-128"/>
              <a:cs typeface="Droid Sans Fallback" charset="0"/>
            </a:endParaRPr>
          </a:p>
        </p:txBody>
      </p:sp>
      <p:sp>
        <p:nvSpPr>
          <p:cNvPr id="512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4"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anose="02020603050405020304" pitchFamily="18" charset="0"/>
            </a:endParaRPr>
          </a:p>
        </p:txBody>
      </p:sp>
    </p:spTree>
    <p:extLst>
      <p:ext uri="{BB962C8B-B14F-4D97-AF65-F5344CB8AC3E}">
        <p14:creationId xmlns:p14="http://schemas.microsoft.com/office/powerpoint/2010/main" val="4279196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158603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Lst>
        </p:spPr>
        <p:txBody>
          <a:bodyPr/>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B72B973-5313-475C-956F-84CFCC418E7F}" type="slidenum">
              <a:rPr lang="en-US" altLang="en-US" smtClean="0">
                <a:solidFill>
                  <a:srgbClr val="000000"/>
                </a:solidFill>
                <a:latin typeface="Arial" panose="020B0604020202020204" pitchFamily="34" charset="0"/>
                <a:cs typeface="Droid Sans Fallback" charset="0"/>
              </a:rPr>
              <a:pPr>
                <a:spcBef>
                  <a:spcPct val="0"/>
                </a:spcBef>
              </a:pPr>
              <a:t>3</a:t>
            </a:fld>
            <a:endParaRPr lang="en-US" altLang="en-US" smtClean="0">
              <a:solidFill>
                <a:srgbClr val="000000"/>
              </a:solidFill>
              <a:latin typeface="Arial" panose="020B0604020202020204" pitchFamily="34" charset="0"/>
              <a:cs typeface="Droid Sans Fallback" charset="0"/>
            </a:endParaRPr>
          </a:p>
        </p:txBody>
      </p:sp>
      <p:sp>
        <p:nvSpPr>
          <p:cNvPr id="1024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10244" name="Rectangle 2"/>
          <p:cNvSpPr>
            <a:spLocks noGrp="1" noChangeArrowheads="1"/>
          </p:cNvSpPr>
          <p:nvPr>
            <p:ph type="body" idx="1"/>
          </p:nvPr>
        </p:nvSpPr>
        <p:spPr>
          <a:xfrm>
            <a:off x="685800" y="4343400"/>
            <a:ext cx="5486400" cy="41148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smtClean="0">
              <a:latin typeface="Times New Roman" panose="02020603050405020304" pitchFamily="18" charset="0"/>
            </a:endParaRPr>
          </a:p>
        </p:txBody>
      </p:sp>
    </p:spTree>
    <p:extLst>
      <p:ext uri="{BB962C8B-B14F-4D97-AF65-F5344CB8AC3E}">
        <p14:creationId xmlns:p14="http://schemas.microsoft.com/office/powerpoint/2010/main" val="1419018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4</a:t>
            </a:fld>
            <a:endParaRPr lang="fr-FR"/>
          </a:p>
        </p:txBody>
      </p:sp>
    </p:spTree>
    <p:extLst>
      <p:ext uri="{BB962C8B-B14F-4D97-AF65-F5344CB8AC3E}">
        <p14:creationId xmlns:p14="http://schemas.microsoft.com/office/powerpoint/2010/main" val="3275498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7"/>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5pPr>
            <a:lvl6pPr marL="25130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6pPr>
            <a:lvl7pPr marL="29702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7pPr>
            <a:lvl8pPr marL="34274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8pPr>
            <a:lvl9pPr marL="38846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9pPr>
          </a:lstStyle>
          <a:p>
            <a:pPr>
              <a:spcBef>
                <a:spcPct val="0"/>
              </a:spcBef>
              <a:buClrTx/>
              <a:buFontTx/>
              <a:buNone/>
            </a:pPr>
            <a:fld id="{E4C168B3-024B-4B42-8064-FB56A84CBBE3}" type="slidenum">
              <a:rPr lang="en-US" altLang="en-US" smtClean="0">
                <a:latin typeface="Arial" panose="020B0604020202020204" pitchFamily="34" charset="0"/>
                <a:ea typeface="ＭＳ Ｐゴシック" panose="020B0600070205080204" pitchFamily="34" charset="-128"/>
                <a:cs typeface="Droid Sans Fallback" charset="0"/>
              </a:rPr>
              <a:pPr>
                <a:spcBef>
                  <a:spcPct val="0"/>
                </a:spcBef>
                <a:buClrTx/>
                <a:buFontTx/>
                <a:buNone/>
              </a:pPr>
              <a:t>5</a:t>
            </a:fld>
            <a:endParaRPr lang="en-US" altLang="en-US" smtClean="0">
              <a:latin typeface="Arial" panose="020B0604020202020204" pitchFamily="34" charset="0"/>
              <a:ea typeface="ＭＳ Ｐゴシック" panose="020B0600070205080204" pitchFamily="34" charset="-128"/>
              <a:cs typeface="Droid Sans Fallback" charset="0"/>
            </a:endParaRPr>
          </a:p>
        </p:txBody>
      </p:sp>
      <p:sp>
        <p:nvSpPr>
          <p:cNvPr id="1536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364"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anose="02020603050405020304" pitchFamily="18" charset="0"/>
            </a:endParaRPr>
          </a:p>
        </p:txBody>
      </p:sp>
    </p:spTree>
    <p:extLst>
      <p:ext uri="{BB962C8B-B14F-4D97-AF65-F5344CB8AC3E}">
        <p14:creationId xmlns:p14="http://schemas.microsoft.com/office/powerpoint/2010/main" val="26084753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039087" y="6320459"/>
            <a:ext cx="2743200" cy="365125"/>
          </a:xfrm>
          <a:prstGeom prst="rect">
            <a:avLst/>
          </a:prstGeom>
        </p:spPr>
        <p:txBody>
          <a:bodyPr/>
          <a:lstStyle/>
          <a:p>
            <a:pPr algn="r"/>
            <a:fld id="{18BF9C3C-0004-4145-8BE2-5FBA8C817ACA}" type="slidenum">
              <a:rPr lang="en-US" smtClean="0"/>
              <a:pPr algn="r"/>
              <a:t>‹#›</a:t>
            </a:fld>
            <a:endParaRPr lang="en-US" dirty="0"/>
          </a:p>
        </p:txBody>
      </p:sp>
      <p:sp>
        <p:nvSpPr>
          <p:cNvPr id="13" name="Title 1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32085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039087" y="6320459"/>
            <a:ext cx="2743200" cy="365125"/>
          </a:xfrm>
          <a:prstGeom prst="rect">
            <a:avLst/>
          </a:prstGeom>
        </p:spPr>
        <p:txBody>
          <a:bodyPr/>
          <a:lstStyle>
            <a:lvl1pPr algn="r">
              <a:defRPr/>
            </a:lvl1pPr>
          </a:lstStyle>
          <a:p>
            <a:fld id="{18BF9C3C-0004-4145-8BE2-5FBA8C817ACA}" type="slidenum">
              <a:rPr lang="en-US" smtClean="0"/>
              <a:pPr/>
              <a:t>‹#›</a:t>
            </a:fld>
            <a:endParaRPr lang="en-US" dirty="0"/>
          </a:p>
        </p:txBody>
      </p:sp>
      <p:pic>
        <p:nvPicPr>
          <p:cNvPr id="7"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16576" y="226392"/>
            <a:ext cx="1446824" cy="9928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76294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9039087" y="6320459"/>
            <a:ext cx="2743200" cy="365125"/>
          </a:xfrm>
          <a:prstGeom prst="rect">
            <a:avLst/>
          </a:prstGeom>
        </p:spPr>
        <p:txBody>
          <a:bodyPr/>
          <a:lstStyle/>
          <a:p>
            <a:pPr algn="r"/>
            <a:fld id="{18BF9C3C-0004-4145-8BE2-5FBA8C817ACA}" type="slidenum">
              <a:rPr lang="en-US" smtClean="0"/>
              <a:pPr algn="r"/>
              <a:t>‹#›</a:t>
            </a:fld>
            <a:endParaRPr lang="en-US" dirty="0"/>
          </a:p>
        </p:txBody>
      </p:sp>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16576" y="226392"/>
            <a:ext cx="1446824" cy="9928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2131862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798257B-5B1B-4E42-85FF-AB5649EEEFC7}" type="datetimeFigureOut">
              <a:rPr lang="en-US" smtClean="0"/>
              <a:pPr/>
              <a:t>10/6/2017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8D7AD3-9806-4AB0-848F-61E687C5E2F6}" type="slidenum">
              <a:rPr lang="en-US" smtClean="0"/>
              <a:pPr/>
              <a:t>‹#›</a:t>
            </a:fld>
            <a:endParaRPr lang="en-US"/>
          </a:p>
        </p:txBody>
      </p:sp>
    </p:spTree>
    <p:extLst>
      <p:ext uri="{BB962C8B-B14F-4D97-AF65-F5344CB8AC3E}">
        <p14:creationId xmlns:p14="http://schemas.microsoft.com/office/powerpoint/2010/main" val="893725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56895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4038600" y="6328766"/>
            <a:ext cx="4114800"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
        <p:nvSpPr>
          <p:cNvPr id="7" name="Text Box 3"/>
          <p:cNvSpPr txBox="1">
            <a:spLocks noChangeArrowheads="1"/>
          </p:cNvSpPr>
          <p:nvPr userDrawn="1"/>
        </p:nvSpPr>
        <p:spPr bwMode="auto">
          <a:xfrm>
            <a:off x="202923" y="6356350"/>
            <a:ext cx="3043859" cy="3099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9pPr>
          </a:lstStyle>
          <a:p>
            <a:pPr eaLnBrk="1" hangingPunct="1">
              <a:defRPr/>
            </a:pPr>
            <a:r>
              <a:rPr lang="en-US" altLang="en-US" sz="1400" dirty="0" smtClean="0">
                <a:cs typeface="Arial" panose="020B0604020202020204" pitchFamily="34" charset="0"/>
              </a:rPr>
              <a:t>6TiSCH interim 6 October 2017</a:t>
            </a:r>
          </a:p>
        </p:txBody>
      </p:sp>
      <p:sp>
        <p:nvSpPr>
          <p:cNvPr id="9" name="Slide Number Placeholder 5"/>
          <p:cNvSpPr>
            <a:spLocks noGrp="1"/>
          </p:cNvSpPr>
          <p:nvPr>
            <p:ph type="sldNum" sz="quarter" idx="4"/>
          </p:nvPr>
        </p:nvSpPr>
        <p:spPr>
          <a:xfrm>
            <a:off x="9039087" y="6320459"/>
            <a:ext cx="2743200" cy="365125"/>
          </a:xfrm>
          <a:prstGeom prst="rect">
            <a:avLst/>
          </a:prstGeom>
        </p:spPr>
        <p:txBody>
          <a:bodyPr/>
          <a:lstStyle/>
          <a:p>
            <a:pPr algn="r"/>
            <a:fld id="{18BF9C3C-0004-4145-8BE2-5FBA8C817ACA}" type="slidenum">
              <a:rPr lang="en-US" smtClean="0"/>
              <a:pPr algn="r"/>
              <a:t>‹#›</a:t>
            </a:fld>
            <a:endParaRPr lang="en-US" dirty="0"/>
          </a:p>
        </p:txBody>
      </p:sp>
    </p:spTree>
    <p:extLst>
      <p:ext uri="{BB962C8B-B14F-4D97-AF65-F5344CB8AC3E}">
        <p14:creationId xmlns:p14="http://schemas.microsoft.com/office/powerpoint/2010/main" val="30883051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75" r:id="rId4"/>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93785" y="79377"/>
            <a:ext cx="11939955" cy="6640513"/>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4" name="Rectangle 3"/>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5" name="Rectangle 4"/>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6" name="Rectangle 5"/>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7" name="Rectangle 6"/>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31" name="Rectangle 7"/>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 name="Rectangle 10"/>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 name="Rectangle 11"/>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2" name="Rectangle 12"/>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3" name="Rectangle 13"/>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4" name="Rectangle 14"/>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7" name="Rectangle 17"/>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2" name="Rectangle 18"/>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3" name="Rectangle 19"/>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4" name="Rectangle 20"/>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5" name="Rectangle 21"/>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8" name="Rectangle 24"/>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9" name="Rectangle 25"/>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0" name="Rectangle 26"/>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1" name="Rectangle 27"/>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2" name="Rectangle 28"/>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5" name="Rectangle 31"/>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6" name="Rectangle 32"/>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7" name="Rectangle 33"/>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8" name="Rectangle 34"/>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9" name="Rectangle 35"/>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2" name="Rectangle 38"/>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3" name="Rectangle 39"/>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4" name="Rectangle 40"/>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5" name="Rectangle 41"/>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6" name="Rectangle 42"/>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9" name="Rectangle 45"/>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0" name="Rectangle 46"/>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1" name="Rectangle 47"/>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2" name="Rectangle 48"/>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3" name="Rectangle 49"/>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6" name="Rectangle 52"/>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7" name="Rectangle 53"/>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8" name="Rectangle 54"/>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9" name="Rectangle 55"/>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0" name="Rectangle 56"/>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4" name="Rectangle 60"/>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5" name="Rectangle 61"/>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6" name="Rectangle 62"/>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7" name="Rectangle 63"/>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8" name="Rectangle 64"/>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1" name="Rectangle 67"/>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2" name="Rectangle 68"/>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3" name="Rectangle 69"/>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4" name="Rectangle 70"/>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5" name="Rectangle 71"/>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8" name="Rectangle 74"/>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9" name="Rectangle 75"/>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0" name="Rectangle 76"/>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1" name="Rectangle 77"/>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2" name="Rectangle 78"/>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5" name="Rectangle 81"/>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6" name="Rectangle 82"/>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7" name="Rectangle 83"/>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8" name="Rectangle 84"/>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9" name="Rectangle 85"/>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2" name="Rectangle 88"/>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3" name="Rectangle 89"/>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4" name="Rectangle 90"/>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5" name="Rectangle 91"/>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6" name="Rectangle 92"/>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9" name="Rectangle 95"/>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0" name="Rectangle 96"/>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1" name="Rectangle 97"/>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2" name="Rectangle 98"/>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3" name="Rectangle 99"/>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6" name="Rectangle 102"/>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7" name="Rectangle 103"/>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8" name="Rectangle 104"/>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9" name="Rectangle 105"/>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0" name="Rectangle 106"/>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3" name="Rectangle 109"/>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4" name="Rectangle 110"/>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5" name="Rectangle 111"/>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6" name="Rectangle 112"/>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7" name="Rectangle 113"/>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sp>
        <p:nvSpPr>
          <p:cNvPr id="1027" name="Rectangle 119"/>
          <p:cNvSpPr>
            <a:spLocks noGrp="1" noChangeArrowheads="1"/>
          </p:cNvSpPr>
          <p:nvPr>
            <p:ph type="title"/>
          </p:nvPr>
        </p:nvSpPr>
        <p:spPr bwMode="auto">
          <a:xfrm>
            <a:off x="1320800" y="609600"/>
            <a:ext cx="9550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wrap="square" lIns="90488" tIns="44450" rIns="90488" bIns="44450" numCol="1" anchor="ctr" anchorCtr="0" compatLnSpc="1">
            <a:prstTxWarp prst="textNoShape">
              <a:avLst/>
            </a:prstTxWarp>
          </a:bodyPr>
          <a:lstStyle/>
          <a:p>
            <a:pPr lvl="0"/>
            <a:r>
              <a:rPr lang="en-US" altLang="en-US" smtClean="0"/>
              <a:t>Click to edit Master title style</a:t>
            </a:r>
          </a:p>
        </p:txBody>
      </p:sp>
      <p:sp>
        <p:nvSpPr>
          <p:cNvPr id="1028" name="Rectangle 120"/>
          <p:cNvSpPr>
            <a:spLocks noGrp="1" noChangeArrowheads="1"/>
          </p:cNvSpPr>
          <p:nvPr>
            <p:ph type="body" idx="1"/>
          </p:nvPr>
        </p:nvSpPr>
        <p:spPr bwMode="auto">
          <a:xfrm>
            <a:off x="1320800" y="1981200"/>
            <a:ext cx="9550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1029" name="Picture 121"/>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761" y="5699127"/>
            <a:ext cx="982863" cy="587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737437992"/>
      </p:ext>
    </p:extLst>
  </p:cSld>
  <p:clrMap bg1="lt1" tx1="dk1" bg2="lt2" tx2="dk2" accent1="accent1" accent2="accent2" accent3="accent3" accent4="accent4" accent5="accent5" accent6="accent6" hlink="hlink" folHlink="folHlink"/>
  <p:sldLayoutIdLst>
    <p:sldLayoutId id="2147483674" r:id="rId1"/>
  </p:sldLayoutIdLst>
  <p:hf hdr="0" ftr="0" dt="0"/>
  <p:txStyles>
    <p:titleStyle>
      <a:lvl1pPr algn="ctr" rtl="0" eaLnBrk="0" fontAlgn="base" hangingPunct="0">
        <a:lnSpc>
          <a:spcPct val="90000"/>
        </a:lnSpc>
        <a:spcBef>
          <a:spcPct val="0"/>
        </a:spcBef>
        <a:spcAft>
          <a:spcPct val="0"/>
        </a:spcAft>
        <a:defRPr sz="3600" b="1">
          <a:solidFill>
            <a:schemeClr val="tx2"/>
          </a:solidFill>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2pPr>
      <a:lvl3pPr algn="ctr" rtl="0" eaLnBrk="0" fontAlgn="base" hangingPunct="0">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3pPr>
      <a:lvl4pPr algn="ctr" rtl="0" eaLnBrk="0" fontAlgn="base" hangingPunct="0">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4pPr>
      <a:lvl5pPr algn="ctr" rtl="0" eaLnBrk="0" fontAlgn="base" hangingPunct="0">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5pPr>
      <a:lvl6pPr marL="457189" algn="ctr" rtl="0" eaLnBrk="0" fontAlgn="base" hangingPunct="0">
        <a:lnSpc>
          <a:spcPct val="90000"/>
        </a:lnSpc>
        <a:spcBef>
          <a:spcPct val="0"/>
        </a:spcBef>
        <a:spcAft>
          <a:spcPct val="0"/>
        </a:spcAft>
        <a:defRPr sz="3600" b="1">
          <a:solidFill>
            <a:schemeClr val="tx2"/>
          </a:solidFill>
          <a:latin typeface="Times New Roman" charset="0"/>
        </a:defRPr>
      </a:lvl6pPr>
      <a:lvl7pPr marL="914377" algn="ctr" rtl="0" eaLnBrk="0" fontAlgn="base" hangingPunct="0">
        <a:lnSpc>
          <a:spcPct val="90000"/>
        </a:lnSpc>
        <a:spcBef>
          <a:spcPct val="0"/>
        </a:spcBef>
        <a:spcAft>
          <a:spcPct val="0"/>
        </a:spcAft>
        <a:defRPr sz="3600" b="1">
          <a:solidFill>
            <a:schemeClr val="tx2"/>
          </a:solidFill>
          <a:latin typeface="Times New Roman" charset="0"/>
        </a:defRPr>
      </a:lvl7pPr>
      <a:lvl8pPr marL="1371566" algn="ctr" rtl="0" eaLnBrk="0" fontAlgn="base" hangingPunct="0">
        <a:lnSpc>
          <a:spcPct val="90000"/>
        </a:lnSpc>
        <a:spcBef>
          <a:spcPct val="0"/>
        </a:spcBef>
        <a:spcAft>
          <a:spcPct val="0"/>
        </a:spcAft>
        <a:defRPr sz="3600" b="1">
          <a:solidFill>
            <a:schemeClr val="tx2"/>
          </a:solidFill>
          <a:latin typeface="Times New Roman" charset="0"/>
        </a:defRPr>
      </a:lvl8pPr>
      <a:lvl9pPr marL="1828754" algn="ctr" rtl="0" eaLnBrk="0" fontAlgn="base" hangingPunct="0">
        <a:lnSpc>
          <a:spcPct val="90000"/>
        </a:lnSpc>
        <a:spcBef>
          <a:spcPct val="0"/>
        </a:spcBef>
        <a:spcAft>
          <a:spcPct val="0"/>
        </a:spcAft>
        <a:defRPr sz="3600" b="1">
          <a:solidFill>
            <a:schemeClr val="tx2"/>
          </a:solidFill>
          <a:latin typeface="Times New Roman" charset="0"/>
        </a:defRPr>
      </a:lvl9pPr>
    </p:titleStyle>
    <p:bodyStyle>
      <a:lvl1pPr marL="285744" indent="-285744" algn="l" rtl="0" eaLnBrk="0" fontAlgn="base" hangingPunct="0">
        <a:lnSpc>
          <a:spcPct val="90000"/>
        </a:lnSpc>
        <a:spcBef>
          <a:spcPct val="30000"/>
        </a:spcBef>
        <a:spcAft>
          <a:spcPct val="0"/>
        </a:spcAft>
        <a:defRPr sz="2400" b="1">
          <a:solidFill>
            <a:schemeClr val="tx1"/>
          </a:solidFill>
          <a:latin typeface="+mn-lt"/>
          <a:ea typeface="ＭＳ Ｐゴシック" charset="-128"/>
          <a:cs typeface="ＭＳ Ｐゴシック" charset="-128"/>
        </a:defRPr>
      </a:lvl1pPr>
      <a:lvl2pPr marL="685783" indent="-228594" algn="l" rtl="0" eaLnBrk="0" fontAlgn="base" hangingPunct="0">
        <a:lnSpc>
          <a:spcPct val="90000"/>
        </a:lnSpc>
        <a:spcBef>
          <a:spcPct val="30000"/>
        </a:spcBef>
        <a:spcAft>
          <a:spcPct val="0"/>
        </a:spcAft>
        <a:defRPr b="1">
          <a:solidFill>
            <a:schemeClr val="tx1"/>
          </a:solidFill>
          <a:latin typeface="+mn-lt"/>
          <a:ea typeface="ＭＳ Ｐゴシック" charset="-128"/>
        </a:defRPr>
      </a:lvl2pPr>
      <a:lvl3pPr marL="1142971" indent="-228594" algn="l" rtl="0" eaLnBrk="0" fontAlgn="base" hangingPunct="0">
        <a:lnSpc>
          <a:spcPct val="90000"/>
        </a:lnSpc>
        <a:spcBef>
          <a:spcPct val="30000"/>
        </a:spcBef>
        <a:spcAft>
          <a:spcPct val="0"/>
        </a:spcAft>
        <a:defRPr b="1">
          <a:solidFill>
            <a:schemeClr val="tx1"/>
          </a:solidFill>
          <a:latin typeface="+mn-lt"/>
          <a:ea typeface="ＭＳ Ｐゴシック" charset="-128"/>
        </a:defRPr>
      </a:lvl3pPr>
      <a:lvl4pPr marL="1543012"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4pPr>
      <a:lvl5pPr marL="2000201"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5pPr>
      <a:lvl6pPr marL="2457389"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6pPr>
      <a:lvl7pPr marL="2914578"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7pPr>
      <a:lvl8pPr marL="3371766"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8pPr>
      <a:lvl9pPr marL="3828955"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therpad.tools.ietf.org/p/6tisch"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www.rfc-editor.org/info/rfc5378"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hyperlink" Target="https://www.rfc-editor.org/info/rfc8179"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etherpad.tools.ietf.org/p/"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datatracker.ietf.org/doc/draft-ietf-6tisch-6top-sfx/" TargetMode="External"/><Relationship Id="rId3" Type="http://schemas.openxmlformats.org/officeDocument/2006/relationships/hyperlink" Target="https://datatracker.ietf.org/doc/draft-ietf-6tisch-architecture/" TargetMode="External"/><Relationship Id="rId7" Type="http://schemas.openxmlformats.org/officeDocument/2006/relationships/hyperlink" Target="https://datatracker.ietf.org/doc/draft-ietf-6tisch-minimal-security/"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hyperlink" Target="https://datatracker.ietf.org/doc/draft-ietf-6tisch-dtsecurity-zerotouch-join%20/" TargetMode="External"/><Relationship Id="rId5" Type="http://schemas.openxmlformats.org/officeDocument/2006/relationships/hyperlink" Target="https://datatracker.ietf.org/doc/draft-ietf-6tisch-6top-protocol/" TargetMode="External"/><Relationship Id="rId4" Type="http://schemas.openxmlformats.org/officeDocument/2006/relationships/hyperlink" Target="https://datatracker.ietf.org/doc/draft-ietf-6tisch-terminology/"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meetecho.com/ietf100/6tisch" TargetMode="External"/><Relationship Id="rId7" Type="http://schemas.openxmlformats.org/officeDocument/2006/relationships/hyperlink" Target="https://datatracker.ietf.org/meeting/99/materials.html/#lpwan" TargetMode="External"/><Relationship Id="rId2" Type="http://schemas.openxmlformats.org/officeDocument/2006/relationships/hyperlink" Target="https://etherpad.tools.ietf.org:9000/p/notes-ietf-100-6tisch?useMonospaceFont=true" TargetMode="External"/><Relationship Id="rId1" Type="http://schemas.openxmlformats.org/officeDocument/2006/relationships/slideLayout" Target="../slideLayouts/slideLayout2.xml"/><Relationship Id="rId6" Type="http://schemas.openxmlformats.org/officeDocument/2006/relationships/hyperlink" Target="https://www.ietf.org/mailman/listinfo/lp-wan" TargetMode="External"/><Relationship Id="rId5" Type="http://schemas.openxmlformats.org/officeDocument/2006/relationships/hyperlink" Target="mailto:6tisch@ietf.org" TargetMode="External"/><Relationship Id="rId4" Type="http://schemas.openxmlformats.org/officeDocument/2006/relationships/hyperlink" Target="mailto:lpwan@jabber.ietf.org" TargetMode="Externa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352065" y="4912851"/>
            <a:ext cx="8088313" cy="167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nSpc>
                <a:spcPct val="80000"/>
              </a:lnSpc>
              <a:spcBef>
                <a:spcPts val="450"/>
              </a:spcBef>
              <a:buClrTx/>
            </a:pPr>
            <a:r>
              <a:rPr lang="en-US" altLang="en-US" sz="1800" dirty="0"/>
              <a:t>Chairs:</a:t>
            </a:r>
          </a:p>
          <a:p>
            <a:pPr>
              <a:lnSpc>
                <a:spcPct val="80000"/>
              </a:lnSpc>
              <a:spcBef>
                <a:spcPts val="450"/>
              </a:spcBef>
              <a:buClrTx/>
            </a:pPr>
            <a:r>
              <a:rPr lang="en-US" altLang="en-US" sz="1800" dirty="0"/>
              <a:t> </a:t>
            </a:r>
            <a:r>
              <a:rPr lang="en-US" altLang="en-US" sz="1800" b="1" dirty="0"/>
              <a:t>Pascal Thubert</a:t>
            </a:r>
          </a:p>
          <a:p>
            <a:pPr>
              <a:lnSpc>
                <a:spcPct val="80000"/>
              </a:lnSpc>
              <a:spcBef>
                <a:spcPts val="450"/>
              </a:spcBef>
              <a:buClrTx/>
            </a:pPr>
            <a:r>
              <a:rPr lang="en-US" altLang="en-US" sz="1800" b="1" dirty="0"/>
              <a:t> Thomas </a:t>
            </a:r>
            <a:r>
              <a:rPr lang="en-US" altLang="en-US" sz="1800" b="1" dirty="0" err="1"/>
              <a:t>Watteyne</a:t>
            </a:r>
            <a:endParaRPr lang="en-US" altLang="en-US" sz="1800" b="1" dirty="0"/>
          </a:p>
          <a:p>
            <a:pPr>
              <a:lnSpc>
                <a:spcPct val="80000"/>
              </a:lnSpc>
              <a:spcBef>
                <a:spcPts val="450"/>
              </a:spcBef>
              <a:buClrTx/>
            </a:pPr>
            <a:endParaRPr lang="en-US" altLang="en-US" sz="1800" dirty="0"/>
          </a:p>
          <a:p>
            <a:pPr>
              <a:lnSpc>
                <a:spcPct val="80000"/>
              </a:lnSpc>
              <a:spcBef>
                <a:spcPts val="450"/>
              </a:spcBef>
              <a:buClrTx/>
            </a:pPr>
            <a:r>
              <a:rPr lang="en-US" altLang="en-US" sz="1800" dirty="0" err="1"/>
              <a:t>Etherpad</a:t>
            </a:r>
            <a:r>
              <a:rPr lang="en-US" altLang="en-US" sz="1800" dirty="0"/>
              <a:t> for Minutes: </a:t>
            </a:r>
            <a:r>
              <a:rPr lang="en-US" altLang="en-US" sz="1800" u="sng" dirty="0">
                <a:hlinkClick r:id="rId3"/>
              </a:rPr>
              <a:t>https://etherpad.tools.ietf.org/p/6tisch</a:t>
            </a:r>
            <a:endParaRPr lang="en-US" altLang="en-US" sz="1800" b="1" dirty="0"/>
          </a:p>
        </p:txBody>
      </p:sp>
      <p:sp>
        <p:nvSpPr>
          <p:cNvPr id="4099" name="Text Box 2"/>
          <p:cNvSpPr txBox="1">
            <a:spLocks noChangeArrowheads="1"/>
          </p:cNvSpPr>
          <p:nvPr/>
        </p:nvSpPr>
        <p:spPr bwMode="auto">
          <a:xfrm>
            <a:off x="6640975" y="4823751"/>
            <a:ext cx="5257800" cy="1997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gn="r" eaLnBrk="1" hangingPunct="1">
              <a:spcBef>
                <a:spcPct val="0"/>
              </a:spcBef>
              <a:buClrTx/>
              <a:buFontTx/>
              <a:buNone/>
            </a:pPr>
            <a:r>
              <a:rPr lang="en-US" altLang="en-US" sz="3600" dirty="0"/>
              <a:t>IPv6 over the TSCH mode of IEEE 802.15.4</a:t>
            </a:r>
          </a:p>
        </p:txBody>
      </p:sp>
      <p:sp>
        <p:nvSpPr>
          <p:cNvPr id="4100" name="Rectangle 3"/>
          <p:cNvSpPr>
            <a:spLocks noChangeArrowheads="1"/>
          </p:cNvSpPr>
          <p:nvPr/>
        </p:nvSpPr>
        <p:spPr bwMode="auto">
          <a:xfrm>
            <a:off x="2133600" y="2680626"/>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gn="ctr" eaLnBrk="1" hangingPunct="1">
              <a:spcBef>
                <a:spcPct val="0"/>
              </a:spcBef>
              <a:buClrTx/>
              <a:buFontTx/>
              <a:buNone/>
            </a:pPr>
            <a:r>
              <a:rPr lang="en-US" altLang="en-US" sz="4400" dirty="0"/>
              <a:t>6</a:t>
            </a:r>
            <a:r>
              <a:rPr lang="en-US" altLang="en-US" sz="4400" dirty="0" smtClean="0"/>
              <a:t> October </a:t>
            </a:r>
            <a:r>
              <a:rPr lang="en-US" altLang="en-US" sz="4400" dirty="0"/>
              <a:t>2017 </a:t>
            </a:r>
            <a:r>
              <a:rPr lang="en-US" altLang="en-US" sz="4400" dirty="0" err="1"/>
              <a:t>Webex</a:t>
            </a:r>
            <a:endParaRPr lang="en-US" altLang="en-US" sz="4400" dirty="0"/>
          </a:p>
        </p:txBody>
      </p:sp>
      <p:pic>
        <p:nvPicPr>
          <p:cNvPr id="410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04618" y="619245"/>
            <a:ext cx="9072086" cy="17372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499734900"/>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extShape 1"/>
          <p:cNvSpPr txBox="1"/>
          <p:nvPr/>
        </p:nvSpPr>
        <p:spPr>
          <a:xfrm>
            <a:off x="1981200" y="274680"/>
            <a:ext cx="8228160" cy="1141200"/>
          </a:xfrm>
          <a:prstGeom prst="rect">
            <a:avLst/>
          </a:prstGeom>
          <a:noFill/>
          <a:ln>
            <a:noFill/>
          </a:ln>
        </p:spPr>
        <p:txBody>
          <a:bodyPr lIns="90000" tIns="46800" rIns="90000" bIns="46800" anchor="ctr"/>
          <a:lstStyle/>
          <a:p>
            <a:pPr algn="ctr"/>
            <a:r>
              <a:rPr lang="en-US" sz="4400" spc="-1">
                <a:solidFill>
                  <a:srgbClr val="000000"/>
                </a:solidFill>
                <a:uFill>
                  <a:solidFill>
                    <a:srgbClr val="FFFFFF"/>
                  </a:solidFill>
                </a:uFill>
                <a:latin typeface="Arial"/>
              </a:rPr>
              <a:t>List of issues</a:t>
            </a:r>
          </a:p>
        </p:txBody>
      </p:sp>
      <p:sp>
        <p:nvSpPr>
          <p:cNvPr id="125" name="TextShape 2"/>
          <p:cNvSpPr txBox="1"/>
          <p:nvPr/>
        </p:nvSpPr>
        <p:spPr>
          <a:xfrm>
            <a:off x="1981200" y="1600200"/>
            <a:ext cx="8228160" cy="4524480"/>
          </a:xfrm>
          <a:prstGeom prst="rect">
            <a:avLst/>
          </a:prstGeom>
          <a:noFill/>
          <a:ln>
            <a:noFill/>
          </a:ln>
        </p:spPr>
        <p:txBody>
          <a:bodyPr lIns="0" tIns="0" rIns="0" bIns="0" anchor="ctr"/>
          <a:lstStyle/>
          <a:p>
            <a:pPr algn="ctr"/>
            <a:endParaRPr lang="en-US" sz="3200" spc="-1">
              <a:solidFill>
                <a:srgbClr val="000000"/>
              </a:solidFill>
              <a:uFill>
                <a:solidFill>
                  <a:srgbClr val="FFFFFF"/>
                </a:solidFill>
              </a:uFill>
              <a:latin typeface="Arial"/>
            </a:endParaRPr>
          </a:p>
        </p:txBody>
      </p:sp>
      <p:pic>
        <p:nvPicPr>
          <p:cNvPr id="126" name="Image 125"/>
          <p:cNvPicPr/>
          <p:nvPr/>
        </p:nvPicPr>
        <p:blipFill>
          <a:blip r:embed="rId2"/>
          <a:stretch/>
        </p:blipFill>
        <p:spPr>
          <a:xfrm>
            <a:off x="1798320" y="1463040"/>
            <a:ext cx="9143640" cy="4637160"/>
          </a:xfrm>
          <a:prstGeom prst="rect">
            <a:avLst/>
          </a:prstGeom>
          <a:ln>
            <a:noFill/>
          </a:ln>
        </p:spPr>
      </p:pic>
    </p:spTree>
    <p:extLst>
      <p:ext uri="{BB962C8B-B14F-4D97-AF65-F5344CB8AC3E}">
        <p14:creationId xmlns:p14="http://schemas.microsoft.com/office/powerpoint/2010/main" val="98066353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TextShape 1"/>
          <p:cNvSpPr txBox="1"/>
          <p:nvPr/>
        </p:nvSpPr>
        <p:spPr>
          <a:xfrm>
            <a:off x="1981200" y="274680"/>
            <a:ext cx="8228160" cy="1141200"/>
          </a:xfrm>
          <a:prstGeom prst="rect">
            <a:avLst/>
          </a:prstGeom>
          <a:noFill/>
          <a:ln>
            <a:noFill/>
          </a:ln>
        </p:spPr>
        <p:txBody>
          <a:bodyPr lIns="90000" tIns="46800" rIns="90000" bIns="46800" anchor="ctr"/>
          <a:lstStyle/>
          <a:p>
            <a:pPr algn="ctr"/>
            <a:r>
              <a:rPr lang="en-US" sz="4400" spc="-1">
                <a:solidFill>
                  <a:srgbClr val="000000"/>
                </a:solidFill>
                <a:uFill>
                  <a:solidFill>
                    <a:srgbClr val="FFFFFF"/>
                  </a:solidFill>
                </a:uFill>
                <a:latin typeface="Arial"/>
              </a:rPr>
              <a:t>Discussion</a:t>
            </a:r>
          </a:p>
        </p:txBody>
      </p:sp>
      <p:sp>
        <p:nvSpPr>
          <p:cNvPr id="128" name="TextShape 2"/>
          <p:cNvSpPr txBox="1"/>
          <p:nvPr/>
        </p:nvSpPr>
        <p:spPr>
          <a:xfrm>
            <a:off x="1882920" y="1554480"/>
            <a:ext cx="8510760" cy="5029200"/>
          </a:xfrm>
          <a:prstGeom prst="rect">
            <a:avLst/>
          </a:prstGeom>
          <a:noFill/>
          <a:ln>
            <a:noFill/>
          </a:ln>
        </p:spPr>
        <p:txBody>
          <a:bodyPr lIns="90000" tIns="45000" rIns="90000" bIns="45000"/>
          <a:lstStyle/>
          <a:p>
            <a:pPr marL="216000" indent="-216000">
              <a:buClr>
                <a:srgbClr val="000000"/>
              </a:buClr>
              <a:buSzPct val="45000"/>
              <a:buFont typeface="Wingdings" charset="2"/>
              <a:buChar char=""/>
            </a:pPr>
            <a:r>
              <a:rPr lang="en-US" sz="2600" spc="-1">
                <a:solidFill>
                  <a:srgbClr val="000000"/>
                </a:solidFill>
                <a:uFill>
                  <a:solidFill>
                    <a:srgbClr val="FFFFFF"/>
                  </a:solidFill>
                </a:uFill>
                <a:latin typeface="Arial"/>
              </a:rPr>
              <a:t>Version Checking comment:</a:t>
            </a:r>
            <a:endParaRPr lang="en-US" spc="-1">
              <a:solidFill>
                <a:srgbClr val="FFFFFF"/>
              </a:solidFill>
              <a:uFill>
                <a:solidFill>
                  <a:srgbClr val="FFFFFF"/>
                </a:solidFill>
              </a:uFill>
              <a:latin typeface="Arial"/>
            </a:endParaRPr>
          </a:p>
          <a:p>
            <a:pPr marL="432000" lvl="1" indent="-216000">
              <a:buClr>
                <a:srgbClr val="000000"/>
              </a:buClr>
              <a:buSzPct val="45000"/>
              <a:buFont typeface="Wingdings" charset="2"/>
              <a:buChar char=""/>
            </a:pPr>
            <a:r>
              <a:rPr lang="en-US" sz="2600" spc="-1">
                <a:solidFill>
                  <a:srgbClr val="000000"/>
                </a:solidFill>
                <a:uFill>
                  <a:solidFill>
                    <a:srgbClr val="FFFFFF"/>
                  </a:solidFill>
                </a:uFill>
                <a:latin typeface="Arial"/>
              </a:rPr>
              <a:t>Do nodes need to advertise the supported version?</a:t>
            </a:r>
            <a:endParaRPr lang="en-US" spc="-1">
              <a:solidFill>
                <a:srgbClr val="FFFFFF"/>
              </a:solidFill>
              <a:uFill>
                <a:solidFill>
                  <a:srgbClr val="FFFFFF"/>
                </a:solidFill>
              </a:uFill>
              <a:latin typeface="Arial"/>
            </a:endParaRPr>
          </a:p>
          <a:p>
            <a:pPr marL="216000" indent="-216000">
              <a:buClr>
                <a:srgbClr val="000000"/>
              </a:buClr>
              <a:buSzPct val="45000"/>
              <a:buFont typeface="Wingdings" charset="2"/>
              <a:buChar char=""/>
            </a:pPr>
            <a:r>
              <a:rPr lang="en-US" sz="2600" spc="-1">
                <a:solidFill>
                  <a:srgbClr val="000000"/>
                </a:solidFill>
                <a:uFill>
                  <a:solidFill>
                    <a:srgbClr val="FFFFFF"/>
                  </a:solidFill>
                </a:uFill>
                <a:latin typeface="Arial"/>
              </a:rPr>
              <a:t> </a:t>
            </a:r>
            <a:endParaRPr lang="en-US" spc="-1">
              <a:solidFill>
                <a:srgbClr val="FFFFFF"/>
              </a:solidFill>
              <a:uFill>
                <a:solidFill>
                  <a:srgbClr val="FFFFFF"/>
                </a:solidFill>
              </a:uFill>
              <a:latin typeface="Arial"/>
            </a:endParaRPr>
          </a:p>
          <a:p>
            <a:pPr marL="216000" indent="-216000">
              <a:buClr>
                <a:srgbClr val="000000"/>
              </a:buClr>
              <a:buSzPct val="45000"/>
              <a:buFont typeface="Wingdings" charset="2"/>
              <a:buChar char=""/>
            </a:pPr>
            <a:r>
              <a:rPr lang="en-US" sz="2600" spc="-1">
                <a:solidFill>
                  <a:srgbClr val="000000"/>
                </a:solidFill>
                <a:uFill>
                  <a:solidFill>
                    <a:srgbClr val="FFFFFF"/>
                  </a:solidFill>
                </a:uFill>
                <a:latin typeface="Arial"/>
              </a:rPr>
              <a:t>Proposal (as per Pascal suggestion):</a:t>
            </a:r>
            <a:endParaRPr lang="en-US" spc="-1">
              <a:solidFill>
                <a:srgbClr val="FFFFFF"/>
              </a:solidFill>
              <a:uFill>
                <a:solidFill>
                  <a:srgbClr val="FFFFFF"/>
                </a:solidFill>
              </a:uFill>
              <a:latin typeface="Arial"/>
            </a:endParaRPr>
          </a:p>
          <a:p>
            <a:pPr marL="432000" lvl="1" indent="-216000">
              <a:buClr>
                <a:srgbClr val="000000"/>
              </a:buClr>
              <a:buSzPct val="45000"/>
              <a:buFont typeface="Wingdings" charset="2"/>
              <a:buChar char=""/>
            </a:pPr>
            <a:r>
              <a:rPr lang="en-US" sz="2600" spc="-1">
                <a:solidFill>
                  <a:srgbClr val="000000"/>
                </a:solidFill>
                <a:uFill>
                  <a:solidFill>
                    <a:srgbClr val="FFFFFF"/>
                  </a:solidFill>
                </a:uFill>
                <a:latin typeface="Arial"/>
              </a:rPr>
              <a:t>When a VER_ERR code is returned the payload of the message contains the version number(s) supported by the responding node. </a:t>
            </a:r>
            <a:endParaRPr lang="en-US" spc="-1">
              <a:solidFill>
                <a:srgbClr val="FFFFFF"/>
              </a:solidFill>
              <a:uFill>
                <a:solidFill>
                  <a:srgbClr val="FFFFFF"/>
                </a:solidFill>
              </a:uFill>
              <a:latin typeface="Arial"/>
            </a:endParaRPr>
          </a:p>
          <a:p>
            <a:pPr marL="216000" indent="-216000">
              <a:buClr>
                <a:srgbClr val="000000"/>
              </a:buClr>
              <a:buSzPct val="45000"/>
              <a:buFont typeface="Wingdings" charset="2"/>
              <a:buChar char=""/>
            </a:pPr>
            <a:r>
              <a:rPr lang="en-US" sz="2600" spc="-1">
                <a:solidFill>
                  <a:srgbClr val="000000"/>
                </a:solidFill>
                <a:uFill>
                  <a:solidFill>
                    <a:srgbClr val="FFFFFF"/>
                  </a:solidFill>
                </a:uFill>
                <a:latin typeface="Arial"/>
              </a:rPr>
              <a:t> </a:t>
            </a:r>
            <a:endParaRPr lang="en-US" spc="-1">
              <a:solidFill>
                <a:srgbClr val="FFFFFF"/>
              </a:solidFill>
              <a:uFill>
                <a:solidFill>
                  <a:srgbClr val="FFFFFF"/>
                </a:solidFill>
              </a:uFill>
              <a:latin typeface="Arial"/>
            </a:endParaRPr>
          </a:p>
        </p:txBody>
      </p:sp>
    </p:spTree>
    <p:extLst>
      <p:ext uri="{BB962C8B-B14F-4D97-AF65-F5344CB8AC3E}">
        <p14:creationId xmlns:p14="http://schemas.microsoft.com/office/powerpoint/2010/main" val="352630183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TextShape 1"/>
          <p:cNvSpPr txBox="1"/>
          <p:nvPr/>
        </p:nvSpPr>
        <p:spPr>
          <a:xfrm>
            <a:off x="1981200" y="274680"/>
            <a:ext cx="8228160" cy="1141200"/>
          </a:xfrm>
          <a:prstGeom prst="rect">
            <a:avLst/>
          </a:prstGeom>
          <a:noFill/>
          <a:ln>
            <a:noFill/>
          </a:ln>
        </p:spPr>
        <p:txBody>
          <a:bodyPr lIns="90000" tIns="46800" rIns="90000" bIns="46800" anchor="ctr"/>
          <a:lstStyle/>
          <a:p>
            <a:pPr algn="ctr"/>
            <a:r>
              <a:rPr lang="en-US" sz="4400" spc="-1">
                <a:solidFill>
                  <a:srgbClr val="000000"/>
                </a:solidFill>
                <a:uFill>
                  <a:solidFill>
                    <a:srgbClr val="FFFFFF"/>
                  </a:solidFill>
                </a:uFill>
                <a:latin typeface="Arial"/>
              </a:rPr>
              <a:t>Discussion</a:t>
            </a:r>
          </a:p>
        </p:txBody>
      </p:sp>
      <p:sp>
        <p:nvSpPr>
          <p:cNvPr id="130" name="TextShape 2"/>
          <p:cNvSpPr txBox="1"/>
          <p:nvPr/>
        </p:nvSpPr>
        <p:spPr>
          <a:xfrm>
            <a:off x="1882920" y="1554480"/>
            <a:ext cx="8510760" cy="5029200"/>
          </a:xfrm>
          <a:prstGeom prst="rect">
            <a:avLst/>
          </a:prstGeom>
          <a:noFill/>
          <a:ln>
            <a:noFill/>
          </a:ln>
        </p:spPr>
        <p:txBody>
          <a:bodyPr lIns="90000" tIns="45000" rIns="90000" bIns="45000"/>
          <a:lstStyle/>
          <a:p>
            <a:pPr marL="216000" indent="-216000">
              <a:buClr>
                <a:srgbClr val="000000"/>
              </a:buClr>
              <a:buSzPct val="45000"/>
              <a:buFont typeface="Wingdings" charset="2"/>
              <a:buChar char=""/>
            </a:pPr>
            <a:r>
              <a:rPr lang="en-US" sz="2600" spc="-1">
                <a:solidFill>
                  <a:srgbClr val="000000"/>
                </a:solidFill>
                <a:uFill>
                  <a:solidFill>
                    <a:srgbClr val="FFFFFF"/>
                  </a:solidFill>
                </a:uFill>
                <a:latin typeface="Arial"/>
              </a:rPr>
              <a:t>Timeout dependency:</a:t>
            </a:r>
            <a:endParaRPr lang="en-US" spc="-1">
              <a:solidFill>
                <a:srgbClr val="FFFFFF"/>
              </a:solidFill>
              <a:uFill>
                <a:solidFill>
                  <a:srgbClr val="FFFFFF"/>
                </a:solidFill>
              </a:uFill>
              <a:latin typeface="Arial"/>
            </a:endParaRPr>
          </a:p>
          <a:p>
            <a:pPr marL="432000" lvl="1" indent="-216000">
              <a:buClr>
                <a:srgbClr val="000000"/>
              </a:buClr>
              <a:buSzPct val="45000"/>
              <a:buFont typeface="Wingdings" charset="2"/>
              <a:buChar char=""/>
            </a:pPr>
            <a:r>
              <a:rPr lang="en-US" sz="2600" spc="-1">
                <a:solidFill>
                  <a:srgbClr val="000000"/>
                </a:solidFill>
                <a:uFill>
                  <a:solidFill>
                    <a:srgbClr val="FFFFFF"/>
                  </a:solidFill>
                </a:uFill>
                <a:latin typeface="Arial"/>
              </a:rPr>
              <a:t>Is there a dependency on the value of a timer on one side vs. the other? Eg in a 3-step, do we want the requester to time out first and retry, or the responder to retry his response before the requester times out?</a:t>
            </a:r>
            <a:endParaRPr lang="en-US" spc="-1">
              <a:solidFill>
                <a:srgbClr val="FFFFFF"/>
              </a:solidFill>
              <a:uFill>
                <a:solidFill>
                  <a:srgbClr val="FFFFFF"/>
                </a:solidFill>
              </a:uFill>
              <a:latin typeface="Arial"/>
            </a:endParaRPr>
          </a:p>
          <a:p>
            <a:pPr marL="216000" indent="-216000">
              <a:buClr>
                <a:srgbClr val="000000"/>
              </a:buClr>
              <a:buSzPct val="45000"/>
              <a:buFont typeface="Wingdings" charset="2"/>
              <a:buChar char=""/>
            </a:pPr>
            <a:r>
              <a:rPr lang="en-US" sz="2600" spc="-1">
                <a:solidFill>
                  <a:srgbClr val="000000"/>
                </a:solidFill>
                <a:uFill>
                  <a:solidFill>
                    <a:srgbClr val="FFFFFF"/>
                  </a:solidFill>
                </a:uFill>
                <a:latin typeface="Arial"/>
              </a:rPr>
              <a:t> </a:t>
            </a:r>
            <a:endParaRPr lang="en-US" spc="-1">
              <a:solidFill>
                <a:srgbClr val="FFFFFF"/>
              </a:solidFill>
              <a:uFill>
                <a:solidFill>
                  <a:srgbClr val="FFFFFF"/>
                </a:solidFill>
              </a:uFill>
              <a:latin typeface="Arial"/>
            </a:endParaRPr>
          </a:p>
          <a:p>
            <a:pPr marL="216000" indent="-216000">
              <a:buClr>
                <a:srgbClr val="000000"/>
              </a:buClr>
              <a:buSzPct val="45000"/>
              <a:buFont typeface="Wingdings" charset="2"/>
              <a:buChar char=""/>
            </a:pPr>
            <a:r>
              <a:rPr lang="en-US" sz="2600" spc="-1">
                <a:solidFill>
                  <a:srgbClr val="000000"/>
                </a:solidFill>
                <a:uFill>
                  <a:solidFill>
                    <a:srgbClr val="FFFFFF"/>
                  </a:solidFill>
                </a:uFill>
                <a:latin typeface="Arial"/>
              </a:rPr>
              <a:t>Response: We want that the timeout on one side enables all possible attempts from the other side to respond. This is, has to take into account the number of L2 retransmissions that are possible. </a:t>
            </a:r>
            <a:endParaRPr lang="en-US" spc="-1">
              <a:solidFill>
                <a:srgbClr val="FFFFFF"/>
              </a:solidFill>
              <a:uFill>
                <a:solidFill>
                  <a:srgbClr val="FFFFFF"/>
                </a:solidFill>
              </a:uFill>
              <a:latin typeface="Arial"/>
            </a:endParaRPr>
          </a:p>
        </p:txBody>
      </p:sp>
    </p:spTree>
    <p:extLst>
      <p:ext uri="{BB962C8B-B14F-4D97-AF65-F5344CB8AC3E}">
        <p14:creationId xmlns:p14="http://schemas.microsoft.com/office/powerpoint/2010/main" val="211175581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TextShape 1"/>
          <p:cNvSpPr txBox="1"/>
          <p:nvPr/>
        </p:nvSpPr>
        <p:spPr>
          <a:xfrm>
            <a:off x="1981200" y="274680"/>
            <a:ext cx="8228160" cy="1141200"/>
          </a:xfrm>
          <a:prstGeom prst="rect">
            <a:avLst/>
          </a:prstGeom>
          <a:noFill/>
          <a:ln>
            <a:noFill/>
          </a:ln>
        </p:spPr>
        <p:txBody>
          <a:bodyPr lIns="90000" tIns="46800" rIns="90000" bIns="46800" anchor="ctr"/>
          <a:lstStyle/>
          <a:p>
            <a:pPr algn="ctr"/>
            <a:r>
              <a:rPr lang="en-US" sz="4400" spc="-1">
                <a:solidFill>
                  <a:srgbClr val="000000"/>
                </a:solidFill>
                <a:uFill>
                  <a:solidFill>
                    <a:srgbClr val="FFFFFF"/>
                  </a:solidFill>
                </a:uFill>
                <a:latin typeface="Arial"/>
              </a:rPr>
              <a:t>Discussion</a:t>
            </a:r>
          </a:p>
        </p:txBody>
      </p:sp>
      <p:sp>
        <p:nvSpPr>
          <p:cNvPr id="132" name="TextShape 2"/>
          <p:cNvSpPr txBox="1"/>
          <p:nvPr/>
        </p:nvSpPr>
        <p:spPr>
          <a:xfrm>
            <a:off x="1882920" y="1420668"/>
            <a:ext cx="8510760" cy="5054760"/>
          </a:xfrm>
          <a:prstGeom prst="rect">
            <a:avLst/>
          </a:prstGeom>
          <a:noFill/>
          <a:ln>
            <a:noFill/>
          </a:ln>
        </p:spPr>
        <p:txBody>
          <a:bodyPr lIns="90000" tIns="45000" rIns="90000" bIns="45000"/>
          <a:lstStyle/>
          <a:p>
            <a:pPr marL="216000" indent="-216000">
              <a:buClr>
                <a:srgbClr val="000000"/>
              </a:buClr>
              <a:buSzPct val="45000"/>
              <a:buFont typeface="Wingdings" charset="2"/>
              <a:buChar char=""/>
            </a:pPr>
            <a:r>
              <a:rPr lang="en-US" sz="2600" spc="-1" dirty="0">
                <a:solidFill>
                  <a:srgbClr val="000000"/>
                </a:solidFill>
                <a:uFill>
                  <a:solidFill>
                    <a:srgbClr val="FFFFFF"/>
                  </a:solidFill>
                </a:uFill>
                <a:latin typeface="Arial"/>
              </a:rPr>
              <a:t>Inconsistency handling</a:t>
            </a:r>
            <a:endParaRPr lang="en-US" spc="-1" dirty="0">
              <a:solidFill>
                <a:srgbClr val="FFFFFF"/>
              </a:solidFill>
              <a:uFill>
                <a:solidFill>
                  <a:srgbClr val="FFFFFF"/>
                </a:solidFill>
              </a:uFill>
              <a:latin typeface="Arial"/>
            </a:endParaRPr>
          </a:p>
          <a:p>
            <a:pPr marL="432000" lvl="1" indent="-216000">
              <a:buClr>
                <a:srgbClr val="000000"/>
              </a:buClr>
              <a:buSzPct val="45000"/>
              <a:buFont typeface="Wingdings" charset="2"/>
              <a:buChar char=""/>
            </a:pPr>
            <a:r>
              <a:rPr lang="en-US" sz="2000" spc="-1" dirty="0">
                <a:solidFill>
                  <a:srgbClr val="000000"/>
                </a:solidFill>
                <a:uFill>
                  <a:solidFill>
                    <a:srgbClr val="FFFFFF"/>
                  </a:solidFill>
                </a:uFill>
                <a:latin typeface="Arial"/>
              </a:rPr>
              <a:t>3.4.6.2. Detecting and Handling Schedule Inconsistency </a:t>
            </a:r>
            <a:r>
              <a:rPr lang="en-US" sz="2000" spc="-1" dirty="0" err="1">
                <a:solidFill>
                  <a:srgbClr val="000000"/>
                </a:solidFill>
                <a:uFill>
                  <a:solidFill>
                    <a:srgbClr val="FFFFFF"/>
                  </a:solidFill>
                </a:uFill>
                <a:latin typeface="Arial"/>
              </a:rPr>
              <a:t>Inconsistency</a:t>
            </a:r>
            <a:r>
              <a:rPr lang="en-US" sz="2000" spc="-1" dirty="0">
                <a:solidFill>
                  <a:srgbClr val="000000"/>
                </a:solidFill>
                <a:uFill>
                  <a:solidFill>
                    <a:srgbClr val="FFFFFF"/>
                  </a:solidFill>
                </a:uFill>
                <a:latin typeface="Arial"/>
              </a:rPr>
              <a:t> may happen when L2 acknowledgment of the last packet in a transaction is lost, i.e. RESPONSE (in 2-step 6P transaction) or CONFIRMATION (in 3-step 6P transaction) have been received on one side while timeout happens on the other side. Take 2-step 6P transaction as example, i.e. timeout happens when node B is waiting for L2 acknowledgment to its Response message. </a:t>
            </a:r>
            <a:r>
              <a:rPr lang="en-US" sz="2000" b="1" spc="-1" dirty="0">
                <a:solidFill>
                  <a:srgbClr val="000000"/>
                </a:solidFill>
                <a:uFill>
                  <a:solidFill>
                    <a:srgbClr val="FFFFFF"/>
                  </a:solidFill>
                </a:uFill>
                <a:latin typeface="Arial"/>
              </a:rPr>
              <a:t>Upon the timeout, the SF running on the node that timeout (</a:t>
            </a:r>
            <a:r>
              <a:rPr lang="en-US" sz="2000" b="1" spc="-1" dirty="0" err="1">
                <a:solidFill>
                  <a:srgbClr val="000000"/>
                </a:solidFill>
                <a:uFill>
                  <a:solidFill>
                    <a:srgbClr val="FFFFFF"/>
                  </a:solidFill>
                </a:uFill>
                <a:latin typeface="Arial"/>
              </a:rPr>
              <a:t>e.g</a:t>
            </a:r>
            <a:r>
              <a:rPr lang="en-US" sz="2000" b="1" spc="-1" dirty="0">
                <a:solidFill>
                  <a:srgbClr val="000000"/>
                </a:solidFill>
                <a:uFill>
                  <a:solidFill>
                    <a:srgbClr val="FFFFFF"/>
                  </a:solidFill>
                </a:uFill>
                <a:latin typeface="Arial"/>
              </a:rPr>
              <a:t> node B) MUST take action to validate the schedule state on both sides</a:t>
            </a:r>
            <a:r>
              <a:rPr lang="en-US" sz="2000" spc="-1" dirty="0">
                <a:solidFill>
                  <a:srgbClr val="000000"/>
                </a:solidFill>
                <a:uFill>
                  <a:solidFill>
                    <a:srgbClr val="FFFFFF"/>
                  </a:solidFill>
                </a:uFill>
                <a:latin typeface="Arial"/>
              </a:rPr>
              <a:t>.</a:t>
            </a:r>
            <a:endParaRPr lang="en-US" spc="-1" dirty="0">
              <a:solidFill>
                <a:srgbClr val="FFFFFF"/>
              </a:solidFill>
              <a:uFill>
                <a:solidFill>
                  <a:srgbClr val="FFFFFF"/>
                </a:solidFill>
              </a:uFill>
              <a:latin typeface="Arial"/>
            </a:endParaRPr>
          </a:p>
          <a:p>
            <a:pPr marL="432000" lvl="1" indent="-216000">
              <a:buClr>
                <a:srgbClr val="000000"/>
              </a:buClr>
              <a:buSzPct val="45000"/>
              <a:buFont typeface="Wingdings" charset="2"/>
              <a:buChar char=""/>
            </a:pPr>
            <a:r>
              <a:rPr lang="en-US" sz="2000" spc="-1" dirty="0">
                <a:solidFill>
                  <a:srgbClr val="000000"/>
                </a:solidFill>
                <a:uFill>
                  <a:solidFill>
                    <a:srgbClr val="FFFFFF"/>
                  </a:solidFill>
                </a:uFill>
                <a:latin typeface="Arial"/>
              </a:rPr>
              <a:t> </a:t>
            </a:r>
            <a:endParaRPr lang="en-US" spc="-1" dirty="0">
              <a:solidFill>
                <a:srgbClr val="FFFFFF"/>
              </a:solidFill>
              <a:uFill>
                <a:solidFill>
                  <a:srgbClr val="FFFFFF"/>
                </a:solidFill>
              </a:uFill>
              <a:latin typeface="Arial"/>
            </a:endParaRPr>
          </a:p>
          <a:p>
            <a:pPr marL="432000" lvl="1" indent="-216000">
              <a:buClr>
                <a:srgbClr val="000000"/>
              </a:buClr>
              <a:buSzPct val="45000"/>
              <a:buFont typeface="Wingdings" charset="2"/>
              <a:buChar char=""/>
            </a:pPr>
            <a:r>
              <a:rPr lang="en-US" sz="2000" spc="-1" dirty="0">
                <a:solidFill>
                  <a:srgbClr val="000000"/>
                </a:solidFill>
                <a:uFill>
                  <a:solidFill>
                    <a:srgbClr val="FFFFFF"/>
                  </a:solidFill>
                </a:uFill>
                <a:latin typeface="Arial"/>
              </a:rPr>
              <a:t>Question: Should we suggest an action? </a:t>
            </a:r>
            <a:r>
              <a:rPr lang="en-US" sz="2000" spc="-1" dirty="0" err="1">
                <a:solidFill>
                  <a:srgbClr val="000000"/>
                </a:solidFill>
                <a:uFill>
                  <a:solidFill>
                    <a:srgbClr val="FFFFFF"/>
                  </a:solidFill>
                </a:uFill>
                <a:latin typeface="Arial"/>
              </a:rPr>
              <a:t>e.g</a:t>
            </a:r>
            <a:r>
              <a:rPr lang="en-US" sz="2000" spc="-1" dirty="0">
                <a:solidFill>
                  <a:srgbClr val="000000"/>
                </a:solidFill>
                <a:uFill>
                  <a:solidFill>
                    <a:srgbClr val="FFFFFF"/>
                  </a:solidFill>
                </a:uFill>
                <a:latin typeface="Arial"/>
              </a:rPr>
              <a:t> counting or listing cells to see if schedules still match?</a:t>
            </a:r>
            <a:endParaRPr lang="en-US" spc="-1" dirty="0">
              <a:solidFill>
                <a:srgbClr val="FFFFFF"/>
              </a:solidFill>
              <a:uFill>
                <a:solidFill>
                  <a:srgbClr val="FFFFFF"/>
                </a:solidFill>
              </a:uFill>
              <a:latin typeface="Arial"/>
            </a:endParaRPr>
          </a:p>
          <a:p>
            <a:pPr marL="432000" lvl="1" indent="-216000">
              <a:buClr>
                <a:srgbClr val="000000"/>
              </a:buClr>
              <a:buSzPct val="45000"/>
              <a:buFont typeface="Wingdings" charset="2"/>
              <a:buChar char=""/>
            </a:pPr>
            <a:r>
              <a:rPr lang="en-US" sz="2000" spc="-1" dirty="0">
                <a:solidFill>
                  <a:srgbClr val="000000"/>
                </a:solidFill>
                <a:uFill>
                  <a:solidFill>
                    <a:srgbClr val="FFFFFF"/>
                  </a:solidFill>
                </a:uFill>
                <a:latin typeface="Arial"/>
              </a:rPr>
              <a:t>Same for the case that one side has reset and INCO_ERR is returned. What should 6P do next? </a:t>
            </a:r>
            <a:endParaRPr lang="en-US" spc="-1" dirty="0">
              <a:solidFill>
                <a:srgbClr val="FFFFFF"/>
              </a:solidFill>
              <a:uFill>
                <a:solidFill>
                  <a:srgbClr val="FFFFFF"/>
                </a:solidFill>
              </a:uFill>
              <a:latin typeface="Arial"/>
            </a:endParaRPr>
          </a:p>
          <a:p>
            <a:pPr marL="432000" lvl="1" indent="-216000">
              <a:buClr>
                <a:srgbClr val="000000"/>
              </a:buClr>
              <a:buSzPct val="45000"/>
              <a:buFont typeface="Wingdings" charset="2"/>
              <a:buChar char=""/>
            </a:pPr>
            <a:r>
              <a:rPr lang="en-US" sz="2000" spc="-1" dirty="0">
                <a:solidFill>
                  <a:srgbClr val="000000"/>
                </a:solidFill>
                <a:uFill>
                  <a:solidFill>
                    <a:srgbClr val="FFFFFF"/>
                  </a:solidFill>
                </a:uFill>
                <a:latin typeface="Arial"/>
              </a:rPr>
              <a:t> </a:t>
            </a:r>
            <a:endParaRPr lang="en-US" spc="-1" dirty="0">
              <a:solidFill>
                <a:srgbClr val="FFFFFF"/>
              </a:solidFill>
              <a:uFill>
                <a:solidFill>
                  <a:srgbClr val="FFFFFF"/>
                </a:solidFill>
              </a:uFill>
              <a:latin typeface="Arial"/>
            </a:endParaRPr>
          </a:p>
        </p:txBody>
      </p:sp>
    </p:spTree>
    <p:extLst>
      <p:ext uri="{BB962C8B-B14F-4D97-AF65-F5344CB8AC3E}">
        <p14:creationId xmlns:p14="http://schemas.microsoft.com/office/powerpoint/2010/main" val="284103177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955118"/>
            <a:ext cx="9144000" cy="2387600"/>
          </a:xfrm>
        </p:spPr>
        <p:txBody>
          <a:bodyPr>
            <a:normAutofit/>
          </a:bodyPr>
          <a:lstStyle/>
          <a:p>
            <a:r>
              <a:rPr lang="en-US" sz="5400" b="1" dirty="0" smtClean="0"/>
              <a:t>Scheduling functions</a:t>
            </a:r>
            <a:endParaRPr lang="en-US" sz="5400" b="1" dirty="0"/>
          </a:p>
        </p:txBody>
      </p:sp>
      <p:sp>
        <p:nvSpPr>
          <p:cNvPr id="3" name="Subtitle 2"/>
          <p:cNvSpPr>
            <a:spLocks noGrp="1"/>
          </p:cNvSpPr>
          <p:nvPr>
            <p:ph type="subTitle" idx="1"/>
          </p:nvPr>
        </p:nvSpPr>
        <p:spPr>
          <a:xfrm>
            <a:off x="1524000" y="4434793"/>
            <a:ext cx="9144000" cy="1655762"/>
          </a:xfrm>
        </p:spPr>
        <p:txBody>
          <a:bodyPr/>
          <a:lstStyle/>
          <a:p>
            <a:endParaRPr lang="en-US"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BF9C3C-0004-4145-8BE2-5FBA8C817ACA}"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5" name="Picture 4"/>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304618" y="619245"/>
            <a:ext cx="9072086" cy="1737208"/>
          </a:xfrm>
          <a:prstGeom prst="rect">
            <a:avLst/>
          </a:prstGeom>
          <a:noFill/>
          <a:ln>
            <a:noFill/>
          </a:ln>
          <a:effectLst>
            <a:outerShdw dist="35921" dir="2700000" algn="ctr" rotWithShape="0">
              <a:srgbClr val="808080"/>
            </a:outerShdw>
            <a:softEdge rad="25400"/>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Lst>
        </p:spPr>
      </p:pic>
    </p:spTree>
    <p:extLst>
      <p:ext uri="{BB962C8B-B14F-4D97-AF65-F5344CB8AC3E}">
        <p14:creationId xmlns:p14="http://schemas.microsoft.com/office/powerpoint/2010/main" val="24112632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91768" y="83704"/>
            <a:ext cx="10515600" cy="1325563"/>
          </a:xfrm>
        </p:spPr>
        <p:txBody>
          <a:bodyPr>
            <a:normAutofit/>
          </a:bodyPr>
          <a:lstStyle/>
          <a:p>
            <a:r>
              <a:rPr lang="en-US" dirty="0" err="1"/>
              <a:t>SFx</a:t>
            </a:r>
            <a:r>
              <a:rPr lang="en-US" dirty="0"/>
              <a:t> Readiness</a:t>
            </a:r>
          </a:p>
        </p:txBody>
      </p:sp>
      <p:sp>
        <p:nvSpPr>
          <p:cNvPr id="3" name="Espace réservé du contenu 2"/>
          <p:cNvSpPr>
            <a:spLocks noGrp="1"/>
          </p:cNvSpPr>
          <p:nvPr>
            <p:ph idx="1"/>
          </p:nvPr>
        </p:nvSpPr>
        <p:spPr>
          <a:xfrm>
            <a:off x="535064" y="1475977"/>
            <a:ext cx="11114156" cy="4894469"/>
          </a:xfrm>
        </p:spPr>
        <p:txBody>
          <a:bodyPr>
            <a:normAutofit/>
          </a:bodyPr>
          <a:lstStyle/>
          <a:p>
            <a:r>
              <a:rPr lang="en-US" u="sng" dirty="0"/>
              <a:t>Proposal</a:t>
            </a:r>
            <a:r>
              <a:rPr lang="en-US" dirty="0"/>
              <a:t>: editorial discussion with Diego</a:t>
            </a:r>
          </a:p>
          <a:p>
            <a:r>
              <a:rPr lang="en-US" dirty="0"/>
              <a:t>Moved SF0 to SFX as an experimental version of SF0.</a:t>
            </a:r>
          </a:p>
          <a:p>
            <a:r>
              <a:rPr lang="en-US" dirty="0"/>
              <a:t>SF0 will follow when the parameter values and/or ranges are calculated from the required experiments</a:t>
            </a:r>
          </a:p>
          <a:p>
            <a:r>
              <a:rPr lang="en-US" dirty="0"/>
              <a:t>Added an “Experimental Requirements” section to define which experiments are needed: Values for OVERPROVISION, PDR_THRESHOLD, SF0THRESH, Timeout and churn/stability analysis.</a:t>
            </a:r>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15</a:t>
            </a:fld>
            <a:endParaRPr lang="fr-FR"/>
          </a:p>
        </p:txBody>
      </p:sp>
    </p:spTree>
    <p:extLst>
      <p:ext uri="{BB962C8B-B14F-4D97-AF65-F5344CB8AC3E}">
        <p14:creationId xmlns:p14="http://schemas.microsoft.com/office/powerpoint/2010/main" val="38393421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91768" y="83704"/>
            <a:ext cx="10515600" cy="1325563"/>
          </a:xfrm>
        </p:spPr>
        <p:txBody>
          <a:bodyPr>
            <a:normAutofit/>
          </a:bodyPr>
          <a:lstStyle/>
          <a:p>
            <a:r>
              <a:rPr lang="en-US" dirty="0" smtClean="0"/>
              <a:t>SF0</a:t>
            </a:r>
            <a:endParaRPr lang="en-US" dirty="0"/>
          </a:p>
        </p:txBody>
      </p:sp>
      <p:sp>
        <p:nvSpPr>
          <p:cNvPr id="3" name="Espace réservé du contenu 2"/>
          <p:cNvSpPr>
            <a:spLocks noGrp="1"/>
          </p:cNvSpPr>
          <p:nvPr>
            <p:ph idx="1"/>
          </p:nvPr>
        </p:nvSpPr>
        <p:spPr>
          <a:xfrm>
            <a:off x="535064" y="1475977"/>
            <a:ext cx="11114156" cy="4894469"/>
          </a:xfrm>
        </p:spPr>
        <p:txBody>
          <a:bodyPr>
            <a:normAutofit/>
          </a:bodyPr>
          <a:lstStyle/>
          <a:p>
            <a:r>
              <a:rPr lang="en-US" dirty="0" smtClean="0"/>
              <a:t> internal discussions ongoing, not finalized yet</a:t>
            </a:r>
            <a:endParaRPr lang="en-US" dirty="0"/>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16</a:t>
            </a:fld>
            <a:endParaRPr lang="fr-FR"/>
          </a:p>
        </p:txBody>
      </p:sp>
    </p:spTree>
    <p:extLst>
      <p:ext uri="{BB962C8B-B14F-4D97-AF65-F5344CB8AC3E}">
        <p14:creationId xmlns:p14="http://schemas.microsoft.com/office/powerpoint/2010/main" val="23034709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955118"/>
            <a:ext cx="9144000" cy="2387600"/>
          </a:xfrm>
        </p:spPr>
        <p:txBody>
          <a:bodyPr>
            <a:normAutofit/>
          </a:bodyPr>
          <a:lstStyle/>
          <a:p>
            <a:r>
              <a:rPr lang="en-US" sz="5400" b="1" dirty="0" smtClean="0"/>
              <a:t>Fast reroute for RPL</a:t>
            </a:r>
            <a:endParaRPr lang="en-US" sz="5400" b="1" dirty="0"/>
          </a:p>
        </p:txBody>
      </p:sp>
      <p:sp>
        <p:nvSpPr>
          <p:cNvPr id="3" name="Subtitle 2"/>
          <p:cNvSpPr>
            <a:spLocks noGrp="1"/>
          </p:cNvSpPr>
          <p:nvPr>
            <p:ph type="subTitle" idx="1"/>
          </p:nvPr>
        </p:nvSpPr>
        <p:spPr>
          <a:xfrm>
            <a:off x="1524000" y="4434793"/>
            <a:ext cx="9144000" cy="1655762"/>
          </a:xfrm>
        </p:spPr>
        <p:txBody>
          <a:bodyPr/>
          <a:lstStyle/>
          <a:p>
            <a:r>
              <a:rPr lang="en-US" dirty="0" smtClean="0"/>
              <a:t>Using central computation for non-congruent routes </a:t>
            </a:r>
            <a:r>
              <a:rPr lang="en-US" dirty="0"/>
              <a:t>t</a:t>
            </a:r>
            <a:r>
              <a:rPr lang="en-US" dirty="0" smtClean="0"/>
              <a:t>o root</a:t>
            </a:r>
            <a:endParaRPr lang="en-US"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BF9C3C-0004-4145-8BE2-5FBA8C817ACA}"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5" name="Picture 4"/>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304618" y="619245"/>
            <a:ext cx="9072086" cy="1737208"/>
          </a:xfrm>
          <a:prstGeom prst="rect">
            <a:avLst/>
          </a:prstGeom>
          <a:noFill/>
          <a:ln>
            <a:noFill/>
          </a:ln>
          <a:effectLst>
            <a:outerShdw dist="35921" dir="2700000" algn="ctr" rotWithShape="0">
              <a:srgbClr val="808080"/>
            </a:outerShdw>
            <a:softEdge rad="25400"/>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Lst>
        </p:spPr>
      </p:pic>
    </p:spTree>
    <p:extLst>
      <p:ext uri="{BB962C8B-B14F-4D97-AF65-F5344CB8AC3E}">
        <p14:creationId xmlns:p14="http://schemas.microsoft.com/office/powerpoint/2010/main" val="19610672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 Root concept</a:t>
            </a:r>
            <a:endParaRPr lang="en-US" dirty="0"/>
          </a:p>
        </p:txBody>
      </p:sp>
      <p:sp>
        <p:nvSpPr>
          <p:cNvPr id="3" name="Oval 2"/>
          <p:cNvSpPr/>
          <p:nvPr/>
        </p:nvSpPr>
        <p:spPr>
          <a:xfrm>
            <a:off x="5624469" y="1600201"/>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4" name="Oval 3"/>
          <p:cNvSpPr/>
          <p:nvPr/>
        </p:nvSpPr>
        <p:spPr>
          <a:xfrm>
            <a:off x="4333846" y="2274758"/>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5" name="Oval 4"/>
          <p:cNvSpPr/>
          <p:nvPr/>
        </p:nvSpPr>
        <p:spPr>
          <a:xfrm>
            <a:off x="6915092" y="2286001"/>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cxnSp>
        <p:nvCxnSpPr>
          <p:cNvPr id="6" name="Straight Arrow Connector 5"/>
          <p:cNvCxnSpPr>
            <a:stCxn id="4" idx="7"/>
            <a:endCxn id="3" idx="2"/>
          </p:cNvCxnSpPr>
          <p:nvPr/>
        </p:nvCxnSpPr>
        <p:spPr>
          <a:xfrm rot="5400000" flipH="1" flipV="1">
            <a:off x="4902210" y="1621099"/>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5" idx="1"/>
            <a:endCxn id="3" idx="6"/>
          </p:cNvCxnSpPr>
          <p:nvPr/>
        </p:nvCxnSpPr>
        <p:spPr>
          <a:xfrm rot="16200000" flipV="1">
            <a:off x="6248125" y="1626720"/>
            <a:ext cx="520180"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057400" y="3505200"/>
            <a:ext cx="5970802" cy="2677656"/>
          </a:xfrm>
          <a:prstGeom prst="rect">
            <a:avLst/>
          </a:prstGeom>
          <a:noFill/>
        </p:spPr>
        <p:txBody>
          <a:bodyPr wrap="none" rtlCol="0">
            <a:spAutoFit/>
          </a:bodyPr>
          <a:lstStyle/>
          <a:p>
            <a:r>
              <a:rPr lang="en-US" sz="2400" dirty="0"/>
              <a:t>A node which is the only exit for a DAG</a:t>
            </a:r>
          </a:p>
          <a:p>
            <a:endParaRPr lang="en-US" sz="2400" dirty="0"/>
          </a:p>
          <a:p>
            <a:r>
              <a:rPr lang="en-US" sz="2400" dirty="0"/>
              <a:t>Example:</a:t>
            </a:r>
          </a:p>
          <a:p>
            <a:pPr lvl="1"/>
            <a:r>
              <a:rPr lang="en-US" sz="2400" dirty="0"/>
              <a:t>R is a node if locally generated prefix</a:t>
            </a:r>
          </a:p>
          <a:p>
            <a:pPr lvl="1"/>
            <a:r>
              <a:rPr lang="en-US" sz="2400" dirty="0"/>
              <a:t>R is a pseudo-node if A &amp; B are </a:t>
            </a:r>
            <a:r>
              <a:rPr lang="en-US" sz="2400" dirty="0" err="1"/>
              <a:t>ABR</a:t>
            </a:r>
            <a:r>
              <a:rPr lang="en-US" sz="2400" dirty="0"/>
              <a:t> / </a:t>
            </a:r>
            <a:r>
              <a:rPr lang="en-US" sz="2400" dirty="0" err="1"/>
              <a:t>ASBR</a:t>
            </a:r>
            <a:endParaRPr lang="en-US" sz="2400" dirty="0"/>
          </a:p>
          <a:p>
            <a:pPr lvl="1"/>
            <a:r>
              <a:rPr lang="en-US" sz="2400" dirty="0"/>
              <a:t>Head-end of a autonomous sub-DAG</a:t>
            </a:r>
          </a:p>
          <a:p>
            <a:pPr lvl="1"/>
            <a:r>
              <a:rPr lang="fr-FR" sz="2400" dirty="0"/>
              <a:t>R </a:t>
            </a:r>
            <a:r>
              <a:rPr lang="fr-FR" sz="2400" dirty="0" err="1"/>
              <a:t>can</a:t>
            </a:r>
            <a:r>
              <a:rPr lang="fr-FR" sz="2400" dirty="0"/>
              <a:t> </a:t>
            </a:r>
            <a:r>
              <a:rPr lang="fr-FR" sz="2400" dirty="0" err="1"/>
              <a:t>be</a:t>
            </a:r>
            <a:r>
              <a:rPr lang="fr-FR" sz="2400" dirty="0"/>
              <a:t> abstract, </a:t>
            </a:r>
            <a:r>
              <a:rPr lang="fr-FR" sz="2400" dirty="0" err="1"/>
              <a:t>eg</a:t>
            </a:r>
            <a:r>
              <a:rPr lang="fr-FR" sz="2400" dirty="0"/>
              <a:t> the Internet</a:t>
            </a:r>
            <a:endParaRPr lang="en-US" sz="2400" dirty="0"/>
          </a:p>
        </p:txBody>
      </p:sp>
    </p:spTree>
    <p:extLst>
      <p:ext uri="{BB962C8B-B14F-4D97-AF65-F5344CB8AC3E}">
        <p14:creationId xmlns:p14="http://schemas.microsoft.com/office/powerpoint/2010/main" val="36128204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 Heir concept</a:t>
            </a:r>
            <a:endParaRPr lang="en-US" dirty="0"/>
          </a:p>
        </p:txBody>
      </p:sp>
      <p:sp>
        <p:nvSpPr>
          <p:cNvPr id="3" name="Oval 2"/>
          <p:cNvSpPr/>
          <p:nvPr/>
        </p:nvSpPr>
        <p:spPr>
          <a:xfrm>
            <a:off x="5624469" y="1600201"/>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4" name="Oval 3"/>
          <p:cNvSpPr/>
          <p:nvPr/>
        </p:nvSpPr>
        <p:spPr>
          <a:xfrm>
            <a:off x="4333846" y="2274758"/>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5" name="Oval 4"/>
          <p:cNvSpPr/>
          <p:nvPr/>
        </p:nvSpPr>
        <p:spPr>
          <a:xfrm>
            <a:off x="6915092" y="2286001"/>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cxnSp>
        <p:nvCxnSpPr>
          <p:cNvPr id="6" name="Straight Arrow Connector 5"/>
          <p:cNvCxnSpPr>
            <a:stCxn id="4" idx="7"/>
            <a:endCxn id="3" idx="2"/>
          </p:cNvCxnSpPr>
          <p:nvPr/>
        </p:nvCxnSpPr>
        <p:spPr>
          <a:xfrm rot="5400000" flipH="1" flipV="1">
            <a:off x="4902210" y="1621099"/>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5" idx="1"/>
            <a:endCxn id="3" idx="6"/>
          </p:cNvCxnSpPr>
          <p:nvPr/>
        </p:nvCxnSpPr>
        <p:spPr>
          <a:xfrm rot="16200000" flipV="1">
            <a:off x="6248125" y="1626720"/>
            <a:ext cx="520180"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057400" y="3505201"/>
            <a:ext cx="7586244" cy="1200329"/>
          </a:xfrm>
          <a:prstGeom prst="rect">
            <a:avLst/>
          </a:prstGeom>
          <a:noFill/>
        </p:spPr>
        <p:txBody>
          <a:bodyPr wrap="none" rtlCol="0">
            <a:spAutoFit/>
          </a:bodyPr>
          <a:lstStyle/>
          <a:p>
            <a:r>
              <a:rPr lang="en-US" sz="2400" dirty="0"/>
              <a:t>First level where at least two nodes are connected to a root</a:t>
            </a:r>
          </a:p>
          <a:p>
            <a:endParaRPr lang="en-US" sz="2400" dirty="0"/>
          </a:p>
          <a:p>
            <a:r>
              <a:rPr lang="en-US" sz="2400" dirty="0"/>
              <a:t>If a root has one only heir, then this heir becomes root  </a:t>
            </a:r>
          </a:p>
        </p:txBody>
      </p:sp>
    </p:spTree>
    <p:extLst>
      <p:ext uri="{BB962C8B-B14F-4D97-AF65-F5344CB8AC3E}">
        <p14:creationId xmlns:p14="http://schemas.microsoft.com/office/powerpoint/2010/main" val="25968836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title"/>
          </p:nvPr>
        </p:nvSpPr>
        <p:spPr>
          <a:xfrm>
            <a:off x="1916125" y="2781"/>
            <a:ext cx="7759700" cy="533400"/>
          </a:xfrm>
          <a:noFill/>
        </p:spPr>
        <p:txBody>
          <a:bodyPr/>
          <a:lstStyle/>
          <a:p>
            <a:r>
              <a:rPr lang="en-US" altLang="en-US" dirty="0" smtClean="0">
                <a:ea typeface="ＭＳ Ｐゴシック" panose="020B0600070205080204" pitchFamily="34" charset="-128"/>
              </a:rPr>
              <a:t>Note Well</a:t>
            </a:r>
          </a:p>
        </p:txBody>
      </p:sp>
      <p:sp>
        <p:nvSpPr>
          <p:cNvPr id="15363" name="Rectangle 6"/>
          <p:cNvSpPr>
            <a:spLocks noGrp="1" noChangeArrowheads="1"/>
          </p:cNvSpPr>
          <p:nvPr>
            <p:ph type="body" idx="1"/>
          </p:nvPr>
        </p:nvSpPr>
        <p:spPr>
          <a:xfrm>
            <a:off x="1601868" y="609600"/>
            <a:ext cx="9486624" cy="5475833"/>
          </a:xfrm>
        </p:spPr>
        <p:txBody>
          <a:bodyPr/>
          <a:lstStyle/>
          <a:p>
            <a:pPr marL="0" indent="6351">
              <a:defRPr/>
            </a:pPr>
            <a:r>
              <a:rPr lang="en-US" altLang="x-none" sz="1333" dirty="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marL="0" indent="6351">
              <a:defRPr/>
            </a:pPr>
            <a:endParaRPr lang="en-US" altLang="x-none" sz="1333" dirty="0"/>
          </a:p>
          <a:p>
            <a:pPr lvl="1">
              <a:buFont typeface="Arial" charset="0"/>
              <a:buChar char="•"/>
              <a:defRPr/>
            </a:pPr>
            <a:r>
              <a:rPr lang="en-US" altLang="x-none" sz="1333" dirty="0"/>
              <a:t>The IETF plenary session</a:t>
            </a:r>
          </a:p>
          <a:p>
            <a:pPr lvl="1">
              <a:buFont typeface="Arial" charset="0"/>
              <a:buChar char="•"/>
              <a:defRPr/>
            </a:pPr>
            <a:r>
              <a:rPr lang="en-US" altLang="x-none" sz="1333" dirty="0"/>
              <a:t>The IESG, or any member thereof on behalf of the IESG</a:t>
            </a:r>
          </a:p>
          <a:p>
            <a:pPr lvl="1">
              <a:buFont typeface="Arial" charset="0"/>
              <a:buChar char="•"/>
              <a:defRPr/>
            </a:pPr>
            <a:r>
              <a:rPr lang="en-US" altLang="x-none" sz="1333" dirty="0"/>
              <a:t>Any IETF mailing list, including the IETF list itself, any working group or design team list, or any other list functioning under IETF auspices</a:t>
            </a:r>
          </a:p>
          <a:p>
            <a:pPr lvl="1">
              <a:buFont typeface="Arial" charset="0"/>
              <a:buChar char="•"/>
              <a:defRPr/>
            </a:pPr>
            <a:r>
              <a:rPr lang="en-US" altLang="x-none" sz="1333" dirty="0"/>
              <a:t>Any IETF working group or portion thereof</a:t>
            </a:r>
          </a:p>
          <a:p>
            <a:pPr lvl="1">
              <a:buFont typeface="Arial" charset="0"/>
              <a:buChar char="•"/>
              <a:defRPr/>
            </a:pPr>
            <a:r>
              <a:rPr lang="en-US" altLang="x-none" sz="1333" dirty="0"/>
              <a:t>Any Birds of a Feather (BOF) session</a:t>
            </a:r>
          </a:p>
          <a:p>
            <a:pPr lvl="1">
              <a:buFont typeface="Arial" charset="0"/>
              <a:buChar char="•"/>
              <a:defRPr/>
            </a:pPr>
            <a:r>
              <a:rPr lang="en-US" altLang="x-none" sz="1333" dirty="0"/>
              <a:t>The IAB or any member thereof on behalf of the IAB</a:t>
            </a:r>
          </a:p>
          <a:p>
            <a:pPr lvl="1">
              <a:buFont typeface="Arial" charset="0"/>
              <a:buChar char="•"/>
              <a:defRPr/>
            </a:pPr>
            <a:r>
              <a:rPr lang="en-US" altLang="x-none" sz="1333" dirty="0"/>
              <a:t>The RFC Editor or the Internet-Drafts function</a:t>
            </a:r>
          </a:p>
          <a:p>
            <a:pPr marL="0" indent="6351">
              <a:defRPr/>
            </a:pPr>
            <a:endParaRPr lang="en-US" altLang="x-none" sz="1333" dirty="0"/>
          </a:p>
          <a:p>
            <a:pPr>
              <a:defRPr/>
            </a:pPr>
            <a:r>
              <a:rPr lang="en-US" sz="1333" dirty="0"/>
              <a:t>All IETF Contributions are subject to the rules of </a:t>
            </a:r>
            <a:r>
              <a:rPr lang="en-US" sz="1333" dirty="0">
                <a:hlinkClick r:id="rId3"/>
              </a:rPr>
              <a:t>RFC 5378</a:t>
            </a:r>
            <a:r>
              <a:rPr lang="en-US" sz="1333" dirty="0"/>
              <a:t> and </a:t>
            </a:r>
            <a:r>
              <a:rPr lang="en-US" sz="1333" dirty="0">
                <a:hlinkClick r:id="rId4"/>
              </a:rPr>
              <a:t>RFC 8179</a:t>
            </a:r>
            <a:r>
              <a:rPr lang="en-US" sz="1333" dirty="0"/>
              <a:t>.</a:t>
            </a:r>
          </a:p>
          <a:p>
            <a:pPr>
              <a:defRPr/>
            </a:pPr>
            <a:endParaRPr lang="en-US" sz="1333" dirty="0"/>
          </a:p>
          <a:p>
            <a:pPr marL="0" indent="0">
              <a:defRPr/>
            </a:pPr>
            <a:r>
              <a:rPr lang="en-US" sz="1333" dirty="0"/>
              <a:t>Statements made outside of an IETF session, mailing list or other function, that are clearly not intended to be input to an IETF activity, group or function, are not IETF Contributions in the context of this notice.  Please consult </a:t>
            </a:r>
            <a:r>
              <a:rPr lang="en-US" sz="1333" dirty="0">
                <a:hlinkClick r:id="rId3"/>
              </a:rPr>
              <a:t>RFC 5378</a:t>
            </a:r>
            <a:r>
              <a:rPr lang="en-US" sz="1333" dirty="0"/>
              <a:t> and </a:t>
            </a:r>
            <a:r>
              <a:rPr lang="en-US" sz="1333" dirty="0">
                <a:hlinkClick r:id="rId4"/>
              </a:rPr>
              <a:t>RFC 8179</a:t>
            </a:r>
            <a:r>
              <a:rPr lang="en-US" sz="1333" dirty="0"/>
              <a:t> for details. </a:t>
            </a:r>
          </a:p>
          <a:p>
            <a:pPr marL="0" indent="6351">
              <a:defRPr/>
            </a:pPr>
            <a:endParaRPr lang="en-US" altLang="x-none" sz="1333" dirty="0"/>
          </a:p>
          <a:p>
            <a:pPr marL="0" indent="6351">
              <a:defRPr/>
            </a:pPr>
            <a:r>
              <a:rPr lang="en-US" altLang="x-none" sz="1333" dirty="0"/>
              <a:t>A participant in any IETF activity is deemed to accept all IETF rules of process, as documented in Best Current Practices RFCs and IESG Statements. </a:t>
            </a:r>
          </a:p>
          <a:p>
            <a:pPr marL="0" indent="6351">
              <a:defRPr/>
            </a:pPr>
            <a:endParaRPr lang="en-US" altLang="x-none" sz="1333" dirty="0"/>
          </a:p>
          <a:p>
            <a:pPr marL="0" indent="6351">
              <a:defRPr/>
            </a:pPr>
            <a:r>
              <a:rPr lang="en-US" altLang="x-none" sz="1333" dirty="0"/>
              <a:t>A participant in any IETF activity acknowledges that written, audio and video records of meetings may be made and may be available to the public.</a:t>
            </a:r>
            <a:r>
              <a:rPr lang="en-US" altLang="x-none" sz="1200" dirty="0"/>
              <a:t/>
            </a:r>
            <a:br>
              <a:rPr lang="en-US" altLang="x-none" sz="1200" dirty="0"/>
            </a:br>
            <a:endParaRPr lang="en-US" altLang="x-none" sz="1200" dirty="0"/>
          </a:p>
          <a:p>
            <a:pPr marL="0" indent="6351">
              <a:lnSpc>
                <a:spcPct val="85000"/>
              </a:lnSpc>
              <a:spcBef>
                <a:spcPct val="5000"/>
              </a:spcBef>
              <a:spcAft>
                <a:spcPct val="5000"/>
              </a:spcAft>
              <a:defRPr/>
            </a:pPr>
            <a:endParaRPr lang="en-US" altLang="x-none" sz="1200" dirty="0"/>
          </a:p>
        </p:txBody>
      </p:sp>
    </p:spTree>
    <p:extLst>
      <p:ext uri="{BB962C8B-B14F-4D97-AF65-F5344CB8AC3E}">
        <p14:creationId xmlns:p14="http://schemas.microsoft.com/office/powerpoint/2010/main" val="42650561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 Leaf concept</a:t>
            </a:r>
            <a:endParaRPr lang="en-US" dirty="0"/>
          </a:p>
        </p:txBody>
      </p:sp>
      <p:sp>
        <p:nvSpPr>
          <p:cNvPr id="3" name="Oval 2"/>
          <p:cNvSpPr/>
          <p:nvPr/>
        </p:nvSpPr>
        <p:spPr>
          <a:xfrm>
            <a:off x="5624469" y="1600201"/>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N</a:t>
            </a:r>
            <a:endParaRPr lang="en-US" dirty="0">
              <a:solidFill>
                <a:srgbClr val="002060"/>
              </a:solidFill>
            </a:endParaRPr>
          </a:p>
        </p:txBody>
      </p:sp>
      <p:sp>
        <p:nvSpPr>
          <p:cNvPr id="4" name="Oval 3"/>
          <p:cNvSpPr/>
          <p:nvPr/>
        </p:nvSpPr>
        <p:spPr>
          <a:xfrm>
            <a:off x="4333846" y="2274758"/>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cxnSp>
        <p:nvCxnSpPr>
          <p:cNvPr id="6" name="Straight Arrow Connector 5"/>
          <p:cNvCxnSpPr>
            <a:stCxn id="4" idx="7"/>
            <a:endCxn id="3" idx="2"/>
          </p:cNvCxnSpPr>
          <p:nvPr/>
        </p:nvCxnSpPr>
        <p:spPr>
          <a:xfrm rot="5400000" flipH="1" flipV="1">
            <a:off x="4902210" y="1621099"/>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057401" y="3505200"/>
            <a:ext cx="4818307" cy="1569660"/>
          </a:xfrm>
          <a:prstGeom prst="rect">
            <a:avLst/>
          </a:prstGeom>
          <a:noFill/>
        </p:spPr>
        <p:txBody>
          <a:bodyPr wrap="none" rtlCol="0">
            <a:spAutoFit/>
          </a:bodyPr>
          <a:lstStyle/>
          <a:p>
            <a:r>
              <a:rPr lang="en-US" sz="2400" dirty="0"/>
              <a:t>A leaf is a node with a single link</a:t>
            </a:r>
          </a:p>
          <a:p>
            <a:r>
              <a:rPr lang="fr-FR" sz="2400" dirty="0"/>
              <a:t>A </a:t>
            </a:r>
            <a:r>
              <a:rPr lang="fr-FR" sz="2400" dirty="0" err="1"/>
              <a:t>leaf</a:t>
            </a:r>
            <a:r>
              <a:rPr lang="fr-FR" sz="2400" dirty="0"/>
              <a:t> </a:t>
            </a:r>
            <a:r>
              <a:rPr lang="fr-FR" sz="2400" dirty="0" err="1"/>
              <a:t>cannot</a:t>
            </a:r>
            <a:r>
              <a:rPr lang="fr-FR" sz="2400" dirty="0"/>
              <a:t> </a:t>
            </a:r>
            <a:r>
              <a:rPr lang="fr-FR" sz="2400" dirty="0" err="1"/>
              <a:t>be</a:t>
            </a:r>
            <a:r>
              <a:rPr lang="fr-FR" sz="2400" dirty="0"/>
              <a:t> a </a:t>
            </a:r>
            <a:r>
              <a:rPr lang="fr-FR" sz="2400" dirty="0" err="1"/>
              <a:t>junction</a:t>
            </a:r>
            <a:endParaRPr lang="fr-FR" sz="2400" dirty="0"/>
          </a:p>
          <a:p>
            <a:r>
              <a:rPr lang="fr-FR" sz="2400" dirty="0"/>
              <a:t>A </a:t>
            </a:r>
            <a:r>
              <a:rPr lang="fr-FR" sz="2400" dirty="0" err="1"/>
              <a:t>leaf</a:t>
            </a:r>
            <a:r>
              <a:rPr lang="fr-FR" sz="2400" dirty="0"/>
              <a:t> an </a:t>
            </a:r>
            <a:r>
              <a:rPr lang="fr-FR" sz="2400" dirty="0" err="1"/>
              <a:t>be</a:t>
            </a:r>
            <a:r>
              <a:rPr lang="fr-FR" sz="2400" dirty="0"/>
              <a:t> a </a:t>
            </a:r>
            <a:r>
              <a:rPr lang="fr-FR" sz="2400" dirty="0" err="1"/>
              <a:t>root</a:t>
            </a:r>
            <a:r>
              <a:rPr lang="fr-FR" sz="2400" dirty="0"/>
              <a:t> for a </a:t>
            </a:r>
            <a:r>
              <a:rPr lang="fr-FR" sz="2400" dirty="0" err="1"/>
              <a:t>nested</a:t>
            </a:r>
            <a:r>
              <a:rPr lang="fr-FR" sz="2400" dirty="0"/>
              <a:t> graph</a:t>
            </a:r>
          </a:p>
          <a:p>
            <a:endParaRPr lang="en-US" sz="2400" dirty="0"/>
          </a:p>
        </p:txBody>
      </p:sp>
    </p:spTree>
    <p:extLst>
      <p:ext uri="{BB962C8B-B14F-4D97-AF65-F5344CB8AC3E}">
        <p14:creationId xmlns:p14="http://schemas.microsoft.com/office/powerpoint/2010/main" val="2852445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itle 8"/>
          <p:cNvSpPr>
            <a:spLocks noGrp="1"/>
          </p:cNvSpPr>
          <p:nvPr>
            <p:ph type="title"/>
          </p:nvPr>
        </p:nvSpPr>
        <p:spPr>
          <a:xfrm>
            <a:off x="1981200" y="0"/>
            <a:ext cx="8229600" cy="1143000"/>
          </a:xfrm>
        </p:spPr>
        <p:txBody>
          <a:bodyPr>
            <a:normAutofit/>
          </a:bodyPr>
          <a:lstStyle/>
          <a:p>
            <a:r>
              <a:rPr lang="en-US" dirty="0" smtClean="0"/>
              <a:t>ARC Junction concept</a:t>
            </a:r>
            <a:endParaRPr lang="en-US" dirty="0"/>
          </a:p>
        </p:txBody>
      </p:sp>
      <p:sp>
        <p:nvSpPr>
          <p:cNvPr id="10" name="Oval 9"/>
          <p:cNvSpPr/>
          <p:nvPr/>
        </p:nvSpPr>
        <p:spPr>
          <a:xfrm>
            <a:off x="5624469" y="1131758"/>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11" name="Oval 10"/>
          <p:cNvSpPr/>
          <p:nvPr/>
        </p:nvSpPr>
        <p:spPr>
          <a:xfrm>
            <a:off x="4333846" y="1806315"/>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12" name="Oval 11"/>
          <p:cNvSpPr/>
          <p:nvPr/>
        </p:nvSpPr>
        <p:spPr>
          <a:xfrm>
            <a:off x="3043223" y="2480872"/>
            <a:ext cx="415954"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13" name="Oval 12"/>
          <p:cNvSpPr/>
          <p:nvPr/>
        </p:nvSpPr>
        <p:spPr>
          <a:xfrm>
            <a:off x="1752600" y="3155429"/>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14" name="Oval 13"/>
          <p:cNvSpPr/>
          <p:nvPr/>
        </p:nvSpPr>
        <p:spPr>
          <a:xfrm>
            <a:off x="6915092" y="1817558"/>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15" name="Oval 14"/>
          <p:cNvSpPr/>
          <p:nvPr/>
        </p:nvSpPr>
        <p:spPr>
          <a:xfrm>
            <a:off x="8205715" y="2492115"/>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a:t>
            </a:r>
          </a:p>
        </p:txBody>
      </p:sp>
      <p:sp>
        <p:nvSpPr>
          <p:cNvPr id="16" name="Oval 15"/>
          <p:cNvSpPr/>
          <p:nvPr/>
        </p:nvSpPr>
        <p:spPr>
          <a:xfrm>
            <a:off x="9496338" y="3189158"/>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cxnSp>
        <p:nvCxnSpPr>
          <p:cNvPr id="17" name="Straight Arrow Connector 16"/>
          <p:cNvCxnSpPr>
            <a:stCxn id="11" idx="7"/>
            <a:endCxn id="10" idx="2"/>
          </p:cNvCxnSpPr>
          <p:nvPr/>
        </p:nvCxnSpPr>
        <p:spPr>
          <a:xfrm rot="5400000" flipH="1" flipV="1">
            <a:off x="4902210" y="1152656"/>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4" idx="1"/>
            <a:endCxn id="10" idx="6"/>
          </p:cNvCxnSpPr>
          <p:nvPr/>
        </p:nvCxnSpPr>
        <p:spPr>
          <a:xfrm rot="16200000" flipV="1">
            <a:off x="6248125" y="1158277"/>
            <a:ext cx="520180"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5638800" y="2503358"/>
            <a:ext cx="415954"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cxnSp>
        <p:nvCxnSpPr>
          <p:cNvPr id="26" name="Straight Arrow Connector 25"/>
          <p:cNvCxnSpPr>
            <a:stCxn id="24" idx="2"/>
            <a:endCxn id="11" idx="5"/>
          </p:cNvCxnSpPr>
          <p:nvPr/>
        </p:nvCxnSpPr>
        <p:spPr>
          <a:xfrm rot="10800000">
            <a:off x="4688887" y="2206155"/>
            <a:ext cx="949915" cy="53142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4" idx="6"/>
            <a:endCxn id="14" idx="3"/>
          </p:cNvCxnSpPr>
          <p:nvPr/>
        </p:nvCxnSpPr>
        <p:spPr>
          <a:xfrm flipV="1">
            <a:off x="6054755" y="2217399"/>
            <a:ext cx="921253" cy="52018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12" idx="7"/>
            <a:endCxn id="11" idx="2"/>
          </p:cNvCxnSpPr>
          <p:nvPr/>
        </p:nvCxnSpPr>
        <p:spPr>
          <a:xfrm rot="5400000" flipH="1" flipV="1">
            <a:off x="3611587" y="1827213"/>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5400000" flipH="1" flipV="1">
            <a:off x="2320964" y="2501770"/>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5" idx="1"/>
            <a:endCxn id="14" idx="6"/>
          </p:cNvCxnSpPr>
          <p:nvPr/>
        </p:nvCxnSpPr>
        <p:spPr>
          <a:xfrm rot="16200000" flipV="1">
            <a:off x="7544371" y="1838456"/>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16200000" flipV="1">
            <a:off x="8840616" y="2518635"/>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12" idx="6"/>
            <a:endCxn id="24" idx="2"/>
          </p:cNvCxnSpPr>
          <p:nvPr/>
        </p:nvCxnSpPr>
        <p:spPr>
          <a:xfrm>
            <a:off x="3459178" y="2715093"/>
            <a:ext cx="2179623" cy="2248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24" idx="6"/>
            <a:endCxn id="15" idx="2"/>
          </p:cNvCxnSpPr>
          <p:nvPr/>
        </p:nvCxnSpPr>
        <p:spPr>
          <a:xfrm flipV="1">
            <a:off x="6054755" y="2726337"/>
            <a:ext cx="2150961" cy="1124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2357068" y="4114801"/>
            <a:ext cx="6738015" cy="2031325"/>
          </a:xfrm>
          <a:prstGeom prst="rect">
            <a:avLst/>
          </a:prstGeom>
          <a:noFill/>
        </p:spPr>
        <p:txBody>
          <a:bodyPr wrap="square" rtlCol="0">
            <a:spAutoFit/>
          </a:bodyPr>
          <a:lstStyle/>
          <a:p>
            <a:r>
              <a:rPr lang="en-US" sz="2200" dirty="0"/>
              <a:t>A junction is a node that no single failure can isolate; IOW it is a node that has 2 non congruent paths to the root.</a:t>
            </a:r>
          </a:p>
          <a:p>
            <a:endParaRPr lang="en-US" sz="1100" dirty="0"/>
          </a:p>
          <a:p>
            <a:r>
              <a:rPr lang="en-US" sz="2200" dirty="0"/>
              <a:t>Defining a Safe Node and root, heir or junction:</a:t>
            </a:r>
          </a:p>
          <a:p>
            <a:r>
              <a:rPr lang="en-US" sz="2200" dirty="0"/>
              <a:t>A node is a junction (and thus a Safe Node) if it is connected to two Safe Nodes over non congruent paths</a:t>
            </a:r>
          </a:p>
        </p:txBody>
      </p:sp>
      <p:cxnSp>
        <p:nvCxnSpPr>
          <p:cNvPr id="27" name="Straight Arrow Connector 26"/>
          <p:cNvCxnSpPr>
            <a:stCxn id="28" idx="1"/>
            <a:endCxn id="12" idx="5"/>
          </p:cNvCxnSpPr>
          <p:nvPr/>
        </p:nvCxnSpPr>
        <p:spPr>
          <a:xfrm flipH="1" flipV="1">
            <a:off x="3398263" y="2880713"/>
            <a:ext cx="894899" cy="68184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8" idx="7"/>
            <a:endCxn id="24" idx="3"/>
          </p:cNvCxnSpPr>
          <p:nvPr/>
        </p:nvCxnSpPr>
        <p:spPr>
          <a:xfrm flipV="1">
            <a:off x="4587285" y="2903199"/>
            <a:ext cx="1112430" cy="65936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4232246" y="3493958"/>
            <a:ext cx="415954"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E</a:t>
            </a:r>
          </a:p>
        </p:txBody>
      </p:sp>
      <p:sp>
        <p:nvSpPr>
          <p:cNvPr id="29" name="TextBox 28"/>
          <p:cNvSpPr txBox="1"/>
          <p:nvPr/>
        </p:nvSpPr>
        <p:spPr>
          <a:xfrm>
            <a:off x="3418886" y="6096000"/>
            <a:ext cx="4886915" cy="400110"/>
          </a:xfrm>
          <a:prstGeom prst="rect">
            <a:avLst/>
          </a:prstGeom>
          <a:noFill/>
        </p:spPr>
        <p:txBody>
          <a:bodyPr wrap="none" rtlCol="0">
            <a:spAutoFit/>
          </a:bodyPr>
          <a:lstStyle/>
          <a:p>
            <a:r>
              <a:rPr lang="en-US" sz="2000" dirty="0">
                <a:solidFill>
                  <a:srgbClr val="FF0000"/>
                </a:solidFill>
              </a:rPr>
              <a:t>Establishing an Arc always starts at a junction</a:t>
            </a:r>
          </a:p>
        </p:txBody>
      </p:sp>
    </p:spTree>
    <p:extLst>
      <p:ext uri="{BB962C8B-B14F-4D97-AF65-F5344CB8AC3E}">
        <p14:creationId xmlns:p14="http://schemas.microsoft.com/office/powerpoint/2010/main" val="19777929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dirty="0" smtClean="0"/>
              <a:t>Junction concept</a:t>
            </a:r>
            <a:endParaRPr lang="en-US" dirty="0"/>
          </a:p>
        </p:txBody>
      </p:sp>
      <p:sp>
        <p:nvSpPr>
          <p:cNvPr id="10" name="Oval 9"/>
          <p:cNvSpPr/>
          <p:nvPr/>
        </p:nvSpPr>
        <p:spPr>
          <a:xfrm>
            <a:off x="5624469" y="1600201"/>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11" name="Oval 10"/>
          <p:cNvSpPr/>
          <p:nvPr/>
        </p:nvSpPr>
        <p:spPr>
          <a:xfrm>
            <a:off x="4333846" y="2274758"/>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12" name="Oval 11"/>
          <p:cNvSpPr/>
          <p:nvPr/>
        </p:nvSpPr>
        <p:spPr>
          <a:xfrm>
            <a:off x="3043223" y="2949315"/>
            <a:ext cx="415954"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13" name="Oval 12"/>
          <p:cNvSpPr/>
          <p:nvPr/>
        </p:nvSpPr>
        <p:spPr>
          <a:xfrm>
            <a:off x="1752600" y="3623872"/>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14" name="Oval 13"/>
          <p:cNvSpPr/>
          <p:nvPr/>
        </p:nvSpPr>
        <p:spPr>
          <a:xfrm>
            <a:off x="6915092" y="2286001"/>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15" name="Oval 14"/>
          <p:cNvSpPr/>
          <p:nvPr/>
        </p:nvSpPr>
        <p:spPr>
          <a:xfrm>
            <a:off x="8205715" y="2960558"/>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a:t>
            </a:r>
          </a:p>
        </p:txBody>
      </p:sp>
      <p:sp>
        <p:nvSpPr>
          <p:cNvPr id="16" name="Oval 15"/>
          <p:cNvSpPr/>
          <p:nvPr/>
        </p:nvSpPr>
        <p:spPr>
          <a:xfrm>
            <a:off x="9496338" y="3657601"/>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cxnSp>
        <p:nvCxnSpPr>
          <p:cNvPr id="17" name="Straight Arrow Connector 16"/>
          <p:cNvCxnSpPr>
            <a:stCxn id="11" idx="7"/>
            <a:endCxn id="10" idx="2"/>
          </p:cNvCxnSpPr>
          <p:nvPr/>
        </p:nvCxnSpPr>
        <p:spPr>
          <a:xfrm rot="5400000" flipH="1" flipV="1">
            <a:off x="4902210" y="1621099"/>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4" idx="1"/>
            <a:endCxn id="10" idx="6"/>
          </p:cNvCxnSpPr>
          <p:nvPr/>
        </p:nvCxnSpPr>
        <p:spPr>
          <a:xfrm rot="16200000" flipV="1">
            <a:off x="6248125" y="1626720"/>
            <a:ext cx="520180"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5638800" y="2971801"/>
            <a:ext cx="415954"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cxnSp>
        <p:nvCxnSpPr>
          <p:cNvPr id="26" name="Straight Arrow Connector 25"/>
          <p:cNvCxnSpPr>
            <a:stCxn id="24" idx="2"/>
            <a:endCxn id="11" idx="5"/>
          </p:cNvCxnSpPr>
          <p:nvPr/>
        </p:nvCxnSpPr>
        <p:spPr>
          <a:xfrm rot="10800000">
            <a:off x="4688887" y="2674598"/>
            <a:ext cx="949915" cy="53142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4" idx="6"/>
            <a:endCxn id="14" idx="3"/>
          </p:cNvCxnSpPr>
          <p:nvPr/>
        </p:nvCxnSpPr>
        <p:spPr>
          <a:xfrm flipV="1">
            <a:off x="6054755" y="2685842"/>
            <a:ext cx="921253" cy="52018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12" idx="7"/>
            <a:endCxn id="11" idx="2"/>
          </p:cNvCxnSpPr>
          <p:nvPr/>
        </p:nvCxnSpPr>
        <p:spPr>
          <a:xfrm rot="5400000" flipH="1" flipV="1">
            <a:off x="3611587" y="2295656"/>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5400000" flipH="1" flipV="1">
            <a:off x="2320964" y="2970213"/>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5" idx="1"/>
            <a:endCxn id="14" idx="6"/>
          </p:cNvCxnSpPr>
          <p:nvPr/>
        </p:nvCxnSpPr>
        <p:spPr>
          <a:xfrm rot="16200000" flipV="1">
            <a:off x="7544371" y="2306899"/>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16200000" flipV="1">
            <a:off x="8840616" y="2987078"/>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24" idx="2"/>
            <a:endCxn id="12" idx="6"/>
          </p:cNvCxnSpPr>
          <p:nvPr/>
        </p:nvCxnSpPr>
        <p:spPr>
          <a:xfrm flipH="1" flipV="1">
            <a:off x="3459178" y="3183536"/>
            <a:ext cx="2179623" cy="2248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15" idx="2"/>
            <a:endCxn id="24" idx="6"/>
          </p:cNvCxnSpPr>
          <p:nvPr/>
        </p:nvCxnSpPr>
        <p:spPr>
          <a:xfrm flipH="1">
            <a:off x="6054755" y="3194780"/>
            <a:ext cx="2150961" cy="1124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1802152" y="4473714"/>
            <a:ext cx="8408649" cy="1785104"/>
          </a:xfrm>
          <a:prstGeom prst="rect">
            <a:avLst/>
          </a:prstGeom>
          <a:noFill/>
        </p:spPr>
        <p:txBody>
          <a:bodyPr wrap="none" rtlCol="0">
            <a:spAutoFit/>
          </a:bodyPr>
          <a:lstStyle/>
          <a:p>
            <a:r>
              <a:rPr lang="en-US" sz="2200" dirty="0"/>
              <a:t>R is root as it injects prefix</a:t>
            </a:r>
          </a:p>
          <a:p>
            <a:r>
              <a:rPr lang="en-US" sz="2200" dirty="0"/>
              <a:t>A &amp; B are heirs as they are directly connected to R</a:t>
            </a:r>
          </a:p>
          <a:p>
            <a:r>
              <a:rPr lang="en-US" sz="2200" dirty="0"/>
              <a:t>C is a junction as it has two independent paths to R (via A &amp; </a:t>
            </a:r>
            <a:r>
              <a:rPr lang="en-US" sz="2200"/>
              <a:t>B heirs)</a:t>
            </a:r>
            <a:endParaRPr lang="en-US" sz="2200" dirty="0"/>
          </a:p>
          <a:p>
            <a:r>
              <a:rPr lang="en-US" sz="2200" dirty="0"/>
              <a:t>D is a junction as it has two independent paths to R (via A &amp; C junctions)</a:t>
            </a:r>
          </a:p>
          <a:p>
            <a:r>
              <a:rPr lang="en-US" sz="2200" dirty="0"/>
              <a:t>…</a:t>
            </a:r>
          </a:p>
        </p:txBody>
      </p:sp>
      <p:sp>
        <p:nvSpPr>
          <p:cNvPr id="49" name="TextBox 48"/>
          <p:cNvSpPr txBox="1"/>
          <p:nvPr/>
        </p:nvSpPr>
        <p:spPr>
          <a:xfrm>
            <a:off x="2755933" y="5867400"/>
            <a:ext cx="6921575" cy="400110"/>
          </a:xfrm>
          <a:prstGeom prst="rect">
            <a:avLst/>
          </a:prstGeom>
          <a:noFill/>
        </p:spPr>
        <p:txBody>
          <a:bodyPr wrap="none" rtlCol="0">
            <a:spAutoFit/>
          </a:bodyPr>
          <a:lstStyle/>
          <a:p>
            <a:r>
              <a:rPr lang="en-US" sz="2000" dirty="0">
                <a:solidFill>
                  <a:srgbClr val="FF0000"/>
                </a:solidFill>
              </a:rPr>
              <a:t>Resolution of link reversibility is always starting from a junction</a:t>
            </a:r>
          </a:p>
        </p:txBody>
      </p:sp>
      <p:sp>
        <p:nvSpPr>
          <p:cNvPr id="25" name="Oval 24"/>
          <p:cNvSpPr/>
          <p:nvPr/>
        </p:nvSpPr>
        <p:spPr>
          <a:xfrm>
            <a:off x="4267200" y="3962401"/>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cxnSp>
        <p:nvCxnSpPr>
          <p:cNvPr id="27" name="Straight Arrow Connector 26"/>
          <p:cNvCxnSpPr>
            <a:stCxn id="25" idx="2"/>
            <a:endCxn id="12" idx="5"/>
          </p:cNvCxnSpPr>
          <p:nvPr/>
        </p:nvCxnSpPr>
        <p:spPr>
          <a:xfrm rot="10800000">
            <a:off x="3398262" y="3349157"/>
            <a:ext cx="868938" cy="84746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5" idx="6"/>
            <a:endCxn id="24" idx="3"/>
          </p:cNvCxnSpPr>
          <p:nvPr/>
        </p:nvCxnSpPr>
        <p:spPr>
          <a:xfrm flipV="1">
            <a:off x="4683155" y="3371642"/>
            <a:ext cx="1016561" cy="82498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82220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Leaf concept</a:t>
            </a:r>
            <a:endParaRPr lang="en-US" dirty="0"/>
          </a:p>
        </p:txBody>
      </p:sp>
      <p:sp>
        <p:nvSpPr>
          <p:cNvPr id="3" name="Oval 2"/>
          <p:cNvSpPr/>
          <p:nvPr/>
        </p:nvSpPr>
        <p:spPr>
          <a:xfrm>
            <a:off x="5624469" y="1600201"/>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N</a:t>
            </a:r>
            <a:endParaRPr lang="en-US" dirty="0">
              <a:solidFill>
                <a:srgbClr val="002060"/>
              </a:solidFill>
            </a:endParaRPr>
          </a:p>
        </p:txBody>
      </p:sp>
      <p:sp>
        <p:nvSpPr>
          <p:cNvPr id="4" name="Oval 3"/>
          <p:cNvSpPr/>
          <p:nvPr/>
        </p:nvSpPr>
        <p:spPr>
          <a:xfrm>
            <a:off x="4333846" y="2274758"/>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cxnSp>
        <p:nvCxnSpPr>
          <p:cNvPr id="6" name="Straight Arrow Connector 5"/>
          <p:cNvCxnSpPr>
            <a:stCxn id="4" idx="7"/>
            <a:endCxn id="3" idx="2"/>
          </p:cNvCxnSpPr>
          <p:nvPr/>
        </p:nvCxnSpPr>
        <p:spPr>
          <a:xfrm rot="5400000" flipH="1" flipV="1">
            <a:off x="4902210" y="1621099"/>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057400" y="3505200"/>
            <a:ext cx="5021824" cy="1569660"/>
          </a:xfrm>
          <a:prstGeom prst="rect">
            <a:avLst/>
          </a:prstGeom>
          <a:noFill/>
        </p:spPr>
        <p:txBody>
          <a:bodyPr wrap="none" rtlCol="0">
            <a:spAutoFit/>
          </a:bodyPr>
          <a:lstStyle/>
          <a:p>
            <a:r>
              <a:rPr lang="en-US" sz="2400" dirty="0"/>
              <a:t>A leaf is a node with a single link</a:t>
            </a:r>
          </a:p>
          <a:p>
            <a:r>
              <a:rPr lang="fr-FR" sz="2400" dirty="0"/>
              <a:t>A </a:t>
            </a:r>
            <a:r>
              <a:rPr lang="fr-FR" sz="2400" dirty="0" err="1"/>
              <a:t>leaf</a:t>
            </a:r>
            <a:r>
              <a:rPr lang="fr-FR" sz="2400" dirty="0"/>
              <a:t> </a:t>
            </a:r>
            <a:r>
              <a:rPr lang="fr-FR" sz="2400" dirty="0" err="1"/>
              <a:t>cannot</a:t>
            </a:r>
            <a:r>
              <a:rPr lang="fr-FR" sz="2400" dirty="0"/>
              <a:t> </a:t>
            </a:r>
            <a:r>
              <a:rPr lang="fr-FR" sz="2400" dirty="0" err="1"/>
              <a:t>be</a:t>
            </a:r>
            <a:r>
              <a:rPr lang="fr-FR" sz="2400" dirty="0"/>
              <a:t> a </a:t>
            </a:r>
            <a:r>
              <a:rPr lang="fr-FR" sz="2400" dirty="0" err="1"/>
              <a:t>junction</a:t>
            </a:r>
            <a:endParaRPr lang="fr-FR" sz="2400" dirty="0"/>
          </a:p>
          <a:p>
            <a:r>
              <a:rPr lang="fr-FR" sz="2400" dirty="0"/>
              <a:t>A </a:t>
            </a:r>
            <a:r>
              <a:rPr lang="fr-FR" sz="2400" dirty="0" err="1"/>
              <a:t>leaf</a:t>
            </a:r>
            <a:r>
              <a:rPr lang="fr-FR" sz="2400" dirty="0"/>
              <a:t> </a:t>
            </a:r>
            <a:r>
              <a:rPr lang="fr-FR" sz="2400" dirty="0" err="1"/>
              <a:t>can</a:t>
            </a:r>
            <a:r>
              <a:rPr lang="fr-FR" sz="2400" dirty="0"/>
              <a:t> </a:t>
            </a:r>
            <a:r>
              <a:rPr lang="fr-FR" sz="2400" dirty="0" err="1"/>
              <a:t>be</a:t>
            </a:r>
            <a:r>
              <a:rPr lang="fr-FR" sz="2400" dirty="0"/>
              <a:t> a </a:t>
            </a:r>
            <a:r>
              <a:rPr lang="fr-FR" sz="2400" dirty="0" err="1"/>
              <a:t>root</a:t>
            </a:r>
            <a:r>
              <a:rPr lang="fr-FR" sz="2400" dirty="0"/>
              <a:t> for a </a:t>
            </a:r>
            <a:r>
              <a:rPr lang="fr-FR" sz="2400" dirty="0" err="1"/>
              <a:t>nested</a:t>
            </a:r>
            <a:r>
              <a:rPr lang="fr-FR" sz="2400" dirty="0"/>
              <a:t> graph</a:t>
            </a:r>
          </a:p>
          <a:p>
            <a:endParaRPr lang="en-US" sz="2400" dirty="0"/>
          </a:p>
        </p:txBody>
      </p:sp>
    </p:spTree>
    <p:extLst>
      <p:ext uri="{BB962C8B-B14F-4D97-AF65-F5344CB8AC3E}">
        <p14:creationId xmlns:p14="http://schemas.microsoft.com/office/powerpoint/2010/main" val="3485909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981200" y="0"/>
            <a:ext cx="8229600" cy="1143000"/>
          </a:xfrm>
        </p:spPr>
        <p:txBody>
          <a:bodyPr>
            <a:normAutofit/>
          </a:bodyPr>
          <a:lstStyle/>
          <a:p>
            <a:r>
              <a:rPr lang="en-US" dirty="0" smtClean="0"/>
              <a:t>Arc concept</a:t>
            </a:r>
            <a:endParaRPr lang="en-US" dirty="0"/>
          </a:p>
        </p:txBody>
      </p:sp>
      <p:sp>
        <p:nvSpPr>
          <p:cNvPr id="48" name="TextBox 47"/>
          <p:cNvSpPr txBox="1"/>
          <p:nvPr/>
        </p:nvSpPr>
        <p:spPr>
          <a:xfrm>
            <a:off x="1731978" y="3200400"/>
            <a:ext cx="8783623" cy="1938992"/>
          </a:xfrm>
          <a:prstGeom prst="rect">
            <a:avLst/>
          </a:prstGeom>
          <a:noFill/>
        </p:spPr>
        <p:txBody>
          <a:bodyPr wrap="square" rtlCol="0">
            <a:spAutoFit/>
          </a:bodyPr>
          <a:lstStyle/>
          <a:p>
            <a:pPr algn="ctr"/>
            <a:r>
              <a:rPr lang="en-US" sz="2400" dirty="0">
                <a:latin typeface="Arial Narrow" pitchFamily="34" charset="0"/>
              </a:rPr>
              <a:t>An Arc is a 2 ended reversible path</a:t>
            </a:r>
          </a:p>
          <a:p>
            <a:pPr algn="ctr"/>
            <a:r>
              <a:rPr lang="en-US" sz="2400" dirty="0">
                <a:latin typeface="Arial Narrow" pitchFamily="34" charset="0"/>
              </a:rPr>
              <a:t>Edges are directed outwards; links within are reversible</a:t>
            </a:r>
          </a:p>
          <a:p>
            <a:pPr algn="ctr"/>
            <a:r>
              <a:rPr lang="fr-FR" sz="2400" dirty="0">
                <a:latin typeface="Arial Narrow" pitchFamily="34" charset="0"/>
              </a:rPr>
              <a:t>An arc </a:t>
            </a:r>
            <a:r>
              <a:rPr lang="fr-FR" sz="2400" dirty="0" err="1">
                <a:latin typeface="Arial Narrow" pitchFamily="34" charset="0"/>
              </a:rPr>
              <a:t>is</a:t>
            </a:r>
            <a:r>
              <a:rPr lang="fr-FR" sz="2400" dirty="0">
                <a:latin typeface="Arial Narrow" pitchFamily="34" charset="0"/>
              </a:rPr>
              <a:t> </a:t>
            </a:r>
            <a:r>
              <a:rPr lang="fr-FR" sz="2400" dirty="0" err="1">
                <a:latin typeface="Arial Narrow" pitchFamily="34" charset="0"/>
              </a:rPr>
              <a:t>resilient</a:t>
            </a:r>
            <a:r>
              <a:rPr lang="fr-FR" sz="2400" dirty="0">
                <a:latin typeface="Arial Narrow" pitchFamily="34" charset="0"/>
              </a:rPr>
              <a:t> to </a:t>
            </a:r>
            <a:r>
              <a:rPr lang="fr-FR" sz="2400" dirty="0" err="1">
                <a:latin typeface="Arial Narrow" pitchFamily="34" charset="0"/>
              </a:rPr>
              <a:t>any</a:t>
            </a:r>
            <a:r>
              <a:rPr lang="fr-FR" sz="2400" dirty="0">
                <a:latin typeface="Arial Narrow" pitchFamily="34" charset="0"/>
              </a:rPr>
              <a:t> </a:t>
            </a:r>
            <a:r>
              <a:rPr lang="fr-FR" sz="2400" dirty="0" err="1">
                <a:latin typeface="Arial Narrow" pitchFamily="34" charset="0"/>
              </a:rPr>
              <a:t>link</a:t>
            </a:r>
            <a:r>
              <a:rPr lang="fr-FR" sz="2400" dirty="0">
                <a:latin typeface="Arial Narrow" pitchFamily="34" charset="0"/>
              </a:rPr>
              <a:t> or Junction break by </a:t>
            </a:r>
            <a:r>
              <a:rPr lang="fr-FR" sz="2400" dirty="0" err="1">
                <a:latin typeface="Arial Narrow" pitchFamily="34" charset="0"/>
              </a:rPr>
              <a:t>returning</a:t>
            </a:r>
            <a:r>
              <a:rPr lang="fr-FR" sz="2400" dirty="0">
                <a:latin typeface="Arial Narrow" pitchFamily="34" charset="0"/>
              </a:rPr>
              <a:t> links</a:t>
            </a:r>
          </a:p>
          <a:p>
            <a:pPr algn="ctr"/>
            <a:r>
              <a:rPr lang="fr-FR" sz="2400" dirty="0">
                <a:latin typeface="Arial Narrow" pitchFamily="34" charset="0"/>
              </a:rPr>
              <a:t>Links are </a:t>
            </a:r>
            <a:r>
              <a:rPr lang="fr-FR" sz="2400" dirty="0" err="1">
                <a:latin typeface="Arial Narrow" pitchFamily="34" charset="0"/>
              </a:rPr>
              <a:t>oriented</a:t>
            </a:r>
            <a:r>
              <a:rPr lang="fr-FR" sz="2400" dirty="0">
                <a:latin typeface="Arial Narrow" pitchFamily="34" charset="0"/>
              </a:rPr>
              <a:t> </a:t>
            </a:r>
            <a:r>
              <a:rPr lang="fr-FR" sz="2400" dirty="0" err="1">
                <a:latin typeface="Arial Narrow" pitchFamily="34" charset="0"/>
              </a:rPr>
              <a:t>from</a:t>
            </a:r>
            <a:r>
              <a:rPr lang="fr-FR" sz="2400" dirty="0">
                <a:latin typeface="Arial Narrow" pitchFamily="34" charset="0"/>
              </a:rPr>
              <a:t> </a:t>
            </a:r>
            <a:r>
              <a:rPr lang="fr-FR" sz="2400" dirty="0" err="1">
                <a:latin typeface="Arial Narrow" pitchFamily="34" charset="0"/>
              </a:rPr>
              <a:t>cursor</a:t>
            </a:r>
            <a:r>
              <a:rPr lang="fr-FR" sz="2400" dirty="0">
                <a:latin typeface="Arial Narrow" pitchFamily="34" charset="0"/>
              </a:rPr>
              <a:t> to </a:t>
            </a:r>
            <a:r>
              <a:rPr lang="fr-FR" sz="2400" dirty="0" err="1">
                <a:latin typeface="Arial Narrow" pitchFamily="34" charset="0"/>
              </a:rPr>
              <a:t>edges</a:t>
            </a:r>
            <a:r>
              <a:rPr lang="fr-FR" sz="2400" dirty="0">
                <a:latin typeface="Arial Narrow" pitchFamily="34" charset="0"/>
              </a:rPr>
              <a:t> and </a:t>
            </a:r>
            <a:r>
              <a:rPr lang="fr-FR" sz="2400" dirty="0" err="1">
                <a:latin typeface="Arial Narrow" pitchFamily="34" charset="0"/>
              </a:rPr>
              <a:t>returned</a:t>
            </a:r>
            <a:r>
              <a:rPr lang="fr-FR" sz="2400" dirty="0">
                <a:latin typeface="Arial Narrow" pitchFamily="34" charset="0"/>
              </a:rPr>
              <a:t> by </a:t>
            </a:r>
            <a:r>
              <a:rPr lang="fr-FR" sz="2400" dirty="0" err="1">
                <a:latin typeface="Arial Narrow" pitchFamily="34" charset="0"/>
              </a:rPr>
              <a:t>moving</a:t>
            </a:r>
            <a:r>
              <a:rPr lang="fr-FR" sz="2400" dirty="0">
                <a:latin typeface="Arial Narrow" pitchFamily="34" charset="0"/>
              </a:rPr>
              <a:t> the </a:t>
            </a:r>
            <a:r>
              <a:rPr lang="fr-FR" sz="2400" dirty="0" err="1">
                <a:latin typeface="Arial Narrow" pitchFamily="34" charset="0"/>
              </a:rPr>
              <a:t>cursor</a:t>
            </a:r>
            <a:r>
              <a:rPr lang="fr-FR" sz="2400" dirty="0">
                <a:latin typeface="Arial Narrow" pitchFamily="34" charset="0"/>
              </a:rPr>
              <a:t>. </a:t>
            </a:r>
          </a:p>
          <a:p>
            <a:pPr algn="ctr"/>
            <a:endParaRPr lang="en-US" sz="2400" dirty="0">
              <a:latin typeface="Arial Narrow" pitchFamily="34" charset="0"/>
            </a:endParaRPr>
          </a:p>
        </p:txBody>
      </p:sp>
      <p:sp>
        <p:nvSpPr>
          <p:cNvPr id="49" name="TextBox 48"/>
          <p:cNvSpPr txBox="1"/>
          <p:nvPr/>
        </p:nvSpPr>
        <p:spPr>
          <a:xfrm>
            <a:off x="3780462" y="5591145"/>
            <a:ext cx="3625608" cy="400110"/>
          </a:xfrm>
          <a:prstGeom prst="rect">
            <a:avLst/>
          </a:prstGeom>
          <a:noFill/>
        </p:spPr>
        <p:txBody>
          <a:bodyPr wrap="none" rtlCol="0">
            <a:spAutoFit/>
          </a:bodyPr>
          <a:lstStyle/>
          <a:p>
            <a:r>
              <a:rPr lang="en-US" sz="2000" dirty="0">
                <a:solidFill>
                  <a:srgbClr val="FF0000"/>
                </a:solidFill>
              </a:rPr>
              <a:t>We build Arcs between Junctions</a:t>
            </a:r>
          </a:p>
        </p:txBody>
      </p:sp>
      <p:grpSp>
        <p:nvGrpSpPr>
          <p:cNvPr id="2" name="Groupe 1"/>
          <p:cNvGrpSpPr/>
          <p:nvPr/>
        </p:nvGrpSpPr>
        <p:grpSpPr>
          <a:xfrm>
            <a:off x="1974908" y="1659468"/>
            <a:ext cx="8159692" cy="2150533"/>
            <a:chOff x="450908" y="1659467"/>
            <a:chExt cx="8159692" cy="2150533"/>
          </a:xfrm>
        </p:grpSpPr>
        <p:sp>
          <p:nvSpPr>
            <p:cNvPr id="10" name="Oval 9"/>
            <p:cNvSpPr/>
            <p:nvPr/>
          </p:nvSpPr>
          <p:spPr>
            <a:xfrm>
              <a:off x="4343400" y="1659467"/>
              <a:ext cx="415954" cy="468443"/>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C</a:t>
              </a:r>
              <a:endParaRPr lang="en-US" dirty="0">
                <a:solidFill>
                  <a:srgbClr val="002060"/>
                </a:solidFill>
              </a:endParaRPr>
            </a:p>
          </p:txBody>
        </p:sp>
        <p:sp>
          <p:nvSpPr>
            <p:cNvPr id="11" name="Oval 10"/>
            <p:cNvSpPr/>
            <p:nvPr/>
          </p:nvSpPr>
          <p:spPr>
            <a:xfrm>
              <a:off x="3032154" y="1958714"/>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12" name="Oval 11"/>
            <p:cNvSpPr/>
            <p:nvPr/>
          </p:nvSpPr>
          <p:spPr>
            <a:xfrm>
              <a:off x="1741531" y="2427157"/>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a:t>
              </a:r>
            </a:p>
          </p:txBody>
        </p:sp>
        <p:sp>
          <p:nvSpPr>
            <p:cNvPr id="13" name="Oval 12"/>
            <p:cNvSpPr/>
            <p:nvPr/>
          </p:nvSpPr>
          <p:spPr>
            <a:xfrm>
              <a:off x="450908" y="3307828"/>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14" name="Oval 13"/>
            <p:cNvSpPr/>
            <p:nvPr/>
          </p:nvSpPr>
          <p:spPr>
            <a:xfrm>
              <a:off x="5613400" y="1969957"/>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15" name="Oval 14"/>
            <p:cNvSpPr/>
            <p:nvPr/>
          </p:nvSpPr>
          <p:spPr>
            <a:xfrm>
              <a:off x="6904023" y="2438400"/>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a:t>
              </a:r>
            </a:p>
          </p:txBody>
        </p:sp>
        <p:sp>
          <p:nvSpPr>
            <p:cNvPr id="16" name="Oval 15"/>
            <p:cNvSpPr/>
            <p:nvPr/>
          </p:nvSpPr>
          <p:spPr>
            <a:xfrm>
              <a:off x="8194646" y="3341557"/>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cxnSp>
          <p:nvCxnSpPr>
            <p:cNvPr id="17" name="Straight Arrow Connector 16"/>
            <p:cNvCxnSpPr>
              <a:stCxn id="11" idx="7"/>
              <a:endCxn id="10" idx="2"/>
            </p:cNvCxnSpPr>
            <p:nvPr/>
          </p:nvCxnSpPr>
          <p:spPr>
            <a:xfrm flipV="1">
              <a:off x="3387193" y="1893689"/>
              <a:ext cx="956207" cy="133627"/>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4" idx="1"/>
              <a:endCxn id="10" idx="6"/>
            </p:cNvCxnSpPr>
            <p:nvPr/>
          </p:nvCxnSpPr>
          <p:spPr>
            <a:xfrm flipH="1" flipV="1">
              <a:off x="4759354" y="1893689"/>
              <a:ext cx="914961" cy="144870"/>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12" idx="7"/>
              <a:endCxn id="11" idx="2"/>
            </p:cNvCxnSpPr>
            <p:nvPr/>
          </p:nvCxnSpPr>
          <p:spPr>
            <a:xfrm flipV="1">
              <a:off x="2096570" y="2192936"/>
              <a:ext cx="935584" cy="302823"/>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endCxn id="12" idx="2"/>
            </p:cNvCxnSpPr>
            <p:nvPr/>
          </p:nvCxnSpPr>
          <p:spPr>
            <a:xfrm flipV="1">
              <a:off x="805948" y="2661379"/>
              <a:ext cx="935583" cy="715052"/>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5" idx="1"/>
              <a:endCxn id="14" idx="6"/>
            </p:cNvCxnSpPr>
            <p:nvPr/>
          </p:nvCxnSpPr>
          <p:spPr>
            <a:xfrm flipH="1" flipV="1">
              <a:off x="6029354" y="2204179"/>
              <a:ext cx="935584" cy="302823"/>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endCxn id="15" idx="6"/>
            </p:cNvCxnSpPr>
            <p:nvPr/>
          </p:nvCxnSpPr>
          <p:spPr>
            <a:xfrm flipH="1" flipV="1">
              <a:off x="7319977" y="2672622"/>
              <a:ext cx="941207" cy="720675"/>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35" name="TextBox 16"/>
            <p:cNvSpPr txBox="1"/>
            <p:nvPr/>
          </p:nvSpPr>
          <p:spPr>
            <a:xfrm>
              <a:off x="2371754" y="2046157"/>
              <a:ext cx="523846"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sp>
          <p:nvSpPr>
            <p:cNvPr id="36" name="TextBox 16"/>
            <p:cNvSpPr txBox="1"/>
            <p:nvPr/>
          </p:nvSpPr>
          <p:spPr>
            <a:xfrm>
              <a:off x="3657600" y="1741357"/>
              <a:ext cx="533400"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sp>
          <p:nvSpPr>
            <p:cNvPr id="39" name="TextBox 16"/>
            <p:cNvSpPr txBox="1"/>
            <p:nvPr/>
          </p:nvSpPr>
          <p:spPr>
            <a:xfrm>
              <a:off x="4876800" y="1741357"/>
              <a:ext cx="527108"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sp>
          <p:nvSpPr>
            <p:cNvPr id="40" name="TextBox 16"/>
            <p:cNvSpPr txBox="1"/>
            <p:nvPr/>
          </p:nvSpPr>
          <p:spPr>
            <a:xfrm>
              <a:off x="6248400" y="2122357"/>
              <a:ext cx="533400"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grpSp>
      <p:sp>
        <p:nvSpPr>
          <p:cNvPr id="23" name="Rectangle à coins arrondis 22"/>
          <p:cNvSpPr/>
          <p:nvPr/>
        </p:nvSpPr>
        <p:spPr>
          <a:xfrm>
            <a:off x="8488938" y="1439498"/>
            <a:ext cx="959862" cy="439939"/>
          </a:xfrm>
          <a:prstGeom prst="wedgeRoundRectCallout">
            <a:avLst>
              <a:gd name="adj1" fmla="val 11662"/>
              <a:gd name="adj2" fmla="val 26813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Edge</a:t>
            </a:r>
            <a:endParaRPr lang="en-US" dirty="0"/>
          </a:p>
        </p:txBody>
      </p:sp>
      <p:sp>
        <p:nvSpPr>
          <p:cNvPr id="24" name="Rectangle à coins arrondis 23"/>
          <p:cNvSpPr/>
          <p:nvPr/>
        </p:nvSpPr>
        <p:spPr>
          <a:xfrm>
            <a:off x="2419204" y="1439301"/>
            <a:ext cx="1228754" cy="439939"/>
          </a:xfrm>
          <a:prstGeom prst="wedgeRoundRectCallout">
            <a:avLst>
              <a:gd name="adj1" fmla="val 232400"/>
              <a:gd name="adj2" fmla="val 2270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Cursor</a:t>
            </a:r>
            <a:endParaRPr lang="en-US" dirty="0"/>
          </a:p>
        </p:txBody>
      </p:sp>
    </p:spTree>
    <p:extLst>
      <p:ext uri="{BB962C8B-B14F-4D97-AF65-F5344CB8AC3E}">
        <p14:creationId xmlns:p14="http://schemas.microsoft.com/office/powerpoint/2010/main" val="10457931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981200" y="0"/>
            <a:ext cx="8229600" cy="1143000"/>
          </a:xfrm>
        </p:spPr>
        <p:txBody>
          <a:bodyPr>
            <a:normAutofit/>
          </a:bodyPr>
          <a:lstStyle/>
          <a:p>
            <a:r>
              <a:rPr lang="en-US" dirty="0" smtClean="0"/>
              <a:t>Arc concept (cont’d)</a:t>
            </a:r>
            <a:endParaRPr lang="en-US" dirty="0"/>
          </a:p>
        </p:txBody>
      </p:sp>
      <p:sp>
        <p:nvSpPr>
          <p:cNvPr id="48" name="TextBox 47"/>
          <p:cNvSpPr txBox="1"/>
          <p:nvPr/>
        </p:nvSpPr>
        <p:spPr>
          <a:xfrm>
            <a:off x="2417688" y="2164140"/>
            <a:ext cx="7107313" cy="1569660"/>
          </a:xfrm>
          <a:prstGeom prst="rect">
            <a:avLst/>
          </a:prstGeom>
          <a:noFill/>
        </p:spPr>
        <p:txBody>
          <a:bodyPr wrap="square" rtlCol="0">
            <a:spAutoFit/>
          </a:bodyPr>
          <a:lstStyle/>
          <a:p>
            <a:pPr algn="ctr"/>
            <a:r>
              <a:rPr lang="en-US" sz="2400" dirty="0">
                <a:latin typeface="Arial Narrow" pitchFamily="34" charset="0"/>
              </a:rPr>
              <a:t>An infrastructure Arc is </a:t>
            </a:r>
            <a:r>
              <a:rPr lang="en-US" sz="2400" dirty="0" err="1">
                <a:latin typeface="Arial Narrow" pitchFamily="34" charset="0"/>
              </a:rPr>
              <a:t>multihop</a:t>
            </a:r>
            <a:endParaRPr lang="en-US" sz="2400" dirty="0">
              <a:latin typeface="Arial Narrow" pitchFamily="34" charset="0"/>
            </a:endParaRPr>
          </a:p>
          <a:p>
            <a:pPr algn="ctr"/>
            <a:r>
              <a:rPr lang="fr-FR" sz="2400" dirty="0">
                <a:latin typeface="Arial Narrow" pitchFamily="34" charset="0"/>
              </a:rPr>
              <a:t>An </a:t>
            </a:r>
            <a:r>
              <a:rPr lang="fr-FR" sz="2400" dirty="0" err="1">
                <a:latin typeface="Arial Narrow" pitchFamily="34" charset="0"/>
              </a:rPr>
              <a:t>Edge</a:t>
            </a:r>
            <a:r>
              <a:rPr lang="fr-FR" sz="2400" dirty="0">
                <a:latin typeface="Arial Narrow" pitchFamily="34" charset="0"/>
              </a:rPr>
              <a:t> Junction </a:t>
            </a:r>
            <a:r>
              <a:rPr lang="fr-FR" sz="2400" dirty="0" err="1">
                <a:latin typeface="Arial Narrow" pitchFamily="34" charset="0"/>
              </a:rPr>
              <a:t>terminates</a:t>
            </a:r>
            <a:r>
              <a:rPr lang="fr-FR" sz="2400" dirty="0">
                <a:latin typeface="Arial Narrow" pitchFamily="34" charset="0"/>
              </a:rPr>
              <a:t> one </a:t>
            </a:r>
            <a:r>
              <a:rPr lang="fr-FR" sz="2400" dirty="0" err="1">
                <a:latin typeface="Arial Narrow" pitchFamily="34" charset="0"/>
              </a:rPr>
              <a:t>reversible</a:t>
            </a:r>
            <a:r>
              <a:rPr lang="fr-FR" sz="2400" dirty="0">
                <a:latin typeface="Arial Narrow" pitchFamily="34" charset="0"/>
              </a:rPr>
              <a:t> </a:t>
            </a:r>
            <a:r>
              <a:rPr lang="fr-FR" sz="2400" dirty="0" err="1">
                <a:latin typeface="Arial Narrow" pitchFamily="34" charset="0"/>
              </a:rPr>
              <a:t>link</a:t>
            </a:r>
            <a:endParaRPr lang="fr-FR" sz="2400" dirty="0">
              <a:latin typeface="Arial Narrow" pitchFamily="34" charset="0"/>
            </a:endParaRPr>
          </a:p>
          <a:p>
            <a:pPr algn="ctr"/>
            <a:r>
              <a:rPr lang="fr-FR" sz="2400" dirty="0">
                <a:latin typeface="Arial Narrow" pitchFamily="34" charset="0"/>
              </a:rPr>
              <a:t>An </a:t>
            </a:r>
            <a:r>
              <a:rPr lang="fr-FR" sz="2400" dirty="0" err="1">
                <a:latin typeface="Arial Narrow" pitchFamily="34" charset="0"/>
              </a:rPr>
              <a:t>Intermediate</a:t>
            </a:r>
            <a:r>
              <a:rPr lang="fr-FR" sz="2400" dirty="0">
                <a:latin typeface="Arial Narrow" pitchFamily="34" charset="0"/>
              </a:rPr>
              <a:t> Junction </a:t>
            </a:r>
            <a:r>
              <a:rPr lang="fr-FR" sz="2400" dirty="0" err="1">
                <a:latin typeface="Arial Narrow" pitchFamily="34" charset="0"/>
              </a:rPr>
              <a:t>terminates</a:t>
            </a:r>
            <a:r>
              <a:rPr lang="fr-FR" sz="2400" dirty="0">
                <a:latin typeface="Arial Narrow" pitchFamily="34" charset="0"/>
              </a:rPr>
              <a:t> </a:t>
            </a:r>
            <a:r>
              <a:rPr lang="fr-FR" sz="2400" dirty="0" err="1">
                <a:latin typeface="Arial Narrow" pitchFamily="34" charset="0"/>
              </a:rPr>
              <a:t>two</a:t>
            </a:r>
            <a:r>
              <a:rPr lang="fr-FR" sz="2400" dirty="0">
                <a:latin typeface="Arial Narrow" pitchFamily="34" charset="0"/>
              </a:rPr>
              <a:t> </a:t>
            </a:r>
            <a:r>
              <a:rPr lang="fr-FR" sz="2400" dirty="0" err="1">
                <a:latin typeface="Arial Narrow" pitchFamily="34" charset="0"/>
              </a:rPr>
              <a:t>reversible</a:t>
            </a:r>
            <a:r>
              <a:rPr lang="fr-FR" sz="2400" dirty="0">
                <a:latin typeface="Arial Narrow" pitchFamily="34" charset="0"/>
              </a:rPr>
              <a:t> links</a:t>
            </a:r>
          </a:p>
          <a:p>
            <a:pPr algn="ctr"/>
            <a:r>
              <a:rPr lang="fr-FR" sz="2400" dirty="0">
                <a:latin typeface="Arial Narrow" pitchFamily="34" charset="0"/>
              </a:rPr>
              <a:t>Links are </a:t>
            </a:r>
            <a:r>
              <a:rPr lang="fr-FR" sz="2400" dirty="0" err="1">
                <a:latin typeface="Arial Narrow" pitchFamily="34" charset="0"/>
              </a:rPr>
              <a:t>oriented</a:t>
            </a:r>
            <a:r>
              <a:rPr lang="fr-FR" sz="2400" dirty="0">
                <a:latin typeface="Arial Narrow" pitchFamily="34" charset="0"/>
              </a:rPr>
              <a:t> </a:t>
            </a:r>
            <a:r>
              <a:rPr lang="fr-FR" sz="2400" dirty="0" err="1">
                <a:latin typeface="Arial Narrow" pitchFamily="34" charset="0"/>
              </a:rPr>
              <a:t>from</a:t>
            </a:r>
            <a:r>
              <a:rPr lang="fr-FR" sz="2400" dirty="0">
                <a:latin typeface="Arial Narrow" pitchFamily="34" charset="0"/>
              </a:rPr>
              <a:t> a mobile </a:t>
            </a:r>
            <a:r>
              <a:rPr lang="fr-FR" sz="2400" dirty="0" err="1">
                <a:latin typeface="Arial Narrow" pitchFamily="34" charset="0"/>
              </a:rPr>
              <a:t>cursor</a:t>
            </a:r>
            <a:r>
              <a:rPr lang="fr-FR" sz="2400" dirty="0">
                <a:latin typeface="Arial Narrow" pitchFamily="34" charset="0"/>
              </a:rPr>
              <a:t> (C) Junction </a:t>
            </a:r>
            <a:r>
              <a:rPr lang="fr-FR" sz="2400" dirty="0" err="1">
                <a:latin typeface="Arial Narrow" pitchFamily="34" charset="0"/>
              </a:rPr>
              <a:t>outwards</a:t>
            </a:r>
            <a:endParaRPr lang="fr-FR" sz="2400" dirty="0">
              <a:latin typeface="Arial Narrow" pitchFamily="34" charset="0"/>
            </a:endParaRPr>
          </a:p>
        </p:txBody>
      </p:sp>
      <p:sp>
        <p:nvSpPr>
          <p:cNvPr id="22" name="Oval 9"/>
          <p:cNvSpPr/>
          <p:nvPr/>
        </p:nvSpPr>
        <p:spPr>
          <a:xfrm>
            <a:off x="5807046" y="4191001"/>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23" name="Oval 10"/>
          <p:cNvSpPr/>
          <p:nvPr/>
        </p:nvSpPr>
        <p:spPr>
          <a:xfrm>
            <a:off x="4495800" y="4718848"/>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24" name="Oval 13"/>
          <p:cNvSpPr/>
          <p:nvPr/>
        </p:nvSpPr>
        <p:spPr>
          <a:xfrm>
            <a:off x="7077046" y="4730091"/>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cxnSp>
        <p:nvCxnSpPr>
          <p:cNvPr id="25" name="Straight Arrow Connector 16"/>
          <p:cNvCxnSpPr>
            <a:stCxn id="23" idx="7"/>
            <a:endCxn id="22" idx="2"/>
          </p:cNvCxnSpPr>
          <p:nvPr/>
        </p:nvCxnSpPr>
        <p:spPr>
          <a:xfrm flipV="1">
            <a:off x="4850840" y="4425223"/>
            <a:ext cx="956207" cy="362227"/>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26" name="Straight Arrow Connector 20"/>
          <p:cNvCxnSpPr>
            <a:stCxn id="24" idx="1"/>
            <a:endCxn id="22" idx="6"/>
          </p:cNvCxnSpPr>
          <p:nvPr/>
        </p:nvCxnSpPr>
        <p:spPr>
          <a:xfrm flipH="1" flipV="1">
            <a:off x="6223001" y="4425222"/>
            <a:ext cx="914961" cy="373470"/>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29" name="TextBox 47"/>
          <p:cNvSpPr txBox="1"/>
          <p:nvPr/>
        </p:nvSpPr>
        <p:spPr>
          <a:xfrm>
            <a:off x="2417688" y="5276672"/>
            <a:ext cx="7367496" cy="830997"/>
          </a:xfrm>
          <a:prstGeom prst="rect">
            <a:avLst/>
          </a:prstGeom>
          <a:noFill/>
        </p:spPr>
        <p:txBody>
          <a:bodyPr wrap="square" rtlCol="0">
            <a:spAutoFit/>
          </a:bodyPr>
          <a:lstStyle/>
          <a:p>
            <a:pPr algn="ctr"/>
            <a:r>
              <a:rPr lang="en-US" sz="2400" dirty="0">
                <a:latin typeface="Arial Narrow" pitchFamily="34" charset="0"/>
              </a:rPr>
              <a:t>A collapsed Arc does not have an </a:t>
            </a:r>
            <a:r>
              <a:rPr lang="fr-FR" sz="2400" dirty="0" err="1">
                <a:latin typeface="Arial Narrow" pitchFamily="34" charset="0"/>
              </a:rPr>
              <a:t>Intermediate</a:t>
            </a:r>
            <a:r>
              <a:rPr lang="fr-FR" sz="2400" dirty="0">
                <a:latin typeface="Arial Narrow" pitchFamily="34" charset="0"/>
              </a:rPr>
              <a:t> Junction</a:t>
            </a:r>
          </a:p>
          <a:p>
            <a:pPr algn="ctr"/>
            <a:r>
              <a:rPr lang="fr-FR" sz="2400" dirty="0">
                <a:latin typeface="Arial Narrow" pitchFamily="34" charset="0"/>
              </a:rPr>
              <a:t>An </a:t>
            </a:r>
            <a:r>
              <a:rPr lang="fr-FR" sz="2400" dirty="0" err="1">
                <a:latin typeface="Arial Narrow" pitchFamily="34" charset="0"/>
              </a:rPr>
              <a:t>Edge</a:t>
            </a:r>
            <a:r>
              <a:rPr lang="fr-FR" sz="2400" dirty="0">
                <a:latin typeface="Arial Narrow" pitchFamily="34" charset="0"/>
              </a:rPr>
              <a:t> Junction </a:t>
            </a:r>
            <a:r>
              <a:rPr lang="fr-FR" sz="2400" dirty="0" err="1">
                <a:latin typeface="Arial Narrow" pitchFamily="34" charset="0"/>
              </a:rPr>
              <a:t>may</a:t>
            </a:r>
            <a:r>
              <a:rPr lang="fr-FR" sz="2400" dirty="0">
                <a:latin typeface="Arial Narrow" pitchFamily="34" charset="0"/>
              </a:rPr>
              <a:t> </a:t>
            </a:r>
            <a:r>
              <a:rPr lang="fr-FR" sz="2400" dirty="0" err="1">
                <a:latin typeface="Arial Narrow" pitchFamily="34" charset="0"/>
              </a:rPr>
              <a:t>belong</a:t>
            </a:r>
            <a:r>
              <a:rPr lang="fr-FR" sz="2400" dirty="0">
                <a:latin typeface="Arial Narrow" pitchFamily="34" charset="0"/>
              </a:rPr>
              <a:t> to multiple </a:t>
            </a:r>
            <a:r>
              <a:rPr lang="fr-FR" sz="2400" dirty="0" err="1">
                <a:latin typeface="Arial Narrow" pitchFamily="34" charset="0"/>
              </a:rPr>
              <a:t>collapsed</a:t>
            </a:r>
            <a:r>
              <a:rPr lang="fr-FR" sz="2400" dirty="0">
                <a:latin typeface="Arial Narrow" pitchFamily="34" charset="0"/>
              </a:rPr>
              <a:t> Arcs</a:t>
            </a:r>
            <a:endParaRPr lang="en-US" sz="2400" dirty="0">
              <a:latin typeface="Arial Narrow" pitchFamily="34" charset="0"/>
            </a:endParaRPr>
          </a:p>
        </p:txBody>
      </p:sp>
      <p:grpSp>
        <p:nvGrpSpPr>
          <p:cNvPr id="28" name="Groupe 27"/>
          <p:cNvGrpSpPr/>
          <p:nvPr/>
        </p:nvGrpSpPr>
        <p:grpSpPr>
          <a:xfrm>
            <a:off x="1974908" y="1295401"/>
            <a:ext cx="8159692" cy="2150533"/>
            <a:chOff x="450908" y="1659467"/>
            <a:chExt cx="8159692" cy="2150533"/>
          </a:xfrm>
        </p:grpSpPr>
        <p:sp>
          <p:nvSpPr>
            <p:cNvPr id="30" name="Oval 9"/>
            <p:cNvSpPr/>
            <p:nvPr/>
          </p:nvSpPr>
          <p:spPr>
            <a:xfrm>
              <a:off x="4343400" y="1659467"/>
              <a:ext cx="415954" cy="468443"/>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C</a:t>
              </a:r>
              <a:endParaRPr lang="en-US" dirty="0">
                <a:solidFill>
                  <a:srgbClr val="002060"/>
                </a:solidFill>
              </a:endParaRPr>
            </a:p>
          </p:txBody>
        </p:sp>
        <p:sp>
          <p:nvSpPr>
            <p:cNvPr id="31" name="Oval 10"/>
            <p:cNvSpPr/>
            <p:nvPr/>
          </p:nvSpPr>
          <p:spPr>
            <a:xfrm>
              <a:off x="3032154" y="1958714"/>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32" name="Oval 11"/>
            <p:cNvSpPr/>
            <p:nvPr/>
          </p:nvSpPr>
          <p:spPr>
            <a:xfrm>
              <a:off x="1741531" y="2427157"/>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a:t>
              </a:r>
            </a:p>
          </p:txBody>
        </p:sp>
        <p:sp>
          <p:nvSpPr>
            <p:cNvPr id="33" name="Oval 12"/>
            <p:cNvSpPr/>
            <p:nvPr/>
          </p:nvSpPr>
          <p:spPr>
            <a:xfrm>
              <a:off x="450908" y="3307828"/>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42" name="Oval 13"/>
            <p:cNvSpPr/>
            <p:nvPr/>
          </p:nvSpPr>
          <p:spPr>
            <a:xfrm>
              <a:off x="5613400" y="1969957"/>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43" name="Oval 14"/>
            <p:cNvSpPr/>
            <p:nvPr/>
          </p:nvSpPr>
          <p:spPr>
            <a:xfrm>
              <a:off x="6904023" y="2438400"/>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a:t>
              </a:r>
            </a:p>
          </p:txBody>
        </p:sp>
        <p:sp>
          <p:nvSpPr>
            <p:cNvPr id="44" name="Oval 15"/>
            <p:cNvSpPr/>
            <p:nvPr/>
          </p:nvSpPr>
          <p:spPr>
            <a:xfrm>
              <a:off x="8194646" y="3341557"/>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cxnSp>
          <p:nvCxnSpPr>
            <p:cNvPr id="45" name="Straight Arrow Connector 16"/>
            <p:cNvCxnSpPr>
              <a:stCxn id="31" idx="7"/>
              <a:endCxn id="30" idx="2"/>
            </p:cNvCxnSpPr>
            <p:nvPr/>
          </p:nvCxnSpPr>
          <p:spPr>
            <a:xfrm flipV="1">
              <a:off x="3387193" y="1893689"/>
              <a:ext cx="956207" cy="133627"/>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46" name="Straight Arrow Connector 20"/>
            <p:cNvCxnSpPr>
              <a:stCxn id="42" idx="1"/>
              <a:endCxn id="30" idx="6"/>
            </p:cNvCxnSpPr>
            <p:nvPr/>
          </p:nvCxnSpPr>
          <p:spPr>
            <a:xfrm flipH="1" flipV="1">
              <a:off x="4759354" y="1893689"/>
              <a:ext cx="914961" cy="144870"/>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47" name="Straight Arrow Connector 33"/>
            <p:cNvCxnSpPr>
              <a:stCxn id="32" idx="7"/>
              <a:endCxn id="31" idx="2"/>
            </p:cNvCxnSpPr>
            <p:nvPr/>
          </p:nvCxnSpPr>
          <p:spPr>
            <a:xfrm flipV="1">
              <a:off x="2096570" y="2192936"/>
              <a:ext cx="935584" cy="302823"/>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49" name="Straight Arrow Connector 36"/>
            <p:cNvCxnSpPr>
              <a:endCxn id="32" idx="2"/>
            </p:cNvCxnSpPr>
            <p:nvPr/>
          </p:nvCxnSpPr>
          <p:spPr>
            <a:xfrm flipV="1">
              <a:off x="805948" y="2661379"/>
              <a:ext cx="935583" cy="715052"/>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50" name="Straight Arrow Connector 37"/>
            <p:cNvCxnSpPr>
              <a:stCxn id="43" idx="1"/>
              <a:endCxn id="42" idx="6"/>
            </p:cNvCxnSpPr>
            <p:nvPr/>
          </p:nvCxnSpPr>
          <p:spPr>
            <a:xfrm flipH="1" flipV="1">
              <a:off x="6029354" y="2204179"/>
              <a:ext cx="935584" cy="302823"/>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51" name="Straight Arrow Connector 40"/>
            <p:cNvCxnSpPr>
              <a:endCxn id="43" idx="6"/>
            </p:cNvCxnSpPr>
            <p:nvPr/>
          </p:nvCxnSpPr>
          <p:spPr>
            <a:xfrm flipH="1" flipV="1">
              <a:off x="7319977" y="2672622"/>
              <a:ext cx="941207" cy="720675"/>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52" name="TextBox 16"/>
            <p:cNvSpPr txBox="1"/>
            <p:nvPr/>
          </p:nvSpPr>
          <p:spPr>
            <a:xfrm>
              <a:off x="2371754" y="2046157"/>
              <a:ext cx="523846"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sp>
          <p:nvSpPr>
            <p:cNvPr id="53" name="TextBox 16"/>
            <p:cNvSpPr txBox="1"/>
            <p:nvPr/>
          </p:nvSpPr>
          <p:spPr>
            <a:xfrm>
              <a:off x="3657600" y="1741357"/>
              <a:ext cx="533400"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sp>
          <p:nvSpPr>
            <p:cNvPr id="54" name="TextBox 16"/>
            <p:cNvSpPr txBox="1"/>
            <p:nvPr/>
          </p:nvSpPr>
          <p:spPr>
            <a:xfrm>
              <a:off x="4876800" y="1741357"/>
              <a:ext cx="527108"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sp>
          <p:nvSpPr>
            <p:cNvPr id="55" name="TextBox 16"/>
            <p:cNvSpPr txBox="1"/>
            <p:nvPr/>
          </p:nvSpPr>
          <p:spPr>
            <a:xfrm>
              <a:off x="6248400" y="2122357"/>
              <a:ext cx="533400"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grpSp>
      <p:sp>
        <p:nvSpPr>
          <p:cNvPr id="34" name="Rectangle à coins arrondis 33"/>
          <p:cNvSpPr/>
          <p:nvPr/>
        </p:nvSpPr>
        <p:spPr>
          <a:xfrm>
            <a:off x="8021146" y="1242152"/>
            <a:ext cx="1764038" cy="439939"/>
          </a:xfrm>
          <a:prstGeom prst="wedgeRoundRectCallout">
            <a:avLst>
              <a:gd name="adj1" fmla="val -14034"/>
              <a:gd name="adj2" fmla="val 13325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Edge</a:t>
            </a:r>
            <a:r>
              <a:rPr lang="fr-FR" dirty="0"/>
              <a:t> Junction</a:t>
            </a:r>
            <a:endParaRPr lang="en-US" dirty="0"/>
          </a:p>
        </p:txBody>
      </p:sp>
      <p:sp>
        <p:nvSpPr>
          <p:cNvPr id="35" name="Rectangle à coins arrondis 34"/>
          <p:cNvSpPr/>
          <p:nvPr/>
        </p:nvSpPr>
        <p:spPr>
          <a:xfrm>
            <a:off x="1905000" y="1312662"/>
            <a:ext cx="2443094" cy="439939"/>
          </a:xfrm>
          <a:prstGeom prst="wedgeRoundRectCallout">
            <a:avLst>
              <a:gd name="adj1" fmla="val 60148"/>
              <a:gd name="adj2" fmla="val 2712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Intermediate</a:t>
            </a:r>
            <a:r>
              <a:rPr lang="fr-FR" dirty="0"/>
              <a:t> Junction</a:t>
            </a:r>
            <a:endParaRPr lang="en-US" dirty="0"/>
          </a:p>
        </p:txBody>
      </p:sp>
    </p:spTree>
    <p:extLst>
      <p:ext uri="{BB962C8B-B14F-4D97-AF65-F5344CB8AC3E}">
        <p14:creationId xmlns:p14="http://schemas.microsoft.com/office/powerpoint/2010/main" val="39011429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981200" y="0"/>
            <a:ext cx="8229600" cy="1143000"/>
          </a:xfrm>
        </p:spPr>
        <p:txBody>
          <a:bodyPr>
            <a:normAutofit/>
          </a:bodyPr>
          <a:lstStyle/>
          <a:p>
            <a:r>
              <a:rPr lang="en-US" dirty="0" smtClean="0"/>
              <a:t>Arc concept (cont’d)</a:t>
            </a:r>
            <a:endParaRPr lang="en-US" dirty="0"/>
          </a:p>
        </p:txBody>
      </p:sp>
      <p:sp>
        <p:nvSpPr>
          <p:cNvPr id="16" name="Oval 15"/>
          <p:cNvSpPr/>
          <p:nvPr/>
        </p:nvSpPr>
        <p:spPr>
          <a:xfrm>
            <a:off x="9718646" y="3443647"/>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48" name="TextBox 47"/>
          <p:cNvSpPr txBox="1"/>
          <p:nvPr/>
        </p:nvSpPr>
        <p:spPr>
          <a:xfrm>
            <a:off x="2182886" y="3200401"/>
            <a:ext cx="7951714" cy="1200329"/>
          </a:xfrm>
          <a:prstGeom prst="rect">
            <a:avLst/>
          </a:prstGeom>
          <a:noFill/>
        </p:spPr>
        <p:txBody>
          <a:bodyPr wrap="square" rtlCol="0">
            <a:spAutoFit/>
          </a:bodyPr>
          <a:lstStyle/>
          <a:p>
            <a:pPr algn="ctr"/>
            <a:r>
              <a:rPr lang="fr-FR" sz="2400" dirty="0" err="1">
                <a:latin typeface="Arial Narrow" pitchFamily="34" charset="0"/>
              </a:rPr>
              <a:t>Junctions</a:t>
            </a:r>
            <a:r>
              <a:rPr lang="fr-FR" sz="2400" dirty="0">
                <a:latin typeface="Arial Narrow" pitchFamily="34" charset="0"/>
              </a:rPr>
              <a:t> </a:t>
            </a:r>
            <a:r>
              <a:rPr lang="fr-FR" sz="2400" dirty="0" err="1">
                <a:latin typeface="Arial Narrow" pitchFamily="34" charset="0"/>
              </a:rPr>
              <a:t>may</a:t>
            </a:r>
            <a:r>
              <a:rPr lang="fr-FR" sz="2400" dirty="0">
                <a:latin typeface="Arial Narrow" pitchFamily="34" charset="0"/>
              </a:rPr>
              <a:t> have multiple </a:t>
            </a:r>
            <a:r>
              <a:rPr lang="fr-FR" sz="2400" dirty="0" err="1">
                <a:latin typeface="Arial Narrow" pitchFamily="34" charset="0"/>
              </a:rPr>
              <a:t>incoming</a:t>
            </a:r>
            <a:r>
              <a:rPr lang="fr-FR" sz="2400" dirty="0">
                <a:latin typeface="Arial Narrow" pitchFamily="34" charset="0"/>
              </a:rPr>
              <a:t> links</a:t>
            </a:r>
          </a:p>
          <a:p>
            <a:pPr algn="ctr"/>
            <a:r>
              <a:rPr lang="fr-FR" sz="2400" dirty="0">
                <a:latin typeface="Arial Narrow" pitchFamily="34" charset="0"/>
              </a:rPr>
              <a:t>An </a:t>
            </a:r>
            <a:r>
              <a:rPr lang="fr-FR" sz="2400" dirty="0" err="1">
                <a:latin typeface="Arial Narrow" pitchFamily="34" charset="0"/>
              </a:rPr>
              <a:t>Edge</a:t>
            </a:r>
            <a:r>
              <a:rPr lang="fr-FR" sz="2400" dirty="0">
                <a:latin typeface="Arial Narrow" pitchFamily="34" charset="0"/>
              </a:rPr>
              <a:t> Junction </a:t>
            </a:r>
            <a:r>
              <a:rPr lang="fr-FR" sz="2400" dirty="0" err="1">
                <a:latin typeface="Arial Narrow" pitchFamily="34" charset="0"/>
              </a:rPr>
              <a:t>might</a:t>
            </a:r>
            <a:r>
              <a:rPr lang="fr-FR" sz="2400" dirty="0">
                <a:latin typeface="Arial Narrow" pitchFamily="34" charset="0"/>
              </a:rPr>
              <a:t> have multiple </a:t>
            </a:r>
            <a:r>
              <a:rPr lang="fr-FR" sz="2400" dirty="0" err="1">
                <a:latin typeface="Arial Narrow" pitchFamily="34" charset="0"/>
              </a:rPr>
              <a:t>outgoing</a:t>
            </a:r>
            <a:r>
              <a:rPr lang="fr-FR" sz="2400" dirty="0">
                <a:latin typeface="Arial Narrow" pitchFamily="34" charset="0"/>
              </a:rPr>
              <a:t> links</a:t>
            </a:r>
          </a:p>
          <a:p>
            <a:pPr algn="ctr"/>
            <a:r>
              <a:rPr lang="fr-FR" sz="2400" dirty="0">
                <a:latin typeface="Arial Narrow" pitchFamily="34" charset="0"/>
              </a:rPr>
              <a:t>An </a:t>
            </a:r>
            <a:r>
              <a:rPr lang="fr-FR" sz="2400" dirty="0" err="1">
                <a:latin typeface="Arial Narrow" pitchFamily="34" charset="0"/>
              </a:rPr>
              <a:t>intermediate</a:t>
            </a:r>
            <a:r>
              <a:rPr lang="fr-FR" sz="2400" dirty="0">
                <a:latin typeface="Arial Narrow" pitchFamily="34" charset="0"/>
              </a:rPr>
              <a:t> Junction has no </a:t>
            </a:r>
            <a:r>
              <a:rPr lang="fr-FR" sz="2400" dirty="0" err="1">
                <a:latin typeface="Arial Narrow" pitchFamily="34" charset="0"/>
              </a:rPr>
              <a:t>outgoing</a:t>
            </a:r>
            <a:r>
              <a:rPr lang="fr-FR" sz="2400" dirty="0">
                <a:latin typeface="Arial Narrow" pitchFamily="34" charset="0"/>
              </a:rPr>
              <a:t> </a:t>
            </a:r>
            <a:r>
              <a:rPr lang="fr-FR" sz="2400" dirty="0" err="1">
                <a:latin typeface="Arial Narrow" pitchFamily="34" charset="0"/>
              </a:rPr>
              <a:t>link</a:t>
            </a:r>
            <a:r>
              <a:rPr lang="fr-FR" sz="2400" dirty="0">
                <a:latin typeface="Arial Narrow" pitchFamily="34" charset="0"/>
              </a:rPr>
              <a:t> but </a:t>
            </a:r>
            <a:r>
              <a:rPr lang="fr-FR" sz="2400" dirty="0" err="1">
                <a:latin typeface="Arial Narrow" pitchFamily="34" charset="0"/>
              </a:rPr>
              <a:t>along</a:t>
            </a:r>
            <a:r>
              <a:rPr lang="fr-FR" sz="2400" dirty="0">
                <a:latin typeface="Arial Narrow" pitchFamily="34" charset="0"/>
              </a:rPr>
              <a:t> the Arc</a:t>
            </a:r>
          </a:p>
        </p:txBody>
      </p:sp>
      <p:sp>
        <p:nvSpPr>
          <p:cNvPr id="22" name="Oval 9"/>
          <p:cNvSpPr/>
          <p:nvPr/>
        </p:nvSpPr>
        <p:spPr>
          <a:xfrm>
            <a:off x="5419954" y="4945299"/>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J</a:t>
            </a:r>
            <a:endParaRPr lang="en-US" dirty="0">
              <a:solidFill>
                <a:srgbClr val="002060"/>
              </a:solidFill>
            </a:endParaRPr>
          </a:p>
        </p:txBody>
      </p:sp>
      <p:sp>
        <p:nvSpPr>
          <p:cNvPr id="23" name="Oval 10"/>
          <p:cNvSpPr/>
          <p:nvPr/>
        </p:nvSpPr>
        <p:spPr>
          <a:xfrm>
            <a:off x="4495800" y="5624558"/>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24" name="Oval 13"/>
          <p:cNvSpPr/>
          <p:nvPr/>
        </p:nvSpPr>
        <p:spPr>
          <a:xfrm>
            <a:off x="7077046" y="5635801"/>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cxnSp>
        <p:nvCxnSpPr>
          <p:cNvPr id="25" name="Straight Arrow Connector 16"/>
          <p:cNvCxnSpPr>
            <a:stCxn id="23" idx="7"/>
            <a:endCxn id="22" idx="3"/>
          </p:cNvCxnSpPr>
          <p:nvPr/>
        </p:nvCxnSpPr>
        <p:spPr>
          <a:xfrm flipV="1">
            <a:off x="4850839" y="5345139"/>
            <a:ext cx="630030" cy="348020"/>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26" name="Straight Arrow Connector 20"/>
          <p:cNvCxnSpPr>
            <a:stCxn id="24" idx="1"/>
            <a:endCxn id="22" idx="6"/>
          </p:cNvCxnSpPr>
          <p:nvPr/>
        </p:nvCxnSpPr>
        <p:spPr>
          <a:xfrm flipH="1" flipV="1">
            <a:off x="5835909" y="5179520"/>
            <a:ext cx="1302053" cy="524882"/>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27" name="Oval 13"/>
          <p:cNvSpPr/>
          <p:nvPr/>
        </p:nvSpPr>
        <p:spPr>
          <a:xfrm>
            <a:off x="6075377" y="6008558"/>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cxnSp>
        <p:nvCxnSpPr>
          <p:cNvPr id="28" name="Straight Arrow Connector 20"/>
          <p:cNvCxnSpPr>
            <a:stCxn id="27" idx="0"/>
            <a:endCxn id="22" idx="5"/>
          </p:cNvCxnSpPr>
          <p:nvPr/>
        </p:nvCxnSpPr>
        <p:spPr>
          <a:xfrm flipH="1" flipV="1">
            <a:off x="5774994" y="5345139"/>
            <a:ext cx="508361" cy="663418"/>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42" name="Straight Arrow Connector 20"/>
          <p:cNvCxnSpPr/>
          <p:nvPr/>
        </p:nvCxnSpPr>
        <p:spPr>
          <a:xfrm flipH="1">
            <a:off x="7521614" y="1843446"/>
            <a:ext cx="1114386" cy="319446"/>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43" name="Straight Arrow Connector 20"/>
          <p:cNvCxnSpPr/>
          <p:nvPr/>
        </p:nvCxnSpPr>
        <p:spPr>
          <a:xfrm flipH="1">
            <a:off x="8843977" y="2763467"/>
            <a:ext cx="1082648" cy="11244"/>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7543801" y="1295400"/>
            <a:ext cx="1013419"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No</a:t>
            </a:r>
          </a:p>
        </p:txBody>
      </p:sp>
      <p:sp>
        <p:nvSpPr>
          <p:cNvPr id="44" name="Rectangle 43"/>
          <p:cNvSpPr/>
          <p:nvPr/>
        </p:nvSpPr>
        <p:spPr>
          <a:xfrm>
            <a:off x="8838389" y="1981200"/>
            <a:ext cx="1111843"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Yes</a:t>
            </a:r>
            <a:endParaRPr lang="fr-F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5" name="Rectangle 44"/>
          <p:cNvSpPr/>
          <p:nvPr/>
        </p:nvSpPr>
        <p:spPr>
          <a:xfrm>
            <a:off x="6248401" y="4563070"/>
            <a:ext cx="1111843"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Yes</a:t>
            </a:r>
            <a:endParaRPr lang="fr-F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6" name="Rectangle 45"/>
          <p:cNvSpPr/>
          <p:nvPr/>
        </p:nvSpPr>
        <p:spPr>
          <a:xfrm>
            <a:off x="3688758" y="1057870"/>
            <a:ext cx="1111843"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Yes</a:t>
            </a:r>
            <a:endParaRPr lang="fr-F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cxnSp>
        <p:nvCxnSpPr>
          <p:cNvPr id="47" name="Straight Arrow Connector 20"/>
          <p:cNvCxnSpPr/>
          <p:nvPr/>
        </p:nvCxnSpPr>
        <p:spPr>
          <a:xfrm flipH="1" flipV="1">
            <a:off x="3681485" y="1761557"/>
            <a:ext cx="935584" cy="367849"/>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2293273" y="1595465"/>
            <a:ext cx="1111843"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Yes</a:t>
            </a:r>
            <a:endParaRPr lang="fr-F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cxnSp>
        <p:nvCxnSpPr>
          <p:cNvPr id="54" name="Straight Arrow Connector 20"/>
          <p:cNvCxnSpPr/>
          <p:nvPr/>
        </p:nvCxnSpPr>
        <p:spPr>
          <a:xfrm flipH="1" flipV="1">
            <a:off x="2286000" y="2299152"/>
            <a:ext cx="1040446" cy="298696"/>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49" name="Straight Arrow Connector 16"/>
          <p:cNvCxnSpPr>
            <a:stCxn id="22" idx="2"/>
            <a:endCxn id="50" idx="6"/>
          </p:cNvCxnSpPr>
          <p:nvPr/>
        </p:nvCxnSpPr>
        <p:spPr>
          <a:xfrm flipH="1">
            <a:off x="4357254" y="5179520"/>
            <a:ext cx="1062700" cy="82810"/>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50" name="Oval 10"/>
          <p:cNvSpPr/>
          <p:nvPr/>
        </p:nvSpPr>
        <p:spPr>
          <a:xfrm>
            <a:off x="3941300" y="5028109"/>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grpSp>
        <p:nvGrpSpPr>
          <p:cNvPr id="51" name="Groupe 50"/>
          <p:cNvGrpSpPr/>
          <p:nvPr/>
        </p:nvGrpSpPr>
        <p:grpSpPr>
          <a:xfrm>
            <a:off x="1974908" y="1752601"/>
            <a:ext cx="8159692" cy="2150533"/>
            <a:chOff x="450908" y="1659467"/>
            <a:chExt cx="8159692" cy="2150533"/>
          </a:xfrm>
        </p:grpSpPr>
        <p:sp>
          <p:nvSpPr>
            <p:cNvPr id="52" name="Oval 9"/>
            <p:cNvSpPr/>
            <p:nvPr/>
          </p:nvSpPr>
          <p:spPr>
            <a:xfrm>
              <a:off x="4343400" y="1659467"/>
              <a:ext cx="415954" cy="468443"/>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C</a:t>
              </a:r>
              <a:endParaRPr lang="en-US" dirty="0">
                <a:solidFill>
                  <a:srgbClr val="002060"/>
                </a:solidFill>
              </a:endParaRPr>
            </a:p>
          </p:txBody>
        </p:sp>
        <p:sp>
          <p:nvSpPr>
            <p:cNvPr id="55" name="Oval 10"/>
            <p:cNvSpPr/>
            <p:nvPr/>
          </p:nvSpPr>
          <p:spPr>
            <a:xfrm>
              <a:off x="3032154" y="1958714"/>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56" name="Oval 11"/>
            <p:cNvSpPr/>
            <p:nvPr/>
          </p:nvSpPr>
          <p:spPr>
            <a:xfrm>
              <a:off x="1741531" y="2427157"/>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a:t>
              </a:r>
            </a:p>
          </p:txBody>
        </p:sp>
        <p:sp>
          <p:nvSpPr>
            <p:cNvPr id="57" name="Oval 12"/>
            <p:cNvSpPr/>
            <p:nvPr/>
          </p:nvSpPr>
          <p:spPr>
            <a:xfrm>
              <a:off x="450908" y="3307828"/>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58" name="Oval 13"/>
            <p:cNvSpPr/>
            <p:nvPr/>
          </p:nvSpPr>
          <p:spPr>
            <a:xfrm>
              <a:off x="5613400" y="1969957"/>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59" name="Oval 14"/>
            <p:cNvSpPr/>
            <p:nvPr/>
          </p:nvSpPr>
          <p:spPr>
            <a:xfrm>
              <a:off x="6904023" y="2438400"/>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a:t>
              </a:r>
            </a:p>
          </p:txBody>
        </p:sp>
        <p:sp>
          <p:nvSpPr>
            <p:cNvPr id="60" name="Oval 15"/>
            <p:cNvSpPr/>
            <p:nvPr/>
          </p:nvSpPr>
          <p:spPr>
            <a:xfrm>
              <a:off x="8194646" y="3341557"/>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cxnSp>
          <p:nvCxnSpPr>
            <p:cNvPr id="61" name="Straight Arrow Connector 16"/>
            <p:cNvCxnSpPr>
              <a:stCxn id="55" idx="7"/>
              <a:endCxn id="52" idx="2"/>
            </p:cNvCxnSpPr>
            <p:nvPr/>
          </p:nvCxnSpPr>
          <p:spPr>
            <a:xfrm flipV="1">
              <a:off x="3387193" y="1893689"/>
              <a:ext cx="956207" cy="133627"/>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62" name="Straight Arrow Connector 20"/>
            <p:cNvCxnSpPr>
              <a:stCxn id="58" idx="1"/>
              <a:endCxn id="52" idx="6"/>
            </p:cNvCxnSpPr>
            <p:nvPr/>
          </p:nvCxnSpPr>
          <p:spPr>
            <a:xfrm flipH="1" flipV="1">
              <a:off x="4759354" y="1893689"/>
              <a:ext cx="914961" cy="144870"/>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63" name="Straight Arrow Connector 33"/>
            <p:cNvCxnSpPr>
              <a:stCxn id="56" idx="7"/>
              <a:endCxn id="55" idx="2"/>
            </p:cNvCxnSpPr>
            <p:nvPr/>
          </p:nvCxnSpPr>
          <p:spPr>
            <a:xfrm flipV="1">
              <a:off x="2096570" y="2192936"/>
              <a:ext cx="935584" cy="302823"/>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64" name="Straight Arrow Connector 36"/>
            <p:cNvCxnSpPr>
              <a:endCxn id="56" idx="2"/>
            </p:cNvCxnSpPr>
            <p:nvPr/>
          </p:nvCxnSpPr>
          <p:spPr>
            <a:xfrm flipV="1">
              <a:off x="805948" y="2661379"/>
              <a:ext cx="935583" cy="715052"/>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65" name="Straight Arrow Connector 37"/>
            <p:cNvCxnSpPr>
              <a:stCxn id="59" idx="1"/>
              <a:endCxn id="58" idx="6"/>
            </p:cNvCxnSpPr>
            <p:nvPr/>
          </p:nvCxnSpPr>
          <p:spPr>
            <a:xfrm flipH="1" flipV="1">
              <a:off x="6029354" y="2204179"/>
              <a:ext cx="935584" cy="302823"/>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66" name="Straight Arrow Connector 40"/>
            <p:cNvCxnSpPr>
              <a:endCxn id="59" idx="6"/>
            </p:cNvCxnSpPr>
            <p:nvPr/>
          </p:nvCxnSpPr>
          <p:spPr>
            <a:xfrm flipH="1" flipV="1">
              <a:off x="7319977" y="2672622"/>
              <a:ext cx="941207" cy="720675"/>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67" name="TextBox 16"/>
            <p:cNvSpPr txBox="1"/>
            <p:nvPr/>
          </p:nvSpPr>
          <p:spPr>
            <a:xfrm>
              <a:off x="2371754" y="2046157"/>
              <a:ext cx="523846"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sp>
          <p:nvSpPr>
            <p:cNvPr id="68" name="TextBox 16"/>
            <p:cNvSpPr txBox="1"/>
            <p:nvPr/>
          </p:nvSpPr>
          <p:spPr>
            <a:xfrm>
              <a:off x="3657600" y="1741357"/>
              <a:ext cx="533400"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sp>
          <p:nvSpPr>
            <p:cNvPr id="69" name="TextBox 16"/>
            <p:cNvSpPr txBox="1"/>
            <p:nvPr/>
          </p:nvSpPr>
          <p:spPr>
            <a:xfrm>
              <a:off x="4876800" y="1741357"/>
              <a:ext cx="527108"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sp>
          <p:nvSpPr>
            <p:cNvPr id="70" name="TextBox 16"/>
            <p:cNvSpPr txBox="1"/>
            <p:nvPr/>
          </p:nvSpPr>
          <p:spPr>
            <a:xfrm>
              <a:off x="6248400" y="2122357"/>
              <a:ext cx="533400"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grpSp>
    </p:spTree>
    <p:extLst>
      <p:ext uri="{BB962C8B-B14F-4D97-AF65-F5344CB8AC3E}">
        <p14:creationId xmlns:p14="http://schemas.microsoft.com/office/powerpoint/2010/main" val="14787854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rc 2"/>
          <p:cNvSpPr/>
          <p:nvPr/>
        </p:nvSpPr>
        <p:spPr>
          <a:xfrm rot="5400000">
            <a:off x="3597501" y="4283301"/>
            <a:ext cx="2810864" cy="4319735"/>
          </a:xfrm>
          <a:prstGeom prst="arc">
            <a:avLst>
              <a:gd name="adj1" fmla="val 5368210"/>
              <a:gd name="adj2" fmla="val 16182196"/>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5" name="Connecteur droit 4"/>
          <p:cNvCxnSpPr/>
          <p:nvPr/>
        </p:nvCxnSpPr>
        <p:spPr>
          <a:xfrm>
            <a:off x="1981200" y="6443167"/>
            <a:ext cx="7924800" cy="4606"/>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7" name="Arc 6"/>
          <p:cNvSpPr/>
          <p:nvPr/>
        </p:nvSpPr>
        <p:spPr>
          <a:xfrm rot="5400000">
            <a:off x="4945435" y="3216501"/>
            <a:ext cx="2810864" cy="4319735"/>
          </a:xfrm>
          <a:prstGeom prst="arc">
            <a:avLst>
              <a:gd name="adj1" fmla="val 5803204"/>
              <a:gd name="adj2" fmla="val 18320975"/>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 name="Arc 7"/>
          <p:cNvSpPr/>
          <p:nvPr/>
        </p:nvSpPr>
        <p:spPr>
          <a:xfrm rot="5400000">
            <a:off x="3789301" y="5380133"/>
            <a:ext cx="2201264" cy="2159867"/>
          </a:xfrm>
          <a:prstGeom prst="arc">
            <a:avLst>
              <a:gd name="adj1" fmla="val 5368210"/>
              <a:gd name="adj2" fmla="val 16182196"/>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9" name="Arc 8"/>
          <p:cNvSpPr/>
          <p:nvPr/>
        </p:nvSpPr>
        <p:spPr>
          <a:xfrm rot="5400000">
            <a:off x="4069136" y="1578200"/>
            <a:ext cx="2506063" cy="5919934"/>
          </a:xfrm>
          <a:prstGeom prst="arc">
            <a:avLst>
              <a:gd name="adj1" fmla="val 3787966"/>
              <a:gd name="adj2" fmla="val 16368440"/>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 name="Arc 9"/>
          <p:cNvSpPr/>
          <p:nvPr/>
        </p:nvSpPr>
        <p:spPr>
          <a:xfrm rot="6242272">
            <a:off x="5812385" y="4445033"/>
            <a:ext cx="1786431" cy="1828800"/>
          </a:xfrm>
          <a:prstGeom prst="arc">
            <a:avLst>
              <a:gd name="adj1" fmla="val 5368210"/>
              <a:gd name="adj2" fmla="val 18972212"/>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 name="ZoneTexte 10"/>
          <p:cNvSpPr txBox="1"/>
          <p:nvPr/>
        </p:nvSpPr>
        <p:spPr>
          <a:xfrm>
            <a:off x="8915401" y="6073141"/>
            <a:ext cx="718017" cy="369332"/>
          </a:xfrm>
          <a:prstGeom prst="rect">
            <a:avLst/>
          </a:prstGeom>
          <a:noFill/>
        </p:spPr>
        <p:txBody>
          <a:bodyPr wrap="none" rtlCol="0">
            <a:spAutoFit/>
          </a:bodyPr>
          <a:lstStyle/>
          <a:p>
            <a:r>
              <a:rPr lang="fr-FR" dirty="0" err="1"/>
              <a:t>ROOT</a:t>
            </a:r>
            <a:endParaRPr lang="en-US" dirty="0"/>
          </a:p>
        </p:txBody>
      </p:sp>
      <p:sp>
        <p:nvSpPr>
          <p:cNvPr id="12" name="Arc 11"/>
          <p:cNvSpPr/>
          <p:nvPr/>
        </p:nvSpPr>
        <p:spPr>
          <a:xfrm rot="6242272">
            <a:off x="2648939" y="4373475"/>
            <a:ext cx="1786431" cy="1828800"/>
          </a:xfrm>
          <a:prstGeom prst="arc">
            <a:avLst>
              <a:gd name="adj1" fmla="val 5368210"/>
              <a:gd name="adj2" fmla="val 13657153"/>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3" name="Arc 12"/>
          <p:cNvSpPr/>
          <p:nvPr/>
        </p:nvSpPr>
        <p:spPr>
          <a:xfrm rot="4926939">
            <a:off x="3819672" y="3384012"/>
            <a:ext cx="1547207" cy="1828800"/>
          </a:xfrm>
          <a:prstGeom prst="arc">
            <a:avLst>
              <a:gd name="adj1" fmla="val 5368210"/>
              <a:gd name="adj2" fmla="val 15751193"/>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4" name="Arc 13"/>
          <p:cNvSpPr/>
          <p:nvPr/>
        </p:nvSpPr>
        <p:spPr>
          <a:xfrm rot="5400000">
            <a:off x="805340" y="4253361"/>
            <a:ext cx="4201484" cy="1503035"/>
          </a:xfrm>
          <a:prstGeom prst="arc">
            <a:avLst>
              <a:gd name="adj1" fmla="val 1220731"/>
              <a:gd name="adj2" fmla="val 12076543"/>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7" name="Forme libre 16"/>
          <p:cNvSpPr/>
          <p:nvPr/>
        </p:nvSpPr>
        <p:spPr>
          <a:xfrm>
            <a:off x="2861733" y="3606868"/>
            <a:ext cx="1484900" cy="2794000"/>
          </a:xfrm>
          <a:custGeom>
            <a:avLst/>
            <a:gdLst>
              <a:gd name="connsiteX0" fmla="*/ 1413934 w 1484900"/>
              <a:gd name="connsiteY0" fmla="*/ 0 h 2794000"/>
              <a:gd name="connsiteX1" fmla="*/ 1202267 w 1484900"/>
              <a:gd name="connsiteY1" fmla="*/ 110067 h 2794000"/>
              <a:gd name="connsiteX2" fmla="*/ 990600 w 1484900"/>
              <a:gd name="connsiteY2" fmla="*/ 279400 h 2794000"/>
              <a:gd name="connsiteX3" fmla="*/ 872067 w 1484900"/>
              <a:gd name="connsiteY3" fmla="*/ 550334 h 2794000"/>
              <a:gd name="connsiteX4" fmla="*/ 812800 w 1484900"/>
              <a:gd name="connsiteY4" fmla="*/ 753534 h 2794000"/>
              <a:gd name="connsiteX5" fmla="*/ 889000 w 1484900"/>
              <a:gd name="connsiteY5" fmla="*/ 829734 h 2794000"/>
              <a:gd name="connsiteX6" fmla="*/ 1016000 w 1484900"/>
              <a:gd name="connsiteY6" fmla="*/ 855134 h 2794000"/>
              <a:gd name="connsiteX7" fmla="*/ 1143000 w 1484900"/>
              <a:gd name="connsiteY7" fmla="*/ 905934 h 2794000"/>
              <a:gd name="connsiteX8" fmla="*/ 1303867 w 1484900"/>
              <a:gd name="connsiteY8" fmla="*/ 1024467 h 2794000"/>
              <a:gd name="connsiteX9" fmla="*/ 1456267 w 1484900"/>
              <a:gd name="connsiteY9" fmla="*/ 1202267 h 2794000"/>
              <a:gd name="connsiteX10" fmla="*/ 1481667 w 1484900"/>
              <a:gd name="connsiteY10" fmla="*/ 1253067 h 2794000"/>
              <a:gd name="connsiteX11" fmla="*/ 1413934 w 1484900"/>
              <a:gd name="connsiteY11" fmla="*/ 1447800 h 2794000"/>
              <a:gd name="connsiteX12" fmla="*/ 1397000 w 1484900"/>
              <a:gd name="connsiteY12" fmla="*/ 1490134 h 2794000"/>
              <a:gd name="connsiteX13" fmla="*/ 1016000 w 1484900"/>
              <a:gd name="connsiteY13" fmla="*/ 1651000 h 2794000"/>
              <a:gd name="connsiteX14" fmla="*/ 635000 w 1484900"/>
              <a:gd name="connsiteY14" fmla="*/ 1820334 h 2794000"/>
              <a:gd name="connsiteX15" fmla="*/ 406400 w 1484900"/>
              <a:gd name="connsiteY15" fmla="*/ 1998134 h 2794000"/>
              <a:gd name="connsiteX16" fmla="*/ 186267 w 1484900"/>
              <a:gd name="connsiteY16" fmla="*/ 2209800 h 2794000"/>
              <a:gd name="connsiteX17" fmla="*/ 59267 w 1484900"/>
              <a:gd name="connsiteY17" fmla="*/ 2472267 h 2794000"/>
              <a:gd name="connsiteX18" fmla="*/ 0 w 1484900"/>
              <a:gd name="connsiteY18" fmla="*/ 2794000 h 2794000"/>
              <a:gd name="connsiteX19" fmla="*/ 0 w 1484900"/>
              <a:gd name="connsiteY19" fmla="*/ 2794000 h 27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84900" h="2794000">
                <a:moveTo>
                  <a:pt x="1413934" y="0"/>
                </a:moveTo>
                <a:cubicBezTo>
                  <a:pt x="1343378" y="31750"/>
                  <a:pt x="1272823" y="63500"/>
                  <a:pt x="1202267" y="110067"/>
                </a:cubicBezTo>
                <a:cubicBezTo>
                  <a:pt x="1131711" y="156634"/>
                  <a:pt x="1045633" y="206022"/>
                  <a:pt x="990600" y="279400"/>
                </a:cubicBezTo>
                <a:cubicBezTo>
                  <a:pt x="935567" y="352778"/>
                  <a:pt x="901700" y="471312"/>
                  <a:pt x="872067" y="550334"/>
                </a:cubicBezTo>
                <a:cubicBezTo>
                  <a:pt x="842434" y="629356"/>
                  <a:pt x="809978" y="706967"/>
                  <a:pt x="812800" y="753534"/>
                </a:cubicBezTo>
                <a:cubicBezTo>
                  <a:pt x="815622" y="800101"/>
                  <a:pt x="855133" y="812801"/>
                  <a:pt x="889000" y="829734"/>
                </a:cubicBezTo>
                <a:cubicBezTo>
                  <a:pt x="922867" y="846667"/>
                  <a:pt x="973667" y="842434"/>
                  <a:pt x="1016000" y="855134"/>
                </a:cubicBezTo>
                <a:cubicBezTo>
                  <a:pt x="1058333" y="867834"/>
                  <a:pt x="1095022" y="877712"/>
                  <a:pt x="1143000" y="905934"/>
                </a:cubicBezTo>
                <a:cubicBezTo>
                  <a:pt x="1190978" y="934156"/>
                  <a:pt x="1251656" y="975078"/>
                  <a:pt x="1303867" y="1024467"/>
                </a:cubicBezTo>
                <a:cubicBezTo>
                  <a:pt x="1356078" y="1073856"/>
                  <a:pt x="1426634" y="1164167"/>
                  <a:pt x="1456267" y="1202267"/>
                </a:cubicBezTo>
                <a:cubicBezTo>
                  <a:pt x="1485900" y="1240367"/>
                  <a:pt x="1488722" y="1212145"/>
                  <a:pt x="1481667" y="1253067"/>
                </a:cubicBezTo>
                <a:cubicBezTo>
                  <a:pt x="1474612" y="1293989"/>
                  <a:pt x="1428045" y="1408289"/>
                  <a:pt x="1413934" y="1447800"/>
                </a:cubicBezTo>
                <a:cubicBezTo>
                  <a:pt x="1399823" y="1487311"/>
                  <a:pt x="1463322" y="1456267"/>
                  <a:pt x="1397000" y="1490134"/>
                </a:cubicBezTo>
                <a:cubicBezTo>
                  <a:pt x="1330678" y="1524001"/>
                  <a:pt x="1143000" y="1595967"/>
                  <a:pt x="1016000" y="1651000"/>
                </a:cubicBezTo>
                <a:cubicBezTo>
                  <a:pt x="889000" y="1706033"/>
                  <a:pt x="736600" y="1762478"/>
                  <a:pt x="635000" y="1820334"/>
                </a:cubicBezTo>
                <a:cubicBezTo>
                  <a:pt x="533400" y="1878190"/>
                  <a:pt x="481189" y="1933223"/>
                  <a:pt x="406400" y="1998134"/>
                </a:cubicBezTo>
                <a:cubicBezTo>
                  <a:pt x="331611" y="2063045"/>
                  <a:pt x="244122" y="2130778"/>
                  <a:pt x="186267" y="2209800"/>
                </a:cubicBezTo>
                <a:cubicBezTo>
                  <a:pt x="128412" y="2288822"/>
                  <a:pt x="90311" y="2374901"/>
                  <a:pt x="59267" y="2472267"/>
                </a:cubicBezTo>
                <a:cubicBezTo>
                  <a:pt x="28223" y="2569633"/>
                  <a:pt x="0" y="2794000"/>
                  <a:pt x="0" y="2794000"/>
                </a:cubicBezTo>
                <a:lnTo>
                  <a:pt x="0" y="279400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Forme libre 17"/>
          <p:cNvSpPr/>
          <p:nvPr/>
        </p:nvSpPr>
        <p:spPr>
          <a:xfrm>
            <a:off x="4961467" y="3564536"/>
            <a:ext cx="516466" cy="499533"/>
          </a:xfrm>
          <a:custGeom>
            <a:avLst/>
            <a:gdLst>
              <a:gd name="connsiteX0" fmla="*/ 0 w 516466"/>
              <a:gd name="connsiteY0" fmla="*/ 0 h 499533"/>
              <a:gd name="connsiteX1" fmla="*/ 228600 w 516466"/>
              <a:gd name="connsiteY1" fmla="*/ 127000 h 499533"/>
              <a:gd name="connsiteX2" fmla="*/ 372533 w 516466"/>
              <a:gd name="connsiteY2" fmla="*/ 279400 h 499533"/>
              <a:gd name="connsiteX3" fmla="*/ 516466 w 516466"/>
              <a:gd name="connsiteY3" fmla="*/ 499533 h 499533"/>
            </a:gdLst>
            <a:ahLst/>
            <a:cxnLst>
              <a:cxn ang="0">
                <a:pos x="connsiteX0" y="connsiteY0"/>
              </a:cxn>
              <a:cxn ang="0">
                <a:pos x="connsiteX1" y="connsiteY1"/>
              </a:cxn>
              <a:cxn ang="0">
                <a:pos x="connsiteX2" y="connsiteY2"/>
              </a:cxn>
              <a:cxn ang="0">
                <a:pos x="connsiteX3" y="connsiteY3"/>
              </a:cxn>
            </a:cxnLst>
            <a:rect l="l" t="t" r="r" b="b"/>
            <a:pathLst>
              <a:path w="516466" h="499533">
                <a:moveTo>
                  <a:pt x="0" y="0"/>
                </a:moveTo>
                <a:cubicBezTo>
                  <a:pt x="83255" y="40216"/>
                  <a:pt x="166511" y="80433"/>
                  <a:pt x="228600" y="127000"/>
                </a:cubicBezTo>
                <a:cubicBezTo>
                  <a:pt x="290689" y="173567"/>
                  <a:pt x="324555" y="217311"/>
                  <a:pt x="372533" y="279400"/>
                </a:cubicBezTo>
                <a:cubicBezTo>
                  <a:pt x="420511" y="341489"/>
                  <a:pt x="468488" y="420511"/>
                  <a:pt x="516466" y="49953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ZoneTexte 21"/>
          <p:cNvSpPr txBox="1"/>
          <p:nvPr/>
        </p:nvSpPr>
        <p:spPr>
          <a:xfrm>
            <a:off x="4863884" y="3285135"/>
            <a:ext cx="317716" cy="369332"/>
          </a:xfrm>
          <a:prstGeom prst="rect">
            <a:avLst/>
          </a:prstGeom>
          <a:noFill/>
        </p:spPr>
        <p:txBody>
          <a:bodyPr wrap="none" rtlCol="0">
            <a:spAutoFit/>
          </a:bodyPr>
          <a:lstStyle/>
          <a:p>
            <a:r>
              <a:rPr lang="fr-FR" dirty="0"/>
              <a:t>A</a:t>
            </a:r>
            <a:endParaRPr lang="en-US" dirty="0"/>
          </a:p>
        </p:txBody>
      </p:sp>
      <p:sp>
        <p:nvSpPr>
          <p:cNvPr id="19" name="Arc 18"/>
          <p:cNvSpPr/>
          <p:nvPr/>
        </p:nvSpPr>
        <p:spPr>
          <a:xfrm rot="18522143" flipH="1">
            <a:off x="3645587" y="5452006"/>
            <a:ext cx="487606" cy="611792"/>
          </a:xfrm>
          <a:prstGeom prst="arc">
            <a:avLst>
              <a:gd name="adj1" fmla="val 8877137"/>
              <a:gd name="adj2" fmla="val 2233552"/>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 name="Forme libre 20"/>
          <p:cNvSpPr/>
          <p:nvPr/>
        </p:nvSpPr>
        <p:spPr>
          <a:xfrm>
            <a:off x="2850205" y="3539136"/>
            <a:ext cx="2694063" cy="2874883"/>
          </a:xfrm>
          <a:custGeom>
            <a:avLst/>
            <a:gdLst>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592667 w 2658576"/>
              <a:gd name="connsiteY11" fmla="*/ 1930400 h 2844800"/>
              <a:gd name="connsiteX12" fmla="*/ 279400 w 2658576"/>
              <a:gd name="connsiteY12" fmla="*/ 2192867 h 2844800"/>
              <a:gd name="connsiteX13" fmla="*/ 76200 w 2658576"/>
              <a:gd name="connsiteY13" fmla="*/ 2497667 h 2844800"/>
              <a:gd name="connsiteX14" fmla="*/ 0 w 2658576"/>
              <a:gd name="connsiteY14" fmla="*/ 2844800 h 2844800"/>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931333 w 2658576"/>
              <a:gd name="connsiteY11" fmla="*/ 1879600 h 2844800"/>
              <a:gd name="connsiteX12" fmla="*/ 279400 w 2658576"/>
              <a:gd name="connsiteY12" fmla="*/ 2192867 h 2844800"/>
              <a:gd name="connsiteX13" fmla="*/ 76200 w 2658576"/>
              <a:gd name="connsiteY13" fmla="*/ 2497667 h 2844800"/>
              <a:gd name="connsiteX14" fmla="*/ 0 w 2658576"/>
              <a:gd name="connsiteY14" fmla="*/ 2844800 h 2844800"/>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931333 w 2658576"/>
              <a:gd name="connsiteY11" fmla="*/ 1879600 h 2844800"/>
              <a:gd name="connsiteX12" fmla="*/ 973667 w 2658576"/>
              <a:gd name="connsiteY12" fmla="*/ 2108201 h 2844800"/>
              <a:gd name="connsiteX13" fmla="*/ 76200 w 2658576"/>
              <a:gd name="connsiteY13" fmla="*/ 2497667 h 2844800"/>
              <a:gd name="connsiteX14" fmla="*/ 0 w 2658576"/>
              <a:gd name="connsiteY14" fmla="*/ 2844800 h 2844800"/>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931333 w 2658576"/>
              <a:gd name="connsiteY11" fmla="*/ 1879600 h 2844800"/>
              <a:gd name="connsiteX12" fmla="*/ 973667 w 2658576"/>
              <a:gd name="connsiteY12" fmla="*/ 2108201 h 2844800"/>
              <a:gd name="connsiteX13" fmla="*/ 1075267 w 2658576"/>
              <a:gd name="connsiteY13" fmla="*/ 2370667 h 2844800"/>
              <a:gd name="connsiteX14" fmla="*/ 76200 w 2658576"/>
              <a:gd name="connsiteY14" fmla="*/ 2497667 h 2844800"/>
              <a:gd name="connsiteX15" fmla="*/ 0 w 2658576"/>
              <a:gd name="connsiteY15" fmla="*/ 2844800 h 2844800"/>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931333 w 2658576"/>
              <a:gd name="connsiteY11" fmla="*/ 1879600 h 2844800"/>
              <a:gd name="connsiteX12" fmla="*/ 973667 w 2658576"/>
              <a:gd name="connsiteY12" fmla="*/ 2108201 h 2844800"/>
              <a:gd name="connsiteX13" fmla="*/ 1075267 w 2658576"/>
              <a:gd name="connsiteY13" fmla="*/ 2370667 h 2844800"/>
              <a:gd name="connsiteX14" fmla="*/ 76200 w 2658576"/>
              <a:gd name="connsiteY14" fmla="*/ 2497667 h 2844800"/>
              <a:gd name="connsiteX15" fmla="*/ 0 w 2658576"/>
              <a:gd name="connsiteY15" fmla="*/ 2844800 h 2844800"/>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931333 w 2658576"/>
              <a:gd name="connsiteY11" fmla="*/ 1879600 h 2844800"/>
              <a:gd name="connsiteX12" fmla="*/ 973667 w 2658576"/>
              <a:gd name="connsiteY12" fmla="*/ 2108201 h 2844800"/>
              <a:gd name="connsiteX13" fmla="*/ 1075267 w 2658576"/>
              <a:gd name="connsiteY13" fmla="*/ 2370667 h 2844800"/>
              <a:gd name="connsiteX14" fmla="*/ 1007533 w 2658576"/>
              <a:gd name="connsiteY14" fmla="*/ 2624667 h 2844800"/>
              <a:gd name="connsiteX15" fmla="*/ 0 w 2658576"/>
              <a:gd name="connsiteY15" fmla="*/ 2844800 h 2844800"/>
              <a:gd name="connsiteX0" fmla="*/ 1077292 w 1729268"/>
              <a:gd name="connsiteY0" fmla="*/ 0 h 2904066"/>
              <a:gd name="connsiteX1" fmla="*/ 1365159 w 1729268"/>
              <a:gd name="connsiteY1" fmla="*/ 160867 h 2904066"/>
              <a:gd name="connsiteX2" fmla="*/ 1534492 w 1729268"/>
              <a:gd name="connsiteY2" fmla="*/ 296333 h 2904066"/>
              <a:gd name="connsiteX3" fmla="*/ 1729226 w 1729268"/>
              <a:gd name="connsiteY3" fmla="*/ 550333 h 2904066"/>
              <a:gd name="connsiteX4" fmla="*/ 1517559 w 1729268"/>
              <a:gd name="connsiteY4" fmla="*/ 626533 h 2904066"/>
              <a:gd name="connsiteX5" fmla="*/ 1178892 w 1729268"/>
              <a:gd name="connsiteY5" fmla="*/ 795867 h 2904066"/>
              <a:gd name="connsiteX6" fmla="*/ 865626 w 1729268"/>
              <a:gd name="connsiteY6" fmla="*/ 965200 h 2904066"/>
              <a:gd name="connsiteX7" fmla="*/ 577759 w 1729268"/>
              <a:gd name="connsiteY7" fmla="*/ 1236133 h 2904066"/>
              <a:gd name="connsiteX8" fmla="*/ 450759 w 1729268"/>
              <a:gd name="connsiteY8" fmla="*/ 1540933 h 2904066"/>
              <a:gd name="connsiteX9" fmla="*/ 399959 w 1729268"/>
              <a:gd name="connsiteY9" fmla="*/ 1600200 h 2904066"/>
              <a:gd name="connsiteX10" fmla="*/ 103626 w 1729268"/>
              <a:gd name="connsiteY10" fmla="*/ 1693333 h 2904066"/>
              <a:gd name="connsiteX11" fmla="*/ 2025 w 1729268"/>
              <a:gd name="connsiteY11" fmla="*/ 1879600 h 2904066"/>
              <a:gd name="connsiteX12" fmla="*/ 44359 w 1729268"/>
              <a:gd name="connsiteY12" fmla="*/ 2108201 h 2904066"/>
              <a:gd name="connsiteX13" fmla="*/ 145959 w 1729268"/>
              <a:gd name="connsiteY13" fmla="*/ 2370667 h 2904066"/>
              <a:gd name="connsiteX14" fmla="*/ 78225 w 1729268"/>
              <a:gd name="connsiteY14" fmla="*/ 2624667 h 2904066"/>
              <a:gd name="connsiteX15" fmla="*/ 27426 w 1729268"/>
              <a:gd name="connsiteY15" fmla="*/ 2904066 h 2904066"/>
              <a:gd name="connsiteX0" fmla="*/ 1077932 w 1729908"/>
              <a:gd name="connsiteY0" fmla="*/ 0 h 2904066"/>
              <a:gd name="connsiteX1" fmla="*/ 1365799 w 1729908"/>
              <a:gd name="connsiteY1" fmla="*/ 160867 h 2904066"/>
              <a:gd name="connsiteX2" fmla="*/ 1535132 w 1729908"/>
              <a:gd name="connsiteY2" fmla="*/ 296333 h 2904066"/>
              <a:gd name="connsiteX3" fmla="*/ 1729866 w 1729908"/>
              <a:gd name="connsiteY3" fmla="*/ 550333 h 2904066"/>
              <a:gd name="connsiteX4" fmla="*/ 1518199 w 1729908"/>
              <a:gd name="connsiteY4" fmla="*/ 626533 h 2904066"/>
              <a:gd name="connsiteX5" fmla="*/ 1179532 w 1729908"/>
              <a:gd name="connsiteY5" fmla="*/ 795867 h 2904066"/>
              <a:gd name="connsiteX6" fmla="*/ 866266 w 1729908"/>
              <a:gd name="connsiteY6" fmla="*/ 965200 h 2904066"/>
              <a:gd name="connsiteX7" fmla="*/ 578399 w 1729908"/>
              <a:gd name="connsiteY7" fmla="*/ 1236133 h 2904066"/>
              <a:gd name="connsiteX8" fmla="*/ 451399 w 1729908"/>
              <a:gd name="connsiteY8" fmla="*/ 1540933 h 2904066"/>
              <a:gd name="connsiteX9" fmla="*/ 400599 w 1729908"/>
              <a:gd name="connsiteY9" fmla="*/ 1600200 h 2904066"/>
              <a:gd name="connsiteX10" fmla="*/ 104266 w 1729908"/>
              <a:gd name="connsiteY10" fmla="*/ 1693333 h 2904066"/>
              <a:gd name="connsiteX11" fmla="*/ 2665 w 1729908"/>
              <a:gd name="connsiteY11" fmla="*/ 1879600 h 2904066"/>
              <a:gd name="connsiteX12" fmla="*/ 44999 w 1729908"/>
              <a:gd name="connsiteY12" fmla="*/ 2108201 h 2904066"/>
              <a:gd name="connsiteX13" fmla="*/ 205865 w 1729908"/>
              <a:gd name="connsiteY13" fmla="*/ 2345267 h 2904066"/>
              <a:gd name="connsiteX14" fmla="*/ 78865 w 1729908"/>
              <a:gd name="connsiteY14" fmla="*/ 2624667 h 2904066"/>
              <a:gd name="connsiteX15" fmla="*/ 28066 w 1729908"/>
              <a:gd name="connsiteY15" fmla="*/ 2904066 h 2904066"/>
              <a:gd name="connsiteX0" fmla="*/ 1077932 w 1729908"/>
              <a:gd name="connsiteY0" fmla="*/ 0 h 2904066"/>
              <a:gd name="connsiteX1" fmla="*/ 1365799 w 1729908"/>
              <a:gd name="connsiteY1" fmla="*/ 160867 h 2904066"/>
              <a:gd name="connsiteX2" fmla="*/ 1535132 w 1729908"/>
              <a:gd name="connsiteY2" fmla="*/ 296333 h 2904066"/>
              <a:gd name="connsiteX3" fmla="*/ 1729866 w 1729908"/>
              <a:gd name="connsiteY3" fmla="*/ 550333 h 2904066"/>
              <a:gd name="connsiteX4" fmla="*/ 1518199 w 1729908"/>
              <a:gd name="connsiteY4" fmla="*/ 626533 h 2904066"/>
              <a:gd name="connsiteX5" fmla="*/ 1179532 w 1729908"/>
              <a:gd name="connsiteY5" fmla="*/ 795867 h 2904066"/>
              <a:gd name="connsiteX6" fmla="*/ 866266 w 1729908"/>
              <a:gd name="connsiteY6" fmla="*/ 965200 h 2904066"/>
              <a:gd name="connsiteX7" fmla="*/ 578399 w 1729908"/>
              <a:gd name="connsiteY7" fmla="*/ 1236133 h 2904066"/>
              <a:gd name="connsiteX8" fmla="*/ 451399 w 1729908"/>
              <a:gd name="connsiteY8" fmla="*/ 1540933 h 2904066"/>
              <a:gd name="connsiteX9" fmla="*/ 400599 w 1729908"/>
              <a:gd name="connsiteY9" fmla="*/ 1600200 h 2904066"/>
              <a:gd name="connsiteX10" fmla="*/ 104266 w 1729908"/>
              <a:gd name="connsiteY10" fmla="*/ 1693333 h 2904066"/>
              <a:gd name="connsiteX11" fmla="*/ 2665 w 1729908"/>
              <a:gd name="connsiteY11" fmla="*/ 1879600 h 2904066"/>
              <a:gd name="connsiteX12" fmla="*/ 44999 w 1729908"/>
              <a:gd name="connsiteY12" fmla="*/ 2108201 h 2904066"/>
              <a:gd name="connsiteX13" fmla="*/ 205865 w 1729908"/>
              <a:gd name="connsiteY13" fmla="*/ 2345267 h 2904066"/>
              <a:gd name="connsiteX14" fmla="*/ 78865 w 1729908"/>
              <a:gd name="connsiteY14" fmla="*/ 2624667 h 2904066"/>
              <a:gd name="connsiteX15" fmla="*/ 28066 w 1729908"/>
              <a:gd name="connsiteY15" fmla="*/ 2904066 h 2904066"/>
              <a:gd name="connsiteX0" fmla="*/ 1077932 w 1729908"/>
              <a:gd name="connsiteY0" fmla="*/ 0 h 2904066"/>
              <a:gd name="connsiteX1" fmla="*/ 1365799 w 1729908"/>
              <a:gd name="connsiteY1" fmla="*/ 160867 h 2904066"/>
              <a:gd name="connsiteX2" fmla="*/ 1535132 w 1729908"/>
              <a:gd name="connsiteY2" fmla="*/ 296333 h 2904066"/>
              <a:gd name="connsiteX3" fmla="*/ 1729866 w 1729908"/>
              <a:gd name="connsiteY3" fmla="*/ 550333 h 2904066"/>
              <a:gd name="connsiteX4" fmla="*/ 1518199 w 1729908"/>
              <a:gd name="connsiteY4" fmla="*/ 626533 h 2904066"/>
              <a:gd name="connsiteX5" fmla="*/ 1179532 w 1729908"/>
              <a:gd name="connsiteY5" fmla="*/ 753534 h 2904066"/>
              <a:gd name="connsiteX6" fmla="*/ 866266 w 1729908"/>
              <a:gd name="connsiteY6" fmla="*/ 965200 h 2904066"/>
              <a:gd name="connsiteX7" fmla="*/ 578399 w 1729908"/>
              <a:gd name="connsiteY7" fmla="*/ 1236133 h 2904066"/>
              <a:gd name="connsiteX8" fmla="*/ 451399 w 1729908"/>
              <a:gd name="connsiteY8" fmla="*/ 1540933 h 2904066"/>
              <a:gd name="connsiteX9" fmla="*/ 400599 w 1729908"/>
              <a:gd name="connsiteY9" fmla="*/ 1600200 h 2904066"/>
              <a:gd name="connsiteX10" fmla="*/ 104266 w 1729908"/>
              <a:gd name="connsiteY10" fmla="*/ 1693333 h 2904066"/>
              <a:gd name="connsiteX11" fmla="*/ 2665 w 1729908"/>
              <a:gd name="connsiteY11" fmla="*/ 1879600 h 2904066"/>
              <a:gd name="connsiteX12" fmla="*/ 44999 w 1729908"/>
              <a:gd name="connsiteY12" fmla="*/ 2108201 h 2904066"/>
              <a:gd name="connsiteX13" fmla="*/ 205865 w 1729908"/>
              <a:gd name="connsiteY13" fmla="*/ 2345267 h 2904066"/>
              <a:gd name="connsiteX14" fmla="*/ 78865 w 1729908"/>
              <a:gd name="connsiteY14" fmla="*/ 2624667 h 2904066"/>
              <a:gd name="connsiteX15" fmla="*/ 28066 w 1729908"/>
              <a:gd name="connsiteY15" fmla="*/ 2904066 h 2904066"/>
              <a:gd name="connsiteX0" fmla="*/ 1443980 w 2095956"/>
              <a:gd name="connsiteY0" fmla="*/ 0 h 2904066"/>
              <a:gd name="connsiteX1" fmla="*/ 1731847 w 2095956"/>
              <a:gd name="connsiteY1" fmla="*/ 160867 h 2904066"/>
              <a:gd name="connsiteX2" fmla="*/ 1901180 w 2095956"/>
              <a:gd name="connsiteY2" fmla="*/ 296333 h 2904066"/>
              <a:gd name="connsiteX3" fmla="*/ 2095914 w 2095956"/>
              <a:gd name="connsiteY3" fmla="*/ 550333 h 2904066"/>
              <a:gd name="connsiteX4" fmla="*/ 1884247 w 2095956"/>
              <a:gd name="connsiteY4" fmla="*/ 626533 h 2904066"/>
              <a:gd name="connsiteX5" fmla="*/ 1545580 w 2095956"/>
              <a:gd name="connsiteY5" fmla="*/ 753534 h 2904066"/>
              <a:gd name="connsiteX6" fmla="*/ 1232314 w 2095956"/>
              <a:gd name="connsiteY6" fmla="*/ 965200 h 2904066"/>
              <a:gd name="connsiteX7" fmla="*/ 944447 w 2095956"/>
              <a:gd name="connsiteY7" fmla="*/ 1236133 h 2904066"/>
              <a:gd name="connsiteX8" fmla="*/ 817447 w 2095956"/>
              <a:gd name="connsiteY8" fmla="*/ 1540933 h 2904066"/>
              <a:gd name="connsiteX9" fmla="*/ 766647 w 2095956"/>
              <a:gd name="connsiteY9" fmla="*/ 1600200 h 2904066"/>
              <a:gd name="connsiteX10" fmla="*/ 470314 w 2095956"/>
              <a:gd name="connsiteY10" fmla="*/ 1693333 h 2904066"/>
              <a:gd name="connsiteX11" fmla="*/ 368713 w 2095956"/>
              <a:gd name="connsiteY11" fmla="*/ 1879600 h 2904066"/>
              <a:gd name="connsiteX12" fmla="*/ 2485 w 2095956"/>
              <a:gd name="connsiteY12" fmla="*/ 2069290 h 2904066"/>
              <a:gd name="connsiteX13" fmla="*/ 571913 w 2095956"/>
              <a:gd name="connsiteY13" fmla="*/ 2345267 h 2904066"/>
              <a:gd name="connsiteX14" fmla="*/ 444913 w 2095956"/>
              <a:gd name="connsiteY14" fmla="*/ 2624667 h 2904066"/>
              <a:gd name="connsiteX15" fmla="*/ 394114 w 2095956"/>
              <a:gd name="connsiteY15" fmla="*/ 2904066 h 2904066"/>
              <a:gd name="connsiteX0" fmla="*/ 2013066 w 2665042"/>
              <a:gd name="connsiteY0" fmla="*/ 0 h 2904066"/>
              <a:gd name="connsiteX1" fmla="*/ 2300933 w 2665042"/>
              <a:gd name="connsiteY1" fmla="*/ 160867 h 2904066"/>
              <a:gd name="connsiteX2" fmla="*/ 2470266 w 2665042"/>
              <a:gd name="connsiteY2" fmla="*/ 296333 h 2904066"/>
              <a:gd name="connsiteX3" fmla="*/ 2665000 w 2665042"/>
              <a:gd name="connsiteY3" fmla="*/ 550333 h 2904066"/>
              <a:gd name="connsiteX4" fmla="*/ 2453333 w 2665042"/>
              <a:gd name="connsiteY4" fmla="*/ 626533 h 2904066"/>
              <a:gd name="connsiteX5" fmla="*/ 2114666 w 2665042"/>
              <a:gd name="connsiteY5" fmla="*/ 753534 h 2904066"/>
              <a:gd name="connsiteX6" fmla="*/ 1801400 w 2665042"/>
              <a:gd name="connsiteY6" fmla="*/ 965200 h 2904066"/>
              <a:gd name="connsiteX7" fmla="*/ 1513533 w 2665042"/>
              <a:gd name="connsiteY7" fmla="*/ 1236133 h 2904066"/>
              <a:gd name="connsiteX8" fmla="*/ 1386533 w 2665042"/>
              <a:gd name="connsiteY8" fmla="*/ 1540933 h 2904066"/>
              <a:gd name="connsiteX9" fmla="*/ 1335733 w 2665042"/>
              <a:gd name="connsiteY9" fmla="*/ 1600200 h 2904066"/>
              <a:gd name="connsiteX10" fmla="*/ 1039400 w 2665042"/>
              <a:gd name="connsiteY10" fmla="*/ 1693333 h 2904066"/>
              <a:gd name="connsiteX11" fmla="*/ 937799 w 2665042"/>
              <a:gd name="connsiteY11" fmla="*/ 1879600 h 2904066"/>
              <a:gd name="connsiteX12" fmla="*/ 571571 w 2665042"/>
              <a:gd name="connsiteY12" fmla="*/ 2069290 h 2904066"/>
              <a:gd name="connsiteX13" fmla="*/ 12590 w 2665042"/>
              <a:gd name="connsiteY13" fmla="*/ 2471726 h 2904066"/>
              <a:gd name="connsiteX14" fmla="*/ 1013999 w 2665042"/>
              <a:gd name="connsiteY14" fmla="*/ 2624667 h 2904066"/>
              <a:gd name="connsiteX15" fmla="*/ 963200 w 2665042"/>
              <a:gd name="connsiteY15" fmla="*/ 2904066 h 2904066"/>
              <a:gd name="connsiteX0" fmla="*/ 2061393 w 2713369"/>
              <a:gd name="connsiteY0" fmla="*/ 0 h 2904066"/>
              <a:gd name="connsiteX1" fmla="*/ 2349260 w 2713369"/>
              <a:gd name="connsiteY1" fmla="*/ 160867 h 2904066"/>
              <a:gd name="connsiteX2" fmla="*/ 2518593 w 2713369"/>
              <a:gd name="connsiteY2" fmla="*/ 296333 h 2904066"/>
              <a:gd name="connsiteX3" fmla="*/ 2713327 w 2713369"/>
              <a:gd name="connsiteY3" fmla="*/ 550333 h 2904066"/>
              <a:gd name="connsiteX4" fmla="*/ 2501660 w 2713369"/>
              <a:gd name="connsiteY4" fmla="*/ 626533 h 2904066"/>
              <a:gd name="connsiteX5" fmla="*/ 2162993 w 2713369"/>
              <a:gd name="connsiteY5" fmla="*/ 753534 h 2904066"/>
              <a:gd name="connsiteX6" fmla="*/ 1849727 w 2713369"/>
              <a:gd name="connsiteY6" fmla="*/ 965200 h 2904066"/>
              <a:gd name="connsiteX7" fmla="*/ 1561860 w 2713369"/>
              <a:gd name="connsiteY7" fmla="*/ 1236133 h 2904066"/>
              <a:gd name="connsiteX8" fmla="*/ 1434860 w 2713369"/>
              <a:gd name="connsiteY8" fmla="*/ 1540933 h 2904066"/>
              <a:gd name="connsiteX9" fmla="*/ 1384060 w 2713369"/>
              <a:gd name="connsiteY9" fmla="*/ 1600200 h 2904066"/>
              <a:gd name="connsiteX10" fmla="*/ 1087727 w 2713369"/>
              <a:gd name="connsiteY10" fmla="*/ 1693333 h 2904066"/>
              <a:gd name="connsiteX11" fmla="*/ 986126 w 2713369"/>
              <a:gd name="connsiteY11" fmla="*/ 1879600 h 2904066"/>
              <a:gd name="connsiteX12" fmla="*/ 619898 w 2713369"/>
              <a:gd name="connsiteY12" fmla="*/ 2069290 h 2904066"/>
              <a:gd name="connsiteX13" fmla="*/ 60917 w 2713369"/>
              <a:gd name="connsiteY13" fmla="*/ 2471726 h 2904066"/>
              <a:gd name="connsiteX14" fmla="*/ 11739 w 2713369"/>
              <a:gd name="connsiteY14" fmla="*/ 2751127 h 2904066"/>
              <a:gd name="connsiteX15" fmla="*/ 1011527 w 2713369"/>
              <a:gd name="connsiteY15" fmla="*/ 2904066 h 2904066"/>
              <a:gd name="connsiteX0" fmla="*/ 2149091 w 2801067"/>
              <a:gd name="connsiteY0" fmla="*/ 0 h 2845700"/>
              <a:gd name="connsiteX1" fmla="*/ 2436958 w 2801067"/>
              <a:gd name="connsiteY1" fmla="*/ 160867 h 2845700"/>
              <a:gd name="connsiteX2" fmla="*/ 2606291 w 2801067"/>
              <a:gd name="connsiteY2" fmla="*/ 296333 h 2845700"/>
              <a:gd name="connsiteX3" fmla="*/ 2801025 w 2801067"/>
              <a:gd name="connsiteY3" fmla="*/ 550333 h 2845700"/>
              <a:gd name="connsiteX4" fmla="*/ 2589358 w 2801067"/>
              <a:gd name="connsiteY4" fmla="*/ 626533 h 2845700"/>
              <a:gd name="connsiteX5" fmla="*/ 2250691 w 2801067"/>
              <a:gd name="connsiteY5" fmla="*/ 753534 h 2845700"/>
              <a:gd name="connsiteX6" fmla="*/ 1937425 w 2801067"/>
              <a:gd name="connsiteY6" fmla="*/ 965200 h 2845700"/>
              <a:gd name="connsiteX7" fmla="*/ 1649558 w 2801067"/>
              <a:gd name="connsiteY7" fmla="*/ 1236133 h 2845700"/>
              <a:gd name="connsiteX8" fmla="*/ 1522558 w 2801067"/>
              <a:gd name="connsiteY8" fmla="*/ 1540933 h 2845700"/>
              <a:gd name="connsiteX9" fmla="*/ 1471758 w 2801067"/>
              <a:gd name="connsiteY9" fmla="*/ 1600200 h 2845700"/>
              <a:gd name="connsiteX10" fmla="*/ 1175425 w 2801067"/>
              <a:gd name="connsiteY10" fmla="*/ 1693333 h 2845700"/>
              <a:gd name="connsiteX11" fmla="*/ 1073824 w 2801067"/>
              <a:gd name="connsiteY11" fmla="*/ 1879600 h 2845700"/>
              <a:gd name="connsiteX12" fmla="*/ 707596 w 2801067"/>
              <a:gd name="connsiteY12" fmla="*/ 2069290 h 2845700"/>
              <a:gd name="connsiteX13" fmla="*/ 148615 w 2801067"/>
              <a:gd name="connsiteY13" fmla="*/ 2471726 h 2845700"/>
              <a:gd name="connsiteX14" fmla="*/ 99437 w 2801067"/>
              <a:gd name="connsiteY14" fmla="*/ 2751127 h 2845700"/>
              <a:gd name="connsiteX15" fmla="*/ 0 w 2801067"/>
              <a:gd name="connsiteY15" fmla="*/ 2845700 h 2845700"/>
              <a:gd name="connsiteX0" fmla="*/ 2149091 w 2801067"/>
              <a:gd name="connsiteY0" fmla="*/ 0 h 2845700"/>
              <a:gd name="connsiteX1" fmla="*/ 2436958 w 2801067"/>
              <a:gd name="connsiteY1" fmla="*/ 160867 h 2845700"/>
              <a:gd name="connsiteX2" fmla="*/ 2606291 w 2801067"/>
              <a:gd name="connsiteY2" fmla="*/ 296333 h 2845700"/>
              <a:gd name="connsiteX3" fmla="*/ 2801025 w 2801067"/>
              <a:gd name="connsiteY3" fmla="*/ 550333 h 2845700"/>
              <a:gd name="connsiteX4" fmla="*/ 2589358 w 2801067"/>
              <a:gd name="connsiteY4" fmla="*/ 626533 h 2845700"/>
              <a:gd name="connsiteX5" fmla="*/ 2250691 w 2801067"/>
              <a:gd name="connsiteY5" fmla="*/ 753534 h 2845700"/>
              <a:gd name="connsiteX6" fmla="*/ 1937425 w 2801067"/>
              <a:gd name="connsiteY6" fmla="*/ 965200 h 2845700"/>
              <a:gd name="connsiteX7" fmla="*/ 1649558 w 2801067"/>
              <a:gd name="connsiteY7" fmla="*/ 1236133 h 2845700"/>
              <a:gd name="connsiteX8" fmla="*/ 1522558 w 2801067"/>
              <a:gd name="connsiteY8" fmla="*/ 1540933 h 2845700"/>
              <a:gd name="connsiteX9" fmla="*/ 1471758 w 2801067"/>
              <a:gd name="connsiteY9" fmla="*/ 1600200 h 2845700"/>
              <a:gd name="connsiteX10" fmla="*/ 1175425 w 2801067"/>
              <a:gd name="connsiteY10" fmla="*/ 1693333 h 2845700"/>
              <a:gd name="connsiteX11" fmla="*/ 801450 w 2801067"/>
              <a:gd name="connsiteY11" fmla="*/ 1879600 h 2845700"/>
              <a:gd name="connsiteX12" fmla="*/ 707596 w 2801067"/>
              <a:gd name="connsiteY12" fmla="*/ 2069290 h 2845700"/>
              <a:gd name="connsiteX13" fmla="*/ 148615 w 2801067"/>
              <a:gd name="connsiteY13" fmla="*/ 2471726 h 2845700"/>
              <a:gd name="connsiteX14" fmla="*/ 99437 w 2801067"/>
              <a:gd name="connsiteY14" fmla="*/ 2751127 h 2845700"/>
              <a:gd name="connsiteX15" fmla="*/ 0 w 2801067"/>
              <a:gd name="connsiteY15" fmla="*/ 2845700 h 2845700"/>
              <a:gd name="connsiteX0" fmla="*/ 2149091 w 2801067"/>
              <a:gd name="connsiteY0" fmla="*/ 0 h 2845700"/>
              <a:gd name="connsiteX1" fmla="*/ 2436958 w 2801067"/>
              <a:gd name="connsiteY1" fmla="*/ 160867 h 2845700"/>
              <a:gd name="connsiteX2" fmla="*/ 2606291 w 2801067"/>
              <a:gd name="connsiteY2" fmla="*/ 296333 h 2845700"/>
              <a:gd name="connsiteX3" fmla="*/ 2801025 w 2801067"/>
              <a:gd name="connsiteY3" fmla="*/ 550333 h 2845700"/>
              <a:gd name="connsiteX4" fmla="*/ 2589358 w 2801067"/>
              <a:gd name="connsiteY4" fmla="*/ 626533 h 2845700"/>
              <a:gd name="connsiteX5" fmla="*/ 2250691 w 2801067"/>
              <a:gd name="connsiteY5" fmla="*/ 753534 h 2845700"/>
              <a:gd name="connsiteX6" fmla="*/ 1937425 w 2801067"/>
              <a:gd name="connsiteY6" fmla="*/ 965200 h 2845700"/>
              <a:gd name="connsiteX7" fmla="*/ 1649558 w 2801067"/>
              <a:gd name="connsiteY7" fmla="*/ 1236133 h 2845700"/>
              <a:gd name="connsiteX8" fmla="*/ 1522558 w 2801067"/>
              <a:gd name="connsiteY8" fmla="*/ 1540933 h 2845700"/>
              <a:gd name="connsiteX9" fmla="*/ 1471758 w 2801067"/>
              <a:gd name="connsiteY9" fmla="*/ 1600200 h 2845700"/>
              <a:gd name="connsiteX10" fmla="*/ 1175425 w 2801067"/>
              <a:gd name="connsiteY10" fmla="*/ 1693333 h 2845700"/>
              <a:gd name="connsiteX11" fmla="*/ 801450 w 2801067"/>
              <a:gd name="connsiteY11" fmla="*/ 1879600 h 2845700"/>
              <a:gd name="connsiteX12" fmla="*/ 148615 w 2801067"/>
              <a:gd name="connsiteY12" fmla="*/ 2471726 h 2845700"/>
              <a:gd name="connsiteX13" fmla="*/ 99437 w 2801067"/>
              <a:gd name="connsiteY13" fmla="*/ 2751127 h 2845700"/>
              <a:gd name="connsiteX14" fmla="*/ 0 w 2801067"/>
              <a:gd name="connsiteY14" fmla="*/ 2845700 h 2845700"/>
              <a:gd name="connsiteX0" fmla="*/ 2149091 w 2801067"/>
              <a:gd name="connsiteY0" fmla="*/ 0 h 2845700"/>
              <a:gd name="connsiteX1" fmla="*/ 2436958 w 2801067"/>
              <a:gd name="connsiteY1" fmla="*/ 160867 h 2845700"/>
              <a:gd name="connsiteX2" fmla="*/ 2606291 w 2801067"/>
              <a:gd name="connsiteY2" fmla="*/ 296333 h 2845700"/>
              <a:gd name="connsiteX3" fmla="*/ 2801025 w 2801067"/>
              <a:gd name="connsiteY3" fmla="*/ 550333 h 2845700"/>
              <a:gd name="connsiteX4" fmla="*/ 2589358 w 2801067"/>
              <a:gd name="connsiteY4" fmla="*/ 626533 h 2845700"/>
              <a:gd name="connsiteX5" fmla="*/ 2250691 w 2801067"/>
              <a:gd name="connsiteY5" fmla="*/ 753534 h 2845700"/>
              <a:gd name="connsiteX6" fmla="*/ 1937425 w 2801067"/>
              <a:gd name="connsiteY6" fmla="*/ 965200 h 2845700"/>
              <a:gd name="connsiteX7" fmla="*/ 1649558 w 2801067"/>
              <a:gd name="connsiteY7" fmla="*/ 1236133 h 2845700"/>
              <a:gd name="connsiteX8" fmla="*/ 1522558 w 2801067"/>
              <a:gd name="connsiteY8" fmla="*/ 1540933 h 2845700"/>
              <a:gd name="connsiteX9" fmla="*/ 1471758 w 2801067"/>
              <a:gd name="connsiteY9" fmla="*/ 1600200 h 2845700"/>
              <a:gd name="connsiteX10" fmla="*/ 1175425 w 2801067"/>
              <a:gd name="connsiteY10" fmla="*/ 1693333 h 2845700"/>
              <a:gd name="connsiteX11" fmla="*/ 801450 w 2801067"/>
              <a:gd name="connsiteY11" fmla="*/ 1879600 h 2845700"/>
              <a:gd name="connsiteX12" fmla="*/ 489083 w 2801067"/>
              <a:gd name="connsiteY12" fmla="*/ 2140985 h 2845700"/>
              <a:gd name="connsiteX13" fmla="*/ 99437 w 2801067"/>
              <a:gd name="connsiteY13" fmla="*/ 2751127 h 2845700"/>
              <a:gd name="connsiteX14" fmla="*/ 0 w 2801067"/>
              <a:gd name="connsiteY14" fmla="*/ 2845700 h 2845700"/>
              <a:gd name="connsiteX0" fmla="*/ 2149091 w 2801067"/>
              <a:gd name="connsiteY0" fmla="*/ 0 h 2845700"/>
              <a:gd name="connsiteX1" fmla="*/ 2436958 w 2801067"/>
              <a:gd name="connsiteY1" fmla="*/ 160867 h 2845700"/>
              <a:gd name="connsiteX2" fmla="*/ 2606291 w 2801067"/>
              <a:gd name="connsiteY2" fmla="*/ 296333 h 2845700"/>
              <a:gd name="connsiteX3" fmla="*/ 2801025 w 2801067"/>
              <a:gd name="connsiteY3" fmla="*/ 550333 h 2845700"/>
              <a:gd name="connsiteX4" fmla="*/ 2589358 w 2801067"/>
              <a:gd name="connsiteY4" fmla="*/ 626533 h 2845700"/>
              <a:gd name="connsiteX5" fmla="*/ 2250691 w 2801067"/>
              <a:gd name="connsiteY5" fmla="*/ 753534 h 2845700"/>
              <a:gd name="connsiteX6" fmla="*/ 1937425 w 2801067"/>
              <a:gd name="connsiteY6" fmla="*/ 965200 h 2845700"/>
              <a:gd name="connsiteX7" fmla="*/ 1649558 w 2801067"/>
              <a:gd name="connsiteY7" fmla="*/ 1236133 h 2845700"/>
              <a:gd name="connsiteX8" fmla="*/ 1522558 w 2801067"/>
              <a:gd name="connsiteY8" fmla="*/ 1540933 h 2845700"/>
              <a:gd name="connsiteX9" fmla="*/ 1471758 w 2801067"/>
              <a:gd name="connsiteY9" fmla="*/ 1600200 h 2845700"/>
              <a:gd name="connsiteX10" fmla="*/ 1175425 w 2801067"/>
              <a:gd name="connsiteY10" fmla="*/ 1693333 h 2845700"/>
              <a:gd name="connsiteX11" fmla="*/ 801450 w 2801067"/>
              <a:gd name="connsiteY11" fmla="*/ 1879600 h 2845700"/>
              <a:gd name="connsiteX12" fmla="*/ 489083 w 2801067"/>
              <a:gd name="connsiteY12" fmla="*/ 2140985 h 2845700"/>
              <a:gd name="connsiteX13" fmla="*/ 245352 w 2801067"/>
              <a:gd name="connsiteY13" fmla="*/ 2449569 h 2845700"/>
              <a:gd name="connsiteX14" fmla="*/ 0 w 2801067"/>
              <a:gd name="connsiteY14" fmla="*/ 2845700 h 2845700"/>
              <a:gd name="connsiteX0" fmla="*/ 2042087 w 2694063"/>
              <a:gd name="connsiteY0" fmla="*/ 0 h 2874883"/>
              <a:gd name="connsiteX1" fmla="*/ 2329954 w 2694063"/>
              <a:gd name="connsiteY1" fmla="*/ 160867 h 2874883"/>
              <a:gd name="connsiteX2" fmla="*/ 2499287 w 2694063"/>
              <a:gd name="connsiteY2" fmla="*/ 296333 h 2874883"/>
              <a:gd name="connsiteX3" fmla="*/ 2694021 w 2694063"/>
              <a:gd name="connsiteY3" fmla="*/ 550333 h 2874883"/>
              <a:gd name="connsiteX4" fmla="*/ 2482354 w 2694063"/>
              <a:gd name="connsiteY4" fmla="*/ 626533 h 2874883"/>
              <a:gd name="connsiteX5" fmla="*/ 2143687 w 2694063"/>
              <a:gd name="connsiteY5" fmla="*/ 753534 h 2874883"/>
              <a:gd name="connsiteX6" fmla="*/ 1830421 w 2694063"/>
              <a:gd name="connsiteY6" fmla="*/ 965200 h 2874883"/>
              <a:gd name="connsiteX7" fmla="*/ 1542554 w 2694063"/>
              <a:gd name="connsiteY7" fmla="*/ 1236133 h 2874883"/>
              <a:gd name="connsiteX8" fmla="*/ 1415554 w 2694063"/>
              <a:gd name="connsiteY8" fmla="*/ 1540933 h 2874883"/>
              <a:gd name="connsiteX9" fmla="*/ 1364754 w 2694063"/>
              <a:gd name="connsiteY9" fmla="*/ 1600200 h 2874883"/>
              <a:gd name="connsiteX10" fmla="*/ 1068421 w 2694063"/>
              <a:gd name="connsiteY10" fmla="*/ 1693333 h 2874883"/>
              <a:gd name="connsiteX11" fmla="*/ 694446 w 2694063"/>
              <a:gd name="connsiteY11" fmla="*/ 1879600 h 2874883"/>
              <a:gd name="connsiteX12" fmla="*/ 382079 w 2694063"/>
              <a:gd name="connsiteY12" fmla="*/ 2140985 h 2874883"/>
              <a:gd name="connsiteX13" fmla="*/ 138348 w 2694063"/>
              <a:gd name="connsiteY13" fmla="*/ 2449569 h 2874883"/>
              <a:gd name="connsiteX14" fmla="*/ 0 w 2694063"/>
              <a:gd name="connsiteY14" fmla="*/ 2874883 h 2874883"/>
              <a:gd name="connsiteX0" fmla="*/ 2042087 w 2694063"/>
              <a:gd name="connsiteY0" fmla="*/ 0 h 2874883"/>
              <a:gd name="connsiteX1" fmla="*/ 2329954 w 2694063"/>
              <a:gd name="connsiteY1" fmla="*/ 160867 h 2874883"/>
              <a:gd name="connsiteX2" fmla="*/ 2499287 w 2694063"/>
              <a:gd name="connsiteY2" fmla="*/ 296333 h 2874883"/>
              <a:gd name="connsiteX3" fmla="*/ 2694021 w 2694063"/>
              <a:gd name="connsiteY3" fmla="*/ 550333 h 2874883"/>
              <a:gd name="connsiteX4" fmla="*/ 2482354 w 2694063"/>
              <a:gd name="connsiteY4" fmla="*/ 626533 h 2874883"/>
              <a:gd name="connsiteX5" fmla="*/ 2143687 w 2694063"/>
              <a:gd name="connsiteY5" fmla="*/ 753534 h 2874883"/>
              <a:gd name="connsiteX6" fmla="*/ 1830421 w 2694063"/>
              <a:gd name="connsiteY6" fmla="*/ 965200 h 2874883"/>
              <a:gd name="connsiteX7" fmla="*/ 1542554 w 2694063"/>
              <a:gd name="connsiteY7" fmla="*/ 1236133 h 2874883"/>
              <a:gd name="connsiteX8" fmla="*/ 1415554 w 2694063"/>
              <a:gd name="connsiteY8" fmla="*/ 1540933 h 2874883"/>
              <a:gd name="connsiteX9" fmla="*/ 1364754 w 2694063"/>
              <a:gd name="connsiteY9" fmla="*/ 1600200 h 2874883"/>
              <a:gd name="connsiteX10" fmla="*/ 1068421 w 2694063"/>
              <a:gd name="connsiteY10" fmla="*/ 1693333 h 2874883"/>
              <a:gd name="connsiteX11" fmla="*/ 694446 w 2694063"/>
              <a:gd name="connsiteY11" fmla="*/ 1879600 h 2874883"/>
              <a:gd name="connsiteX12" fmla="*/ 391807 w 2694063"/>
              <a:gd name="connsiteY12" fmla="*/ 2102074 h 2874883"/>
              <a:gd name="connsiteX13" fmla="*/ 138348 w 2694063"/>
              <a:gd name="connsiteY13" fmla="*/ 2449569 h 2874883"/>
              <a:gd name="connsiteX14" fmla="*/ 0 w 2694063"/>
              <a:gd name="connsiteY14" fmla="*/ 2874883 h 2874883"/>
              <a:gd name="connsiteX0" fmla="*/ 2042087 w 2694063"/>
              <a:gd name="connsiteY0" fmla="*/ 0 h 2874883"/>
              <a:gd name="connsiteX1" fmla="*/ 2329954 w 2694063"/>
              <a:gd name="connsiteY1" fmla="*/ 160867 h 2874883"/>
              <a:gd name="connsiteX2" fmla="*/ 2499287 w 2694063"/>
              <a:gd name="connsiteY2" fmla="*/ 296333 h 2874883"/>
              <a:gd name="connsiteX3" fmla="*/ 2694021 w 2694063"/>
              <a:gd name="connsiteY3" fmla="*/ 550333 h 2874883"/>
              <a:gd name="connsiteX4" fmla="*/ 2482354 w 2694063"/>
              <a:gd name="connsiteY4" fmla="*/ 626533 h 2874883"/>
              <a:gd name="connsiteX5" fmla="*/ 2143687 w 2694063"/>
              <a:gd name="connsiteY5" fmla="*/ 753534 h 2874883"/>
              <a:gd name="connsiteX6" fmla="*/ 1830421 w 2694063"/>
              <a:gd name="connsiteY6" fmla="*/ 965200 h 2874883"/>
              <a:gd name="connsiteX7" fmla="*/ 1542554 w 2694063"/>
              <a:gd name="connsiteY7" fmla="*/ 1236133 h 2874883"/>
              <a:gd name="connsiteX8" fmla="*/ 1415554 w 2694063"/>
              <a:gd name="connsiteY8" fmla="*/ 1540933 h 2874883"/>
              <a:gd name="connsiteX9" fmla="*/ 1364754 w 2694063"/>
              <a:gd name="connsiteY9" fmla="*/ 1600200 h 2874883"/>
              <a:gd name="connsiteX10" fmla="*/ 1068421 w 2694063"/>
              <a:gd name="connsiteY10" fmla="*/ 1693333 h 2874883"/>
              <a:gd name="connsiteX11" fmla="*/ 694446 w 2694063"/>
              <a:gd name="connsiteY11" fmla="*/ 1879600 h 2874883"/>
              <a:gd name="connsiteX12" fmla="*/ 391807 w 2694063"/>
              <a:gd name="connsiteY12" fmla="*/ 2102074 h 2874883"/>
              <a:gd name="connsiteX13" fmla="*/ 138348 w 2694063"/>
              <a:gd name="connsiteY13" fmla="*/ 2449569 h 2874883"/>
              <a:gd name="connsiteX14" fmla="*/ 0 w 2694063"/>
              <a:gd name="connsiteY14" fmla="*/ 2874883 h 2874883"/>
              <a:gd name="connsiteX0" fmla="*/ 2042087 w 2694063"/>
              <a:gd name="connsiteY0" fmla="*/ 0 h 2874883"/>
              <a:gd name="connsiteX1" fmla="*/ 2329954 w 2694063"/>
              <a:gd name="connsiteY1" fmla="*/ 160867 h 2874883"/>
              <a:gd name="connsiteX2" fmla="*/ 2499287 w 2694063"/>
              <a:gd name="connsiteY2" fmla="*/ 296333 h 2874883"/>
              <a:gd name="connsiteX3" fmla="*/ 2694021 w 2694063"/>
              <a:gd name="connsiteY3" fmla="*/ 550333 h 2874883"/>
              <a:gd name="connsiteX4" fmla="*/ 2482354 w 2694063"/>
              <a:gd name="connsiteY4" fmla="*/ 626533 h 2874883"/>
              <a:gd name="connsiteX5" fmla="*/ 2143687 w 2694063"/>
              <a:gd name="connsiteY5" fmla="*/ 753534 h 2874883"/>
              <a:gd name="connsiteX6" fmla="*/ 1830421 w 2694063"/>
              <a:gd name="connsiteY6" fmla="*/ 965200 h 2874883"/>
              <a:gd name="connsiteX7" fmla="*/ 1542554 w 2694063"/>
              <a:gd name="connsiteY7" fmla="*/ 1236133 h 2874883"/>
              <a:gd name="connsiteX8" fmla="*/ 1415554 w 2694063"/>
              <a:gd name="connsiteY8" fmla="*/ 1540933 h 2874883"/>
              <a:gd name="connsiteX9" fmla="*/ 1364754 w 2694063"/>
              <a:gd name="connsiteY9" fmla="*/ 1600200 h 2874883"/>
              <a:gd name="connsiteX10" fmla="*/ 1068421 w 2694063"/>
              <a:gd name="connsiteY10" fmla="*/ 1693333 h 2874883"/>
              <a:gd name="connsiteX11" fmla="*/ 694446 w 2694063"/>
              <a:gd name="connsiteY11" fmla="*/ 1879600 h 2874883"/>
              <a:gd name="connsiteX12" fmla="*/ 391807 w 2694063"/>
              <a:gd name="connsiteY12" fmla="*/ 2102074 h 2874883"/>
              <a:gd name="connsiteX13" fmla="*/ 138348 w 2694063"/>
              <a:gd name="connsiteY13" fmla="*/ 2449569 h 2874883"/>
              <a:gd name="connsiteX14" fmla="*/ 0 w 2694063"/>
              <a:gd name="connsiteY14" fmla="*/ 2874883 h 2874883"/>
              <a:gd name="connsiteX0" fmla="*/ 2042087 w 2694063"/>
              <a:gd name="connsiteY0" fmla="*/ 0 h 2874883"/>
              <a:gd name="connsiteX1" fmla="*/ 2329954 w 2694063"/>
              <a:gd name="connsiteY1" fmla="*/ 160867 h 2874883"/>
              <a:gd name="connsiteX2" fmla="*/ 2499287 w 2694063"/>
              <a:gd name="connsiteY2" fmla="*/ 296333 h 2874883"/>
              <a:gd name="connsiteX3" fmla="*/ 2694021 w 2694063"/>
              <a:gd name="connsiteY3" fmla="*/ 550333 h 2874883"/>
              <a:gd name="connsiteX4" fmla="*/ 2482354 w 2694063"/>
              <a:gd name="connsiteY4" fmla="*/ 626533 h 2874883"/>
              <a:gd name="connsiteX5" fmla="*/ 2143687 w 2694063"/>
              <a:gd name="connsiteY5" fmla="*/ 753534 h 2874883"/>
              <a:gd name="connsiteX6" fmla="*/ 1830421 w 2694063"/>
              <a:gd name="connsiteY6" fmla="*/ 965200 h 2874883"/>
              <a:gd name="connsiteX7" fmla="*/ 1542554 w 2694063"/>
              <a:gd name="connsiteY7" fmla="*/ 1236133 h 2874883"/>
              <a:gd name="connsiteX8" fmla="*/ 1415554 w 2694063"/>
              <a:gd name="connsiteY8" fmla="*/ 1540933 h 2874883"/>
              <a:gd name="connsiteX9" fmla="*/ 1364754 w 2694063"/>
              <a:gd name="connsiteY9" fmla="*/ 1600200 h 2874883"/>
              <a:gd name="connsiteX10" fmla="*/ 1068421 w 2694063"/>
              <a:gd name="connsiteY10" fmla="*/ 1693333 h 2874883"/>
              <a:gd name="connsiteX11" fmla="*/ 694446 w 2694063"/>
              <a:gd name="connsiteY11" fmla="*/ 1879600 h 2874883"/>
              <a:gd name="connsiteX12" fmla="*/ 391807 w 2694063"/>
              <a:gd name="connsiteY12" fmla="*/ 2102074 h 2874883"/>
              <a:gd name="connsiteX13" fmla="*/ 138348 w 2694063"/>
              <a:gd name="connsiteY13" fmla="*/ 2449569 h 2874883"/>
              <a:gd name="connsiteX14" fmla="*/ 0 w 2694063"/>
              <a:gd name="connsiteY14" fmla="*/ 2874883 h 2874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94063" h="2874883">
                <a:moveTo>
                  <a:pt x="2042087" y="0"/>
                </a:moveTo>
                <a:cubicBezTo>
                  <a:pt x="2147920" y="55739"/>
                  <a:pt x="2253754" y="111478"/>
                  <a:pt x="2329954" y="160867"/>
                </a:cubicBezTo>
                <a:cubicBezTo>
                  <a:pt x="2406154" y="210256"/>
                  <a:pt x="2438609" y="231422"/>
                  <a:pt x="2499287" y="296333"/>
                </a:cubicBezTo>
                <a:cubicBezTo>
                  <a:pt x="2559965" y="361244"/>
                  <a:pt x="2696843" y="495300"/>
                  <a:pt x="2694021" y="550333"/>
                </a:cubicBezTo>
                <a:cubicBezTo>
                  <a:pt x="2691199" y="605366"/>
                  <a:pt x="2574076" y="592666"/>
                  <a:pt x="2482354" y="626533"/>
                </a:cubicBezTo>
                <a:cubicBezTo>
                  <a:pt x="2390632" y="660400"/>
                  <a:pt x="2252342" y="697090"/>
                  <a:pt x="2143687" y="753534"/>
                </a:cubicBezTo>
                <a:cubicBezTo>
                  <a:pt x="2035032" y="809978"/>
                  <a:pt x="1930610" y="884767"/>
                  <a:pt x="1830421" y="965200"/>
                </a:cubicBezTo>
                <a:cubicBezTo>
                  <a:pt x="1730232" y="1045633"/>
                  <a:pt x="1611699" y="1140177"/>
                  <a:pt x="1542554" y="1236133"/>
                </a:cubicBezTo>
                <a:cubicBezTo>
                  <a:pt x="1473409" y="1332089"/>
                  <a:pt x="1445187" y="1480255"/>
                  <a:pt x="1415554" y="1540933"/>
                </a:cubicBezTo>
                <a:cubicBezTo>
                  <a:pt x="1385921" y="1601611"/>
                  <a:pt x="1422609" y="1574800"/>
                  <a:pt x="1364754" y="1600200"/>
                </a:cubicBezTo>
                <a:cubicBezTo>
                  <a:pt x="1306899" y="1625600"/>
                  <a:pt x="1180139" y="1646766"/>
                  <a:pt x="1068421" y="1693333"/>
                </a:cubicBezTo>
                <a:cubicBezTo>
                  <a:pt x="956703" y="1739900"/>
                  <a:pt x="807215" y="1811477"/>
                  <a:pt x="694446" y="1879600"/>
                </a:cubicBezTo>
                <a:cubicBezTo>
                  <a:pt x="581677" y="1947723"/>
                  <a:pt x="547720" y="1966548"/>
                  <a:pt x="391807" y="2102074"/>
                </a:cubicBezTo>
                <a:cubicBezTo>
                  <a:pt x="222774" y="2283717"/>
                  <a:pt x="221604" y="2280236"/>
                  <a:pt x="138348" y="2449569"/>
                </a:cubicBezTo>
                <a:cubicBezTo>
                  <a:pt x="91781" y="2558224"/>
                  <a:pt x="14816" y="2755644"/>
                  <a:pt x="0" y="2874883"/>
                </a:cubicBezTo>
              </a:path>
            </a:pathLst>
          </a:custGeom>
          <a:ln w="73025">
            <a:solidFill>
              <a:srgbClr val="FF0000"/>
            </a:solidFill>
            <a:headEnd type="none" w="lg" len="lg"/>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Arc 19"/>
          <p:cNvSpPr/>
          <p:nvPr/>
        </p:nvSpPr>
        <p:spPr>
          <a:xfrm rot="18055212" flipH="1">
            <a:off x="4508349" y="4543929"/>
            <a:ext cx="1281290" cy="932999"/>
          </a:xfrm>
          <a:prstGeom prst="arc">
            <a:avLst>
              <a:gd name="adj1" fmla="val 3090273"/>
              <a:gd name="adj2" fmla="val 18283320"/>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Arc 23"/>
          <p:cNvSpPr/>
          <p:nvPr/>
        </p:nvSpPr>
        <p:spPr>
          <a:xfrm rot="19066497" flipH="1">
            <a:off x="5999931" y="3456505"/>
            <a:ext cx="1021034" cy="1468969"/>
          </a:xfrm>
          <a:prstGeom prst="arc">
            <a:avLst>
              <a:gd name="adj1" fmla="val 6445931"/>
              <a:gd name="adj2" fmla="val 18015901"/>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5" name="ZoneTexte 24"/>
          <p:cNvSpPr txBox="1"/>
          <p:nvPr/>
        </p:nvSpPr>
        <p:spPr>
          <a:xfrm>
            <a:off x="6845084" y="3525403"/>
            <a:ext cx="309700" cy="369332"/>
          </a:xfrm>
          <a:prstGeom prst="rect">
            <a:avLst/>
          </a:prstGeom>
          <a:noFill/>
        </p:spPr>
        <p:txBody>
          <a:bodyPr wrap="none" rtlCol="0">
            <a:spAutoFit/>
          </a:bodyPr>
          <a:lstStyle/>
          <a:p>
            <a:r>
              <a:rPr lang="fr-FR" dirty="0"/>
              <a:t>B</a:t>
            </a:r>
            <a:endParaRPr lang="en-US" dirty="0"/>
          </a:p>
        </p:txBody>
      </p:sp>
      <p:sp>
        <p:nvSpPr>
          <p:cNvPr id="26" name="Forme libre 25"/>
          <p:cNvSpPr/>
          <p:nvPr/>
        </p:nvSpPr>
        <p:spPr>
          <a:xfrm>
            <a:off x="6815624" y="3818535"/>
            <a:ext cx="809802" cy="2612236"/>
          </a:xfrm>
          <a:custGeom>
            <a:avLst/>
            <a:gdLst>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592667 w 2658576"/>
              <a:gd name="connsiteY11" fmla="*/ 1930400 h 2844800"/>
              <a:gd name="connsiteX12" fmla="*/ 279400 w 2658576"/>
              <a:gd name="connsiteY12" fmla="*/ 2192867 h 2844800"/>
              <a:gd name="connsiteX13" fmla="*/ 76200 w 2658576"/>
              <a:gd name="connsiteY13" fmla="*/ 2497667 h 2844800"/>
              <a:gd name="connsiteX14" fmla="*/ 0 w 2658576"/>
              <a:gd name="connsiteY14" fmla="*/ 2844800 h 2844800"/>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931333 w 2658576"/>
              <a:gd name="connsiteY11" fmla="*/ 1879600 h 2844800"/>
              <a:gd name="connsiteX12" fmla="*/ 279400 w 2658576"/>
              <a:gd name="connsiteY12" fmla="*/ 2192867 h 2844800"/>
              <a:gd name="connsiteX13" fmla="*/ 76200 w 2658576"/>
              <a:gd name="connsiteY13" fmla="*/ 2497667 h 2844800"/>
              <a:gd name="connsiteX14" fmla="*/ 0 w 2658576"/>
              <a:gd name="connsiteY14" fmla="*/ 2844800 h 2844800"/>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931333 w 2658576"/>
              <a:gd name="connsiteY11" fmla="*/ 1879600 h 2844800"/>
              <a:gd name="connsiteX12" fmla="*/ 973667 w 2658576"/>
              <a:gd name="connsiteY12" fmla="*/ 2108201 h 2844800"/>
              <a:gd name="connsiteX13" fmla="*/ 76200 w 2658576"/>
              <a:gd name="connsiteY13" fmla="*/ 2497667 h 2844800"/>
              <a:gd name="connsiteX14" fmla="*/ 0 w 2658576"/>
              <a:gd name="connsiteY14" fmla="*/ 2844800 h 2844800"/>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931333 w 2658576"/>
              <a:gd name="connsiteY11" fmla="*/ 1879600 h 2844800"/>
              <a:gd name="connsiteX12" fmla="*/ 973667 w 2658576"/>
              <a:gd name="connsiteY12" fmla="*/ 2108201 h 2844800"/>
              <a:gd name="connsiteX13" fmla="*/ 1075267 w 2658576"/>
              <a:gd name="connsiteY13" fmla="*/ 2370667 h 2844800"/>
              <a:gd name="connsiteX14" fmla="*/ 76200 w 2658576"/>
              <a:gd name="connsiteY14" fmla="*/ 2497667 h 2844800"/>
              <a:gd name="connsiteX15" fmla="*/ 0 w 2658576"/>
              <a:gd name="connsiteY15" fmla="*/ 2844800 h 2844800"/>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931333 w 2658576"/>
              <a:gd name="connsiteY11" fmla="*/ 1879600 h 2844800"/>
              <a:gd name="connsiteX12" fmla="*/ 973667 w 2658576"/>
              <a:gd name="connsiteY12" fmla="*/ 2108201 h 2844800"/>
              <a:gd name="connsiteX13" fmla="*/ 1075267 w 2658576"/>
              <a:gd name="connsiteY13" fmla="*/ 2370667 h 2844800"/>
              <a:gd name="connsiteX14" fmla="*/ 76200 w 2658576"/>
              <a:gd name="connsiteY14" fmla="*/ 2497667 h 2844800"/>
              <a:gd name="connsiteX15" fmla="*/ 0 w 2658576"/>
              <a:gd name="connsiteY15" fmla="*/ 2844800 h 2844800"/>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931333 w 2658576"/>
              <a:gd name="connsiteY11" fmla="*/ 1879600 h 2844800"/>
              <a:gd name="connsiteX12" fmla="*/ 973667 w 2658576"/>
              <a:gd name="connsiteY12" fmla="*/ 2108201 h 2844800"/>
              <a:gd name="connsiteX13" fmla="*/ 1075267 w 2658576"/>
              <a:gd name="connsiteY13" fmla="*/ 2370667 h 2844800"/>
              <a:gd name="connsiteX14" fmla="*/ 1007533 w 2658576"/>
              <a:gd name="connsiteY14" fmla="*/ 2624667 h 2844800"/>
              <a:gd name="connsiteX15" fmla="*/ 0 w 2658576"/>
              <a:gd name="connsiteY15" fmla="*/ 2844800 h 2844800"/>
              <a:gd name="connsiteX0" fmla="*/ 1077292 w 1729268"/>
              <a:gd name="connsiteY0" fmla="*/ 0 h 2904066"/>
              <a:gd name="connsiteX1" fmla="*/ 1365159 w 1729268"/>
              <a:gd name="connsiteY1" fmla="*/ 160867 h 2904066"/>
              <a:gd name="connsiteX2" fmla="*/ 1534492 w 1729268"/>
              <a:gd name="connsiteY2" fmla="*/ 296333 h 2904066"/>
              <a:gd name="connsiteX3" fmla="*/ 1729226 w 1729268"/>
              <a:gd name="connsiteY3" fmla="*/ 550333 h 2904066"/>
              <a:gd name="connsiteX4" fmla="*/ 1517559 w 1729268"/>
              <a:gd name="connsiteY4" fmla="*/ 626533 h 2904066"/>
              <a:gd name="connsiteX5" fmla="*/ 1178892 w 1729268"/>
              <a:gd name="connsiteY5" fmla="*/ 795867 h 2904066"/>
              <a:gd name="connsiteX6" fmla="*/ 865626 w 1729268"/>
              <a:gd name="connsiteY6" fmla="*/ 965200 h 2904066"/>
              <a:gd name="connsiteX7" fmla="*/ 577759 w 1729268"/>
              <a:gd name="connsiteY7" fmla="*/ 1236133 h 2904066"/>
              <a:gd name="connsiteX8" fmla="*/ 450759 w 1729268"/>
              <a:gd name="connsiteY8" fmla="*/ 1540933 h 2904066"/>
              <a:gd name="connsiteX9" fmla="*/ 399959 w 1729268"/>
              <a:gd name="connsiteY9" fmla="*/ 1600200 h 2904066"/>
              <a:gd name="connsiteX10" fmla="*/ 103626 w 1729268"/>
              <a:gd name="connsiteY10" fmla="*/ 1693333 h 2904066"/>
              <a:gd name="connsiteX11" fmla="*/ 2025 w 1729268"/>
              <a:gd name="connsiteY11" fmla="*/ 1879600 h 2904066"/>
              <a:gd name="connsiteX12" fmla="*/ 44359 w 1729268"/>
              <a:gd name="connsiteY12" fmla="*/ 2108201 h 2904066"/>
              <a:gd name="connsiteX13" fmla="*/ 145959 w 1729268"/>
              <a:gd name="connsiteY13" fmla="*/ 2370667 h 2904066"/>
              <a:gd name="connsiteX14" fmla="*/ 78225 w 1729268"/>
              <a:gd name="connsiteY14" fmla="*/ 2624667 h 2904066"/>
              <a:gd name="connsiteX15" fmla="*/ 27426 w 1729268"/>
              <a:gd name="connsiteY15" fmla="*/ 2904066 h 2904066"/>
              <a:gd name="connsiteX0" fmla="*/ 1077932 w 1729908"/>
              <a:gd name="connsiteY0" fmla="*/ 0 h 2904066"/>
              <a:gd name="connsiteX1" fmla="*/ 1365799 w 1729908"/>
              <a:gd name="connsiteY1" fmla="*/ 160867 h 2904066"/>
              <a:gd name="connsiteX2" fmla="*/ 1535132 w 1729908"/>
              <a:gd name="connsiteY2" fmla="*/ 296333 h 2904066"/>
              <a:gd name="connsiteX3" fmla="*/ 1729866 w 1729908"/>
              <a:gd name="connsiteY3" fmla="*/ 550333 h 2904066"/>
              <a:gd name="connsiteX4" fmla="*/ 1518199 w 1729908"/>
              <a:gd name="connsiteY4" fmla="*/ 626533 h 2904066"/>
              <a:gd name="connsiteX5" fmla="*/ 1179532 w 1729908"/>
              <a:gd name="connsiteY5" fmla="*/ 795867 h 2904066"/>
              <a:gd name="connsiteX6" fmla="*/ 866266 w 1729908"/>
              <a:gd name="connsiteY6" fmla="*/ 965200 h 2904066"/>
              <a:gd name="connsiteX7" fmla="*/ 578399 w 1729908"/>
              <a:gd name="connsiteY7" fmla="*/ 1236133 h 2904066"/>
              <a:gd name="connsiteX8" fmla="*/ 451399 w 1729908"/>
              <a:gd name="connsiteY8" fmla="*/ 1540933 h 2904066"/>
              <a:gd name="connsiteX9" fmla="*/ 400599 w 1729908"/>
              <a:gd name="connsiteY9" fmla="*/ 1600200 h 2904066"/>
              <a:gd name="connsiteX10" fmla="*/ 104266 w 1729908"/>
              <a:gd name="connsiteY10" fmla="*/ 1693333 h 2904066"/>
              <a:gd name="connsiteX11" fmla="*/ 2665 w 1729908"/>
              <a:gd name="connsiteY11" fmla="*/ 1879600 h 2904066"/>
              <a:gd name="connsiteX12" fmla="*/ 44999 w 1729908"/>
              <a:gd name="connsiteY12" fmla="*/ 2108201 h 2904066"/>
              <a:gd name="connsiteX13" fmla="*/ 205865 w 1729908"/>
              <a:gd name="connsiteY13" fmla="*/ 2345267 h 2904066"/>
              <a:gd name="connsiteX14" fmla="*/ 78865 w 1729908"/>
              <a:gd name="connsiteY14" fmla="*/ 2624667 h 2904066"/>
              <a:gd name="connsiteX15" fmla="*/ 28066 w 1729908"/>
              <a:gd name="connsiteY15" fmla="*/ 2904066 h 2904066"/>
              <a:gd name="connsiteX0" fmla="*/ 1077932 w 1729908"/>
              <a:gd name="connsiteY0" fmla="*/ 0 h 2904066"/>
              <a:gd name="connsiteX1" fmla="*/ 1365799 w 1729908"/>
              <a:gd name="connsiteY1" fmla="*/ 160867 h 2904066"/>
              <a:gd name="connsiteX2" fmla="*/ 1535132 w 1729908"/>
              <a:gd name="connsiteY2" fmla="*/ 296333 h 2904066"/>
              <a:gd name="connsiteX3" fmla="*/ 1729866 w 1729908"/>
              <a:gd name="connsiteY3" fmla="*/ 550333 h 2904066"/>
              <a:gd name="connsiteX4" fmla="*/ 1518199 w 1729908"/>
              <a:gd name="connsiteY4" fmla="*/ 626533 h 2904066"/>
              <a:gd name="connsiteX5" fmla="*/ 1179532 w 1729908"/>
              <a:gd name="connsiteY5" fmla="*/ 795867 h 2904066"/>
              <a:gd name="connsiteX6" fmla="*/ 866266 w 1729908"/>
              <a:gd name="connsiteY6" fmla="*/ 965200 h 2904066"/>
              <a:gd name="connsiteX7" fmla="*/ 578399 w 1729908"/>
              <a:gd name="connsiteY7" fmla="*/ 1236133 h 2904066"/>
              <a:gd name="connsiteX8" fmla="*/ 451399 w 1729908"/>
              <a:gd name="connsiteY8" fmla="*/ 1540933 h 2904066"/>
              <a:gd name="connsiteX9" fmla="*/ 400599 w 1729908"/>
              <a:gd name="connsiteY9" fmla="*/ 1600200 h 2904066"/>
              <a:gd name="connsiteX10" fmla="*/ 104266 w 1729908"/>
              <a:gd name="connsiteY10" fmla="*/ 1693333 h 2904066"/>
              <a:gd name="connsiteX11" fmla="*/ 2665 w 1729908"/>
              <a:gd name="connsiteY11" fmla="*/ 1879600 h 2904066"/>
              <a:gd name="connsiteX12" fmla="*/ 44999 w 1729908"/>
              <a:gd name="connsiteY12" fmla="*/ 2108201 h 2904066"/>
              <a:gd name="connsiteX13" fmla="*/ 205865 w 1729908"/>
              <a:gd name="connsiteY13" fmla="*/ 2345267 h 2904066"/>
              <a:gd name="connsiteX14" fmla="*/ 78865 w 1729908"/>
              <a:gd name="connsiteY14" fmla="*/ 2624667 h 2904066"/>
              <a:gd name="connsiteX15" fmla="*/ 28066 w 1729908"/>
              <a:gd name="connsiteY15" fmla="*/ 2904066 h 2904066"/>
              <a:gd name="connsiteX0" fmla="*/ 1077932 w 1729908"/>
              <a:gd name="connsiteY0" fmla="*/ 0 h 2904066"/>
              <a:gd name="connsiteX1" fmla="*/ 1365799 w 1729908"/>
              <a:gd name="connsiteY1" fmla="*/ 160867 h 2904066"/>
              <a:gd name="connsiteX2" fmla="*/ 1535132 w 1729908"/>
              <a:gd name="connsiteY2" fmla="*/ 296333 h 2904066"/>
              <a:gd name="connsiteX3" fmla="*/ 1729866 w 1729908"/>
              <a:gd name="connsiteY3" fmla="*/ 550333 h 2904066"/>
              <a:gd name="connsiteX4" fmla="*/ 1518199 w 1729908"/>
              <a:gd name="connsiteY4" fmla="*/ 626533 h 2904066"/>
              <a:gd name="connsiteX5" fmla="*/ 1179532 w 1729908"/>
              <a:gd name="connsiteY5" fmla="*/ 753534 h 2904066"/>
              <a:gd name="connsiteX6" fmla="*/ 866266 w 1729908"/>
              <a:gd name="connsiteY6" fmla="*/ 965200 h 2904066"/>
              <a:gd name="connsiteX7" fmla="*/ 578399 w 1729908"/>
              <a:gd name="connsiteY7" fmla="*/ 1236133 h 2904066"/>
              <a:gd name="connsiteX8" fmla="*/ 451399 w 1729908"/>
              <a:gd name="connsiteY8" fmla="*/ 1540933 h 2904066"/>
              <a:gd name="connsiteX9" fmla="*/ 400599 w 1729908"/>
              <a:gd name="connsiteY9" fmla="*/ 1600200 h 2904066"/>
              <a:gd name="connsiteX10" fmla="*/ 104266 w 1729908"/>
              <a:gd name="connsiteY10" fmla="*/ 1693333 h 2904066"/>
              <a:gd name="connsiteX11" fmla="*/ 2665 w 1729908"/>
              <a:gd name="connsiteY11" fmla="*/ 1879600 h 2904066"/>
              <a:gd name="connsiteX12" fmla="*/ 44999 w 1729908"/>
              <a:gd name="connsiteY12" fmla="*/ 2108201 h 2904066"/>
              <a:gd name="connsiteX13" fmla="*/ 205865 w 1729908"/>
              <a:gd name="connsiteY13" fmla="*/ 2345267 h 2904066"/>
              <a:gd name="connsiteX14" fmla="*/ 78865 w 1729908"/>
              <a:gd name="connsiteY14" fmla="*/ 2624667 h 2904066"/>
              <a:gd name="connsiteX15" fmla="*/ 28066 w 1729908"/>
              <a:gd name="connsiteY15" fmla="*/ 2904066 h 2904066"/>
              <a:gd name="connsiteX0" fmla="*/ 1443980 w 2095956"/>
              <a:gd name="connsiteY0" fmla="*/ 0 h 2904066"/>
              <a:gd name="connsiteX1" fmla="*/ 1731847 w 2095956"/>
              <a:gd name="connsiteY1" fmla="*/ 160867 h 2904066"/>
              <a:gd name="connsiteX2" fmla="*/ 1901180 w 2095956"/>
              <a:gd name="connsiteY2" fmla="*/ 296333 h 2904066"/>
              <a:gd name="connsiteX3" fmla="*/ 2095914 w 2095956"/>
              <a:gd name="connsiteY3" fmla="*/ 550333 h 2904066"/>
              <a:gd name="connsiteX4" fmla="*/ 1884247 w 2095956"/>
              <a:gd name="connsiteY4" fmla="*/ 626533 h 2904066"/>
              <a:gd name="connsiteX5" fmla="*/ 1545580 w 2095956"/>
              <a:gd name="connsiteY5" fmla="*/ 753534 h 2904066"/>
              <a:gd name="connsiteX6" fmla="*/ 1232314 w 2095956"/>
              <a:gd name="connsiteY6" fmla="*/ 965200 h 2904066"/>
              <a:gd name="connsiteX7" fmla="*/ 944447 w 2095956"/>
              <a:gd name="connsiteY7" fmla="*/ 1236133 h 2904066"/>
              <a:gd name="connsiteX8" fmla="*/ 817447 w 2095956"/>
              <a:gd name="connsiteY8" fmla="*/ 1540933 h 2904066"/>
              <a:gd name="connsiteX9" fmla="*/ 766647 w 2095956"/>
              <a:gd name="connsiteY9" fmla="*/ 1600200 h 2904066"/>
              <a:gd name="connsiteX10" fmla="*/ 470314 w 2095956"/>
              <a:gd name="connsiteY10" fmla="*/ 1693333 h 2904066"/>
              <a:gd name="connsiteX11" fmla="*/ 368713 w 2095956"/>
              <a:gd name="connsiteY11" fmla="*/ 1879600 h 2904066"/>
              <a:gd name="connsiteX12" fmla="*/ 2485 w 2095956"/>
              <a:gd name="connsiteY12" fmla="*/ 2069290 h 2904066"/>
              <a:gd name="connsiteX13" fmla="*/ 571913 w 2095956"/>
              <a:gd name="connsiteY13" fmla="*/ 2345267 h 2904066"/>
              <a:gd name="connsiteX14" fmla="*/ 444913 w 2095956"/>
              <a:gd name="connsiteY14" fmla="*/ 2624667 h 2904066"/>
              <a:gd name="connsiteX15" fmla="*/ 394114 w 2095956"/>
              <a:gd name="connsiteY15" fmla="*/ 2904066 h 2904066"/>
              <a:gd name="connsiteX0" fmla="*/ 2013066 w 2665042"/>
              <a:gd name="connsiteY0" fmla="*/ 0 h 2904066"/>
              <a:gd name="connsiteX1" fmla="*/ 2300933 w 2665042"/>
              <a:gd name="connsiteY1" fmla="*/ 160867 h 2904066"/>
              <a:gd name="connsiteX2" fmla="*/ 2470266 w 2665042"/>
              <a:gd name="connsiteY2" fmla="*/ 296333 h 2904066"/>
              <a:gd name="connsiteX3" fmla="*/ 2665000 w 2665042"/>
              <a:gd name="connsiteY3" fmla="*/ 550333 h 2904066"/>
              <a:gd name="connsiteX4" fmla="*/ 2453333 w 2665042"/>
              <a:gd name="connsiteY4" fmla="*/ 626533 h 2904066"/>
              <a:gd name="connsiteX5" fmla="*/ 2114666 w 2665042"/>
              <a:gd name="connsiteY5" fmla="*/ 753534 h 2904066"/>
              <a:gd name="connsiteX6" fmla="*/ 1801400 w 2665042"/>
              <a:gd name="connsiteY6" fmla="*/ 965200 h 2904066"/>
              <a:gd name="connsiteX7" fmla="*/ 1513533 w 2665042"/>
              <a:gd name="connsiteY7" fmla="*/ 1236133 h 2904066"/>
              <a:gd name="connsiteX8" fmla="*/ 1386533 w 2665042"/>
              <a:gd name="connsiteY8" fmla="*/ 1540933 h 2904066"/>
              <a:gd name="connsiteX9" fmla="*/ 1335733 w 2665042"/>
              <a:gd name="connsiteY9" fmla="*/ 1600200 h 2904066"/>
              <a:gd name="connsiteX10" fmla="*/ 1039400 w 2665042"/>
              <a:gd name="connsiteY10" fmla="*/ 1693333 h 2904066"/>
              <a:gd name="connsiteX11" fmla="*/ 937799 w 2665042"/>
              <a:gd name="connsiteY11" fmla="*/ 1879600 h 2904066"/>
              <a:gd name="connsiteX12" fmla="*/ 571571 w 2665042"/>
              <a:gd name="connsiteY12" fmla="*/ 2069290 h 2904066"/>
              <a:gd name="connsiteX13" fmla="*/ 12590 w 2665042"/>
              <a:gd name="connsiteY13" fmla="*/ 2471726 h 2904066"/>
              <a:gd name="connsiteX14" fmla="*/ 1013999 w 2665042"/>
              <a:gd name="connsiteY14" fmla="*/ 2624667 h 2904066"/>
              <a:gd name="connsiteX15" fmla="*/ 963200 w 2665042"/>
              <a:gd name="connsiteY15" fmla="*/ 2904066 h 2904066"/>
              <a:gd name="connsiteX0" fmla="*/ 2061393 w 2713369"/>
              <a:gd name="connsiteY0" fmla="*/ 0 h 2904066"/>
              <a:gd name="connsiteX1" fmla="*/ 2349260 w 2713369"/>
              <a:gd name="connsiteY1" fmla="*/ 160867 h 2904066"/>
              <a:gd name="connsiteX2" fmla="*/ 2518593 w 2713369"/>
              <a:gd name="connsiteY2" fmla="*/ 296333 h 2904066"/>
              <a:gd name="connsiteX3" fmla="*/ 2713327 w 2713369"/>
              <a:gd name="connsiteY3" fmla="*/ 550333 h 2904066"/>
              <a:gd name="connsiteX4" fmla="*/ 2501660 w 2713369"/>
              <a:gd name="connsiteY4" fmla="*/ 626533 h 2904066"/>
              <a:gd name="connsiteX5" fmla="*/ 2162993 w 2713369"/>
              <a:gd name="connsiteY5" fmla="*/ 753534 h 2904066"/>
              <a:gd name="connsiteX6" fmla="*/ 1849727 w 2713369"/>
              <a:gd name="connsiteY6" fmla="*/ 965200 h 2904066"/>
              <a:gd name="connsiteX7" fmla="*/ 1561860 w 2713369"/>
              <a:gd name="connsiteY7" fmla="*/ 1236133 h 2904066"/>
              <a:gd name="connsiteX8" fmla="*/ 1434860 w 2713369"/>
              <a:gd name="connsiteY8" fmla="*/ 1540933 h 2904066"/>
              <a:gd name="connsiteX9" fmla="*/ 1384060 w 2713369"/>
              <a:gd name="connsiteY9" fmla="*/ 1600200 h 2904066"/>
              <a:gd name="connsiteX10" fmla="*/ 1087727 w 2713369"/>
              <a:gd name="connsiteY10" fmla="*/ 1693333 h 2904066"/>
              <a:gd name="connsiteX11" fmla="*/ 986126 w 2713369"/>
              <a:gd name="connsiteY11" fmla="*/ 1879600 h 2904066"/>
              <a:gd name="connsiteX12" fmla="*/ 619898 w 2713369"/>
              <a:gd name="connsiteY12" fmla="*/ 2069290 h 2904066"/>
              <a:gd name="connsiteX13" fmla="*/ 60917 w 2713369"/>
              <a:gd name="connsiteY13" fmla="*/ 2471726 h 2904066"/>
              <a:gd name="connsiteX14" fmla="*/ 11739 w 2713369"/>
              <a:gd name="connsiteY14" fmla="*/ 2751127 h 2904066"/>
              <a:gd name="connsiteX15" fmla="*/ 1011527 w 2713369"/>
              <a:gd name="connsiteY15" fmla="*/ 2904066 h 2904066"/>
              <a:gd name="connsiteX0" fmla="*/ 2149091 w 2801067"/>
              <a:gd name="connsiteY0" fmla="*/ 0 h 2845700"/>
              <a:gd name="connsiteX1" fmla="*/ 2436958 w 2801067"/>
              <a:gd name="connsiteY1" fmla="*/ 160867 h 2845700"/>
              <a:gd name="connsiteX2" fmla="*/ 2606291 w 2801067"/>
              <a:gd name="connsiteY2" fmla="*/ 296333 h 2845700"/>
              <a:gd name="connsiteX3" fmla="*/ 2801025 w 2801067"/>
              <a:gd name="connsiteY3" fmla="*/ 550333 h 2845700"/>
              <a:gd name="connsiteX4" fmla="*/ 2589358 w 2801067"/>
              <a:gd name="connsiteY4" fmla="*/ 626533 h 2845700"/>
              <a:gd name="connsiteX5" fmla="*/ 2250691 w 2801067"/>
              <a:gd name="connsiteY5" fmla="*/ 753534 h 2845700"/>
              <a:gd name="connsiteX6" fmla="*/ 1937425 w 2801067"/>
              <a:gd name="connsiteY6" fmla="*/ 965200 h 2845700"/>
              <a:gd name="connsiteX7" fmla="*/ 1649558 w 2801067"/>
              <a:gd name="connsiteY7" fmla="*/ 1236133 h 2845700"/>
              <a:gd name="connsiteX8" fmla="*/ 1522558 w 2801067"/>
              <a:gd name="connsiteY8" fmla="*/ 1540933 h 2845700"/>
              <a:gd name="connsiteX9" fmla="*/ 1471758 w 2801067"/>
              <a:gd name="connsiteY9" fmla="*/ 1600200 h 2845700"/>
              <a:gd name="connsiteX10" fmla="*/ 1175425 w 2801067"/>
              <a:gd name="connsiteY10" fmla="*/ 1693333 h 2845700"/>
              <a:gd name="connsiteX11" fmla="*/ 1073824 w 2801067"/>
              <a:gd name="connsiteY11" fmla="*/ 1879600 h 2845700"/>
              <a:gd name="connsiteX12" fmla="*/ 707596 w 2801067"/>
              <a:gd name="connsiteY12" fmla="*/ 2069290 h 2845700"/>
              <a:gd name="connsiteX13" fmla="*/ 148615 w 2801067"/>
              <a:gd name="connsiteY13" fmla="*/ 2471726 h 2845700"/>
              <a:gd name="connsiteX14" fmla="*/ 99437 w 2801067"/>
              <a:gd name="connsiteY14" fmla="*/ 2751127 h 2845700"/>
              <a:gd name="connsiteX15" fmla="*/ 0 w 2801067"/>
              <a:gd name="connsiteY15" fmla="*/ 2845700 h 2845700"/>
              <a:gd name="connsiteX0" fmla="*/ 2149091 w 2801067"/>
              <a:gd name="connsiteY0" fmla="*/ 0 h 2845700"/>
              <a:gd name="connsiteX1" fmla="*/ 2436958 w 2801067"/>
              <a:gd name="connsiteY1" fmla="*/ 160867 h 2845700"/>
              <a:gd name="connsiteX2" fmla="*/ 2606291 w 2801067"/>
              <a:gd name="connsiteY2" fmla="*/ 296333 h 2845700"/>
              <a:gd name="connsiteX3" fmla="*/ 2801025 w 2801067"/>
              <a:gd name="connsiteY3" fmla="*/ 550333 h 2845700"/>
              <a:gd name="connsiteX4" fmla="*/ 2589358 w 2801067"/>
              <a:gd name="connsiteY4" fmla="*/ 626533 h 2845700"/>
              <a:gd name="connsiteX5" fmla="*/ 2250691 w 2801067"/>
              <a:gd name="connsiteY5" fmla="*/ 753534 h 2845700"/>
              <a:gd name="connsiteX6" fmla="*/ 1937425 w 2801067"/>
              <a:gd name="connsiteY6" fmla="*/ 965200 h 2845700"/>
              <a:gd name="connsiteX7" fmla="*/ 1649558 w 2801067"/>
              <a:gd name="connsiteY7" fmla="*/ 1236133 h 2845700"/>
              <a:gd name="connsiteX8" fmla="*/ 1522558 w 2801067"/>
              <a:gd name="connsiteY8" fmla="*/ 1540933 h 2845700"/>
              <a:gd name="connsiteX9" fmla="*/ 1471758 w 2801067"/>
              <a:gd name="connsiteY9" fmla="*/ 1600200 h 2845700"/>
              <a:gd name="connsiteX10" fmla="*/ 1175425 w 2801067"/>
              <a:gd name="connsiteY10" fmla="*/ 1693333 h 2845700"/>
              <a:gd name="connsiteX11" fmla="*/ 801450 w 2801067"/>
              <a:gd name="connsiteY11" fmla="*/ 1879600 h 2845700"/>
              <a:gd name="connsiteX12" fmla="*/ 707596 w 2801067"/>
              <a:gd name="connsiteY12" fmla="*/ 2069290 h 2845700"/>
              <a:gd name="connsiteX13" fmla="*/ 148615 w 2801067"/>
              <a:gd name="connsiteY13" fmla="*/ 2471726 h 2845700"/>
              <a:gd name="connsiteX14" fmla="*/ 99437 w 2801067"/>
              <a:gd name="connsiteY14" fmla="*/ 2751127 h 2845700"/>
              <a:gd name="connsiteX15" fmla="*/ 0 w 2801067"/>
              <a:gd name="connsiteY15" fmla="*/ 2845700 h 2845700"/>
              <a:gd name="connsiteX0" fmla="*/ 2149091 w 2801067"/>
              <a:gd name="connsiteY0" fmla="*/ 0 h 2845700"/>
              <a:gd name="connsiteX1" fmla="*/ 2436958 w 2801067"/>
              <a:gd name="connsiteY1" fmla="*/ 160867 h 2845700"/>
              <a:gd name="connsiteX2" fmla="*/ 2606291 w 2801067"/>
              <a:gd name="connsiteY2" fmla="*/ 296333 h 2845700"/>
              <a:gd name="connsiteX3" fmla="*/ 2801025 w 2801067"/>
              <a:gd name="connsiteY3" fmla="*/ 550333 h 2845700"/>
              <a:gd name="connsiteX4" fmla="*/ 2589358 w 2801067"/>
              <a:gd name="connsiteY4" fmla="*/ 626533 h 2845700"/>
              <a:gd name="connsiteX5" fmla="*/ 2250691 w 2801067"/>
              <a:gd name="connsiteY5" fmla="*/ 753534 h 2845700"/>
              <a:gd name="connsiteX6" fmla="*/ 1937425 w 2801067"/>
              <a:gd name="connsiteY6" fmla="*/ 965200 h 2845700"/>
              <a:gd name="connsiteX7" fmla="*/ 1649558 w 2801067"/>
              <a:gd name="connsiteY7" fmla="*/ 1236133 h 2845700"/>
              <a:gd name="connsiteX8" fmla="*/ 1522558 w 2801067"/>
              <a:gd name="connsiteY8" fmla="*/ 1540933 h 2845700"/>
              <a:gd name="connsiteX9" fmla="*/ 1471758 w 2801067"/>
              <a:gd name="connsiteY9" fmla="*/ 1600200 h 2845700"/>
              <a:gd name="connsiteX10" fmla="*/ 1175425 w 2801067"/>
              <a:gd name="connsiteY10" fmla="*/ 1693333 h 2845700"/>
              <a:gd name="connsiteX11" fmla="*/ 801450 w 2801067"/>
              <a:gd name="connsiteY11" fmla="*/ 1879600 h 2845700"/>
              <a:gd name="connsiteX12" fmla="*/ 148615 w 2801067"/>
              <a:gd name="connsiteY12" fmla="*/ 2471726 h 2845700"/>
              <a:gd name="connsiteX13" fmla="*/ 99437 w 2801067"/>
              <a:gd name="connsiteY13" fmla="*/ 2751127 h 2845700"/>
              <a:gd name="connsiteX14" fmla="*/ 0 w 2801067"/>
              <a:gd name="connsiteY14" fmla="*/ 2845700 h 2845700"/>
              <a:gd name="connsiteX0" fmla="*/ 2149091 w 2801067"/>
              <a:gd name="connsiteY0" fmla="*/ 0 h 2845700"/>
              <a:gd name="connsiteX1" fmla="*/ 2436958 w 2801067"/>
              <a:gd name="connsiteY1" fmla="*/ 160867 h 2845700"/>
              <a:gd name="connsiteX2" fmla="*/ 2606291 w 2801067"/>
              <a:gd name="connsiteY2" fmla="*/ 296333 h 2845700"/>
              <a:gd name="connsiteX3" fmla="*/ 2801025 w 2801067"/>
              <a:gd name="connsiteY3" fmla="*/ 550333 h 2845700"/>
              <a:gd name="connsiteX4" fmla="*/ 2589358 w 2801067"/>
              <a:gd name="connsiteY4" fmla="*/ 626533 h 2845700"/>
              <a:gd name="connsiteX5" fmla="*/ 2250691 w 2801067"/>
              <a:gd name="connsiteY5" fmla="*/ 753534 h 2845700"/>
              <a:gd name="connsiteX6" fmla="*/ 1937425 w 2801067"/>
              <a:gd name="connsiteY6" fmla="*/ 965200 h 2845700"/>
              <a:gd name="connsiteX7" fmla="*/ 1649558 w 2801067"/>
              <a:gd name="connsiteY7" fmla="*/ 1236133 h 2845700"/>
              <a:gd name="connsiteX8" fmla="*/ 1522558 w 2801067"/>
              <a:gd name="connsiteY8" fmla="*/ 1540933 h 2845700"/>
              <a:gd name="connsiteX9" fmla="*/ 1471758 w 2801067"/>
              <a:gd name="connsiteY9" fmla="*/ 1600200 h 2845700"/>
              <a:gd name="connsiteX10" fmla="*/ 1175425 w 2801067"/>
              <a:gd name="connsiteY10" fmla="*/ 1693333 h 2845700"/>
              <a:gd name="connsiteX11" fmla="*/ 801450 w 2801067"/>
              <a:gd name="connsiteY11" fmla="*/ 1879600 h 2845700"/>
              <a:gd name="connsiteX12" fmla="*/ 489083 w 2801067"/>
              <a:gd name="connsiteY12" fmla="*/ 2140985 h 2845700"/>
              <a:gd name="connsiteX13" fmla="*/ 99437 w 2801067"/>
              <a:gd name="connsiteY13" fmla="*/ 2751127 h 2845700"/>
              <a:gd name="connsiteX14" fmla="*/ 0 w 2801067"/>
              <a:gd name="connsiteY14" fmla="*/ 2845700 h 2845700"/>
              <a:gd name="connsiteX0" fmla="*/ 2149091 w 2801067"/>
              <a:gd name="connsiteY0" fmla="*/ 0 h 2845700"/>
              <a:gd name="connsiteX1" fmla="*/ 2436958 w 2801067"/>
              <a:gd name="connsiteY1" fmla="*/ 160867 h 2845700"/>
              <a:gd name="connsiteX2" fmla="*/ 2606291 w 2801067"/>
              <a:gd name="connsiteY2" fmla="*/ 296333 h 2845700"/>
              <a:gd name="connsiteX3" fmla="*/ 2801025 w 2801067"/>
              <a:gd name="connsiteY3" fmla="*/ 550333 h 2845700"/>
              <a:gd name="connsiteX4" fmla="*/ 2589358 w 2801067"/>
              <a:gd name="connsiteY4" fmla="*/ 626533 h 2845700"/>
              <a:gd name="connsiteX5" fmla="*/ 2250691 w 2801067"/>
              <a:gd name="connsiteY5" fmla="*/ 753534 h 2845700"/>
              <a:gd name="connsiteX6" fmla="*/ 1937425 w 2801067"/>
              <a:gd name="connsiteY6" fmla="*/ 965200 h 2845700"/>
              <a:gd name="connsiteX7" fmla="*/ 1649558 w 2801067"/>
              <a:gd name="connsiteY7" fmla="*/ 1236133 h 2845700"/>
              <a:gd name="connsiteX8" fmla="*/ 1522558 w 2801067"/>
              <a:gd name="connsiteY8" fmla="*/ 1540933 h 2845700"/>
              <a:gd name="connsiteX9" fmla="*/ 1471758 w 2801067"/>
              <a:gd name="connsiteY9" fmla="*/ 1600200 h 2845700"/>
              <a:gd name="connsiteX10" fmla="*/ 1175425 w 2801067"/>
              <a:gd name="connsiteY10" fmla="*/ 1693333 h 2845700"/>
              <a:gd name="connsiteX11" fmla="*/ 801450 w 2801067"/>
              <a:gd name="connsiteY11" fmla="*/ 1879600 h 2845700"/>
              <a:gd name="connsiteX12" fmla="*/ 489083 w 2801067"/>
              <a:gd name="connsiteY12" fmla="*/ 2140985 h 2845700"/>
              <a:gd name="connsiteX13" fmla="*/ 245352 w 2801067"/>
              <a:gd name="connsiteY13" fmla="*/ 2449569 h 2845700"/>
              <a:gd name="connsiteX14" fmla="*/ 0 w 2801067"/>
              <a:gd name="connsiteY14" fmla="*/ 2845700 h 2845700"/>
              <a:gd name="connsiteX0" fmla="*/ 2042087 w 2694063"/>
              <a:gd name="connsiteY0" fmla="*/ 0 h 2874883"/>
              <a:gd name="connsiteX1" fmla="*/ 2329954 w 2694063"/>
              <a:gd name="connsiteY1" fmla="*/ 160867 h 2874883"/>
              <a:gd name="connsiteX2" fmla="*/ 2499287 w 2694063"/>
              <a:gd name="connsiteY2" fmla="*/ 296333 h 2874883"/>
              <a:gd name="connsiteX3" fmla="*/ 2694021 w 2694063"/>
              <a:gd name="connsiteY3" fmla="*/ 550333 h 2874883"/>
              <a:gd name="connsiteX4" fmla="*/ 2482354 w 2694063"/>
              <a:gd name="connsiteY4" fmla="*/ 626533 h 2874883"/>
              <a:gd name="connsiteX5" fmla="*/ 2143687 w 2694063"/>
              <a:gd name="connsiteY5" fmla="*/ 753534 h 2874883"/>
              <a:gd name="connsiteX6" fmla="*/ 1830421 w 2694063"/>
              <a:gd name="connsiteY6" fmla="*/ 965200 h 2874883"/>
              <a:gd name="connsiteX7" fmla="*/ 1542554 w 2694063"/>
              <a:gd name="connsiteY7" fmla="*/ 1236133 h 2874883"/>
              <a:gd name="connsiteX8" fmla="*/ 1415554 w 2694063"/>
              <a:gd name="connsiteY8" fmla="*/ 1540933 h 2874883"/>
              <a:gd name="connsiteX9" fmla="*/ 1364754 w 2694063"/>
              <a:gd name="connsiteY9" fmla="*/ 1600200 h 2874883"/>
              <a:gd name="connsiteX10" fmla="*/ 1068421 w 2694063"/>
              <a:gd name="connsiteY10" fmla="*/ 1693333 h 2874883"/>
              <a:gd name="connsiteX11" fmla="*/ 694446 w 2694063"/>
              <a:gd name="connsiteY11" fmla="*/ 1879600 h 2874883"/>
              <a:gd name="connsiteX12" fmla="*/ 382079 w 2694063"/>
              <a:gd name="connsiteY12" fmla="*/ 2140985 h 2874883"/>
              <a:gd name="connsiteX13" fmla="*/ 138348 w 2694063"/>
              <a:gd name="connsiteY13" fmla="*/ 2449569 h 2874883"/>
              <a:gd name="connsiteX14" fmla="*/ 0 w 2694063"/>
              <a:gd name="connsiteY14" fmla="*/ 2874883 h 2874883"/>
              <a:gd name="connsiteX0" fmla="*/ 2042087 w 2694063"/>
              <a:gd name="connsiteY0" fmla="*/ 0 h 2874883"/>
              <a:gd name="connsiteX1" fmla="*/ 2329954 w 2694063"/>
              <a:gd name="connsiteY1" fmla="*/ 160867 h 2874883"/>
              <a:gd name="connsiteX2" fmla="*/ 2499287 w 2694063"/>
              <a:gd name="connsiteY2" fmla="*/ 296333 h 2874883"/>
              <a:gd name="connsiteX3" fmla="*/ 2694021 w 2694063"/>
              <a:gd name="connsiteY3" fmla="*/ 550333 h 2874883"/>
              <a:gd name="connsiteX4" fmla="*/ 2482354 w 2694063"/>
              <a:gd name="connsiteY4" fmla="*/ 626533 h 2874883"/>
              <a:gd name="connsiteX5" fmla="*/ 2143687 w 2694063"/>
              <a:gd name="connsiteY5" fmla="*/ 753534 h 2874883"/>
              <a:gd name="connsiteX6" fmla="*/ 1830421 w 2694063"/>
              <a:gd name="connsiteY6" fmla="*/ 965200 h 2874883"/>
              <a:gd name="connsiteX7" fmla="*/ 1542554 w 2694063"/>
              <a:gd name="connsiteY7" fmla="*/ 1236133 h 2874883"/>
              <a:gd name="connsiteX8" fmla="*/ 1415554 w 2694063"/>
              <a:gd name="connsiteY8" fmla="*/ 1540933 h 2874883"/>
              <a:gd name="connsiteX9" fmla="*/ 1364754 w 2694063"/>
              <a:gd name="connsiteY9" fmla="*/ 1600200 h 2874883"/>
              <a:gd name="connsiteX10" fmla="*/ 1068421 w 2694063"/>
              <a:gd name="connsiteY10" fmla="*/ 1693333 h 2874883"/>
              <a:gd name="connsiteX11" fmla="*/ 694446 w 2694063"/>
              <a:gd name="connsiteY11" fmla="*/ 1879600 h 2874883"/>
              <a:gd name="connsiteX12" fmla="*/ 391807 w 2694063"/>
              <a:gd name="connsiteY12" fmla="*/ 2102074 h 2874883"/>
              <a:gd name="connsiteX13" fmla="*/ 138348 w 2694063"/>
              <a:gd name="connsiteY13" fmla="*/ 2449569 h 2874883"/>
              <a:gd name="connsiteX14" fmla="*/ 0 w 2694063"/>
              <a:gd name="connsiteY14" fmla="*/ 2874883 h 2874883"/>
              <a:gd name="connsiteX0" fmla="*/ 2042087 w 2694063"/>
              <a:gd name="connsiteY0" fmla="*/ 0 h 2874883"/>
              <a:gd name="connsiteX1" fmla="*/ 2329954 w 2694063"/>
              <a:gd name="connsiteY1" fmla="*/ 160867 h 2874883"/>
              <a:gd name="connsiteX2" fmla="*/ 2499287 w 2694063"/>
              <a:gd name="connsiteY2" fmla="*/ 296333 h 2874883"/>
              <a:gd name="connsiteX3" fmla="*/ 2694021 w 2694063"/>
              <a:gd name="connsiteY3" fmla="*/ 550333 h 2874883"/>
              <a:gd name="connsiteX4" fmla="*/ 2482354 w 2694063"/>
              <a:gd name="connsiteY4" fmla="*/ 626533 h 2874883"/>
              <a:gd name="connsiteX5" fmla="*/ 2143687 w 2694063"/>
              <a:gd name="connsiteY5" fmla="*/ 753534 h 2874883"/>
              <a:gd name="connsiteX6" fmla="*/ 1830421 w 2694063"/>
              <a:gd name="connsiteY6" fmla="*/ 965200 h 2874883"/>
              <a:gd name="connsiteX7" fmla="*/ 1542554 w 2694063"/>
              <a:gd name="connsiteY7" fmla="*/ 1236133 h 2874883"/>
              <a:gd name="connsiteX8" fmla="*/ 1415554 w 2694063"/>
              <a:gd name="connsiteY8" fmla="*/ 1540933 h 2874883"/>
              <a:gd name="connsiteX9" fmla="*/ 1364754 w 2694063"/>
              <a:gd name="connsiteY9" fmla="*/ 1600200 h 2874883"/>
              <a:gd name="connsiteX10" fmla="*/ 1068421 w 2694063"/>
              <a:gd name="connsiteY10" fmla="*/ 1693333 h 2874883"/>
              <a:gd name="connsiteX11" fmla="*/ 694446 w 2694063"/>
              <a:gd name="connsiteY11" fmla="*/ 1879600 h 2874883"/>
              <a:gd name="connsiteX12" fmla="*/ 391807 w 2694063"/>
              <a:gd name="connsiteY12" fmla="*/ 2102074 h 2874883"/>
              <a:gd name="connsiteX13" fmla="*/ 138348 w 2694063"/>
              <a:gd name="connsiteY13" fmla="*/ 2449569 h 2874883"/>
              <a:gd name="connsiteX14" fmla="*/ 0 w 2694063"/>
              <a:gd name="connsiteY14" fmla="*/ 2874883 h 2874883"/>
              <a:gd name="connsiteX0" fmla="*/ 2042087 w 2694063"/>
              <a:gd name="connsiteY0" fmla="*/ 0 h 2874883"/>
              <a:gd name="connsiteX1" fmla="*/ 2329954 w 2694063"/>
              <a:gd name="connsiteY1" fmla="*/ 160867 h 2874883"/>
              <a:gd name="connsiteX2" fmla="*/ 2499287 w 2694063"/>
              <a:gd name="connsiteY2" fmla="*/ 296333 h 2874883"/>
              <a:gd name="connsiteX3" fmla="*/ 2694021 w 2694063"/>
              <a:gd name="connsiteY3" fmla="*/ 550333 h 2874883"/>
              <a:gd name="connsiteX4" fmla="*/ 2482354 w 2694063"/>
              <a:gd name="connsiteY4" fmla="*/ 626533 h 2874883"/>
              <a:gd name="connsiteX5" fmla="*/ 2143687 w 2694063"/>
              <a:gd name="connsiteY5" fmla="*/ 753534 h 2874883"/>
              <a:gd name="connsiteX6" fmla="*/ 1830421 w 2694063"/>
              <a:gd name="connsiteY6" fmla="*/ 965200 h 2874883"/>
              <a:gd name="connsiteX7" fmla="*/ 1542554 w 2694063"/>
              <a:gd name="connsiteY7" fmla="*/ 1236133 h 2874883"/>
              <a:gd name="connsiteX8" fmla="*/ 1415554 w 2694063"/>
              <a:gd name="connsiteY8" fmla="*/ 1540933 h 2874883"/>
              <a:gd name="connsiteX9" fmla="*/ 1364754 w 2694063"/>
              <a:gd name="connsiteY9" fmla="*/ 1600200 h 2874883"/>
              <a:gd name="connsiteX10" fmla="*/ 1068421 w 2694063"/>
              <a:gd name="connsiteY10" fmla="*/ 1693333 h 2874883"/>
              <a:gd name="connsiteX11" fmla="*/ 694446 w 2694063"/>
              <a:gd name="connsiteY11" fmla="*/ 1879600 h 2874883"/>
              <a:gd name="connsiteX12" fmla="*/ 391807 w 2694063"/>
              <a:gd name="connsiteY12" fmla="*/ 2102074 h 2874883"/>
              <a:gd name="connsiteX13" fmla="*/ 138348 w 2694063"/>
              <a:gd name="connsiteY13" fmla="*/ 2449569 h 2874883"/>
              <a:gd name="connsiteX14" fmla="*/ 0 w 2694063"/>
              <a:gd name="connsiteY14" fmla="*/ 2874883 h 2874883"/>
              <a:gd name="connsiteX0" fmla="*/ 2042087 w 2694063"/>
              <a:gd name="connsiteY0" fmla="*/ 0 h 2874883"/>
              <a:gd name="connsiteX1" fmla="*/ 2329954 w 2694063"/>
              <a:gd name="connsiteY1" fmla="*/ 160867 h 2874883"/>
              <a:gd name="connsiteX2" fmla="*/ 2499287 w 2694063"/>
              <a:gd name="connsiteY2" fmla="*/ 296333 h 2874883"/>
              <a:gd name="connsiteX3" fmla="*/ 2694021 w 2694063"/>
              <a:gd name="connsiteY3" fmla="*/ 550333 h 2874883"/>
              <a:gd name="connsiteX4" fmla="*/ 2482354 w 2694063"/>
              <a:gd name="connsiteY4" fmla="*/ 626533 h 2874883"/>
              <a:gd name="connsiteX5" fmla="*/ 2143687 w 2694063"/>
              <a:gd name="connsiteY5" fmla="*/ 753534 h 2874883"/>
              <a:gd name="connsiteX6" fmla="*/ 1830421 w 2694063"/>
              <a:gd name="connsiteY6" fmla="*/ 965200 h 2874883"/>
              <a:gd name="connsiteX7" fmla="*/ 1542554 w 2694063"/>
              <a:gd name="connsiteY7" fmla="*/ 1236133 h 2874883"/>
              <a:gd name="connsiteX8" fmla="*/ 1415554 w 2694063"/>
              <a:gd name="connsiteY8" fmla="*/ 1540933 h 2874883"/>
              <a:gd name="connsiteX9" fmla="*/ 1364754 w 2694063"/>
              <a:gd name="connsiteY9" fmla="*/ 1600200 h 2874883"/>
              <a:gd name="connsiteX10" fmla="*/ 1068421 w 2694063"/>
              <a:gd name="connsiteY10" fmla="*/ 1693333 h 2874883"/>
              <a:gd name="connsiteX11" fmla="*/ 694446 w 2694063"/>
              <a:gd name="connsiteY11" fmla="*/ 1879600 h 2874883"/>
              <a:gd name="connsiteX12" fmla="*/ 391807 w 2694063"/>
              <a:gd name="connsiteY12" fmla="*/ 2102074 h 2874883"/>
              <a:gd name="connsiteX13" fmla="*/ 138348 w 2694063"/>
              <a:gd name="connsiteY13" fmla="*/ 2449569 h 2874883"/>
              <a:gd name="connsiteX14" fmla="*/ 0 w 2694063"/>
              <a:gd name="connsiteY14" fmla="*/ 2874883 h 2874883"/>
              <a:gd name="connsiteX0" fmla="*/ 2042087 w 2694067"/>
              <a:gd name="connsiteY0" fmla="*/ 0 h 2874883"/>
              <a:gd name="connsiteX1" fmla="*/ 2271588 w 2694067"/>
              <a:gd name="connsiteY1" fmla="*/ 258144 h 2874883"/>
              <a:gd name="connsiteX2" fmla="*/ 2499287 w 2694067"/>
              <a:gd name="connsiteY2" fmla="*/ 296333 h 2874883"/>
              <a:gd name="connsiteX3" fmla="*/ 2694021 w 2694067"/>
              <a:gd name="connsiteY3" fmla="*/ 550333 h 2874883"/>
              <a:gd name="connsiteX4" fmla="*/ 2482354 w 2694067"/>
              <a:gd name="connsiteY4" fmla="*/ 626533 h 2874883"/>
              <a:gd name="connsiteX5" fmla="*/ 2143687 w 2694067"/>
              <a:gd name="connsiteY5" fmla="*/ 753534 h 2874883"/>
              <a:gd name="connsiteX6" fmla="*/ 1830421 w 2694067"/>
              <a:gd name="connsiteY6" fmla="*/ 965200 h 2874883"/>
              <a:gd name="connsiteX7" fmla="*/ 1542554 w 2694067"/>
              <a:gd name="connsiteY7" fmla="*/ 1236133 h 2874883"/>
              <a:gd name="connsiteX8" fmla="*/ 1415554 w 2694067"/>
              <a:gd name="connsiteY8" fmla="*/ 1540933 h 2874883"/>
              <a:gd name="connsiteX9" fmla="*/ 1364754 w 2694067"/>
              <a:gd name="connsiteY9" fmla="*/ 1600200 h 2874883"/>
              <a:gd name="connsiteX10" fmla="*/ 1068421 w 2694067"/>
              <a:gd name="connsiteY10" fmla="*/ 1693333 h 2874883"/>
              <a:gd name="connsiteX11" fmla="*/ 694446 w 2694067"/>
              <a:gd name="connsiteY11" fmla="*/ 1879600 h 2874883"/>
              <a:gd name="connsiteX12" fmla="*/ 391807 w 2694067"/>
              <a:gd name="connsiteY12" fmla="*/ 2102074 h 2874883"/>
              <a:gd name="connsiteX13" fmla="*/ 138348 w 2694067"/>
              <a:gd name="connsiteY13" fmla="*/ 2449569 h 2874883"/>
              <a:gd name="connsiteX14" fmla="*/ 0 w 2694067"/>
              <a:gd name="connsiteY14" fmla="*/ 2874883 h 2874883"/>
              <a:gd name="connsiteX0" fmla="*/ 2042087 w 2694067"/>
              <a:gd name="connsiteY0" fmla="*/ 0 h 2874883"/>
              <a:gd name="connsiteX1" fmla="*/ 2271588 w 2694067"/>
              <a:gd name="connsiteY1" fmla="*/ 258144 h 2874883"/>
              <a:gd name="connsiteX2" fmla="*/ 2499287 w 2694067"/>
              <a:gd name="connsiteY2" fmla="*/ 296333 h 2874883"/>
              <a:gd name="connsiteX3" fmla="*/ 2694021 w 2694067"/>
              <a:gd name="connsiteY3" fmla="*/ 550333 h 2874883"/>
              <a:gd name="connsiteX4" fmla="*/ 2482354 w 2694067"/>
              <a:gd name="connsiteY4" fmla="*/ 626533 h 2874883"/>
              <a:gd name="connsiteX5" fmla="*/ 2143687 w 2694067"/>
              <a:gd name="connsiteY5" fmla="*/ 753534 h 2874883"/>
              <a:gd name="connsiteX6" fmla="*/ 1830421 w 2694067"/>
              <a:gd name="connsiteY6" fmla="*/ 965200 h 2874883"/>
              <a:gd name="connsiteX7" fmla="*/ 1542554 w 2694067"/>
              <a:gd name="connsiteY7" fmla="*/ 1236133 h 2874883"/>
              <a:gd name="connsiteX8" fmla="*/ 1415554 w 2694067"/>
              <a:gd name="connsiteY8" fmla="*/ 1540933 h 2874883"/>
              <a:gd name="connsiteX9" fmla="*/ 1364754 w 2694067"/>
              <a:gd name="connsiteY9" fmla="*/ 1600200 h 2874883"/>
              <a:gd name="connsiteX10" fmla="*/ 1068421 w 2694067"/>
              <a:gd name="connsiteY10" fmla="*/ 1693333 h 2874883"/>
              <a:gd name="connsiteX11" fmla="*/ 694446 w 2694067"/>
              <a:gd name="connsiteY11" fmla="*/ 1879600 h 2874883"/>
              <a:gd name="connsiteX12" fmla="*/ 391807 w 2694067"/>
              <a:gd name="connsiteY12" fmla="*/ 2102074 h 2874883"/>
              <a:gd name="connsiteX13" fmla="*/ 138348 w 2694067"/>
              <a:gd name="connsiteY13" fmla="*/ 2449569 h 2874883"/>
              <a:gd name="connsiteX14" fmla="*/ 0 w 2694067"/>
              <a:gd name="connsiteY14" fmla="*/ 2874883 h 2874883"/>
              <a:gd name="connsiteX0" fmla="*/ 2042087 w 2526313"/>
              <a:gd name="connsiteY0" fmla="*/ 0 h 2874883"/>
              <a:gd name="connsiteX1" fmla="*/ 2271588 w 2526313"/>
              <a:gd name="connsiteY1" fmla="*/ 258144 h 2874883"/>
              <a:gd name="connsiteX2" fmla="*/ 2499287 w 2526313"/>
              <a:gd name="connsiteY2" fmla="*/ 296333 h 2874883"/>
              <a:gd name="connsiteX3" fmla="*/ 2482354 w 2526313"/>
              <a:gd name="connsiteY3" fmla="*/ 626533 h 2874883"/>
              <a:gd name="connsiteX4" fmla="*/ 2143687 w 2526313"/>
              <a:gd name="connsiteY4" fmla="*/ 753534 h 2874883"/>
              <a:gd name="connsiteX5" fmla="*/ 1830421 w 2526313"/>
              <a:gd name="connsiteY5" fmla="*/ 965200 h 2874883"/>
              <a:gd name="connsiteX6" fmla="*/ 1542554 w 2526313"/>
              <a:gd name="connsiteY6" fmla="*/ 1236133 h 2874883"/>
              <a:gd name="connsiteX7" fmla="*/ 1415554 w 2526313"/>
              <a:gd name="connsiteY7" fmla="*/ 1540933 h 2874883"/>
              <a:gd name="connsiteX8" fmla="*/ 1364754 w 2526313"/>
              <a:gd name="connsiteY8" fmla="*/ 1600200 h 2874883"/>
              <a:gd name="connsiteX9" fmla="*/ 1068421 w 2526313"/>
              <a:gd name="connsiteY9" fmla="*/ 1693333 h 2874883"/>
              <a:gd name="connsiteX10" fmla="*/ 694446 w 2526313"/>
              <a:gd name="connsiteY10" fmla="*/ 1879600 h 2874883"/>
              <a:gd name="connsiteX11" fmla="*/ 391807 w 2526313"/>
              <a:gd name="connsiteY11" fmla="*/ 2102074 h 2874883"/>
              <a:gd name="connsiteX12" fmla="*/ 138348 w 2526313"/>
              <a:gd name="connsiteY12" fmla="*/ 2449569 h 2874883"/>
              <a:gd name="connsiteX13" fmla="*/ 0 w 2526313"/>
              <a:gd name="connsiteY13" fmla="*/ 2874883 h 2874883"/>
              <a:gd name="connsiteX0" fmla="*/ 2042087 w 2501093"/>
              <a:gd name="connsiteY0" fmla="*/ 0 h 2874883"/>
              <a:gd name="connsiteX1" fmla="*/ 2271588 w 2501093"/>
              <a:gd name="connsiteY1" fmla="*/ 258144 h 2874883"/>
              <a:gd name="connsiteX2" fmla="*/ 2499287 w 2501093"/>
              <a:gd name="connsiteY2" fmla="*/ 296333 h 2874883"/>
              <a:gd name="connsiteX3" fmla="*/ 2143687 w 2501093"/>
              <a:gd name="connsiteY3" fmla="*/ 753534 h 2874883"/>
              <a:gd name="connsiteX4" fmla="*/ 1830421 w 2501093"/>
              <a:gd name="connsiteY4" fmla="*/ 965200 h 2874883"/>
              <a:gd name="connsiteX5" fmla="*/ 1542554 w 2501093"/>
              <a:gd name="connsiteY5" fmla="*/ 1236133 h 2874883"/>
              <a:gd name="connsiteX6" fmla="*/ 1415554 w 2501093"/>
              <a:gd name="connsiteY6" fmla="*/ 1540933 h 2874883"/>
              <a:gd name="connsiteX7" fmla="*/ 1364754 w 2501093"/>
              <a:gd name="connsiteY7" fmla="*/ 1600200 h 2874883"/>
              <a:gd name="connsiteX8" fmla="*/ 1068421 w 2501093"/>
              <a:gd name="connsiteY8" fmla="*/ 1693333 h 2874883"/>
              <a:gd name="connsiteX9" fmla="*/ 694446 w 2501093"/>
              <a:gd name="connsiteY9" fmla="*/ 1879600 h 2874883"/>
              <a:gd name="connsiteX10" fmla="*/ 391807 w 2501093"/>
              <a:gd name="connsiteY10" fmla="*/ 2102074 h 2874883"/>
              <a:gd name="connsiteX11" fmla="*/ 138348 w 2501093"/>
              <a:gd name="connsiteY11" fmla="*/ 2449569 h 2874883"/>
              <a:gd name="connsiteX12" fmla="*/ 0 w 2501093"/>
              <a:gd name="connsiteY12" fmla="*/ 2874883 h 2874883"/>
              <a:gd name="connsiteX0" fmla="*/ 2042087 w 2349227"/>
              <a:gd name="connsiteY0" fmla="*/ 0 h 2874883"/>
              <a:gd name="connsiteX1" fmla="*/ 2271588 w 2349227"/>
              <a:gd name="connsiteY1" fmla="*/ 258144 h 2874883"/>
              <a:gd name="connsiteX2" fmla="*/ 2343645 w 2349227"/>
              <a:gd name="connsiteY2" fmla="*/ 675712 h 2874883"/>
              <a:gd name="connsiteX3" fmla="*/ 2143687 w 2349227"/>
              <a:gd name="connsiteY3" fmla="*/ 753534 h 2874883"/>
              <a:gd name="connsiteX4" fmla="*/ 1830421 w 2349227"/>
              <a:gd name="connsiteY4" fmla="*/ 965200 h 2874883"/>
              <a:gd name="connsiteX5" fmla="*/ 1542554 w 2349227"/>
              <a:gd name="connsiteY5" fmla="*/ 1236133 h 2874883"/>
              <a:gd name="connsiteX6" fmla="*/ 1415554 w 2349227"/>
              <a:gd name="connsiteY6" fmla="*/ 1540933 h 2874883"/>
              <a:gd name="connsiteX7" fmla="*/ 1364754 w 2349227"/>
              <a:gd name="connsiteY7" fmla="*/ 1600200 h 2874883"/>
              <a:gd name="connsiteX8" fmla="*/ 1068421 w 2349227"/>
              <a:gd name="connsiteY8" fmla="*/ 1693333 h 2874883"/>
              <a:gd name="connsiteX9" fmla="*/ 694446 w 2349227"/>
              <a:gd name="connsiteY9" fmla="*/ 1879600 h 2874883"/>
              <a:gd name="connsiteX10" fmla="*/ 391807 w 2349227"/>
              <a:gd name="connsiteY10" fmla="*/ 2102074 h 2874883"/>
              <a:gd name="connsiteX11" fmla="*/ 138348 w 2349227"/>
              <a:gd name="connsiteY11" fmla="*/ 2449569 h 2874883"/>
              <a:gd name="connsiteX12" fmla="*/ 0 w 2349227"/>
              <a:gd name="connsiteY12" fmla="*/ 2874883 h 2874883"/>
              <a:gd name="connsiteX0" fmla="*/ 2042087 w 2364179"/>
              <a:gd name="connsiteY0" fmla="*/ 0 h 2874883"/>
              <a:gd name="connsiteX1" fmla="*/ 2271588 w 2364179"/>
              <a:gd name="connsiteY1" fmla="*/ 258144 h 2874883"/>
              <a:gd name="connsiteX2" fmla="*/ 2343645 w 2364179"/>
              <a:gd name="connsiteY2" fmla="*/ 675712 h 2874883"/>
              <a:gd name="connsiteX3" fmla="*/ 1919951 w 2364179"/>
              <a:gd name="connsiteY3" fmla="*/ 665986 h 2874883"/>
              <a:gd name="connsiteX4" fmla="*/ 1830421 w 2364179"/>
              <a:gd name="connsiteY4" fmla="*/ 965200 h 2874883"/>
              <a:gd name="connsiteX5" fmla="*/ 1542554 w 2364179"/>
              <a:gd name="connsiteY5" fmla="*/ 1236133 h 2874883"/>
              <a:gd name="connsiteX6" fmla="*/ 1415554 w 2364179"/>
              <a:gd name="connsiteY6" fmla="*/ 1540933 h 2874883"/>
              <a:gd name="connsiteX7" fmla="*/ 1364754 w 2364179"/>
              <a:gd name="connsiteY7" fmla="*/ 1600200 h 2874883"/>
              <a:gd name="connsiteX8" fmla="*/ 1068421 w 2364179"/>
              <a:gd name="connsiteY8" fmla="*/ 1693333 h 2874883"/>
              <a:gd name="connsiteX9" fmla="*/ 694446 w 2364179"/>
              <a:gd name="connsiteY9" fmla="*/ 1879600 h 2874883"/>
              <a:gd name="connsiteX10" fmla="*/ 391807 w 2364179"/>
              <a:gd name="connsiteY10" fmla="*/ 2102074 h 2874883"/>
              <a:gd name="connsiteX11" fmla="*/ 138348 w 2364179"/>
              <a:gd name="connsiteY11" fmla="*/ 2449569 h 2874883"/>
              <a:gd name="connsiteX12" fmla="*/ 0 w 2364179"/>
              <a:gd name="connsiteY12" fmla="*/ 2874883 h 2874883"/>
              <a:gd name="connsiteX0" fmla="*/ 2042087 w 2364179"/>
              <a:gd name="connsiteY0" fmla="*/ 0 h 2874883"/>
              <a:gd name="connsiteX1" fmla="*/ 2271588 w 2364179"/>
              <a:gd name="connsiteY1" fmla="*/ 258144 h 2874883"/>
              <a:gd name="connsiteX2" fmla="*/ 2343645 w 2364179"/>
              <a:gd name="connsiteY2" fmla="*/ 675712 h 2874883"/>
              <a:gd name="connsiteX3" fmla="*/ 1919951 w 2364179"/>
              <a:gd name="connsiteY3" fmla="*/ 665986 h 2874883"/>
              <a:gd name="connsiteX4" fmla="*/ 1830421 w 2364179"/>
              <a:gd name="connsiteY4" fmla="*/ 965200 h 2874883"/>
              <a:gd name="connsiteX5" fmla="*/ 1542554 w 2364179"/>
              <a:gd name="connsiteY5" fmla="*/ 1236133 h 2874883"/>
              <a:gd name="connsiteX6" fmla="*/ 1415554 w 2364179"/>
              <a:gd name="connsiteY6" fmla="*/ 1540933 h 2874883"/>
              <a:gd name="connsiteX7" fmla="*/ 1364754 w 2364179"/>
              <a:gd name="connsiteY7" fmla="*/ 1600200 h 2874883"/>
              <a:gd name="connsiteX8" fmla="*/ 1068421 w 2364179"/>
              <a:gd name="connsiteY8" fmla="*/ 1693333 h 2874883"/>
              <a:gd name="connsiteX9" fmla="*/ 694446 w 2364179"/>
              <a:gd name="connsiteY9" fmla="*/ 1879600 h 2874883"/>
              <a:gd name="connsiteX10" fmla="*/ 391807 w 2364179"/>
              <a:gd name="connsiteY10" fmla="*/ 2102074 h 2874883"/>
              <a:gd name="connsiteX11" fmla="*/ 138348 w 2364179"/>
              <a:gd name="connsiteY11" fmla="*/ 2449569 h 2874883"/>
              <a:gd name="connsiteX12" fmla="*/ 0 w 2364179"/>
              <a:gd name="connsiteY12" fmla="*/ 2874883 h 2874883"/>
              <a:gd name="connsiteX0" fmla="*/ 2042087 w 2364179"/>
              <a:gd name="connsiteY0" fmla="*/ 0 h 2874883"/>
              <a:gd name="connsiteX1" fmla="*/ 2271588 w 2364179"/>
              <a:gd name="connsiteY1" fmla="*/ 258144 h 2874883"/>
              <a:gd name="connsiteX2" fmla="*/ 2343645 w 2364179"/>
              <a:gd name="connsiteY2" fmla="*/ 675712 h 2874883"/>
              <a:gd name="connsiteX3" fmla="*/ 1919951 w 2364179"/>
              <a:gd name="connsiteY3" fmla="*/ 665986 h 2874883"/>
              <a:gd name="connsiteX4" fmla="*/ 1830421 w 2364179"/>
              <a:gd name="connsiteY4" fmla="*/ 965200 h 2874883"/>
              <a:gd name="connsiteX5" fmla="*/ 1542554 w 2364179"/>
              <a:gd name="connsiteY5" fmla="*/ 1236133 h 2874883"/>
              <a:gd name="connsiteX6" fmla="*/ 1415554 w 2364179"/>
              <a:gd name="connsiteY6" fmla="*/ 1540933 h 2874883"/>
              <a:gd name="connsiteX7" fmla="*/ 1364754 w 2364179"/>
              <a:gd name="connsiteY7" fmla="*/ 1600200 h 2874883"/>
              <a:gd name="connsiteX8" fmla="*/ 1068421 w 2364179"/>
              <a:gd name="connsiteY8" fmla="*/ 1693333 h 2874883"/>
              <a:gd name="connsiteX9" fmla="*/ 694446 w 2364179"/>
              <a:gd name="connsiteY9" fmla="*/ 1879600 h 2874883"/>
              <a:gd name="connsiteX10" fmla="*/ 391807 w 2364179"/>
              <a:gd name="connsiteY10" fmla="*/ 2102074 h 2874883"/>
              <a:gd name="connsiteX11" fmla="*/ 138348 w 2364179"/>
              <a:gd name="connsiteY11" fmla="*/ 2449569 h 2874883"/>
              <a:gd name="connsiteX12" fmla="*/ 0 w 2364179"/>
              <a:gd name="connsiteY12" fmla="*/ 2874883 h 2874883"/>
              <a:gd name="connsiteX0" fmla="*/ 2042087 w 2364179"/>
              <a:gd name="connsiteY0" fmla="*/ 0 h 2874883"/>
              <a:gd name="connsiteX1" fmla="*/ 2271588 w 2364179"/>
              <a:gd name="connsiteY1" fmla="*/ 258144 h 2874883"/>
              <a:gd name="connsiteX2" fmla="*/ 2343645 w 2364179"/>
              <a:gd name="connsiteY2" fmla="*/ 675712 h 2874883"/>
              <a:gd name="connsiteX3" fmla="*/ 1919951 w 2364179"/>
              <a:gd name="connsiteY3" fmla="*/ 665986 h 2874883"/>
              <a:gd name="connsiteX4" fmla="*/ 1314855 w 2364179"/>
              <a:gd name="connsiteY4" fmla="*/ 829013 h 2874883"/>
              <a:gd name="connsiteX5" fmla="*/ 1542554 w 2364179"/>
              <a:gd name="connsiteY5" fmla="*/ 1236133 h 2874883"/>
              <a:gd name="connsiteX6" fmla="*/ 1415554 w 2364179"/>
              <a:gd name="connsiteY6" fmla="*/ 1540933 h 2874883"/>
              <a:gd name="connsiteX7" fmla="*/ 1364754 w 2364179"/>
              <a:gd name="connsiteY7" fmla="*/ 1600200 h 2874883"/>
              <a:gd name="connsiteX8" fmla="*/ 1068421 w 2364179"/>
              <a:gd name="connsiteY8" fmla="*/ 1693333 h 2874883"/>
              <a:gd name="connsiteX9" fmla="*/ 694446 w 2364179"/>
              <a:gd name="connsiteY9" fmla="*/ 1879600 h 2874883"/>
              <a:gd name="connsiteX10" fmla="*/ 391807 w 2364179"/>
              <a:gd name="connsiteY10" fmla="*/ 2102074 h 2874883"/>
              <a:gd name="connsiteX11" fmla="*/ 138348 w 2364179"/>
              <a:gd name="connsiteY11" fmla="*/ 2449569 h 2874883"/>
              <a:gd name="connsiteX12" fmla="*/ 0 w 2364179"/>
              <a:gd name="connsiteY12" fmla="*/ 2874883 h 2874883"/>
              <a:gd name="connsiteX0" fmla="*/ 2042087 w 2364179"/>
              <a:gd name="connsiteY0" fmla="*/ 0 h 2874883"/>
              <a:gd name="connsiteX1" fmla="*/ 2271588 w 2364179"/>
              <a:gd name="connsiteY1" fmla="*/ 258144 h 2874883"/>
              <a:gd name="connsiteX2" fmla="*/ 2343645 w 2364179"/>
              <a:gd name="connsiteY2" fmla="*/ 675712 h 2874883"/>
              <a:gd name="connsiteX3" fmla="*/ 1919951 w 2364179"/>
              <a:gd name="connsiteY3" fmla="*/ 665986 h 2874883"/>
              <a:gd name="connsiteX4" fmla="*/ 1314855 w 2364179"/>
              <a:gd name="connsiteY4" fmla="*/ 829013 h 2874883"/>
              <a:gd name="connsiteX5" fmla="*/ 1542554 w 2364179"/>
              <a:gd name="connsiteY5" fmla="*/ 1236133 h 2874883"/>
              <a:gd name="connsiteX6" fmla="*/ 1415554 w 2364179"/>
              <a:gd name="connsiteY6" fmla="*/ 1540933 h 2874883"/>
              <a:gd name="connsiteX7" fmla="*/ 1364754 w 2364179"/>
              <a:gd name="connsiteY7" fmla="*/ 1600200 h 2874883"/>
              <a:gd name="connsiteX8" fmla="*/ 1068421 w 2364179"/>
              <a:gd name="connsiteY8" fmla="*/ 1693333 h 2874883"/>
              <a:gd name="connsiteX9" fmla="*/ 694446 w 2364179"/>
              <a:gd name="connsiteY9" fmla="*/ 1879600 h 2874883"/>
              <a:gd name="connsiteX10" fmla="*/ 391807 w 2364179"/>
              <a:gd name="connsiteY10" fmla="*/ 2102074 h 2874883"/>
              <a:gd name="connsiteX11" fmla="*/ 138348 w 2364179"/>
              <a:gd name="connsiteY11" fmla="*/ 2449569 h 2874883"/>
              <a:gd name="connsiteX12" fmla="*/ 0 w 2364179"/>
              <a:gd name="connsiteY12" fmla="*/ 2874883 h 2874883"/>
              <a:gd name="connsiteX0" fmla="*/ 2042087 w 2364179"/>
              <a:gd name="connsiteY0" fmla="*/ 0 h 2874883"/>
              <a:gd name="connsiteX1" fmla="*/ 2271588 w 2364179"/>
              <a:gd name="connsiteY1" fmla="*/ 258144 h 2874883"/>
              <a:gd name="connsiteX2" fmla="*/ 2343645 w 2364179"/>
              <a:gd name="connsiteY2" fmla="*/ 675712 h 2874883"/>
              <a:gd name="connsiteX3" fmla="*/ 1919951 w 2364179"/>
              <a:gd name="connsiteY3" fmla="*/ 665986 h 2874883"/>
              <a:gd name="connsiteX4" fmla="*/ 1324583 w 2364179"/>
              <a:gd name="connsiteY4" fmla="*/ 858196 h 2874883"/>
              <a:gd name="connsiteX5" fmla="*/ 1542554 w 2364179"/>
              <a:gd name="connsiteY5" fmla="*/ 1236133 h 2874883"/>
              <a:gd name="connsiteX6" fmla="*/ 1415554 w 2364179"/>
              <a:gd name="connsiteY6" fmla="*/ 1540933 h 2874883"/>
              <a:gd name="connsiteX7" fmla="*/ 1364754 w 2364179"/>
              <a:gd name="connsiteY7" fmla="*/ 1600200 h 2874883"/>
              <a:gd name="connsiteX8" fmla="*/ 1068421 w 2364179"/>
              <a:gd name="connsiteY8" fmla="*/ 1693333 h 2874883"/>
              <a:gd name="connsiteX9" fmla="*/ 694446 w 2364179"/>
              <a:gd name="connsiteY9" fmla="*/ 1879600 h 2874883"/>
              <a:gd name="connsiteX10" fmla="*/ 391807 w 2364179"/>
              <a:gd name="connsiteY10" fmla="*/ 2102074 h 2874883"/>
              <a:gd name="connsiteX11" fmla="*/ 138348 w 2364179"/>
              <a:gd name="connsiteY11" fmla="*/ 2449569 h 2874883"/>
              <a:gd name="connsiteX12" fmla="*/ 0 w 2364179"/>
              <a:gd name="connsiteY12" fmla="*/ 2874883 h 2874883"/>
              <a:gd name="connsiteX0" fmla="*/ 2042087 w 2364179"/>
              <a:gd name="connsiteY0" fmla="*/ 0 h 2874883"/>
              <a:gd name="connsiteX1" fmla="*/ 2271588 w 2364179"/>
              <a:gd name="connsiteY1" fmla="*/ 258144 h 2874883"/>
              <a:gd name="connsiteX2" fmla="*/ 2343645 w 2364179"/>
              <a:gd name="connsiteY2" fmla="*/ 675712 h 2874883"/>
              <a:gd name="connsiteX3" fmla="*/ 1919951 w 2364179"/>
              <a:gd name="connsiteY3" fmla="*/ 665986 h 2874883"/>
              <a:gd name="connsiteX4" fmla="*/ 1324583 w 2364179"/>
              <a:gd name="connsiteY4" fmla="*/ 858196 h 2874883"/>
              <a:gd name="connsiteX5" fmla="*/ 1114537 w 2364179"/>
              <a:gd name="connsiteY5" fmla="*/ 1265316 h 2874883"/>
              <a:gd name="connsiteX6" fmla="*/ 1415554 w 2364179"/>
              <a:gd name="connsiteY6" fmla="*/ 1540933 h 2874883"/>
              <a:gd name="connsiteX7" fmla="*/ 1364754 w 2364179"/>
              <a:gd name="connsiteY7" fmla="*/ 1600200 h 2874883"/>
              <a:gd name="connsiteX8" fmla="*/ 1068421 w 2364179"/>
              <a:gd name="connsiteY8" fmla="*/ 1693333 h 2874883"/>
              <a:gd name="connsiteX9" fmla="*/ 694446 w 2364179"/>
              <a:gd name="connsiteY9" fmla="*/ 1879600 h 2874883"/>
              <a:gd name="connsiteX10" fmla="*/ 391807 w 2364179"/>
              <a:gd name="connsiteY10" fmla="*/ 2102074 h 2874883"/>
              <a:gd name="connsiteX11" fmla="*/ 138348 w 2364179"/>
              <a:gd name="connsiteY11" fmla="*/ 2449569 h 2874883"/>
              <a:gd name="connsiteX12" fmla="*/ 0 w 2364179"/>
              <a:gd name="connsiteY12" fmla="*/ 2874883 h 2874883"/>
              <a:gd name="connsiteX0" fmla="*/ 1904435 w 2245696"/>
              <a:gd name="connsiteY0" fmla="*/ 0 h 2612236"/>
              <a:gd name="connsiteX1" fmla="*/ 2133936 w 2245696"/>
              <a:gd name="connsiteY1" fmla="*/ 258144 h 2612236"/>
              <a:gd name="connsiteX2" fmla="*/ 2205993 w 2245696"/>
              <a:gd name="connsiteY2" fmla="*/ 675712 h 2612236"/>
              <a:gd name="connsiteX3" fmla="*/ 1782299 w 2245696"/>
              <a:gd name="connsiteY3" fmla="*/ 665986 h 2612236"/>
              <a:gd name="connsiteX4" fmla="*/ 1186931 w 2245696"/>
              <a:gd name="connsiteY4" fmla="*/ 858196 h 2612236"/>
              <a:gd name="connsiteX5" fmla="*/ 976885 w 2245696"/>
              <a:gd name="connsiteY5" fmla="*/ 1265316 h 2612236"/>
              <a:gd name="connsiteX6" fmla="*/ 1277902 w 2245696"/>
              <a:gd name="connsiteY6" fmla="*/ 1540933 h 2612236"/>
              <a:gd name="connsiteX7" fmla="*/ 1227102 w 2245696"/>
              <a:gd name="connsiteY7" fmla="*/ 1600200 h 2612236"/>
              <a:gd name="connsiteX8" fmla="*/ 930769 w 2245696"/>
              <a:gd name="connsiteY8" fmla="*/ 1693333 h 2612236"/>
              <a:gd name="connsiteX9" fmla="*/ 556794 w 2245696"/>
              <a:gd name="connsiteY9" fmla="*/ 1879600 h 2612236"/>
              <a:gd name="connsiteX10" fmla="*/ 254155 w 2245696"/>
              <a:gd name="connsiteY10" fmla="*/ 2102074 h 2612236"/>
              <a:gd name="connsiteX11" fmla="*/ 696 w 2245696"/>
              <a:gd name="connsiteY11" fmla="*/ 2449569 h 2612236"/>
              <a:gd name="connsiteX12" fmla="*/ 2245625 w 2245696"/>
              <a:gd name="connsiteY12" fmla="*/ 2612236 h 2612236"/>
              <a:gd name="connsiteX0" fmla="*/ 1660231 w 2002024"/>
              <a:gd name="connsiteY0" fmla="*/ 0 h 2612236"/>
              <a:gd name="connsiteX1" fmla="*/ 1889732 w 2002024"/>
              <a:gd name="connsiteY1" fmla="*/ 258144 h 2612236"/>
              <a:gd name="connsiteX2" fmla="*/ 1961789 w 2002024"/>
              <a:gd name="connsiteY2" fmla="*/ 675712 h 2612236"/>
              <a:gd name="connsiteX3" fmla="*/ 1538095 w 2002024"/>
              <a:gd name="connsiteY3" fmla="*/ 665986 h 2612236"/>
              <a:gd name="connsiteX4" fmla="*/ 942727 w 2002024"/>
              <a:gd name="connsiteY4" fmla="*/ 858196 h 2612236"/>
              <a:gd name="connsiteX5" fmla="*/ 732681 w 2002024"/>
              <a:gd name="connsiteY5" fmla="*/ 1265316 h 2612236"/>
              <a:gd name="connsiteX6" fmla="*/ 1033698 w 2002024"/>
              <a:gd name="connsiteY6" fmla="*/ 1540933 h 2612236"/>
              <a:gd name="connsiteX7" fmla="*/ 982898 w 2002024"/>
              <a:gd name="connsiteY7" fmla="*/ 1600200 h 2612236"/>
              <a:gd name="connsiteX8" fmla="*/ 686565 w 2002024"/>
              <a:gd name="connsiteY8" fmla="*/ 1693333 h 2612236"/>
              <a:gd name="connsiteX9" fmla="*/ 312590 w 2002024"/>
              <a:gd name="connsiteY9" fmla="*/ 1879600 h 2612236"/>
              <a:gd name="connsiteX10" fmla="*/ 9951 w 2002024"/>
              <a:gd name="connsiteY10" fmla="*/ 2102074 h 2612236"/>
              <a:gd name="connsiteX11" fmla="*/ 1799301 w 2002024"/>
              <a:gd name="connsiteY11" fmla="*/ 1992369 h 2612236"/>
              <a:gd name="connsiteX12" fmla="*/ 2001421 w 2002024"/>
              <a:gd name="connsiteY12" fmla="*/ 2612236 h 2612236"/>
              <a:gd name="connsiteX0" fmla="*/ 1661475 w 2003268"/>
              <a:gd name="connsiteY0" fmla="*/ 0 h 2612236"/>
              <a:gd name="connsiteX1" fmla="*/ 1890976 w 2003268"/>
              <a:gd name="connsiteY1" fmla="*/ 258144 h 2612236"/>
              <a:gd name="connsiteX2" fmla="*/ 1963033 w 2003268"/>
              <a:gd name="connsiteY2" fmla="*/ 675712 h 2612236"/>
              <a:gd name="connsiteX3" fmla="*/ 1539339 w 2003268"/>
              <a:gd name="connsiteY3" fmla="*/ 665986 h 2612236"/>
              <a:gd name="connsiteX4" fmla="*/ 943971 w 2003268"/>
              <a:gd name="connsiteY4" fmla="*/ 858196 h 2612236"/>
              <a:gd name="connsiteX5" fmla="*/ 733925 w 2003268"/>
              <a:gd name="connsiteY5" fmla="*/ 1265316 h 2612236"/>
              <a:gd name="connsiteX6" fmla="*/ 1034942 w 2003268"/>
              <a:gd name="connsiteY6" fmla="*/ 1540933 h 2612236"/>
              <a:gd name="connsiteX7" fmla="*/ 984142 w 2003268"/>
              <a:gd name="connsiteY7" fmla="*/ 1600200 h 2612236"/>
              <a:gd name="connsiteX8" fmla="*/ 687809 w 2003268"/>
              <a:gd name="connsiteY8" fmla="*/ 1693333 h 2612236"/>
              <a:gd name="connsiteX9" fmla="*/ 313834 w 2003268"/>
              <a:gd name="connsiteY9" fmla="*/ 1879600 h 2612236"/>
              <a:gd name="connsiteX10" fmla="*/ 11195 w 2003268"/>
              <a:gd name="connsiteY10" fmla="*/ 2102074 h 2612236"/>
              <a:gd name="connsiteX11" fmla="*/ 1800545 w 2003268"/>
              <a:gd name="connsiteY11" fmla="*/ 1992369 h 2612236"/>
              <a:gd name="connsiteX12" fmla="*/ 2002665 w 2003268"/>
              <a:gd name="connsiteY12" fmla="*/ 2612236 h 2612236"/>
              <a:gd name="connsiteX0" fmla="*/ 1661475 w 2004035"/>
              <a:gd name="connsiteY0" fmla="*/ 0 h 2612236"/>
              <a:gd name="connsiteX1" fmla="*/ 1890976 w 2004035"/>
              <a:gd name="connsiteY1" fmla="*/ 258144 h 2612236"/>
              <a:gd name="connsiteX2" fmla="*/ 1963033 w 2004035"/>
              <a:gd name="connsiteY2" fmla="*/ 675712 h 2612236"/>
              <a:gd name="connsiteX3" fmla="*/ 1539339 w 2004035"/>
              <a:gd name="connsiteY3" fmla="*/ 665986 h 2612236"/>
              <a:gd name="connsiteX4" fmla="*/ 943971 w 2004035"/>
              <a:gd name="connsiteY4" fmla="*/ 858196 h 2612236"/>
              <a:gd name="connsiteX5" fmla="*/ 733925 w 2004035"/>
              <a:gd name="connsiteY5" fmla="*/ 1265316 h 2612236"/>
              <a:gd name="connsiteX6" fmla="*/ 1034942 w 2004035"/>
              <a:gd name="connsiteY6" fmla="*/ 1540933 h 2612236"/>
              <a:gd name="connsiteX7" fmla="*/ 984142 w 2004035"/>
              <a:gd name="connsiteY7" fmla="*/ 1600200 h 2612236"/>
              <a:gd name="connsiteX8" fmla="*/ 687809 w 2004035"/>
              <a:gd name="connsiteY8" fmla="*/ 1693333 h 2612236"/>
              <a:gd name="connsiteX9" fmla="*/ 313834 w 2004035"/>
              <a:gd name="connsiteY9" fmla="*/ 1879600 h 2612236"/>
              <a:gd name="connsiteX10" fmla="*/ 11195 w 2004035"/>
              <a:gd name="connsiteY10" fmla="*/ 2102074 h 2612236"/>
              <a:gd name="connsiteX11" fmla="*/ 1800545 w 2004035"/>
              <a:gd name="connsiteY11" fmla="*/ 1992369 h 2612236"/>
              <a:gd name="connsiteX12" fmla="*/ 2002665 w 2004035"/>
              <a:gd name="connsiteY12" fmla="*/ 2612236 h 2612236"/>
              <a:gd name="connsiteX0" fmla="*/ 1661475 w 2004035"/>
              <a:gd name="connsiteY0" fmla="*/ 0 h 2612236"/>
              <a:gd name="connsiteX1" fmla="*/ 1890976 w 2004035"/>
              <a:gd name="connsiteY1" fmla="*/ 258144 h 2612236"/>
              <a:gd name="connsiteX2" fmla="*/ 1963033 w 2004035"/>
              <a:gd name="connsiteY2" fmla="*/ 675712 h 2612236"/>
              <a:gd name="connsiteX3" fmla="*/ 1539339 w 2004035"/>
              <a:gd name="connsiteY3" fmla="*/ 665986 h 2612236"/>
              <a:gd name="connsiteX4" fmla="*/ 943971 w 2004035"/>
              <a:gd name="connsiteY4" fmla="*/ 858196 h 2612236"/>
              <a:gd name="connsiteX5" fmla="*/ 733925 w 2004035"/>
              <a:gd name="connsiteY5" fmla="*/ 1265316 h 2612236"/>
              <a:gd name="connsiteX6" fmla="*/ 1034942 w 2004035"/>
              <a:gd name="connsiteY6" fmla="*/ 1540933 h 2612236"/>
              <a:gd name="connsiteX7" fmla="*/ 687809 w 2004035"/>
              <a:gd name="connsiteY7" fmla="*/ 1693333 h 2612236"/>
              <a:gd name="connsiteX8" fmla="*/ 313834 w 2004035"/>
              <a:gd name="connsiteY8" fmla="*/ 1879600 h 2612236"/>
              <a:gd name="connsiteX9" fmla="*/ 11195 w 2004035"/>
              <a:gd name="connsiteY9" fmla="*/ 2102074 h 2612236"/>
              <a:gd name="connsiteX10" fmla="*/ 1800545 w 2004035"/>
              <a:gd name="connsiteY10" fmla="*/ 1992369 h 2612236"/>
              <a:gd name="connsiteX11" fmla="*/ 2002665 w 2004035"/>
              <a:gd name="connsiteY11" fmla="*/ 2612236 h 2612236"/>
              <a:gd name="connsiteX0" fmla="*/ 1661475 w 2004035"/>
              <a:gd name="connsiteY0" fmla="*/ 0 h 2612236"/>
              <a:gd name="connsiteX1" fmla="*/ 1890976 w 2004035"/>
              <a:gd name="connsiteY1" fmla="*/ 258144 h 2612236"/>
              <a:gd name="connsiteX2" fmla="*/ 1963033 w 2004035"/>
              <a:gd name="connsiteY2" fmla="*/ 675712 h 2612236"/>
              <a:gd name="connsiteX3" fmla="*/ 1539339 w 2004035"/>
              <a:gd name="connsiteY3" fmla="*/ 665986 h 2612236"/>
              <a:gd name="connsiteX4" fmla="*/ 943971 w 2004035"/>
              <a:gd name="connsiteY4" fmla="*/ 858196 h 2612236"/>
              <a:gd name="connsiteX5" fmla="*/ 733925 w 2004035"/>
              <a:gd name="connsiteY5" fmla="*/ 1265316 h 2612236"/>
              <a:gd name="connsiteX6" fmla="*/ 1034942 w 2004035"/>
              <a:gd name="connsiteY6" fmla="*/ 1540933 h 2612236"/>
              <a:gd name="connsiteX7" fmla="*/ 313834 w 2004035"/>
              <a:gd name="connsiteY7" fmla="*/ 1879600 h 2612236"/>
              <a:gd name="connsiteX8" fmla="*/ 11195 w 2004035"/>
              <a:gd name="connsiteY8" fmla="*/ 2102074 h 2612236"/>
              <a:gd name="connsiteX9" fmla="*/ 1800545 w 2004035"/>
              <a:gd name="connsiteY9" fmla="*/ 1992369 h 2612236"/>
              <a:gd name="connsiteX10" fmla="*/ 2002665 w 2004035"/>
              <a:gd name="connsiteY10" fmla="*/ 2612236 h 2612236"/>
              <a:gd name="connsiteX0" fmla="*/ 1661475 w 2004035"/>
              <a:gd name="connsiteY0" fmla="*/ 0 h 2612236"/>
              <a:gd name="connsiteX1" fmla="*/ 1890976 w 2004035"/>
              <a:gd name="connsiteY1" fmla="*/ 258144 h 2612236"/>
              <a:gd name="connsiteX2" fmla="*/ 1963033 w 2004035"/>
              <a:gd name="connsiteY2" fmla="*/ 675712 h 2612236"/>
              <a:gd name="connsiteX3" fmla="*/ 1539339 w 2004035"/>
              <a:gd name="connsiteY3" fmla="*/ 665986 h 2612236"/>
              <a:gd name="connsiteX4" fmla="*/ 943971 w 2004035"/>
              <a:gd name="connsiteY4" fmla="*/ 858196 h 2612236"/>
              <a:gd name="connsiteX5" fmla="*/ 733925 w 2004035"/>
              <a:gd name="connsiteY5" fmla="*/ 1265316 h 2612236"/>
              <a:gd name="connsiteX6" fmla="*/ 1034942 w 2004035"/>
              <a:gd name="connsiteY6" fmla="*/ 1540933 h 2612236"/>
              <a:gd name="connsiteX7" fmla="*/ 11195 w 2004035"/>
              <a:gd name="connsiteY7" fmla="*/ 2102074 h 2612236"/>
              <a:gd name="connsiteX8" fmla="*/ 1800545 w 2004035"/>
              <a:gd name="connsiteY8" fmla="*/ 1992369 h 2612236"/>
              <a:gd name="connsiteX9" fmla="*/ 2002665 w 2004035"/>
              <a:gd name="connsiteY9" fmla="*/ 2612236 h 2612236"/>
              <a:gd name="connsiteX0" fmla="*/ 929199 w 1271759"/>
              <a:gd name="connsiteY0" fmla="*/ 0 h 2612236"/>
              <a:gd name="connsiteX1" fmla="*/ 1158700 w 1271759"/>
              <a:gd name="connsiteY1" fmla="*/ 258144 h 2612236"/>
              <a:gd name="connsiteX2" fmla="*/ 1230757 w 1271759"/>
              <a:gd name="connsiteY2" fmla="*/ 675712 h 2612236"/>
              <a:gd name="connsiteX3" fmla="*/ 807063 w 1271759"/>
              <a:gd name="connsiteY3" fmla="*/ 665986 h 2612236"/>
              <a:gd name="connsiteX4" fmla="*/ 211695 w 1271759"/>
              <a:gd name="connsiteY4" fmla="*/ 858196 h 2612236"/>
              <a:gd name="connsiteX5" fmla="*/ 1649 w 1271759"/>
              <a:gd name="connsiteY5" fmla="*/ 1265316 h 2612236"/>
              <a:gd name="connsiteX6" fmla="*/ 302666 w 1271759"/>
              <a:gd name="connsiteY6" fmla="*/ 1540933 h 2612236"/>
              <a:gd name="connsiteX7" fmla="*/ 796434 w 1271759"/>
              <a:gd name="connsiteY7" fmla="*/ 1742150 h 2612236"/>
              <a:gd name="connsiteX8" fmla="*/ 1068269 w 1271759"/>
              <a:gd name="connsiteY8" fmla="*/ 1992369 h 2612236"/>
              <a:gd name="connsiteX9" fmla="*/ 1270389 w 1271759"/>
              <a:gd name="connsiteY9" fmla="*/ 2612236 h 2612236"/>
              <a:gd name="connsiteX0" fmla="*/ 929199 w 1271759"/>
              <a:gd name="connsiteY0" fmla="*/ 0 h 2612236"/>
              <a:gd name="connsiteX1" fmla="*/ 1158700 w 1271759"/>
              <a:gd name="connsiteY1" fmla="*/ 258144 h 2612236"/>
              <a:gd name="connsiteX2" fmla="*/ 1230757 w 1271759"/>
              <a:gd name="connsiteY2" fmla="*/ 675712 h 2612236"/>
              <a:gd name="connsiteX3" fmla="*/ 807063 w 1271759"/>
              <a:gd name="connsiteY3" fmla="*/ 665986 h 2612236"/>
              <a:gd name="connsiteX4" fmla="*/ 211695 w 1271759"/>
              <a:gd name="connsiteY4" fmla="*/ 858196 h 2612236"/>
              <a:gd name="connsiteX5" fmla="*/ 1649 w 1271759"/>
              <a:gd name="connsiteY5" fmla="*/ 1265316 h 2612236"/>
              <a:gd name="connsiteX6" fmla="*/ 302666 w 1271759"/>
              <a:gd name="connsiteY6" fmla="*/ 1540933 h 2612236"/>
              <a:gd name="connsiteX7" fmla="*/ 796434 w 1271759"/>
              <a:gd name="connsiteY7" fmla="*/ 1742150 h 2612236"/>
              <a:gd name="connsiteX8" fmla="*/ 1068269 w 1271759"/>
              <a:gd name="connsiteY8" fmla="*/ 1992369 h 2612236"/>
              <a:gd name="connsiteX9" fmla="*/ 1270389 w 1271759"/>
              <a:gd name="connsiteY9" fmla="*/ 2612236 h 2612236"/>
              <a:gd name="connsiteX0" fmla="*/ 930565 w 1273125"/>
              <a:gd name="connsiteY0" fmla="*/ 0 h 2612236"/>
              <a:gd name="connsiteX1" fmla="*/ 1160066 w 1273125"/>
              <a:gd name="connsiteY1" fmla="*/ 258144 h 2612236"/>
              <a:gd name="connsiteX2" fmla="*/ 1232123 w 1273125"/>
              <a:gd name="connsiteY2" fmla="*/ 675712 h 2612236"/>
              <a:gd name="connsiteX3" fmla="*/ 808429 w 1273125"/>
              <a:gd name="connsiteY3" fmla="*/ 665986 h 2612236"/>
              <a:gd name="connsiteX4" fmla="*/ 213061 w 1273125"/>
              <a:gd name="connsiteY4" fmla="*/ 858196 h 2612236"/>
              <a:gd name="connsiteX5" fmla="*/ 3015 w 1273125"/>
              <a:gd name="connsiteY5" fmla="*/ 1265316 h 2612236"/>
              <a:gd name="connsiteX6" fmla="*/ 342942 w 1273125"/>
              <a:gd name="connsiteY6" fmla="*/ 1472839 h 2612236"/>
              <a:gd name="connsiteX7" fmla="*/ 797800 w 1273125"/>
              <a:gd name="connsiteY7" fmla="*/ 1742150 h 2612236"/>
              <a:gd name="connsiteX8" fmla="*/ 1069635 w 1273125"/>
              <a:gd name="connsiteY8" fmla="*/ 1992369 h 2612236"/>
              <a:gd name="connsiteX9" fmla="*/ 1271755 w 1273125"/>
              <a:gd name="connsiteY9" fmla="*/ 2612236 h 2612236"/>
              <a:gd name="connsiteX0" fmla="*/ 938272 w 1523174"/>
              <a:gd name="connsiteY0" fmla="*/ 0 h 2612236"/>
              <a:gd name="connsiteX1" fmla="*/ 1167773 w 1523174"/>
              <a:gd name="connsiteY1" fmla="*/ 258144 h 2612236"/>
              <a:gd name="connsiteX2" fmla="*/ 1239830 w 1523174"/>
              <a:gd name="connsiteY2" fmla="*/ 675712 h 2612236"/>
              <a:gd name="connsiteX3" fmla="*/ 1477617 w 1523174"/>
              <a:gd name="connsiteY3" fmla="*/ 928633 h 2612236"/>
              <a:gd name="connsiteX4" fmla="*/ 220768 w 1523174"/>
              <a:gd name="connsiteY4" fmla="*/ 858196 h 2612236"/>
              <a:gd name="connsiteX5" fmla="*/ 10722 w 1523174"/>
              <a:gd name="connsiteY5" fmla="*/ 1265316 h 2612236"/>
              <a:gd name="connsiteX6" fmla="*/ 350649 w 1523174"/>
              <a:gd name="connsiteY6" fmla="*/ 1472839 h 2612236"/>
              <a:gd name="connsiteX7" fmla="*/ 805507 w 1523174"/>
              <a:gd name="connsiteY7" fmla="*/ 1742150 h 2612236"/>
              <a:gd name="connsiteX8" fmla="*/ 1077342 w 1523174"/>
              <a:gd name="connsiteY8" fmla="*/ 1992369 h 2612236"/>
              <a:gd name="connsiteX9" fmla="*/ 1279462 w 1523174"/>
              <a:gd name="connsiteY9" fmla="*/ 2612236 h 2612236"/>
              <a:gd name="connsiteX0" fmla="*/ 993105 w 1859704"/>
              <a:gd name="connsiteY0" fmla="*/ 0 h 2612236"/>
              <a:gd name="connsiteX1" fmla="*/ 1222606 w 1859704"/>
              <a:gd name="connsiteY1" fmla="*/ 258144 h 2612236"/>
              <a:gd name="connsiteX2" fmla="*/ 1294663 w 1859704"/>
              <a:gd name="connsiteY2" fmla="*/ 675712 h 2612236"/>
              <a:gd name="connsiteX3" fmla="*/ 1532450 w 1859704"/>
              <a:gd name="connsiteY3" fmla="*/ 928633 h 2612236"/>
              <a:gd name="connsiteX4" fmla="*/ 1783388 w 1859704"/>
              <a:gd name="connsiteY4" fmla="*/ 1451583 h 2612236"/>
              <a:gd name="connsiteX5" fmla="*/ 65555 w 1859704"/>
              <a:gd name="connsiteY5" fmla="*/ 1265316 h 2612236"/>
              <a:gd name="connsiteX6" fmla="*/ 405482 w 1859704"/>
              <a:gd name="connsiteY6" fmla="*/ 1472839 h 2612236"/>
              <a:gd name="connsiteX7" fmla="*/ 860340 w 1859704"/>
              <a:gd name="connsiteY7" fmla="*/ 1742150 h 2612236"/>
              <a:gd name="connsiteX8" fmla="*/ 1132175 w 1859704"/>
              <a:gd name="connsiteY8" fmla="*/ 1992369 h 2612236"/>
              <a:gd name="connsiteX9" fmla="*/ 1334295 w 1859704"/>
              <a:gd name="connsiteY9" fmla="*/ 2612236 h 2612236"/>
              <a:gd name="connsiteX0" fmla="*/ 993105 w 1783395"/>
              <a:gd name="connsiteY0" fmla="*/ 0 h 2612236"/>
              <a:gd name="connsiteX1" fmla="*/ 1222606 w 1783395"/>
              <a:gd name="connsiteY1" fmla="*/ 258144 h 2612236"/>
              <a:gd name="connsiteX2" fmla="*/ 1294663 w 1783395"/>
              <a:gd name="connsiteY2" fmla="*/ 675712 h 2612236"/>
              <a:gd name="connsiteX3" fmla="*/ 1532450 w 1783395"/>
              <a:gd name="connsiteY3" fmla="*/ 928633 h 2612236"/>
              <a:gd name="connsiteX4" fmla="*/ 1783388 w 1783395"/>
              <a:gd name="connsiteY4" fmla="*/ 1451583 h 2612236"/>
              <a:gd name="connsiteX5" fmla="*/ 65555 w 1783395"/>
              <a:gd name="connsiteY5" fmla="*/ 1265316 h 2612236"/>
              <a:gd name="connsiteX6" fmla="*/ 405482 w 1783395"/>
              <a:gd name="connsiteY6" fmla="*/ 1472839 h 2612236"/>
              <a:gd name="connsiteX7" fmla="*/ 860340 w 1783395"/>
              <a:gd name="connsiteY7" fmla="*/ 1742150 h 2612236"/>
              <a:gd name="connsiteX8" fmla="*/ 1132175 w 1783395"/>
              <a:gd name="connsiteY8" fmla="*/ 1992369 h 2612236"/>
              <a:gd name="connsiteX9" fmla="*/ 1334295 w 1783395"/>
              <a:gd name="connsiteY9" fmla="*/ 2612236 h 2612236"/>
              <a:gd name="connsiteX0" fmla="*/ 587623 w 1431767"/>
              <a:gd name="connsiteY0" fmla="*/ 0 h 2612236"/>
              <a:gd name="connsiteX1" fmla="*/ 817124 w 1431767"/>
              <a:gd name="connsiteY1" fmla="*/ 258144 h 2612236"/>
              <a:gd name="connsiteX2" fmla="*/ 889181 w 1431767"/>
              <a:gd name="connsiteY2" fmla="*/ 675712 h 2612236"/>
              <a:gd name="connsiteX3" fmla="*/ 1126968 w 1431767"/>
              <a:gd name="connsiteY3" fmla="*/ 928633 h 2612236"/>
              <a:gd name="connsiteX4" fmla="*/ 1377906 w 1431767"/>
              <a:gd name="connsiteY4" fmla="*/ 1451583 h 2612236"/>
              <a:gd name="connsiteX5" fmla="*/ 0 w 1431767"/>
              <a:gd name="connsiteY5" fmla="*/ 1472839 h 2612236"/>
              <a:gd name="connsiteX6" fmla="*/ 454858 w 1431767"/>
              <a:gd name="connsiteY6" fmla="*/ 1742150 h 2612236"/>
              <a:gd name="connsiteX7" fmla="*/ 726693 w 1431767"/>
              <a:gd name="connsiteY7" fmla="*/ 1992369 h 2612236"/>
              <a:gd name="connsiteX8" fmla="*/ 928813 w 1431767"/>
              <a:gd name="connsiteY8" fmla="*/ 2612236 h 2612236"/>
              <a:gd name="connsiteX0" fmla="*/ 132765 w 949029"/>
              <a:gd name="connsiteY0" fmla="*/ 0 h 2612236"/>
              <a:gd name="connsiteX1" fmla="*/ 362266 w 949029"/>
              <a:gd name="connsiteY1" fmla="*/ 258144 h 2612236"/>
              <a:gd name="connsiteX2" fmla="*/ 434323 w 949029"/>
              <a:gd name="connsiteY2" fmla="*/ 675712 h 2612236"/>
              <a:gd name="connsiteX3" fmla="*/ 672110 w 949029"/>
              <a:gd name="connsiteY3" fmla="*/ 928633 h 2612236"/>
              <a:gd name="connsiteX4" fmla="*/ 923048 w 949029"/>
              <a:gd name="connsiteY4" fmla="*/ 1451583 h 2612236"/>
              <a:gd name="connsiteX5" fmla="*/ 0 w 949029"/>
              <a:gd name="connsiteY5" fmla="*/ 1742150 h 2612236"/>
              <a:gd name="connsiteX6" fmla="*/ 271835 w 949029"/>
              <a:gd name="connsiteY6" fmla="*/ 1992369 h 2612236"/>
              <a:gd name="connsiteX7" fmla="*/ 473955 w 949029"/>
              <a:gd name="connsiteY7" fmla="*/ 2612236 h 2612236"/>
              <a:gd name="connsiteX0" fmla="*/ 0 w 802005"/>
              <a:gd name="connsiteY0" fmla="*/ 0 h 2612236"/>
              <a:gd name="connsiteX1" fmla="*/ 229501 w 802005"/>
              <a:gd name="connsiteY1" fmla="*/ 258144 h 2612236"/>
              <a:gd name="connsiteX2" fmla="*/ 301558 w 802005"/>
              <a:gd name="connsiteY2" fmla="*/ 675712 h 2612236"/>
              <a:gd name="connsiteX3" fmla="*/ 539345 w 802005"/>
              <a:gd name="connsiteY3" fmla="*/ 928633 h 2612236"/>
              <a:gd name="connsiteX4" fmla="*/ 790283 w 802005"/>
              <a:gd name="connsiteY4" fmla="*/ 1451583 h 2612236"/>
              <a:gd name="connsiteX5" fmla="*/ 139070 w 802005"/>
              <a:gd name="connsiteY5" fmla="*/ 1992369 h 2612236"/>
              <a:gd name="connsiteX6" fmla="*/ 341190 w 802005"/>
              <a:gd name="connsiteY6" fmla="*/ 2612236 h 2612236"/>
              <a:gd name="connsiteX0" fmla="*/ 0 w 797313"/>
              <a:gd name="connsiteY0" fmla="*/ 0 h 2612236"/>
              <a:gd name="connsiteX1" fmla="*/ 229501 w 797313"/>
              <a:gd name="connsiteY1" fmla="*/ 258144 h 2612236"/>
              <a:gd name="connsiteX2" fmla="*/ 301558 w 797313"/>
              <a:gd name="connsiteY2" fmla="*/ 675712 h 2612236"/>
              <a:gd name="connsiteX3" fmla="*/ 539345 w 797313"/>
              <a:gd name="connsiteY3" fmla="*/ 928633 h 2612236"/>
              <a:gd name="connsiteX4" fmla="*/ 790283 w 797313"/>
              <a:gd name="connsiteY4" fmla="*/ 1451583 h 2612236"/>
              <a:gd name="connsiteX5" fmla="*/ 693547 w 797313"/>
              <a:gd name="connsiteY5" fmla="*/ 1992369 h 2612236"/>
              <a:gd name="connsiteX6" fmla="*/ 341190 w 797313"/>
              <a:gd name="connsiteY6" fmla="*/ 2612236 h 2612236"/>
              <a:gd name="connsiteX0" fmla="*/ 0 w 797313"/>
              <a:gd name="connsiteY0" fmla="*/ 0 h 2612236"/>
              <a:gd name="connsiteX1" fmla="*/ 229501 w 797313"/>
              <a:gd name="connsiteY1" fmla="*/ 258144 h 2612236"/>
              <a:gd name="connsiteX2" fmla="*/ 301558 w 797313"/>
              <a:gd name="connsiteY2" fmla="*/ 675712 h 2612236"/>
              <a:gd name="connsiteX3" fmla="*/ 539345 w 797313"/>
              <a:gd name="connsiteY3" fmla="*/ 928633 h 2612236"/>
              <a:gd name="connsiteX4" fmla="*/ 790283 w 797313"/>
              <a:gd name="connsiteY4" fmla="*/ 1451583 h 2612236"/>
              <a:gd name="connsiteX5" fmla="*/ 693547 w 797313"/>
              <a:gd name="connsiteY5" fmla="*/ 1992369 h 2612236"/>
              <a:gd name="connsiteX6" fmla="*/ 341190 w 797313"/>
              <a:gd name="connsiteY6" fmla="*/ 2612236 h 2612236"/>
              <a:gd name="connsiteX0" fmla="*/ 0 w 790478"/>
              <a:gd name="connsiteY0" fmla="*/ 0 h 2612236"/>
              <a:gd name="connsiteX1" fmla="*/ 229501 w 790478"/>
              <a:gd name="connsiteY1" fmla="*/ 258144 h 2612236"/>
              <a:gd name="connsiteX2" fmla="*/ 301558 w 790478"/>
              <a:gd name="connsiteY2" fmla="*/ 675712 h 2612236"/>
              <a:gd name="connsiteX3" fmla="*/ 539345 w 790478"/>
              <a:gd name="connsiteY3" fmla="*/ 928633 h 2612236"/>
              <a:gd name="connsiteX4" fmla="*/ 790283 w 790478"/>
              <a:gd name="connsiteY4" fmla="*/ 1451583 h 2612236"/>
              <a:gd name="connsiteX5" fmla="*/ 576815 w 790478"/>
              <a:gd name="connsiteY5" fmla="*/ 2138283 h 2612236"/>
              <a:gd name="connsiteX6" fmla="*/ 341190 w 790478"/>
              <a:gd name="connsiteY6" fmla="*/ 2612236 h 2612236"/>
              <a:gd name="connsiteX0" fmla="*/ 0 w 790334"/>
              <a:gd name="connsiteY0" fmla="*/ 0 h 2612236"/>
              <a:gd name="connsiteX1" fmla="*/ 229501 w 790334"/>
              <a:gd name="connsiteY1" fmla="*/ 258144 h 2612236"/>
              <a:gd name="connsiteX2" fmla="*/ 301558 w 790334"/>
              <a:gd name="connsiteY2" fmla="*/ 675712 h 2612236"/>
              <a:gd name="connsiteX3" fmla="*/ 539345 w 790334"/>
              <a:gd name="connsiteY3" fmla="*/ 928633 h 2612236"/>
              <a:gd name="connsiteX4" fmla="*/ 790283 w 790334"/>
              <a:gd name="connsiteY4" fmla="*/ 1451583 h 2612236"/>
              <a:gd name="connsiteX5" fmla="*/ 518449 w 790334"/>
              <a:gd name="connsiteY5" fmla="*/ 2235560 h 2612236"/>
              <a:gd name="connsiteX6" fmla="*/ 341190 w 790334"/>
              <a:gd name="connsiteY6" fmla="*/ 2612236 h 2612236"/>
              <a:gd name="connsiteX0" fmla="*/ 0 w 793931"/>
              <a:gd name="connsiteY0" fmla="*/ 0 h 2612236"/>
              <a:gd name="connsiteX1" fmla="*/ 229501 w 793931"/>
              <a:gd name="connsiteY1" fmla="*/ 258144 h 2612236"/>
              <a:gd name="connsiteX2" fmla="*/ 301558 w 793931"/>
              <a:gd name="connsiteY2" fmla="*/ 675712 h 2612236"/>
              <a:gd name="connsiteX3" fmla="*/ 539345 w 793931"/>
              <a:gd name="connsiteY3" fmla="*/ 928633 h 2612236"/>
              <a:gd name="connsiteX4" fmla="*/ 790283 w 793931"/>
              <a:gd name="connsiteY4" fmla="*/ 1451583 h 2612236"/>
              <a:gd name="connsiteX5" fmla="*/ 518449 w 793931"/>
              <a:gd name="connsiteY5" fmla="*/ 2235560 h 2612236"/>
              <a:gd name="connsiteX6" fmla="*/ 341190 w 793931"/>
              <a:gd name="connsiteY6" fmla="*/ 2612236 h 2612236"/>
              <a:gd name="connsiteX0" fmla="*/ 0 w 813133"/>
              <a:gd name="connsiteY0" fmla="*/ 0 h 2612236"/>
              <a:gd name="connsiteX1" fmla="*/ 229501 w 813133"/>
              <a:gd name="connsiteY1" fmla="*/ 258144 h 2612236"/>
              <a:gd name="connsiteX2" fmla="*/ 301558 w 813133"/>
              <a:gd name="connsiteY2" fmla="*/ 675712 h 2612236"/>
              <a:gd name="connsiteX3" fmla="*/ 539345 w 813133"/>
              <a:gd name="connsiteY3" fmla="*/ 928633 h 2612236"/>
              <a:gd name="connsiteX4" fmla="*/ 809739 w 813133"/>
              <a:gd name="connsiteY4" fmla="*/ 1626680 h 2612236"/>
              <a:gd name="connsiteX5" fmla="*/ 518449 w 813133"/>
              <a:gd name="connsiteY5" fmla="*/ 2235560 h 2612236"/>
              <a:gd name="connsiteX6" fmla="*/ 341190 w 813133"/>
              <a:gd name="connsiteY6" fmla="*/ 2612236 h 2612236"/>
              <a:gd name="connsiteX0" fmla="*/ 0 w 809786"/>
              <a:gd name="connsiteY0" fmla="*/ 0 h 2612236"/>
              <a:gd name="connsiteX1" fmla="*/ 229501 w 809786"/>
              <a:gd name="connsiteY1" fmla="*/ 258144 h 2612236"/>
              <a:gd name="connsiteX2" fmla="*/ 301558 w 809786"/>
              <a:gd name="connsiteY2" fmla="*/ 675712 h 2612236"/>
              <a:gd name="connsiteX3" fmla="*/ 539345 w 809786"/>
              <a:gd name="connsiteY3" fmla="*/ 928633 h 2612236"/>
              <a:gd name="connsiteX4" fmla="*/ 809739 w 809786"/>
              <a:gd name="connsiteY4" fmla="*/ 1626680 h 2612236"/>
              <a:gd name="connsiteX5" fmla="*/ 518449 w 809786"/>
              <a:gd name="connsiteY5" fmla="*/ 2235560 h 2612236"/>
              <a:gd name="connsiteX6" fmla="*/ 341190 w 809786"/>
              <a:gd name="connsiteY6" fmla="*/ 2612236 h 2612236"/>
              <a:gd name="connsiteX0" fmla="*/ 0 w 809802"/>
              <a:gd name="connsiteY0" fmla="*/ 0 h 2612236"/>
              <a:gd name="connsiteX1" fmla="*/ 229501 w 809802"/>
              <a:gd name="connsiteY1" fmla="*/ 258144 h 2612236"/>
              <a:gd name="connsiteX2" fmla="*/ 301558 w 809802"/>
              <a:gd name="connsiteY2" fmla="*/ 675712 h 2612236"/>
              <a:gd name="connsiteX3" fmla="*/ 539345 w 809802"/>
              <a:gd name="connsiteY3" fmla="*/ 928633 h 2612236"/>
              <a:gd name="connsiteX4" fmla="*/ 809739 w 809802"/>
              <a:gd name="connsiteY4" fmla="*/ 1626680 h 2612236"/>
              <a:gd name="connsiteX5" fmla="*/ 518449 w 809802"/>
              <a:gd name="connsiteY5" fmla="*/ 2235560 h 2612236"/>
              <a:gd name="connsiteX6" fmla="*/ 341190 w 809802"/>
              <a:gd name="connsiteY6" fmla="*/ 2612236 h 261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9802" h="2612236">
                <a:moveTo>
                  <a:pt x="0" y="0"/>
                </a:moveTo>
                <a:cubicBezTo>
                  <a:pt x="105833" y="55739"/>
                  <a:pt x="179241" y="145525"/>
                  <a:pt x="229501" y="258144"/>
                </a:cubicBezTo>
                <a:cubicBezTo>
                  <a:pt x="279761" y="370763"/>
                  <a:pt x="249917" y="563964"/>
                  <a:pt x="301558" y="675712"/>
                </a:cubicBezTo>
                <a:cubicBezTo>
                  <a:pt x="353199" y="787460"/>
                  <a:pt x="406010" y="760411"/>
                  <a:pt x="539345" y="928633"/>
                </a:cubicBezTo>
                <a:cubicBezTo>
                  <a:pt x="672680" y="1096855"/>
                  <a:pt x="813222" y="1369948"/>
                  <a:pt x="809739" y="1626680"/>
                </a:cubicBezTo>
                <a:cubicBezTo>
                  <a:pt x="806256" y="1883412"/>
                  <a:pt x="593298" y="2042118"/>
                  <a:pt x="518449" y="2235560"/>
                </a:cubicBezTo>
                <a:cubicBezTo>
                  <a:pt x="296783" y="2441492"/>
                  <a:pt x="356006" y="2492997"/>
                  <a:pt x="341190" y="2612236"/>
                </a:cubicBezTo>
              </a:path>
            </a:pathLst>
          </a:custGeom>
          <a:ln w="73025">
            <a:solidFill>
              <a:srgbClr val="FF0000"/>
            </a:solidFill>
            <a:headEnd type="none" w="lg" len="lg"/>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Titre 1"/>
          <p:cNvSpPr txBox="1">
            <a:spLocks/>
          </p:cNvSpPr>
          <p:nvPr/>
        </p:nvSpPr>
        <p:spPr>
          <a:xfrm>
            <a:off x="1981200" y="228600"/>
            <a:ext cx="8229600" cy="1143000"/>
          </a:xfrm>
          <a:prstGeom prst="rect">
            <a:avLst/>
          </a:prstGeom>
          <a:ln w="28575">
            <a:noFill/>
            <a:tailEnd type="arrow"/>
          </a:ln>
        </p:spPr>
        <p:txBody>
          <a:bodyPr vert="horz" lIns="91440" tIns="45720" rIns="91440" bIns="45720" rtlCol="0" anchor="ctr">
            <a:normAutofit/>
          </a:bodyPr>
          <a:lstStyle>
            <a:lvl1pPr algn="ctr" defTabSz="914400" rtl="0" eaLnBrk="1" latinLnBrk="0" hangingPunct="1">
              <a:spcBef>
                <a:spcPct val="0"/>
              </a:spcBef>
              <a:buNone/>
              <a:defRPr lang="en-US" sz="3600" kern="1200">
                <a:solidFill>
                  <a:schemeClr val="tx1"/>
                </a:solidFill>
                <a:latin typeface="+mj-lt"/>
                <a:ea typeface="+mj-ea"/>
                <a:cs typeface="+mj-cs"/>
              </a:defRPr>
            </a:lvl1pPr>
          </a:lstStyle>
          <a:p>
            <a:r>
              <a:rPr lang="fr-FR" dirty="0" smtClean="0"/>
              <a:t>Software-</a:t>
            </a:r>
            <a:r>
              <a:rPr lang="fr-FR" dirty="0" err="1" smtClean="0"/>
              <a:t>defined</a:t>
            </a:r>
            <a:r>
              <a:rPr lang="fr-FR" dirty="0" smtClean="0"/>
              <a:t> </a:t>
            </a:r>
            <a:r>
              <a:rPr lang="fr-FR" dirty="0" err="1" smtClean="0"/>
              <a:t>Projected</a:t>
            </a:r>
            <a:r>
              <a:rPr lang="fr-FR" dirty="0" smtClean="0"/>
              <a:t> ARROW</a:t>
            </a:r>
            <a:endParaRPr lang="fr-FR" dirty="0"/>
          </a:p>
        </p:txBody>
      </p:sp>
      <p:sp>
        <p:nvSpPr>
          <p:cNvPr id="28" name="ZoneTexte 27"/>
          <p:cNvSpPr txBox="1"/>
          <p:nvPr/>
        </p:nvSpPr>
        <p:spPr>
          <a:xfrm>
            <a:off x="2787755" y="1151545"/>
            <a:ext cx="6400800" cy="2154436"/>
          </a:xfrm>
          <a:prstGeom prst="rect">
            <a:avLst/>
          </a:prstGeom>
          <a:noFill/>
        </p:spPr>
        <p:txBody>
          <a:bodyPr wrap="square" rtlCol="0">
            <a:spAutoFit/>
          </a:bodyPr>
          <a:lstStyle/>
          <a:p>
            <a:pPr algn="ctr"/>
            <a:r>
              <a:rPr lang="fr-FR" sz="3200" dirty="0" smtClean="0"/>
              <a:t>Arcs for RPL </a:t>
            </a:r>
            <a:r>
              <a:rPr lang="fr-FR" sz="3200" dirty="0" err="1" smtClean="0"/>
              <a:t>Routing</a:t>
            </a:r>
            <a:r>
              <a:rPr lang="fr-FR" sz="3200" dirty="0" smtClean="0"/>
              <a:t> Over Wireless </a:t>
            </a:r>
          </a:p>
          <a:p>
            <a:endParaRPr lang="fr-FR" sz="1100" dirty="0"/>
          </a:p>
          <a:p>
            <a:pPr marL="285750" indent="-285750">
              <a:buFontTx/>
              <a:buChar char="-"/>
            </a:pPr>
            <a:r>
              <a:rPr lang="fr-FR" dirty="0" err="1"/>
              <a:t>Metrics</a:t>
            </a:r>
            <a:r>
              <a:rPr lang="fr-FR" dirty="0"/>
              <a:t> are </a:t>
            </a:r>
            <a:r>
              <a:rPr lang="fr-FR" dirty="0" err="1"/>
              <a:t>accumulated</a:t>
            </a:r>
            <a:r>
              <a:rPr lang="fr-FR" dirty="0"/>
              <a:t> as </a:t>
            </a:r>
            <a:r>
              <a:rPr lang="fr-FR" dirty="0" err="1"/>
              <a:t>usual</a:t>
            </a:r>
            <a:r>
              <a:rPr lang="fr-FR" dirty="0"/>
              <a:t> in RPL (</a:t>
            </a:r>
            <a:r>
              <a:rPr lang="fr-FR" dirty="0" err="1"/>
              <a:t>separated</a:t>
            </a:r>
            <a:r>
              <a:rPr lang="fr-FR" dirty="0"/>
              <a:t> </a:t>
            </a:r>
            <a:r>
              <a:rPr lang="fr-FR" dirty="0" err="1"/>
              <a:t>from</a:t>
            </a:r>
            <a:r>
              <a:rPr lang="fr-FR" dirty="0"/>
              <a:t> Rank)</a:t>
            </a:r>
          </a:p>
          <a:p>
            <a:pPr marL="285750" indent="-285750">
              <a:buFontTx/>
              <a:buChar char="-"/>
            </a:pPr>
            <a:r>
              <a:rPr lang="fr-FR" dirty="0"/>
              <a:t>Siblings are </a:t>
            </a:r>
            <a:r>
              <a:rPr lang="fr-FR" dirty="0" err="1"/>
              <a:t>allowed</a:t>
            </a:r>
            <a:r>
              <a:rPr lang="fr-FR" dirty="0"/>
              <a:t> (all ARC </a:t>
            </a:r>
            <a:r>
              <a:rPr lang="fr-FR" dirty="0" err="1"/>
              <a:t>members</a:t>
            </a:r>
            <a:r>
              <a:rPr lang="fr-FR" dirty="0"/>
              <a:t> have the </a:t>
            </a:r>
            <a:r>
              <a:rPr lang="fr-FR" dirty="0" err="1"/>
              <a:t>same</a:t>
            </a:r>
            <a:r>
              <a:rPr lang="fr-FR" dirty="0"/>
              <a:t> Rank)</a:t>
            </a:r>
          </a:p>
          <a:p>
            <a:pPr marL="285750" indent="-285750">
              <a:buFontTx/>
              <a:buChar char="-"/>
            </a:pPr>
            <a:r>
              <a:rPr lang="fr-FR" dirty="0"/>
              <a:t>Rank of ARC </a:t>
            </a:r>
            <a:r>
              <a:rPr lang="fr-FR" dirty="0" err="1"/>
              <a:t>members</a:t>
            </a:r>
            <a:r>
              <a:rPr lang="fr-FR" dirty="0"/>
              <a:t> </a:t>
            </a:r>
            <a:r>
              <a:rPr lang="fr-FR" dirty="0" err="1"/>
              <a:t>defines</a:t>
            </a:r>
            <a:r>
              <a:rPr lang="fr-FR" dirty="0"/>
              <a:t> ARC </a:t>
            </a:r>
            <a:r>
              <a:rPr lang="fr-FR" dirty="0" err="1"/>
              <a:t>height</a:t>
            </a:r>
            <a:endParaRPr lang="fr-FR" dirty="0"/>
          </a:p>
          <a:p>
            <a:pPr marL="285750" indent="-285750">
              <a:buFontTx/>
              <a:buChar char="-"/>
            </a:pPr>
            <a:endParaRPr lang="fr-FR" dirty="0"/>
          </a:p>
          <a:p>
            <a:pPr marL="285750" indent="-285750">
              <a:buFont typeface="Arial" pitchFamily="34" charset="0"/>
              <a:buChar char="•"/>
            </a:pPr>
            <a:endParaRPr lang="en-US" dirty="0"/>
          </a:p>
        </p:txBody>
      </p:sp>
    </p:spTree>
    <p:extLst>
      <p:ext uri="{BB962C8B-B14F-4D97-AF65-F5344CB8AC3E}">
        <p14:creationId xmlns:p14="http://schemas.microsoft.com/office/powerpoint/2010/main" val="36533875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smtClean="0"/>
              <a:t>Conditoins</a:t>
            </a:r>
            <a:r>
              <a:rPr lang="fr-FR" dirty="0" smtClean="0"/>
              <a:t> on RPL </a:t>
            </a:r>
            <a:r>
              <a:rPr lang="fr-FR" dirty="0" err="1" smtClean="0"/>
              <a:t>operation</a:t>
            </a:r>
            <a:endParaRPr lang="en-US" dirty="0"/>
          </a:p>
        </p:txBody>
      </p:sp>
      <p:sp>
        <p:nvSpPr>
          <p:cNvPr id="3" name="Rectangle 2"/>
          <p:cNvSpPr/>
          <p:nvPr/>
        </p:nvSpPr>
        <p:spPr>
          <a:xfrm>
            <a:off x="1435653" y="2602949"/>
            <a:ext cx="8266043" cy="2215991"/>
          </a:xfrm>
          <a:prstGeom prst="rect">
            <a:avLst/>
          </a:prstGeom>
        </p:spPr>
        <p:txBody>
          <a:bodyPr wrap="square">
            <a:spAutoFit/>
          </a:bodyPr>
          <a:lstStyle/>
          <a:p>
            <a:pPr marL="285750" indent="-285750">
              <a:buFontTx/>
              <a:buChar char="-"/>
            </a:pPr>
            <a:r>
              <a:rPr lang="fr-FR" sz="2400" dirty="0" err="1"/>
              <a:t>Sparrow</a:t>
            </a:r>
            <a:r>
              <a:rPr lang="fr-FR" sz="2400" dirty="0"/>
              <a:t> </a:t>
            </a:r>
            <a:r>
              <a:rPr lang="fr-FR" sz="2400" dirty="0" err="1"/>
              <a:t>requires</a:t>
            </a:r>
            <a:r>
              <a:rPr lang="fr-FR" sz="2400" dirty="0"/>
              <a:t> non </a:t>
            </a:r>
            <a:r>
              <a:rPr lang="fr-FR" sz="2400" dirty="0" err="1"/>
              <a:t>storing</a:t>
            </a:r>
            <a:r>
              <a:rPr lang="fr-FR" sz="2400" dirty="0"/>
              <a:t> mode (NS-mode). </a:t>
            </a:r>
          </a:p>
          <a:p>
            <a:pPr marL="285750" indent="-285750">
              <a:buFontTx/>
              <a:buChar char="-"/>
            </a:pPr>
            <a:r>
              <a:rPr lang="fr-FR" sz="2400" dirty="0" err="1"/>
              <a:t>Nodes</a:t>
            </a:r>
            <a:r>
              <a:rPr lang="fr-FR" sz="2400" dirty="0"/>
              <a:t> must </a:t>
            </a:r>
            <a:r>
              <a:rPr lang="fr-FR" sz="2400" dirty="0" err="1"/>
              <a:t>advertise</a:t>
            </a:r>
            <a:r>
              <a:rPr lang="fr-FR" sz="2400" dirty="0"/>
              <a:t> at least 2 parents and report </a:t>
            </a:r>
            <a:r>
              <a:rPr lang="fr-FR" sz="2400" dirty="0" err="1"/>
              <a:t>metrics</a:t>
            </a:r>
            <a:endParaRPr lang="fr-FR" sz="2400" dirty="0"/>
          </a:p>
          <a:p>
            <a:pPr marL="285750" indent="-285750">
              <a:buFontTx/>
              <a:buChar char="-"/>
            </a:pPr>
            <a:r>
              <a:rPr lang="fr-FR" sz="2400" dirty="0" err="1"/>
              <a:t>Root</a:t>
            </a:r>
            <a:r>
              <a:rPr lang="fr-FR" sz="2400" dirty="0"/>
              <a:t> </a:t>
            </a:r>
            <a:r>
              <a:rPr lang="fr-FR" sz="2400" dirty="0" err="1"/>
              <a:t>computes</a:t>
            </a:r>
            <a:r>
              <a:rPr lang="fr-FR" sz="2400" dirty="0"/>
              <a:t> ARC Set </a:t>
            </a:r>
            <a:r>
              <a:rPr lang="fr-FR" sz="2400" dirty="0" err="1"/>
              <a:t>based</a:t>
            </a:r>
            <a:r>
              <a:rPr lang="fr-FR" sz="2400" dirty="0"/>
              <a:t> on NS-mode DAO</a:t>
            </a:r>
          </a:p>
          <a:p>
            <a:pPr marL="285750" indent="-285750">
              <a:buFontTx/>
              <a:buChar char="-"/>
            </a:pPr>
            <a:endParaRPr lang="fr-FR" sz="2400" dirty="0"/>
          </a:p>
          <a:p>
            <a:endParaRPr lang="fr-FR" sz="2400" dirty="0"/>
          </a:p>
          <a:p>
            <a:pPr marL="285750" indent="-285750">
              <a:buFontTx/>
              <a:buChar char="-"/>
            </a:pPr>
            <a:endParaRPr lang="fr-FR" dirty="0"/>
          </a:p>
        </p:txBody>
      </p:sp>
    </p:spTree>
    <p:extLst>
      <p:ext uri="{BB962C8B-B14F-4D97-AF65-F5344CB8AC3E}">
        <p14:creationId xmlns:p14="http://schemas.microsoft.com/office/powerpoint/2010/main" val="41875174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981200" y="0"/>
            <a:ext cx="8229600" cy="1143000"/>
          </a:xfrm>
        </p:spPr>
        <p:txBody>
          <a:bodyPr>
            <a:normAutofit/>
          </a:bodyPr>
          <a:lstStyle/>
          <a:p>
            <a:r>
              <a:rPr lang="en-US" dirty="0" smtClean="0"/>
              <a:t>ARROW Example: Initial topology</a:t>
            </a:r>
            <a:endParaRPr lang="en-US" dirty="0"/>
          </a:p>
        </p:txBody>
      </p:sp>
      <p:sp>
        <p:nvSpPr>
          <p:cNvPr id="10" name="Oval 9"/>
          <p:cNvSpPr/>
          <p:nvPr/>
        </p:nvSpPr>
        <p:spPr>
          <a:xfrm>
            <a:off x="5624469" y="1171250"/>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11" name="Oval 10"/>
          <p:cNvSpPr/>
          <p:nvPr/>
        </p:nvSpPr>
        <p:spPr>
          <a:xfrm>
            <a:off x="4333846" y="1845807"/>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12" name="Oval 11"/>
          <p:cNvSpPr/>
          <p:nvPr/>
        </p:nvSpPr>
        <p:spPr>
          <a:xfrm>
            <a:off x="3556000" y="2588967"/>
            <a:ext cx="415954"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13" name="Oval 12"/>
          <p:cNvSpPr/>
          <p:nvPr/>
        </p:nvSpPr>
        <p:spPr>
          <a:xfrm>
            <a:off x="2622541" y="3797897"/>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L</a:t>
            </a:r>
            <a:endParaRPr lang="en-US" dirty="0">
              <a:solidFill>
                <a:srgbClr val="002060"/>
              </a:solidFill>
            </a:endParaRPr>
          </a:p>
        </p:txBody>
      </p:sp>
      <p:sp>
        <p:nvSpPr>
          <p:cNvPr id="14" name="Oval 13"/>
          <p:cNvSpPr/>
          <p:nvPr/>
        </p:nvSpPr>
        <p:spPr>
          <a:xfrm>
            <a:off x="6915092" y="1857050"/>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15" name="Oval 14"/>
          <p:cNvSpPr/>
          <p:nvPr/>
        </p:nvSpPr>
        <p:spPr>
          <a:xfrm>
            <a:off x="7590861" y="3061679"/>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K</a:t>
            </a:r>
          </a:p>
        </p:txBody>
      </p:sp>
      <p:sp>
        <p:nvSpPr>
          <p:cNvPr id="16" name="Oval 15"/>
          <p:cNvSpPr/>
          <p:nvPr/>
        </p:nvSpPr>
        <p:spPr>
          <a:xfrm>
            <a:off x="6976007" y="4569163"/>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J</a:t>
            </a:r>
            <a:endParaRPr lang="en-US" dirty="0">
              <a:solidFill>
                <a:srgbClr val="002060"/>
              </a:solidFill>
            </a:endParaRPr>
          </a:p>
        </p:txBody>
      </p:sp>
      <p:cxnSp>
        <p:nvCxnSpPr>
          <p:cNvPr id="17" name="Straight Arrow Connector 16"/>
          <p:cNvCxnSpPr>
            <a:stCxn id="11" idx="7"/>
            <a:endCxn id="10" idx="2"/>
          </p:cNvCxnSpPr>
          <p:nvPr/>
        </p:nvCxnSpPr>
        <p:spPr>
          <a:xfrm rot="5400000" flipH="1" flipV="1">
            <a:off x="4902210" y="1192148"/>
            <a:ext cx="508937" cy="935584"/>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4" idx="1"/>
            <a:endCxn id="10" idx="6"/>
          </p:cNvCxnSpPr>
          <p:nvPr/>
        </p:nvCxnSpPr>
        <p:spPr>
          <a:xfrm rot="16200000" flipV="1">
            <a:off x="6248125" y="1197769"/>
            <a:ext cx="520180" cy="935584"/>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4923385" y="2657569"/>
            <a:ext cx="415954"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cxnSp>
        <p:nvCxnSpPr>
          <p:cNvPr id="26" name="Straight Arrow Connector 25"/>
          <p:cNvCxnSpPr>
            <a:stCxn id="24" idx="1"/>
            <a:endCxn id="11" idx="5"/>
          </p:cNvCxnSpPr>
          <p:nvPr/>
        </p:nvCxnSpPr>
        <p:spPr>
          <a:xfrm flipH="1" flipV="1">
            <a:off x="4688886" y="2245648"/>
            <a:ext cx="295415" cy="480523"/>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12" idx="7"/>
            <a:endCxn id="11" idx="3"/>
          </p:cNvCxnSpPr>
          <p:nvPr/>
        </p:nvCxnSpPr>
        <p:spPr>
          <a:xfrm flipV="1">
            <a:off x="3911039" y="2245648"/>
            <a:ext cx="483722" cy="411921"/>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13" idx="7"/>
            <a:endCxn id="12" idx="4"/>
          </p:cNvCxnSpPr>
          <p:nvPr/>
        </p:nvCxnSpPr>
        <p:spPr>
          <a:xfrm flipV="1">
            <a:off x="2977581" y="3057410"/>
            <a:ext cx="786397" cy="809089"/>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5" idx="1"/>
            <a:endCxn id="14" idx="6"/>
          </p:cNvCxnSpPr>
          <p:nvPr/>
        </p:nvCxnSpPr>
        <p:spPr>
          <a:xfrm flipH="1" flipV="1">
            <a:off x="7331046" y="2091272"/>
            <a:ext cx="320730" cy="1039009"/>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16" idx="0"/>
            <a:endCxn id="15" idx="4"/>
          </p:cNvCxnSpPr>
          <p:nvPr/>
        </p:nvCxnSpPr>
        <p:spPr>
          <a:xfrm flipV="1">
            <a:off x="7183984" y="3530122"/>
            <a:ext cx="614854" cy="1039041"/>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24" idx="2"/>
            <a:endCxn id="12" idx="6"/>
          </p:cNvCxnSpPr>
          <p:nvPr/>
        </p:nvCxnSpPr>
        <p:spPr>
          <a:xfrm flipH="1" flipV="1">
            <a:off x="3971955" y="2823188"/>
            <a:ext cx="951431" cy="68602"/>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28" idx="1"/>
            <a:endCxn id="12" idx="4"/>
          </p:cNvCxnSpPr>
          <p:nvPr/>
        </p:nvCxnSpPr>
        <p:spPr>
          <a:xfrm flipH="1" flipV="1">
            <a:off x="3763978" y="3057410"/>
            <a:ext cx="321207" cy="877691"/>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endCxn id="24" idx="4"/>
          </p:cNvCxnSpPr>
          <p:nvPr/>
        </p:nvCxnSpPr>
        <p:spPr>
          <a:xfrm flipV="1">
            <a:off x="4433406" y="3126012"/>
            <a:ext cx="697956" cy="899621"/>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4024269" y="3866499"/>
            <a:ext cx="415954"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E</a:t>
            </a:r>
          </a:p>
        </p:txBody>
      </p:sp>
      <p:sp>
        <p:nvSpPr>
          <p:cNvPr id="47" name="Oval 27"/>
          <p:cNvSpPr/>
          <p:nvPr/>
        </p:nvSpPr>
        <p:spPr>
          <a:xfrm>
            <a:off x="5416493" y="4051864"/>
            <a:ext cx="415954"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F</a:t>
            </a:r>
          </a:p>
        </p:txBody>
      </p:sp>
      <p:cxnSp>
        <p:nvCxnSpPr>
          <p:cNvPr id="51" name="Straight Arrow Connector 41"/>
          <p:cNvCxnSpPr>
            <a:stCxn id="47" idx="2"/>
            <a:endCxn id="28" idx="6"/>
          </p:cNvCxnSpPr>
          <p:nvPr/>
        </p:nvCxnSpPr>
        <p:spPr>
          <a:xfrm flipH="1" flipV="1">
            <a:off x="4440223" y="4100721"/>
            <a:ext cx="976270" cy="165619"/>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54" name="Straight Arrow Connector 41"/>
          <p:cNvCxnSpPr>
            <a:stCxn id="28" idx="2"/>
            <a:endCxn id="13" idx="6"/>
          </p:cNvCxnSpPr>
          <p:nvPr/>
        </p:nvCxnSpPr>
        <p:spPr>
          <a:xfrm flipH="1" flipV="1">
            <a:off x="3038495" y="4032118"/>
            <a:ext cx="985774" cy="68602"/>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57" name="Oval 27"/>
          <p:cNvSpPr/>
          <p:nvPr/>
        </p:nvSpPr>
        <p:spPr>
          <a:xfrm>
            <a:off x="3276600" y="5037606"/>
            <a:ext cx="415954"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G	</a:t>
            </a:r>
          </a:p>
        </p:txBody>
      </p:sp>
      <p:sp>
        <p:nvSpPr>
          <p:cNvPr id="58" name="Oval 27"/>
          <p:cNvSpPr/>
          <p:nvPr/>
        </p:nvSpPr>
        <p:spPr>
          <a:xfrm>
            <a:off x="4628615" y="5252081"/>
            <a:ext cx="415954"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H</a:t>
            </a:r>
          </a:p>
        </p:txBody>
      </p:sp>
      <p:sp>
        <p:nvSpPr>
          <p:cNvPr id="59" name="Oval 27"/>
          <p:cNvSpPr/>
          <p:nvPr/>
        </p:nvSpPr>
        <p:spPr>
          <a:xfrm>
            <a:off x="5984847" y="5362250"/>
            <a:ext cx="415954"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I</a:t>
            </a:r>
          </a:p>
        </p:txBody>
      </p:sp>
      <p:cxnSp>
        <p:nvCxnSpPr>
          <p:cNvPr id="60" name="Straight Arrow Connector 41"/>
          <p:cNvCxnSpPr>
            <a:stCxn id="47" idx="1"/>
            <a:endCxn id="24" idx="4"/>
          </p:cNvCxnSpPr>
          <p:nvPr/>
        </p:nvCxnSpPr>
        <p:spPr>
          <a:xfrm flipH="1" flipV="1">
            <a:off x="5131362" y="3126011"/>
            <a:ext cx="346046" cy="988670"/>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63" name="Straight Arrow Connector 41"/>
          <p:cNvCxnSpPr>
            <a:stCxn id="58" idx="2"/>
            <a:endCxn id="57" idx="6"/>
          </p:cNvCxnSpPr>
          <p:nvPr/>
        </p:nvCxnSpPr>
        <p:spPr>
          <a:xfrm flipH="1" flipV="1">
            <a:off x="3692555" y="5252082"/>
            <a:ext cx="936061" cy="214475"/>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66" name="Straight Arrow Connector 41"/>
          <p:cNvCxnSpPr>
            <a:stCxn id="59" idx="2"/>
            <a:endCxn id="58" idx="6"/>
          </p:cNvCxnSpPr>
          <p:nvPr/>
        </p:nvCxnSpPr>
        <p:spPr>
          <a:xfrm flipH="1" flipV="1">
            <a:off x="5044569" y="5466557"/>
            <a:ext cx="940278" cy="110169"/>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69" name="Straight Arrow Connector 41"/>
          <p:cNvCxnSpPr>
            <a:stCxn id="59" idx="0"/>
            <a:endCxn id="47" idx="4"/>
          </p:cNvCxnSpPr>
          <p:nvPr/>
        </p:nvCxnSpPr>
        <p:spPr>
          <a:xfrm flipH="1" flipV="1">
            <a:off x="5624470" y="4480815"/>
            <a:ext cx="568354" cy="881435"/>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72" name="Straight Arrow Connector 41"/>
          <p:cNvCxnSpPr>
            <a:stCxn id="58" idx="0"/>
            <a:endCxn id="47" idx="3"/>
          </p:cNvCxnSpPr>
          <p:nvPr/>
        </p:nvCxnSpPr>
        <p:spPr>
          <a:xfrm flipV="1">
            <a:off x="4836592" y="4417996"/>
            <a:ext cx="640816" cy="834084"/>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75" name="Straight Arrow Connector 41"/>
          <p:cNvCxnSpPr>
            <a:endCxn id="47" idx="5"/>
          </p:cNvCxnSpPr>
          <p:nvPr/>
        </p:nvCxnSpPr>
        <p:spPr>
          <a:xfrm flipH="1" flipV="1">
            <a:off x="5771533" y="4417996"/>
            <a:ext cx="1189585" cy="316786"/>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77" name="Straight Arrow Connector 41"/>
          <p:cNvCxnSpPr>
            <a:stCxn id="57" idx="7"/>
            <a:endCxn id="28" idx="4"/>
          </p:cNvCxnSpPr>
          <p:nvPr/>
        </p:nvCxnSpPr>
        <p:spPr>
          <a:xfrm flipV="1">
            <a:off x="3631640" y="4334941"/>
            <a:ext cx="600607" cy="765482"/>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80" name="Straight Arrow Connector 41"/>
          <p:cNvCxnSpPr>
            <a:stCxn id="58" idx="1"/>
            <a:endCxn id="28" idx="4"/>
          </p:cNvCxnSpPr>
          <p:nvPr/>
        </p:nvCxnSpPr>
        <p:spPr>
          <a:xfrm flipH="1" flipV="1">
            <a:off x="4232246" y="4334942"/>
            <a:ext cx="457284" cy="979957"/>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36" name="Oval 15"/>
          <p:cNvSpPr/>
          <p:nvPr/>
        </p:nvSpPr>
        <p:spPr>
          <a:xfrm>
            <a:off x="6400800" y="3505201"/>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M</a:t>
            </a:r>
            <a:endParaRPr lang="en-US" dirty="0">
              <a:solidFill>
                <a:srgbClr val="002060"/>
              </a:solidFill>
            </a:endParaRPr>
          </a:p>
        </p:txBody>
      </p:sp>
      <p:cxnSp>
        <p:nvCxnSpPr>
          <p:cNvPr id="39" name="Straight Arrow Connector 40"/>
          <p:cNvCxnSpPr>
            <a:endCxn id="36" idx="4"/>
          </p:cNvCxnSpPr>
          <p:nvPr/>
        </p:nvCxnSpPr>
        <p:spPr>
          <a:xfrm flipH="1" flipV="1">
            <a:off x="6608778" y="3973644"/>
            <a:ext cx="428145" cy="664121"/>
          </a:xfrm>
          <a:prstGeom prst="straightConnector1">
            <a:avLst/>
          </a:prstGeom>
          <a:ln w="2857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0" name="Straight Arrow Connector 40"/>
          <p:cNvCxnSpPr>
            <a:stCxn id="36" idx="6"/>
          </p:cNvCxnSpPr>
          <p:nvPr/>
        </p:nvCxnSpPr>
        <p:spPr>
          <a:xfrm flipV="1">
            <a:off x="6816754" y="3461520"/>
            <a:ext cx="835022" cy="277903"/>
          </a:xfrm>
          <a:prstGeom prst="straightConnector1">
            <a:avLst/>
          </a:prstGeom>
          <a:ln w="2857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3" name="Straight Arrow Connector 40"/>
          <p:cNvCxnSpPr>
            <a:stCxn id="36" idx="0"/>
          </p:cNvCxnSpPr>
          <p:nvPr/>
        </p:nvCxnSpPr>
        <p:spPr>
          <a:xfrm flipV="1">
            <a:off x="6608777" y="2325492"/>
            <a:ext cx="514292" cy="1179708"/>
          </a:xfrm>
          <a:prstGeom prst="straightConnector1">
            <a:avLst/>
          </a:prstGeom>
          <a:ln w="2857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44" name="Oval 15"/>
          <p:cNvSpPr/>
          <p:nvPr/>
        </p:nvSpPr>
        <p:spPr>
          <a:xfrm>
            <a:off x="2414564" y="5053198"/>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M</a:t>
            </a:r>
            <a:endParaRPr lang="en-US" dirty="0">
              <a:solidFill>
                <a:srgbClr val="002060"/>
              </a:solidFill>
            </a:endParaRPr>
          </a:p>
        </p:txBody>
      </p:sp>
      <p:cxnSp>
        <p:nvCxnSpPr>
          <p:cNvPr id="45" name="Straight Arrow Connector 40"/>
          <p:cNvCxnSpPr>
            <a:stCxn id="44" idx="0"/>
            <a:endCxn id="13" idx="4"/>
          </p:cNvCxnSpPr>
          <p:nvPr/>
        </p:nvCxnSpPr>
        <p:spPr>
          <a:xfrm flipV="1">
            <a:off x="2622542" y="4266339"/>
            <a:ext cx="207977" cy="786858"/>
          </a:xfrm>
          <a:prstGeom prst="straightConnector1">
            <a:avLst/>
          </a:prstGeom>
          <a:ln w="28575">
            <a:solidFill>
              <a:srgbClr val="FF000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82986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Text Box 5"/>
          <p:cNvSpPr txBox="1">
            <a:spLocks noChangeArrowheads="1"/>
          </p:cNvSpPr>
          <p:nvPr/>
        </p:nvSpPr>
        <p:spPr bwMode="auto">
          <a:xfrm>
            <a:off x="1814513" y="533400"/>
            <a:ext cx="8458200" cy="3810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1420" tIns="45711" rIns="91420" bIns="45711" anchor="ct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ctr" eaLnBrk="1" hangingPunct="1">
              <a:spcBef>
                <a:spcPct val="0"/>
              </a:spcBef>
              <a:buFontTx/>
              <a:buNone/>
            </a:pPr>
            <a:r>
              <a:rPr lang="en-US" altLang="en-US" sz="4000">
                <a:solidFill>
                  <a:srgbClr val="262626"/>
                </a:solidFill>
                <a:cs typeface="Droid Sans Fallback" charset="0"/>
              </a:rPr>
              <a:t>Reminder:</a:t>
            </a:r>
            <a:br>
              <a:rPr lang="en-US" altLang="en-US" sz="4000">
                <a:solidFill>
                  <a:srgbClr val="262626"/>
                </a:solidFill>
                <a:cs typeface="Droid Sans Fallback" charset="0"/>
              </a:rPr>
            </a:br>
            <a:r>
              <a:rPr lang="en-US" altLang="en-US" sz="4000">
                <a:solidFill>
                  <a:srgbClr val="262626"/>
                </a:solidFill>
                <a:cs typeface="Droid Sans Fallback" charset="0"/>
              </a:rPr>
              <a:t/>
            </a:r>
            <a:br>
              <a:rPr lang="en-US" altLang="en-US" sz="4000">
                <a:solidFill>
                  <a:srgbClr val="262626"/>
                </a:solidFill>
                <a:cs typeface="Droid Sans Fallback" charset="0"/>
              </a:rPr>
            </a:br>
            <a:r>
              <a:rPr lang="en-US" altLang="en-US" sz="4000">
                <a:solidFill>
                  <a:srgbClr val="262626"/>
                </a:solidFill>
                <a:cs typeface="Droid Sans Fallback" charset="0"/>
              </a:rPr>
              <a:t>Minutes are taken *</a:t>
            </a:r>
            <a:br>
              <a:rPr lang="en-US" altLang="en-US" sz="4000">
                <a:solidFill>
                  <a:srgbClr val="262626"/>
                </a:solidFill>
                <a:cs typeface="Droid Sans Fallback" charset="0"/>
              </a:rPr>
            </a:br>
            <a:r>
              <a:rPr lang="en-US" altLang="en-US" sz="4000">
                <a:solidFill>
                  <a:srgbClr val="262626"/>
                </a:solidFill>
                <a:cs typeface="Droid Sans Fallback" charset="0"/>
              </a:rPr>
              <a:t>This meeting is recorded ** </a:t>
            </a:r>
            <a:br>
              <a:rPr lang="en-US" altLang="en-US" sz="4000">
                <a:solidFill>
                  <a:srgbClr val="262626"/>
                </a:solidFill>
                <a:cs typeface="Droid Sans Fallback" charset="0"/>
              </a:rPr>
            </a:br>
            <a:r>
              <a:rPr lang="en-US" altLang="en-US" sz="4000">
                <a:solidFill>
                  <a:srgbClr val="262626"/>
                </a:solidFill>
                <a:cs typeface="Droid Sans Fallback" charset="0"/>
              </a:rPr>
              <a:t>Presence is logged ***</a:t>
            </a:r>
          </a:p>
        </p:txBody>
      </p:sp>
      <p:sp>
        <p:nvSpPr>
          <p:cNvPr id="9223" name="Rectangle 6"/>
          <p:cNvSpPr>
            <a:spLocks noChangeArrowheads="1"/>
          </p:cNvSpPr>
          <p:nvPr/>
        </p:nvSpPr>
        <p:spPr bwMode="auto">
          <a:xfrm>
            <a:off x="222591" y="5084764"/>
            <a:ext cx="11777171" cy="101782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lIns="89983" tIns="46791" rIns="89983" bIns="46791">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spcBef>
                <a:spcPct val="0"/>
              </a:spcBef>
              <a:buNone/>
            </a:pPr>
            <a:r>
              <a:rPr lang="en-US" altLang="en-US" sz="2000" dirty="0">
                <a:solidFill>
                  <a:srgbClr val="000000"/>
                </a:solidFill>
                <a:cs typeface="Droid Sans Fallback" charset="0"/>
              </a:rPr>
              <a:t>*    Scribe; please contribute online to the minutes at: </a:t>
            </a:r>
            <a:r>
              <a:rPr lang="en-US" altLang="en-US" sz="2000" u="sng" dirty="0" smtClean="0">
                <a:solidFill>
                  <a:srgbClr val="000000"/>
                </a:solidFill>
                <a:cs typeface="Droid Sans Fallback" charset="0"/>
                <a:hlinkClick r:id="rId3"/>
              </a:rPr>
              <a:t>https://etherpad.tools.ietf.org/p/6tisch</a:t>
            </a:r>
            <a:endParaRPr lang="en-US" altLang="en-US" sz="2000" u="sng" dirty="0">
              <a:solidFill>
                <a:srgbClr val="000000"/>
              </a:solidFill>
              <a:cs typeface="Droid Sans Fallback" charset="0"/>
            </a:endParaRPr>
          </a:p>
          <a:p>
            <a:pPr eaLnBrk="1" hangingPunct="1">
              <a:spcBef>
                <a:spcPct val="0"/>
              </a:spcBef>
              <a:buFontTx/>
              <a:buNone/>
            </a:pPr>
            <a:r>
              <a:rPr lang="en-US" altLang="en-US" sz="2000" dirty="0">
                <a:solidFill>
                  <a:srgbClr val="000000"/>
                </a:solidFill>
                <a:cs typeface="Droid Sans Fallback" charset="0"/>
              </a:rPr>
              <a:t>**   Recordings and Minutes are public and may be subject to discovery in the event of litigation. </a:t>
            </a:r>
          </a:p>
          <a:p>
            <a:pPr eaLnBrk="1" hangingPunct="1">
              <a:spcBef>
                <a:spcPct val="0"/>
              </a:spcBef>
              <a:buFontTx/>
              <a:buNone/>
            </a:pPr>
            <a:r>
              <a:rPr lang="fr-FR" altLang="en-US" sz="2000" dirty="0">
                <a:solidFill>
                  <a:srgbClr val="000000"/>
                </a:solidFill>
                <a:cs typeface="Droid Sans Fallback" charset="0"/>
              </a:rPr>
              <a:t>***  </a:t>
            </a:r>
            <a:r>
              <a:rPr lang="fr-FR" altLang="en-US" sz="2000" dirty="0" err="1">
                <a:solidFill>
                  <a:srgbClr val="000000"/>
                </a:solidFill>
                <a:cs typeface="Droid Sans Fallback" charset="0"/>
              </a:rPr>
              <a:t>From</a:t>
            </a:r>
            <a:r>
              <a:rPr lang="fr-FR" altLang="en-US" sz="2000" dirty="0">
                <a:solidFill>
                  <a:srgbClr val="000000"/>
                </a:solidFill>
                <a:cs typeface="Droid Sans Fallback" charset="0"/>
              </a:rPr>
              <a:t> the </a:t>
            </a:r>
            <a:r>
              <a:rPr lang="fr-FR" altLang="en-US" sz="2000" dirty="0" err="1">
                <a:solidFill>
                  <a:srgbClr val="000000"/>
                </a:solidFill>
                <a:cs typeface="Droid Sans Fallback" charset="0"/>
              </a:rPr>
              <a:t>Webex</a:t>
            </a:r>
            <a:r>
              <a:rPr lang="fr-FR" altLang="en-US" sz="2000" dirty="0">
                <a:solidFill>
                  <a:srgbClr val="000000"/>
                </a:solidFill>
                <a:cs typeface="Droid Sans Fallback" charset="0"/>
              </a:rPr>
              <a:t> login</a:t>
            </a:r>
          </a:p>
        </p:txBody>
      </p:sp>
    </p:spTree>
    <p:extLst>
      <p:ext uri="{BB962C8B-B14F-4D97-AF65-F5344CB8AC3E}">
        <p14:creationId xmlns:p14="http://schemas.microsoft.com/office/powerpoint/2010/main" val="1238353906"/>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981200" y="0"/>
            <a:ext cx="8229600" cy="1143000"/>
          </a:xfrm>
        </p:spPr>
        <p:txBody>
          <a:bodyPr>
            <a:normAutofit/>
          </a:bodyPr>
          <a:lstStyle/>
          <a:p>
            <a:r>
              <a:rPr lang="en-US" dirty="0" smtClean="0"/>
              <a:t>Say standard RPL gives:</a:t>
            </a:r>
            <a:endParaRPr lang="en-US" dirty="0"/>
          </a:p>
        </p:txBody>
      </p:sp>
      <p:sp>
        <p:nvSpPr>
          <p:cNvPr id="84" name="ZoneTexte 83"/>
          <p:cNvSpPr txBox="1"/>
          <p:nvPr/>
        </p:nvSpPr>
        <p:spPr>
          <a:xfrm>
            <a:off x="8229600" y="1295400"/>
            <a:ext cx="2209800" cy="4801314"/>
          </a:xfrm>
          <a:prstGeom prst="rect">
            <a:avLst/>
          </a:prstGeom>
          <a:noFill/>
        </p:spPr>
        <p:txBody>
          <a:bodyPr wrap="square" rtlCol="0">
            <a:spAutoFit/>
          </a:bodyPr>
          <a:lstStyle/>
          <a:p>
            <a:r>
              <a:rPr lang="fr-FR" dirty="0"/>
              <a:t>In </a:t>
            </a:r>
            <a:r>
              <a:rPr lang="fr-FR" dirty="0" err="1"/>
              <a:t>blue</a:t>
            </a:r>
            <a:r>
              <a:rPr lang="fr-FR" dirty="0"/>
              <a:t> the </a:t>
            </a:r>
            <a:r>
              <a:rPr lang="fr-FR" dirty="0" err="1"/>
              <a:t>preferred</a:t>
            </a:r>
            <a:r>
              <a:rPr lang="fr-FR" dirty="0"/>
              <a:t> parent </a:t>
            </a:r>
            <a:r>
              <a:rPr lang="fr-FR" dirty="0" err="1"/>
              <a:t>path</a:t>
            </a:r>
            <a:endParaRPr lang="fr-FR" dirty="0"/>
          </a:p>
          <a:p>
            <a:endParaRPr lang="fr-FR" dirty="0"/>
          </a:p>
          <a:p>
            <a:r>
              <a:rPr lang="fr-FR" dirty="0"/>
              <a:t>In </a:t>
            </a:r>
            <a:r>
              <a:rPr lang="fr-FR" dirty="0" err="1"/>
              <a:t>red</a:t>
            </a:r>
            <a:r>
              <a:rPr lang="fr-FR" dirty="0"/>
              <a:t> the </a:t>
            </a:r>
            <a:r>
              <a:rPr lang="fr-FR" dirty="0" err="1"/>
              <a:t>alt</a:t>
            </a:r>
            <a:r>
              <a:rPr lang="fr-FR" dirty="0"/>
              <a:t> </a:t>
            </a:r>
            <a:r>
              <a:rPr lang="fr-FR" dirty="0" err="1"/>
              <a:t>path</a:t>
            </a:r>
            <a:r>
              <a:rPr lang="fr-FR" dirty="0"/>
              <a:t> as RPL </a:t>
            </a:r>
            <a:r>
              <a:rPr lang="fr-FR" dirty="0" err="1"/>
              <a:t>computes</a:t>
            </a:r>
            <a:r>
              <a:rPr lang="fr-FR" dirty="0"/>
              <a:t> </a:t>
            </a:r>
            <a:r>
              <a:rPr lang="fr-FR" dirty="0" err="1"/>
              <a:t>them</a:t>
            </a:r>
            <a:r>
              <a:rPr lang="fr-FR" dirty="0"/>
              <a:t> based on Rank </a:t>
            </a:r>
            <a:r>
              <a:rPr lang="fr-FR" dirty="0" err="1"/>
              <a:t>relationship</a:t>
            </a:r>
            <a:r>
              <a:rPr lang="fr-FR" dirty="0"/>
              <a:t>.</a:t>
            </a:r>
          </a:p>
          <a:p>
            <a:endParaRPr lang="fr-FR" dirty="0"/>
          </a:p>
          <a:p>
            <a:r>
              <a:rPr lang="fr-FR" dirty="0" err="1"/>
              <a:t>These</a:t>
            </a:r>
            <a:r>
              <a:rPr lang="fr-FR" dirty="0"/>
              <a:t> « </a:t>
            </a:r>
            <a:r>
              <a:rPr lang="fr-FR" dirty="0" err="1"/>
              <a:t>arrows</a:t>
            </a:r>
            <a:r>
              <a:rPr lang="fr-FR" dirty="0"/>
              <a:t> » are </a:t>
            </a:r>
            <a:r>
              <a:rPr lang="fr-FR" dirty="0" err="1"/>
              <a:t>advertised</a:t>
            </a:r>
            <a:r>
              <a:rPr lang="fr-FR" dirty="0"/>
              <a:t> to the </a:t>
            </a:r>
            <a:r>
              <a:rPr lang="fr-FR" dirty="0" err="1"/>
              <a:t>root</a:t>
            </a:r>
            <a:r>
              <a:rPr lang="fr-FR" dirty="0"/>
              <a:t> </a:t>
            </a:r>
            <a:r>
              <a:rPr lang="fr-FR" dirty="0" err="1"/>
              <a:t>using</a:t>
            </a:r>
            <a:r>
              <a:rPr lang="fr-FR" dirty="0"/>
              <a:t> NS-Mode</a:t>
            </a:r>
          </a:p>
          <a:p>
            <a:endParaRPr lang="fr-FR" dirty="0"/>
          </a:p>
          <a:p>
            <a:r>
              <a:rPr lang="fr-FR" dirty="0" err="1"/>
              <a:t>We</a:t>
            </a:r>
            <a:r>
              <a:rPr lang="fr-FR" dirty="0"/>
              <a:t> </a:t>
            </a:r>
            <a:r>
              <a:rPr lang="fr-FR" dirty="0" err="1"/>
              <a:t>see</a:t>
            </a:r>
            <a:r>
              <a:rPr lang="fr-FR" dirty="0"/>
              <a:t> </a:t>
            </a:r>
            <a:r>
              <a:rPr lang="fr-FR" dirty="0" err="1"/>
              <a:t>that</a:t>
            </a:r>
            <a:r>
              <a:rPr lang="fr-FR" dirty="0"/>
              <a:t> </a:t>
            </a:r>
            <a:r>
              <a:rPr lang="fr-FR" dirty="0" err="1"/>
              <a:t>most</a:t>
            </a:r>
            <a:r>
              <a:rPr lang="fr-FR" dirty="0"/>
              <a:t> </a:t>
            </a:r>
            <a:r>
              <a:rPr lang="fr-FR" dirty="0" err="1"/>
              <a:t>nodes</a:t>
            </a:r>
            <a:r>
              <a:rPr lang="fr-FR" dirty="0"/>
              <a:t> do not have 2 non-congruent solutions </a:t>
            </a:r>
          </a:p>
          <a:p>
            <a:r>
              <a:rPr lang="fr-FR" dirty="0"/>
              <a:t>(in </a:t>
            </a:r>
            <a:r>
              <a:rPr lang="fr-FR" dirty="0" err="1"/>
              <a:t>fact</a:t>
            </a:r>
            <a:r>
              <a:rPr lang="fr-FR" dirty="0"/>
              <a:t>, </a:t>
            </a:r>
            <a:r>
              <a:rPr lang="fr-FR" dirty="0" err="1"/>
              <a:t>only</a:t>
            </a:r>
            <a:r>
              <a:rPr lang="fr-FR" dirty="0"/>
              <a:t> J </a:t>
            </a:r>
            <a:r>
              <a:rPr lang="fr-FR" dirty="0" err="1"/>
              <a:t>does</a:t>
            </a:r>
            <a:r>
              <a:rPr lang="fr-FR" dirty="0"/>
              <a:t>!)</a:t>
            </a:r>
            <a:endParaRPr lang="en-US" dirty="0"/>
          </a:p>
        </p:txBody>
      </p:sp>
      <p:grpSp>
        <p:nvGrpSpPr>
          <p:cNvPr id="18" name="Groupe 17"/>
          <p:cNvGrpSpPr/>
          <p:nvPr/>
        </p:nvGrpSpPr>
        <p:grpSpPr>
          <a:xfrm>
            <a:off x="2414565" y="1171250"/>
            <a:ext cx="5592251" cy="4619951"/>
            <a:chOff x="890564" y="1171249"/>
            <a:chExt cx="5592251" cy="4619951"/>
          </a:xfrm>
        </p:grpSpPr>
        <p:sp>
          <p:nvSpPr>
            <p:cNvPr id="10" name="Oval 9"/>
            <p:cNvSpPr/>
            <p:nvPr/>
          </p:nvSpPr>
          <p:spPr>
            <a:xfrm>
              <a:off x="4100469" y="1171249"/>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11" name="Oval 10"/>
            <p:cNvSpPr/>
            <p:nvPr/>
          </p:nvSpPr>
          <p:spPr>
            <a:xfrm>
              <a:off x="2809846" y="1845806"/>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12" name="Oval 11"/>
            <p:cNvSpPr/>
            <p:nvPr/>
          </p:nvSpPr>
          <p:spPr>
            <a:xfrm>
              <a:off x="2032000" y="2588966"/>
              <a:ext cx="415954"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13" name="Oval 12"/>
            <p:cNvSpPr/>
            <p:nvPr/>
          </p:nvSpPr>
          <p:spPr>
            <a:xfrm>
              <a:off x="1098541" y="3797896"/>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L</a:t>
              </a:r>
              <a:endParaRPr lang="en-US" dirty="0">
                <a:solidFill>
                  <a:srgbClr val="002060"/>
                </a:solidFill>
              </a:endParaRPr>
            </a:p>
          </p:txBody>
        </p:sp>
        <p:sp>
          <p:nvSpPr>
            <p:cNvPr id="14" name="Oval 13"/>
            <p:cNvSpPr/>
            <p:nvPr/>
          </p:nvSpPr>
          <p:spPr>
            <a:xfrm>
              <a:off x="5391092" y="1857049"/>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15" name="Oval 14"/>
            <p:cNvSpPr/>
            <p:nvPr/>
          </p:nvSpPr>
          <p:spPr>
            <a:xfrm>
              <a:off x="6066861" y="3061678"/>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K</a:t>
              </a:r>
            </a:p>
          </p:txBody>
        </p:sp>
        <p:sp>
          <p:nvSpPr>
            <p:cNvPr id="16" name="Oval 15"/>
            <p:cNvSpPr/>
            <p:nvPr/>
          </p:nvSpPr>
          <p:spPr>
            <a:xfrm>
              <a:off x="5452007" y="4569162"/>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J</a:t>
              </a:r>
              <a:endParaRPr lang="en-US" dirty="0">
                <a:solidFill>
                  <a:srgbClr val="002060"/>
                </a:solidFill>
              </a:endParaRPr>
            </a:p>
          </p:txBody>
        </p:sp>
        <p:cxnSp>
          <p:nvCxnSpPr>
            <p:cNvPr id="17" name="Straight Arrow Connector 16"/>
            <p:cNvCxnSpPr>
              <a:stCxn id="11" idx="7"/>
              <a:endCxn id="10" idx="2"/>
            </p:cNvCxnSpPr>
            <p:nvPr/>
          </p:nvCxnSpPr>
          <p:spPr>
            <a:xfrm rot="5400000" flipH="1" flipV="1">
              <a:off x="3378209" y="1192148"/>
              <a:ext cx="508937" cy="935584"/>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4" idx="1"/>
              <a:endCxn id="10" idx="6"/>
            </p:cNvCxnSpPr>
            <p:nvPr/>
          </p:nvCxnSpPr>
          <p:spPr>
            <a:xfrm rot="16200000" flipV="1">
              <a:off x="4724125" y="1197769"/>
              <a:ext cx="520180" cy="935584"/>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3399385" y="2657568"/>
              <a:ext cx="415954"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cxnSp>
          <p:nvCxnSpPr>
            <p:cNvPr id="26" name="Straight Arrow Connector 25"/>
            <p:cNvCxnSpPr>
              <a:stCxn id="24" idx="1"/>
              <a:endCxn id="11" idx="5"/>
            </p:cNvCxnSpPr>
            <p:nvPr/>
          </p:nvCxnSpPr>
          <p:spPr>
            <a:xfrm flipH="1" flipV="1">
              <a:off x="3164885" y="2245647"/>
              <a:ext cx="295415" cy="48052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12" idx="7"/>
              <a:endCxn id="11" idx="3"/>
            </p:cNvCxnSpPr>
            <p:nvPr/>
          </p:nvCxnSpPr>
          <p:spPr>
            <a:xfrm flipV="1">
              <a:off x="2387039" y="2245647"/>
              <a:ext cx="483722" cy="4119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13" idx="7"/>
              <a:endCxn id="12" idx="4"/>
            </p:cNvCxnSpPr>
            <p:nvPr/>
          </p:nvCxnSpPr>
          <p:spPr>
            <a:xfrm flipV="1">
              <a:off x="1453580" y="3057409"/>
              <a:ext cx="786397" cy="809089"/>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5" idx="1"/>
              <a:endCxn id="14" idx="6"/>
            </p:cNvCxnSpPr>
            <p:nvPr/>
          </p:nvCxnSpPr>
          <p:spPr>
            <a:xfrm flipH="1" flipV="1">
              <a:off x="5807046" y="2091271"/>
              <a:ext cx="320730" cy="1039009"/>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16" idx="0"/>
              <a:endCxn id="15" idx="4"/>
            </p:cNvCxnSpPr>
            <p:nvPr/>
          </p:nvCxnSpPr>
          <p:spPr>
            <a:xfrm flipV="1">
              <a:off x="5659984" y="3530121"/>
              <a:ext cx="614854" cy="103904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24" idx="2"/>
              <a:endCxn id="12" idx="6"/>
            </p:cNvCxnSpPr>
            <p:nvPr/>
          </p:nvCxnSpPr>
          <p:spPr>
            <a:xfrm flipH="1" flipV="1">
              <a:off x="2447954" y="2823188"/>
              <a:ext cx="951431" cy="686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28" idx="1"/>
              <a:endCxn id="12" idx="4"/>
            </p:cNvCxnSpPr>
            <p:nvPr/>
          </p:nvCxnSpPr>
          <p:spPr>
            <a:xfrm flipH="1" flipV="1">
              <a:off x="2239977" y="3057409"/>
              <a:ext cx="321207" cy="87769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endCxn id="24" idx="4"/>
            </p:cNvCxnSpPr>
            <p:nvPr/>
          </p:nvCxnSpPr>
          <p:spPr>
            <a:xfrm flipV="1">
              <a:off x="2909406" y="3126011"/>
              <a:ext cx="697956" cy="8996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2500269" y="3866498"/>
              <a:ext cx="415954"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E</a:t>
              </a:r>
            </a:p>
          </p:txBody>
        </p:sp>
        <p:sp>
          <p:nvSpPr>
            <p:cNvPr id="47" name="Oval 27"/>
            <p:cNvSpPr/>
            <p:nvPr/>
          </p:nvSpPr>
          <p:spPr>
            <a:xfrm>
              <a:off x="3892493" y="4051863"/>
              <a:ext cx="415954"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F</a:t>
              </a:r>
            </a:p>
          </p:txBody>
        </p:sp>
        <p:cxnSp>
          <p:nvCxnSpPr>
            <p:cNvPr id="51" name="Straight Arrow Connector 41"/>
            <p:cNvCxnSpPr>
              <a:stCxn id="47" idx="2"/>
              <a:endCxn id="28" idx="6"/>
            </p:cNvCxnSpPr>
            <p:nvPr/>
          </p:nvCxnSpPr>
          <p:spPr>
            <a:xfrm flipH="1" flipV="1">
              <a:off x="2916223" y="4100720"/>
              <a:ext cx="976270" cy="16561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41"/>
            <p:cNvCxnSpPr>
              <a:stCxn id="28" idx="2"/>
              <a:endCxn id="13" idx="6"/>
            </p:cNvCxnSpPr>
            <p:nvPr/>
          </p:nvCxnSpPr>
          <p:spPr>
            <a:xfrm flipH="1" flipV="1">
              <a:off x="1514495" y="4032118"/>
              <a:ext cx="985774" cy="686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7" name="Oval 27"/>
            <p:cNvSpPr/>
            <p:nvPr/>
          </p:nvSpPr>
          <p:spPr>
            <a:xfrm>
              <a:off x="1752600" y="5037605"/>
              <a:ext cx="415954"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G	</a:t>
              </a:r>
            </a:p>
          </p:txBody>
        </p:sp>
        <p:sp>
          <p:nvSpPr>
            <p:cNvPr id="58" name="Oval 27"/>
            <p:cNvSpPr/>
            <p:nvPr/>
          </p:nvSpPr>
          <p:spPr>
            <a:xfrm>
              <a:off x="3104615" y="5252080"/>
              <a:ext cx="415954"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H</a:t>
              </a:r>
            </a:p>
          </p:txBody>
        </p:sp>
        <p:sp>
          <p:nvSpPr>
            <p:cNvPr id="59" name="Oval 27"/>
            <p:cNvSpPr/>
            <p:nvPr/>
          </p:nvSpPr>
          <p:spPr>
            <a:xfrm>
              <a:off x="4460847" y="5362249"/>
              <a:ext cx="415954"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I</a:t>
              </a:r>
            </a:p>
          </p:txBody>
        </p:sp>
        <p:cxnSp>
          <p:nvCxnSpPr>
            <p:cNvPr id="60" name="Straight Arrow Connector 41"/>
            <p:cNvCxnSpPr>
              <a:stCxn id="47" idx="1"/>
              <a:endCxn id="24" idx="4"/>
            </p:cNvCxnSpPr>
            <p:nvPr/>
          </p:nvCxnSpPr>
          <p:spPr>
            <a:xfrm flipH="1" flipV="1">
              <a:off x="3607362" y="3126011"/>
              <a:ext cx="346046" cy="98867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41"/>
            <p:cNvCxnSpPr>
              <a:stCxn id="58" idx="2"/>
              <a:endCxn id="57" idx="6"/>
            </p:cNvCxnSpPr>
            <p:nvPr/>
          </p:nvCxnSpPr>
          <p:spPr>
            <a:xfrm flipH="1" flipV="1">
              <a:off x="2168554" y="5252081"/>
              <a:ext cx="936061" cy="21447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41"/>
            <p:cNvCxnSpPr>
              <a:stCxn id="59" idx="2"/>
              <a:endCxn id="58" idx="6"/>
            </p:cNvCxnSpPr>
            <p:nvPr/>
          </p:nvCxnSpPr>
          <p:spPr>
            <a:xfrm flipH="1" flipV="1">
              <a:off x="3520569" y="5466556"/>
              <a:ext cx="940278" cy="11016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41"/>
            <p:cNvCxnSpPr>
              <a:stCxn id="59" idx="0"/>
              <a:endCxn id="47" idx="4"/>
            </p:cNvCxnSpPr>
            <p:nvPr/>
          </p:nvCxnSpPr>
          <p:spPr>
            <a:xfrm flipH="1" flipV="1">
              <a:off x="4100470" y="4480814"/>
              <a:ext cx="568354" cy="881435"/>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41"/>
            <p:cNvCxnSpPr>
              <a:stCxn id="58" idx="0"/>
              <a:endCxn id="47" idx="3"/>
            </p:cNvCxnSpPr>
            <p:nvPr/>
          </p:nvCxnSpPr>
          <p:spPr>
            <a:xfrm flipV="1">
              <a:off x="3312592" y="4417996"/>
              <a:ext cx="640816" cy="834084"/>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41"/>
            <p:cNvCxnSpPr>
              <a:endCxn id="47" idx="5"/>
            </p:cNvCxnSpPr>
            <p:nvPr/>
          </p:nvCxnSpPr>
          <p:spPr>
            <a:xfrm flipH="1" flipV="1">
              <a:off x="4247532" y="4417996"/>
              <a:ext cx="1189585" cy="316786"/>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41"/>
            <p:cNvCxnSpPr>
              <a:stCxn id="57" idx="7"/>
              <a:endCxn id="28" idx="4"/>
            </p:cNvCxnSpPr>
            <p:nvPr/>
          </p:nvCxnSpPr>
          <p:spPr>
            <a:xfrm flipV="1">
              <a:off x="2107639" y="4334941"/>
              <a:ext cx="600607" cy="765482"/>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41"/>
            <p:cNvCxnSpPr>
              <a:stCxn id="58" idx="1"/>
              <a:endCxn id="28" idx="4"/>
            </p:cNvCxnSpPr>
            <p:nvPr/>
          </p:nvCxnSpPr>
          <p:spPr>
            <a:xfrm flipH="1" flipV="1">
              <a:off x="2708246" y="4334941"/>
              <a:ext cx="457284" cy="97995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9" name="Oval 15"/>
            <p:cNvSpPr/>
            <p:nvPr/>
          </p:nvSpPr>
          <p:spPr>
            <a:xfrm>
              <a:off x="4876800" y="3505200"/>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M</a:t>
              </a:r>
              <a:endParaRPr lang="en-US" dirty="0">
                <a:solidFill>
                  <a:srgbClr val="002060"/>
                </a:solidFill>
              </a:endParaRPr>
            </a:p>
          </p:txBody>
        </p:sp>
        <p:cxnSp>
          <p:nvCxnSpPr>
            <p:cNvPr id="40" name="Straight Arrow Connector 40"/>
            <p:cNvCxnSpPr>
              <a:stCxn id="16" idx="1"/>
              <a:endCxn id="39" idx="4"/>
            </p:cNvCxnSpPr>
            <p:nvPr/>
          </p:nvCxnSpPr>
          <p:spPr>
            <a:xfrm flipH="1" flipV="1">
              <a:off x="5084777" y="3973643"/>
              <a:ext cx="428145" cy="66412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0"/>
            <p:cNvCxnSpPr>
              <a:stCxn id="39" idx="6"/>
              <a:endCxn id="15" idx="3"/>
            </p:cNvCxnSpPr>
            <p:nvPr/>
          </p:nvCxnSpPr>
          <p:spPr>
            <a:xfrm flipV="1">
              <a:off x="5292754" y="3461519"/>
              <a:ext cx="835022" cy="27790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48" name="Oval 15"/>
            <p:cNvSpPr/>
            <p:nvPr/>
          </p:nvSpPr>
          <p:spPr>
            <a:xfrm>
              <a:off x="890564" y="5053197"/>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N</a:t>
              </a:r>
              <a:endParaRPr lang="en-US" dirty="0">
                <a:solidFill>
                  <a:srgbClr val="002060"/>
                </a:solidFill>
              </a:endParaRPr>
            </a:p>
          </p:txBody>
        </p:sp>
        <p:cxnSp>
          <p:nvCxnSpPr>
            <p:cNvPr id="49" name="Straight Arrow Connector 40"/>
            <p:cNvCxnSpPr>
              <a:stCxn id="48" idx="0"/>
            </p:cNvCxnSpPr>
            <p:nvPr/>
          </p:nvCxnSpPr>
          <p:spPr>
            <a:xfrm flipV="1">
              <a:off x="1098541" y="4266339"/>
              <a:ext cx="207977" cy="78685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2" name="TextBox 1"/>
          <p:cNvSpPr txBox="1"/>
          <p:nvPr/>
        </p:nvSpPr>
        <p:spPr>
          <a:xfrm>
            <a:off x="4689531" y="1042235"/>
            <a:ext cx="984565" cy="369332"/>
          </a:xfrm>
          <a:prstGeom prst="rect">
            <a:avLst/>
          </a:prstGeom>
          <a:noFill/>
        </p:spPr>
        <p:txBody>
          <a:bodyPr wrap="none" rtlCol="0">
            <a:spAutoFit/>
          </a:bodyPr>
          <a:lstStyle/>
          <a:p>
            <a:r>
              <a:rPr lang="fr-FR" dirty="0"/>
              <a:t>Rank = 1</a:t>
            </a:r>
            <a:endParaRPr lang="en-US" dirty="0"/>
          </a:p>
        </p:txBody>
      </p:sp>
      <p:sp>
        <p:nvSpPr>
          <p:cNvPr id="44" name="TextBox 43"/>
          <p:cNvSpPr txBox="1"/>
          <p:nvPr/>
        </p:nvSpPr>
        <p:spPr>
          <a:xfrm>
            <a:off x="7048705" y="1400616"/>
            <a:ext cx="984565" cy="369332"/>
          </a:xfrm>
          <a:prstGeom prst="rect">
            <a:avLst/>
          </a:prstGeom>
          <a:noFill/>
        </p:spPr>
        <p:txBody>
          <a:bodyPr wrap="none" rtlCol="0">
            <a:spAutoFit/>
          </a:bodyPr>
          <a:lstStyle/>
          <a:p>
            <a:r>
              <a:rPr lang="fr-FR" dirty="0"/>
              <a:t>Rank = 3</a:t>
            </a:r>
            <a:endParaRPr lang="en-US" dirty="0"/>
          </a:p>
        </p:txBody>
      </p:sp>
      <p:sp>
        <p:nvSpPr>
          <p:cNvPr id="45" name="TextBox 44"/>
          <p:cNvSpPr txBox="1"/>
          <p:nvPr/>
        </p:nvSpPr>
        <p:spPr>
          <a:xfrm>
            <a:off x="4749801" y="1895361"/>
            <a:ext cx="984565" cy="369332"/>
          </a:xfrm>
          <a:prstGeom prst="rect">
            <a:avLst/>
          </a:prstGeom>
          <a:noFill/>
        </p:spPr>
        <p:txBody>
          <a:bodyPr wrap="none" rtlCol="0">
            <a:spAutoFit/>
          </a:bodyPr>
          <a:lstStyle/>
          <a:p>
            <a:r>
              <a:rPr lang="fr-FR" dirty="0"/>
              <a:t>Rank = 2</a:t>
            </a:r>
            <a:endParaRPr lang="en-US" dirty="0"/>
          </a:p>
        </p:txBody>
      </p:sp>
      <p:sp>
        <p:nvSpPr>
          <p:cNvPr id="46" name="TextBox 45"/>
          <p:cNvSpPr txBox="1"/>
          <p:nvPr/>
        </p:nvSpPr>
        <p:spPr>
          <a:xfrm>
            <a:off x="3100620" y="2060981"/>
            <a:ext cx="984565" cy="369332"/>
          </a:xfrm>
          <a:prstGeom prst="rect">
            <a:avLst/>
          </a:prstGeom>
          <a:noFill/>
        </p:spPr>
        <p:txBody>
          <a:bodyPr wrap="none" rtlCol="0">
            <a:spAutoFit/>
          </a:bodyPr>
          <a:lstStyle/>
          <a:p>
            <a:r>
              <a:rPr lang="fr-FR" dirty="0"/>
              <a:t>Rank = 4</a:t>
            </a:r>
            <a:endParaRPr lang="en-US" dirty="0"/>
          </a:p>
        </p:txBody>
      </p:sp>
      <p:sp>
        <p:nvSpPr>
          <p:cNvPr id="50" name="TextBox 49"/>
          <p:cNvSpPr txBox="1"/>
          <p:nvPr/>
        </p:nvSpPr>
        <p:spPr>
          <a:xfrm>
            <a:off x="5339340" y="2692346"/>
            <a:ext cx="984565" cy="369332"/>
          </a:xfrm>
          <a:prstGeom prst="rect">
            <a:avLst/>
          </a:prstGeom>
          <a:noFill/>
        </p:spPr>
        <p:txBody>
          <a:bodyPr wrap="none" rtlCol="0">
            <a:spAutoFit/>
          </a:bodyPr>
          <a:lstStyle/>
          <a:p>
            <a:r>
              <a:rPr lang="fr-FR" dirty="0"/>
              <a:t>Rank = 5</a:t>
            </a:r>
            <a:endParaRPr lang="en-US" dirty="0"/>
          </a:p>
        </p:txBody>
      </p:sp>
      <p:sp>
        <p:nvSpPr>
          <p:cNvPr id="52" name="TextBox 51"/>
          <p:cNvSpPr txBox="1"/>
          <p:nvPr/>
        </p:nvSpPr>
        <p:spPr>
          <a:xfrm>
            <a:off x="3973577" y="3489638"/>
            <a:ext cx="1037463" cy="369332"/>
          </a:xfrm>
          <a:prstGeom prst="rect">
            <a:avLst/>
          </a:prstGeom>
          <a:noFill/>
        </p:spPr>
        <p:txBody>
          <a:bodyPr wrap="none" rtlCol="0">
            <a:spAutoFit/>
          </a:bodyPr>
          <a:lstStyle/>
          <a:p>
            <a:r>
              <a:rPr lang="fr-FR" dirty="0"/>
              <a:t>Rank =  6</a:t>
            </a:r>
            <a:endParaRPr lang="en-US" dirty="0"/>
          </a:p>
        </p:txBody>
      </p:sp>
      <p:sp>
        <p:nvSpPr>
          <p:cNvPr id="53" name="TextBox 52"/>
          <p:cNvSpPr txBox="1"/>
          <p:nvPr/>
        </p:nvSpPr>
        <p:spPr>
          <a:xfrm>
            <a:off x="6691702" y="2823187"/>
            <a:ext cx="984565" cy="369332"/>
          </a:xfrm>
          <a:prstGeom prst="rect">
            <a:avLst/>
          </a:prstGeom>
          <a:noFill/>
        </p:spPr>
        <p:txBody>
          <a:bodyPr wrap="none" rtlCol="0">
            <a:spAutoFit/>
          </a:bodyPr>
          <a:lstStyle/>
          <a:p>
            <a:r>
              <a:rPr lang="fr-FR" dirty="0"/>
              <a:t>Rank = 5</a:t>
            </a:r>
            <a:endParaRPr lang="en-US" dirty="0"/>
          </a:p>
        </p:txBody>
      </p:sp>
      <p:sp>
        <p:nvSpPr>
          <p:cNvPr id="55" name="TextBox 54"/>
          <p:cNvSpPr txBox="1"/>
          <p:nvPr/>
        </p:nvSpPr>
        <p:spPr>
          <a:xfrm>
            <a:off x="5831622" y="3231138"/>
            <a:ext cx="984565" cy="369332"/>
          </a:xfrm>
          <a:prstGeom prst="rect">
            <a:avLst/>
          </a:prstGeom>
          <a:noFill/>
        </p:spPr>
        <p:txBody>
          <a:bodyPr wrap="none" rtlCol="0">
            <a:spAutoFit/>
          </a:bodyPr>
          <a:lstStyle/>
          <a:p>
            <a:r>
              <a:rPr lang="fr-FR" dirty="0"/>
              <a:t>Rank = 7</a:t>
            </a:r>
            <a:endParaRPr lang="en-US" dirty="0"/>
          </a:p>
        </p:txBody>
      </p:sp>
      <p:sp>
        <p:nvSpPr>
          <p:cNvPr id="56" name="TextBox 55"/>
          <p:cNvSpPr txBox="1"/>
          <p:nvPr/>
        </p:nvSpPr>
        <p:spPr>
          <a:xfrm>
            <a:off x="6976008" y="5016439"/>
            <a:ext cx="1154483" cy="369332"/>
          </a:xfrm>
          <a:prstGeom prst="rect">
            <a:avLst/>
          </a:prstGeom>
          <a:noFill/>
        </p:spPr>
        <p:txBody>
          <a:bodyPr wrap="none" rtlCol="0">
            <a:spAutoFit/>
          </a:bodyPr>
          <a:lstStyle/>
          <a:p>
            <a:r>
              <a:rPr lang="fr-FR" dirty="0"/>
              <a:t>Rank =  10</a:t>
            </a:r>
            <a:endParaRPr lang="en-US" dirty="0"/>
          </a:p>
        </p:txBody>
      </p:sp>
      <p:sp>
        <p:nvSpPr>
          <p:cNvPr id="61" name="TextBox 60"/>
          <p:cNvSpPr txBox="1"/>
          <p:nvPr/>
        </p:nvSpPr>
        <p:spPr>
          <a:xfrm>
            <a:off x="5363339" y="3703138"/>
            <a:ext cx="1037463" cy="369332"/>
          </a:xfrm>
          <a:prstGeom prst="rect">
            <a:avLst/>
          </a:prstGeom>
          <a:noFill/>
        </p:spPr>
        <p:txBody>
          <a:bodyPr wrap="none" rtlCol="0">
            <a:spAutoFit/>
          </a:bodyPr>
          <a:lstStyle/>
          <a:p>
            <a:r>
              <a:rPr lang="fr-FR" dirty="0"/>
              <a:t>Rank =  8</a:t>
            </a:r>
            <a:endParaRPr lang="en-US" dirty="0"/>
          </a:p>
        </p:txBody>
      </p:sp>
      <p:sp>
        <p:nvSpPr>
          <p:cNvPr id="62" name="TextBox 61"/>
          <p:cNvSpPr txBox="1"/>
          <p:nvPr/>
        </p:nvSpPr>
        <p:spPr>
          <a:xfrm>
            <a:off x="2053931" y="3365480"/>
            <a:ext cx="984565" cy="369332"/>
          </a:xfrm>
          <a:prstGeom prst="rect">
            <a:avLst/>
          </a:prstGeom>
          <a:noFill/>
        </p:spPr>
        <p:txBody>
          <a:bodyPr wrap="none" rtlCol="0">
            <a:spAutoFit/>
          </a:bodyPr>
          <a:lstStyle/>
          <a:p>
            <a:r>
              <a:rPr lang="fr-FR" dirty="0"/>
              <a:t>Rank = 5</a:t>
            </a:r>
            <a:endParaRPr lang="en-US" dirty="0"/>
          </a:p>
        </p:txBody>
      </p:sp>
      <p:sp>
        <p:nvSpPr>
          <p:cNvPr id="64" name="TextBox 63"/>
          <p:cNvSpPr txBox="1"/>
          <p:nvPr/>
        </p:nvSpPr>
        <p:spPr>
          <a:xfrm>
            <a:off x="2131294" y="5576724"/>
            <a:ext cx="1101584" cy="369332"/>
          </a:xfrm>
          <a:prstGeom prst="rect">
            <a:avLst/>
          </a:prstGeom>
          <a:noFill/>
        </p:spPr>
        <p:txBody>
          <a:bodyPr wrap="none" rtlCol="0">
            <a:spAutoFit/>
          </a:bodyPr>
          <a:lstStyle/>
          <a:p>
            <a:r>
              <a:rPr lang="fr-FR" dirty="0"/>
              <a:t>Rank = 10</a:t>
            </a:r>
            <a:endParaRPr lang="en-US" dirty="0"/>
          </a:p>
        </p:txBody>
      </p:sp>
      <p:sp>
        <p:nvSpPr>
          <p:cNvPr id="65" name="TextBox 64"/>
          <p:cNvSpPr txBox="1"/>
          <p:nvPr/>
        </p:nvSpPr>
        <p:spPr>
          <a:xfrm>
            <a:off x="2852047" y="4652380"/>
            <a:ext cx="1037463" cy="369332"/>
          </a:xfrm>
          <a:prstGeom prst="rect">
            <a:avLst/>
          </a:prstGeom>
          <a:noFill/>
        </p:spPr>
        <p:txBody>
          <a:bodyPr wrap="none" rtlCol="0">
            <a:spAutoFit/>
          </a:bodyPr>
          <a:lstStyle/>
          <a:p>
            <a:r>
              <a:rPr lang="fr-FR" dirty="0"/>
              <a:t>Rank =  9</a:t>
            </a:r>
            <a:endParaRPr lang="en-US" dirty="0"/>
          </a:p>
        </p:txBody>
      </p:sp>
      <p:sp>
        <p:nvSpPr>
          <p:cNvPr id="67" name="TextBox 66"/>
          <p:cNvSpPr txBox="1"/>
          <p:nvPr/>
        </p:nvSpPr>
        <p:spPr>
          <a:xfrm>
            <a:off x="4134903" y="5606534"/>
            <a:ext cx="1154483" cy="369332"/>
          </a:xfrm>
          <a:prstGeom prst="rect">
            <a:avLst/>
          </a:prstGeom>
          <a:noFill/>
        </p:spPr>
        <p:txBody>
          <a:bodyPr wrap="none" rtlCol="0">
            <a:spAutoFit/>
          </a:bodyPr>
          <a:lstStyle/>
          <a:p>
            <a:r>
              <a:rPr lang="fr-FR" dirty="0"/>
              <a:t>Rank =  10</a:t>
            </a:r>
            <a:endParaRPr lang="en-US" dirty="0"/>
          </a:p>
        </p:txBody>
      </p:sp>
      <p:sp>
        <p:nvSpPr>
          <p:cNvPr id="68" name="TextBox 67"/>
          <p:cNvSpPr txBox="1"/>
          <p:nvPr/>
        </p:nvSpPr>
        <p:spPr>
          <a:xfrm>
            <a:off x="6079783" y="5681031"/>
            <a:ext cx="1154483" cy="369332"/>
          </a:xfrm>
          <a:prstGeom prst="rect">
            <a:avLst/>
          </a:prstGeom>
          <a:noFill/>
        </p:spPr>
        <p:txBody>
          <a:bodyPr wrap="none" rtlCol="0">
            <a:spAutoFit/>
          </a:bodyPr>
          <a:lstStyle/>
          <a:p>
            <a:r>
              <a:rPr lang="fr-FR" dirty="0"/>
              <a:t>Rank =  12</a:t>
            </a:r>
            <a:endParaRPr lang="en-US" dirty="0"/>
          </a:p>
        </p:txBody>
      </p:sp>
    </p:spTree>
    <p:extLst>
      <p:ext uri="{BB962C8B-B14F-4D97-AF65-F5344CB8AC3E}">
        <p14:creationId xmlns:p14="http://schemas.microsoft.com/office/powerpoint/2010/main" val="11800382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981200" y="0"/>
            <a:ext cx="8229600" cy="1143000"/>
          </a:xfrm>
        </p:spPr>
        <p:txBody>
          <a:bodyPr>
            <a:normAutofit/>
          </a:bodyPr>
          <a:lstStyle/>
          <a:p>
            <a:r>
              <a:rPr lang="en-US" dirty="0" smtClean="0"/>
              <a:t>Result of the ARC algorithm:</a:t>
            </a:r>
            <a:endParaRPr lang="en-US" dirty="0"/>
          </a:p>
        </p:txBody>
      </p:sp>
      <p:sp>
        <p:nvSpPr>
          <p:cNvPr id="95" name="ZoneTexte 94"/>
          <p:cNvSpPr txBox="1"/>
          <p:nvPr/>
        </p:nvSpPr>
        <p:spPr>
          <a:xfrm>
            <a:off x="5829300" y="6019800"/>
            <a:ext cx="1104900" cy="369332"/>
          </a:xfrm>
          <a:prstGeom prst="rect">
            <a:avLst/>
          </a:prstGeom>
          <a:noFill/>
        </p:spPr>
        <p:txBody>
          <a:bodyPr wrap="square" rtlCol="0">
            <a:spAutoFit/>
          </a:bodyPr>
          <a:lstStyle/>
          <a:p>
            <a:r>
              <a:rPr lang="fr-FR" dirty="0">
                <a:solidFill>
                  <a:prstClr val="black"/>
                </a:solidFill>
                <a:sym typeface="Wingdings" pitchFamily="2" charset="2"/>
              </a:rPr>
              <a:t></a:t>
            </a:r>
            <a:endParaRPr lang="fr-FR" dirty="0">
              <a:solidFill>
                <a:prstClr val="black"/>
              </a:solidFill>
            </a:endParaRPr>
          </a:p>
        </p:txBody>
      </p:sp>
      <p:grpSp>
        <p:nvGrpSpPr>
          <p:cNvPr id="2" name="Group 1"/>
          <p:cNvGrpSpPr/>
          <p:nvPr/>
        </p:nvGrpSpPr>
        <p:grpSpPr>
          <a:xfrm>
            <a:off x="958575" y="1171250"/>
            <a:ext cx="5042258" cy="5217883"/>
            <a:chOff x="304800" y="1171249"/>
            <a:chExt cx="4172031" cy="5217883"/>
          </a:xfrm>
        </p:grpSpPr>
        <p:sp>
          <p:nvSpPr>
            <p:cNvPr id="98" name="ZoneTexte 97"/>
            <p:cNvSpPr txBox="1"/>
            <p:nvPr/>
          </p:nvSpPr>
          <p:spPr>
            <a:xfrm>
              <a:off x="961593" y="6019800"/>
              <a:ext cx="2209800" cy="369332"/>
            </a:xfrm>
            <a:prstGeom prst="rect">
              <a:avLst/>
            </a:prstGeom>
            <a:noFill/>
          </p:spPr>
          <p:txBody>
            <a:bodyPr wrap="square" rtlCol="0">
              <a:spAutoFit/>
            </a:bodyPr>
            <a:lstStyle/>
            <a:p>
              <a:r>
                <a:rPr lang="fr-FR" dirty="0">
                  <a:solidFill>
                    <a:prstClr val="black"/>
                  </a:solidFill>
                </a:rPr>
                <a:t>Original RPL DAG</a:t>
              </a:r>
            </a:p>
          </p:txBody>
        </p:sp>
        <p:sp>
          <p:nvSpPr>
            <p:cNvPr id="146" name="Oval 9"/>
            <p:cNvSpPr/>
            <p:nvPr/>
          </p:nvSpPr>
          <p:spPr>
            <a:xfrm>
              <a:off x="2699511" y="1171249"/>
              <a:ext cx="310317"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147" name="Oval 10"/>
            <p:cNvSpPr/>
            <p:nvPr/>
          </p:nvSpPr>
          <p:spPr>
            <a:xfrm>
              <a:off x="1736657" y="1845806"/>
              <a:ext cx="310317"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148" name="Oval 11"/>
            <p:cNvSpPr/>
            <p:nvPr/>
          </p:nvSpPr>
          <p:spPr>
            <a:xfrm>
              <a:off x="1156354" y="2588966"/>
              <a:ext cx="310317"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149" name="Oval 12"/>
            <p:cNvSpPr/>
            <p:nvPr/>
          </p:nvSpPr>
          <p:spPr>
            <a:xfrm>
              <a:off x="459959" y="3797896"/>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L</a:t>
              </a:r>
              <a:endParaRPr lang="en-US" dirty="0">
                <a:solidFill>
                  <a:srgbClr val="002060"/>
                </a:solidFill>
              </a:endParaRPr>
            </a:p>
          </p:txBody>
        </p:sp>
        <p:sp>
          <p:nvSpPr>
            <p:cNvPr id="150" name="Oval 13"/>
            <p:cNvSpPr/>
            <p:nvPr/>
          </p:nvSpPr>
          <p:spPr>
            <a:xfrm>
              <a:off x="3662364" y="1857049"/>
              <a:ext cx="310317"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151" name="Oval 14"/>
            <p:cNvSpPr/>
            <p:nvPr/>
          </p:nvSpPr>
          <p:spPr>
            <a:xfrm>
              <a:off x="4166514" y="3061678"/>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K</a:t>
              </a:r>
            </a:p>
          </p:txBody>
        </p:sp>
        <p:sp>
          <p:nvSpPr>
            <p:cNvPr id="152" name="Oval 15"/>
            <p:cNvSpPr/>
            <p:nvPr/>
          </p:nvSpPr>
          <p:spPr>
            <a:xfrm>
              <a:off x="3707809" y="4569162"/>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J</a:t>
              </a:r>
              <a:endParaRPr lang="en-US" dirty="0">
                <a:solidFill>
                  <a:srgbClr val="002060"/>
                </a:solidFill>
              </a:endParaRPr>
            </a:p>
          </p:txBody>
        </p:sp>
        <p:cxnSp>
          <p:nvCxnSpPr>
            <p:cNvPr id="153" name="Straight Arrow Connector 16"/>
            <p:cNvCxnSpPr>
              <a:stCxn id="147" idx="7"/>
              <a:endCxn id="146" idx="2"/>
            </p:cNvCxnSpPr>
            <p:nvPr/>
          </p:nvCxnSpPr>
          <p:spPr>
            <a:xfrm rot="5400000" flipH="1" flipV="1">
              <a:off x="2096052" y="1310949"/>
              <a:ext cx="508937" cy="69798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54" name="Straight Arrow Connector 20"/>
            <p:cNvCxnSpPr>
              <a:stCxn id="150" idx="1"/>
              <a:endCxn id="146" idx="6"/>
            </p:cNvCxnSpPr>
            <p:nvPr/>
          </p:nvCxnSpPr>
          <p:spPr>
            <a:xfrm rot="16200000" flipV="1">
              <a:off x="3098729" y="1316570"/>
              <a:ext cx="520180" cy="69798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55" name="Oval 23"/>
            <p:cNvSpPr/>
            <p:nvPr/>
          </p:nvSpPr>
          <p:spPr>
            <a:xfrm>
              <a:off x="2176475" y="2657568"/>
              <a:ext cx="310317"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cxnSp>
          <p:nvCxnSpPr>
            <p:cNvPr id="156" name="Straight Arrow Connector 25"/>
            <p:cNvCxnSpPr>
              <a:stCxn id="155" idx="1"/>
              <a:endCxn id="147" idx="5"/>
            </p:cNvCxnSpPr>
            <p:nvPr/>
          </p:nvCxnSpPr>
          <p:spPr>
            <a:xfrm flipH="1" flipV="1">
              <a:off x="2001530" y="2245647"/>
              <a:ext cx="220391" cy="48052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57" name="Straight Arrow Connector 33"/>
            <p:cNvCxnSpPr>
              <a:stCxn id="148" idx="7"/>
              <a:endCxn id="147" idx="3"/>
            </p:cNvCxnSpPr>
            <p:nvPr/>
          </p:nvCxnSpPr>
          <p:spPr>
            <a:xfrm flipV="1">
              <a:off x="1421227" y="2245647"/>
              <a:ext cx="360875" cy="4119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58" name="Straight Arrow Connector 36"/>
            <p:cNvCxnSpPr>
              <a:stCxn id="149" idx="7"/>
              <a:endCxn id="148" idx="4"/>
            </p:cNvCxnSpPr>
            <p:nvPr/>
          </p:nvCxnSpPr>
          <p:spPr>
            <a:xfrm flipV="1">
              <a:off x="724831" y="3057409"/>
              <a:ext cx="586682" cy="809089"/>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59" name="Straight Arrow Connector 37"/>
            <p:cNvCxnSpPr>
              <a:stCxn id="151" idx="1"/>
              <a:endCxn id="150" idx="6"/>
            </p:cNvCxnSpPr>
            <p:nvPr/>
          </p:nvCxnSpPr>
          <p:spPr>
            <a:xfrm flipH="1" flipV="1">
              <a:off x="3972682" y="2091271"/>
              <a:ext cx="239277" cy="1039009"/>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60" name="Straight Arrow Connector 40"/>
            <p:cNvCxnSpPr>
              <a:stCxn id="152" idx="0"/>
              <a:endCxn id="151" idx="4"/>
            </p:cNvCxnSpPr>
            <p:nvPr/>
          </p:nvCxnSpPr>
          <p:spPr>
            <a:xfrm flipV="1">
              <a:off x="3862968" y="3530121"/>
              <a:ext cx="458704" cy="103904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1" name="Straight Arrow Connector 41"/>
            <p:cNvCxnSpPr>
              <a:stCxn id="155" idx="2"/>
              <a:endCxn id="148" idx="6"/>
            </p:cNvCxnSpPr>
            <p:nvPr/>
          </p:nvCxnSpPr>
          <p:spPr>
            <a:xfrm flipH="1" flipV="1">
              <a:off x="1466672" y="2823188"/>
              <a:ext cx="709804" cy="686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2" name="Straight Arrow Connector 26"/>
            <p:cNvCxnSpPr>
              <a:stCxn id="164" idx="1"/>
              <a:endCxn id="148" idx="4"/>
            </p:cNvCxnSpPr>
            <p:nvPr/>
          </p:nvCxnSpPr>
          <p:spPr>
            <a:xfrm flipH="1" flipV="1">
              <a:off x="1311513" y="3057409"/>
              <a:ext cx="239633" cy="87769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3" name="Straight Arrow Connector 31"/>
            <p:cNvCxnSpPr>
              <a:endCxn id="155" idx="4"/>
            </p:cNvCxnSpPr>
            <p:nvPr/>
          </p:nvCxnSpPr>
          <p:spPr>
            <a:xfrm flipV="1">
              <a:off x="1810933" y="3126011"/>
              <a:ext cx="520702" cy="8996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64" name="Oval 27"/>
            <p:cNvSpPr/>
            <p:nvPr/>
          </p:nvSpPr>
          <p:spPr>
            <a:xfrm>
              <a:off x="1505701" y="3866498"/>
              <a:ext cx="310317"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E</a:t>
              </a:r>
            </a:p>
          </p:txBody>
        </p:sp>
        <p:sp>
          <p:nvSpPr>
            <p:cNvPr id="165" name="Oval 27"/>
            <p:cNvSpPr/>
            <p:nvPr/>
          </p:nvSpPr>
          <p:spPr>
            <a:xfrm>
              <a:off x="2544353" y="4051863"/>
              <a:ext cx="310317"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F</a:t>
              </a:r>
            </a:p>
          </p:txBody>
        </p:sp>
        <p:cxnSp>
          <p:nvCxnSpPr>
            <p:cNvPr id="166" name="Straight Arrow Connector 41"/>
            <p:cNvCxnSpPr>
              <a:stCxn id="165" idx="2"/>
              <a:endCxn id="164" idx="6"/>
            </p:cNvCxnSpPr>
            <p:nvPr/>
          </p:nvCxnSpPr>
          <p:spPr>
            <a:xfrm flipH="1" flipV="1">
              <a:off x="1816018" y="4100720"/>
              <a:ext cx="728334" cy="16561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7" name="Straight Arrow Connector 41"/>
            <p:cNvCxnSpPr>
              <a:stCxn id="164" idx="2"/>
              <a:endCxn id="149" idx="6"/>
            </p:cNvCxnSpPr>
            <p:nvPr/>
          </p:nvCxnSpPr>
          <p:spPr>
            <a:xfrm flipH="1" flipV="1">
              <a:off x="770276" y="4032118"/>
              <a:ext cx="735425" cy="686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8" name="Oval 27"/>
            <p:cNvSpPr/>
            <p:nvPr/>
          </p:nvSpPr>
          <p:spPr>
            <a:xfrm>
              <a:off x="947911" y="5037605"/>
              <a:ext cx="310317"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G	</a:t>
              </a:r>
            </a:p>
          </p:txBody>
        </p:sp>
        <p:sp>
          <p:nvSpPr>
            <p:cNvPr id="169" name="Oval 27"/>
            <p:cNvSpPr/>
            <p:nvPr/>
          </p:nvSpPr>
          <p:spPr>
            <a:xfrm>
              <a:off x="1956566" y="5252080"/>
              <a:ext cx="310317"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H</a:t>
              </a:r>
            </a:p>
          </p:txBody>
        </p:sp>
        <p:sp>
          <p:nvSpPr>
            <p:cNvPr id="170" name="Oval 27"/>
            <p:cNvSpPr/>
            <p:nvPr/>
          </p:nvSpPr>
          <p:spPr>
            <a:xfrm>
              <a:off x="2968366" y="5362249"/>
              <a:ext cx="310317"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I</a:t>
              </a:r>
            </a:p>
          </p:txBody>
        </p:sp>
        <p:cxnSp>
          <p:nvCxnSpPr>
            <p:cNvPr id="171" name="Straight Arrow Connector 41"/>
            <p:cNvCxnSpPr>
              <a:stCxn id="165" idx="1"/>
              <a:endCxn id="155" idx="4"/>
            </p:cNvCxnSpPr>
            <p:nvPr/>
          </p:nvCxnSpPr>
          <p:spPr>
            <a:xfrm flipH="1" flipV="1">
              <a:off x="2331634" y="3126011"/>
              <a:ext cx="258163" cy="98867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72" name="Straight Arrow Connector 41"/>
            <p:cNvCxnSpPr>
              <a:stCxn id="169" idx="2"/>
              <a:endCxn id="168" idx="6"/>
            </p:cNvCxnSpPr>
            <p:nvPr/>
          </p:nvCxnSpPr>
          <p:spPr>
            <a:xfrm flipH="1" flipV="1">
              <a:off x="1258229" y="5252081"/>
              <a:ext cx="698337" cy="21447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3" name="Straight Arrow Connector 41"/>
            <p:cNvCxnSpPr>
              <a:stCxn id="170" idx="2"/>
              <a:endCxn id="169" idx="6"/>
            </p:cNvCxnSpPr>
            <p:nvPr/>
          </p:nvCxnSpPr>
          <p:spPr>
            <a:xfrm flipH="1" flipV="1">
              <a:off x="2266883" y="5466556"/>
              <a:ext cx="701483" cy="11016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4" name="Straight Arrow Connector 41"/>
            <p:cNvCxnSpPr>
              <a:stCxn id="170" idx="0"/>
              <a:endCxn id="165" idx="4"/>
            </p:cNvCxnSpPr>
            <p:nvPr/>
          </p:nvCxnSpPr>
          <p:spPr>
            <a:xfrm flipH="1" flipV="1">
              <a:off x="2699511" y="4480814"/>
              <a:ext cx="424014" cy="881435"/>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75" name="Straight Arrow Connector 41"/>
            <p:cNvCxnSpPr>
              <a:stCxn id="169" idx="0"/>
              <a:endCxn id="165" idx="3"/>
            </p:cNvCxnSpPr>
            <p:nvPr/>
          </p:nvCxnSpPr>
          <p:spPr>
            <a:xfrm flipV="1">
              <a:off x="2111725" y="4417996"/>
              <a:ext cx="478073" cy="834084"/>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76" name="Straight Arrow Connector 41"/>
            <p:cNvCxnSpPr>
              <a:endCxn id="165" idx="5"/>
            </p:cNvCxnSpPr>
            <p:nvPr/>
          </p:nvCxnSpPr>
          <p:spPr>
            <a:xfrm flipH="1" flipV="1">
              <a:off x="2809225" y="4417996"/>
              <a:ext cx="887475" cy="316786"/>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77" name="Straight Arrow Connector 41"/>
            <p:cNvCxnSpPr>
              <a:stCxn id="168" idx="7"/>
              <a:endCxn id="164" idx="4"/>
            </p:cNvCxnSpPr>
            <p:nvPr/>
          </p:nvCxnSpPr>
          <p:spPr>
            <a:xfrm flipV="1">
              <a:off x="1212784" y="4334941"/>
              <a:ext cx="448076" cy="765482"/>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78" name="Straight Arrow Connector 41"/>
            <p:cNvCxnSpPr>
              <a:stCxn id="169" idx="1"/>
              <a:endCxn id="164" idx="4"/>
            </p:cNvCxnSpPr>
            <p:nvPr/>
          </p:nvCxnSpPr>
          <p:spPr>
            <a:xfrm flipH="1" flipV="1">
              <a:off x="1660860" y="4334941"/>
              <a:ext cx="341151" cy="97995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9" name="Oval 15"/>
            <p:cNvSpPr/>
            <p:nvPr/>
          </p:nvSpPr>
          <p:spPr>
            <a:xfrm>
              <a:off x="3278683" y="3505200"/>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M</a:t>
              </a:r>
              <a:endParaRPr lang="en-US" dirty="0">
                <a:solidFill>
                  <a:srgbClr val="002060"/>
                </a:solidFill>
              </a:endParaRPr>
            </a:p>
          </p:txBody>
        </p:sp>
        <p:cxnSp>
          <p:nvCxnSpPr>
            <p:cNvPr id="180" name="Straight Arrow Connector 40"/>
            <p:cNvCxnSpPr>
              <a:stCxn id="152" idx="1"/>
              <a:endCxn id="179" idx="4"/>
            </p:cNvCxnSpPr>
            <p:nvPr/>
          </p:nvCxnSpPr>
          <p:spPr>
            <a:xfrm flipH="1" flipV="1">
              <a:off x="3433842" y="3973643"/>
              <a:ext cx="319412" cy="66412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1" name="Straight Arrow Connector 40"/>
            <p:cNvCxnSpPr>
              <a:stCxn id="179" idx="6"/>
              <a:endCxn id="151" idx="3"/>
            </p:cNvCxnSpPr>
            <p:nvPr/>
          </p:nvCxnSpPr>
          <p:spPr>
            <a:xfrm flipV="1">
              <a:off x="3589000" y="3461519"/>
              <a:ext cx="622958" cy="27790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82" name="Oval 15"/>
            <p:cNvSpPr/>
            <p:nvPr/>
          </p:nvSpPr>
          <p:spPr>
            <a:xfrm>
              <a:off x="304800" y="5053197"/>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N</a:t>
              </a:r>
              <a:endParaRPr lang="en-US" dirty="0">
                <a:solidFill>
                  <a:srgbClr val="002060"/>
                </a:solidFill>
              </a:endParaRPr>
            </a:p>
          </p:txBody>
        </p:sp>
        <p:cxnSp>
          <p:nvCxnSpPr>
            <p:cNvPr id="183" name="Straight Arrow Connector 40"/>
            <p:cNvCxnSpPr>
              <a:stCxn id="182" idx="0"/>
            </p:cNvCxnSpPr>
            <p:nvPr/>
          </p:nvCxnSpPr>
          <p:spPr>
            <a:xfrm flipV="1">
              <a:off x="459959" y="4266339"/>
              <a:ext cx="155159" cy="78685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 name="Group 2"/>
          <p:cNvGrpSpPr/>
          <p:nvPr/>
        </p:nvGrpSpPr>
        <p:grpSpPr>
          <a:xfrm>
            <a:off x="6139367" y="1130480"/>
            <a:ext cx="5071854" cy="5217883"/>
            <a:chOff x="4642682" y="1171249"/>
            <a:chExt cx="4196519" cy="5217883"/>
          </a:xfrm>
        </p:grpSpPr>
        <p:sp>
          <p:nvSpPr>
            <p:cNvPr id="97" name="ZoneTexte 96"/>
            <p:cNvSpPr txBox="1"/>
            <p:nvPr/>
          </p:nvSpPr>
          <p:spPr>
            <a:xfrm>
              <a:off x="5867399" y="6019800"/>
              <a:ext cx="2501715" cy="369332"/>
            </a:xfrm>
            <a:prstGeom prst="rect">
              <a:avLst/>
            </a:prstGeom>
            <a:noFill/>
          </p:spPr>
          <p:txBody>
            <a:bodyPr wrap="square" rtlCol="0">
              <a:spAutoFit/>
            </a:bodyPr>
            <a:lstStyle/>
            <a:p>
              <a:r>
                <a:rPr lang="fr-FR" dirty="0">
                  <a:solidFill>
                    <a:prstClr val="black"/>
                  </a:solidFill>
                </a:rPr>
                <a:t>ARC </a:t>
              </a:r>
              <a:r>
                <a:rPr lang="fr-FR" dirty="0" err="1">
                  <a:solidFill>
                    <a:prstClr val="black"/>
                  </a:solidFill>
                </a:rPr>
                <a:t>Re-organized</a:t>
              </a:r>
              <a:r>
                <a:rPr lang="fr-FR" dirty="0">
                  <a:solidFill>
                    <a:prstClr val="black"/>
                  </a:solidFill>
                </a:rPr>
                <a:t> DAG</a:t>
              </a:r>
            </a:p>
          </p:txBody>
        </p:sp>
        <p:grpSp>
          <p:nvGrpSpPr>
            <p:cNvPr id="101" name="Groupe 100"/>
            <p:cNvGrpSpPr/>
            <p:nvPr/>
          </p:nvGrpSpPr>
          <p:grpSpPr>
            <a:xfrm>
              <a:off x="4800601" y="1171249"/>
              <a:ext cx="4038600" cy="4619951"/>
              <a:chOff x="1098541" y="1171249"/>
              <a:chExt cx="5384274" cy="4619951"/>
            </a:xfrm>
          </p:grpSpPr>
          <p:grpSp>
            <p:nvGrpSpPr>
              <p:cNvPr id="102" name="Groupe 101"/>
              <p:cNvGrpSpPr/>
              <p:nvPr/>
            </p:nvGrpSpPr>
            <p:grpSpPr>
              <a:xfrm>
                <a:off x="1098541" y="1171249"/>
                <a:ext cx="5384274" cy="4619951"/>
                <a:chOff x="1098541" y="1171249"/>
                <a:chExt cx="5384274" cy="4619951"/>
              </a:xfrm>
            </p:grpSpPr>
            <p:sp>
              <p:nvSpPr>
                <p:cNvPr id="111" name="Oval 9"/>
                <p:cNvSpPr/>
                <p:nvPr/>
              </p:nvSpPr>
              <p:spPr>
                <a:xfrm>
                  <a:off x="4100469" y="1171249"/>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112" name="Oval 10"/>
                <p:cNvSpPr/>
                <p:nvPr/>
              </p:nvSpPr>
              <p:spPr>
                <a:xfrm>
                  <a:off x="2809846" y="184580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113" name="Oval 11"/>
                <p:cNvSpPr/>
                <p:nvPr/>
              </p:nvSpPr>
              <p:spPr>
                <a:xfrm>
                  <a:off x="2032000" y="258896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114" name="Oval 12"/>
                <p:cNvSpPr/>
                <p:nvPr/>
              </p:nvSpPr>
              <p:spPr>
                <a:xfrm>
                  <a:off x="1098541" y="379789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L</a:t>
                  </a:r>
                  <a:endParaRPr lang="en-US" dirty="0">
                    <a:solidFill>
                      <a:srgbClr val="002060"/>
                    </a:solidFill>
                  </a:endParaRPr>
                </a:p>
              </p:txBody>
            </p:sp>
            <p:sp>
              <p:nvSpPr>
                <p:cNvPr id="115" name="Oval 13"/>
                <p:cNvSpPr/>
                <p:nvPr/>
              </p:nvSpPr>
              <p:spPr>
                <a:xfrm>
                  <a:off x="5391092" y="1857049"/>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116" name="Oval 14"/>
                <p:cNvSpPr/>
                <p:nvPr/>
              </p:nvSpPr>
              <p:spPr>
                <a:xfrm>
                  <a:off x="6066861" y="306167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K</a:t>
                  </a:r>
                </a:p>
              </p:txBody>
            </p:sp>
            <p:sp>
              <p:nvSpPr>
                <p:cNvPr id="117" name="Oval 15"/>
                <p:cNvSpPr/>
                <p:nvPr/>
              </p:nvSpPr>
              <p:spPr>
                <a:xfrm>
                  <a:off x="5452007" y="4569162"/>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J</a:t>
                  </a:r>
                  <a:endParaRPr lang="en-US" dirty="0">
                    <a:solidFill>
                      <a:srgbClr val="002060"/>
                    </a:solidFill>
                  </a:endParaRPr>
                </a:p>
              </p:txBody>
            </p:sp>
            <p:cxnSp>
              <p:nvCxnSpPr>
                <p:cNvPr id="118" name="Straight Arrow Connector 16"/>
                <p:cNvCxnSpPr>
                  <a:stCxn id="112" idx="7"/>
                  <a:endCxn id="111" idx="2"/>
                </p:cNvCxnSpPr>
                <p:nvPr/>
              </p:nvCxnSpPr>
              <p:spPr>
                <a:xfrm rot="5400000" flipH="1" flipV="1">
                  <a:off x="3378209" y="1192148"/>
                  <a:ext cx="508937" cy="935584"/>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19" name="Oval 23"/>
                <p:cNvSpPr/>
                <p:nvPr/>
              </p:nvSpPr>
              <p:spPr>
                <a:xfrm>
                  <a:off x="3399385" y="265756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cxnSp>
              <p:nvCxnSpPr>
                <p:cNvPr id="120" name="Straight Arrow Connector 25"/>
                <p:cNvCxnSpPr>
                  <a:stCxn id="119" idx="1"/>
                  <a:endCxn id="112" idx="5"/>
                </p:cNvCxnSpPr>
                <p:nvPr/>
              </p:nvCxnSpPr>
              <p:spPr>
                <a:xfrm flipH="1" flipV="1">
                  <a:off x="3164885" y="2245647"/>
                  <a:ext cx="295415" cy="48052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21" name="Straight Arrow Connector 33"/>
                <p:cNvCxnSpPr>
                  <a:stCxn id="113" idx="7"/>
                  <a:endCxn id="112" idx="3"/>
                </p:cNvCxnSpPr>
                <p:nvPr/>
              </p:nvCxnSpPr>
              <p:spPr>
                <a:xfrm flipV="1">
                  <a:off x="2387039" y="2245647"/>
                  <a:ext cx="483722" cy="4119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22" name="Oval 27"/>
                <p:cNvSpPr/>
                <p:nvPr/>
              </p:nvSpPr>
              <p:spPr>
                <a:xfrm>
                  <a:off x="2500269" y="386649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E</a:t>
                  </a:r>
                </a:p>
              </p:txBody>
            </p:sp>
            <p:sp>
              <p:nvSpPr>
                <p:cNvPr id="123" name="Oval 27"/>
                <p:cNvSpPr/>
                <p:nvPr/>
              </p:nvSpPr>
              <p:spPr>
                <a:xfrm>
                  <a:off x="3892493" y="4051863"/>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F</a:t>
                  </a:r>
                </a:p>
              </p:txBody>
            </p:sp>
            <p:sp>
              <p:nvSpPr>
                <p:cNvPr id="124" name="Oval 27"/>
                <p:cNvSpPr/>
                <p:nvPr/>
              </p:nvSpPr>
              <p:spPr>
                <a:xfrm>
                  <a:off x="1752600" y="5037605"/>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G	</a:t>
                  </a:r>
                </a:p>
              </p:txBody>
            </p:sp>
            <p:sp>
              <p:nvSpPr>
                <p:cNvPr id="125" name="Oval 27"/>
                <p:cNvSpPr/>
                <p:nvPr/>
              </p:nvSpPr>
              <p:spPr>
                <a:xfrm>
                  <a:off x="3104615" y="5252080"/>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H</a:t>
                  </a:r>
                </a:p>
              </p:txBody>
            </p:sp>
            <p:sp>
              <p:nvSpPr>
                <p:cNvPr id="126" name="Oval 27"/>
                <p:cNvSpPr/>
                <p:nvPr/>
              </p:nvSpPr>
              <p:spPr>
                <a:xfrm>
                  <a:off x="4460847" y="5362249"/>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I</a:t>
                  </a:r>
                </a:p>
              </p:txBody>
            </p:sp>
            <p:cxnSp>
              <p:nvCxnSpPr>
                <p:cNvPr id="127" name="Straight Arrow Connector 20"/>
                <p:cNvCxnSpPr/>
                <p:nvPr/>
              </p:nvCxnSpPr>
              <p:spPr>
                <a:xfrm rot="16200000" flipV="1">
                  <a:off x="4724125" y="1197769"/>
                  <a:ext cx="520180" cy="935584"/>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28" name="Straight Arrow Connector 37"/>
                <p:cNvCxnSpPr>
                  <a:stCxn id="116" idx="1"/>
                </p:cNvCxnSpPr>
                <p:nvPr/>
              </p:nvCxnSpPr>
              <p:spPr>
                <a:xfrm flipH="1" flipV="1">
                  <a:off x="5807046" y="2122730"/>
                  <a:ext cx="320730" cy="100755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29" name="Rectangle 128"/>
                <p:cNvSpPr/>
                <p:nvPr/>
              </p:nvSpPr>
              <p:spPr>
                <a:xfrm>
                  <a:off x="5618034" y="2489744"/>
                  <a:ext cx="698757"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130" name="Straight Arrow Connector 40"/>
                <p:cNvCxnSpPr/>
                <p:nvPr/>
              </p:nvCxnSpPr>
              <p:spPr>
                <a:xfrm flipV="1">
                  <a:off x="5659984" y="3530121"/>
                  <a:ext cx="614854" cy="103904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31" name="Rectangle 130"/>
                <p:cNvSpPr/>
                <p:nvPr/>
              </p:nvSpPr>
              <p:spPr>
                <a:xfrm>
                  <a:off x="5685640" y="3745468"/>
                  <a:ext cx="698757"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132" name="Straight Arrow Connector 36"/>
                <p:cNvCxnSpPr/>
                <p:nvPr/>
              </p:nvCxnSpPr>
              <p:spPr>
                <a:xfrm flipV="1">
                  <a:off x="1453580" y="3057409"/>
                  <a:ext cx="786397" cy="809089"/>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33" name="Straight Arrow Connector 26"/>
                <p:cNvCxnSpPr/>
                <p:nvPr/>
              </p:nvCxnSpPr>
              <p:spPr>
                <a:xfrm flipH="1" flipV="1">
                  <a:off x="2239977" y="3057409"/>
                  <a:ext cx="321207" cy="87769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4" name="Straight Arrow Connector 31"/>
                <p:cNvCxnSpPr/>
                <p:nvPr/>
              </p:nvCxnSpPr>
              <p:spPr>
                <a:xfrm flipV="1">
                  <a:off x="2909406" y="3126011"/>
                  <a:ext cx="697956" cy="8996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35" name="Straight Arrow Connector 41"/>
                <p:cNvCxnSpPr/>
                <p:nvPr/>
              </p:nvCxnSpPr>
              <p:spPr>
                <a:xfrm flipH="1" flipV="1">
                  <a:off x="3607362" y="3126011"/>
                  <a:ext cx="346046" cy="98867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36" name="Rectangle 135"/>
                <p:cNvSpPr/>
                <p:nvPr/>
              </p:nvSpPr>
              <p:spPr>
                <a:xfrm>
                  <a:off x="3479847" y="3440668"/>
                  <a:ext cx="698757"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sp>
              <p:nvSpPr>
                <p:cNvPr id="137" name="Rectangle 136"/>
                <p:cNvSpPr/>
                <p:nvPr/>
              </p:nvSpPr>
              <p:spPr>
                <a:xfrm>
                  <a:off x="2997058" y="2286000"/>
                  <a:ext cx="698757"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138" name="Straight Arrow Connector 41"/>
                <p:cNvCxnSpPr/>
                <p:nvPr/>
              </p:nvCxnSpPr>
              <p:spPr>
                <a:xfrm flipV="1">
                  <a:off x="2107639" y="4334941"/>
                  <a:ext cx="600607" cy="765482"/>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39" name="Straight Arrow Connector 41"/>
                <p:cNvCxnSpPr/>
                <p:nvPr/>
              </p:nvCxnSpPr>
              <p:spPr>
                <a:xfrm flipH="1" flipV="1">
                  <a:off x="2708246" y="4334941"/>
                  <a:ext cx="457284" cy="97995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0" name="Straight Arrow Connector 41"/>
                <p:cNvCxnSpPr/>
                <p:nvPr/>
              </p:nvCxnSpPr>
              <p:spPr>
                <a:xfrm flipH="1" flipV="1">
                  <a:off x="4100470" y="4480814"/>
                  <a:ext cx="568354" cy="881435"/>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41" name="Straight Arrow Connector 41"/>
                <p:cNvCxnSpPr/>
                <p:nvPr/>
              </p:nvCxnSpPr>
              <p:spPr>
                <a:xfrm flipV="1">
                  <a:off x="3312592" y="4417996"/>
                  <a:ext cx="640816" cy="834084"/>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42" name="Straight Arrow Connector 41"/>
                <p:cNvCxnSpPr>
                  <a:stCxn id="125" idx="2"/>
                  <a:endCxn id="124" idx="6"/>
                </p:cNvCxnSpPr>
                <p:nvPr/>
              </p:nvCxnSpPr>
              <p:spPr>
                <a:xfrm flipH="1" flipV="1">
                  <a:off x="2168554" y="5252081"/>
                  <a:ext cx="936061" cy="21447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3" name="Straight Arrow Connector 41"/>
                <p:cNvCxnSpPr/>
                <p:nvPr/>
              </p:nvCxnSpPr>
              <p:spPr>
                <a:xfrm flipH="1" flipV="1">
                  <a:off x="3520569" y="5466556"/>
                  <a:ext cx="940278" cy="11016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4" name="Rectangle 143"/>
                <p:cNvSpPr/>
                <p:nvPr/>
              </p:nvSpPr>
              <p:spPr>
                <a:xfrm>
                  <a:off x="4431998" y="4355068"/>
                  <a:ext cx="698757"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grpSp>
          <p:cxnSp>
            <p:nvCxnSpPr>
              <p:cNvPr id="103" name="Straight Arrow Connector 41"/>
              <p:cNvCxnSpPr/>
              <p:nvPr/>
            </p:nvCxnSpPr>
            <p:spPr>
              <a:xfrm flipH="1" flipV="1">
                <a:off x="2916223" y="4100720"/>
                <a:ext cx="976270" cy="165619"/>
              </a:xfrm>
              <a:prstGeom prst="straightConnector1">
                <a:avLst/>
              </a:prstGeom>
              <a:ln w="28575">
                <a:solidFill>
                  <a:srgbClr val="FF0000"/>
                </a:solidFill>
                <a:headEnd type="arrow"/>
                <a:tailEnd type="diamond" w="lg" len="lg"/>
              </a:ln>
            </p:spPr>
            <p:style>
              <a:lnRef idx="1">
                <a:schemeClr val="accent1"/>
              </a:lnRef>
              <a:fillRef idx="0">
                <a:schemeClr val="accent1"/>
              </a:fillRef>
              <a:effectRef idx="0">
                <a:schemeClr val="accent1"/>
              </a:effectRef>
              <a:fontRef idx="minor">
                <a:schemeClr val="tx1"/>
              </a:fontRef>
            </p:style>
          </p:cxnSp>
          <p:cxnSp>
            <p:nvCxnSpPr>
              <p:cNvPr id="104" name="Straight Arrow Connector 41"/>
              <p:cNvCxnSpPr/>
              <p:nvPr/>
            </p:nvCxnSpPr>
            <p:spPr>
              <a:xfrm flipH="1" flipV="1">
                <a:off x="2447954" y="2823188"/>
                <a:ext cx="951431" cy="68602"/>
              </a:xfrm>
              <a:prstGeom prst="straightConnector1">
                <a:avLst/>
              </a:prstGeom>
              <a:ln w="28575">
                <a:solidFill>
                  <a:srgbClr val="FF0000"/>
                </a:solidFill>
                <a:headEnd type="arrow"/>
                <a:tailEnd type="diamond" w="lg" len="lg"/>
              </a:ln>
            </p:spPr>
            <p:style>
              <a:lnRef idx="1">
                <a:schemeClr val="accent1"/>
              </a:lnRef>
              <a:fillRef idx="0">
                <a:schemeClr val="accent1"/>
              </a:fillRef>
              <a:effectRef idx="0">
                <a:schemeClr val="accent1"/>
              </a:effectRef>
              <a:fontRef idx="minor">
                <a:schemeClr val="tx1"/>
              </a:fontRef>
            </p:style>
          </p:cxnSp>
          <p:cxnSp>
            <p:nvCxnSpPr>
              <p:cNvPr id="105" name="Straight Arrow Connector 41"/>
              <p:cNvCxnSpPr/>
              <p:nvPr/>
            </p:nvCxnSpPr>
            <p:spPr>
              <a:xfrm flipH="1" flipV="1">
                <a:off x="4247532" y="4417996"/>
                <a:ext cx="1189585" cy="31678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6" name="Straight Arrow Connector 41"/>
              <p:cNvCxnSpPr/>
              <p:nvPr/>
            </p:nvCxnSpPr>
            <p:spPr>
              <a:xfrm flipH="1" flipV="1">
                <a:off x="1514495" y="4032118"/>
                <a:ext cx="985774" cy="686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7" name="Rectangle 106"/>
              <p:cNvSpPr/>
              <p:nvPr/>
            </p:nvSpPr>
            <p:spPr>
              <a:xfrm>
                <a:off x="2338021" y="5043771"/>
                <a:ext cx="698757"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sp>
            <p:nvSpPr>
              <p:cNvPr id="108" name="Oval 15"/>
              <p:cNvSpPr/>
              <p:nvPr/>
            </p:nvSpPr>
            <p:spPr>
              <a:xfrm>
                <a:off x="4876800" y="3505200"/>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M</a:t>
                </a:r>
                <a:endParaRPr lang="en-US" dirty="0">
                  <a:solidFill>
                    <a:srgbClr val="002060"/>
                  </a:solidFill>
                </a:endParaRPr>
              </a:p>
            </p:txBody>
          </p:sp>
          <p:cxnSp>
            <p:nvCxnSpPr>
              <p:cNvPr id="109" name="Straight Arrow Connector 40"/>
              <p:cNvCxnSpPr/>
              <p:nvPr/>
            </p:nvCxnSpPr>
            <p:spPr>
              <a:xfrm flipV="1">
                <a:off x="5292754" y="3461519"/>
                <a:ext cx="835022" cy="27790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10" name="Straight Arrow Connector 40"/>
              <p:cNvCxnSpPr/>
              <p:nvPr/>
            </p:nvCxnSpPr>
            <p:spPr>
              <a:xfrm flipH="1" flipV="1">
                <a:off x="5084777" y="3973643"/>
                <a:ext cx="428145" cy="664121"/>
              </a:xfrm>
              <a:prstGeom prst="straightConnector1">
                <a:avLst/>
              </a:prstGeom>
              <a:ln w="28575">
                <a:solidFill>
                  <a:srgbClr val="FF0000"/>
                </a:solidFill>
                <a:headEnd type="arrow"/>
                <a:tailEnd type="diamond"/>
              </a:ln>
            </p:spPr>
            <p:style>
              <a:lnRef idx="1">
                <a:schemeClr val="accent1"/>
              </a:lnRef>
              <a:fillRef idx="0">
                <a:schemeClr val="accent1"/>
              </a:fillRef>
              <a:effectRef idx="0">
                <a:schemeClr val="accent1"/>
              </a:effectRef>
              <a:fontRef idx="minor">
                <a:schemeClr val="tx1"/>
              </a:fontRef>
            </p:style>
          </p:cxnSp>
        </p:grpSp>
        <p:sp>
          <p:nvSpPr>
            <p:cNvPr id="184" name="Oval 15"/>
            <p:cNvSpPr/>
            <p:nvPr/>
          </p:nvSpPr>
          <p:spPr>
            <a:xfrm>
              <a:off x="4642682" y="5054058"/>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N</a:t>
              </a:r>
              <a:endParaRPr lang="en-US" dirty="0">
                <a:solidFill>
                  <a:srgbClr val="002060"/>
                </a:solidFill>
              </a:endParaRPr>
            </a:p>
          </p:txBody>
        </p:sp>
        <p:cxnSp>
          <p:nvCxnSpPr>
            <p:cNvPr id="185" name="Straight Arrow Connector 40"/>
            <p:cNvCxnSpPr>
              <a:stCxn id="184" idx="0"/>
            </p:cNvCxnSpPr>
            <p:nvPr/>
          </p:nvCxnSpPr>
          <p:spPr>
            <a:xfrm flipV="1">
              <a:off x="4797841" y="4267200"/>
              <a:ext cx="155159" cy="78685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9" name="Rectangle 98"/>
            <p:cNvSpPr/>
            <p:nvPr/>
          </p:nvSpPr>
          <p:spPr>
            <a:xfrm>
              <a:off x="5289815" y="3810000"/>
              <a:ext cx="524119"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grpSp>
    </p:spTree>
    <p:extLst>
      <p:ext uri="{BB962C8B-B14F-4D97-AF65-F5344CB8AC3E}">
        <p14:creationId xmlns:p14="http://schemas.microsoft.com/office/powerpoint/2010/main" val="41707218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981200" y="0"/>
            <a:ext cx="8229600" cy="1143000"/>
          </a:xfrm>
        </p:spPr>
        <p:txBody>
          <a:bodyPr>
            <a:normAutofit/>
          </a:bodyPr>
          <a:lstStyle/>
          <a:p>
            <a:r>
              <a:rPr lang="en-US" dirty="0" smtClean="0"/>
              <a:t>Result of the algorithm:</a:t>
            </a:r>
            <a:endParaRPr lang="en-US" dirty="0"/>
          </a:p>
        </p:txBody>
      </p:sp>
      <p:sp>
        <p:nvSpPr>
          <p:cNvPr id="97" name="ZoneTexte 96"/>
          <p:cNvSpPr txBox="1"/>
          <p:nvPr/>
        </p:nvSpPr>
        <p:spPr>
          <a:xfrm>
            <a:off x="3048001" y="6019800"/>
            <a:ext cx="2209800" cy="369332"/>
          </a:xfrm>
          <a:prstGeom prst="rect">
            <a:avLst/>
          </a:prstGeom>
          <a:noFill/>
        </p:spPr>
        <p:txBody>
          <a:bodyPr wrap="square" rtlCol="0">
            <a:spAutoFit/>
          </a:bodyPr>
          <a:lstStyle/>
          <a:p>
            <a:r>
              <a:rPr lang="fr-FR" dirty="0">
                <a:solidFill>
                  <a:prstClr val="black"/>
                </a:solidFill>
              </a:rPr>
              <a:t>DAG </a:t>
            </a:r>
            <a:r>
              <a:rPr lang="fr-FR" dirty="0" err="1">
                <a:solidFill>
                  <a:prstClr val="black"/>
                </a:solidFill>
              </a:rPr>
              <a:t>visualization</a:t>
            </a:r>
            <a:r>
              <a:rPr lang="fr-FR" dirty="0">
                <a:solidFill>
                  <a:prstClr val="black"/>
                </a:solidFill>
              </a:rPr>
              <a:t> </a:t>
            </a:r>
          </a:p>
        </p:txBody>
      </p:sp>
      <p:sp>
        <p:nvSpPr>
          <p:cNvPr id="143" name="ZoneTexte 142"/>
          <p:cNvSpPr txBox="1"/>
          <p:nvPr/>
        </p:nvSpPr>
        <p:spPr>
          <a:xfrm>
            <a:off x="5829300" y="6019800"/>
            <a:ext cx="1104900" cy="369332"/>
          </a:xfrm>
          <a:prstGeom prst="rect">
            <a:avLst/>
          </a:prstGeom>
          <a:noFill/>
        </p:spPr>
        <p:txBody>
          <a:bodyPr wrap="square" rtlCol="0">
            <a:spAutoFit/>
          </a:bodyPr>
          <a:lstStyle/>
          <a:p>
            <a:r>
              <a:rPr lang="fr-FR" dirty="0">
                <a:solidFill>
                  <a:prstClr val="black"/>
                </a:solidFill>
                <a:sym typeface="Wingdings" pitchFamily="2" charset="2"/>
              </a:rPr>
              <a:t>==</a:t>
            </a:r>
            <a:endParaRPr lang="fr-FR" dirty="0">
              <a:solidFill>
                <a:prstClr val="black"/>
              </a:solidFill>
            </a:endParaRPr>
          </a:p>
        </p:txBody>
      </p:sp>
      <p:sp>
        <p:nvSpPr>
          <p:cNvPr id="144" name="ZoneTexte 143"/>
          <p:cNvSpPr txBox="1"/>
          <p:nvPr/>
        </p:nvSpPr>
        <p:spPr>
          <a:xfrm>
            <a:off x="7677379" y="6012205"/>
            <a:ext cx="2209800" cy="369332"/>
          </a:xfrm>
          <a:prstGeom prst="rect">
            <a:avLst/>
          </a:prstGeom>
          <a:noFill/>
        </p:spPr>
        <p:txBody>
          <a:bodyPr wrap="square" rtlCol="0">
            <a:spAutoFit/>
          </a:bodyPr>
          <a:lstStyle/>
          <a:p>
            <a:r>
              <a:rPr lang="fr-FR" dirty="0">
                <a:solidFill>
                  <a:prstClr val="black"/>
                </a:solidFill>
              </a:rPr>
              <a:t>ARC </a:t>
            </a:r>
            <a:r>
              <a:rPr lang="fr-FR" dirty="0" err="1">
                <a:solidFill>
                  <a:prstClr val="black"/>
                </a:solidFill>
              </a:rPr>
              <a:t>visualization</a:t>
            </a:r>
            <a:endParaRPr lang="fr-FR" dirty="0">
              <a:solidFill>
                <a:prstClr val="black"/>
              </a:solidFill>
            </a:endParaRPr>
          </a:p>
        </p:txBody>
      </p:sp>
      <p:grpSp>
        <p:nvGrpSpPr>
          <p:cNvPr id="2" name="Group 1"/>
          <p:cNvGrpSpPr/>
          <p:nvPr/>
        </p:nvGrpSpPr>
        <p:grpSpPr>
          <a:xfrm>
            <a:off x="4884424" y="1195225"/>
            <a:ext cx="6327578" cy="4619951"/>
            <a:chOff x="5047369" y="1220146"/>
            <a:chExt cx="5239631" cy="4619951"/>
          </a:xfrm>
        </p:grpSpPr>
        <p:sp>
          <p:nvSpPr>
            <p:cNvPr id="84" name="Arc 83"/>
            <p:cNvSpPr/>
            <p:nvPr/>
          </p:nvSpPr>
          <p:spPr>
            <a:xfrm rot="20442774">
              <a:off x="7948495" y="1232918"/>
              <a:ext cx="2004735" cy="3745834"/>
            </a:xfrm>
            <a:prstGeom prst="arc">
              <a:avLst>
                <a:gd name="adj1" fmla="val 16922846"/>
                <a:gd name="adj2" fmla="val 16542066"/>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Oval 9"/>
            <p:cNvSpPr/>
            <p:nvPr/>
          </p:nvSpPr>
          <p:spPr>
            <a:xfrm>
              <a:off x="8466350" y="1220146"/>
              <a:ext cx="317883"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105" name="Oval 10"/>
            <p:cNvSpPr/>
            <p:nvPr/>
          </p:nvSpPr>
          <p:spPr>
            <a:xfrm>
              <a:off x="7480023" y="1894703"/>
              <a:ext cx="317883"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107" name="Oval 11"/>
            <p:cNvSpPr/>
            <p:nvPr/>
          </p:nvSpPr>
          <p:spPr>
            <a:xfrm>
              <a:off x="6885573" y="2637863"/>
              <a:ext cx="317883"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108" name="Oval 12"/>
            <p:cNvSpPr/>
            <p:nvPr/>
          </p:nvSpPr>
          <p:spPr>
            <a:xfrm>
              <a:off x="6172200" y="3846793"/>
              <a:ext cx="317883"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L</a:t>
              </a:r>
              <a:endParaRPr lang="en-US" dirty="0">
                <a:solidFill>
                  <a:srgbClr val="002060"/>
                </a:solidFill>
              </a:endParaRPr>
            </a:p>
          </p:txBody>
        </p:sp>
        <p:sp>
          <p:nvSpPr>
            <p:cNvPr id="109" name="Oval 13"/>
            <p:cNvSpPr/>
            <p:nvPr/>
          </p:nvSpPr>
          <p:spPr>
            <a:xfrm>
              <a:off x="9452677" y="1905946"/>
              <a:ext cx="317883"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110" name="Oval 14"/>
            <p:cNvSpPr/>
            <p:nvPr/>
          </p:nvSpPr>
          <p:spPr>
            <a:xfrm>
              <a:off x="9969117" y="3110575"/>
              <a:ext cx="317883"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K</a:t>
              </a:r>
            </a:p>
          </p:txBody>
        </p:sp>
        <p:sp>
          <p:nvSpPr>
            <p:cNvPr id="111" name="Oval 15"/>
            <p:cNvSpPr/>
            <p:nvPr/>
          </p:nvSpPr>
          <p:spPr>
            <a:xfrm>
              <a:off x="9499230" y="4618059"/>
              <a:ext cx="317883"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J</a:t>
              </a:r>
              <a:endParaRPr lang="en-US" dirty="0">
                <a:solidFill>
                  <a:srgbClr val="002060"/>
                </a:solidFill>
              </a:endParaRPr>
            </a:p>
          </p:txBody>
        </p:sp>
        <p:sp>
          <p:nvSpPr>
            <p:cNvPr id="113" name="Oval 23"/>
            <p:cNvSpPr/>
            <p:nvPr/>
          </p:nvSpPr>
          <p:spPr>
            <a:xfrm>
              <a:off x="7930564" y="2706465"/>
              <a:ext cx="317883"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sp>
          <p:nvSpPr>
            <p:cNvPr id="116" name="Oval 27"/>
            <p:cNvSpPr/>
            <p:nvPr/>
          </p:nvSpPr>
          <p:spPr>
            <a:xfrm>
              <a:off x="7243436" y="3915395"/>
              <a:ext cx="317883"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E</a:t>
              </a:r>
            </a:p>
          </p:txBody>
        </p:sp>
        <p:sp>
          <p:nvSpPr>
            <p:cNvPr id="117" name="Oval 27"/>
            <p:cNvSpPr/>
            <p:nvPr/>
          </p:nvSpPr>
          <p:spPr>
            <a:xfrm>
              <a:off x="8307410" y="4100760"/>
              <a:ext cx="317883"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F</a:t>
              </a:r>
            </a:p>
          </p:txBody>
        </p:sp>
        <p:sp>
          <p:nvSpPr>
            <p:cNvPr id="118" name="Oval 27"/>
            <p:cNvSpPr/>
            <p:nvPr/>
          </p:nvSpPr>
          <p:spPr>
            <a:xfrm>
              <a:off x="6672049" y="5086502"/>
              <a:ext cx="317883"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G	</a:t>
              </a:r>
            </a:p>
          </p:txBody>
        </p:sp>
        <p:sp>
          <p:nvSpPr>
            <p:cNvPr id="119" name="Oval 27"/>
            <p:cNvSpPr/>
            <p:nvPr/>
          </p:nvSpPr>
          <p:spPr>
            <a:xfrm>
              <a:off x="7705293" y="5300977"/>
              <a:ext cx="317883"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H</a:t>
              </a:r>
            </a:p>
          </p:txBody>
        </p:sp>
        <p:sp>
          <p:nvSpPr>
            <p:cNvPr id="120" name="Oval 27"/>
            <p:cNvSpPr/>
            <p:nvPr/>
          </p:nvSpPr>
          <p:spPr>
            <a:xfrm>
              <a:off x="8741760" y="5411146"/>
              <a:ext cx="317883"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I</a:t>
              </a:r>
            </a:p>
          </p:txBody>
        </p:sp>
        <p:sp>
          <p:nvSpPr>
            <p:cNvPr id="145" name="Arc 144"/>
            <p:cNvSpPr/>
            <p:nvPr/>
          </p:nvSpPr>
          <p:spPr>
            <a:xfrm rot="4149431">
              <a:off x="6553716" y="2584306"/>
              <a:ext cx="1327741" cy="1986400"/>
            </a:xfrm>
            <a:prstGeom prst="arc">
              <a:avLst>
                <a:gd name="adj1" fmla="val 15821207"/>
                <a:gd name="adj2" fmla="val 10792343"/>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6" name="Arc 145"/>
            <p:cNvSpPr/>
            <p:nvPr/>
          </p:nvSpPr>
          <p:spPr>
            <a:xfrm rot="2901161">
              <a:off x="6575964" y="2149458"/>
              <a:ext cx="1746455" cy="844944"/>
            </a:xfrm>
            <a:prstGeom prst="arc">
              <a:avLst>
                <a:gd name="adj1" fmla="val 21156744"/>
                <a:gd name="adj2" fmla="val 13800009"/>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7" name="Arc 146"/>
            <p:cNvSpPr/>
            <p:nvPr/>
          </p:nvSpPr>
          <p:spPr>
            <a:xfrm rot="2174576">
              <a:off x="6954419" y="3964844"/>
              <a:ext cx="1322394" cy="1700917"/>
            </a:xfrm>
            <a:prstGeom prst="arc">
              <a:avLst>
                <a:gd name="adj1" fmla="val 18047788"/>
                <a:gd name="adj2" fmla="val 12164787"/>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9" name="Arc 148"/>
            <p:cNvSpPr/>
            <p:nvPr/>
          </p:nvSpPr>
          <p:spPr>
            <a:xfrm rot="268206">
              <a:off x="7310814" y="3646576"/>
              <a:ext cx="1089330" cy="1885334"/>
            </a:xfrm>
            <a:prstGeom prst="arc">
              <a:avLst>
                <a:gd name="adj1" fmla="val 21078786"/>
                <a:gd name="adj2" fmla="val 12021132"/>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0" name="Arc 149"/>
            <p:cNvSpPr/>
            <p:nvPr/>
          </p:nvSpPr>
          <p:spPr>
            <a:xfrm rot="18195696">
              <a:off x="7811574" y="4130580"/>
              <a:ext cx="1034196" cy="1754932"/>
            </a:xfrm>
            <a:prstGeom prst="arc">
              <a:avLst>
                <a:gd name="adj1" fmla="val 21078786"/>
                <a:gd name="adj2" fmla="val 11262588"/>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Arc 71"/>
            <p:cNvSpPr/>
            <p:nvPr/>
          </p:nvSpPr>
          <p:spPr>
            <a:xfrm rot="3009116">
              <a:off x="6583725" y="3318304"/>
              <a:ext cx="2088420" cy="1015396"/>
            </a:xfrm>
            <a:prstGeom prst="arc">
              <a:avLst>
                <a:gd name="adj1" fmla="val 21176252"/>
                <a:gd name="adj2" fmla="val 10957933"/>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Oval 15"/>
            <p:cNvSpPr/>
            <p:nvPr/>
          </p:nvSpPr>
          <p:spPr>
            <a:xfrm>
              <a:off x="9136804" y="3505201"/>
              <a:ext cx="311996"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M</a:t>
              </a:r>
              <a:endParaRPr lang="en-US" dirty="0">
                <a:solidFill>
                  <a:srgbClr val="002060"/>
                </a:solidFill>
              </a:endParaRPr>
            </a:p>
          </p:txBody>
        </p:sp>
        <p:cxnSp>
          <p:nvCxnSpPr>
            <p:cNvPr id="100" name="Straight Arrow Connector 40"/>
            <p:cNvCxnSpPr/>
            <p:nvPr/>
          </p:nvCxnSpPr>
          <p:spPr>
            <a:xfrm flipV="1">
              <a:off x="5203367" y="3461520"/>
              <a:ext cx="626328" cy="27790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01" name="Straight Arrow Connector 40"/>
            <p:cNvCxnSpPr/>
            <p:nvPr/>
          </p:nvCxnSpPr>
          <p:spPr>
            <a:xfrm flipH="1" flipV="1">
              <a:off x="5047369" y="3973644"/>
              <a:ext cx="321140" cy="664121"/>
            </a:xfrm>
            <a:prstGeom prst="straightConnector1">
              <a:avLst/>
            </a:prstGeom>
            <a:ln w="28575">
              <a:solidFill>
                <a:srgbClr val="FF0000"/>
              </a:solidFill>
              <a:headEnd type="arrow"/>
              <a:tailEnd type="diamond"/>
            </a:ln>
          </p:spPr>
          <p:style>
            <a:lnRef idx="1">
              <a:schemeClr val="accent1"/>
            </a:lnRef>
            <a:fillRef idx="0">
              <a:schemeClr val="accent1"/>
            </a:fillRef>
            <a:effectRef idx="0">
              <a:schemeClr val="accent1"/>
            </a:effectRef>
            <a:fontRef idx="minor">
              <a:schemeClr val="tx1"/>
            </a:fontRef>
          </p:style>
        </p:cxnSp>
        <p:sp>
          <p:nvSpPr>
            <p:cNvPr id="157" name="Arc 156"/>
            <p:cNvSpPr/>
            <p:nvPr/>
          </p:nvSpPr>
          <p:spPr>
            <a:xfrm rot="5604263">
              <a:off x="8851720" y="3465020"/>
              <a:ext cx="1599802" cy="870112"/>
            </a:xfrm>
            <a:prstGeom prst="arc">
              <a:avLst>
                <a:gd name="adj1" fmla="val 35437"/>
                <a:gd name="adj2" fmla="val 12164787"/>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8" name="Oval 15"/>
            <p:cNvSpPr/>
            <p:nvPr/>
          </p:nvSpPr>
          <p:spPr>
            <a:xfrm>
              <a:off x="6019801" y="5094158"/>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N</a:t>
              </a:r>
              <a:endParaRPr lang="en-US" dirty="0">
                <a:solidFill>
                  <a:srgbClr val="002060"/>
                </a:solidFill>
              </a:endParaRPr>
            </a:p>
          </p:txBody>
        </p:sp>
        <p:cxnSp>
          <p:nvCxnSpPr>
            <p:cNvPr id="159" name="Straight Arrow Connector 40"/>
            <p:cNvCxnSpPr/>
            <p:nvPr/>
          </p:nvCxnSpPr>
          <p:spPr>
            <a:xfrm flipV="1">
              <a:off x="6169442" y="4307299"/>
              <a:ext cx="155159" cy="78685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 name="Group 2"/>
          <p:cNvGrpSpPr/>
          <p:nvPr/>
        </p:nvGrpSpPr>
        <p:grpSpPr>
          <a:xfrm>
            <a:off x="1028700" y="1151544"/>
            <a:ext cx="5064542" cy="4619951"/>
            <a:chOff x="1899484" y="1151544"/>
            <a:chExt cx="4193758" cy="4619951"/>
          </a:xfrm>
        </p:grpSpPr>
        <p:grpSp>
          <p:nvGrpSpPr>
            <p:cNvPr id="75" name="Groupe 74"/>
            <p:cNvGrpSpPr/>
            <p:nvPr/>
          </p:nvGrpSpPr>
          <p:grpSpPr>
            <a:xfrm>
              <a:off x="2054642" y="1151544"/>
              <a:ext cx="4038600" cy="4619951"/>
              <a:chOff x="1098541" y="1171249"/>
              <a:chExt cx="5384274" cy="4619951"/>
            </a:xfrm>
          </p:grpSpPr>
          <p:sp>
            <p:nvSpPr>
              <p:cNvPr id="103" name="Oval 9"/>
              <p:cNvSpPr/>
              <p:nvPr/>
            </p:nvSpPr>
            <p:spPr>
              <a:xfrm>
                <a:off x="4100469" y="1171249"/>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104" name="Oval 10"/>
              <p:cNvSpPr/>
              <p:nvPr/>
            </p:nvSpPr>
            <p:spPr>
              <a:xfrm>
                <a:off x="2809846" y="184580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106" name="Oval 11"/>
              <p:cNvSpPr/>
              <p:nvPr/>
            </p:nvSpPr>
            <p:spPr>
              <a:xfrm>
                <a:off x="2032000" y="258896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112" name="Oval 12"/>
              <p:cNvSpPr/>
              <p:nvPr/>
            </p:nvSpPr>
            <p:spPr>
              <a:xfrm>
                <a:off x="1098541" y="379789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L</a:t>
                </a:r>
                <a:endParaRPr lang="en-US" dirty="0">
                  <a:solidFill>
                    <a:srgbClr val="002060"/>
                  </a:solidFill>
                </a:endParaRPr>
              </a:p>
            </p:txBody>
          </p:sp>
          <p:sp>
            <p:nvSpPr>
              <p:cNvPr id="114" name="Oval 13"/>
              <p:cNvSpPr/>
              <p:nvPr/>
            </p:nvSpPr>
            <p:spPr>
              <a:xfrm>
                <a:off x="5391092" y="1857049"/>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115" name="Oval 14"/>
              <p:cNvSpPr/>
              <p:nvPr/>
            </p:nvSpPr>
            <p:spPr>
              <a:xfrm>
                <a:off x="6066861" y="306167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K</a:t>
                </a:r>
              </a:p>
            </p:txBody>
          </p:sp>
          <p:sp>
            <p:nvSpPr>
              <p:cNvPr id="121" name="Oval 15"/>
              <p:cNvSpPr/>
              <p:nvPr/>
            </p:nvSpPr>
            <p:spPr>
              <a:xfrm>
                <a:off x="5452007" y="4569162"/>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J</a:t>
                </a:r>
                <a:endParaRPr lang="en-US" dirty="0">
                  <a:solidFill>
                    <a:srgbClr val="002060"/>
                  </a:solidFill>
                </a:endParaRPr>
              </a:p>
            </p:txBody>
          </p:sp>
          <p:cxnSp>
            <p:nvCxnSpPr>
              <p:cNvPr id="122" name="Straight Arrow Connector 16"/>
              <p:cNvCxnSpPr>
                <a:stCxn id="104" idx="7"/>
                <a:endCxn id="103" idx="2"/>
              </p:cNvCxnSpPr>
              <p:nvPr/>
            </p:nvCxnSpPr>
            <p:spPr>
              <a:xfrm rot="5400000" flipH="1" flipV="1">
                <a:off x="3378209" y="1192148"/>
                <a:ext cx="508937" cy="935584"/>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23" name="Oval 23"/>
              <p:cNvSpPr/>
              <p:nvPr/>
            </p:nvSpPr>
            <p:spPr>
              <a:xfrm>
                <a:off x="3399385" y="265756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cxnSp>
            <p:nvCxnSpPr>
              <p:cNvPr id="124" name="Straight Arrow Connector 25"/>
              <p:cNvCxnSpPr>
                <a:stCxn id="123" idx="1"/>
                <a:endCxn id="104" idx="5"/>
              </p:cNvCxnSpPr>
              <p:nvPr/>
            </p:nvCxnSpPr>
            <p:spPr>
              <a:xfrm flipH="1" flipV="1">
                <a:off x="3164885" y="2245647"/>
                <a:ext cx="295415" cy="48052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25" name="Straight Arrow Connector 33"/>
              <p:cNvCxnSpPr>
                <a:stCxn id="106" idx="7"/>
                <a:endCxn id="104" idx="3"/>
              </p:cNvCxnSpPr>
              <p:nvPr/>
            </p:nvCxnSpPr>
            <p:spPr>
              <a:xfrm flipV="1">
                <a:off x="2387039" y="2245647"/>
                <a:ext cx="483722" cy="4119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26" name="Oval 27"/>
              <p:cNvSpPr/>
              <p:nvPr/>
            </p:nvSpPr>
            <p:spPr>
              <a:xfrm>
                <a:off x="2500269" y="386649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E</a:t>
                </a:r>
              </a:p>
            </p:txBody>
          </p:sp>
          <p:sp>
            <p:nvSpPr>
              <p:cNvPr id="127" name="Oval 27"/>
              <p:cNvSpPr/>
              <p:nvPr/>
            </p:nvSpPr>
            <p:spPr>
              <a:xfrm>
                <a:off x="3892493" y="4051863"/>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F</a:t>
                </a:r>
              </a:p>
            </p:txBody>
          </p:sp>
          <p:sp>
            <p:nvSpPr>
              <p:cNvPr id="128" name="Oval 27"/>
              <p:cNvSpPr/>
              <p:nvPr/>
            </p:nvSpPr>
            <p:spPr>
              <a:xfrm>
                <a:off x="1752600" y="5037605"/>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G	</a:t>
                </a:r>
              </a:p>
            </p:txBody>
          </p:sp>
          <p:sp>
            <p:nvSpPr>
              <p:cNvPr id="129" name="Oval 27"/>
              <p:cNvSpPr/>
              <p:nvPr/>
            </p:nvSpPr>
            <p:spPr>
              <a:xfrm>
                <a:off x="3104615" y="5252080"/>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H</a:t>
                </a:r>
              </a:p>
            </p:txBody>
          </p:sp>
          <p:sp>
            <p:nvSpPr>
              <p:cNvPr id="130" name="Oval 27"/>
              <p:cNvSpPr/>
              <p:nvPr/>
            </p:nvSpPr>
            <p:spPr>
              <a:xfrm>
                <a:off x="4460847" y="5362249"/>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I</a:t>
                </a:r>
              </a:p>
            </p:txBody>
          </p:sp>
          <p:cxnSp>
            <p:nvCxnSpPr>
              <p:cNvPr id="131" name="Straight Arrow Connector 20"/>
              <p:cNvCxnSpPr/>
              <p:nvPr/>
            </p:nvCxnSpPr>
            <p:spPr>
              <a:xfrm rot="16200000" flipV="1">
                <a:off x="4724125" y="1197769"/>
                <a:ext cx="520180" cy="935584"/>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32" name="Straight Arrow Connector 37"/>
              <p:cNvCxnSpPr>
                <a:stCxn id="115" idx="1"/>
              </p:cNvCxnSpPr>
              <p:nvPr/>
            </p:nvCxnSpPr>
            <p:spPr>
              <a:xfrm flipH="1" flipV="1">
                <a:off x="5807046" y="2122730"/>
                <a:ext cx="320730" cy="100755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33" name="Rectangle 132"/>
              <p:cNvSpPr/>
              <p:nvPr/>
            </p:nvSpPr>
            <p:spPr>
              <a:xfrm>
                <a:off x="5618034" y="2489744"/>
                <a:ext cx="698757"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134" name="Straight Arrow Connector 40"/>
              <p:cNvCxnSpPr/>
              <p:nvPr/>
            </p:nvCxnSpPr>
            <p:spPr>
              <a:xfrm flipV="1">
                <a:off x="5659984" y="3530121"/>
                <a:ext cx="614854" cy="103904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35" name="Rectangle 134"/>
              <p:cNvSpPr/>
              <p:nvPr/>
            </p:nvSpPr>
            <p:spPr>
              <a:xfrm>
                <a:off x="5685640" y="3745468"/>
                <a:ext cx="698757"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136" name="Straight Arrow Connector 36"/>
              <p:cNvCxnSpPr/>
              <p:nvPr/>
            </p:nvCxnSpPr>
            <p:spPr>
              <a:xfrm flipV="1">
                <a:off x="1453580" y="3057409"/>
                <a:ext cx="786397" cy="809089"/>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37" name="Straight Arrow Connector 26"/>
              <p:cNvCxnSpPr/>
              <p:nvPr/>
            </p:nvCxnSpPr>
            <p:spPr>
              <a:xfrm flipH="1" flipV="1">
                <a:off x="2239977" y="3057409"/>
                <a:ext cx="321207" cy="87769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8" name="Straight Arrow Connector 31"/>
              <p:cNvCxnSpPr/>
              <p:nvPr/>
            </p:nvCxnSpPr>
            <p:spPr>
              <a:xfrm flipV="1">
                <a:off x="2909406" y="3126011"/>
                <a:ext cx="697956" cy="8996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39" name="Straight Arrow Connector 41"/>
              <p:cNvCxnSpPr/>
              <p:nvPr/>
            </p:nvCxnSpPr>
            <p:spPr>
              <a:xfrm flipH="1" flipV="1">
                <a:off x="3607362" y="3126011"/>
                <a:ext cx="346046" cy="98867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40" name="Rectangle 139"/>
              <p:cNvSpPr/>
              <p:nvPr/>
            </p:nvSpPr>
            <p:spPr>
              <a:xfrm>
                <a:off x="3479847" y="3440668"/>
                <a:ext cx="698757"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sp>
            <p:nvSpPr>
              <p:cNvPr id="141" name="Rectangle 140"/>
              <p:cNvSpPr/>
              <p:nvPr/>
            </p:nvSpPr>
            <p:spPr>
              <a:xfrm>
                <a:off x="2997058" y="2286000"/>
                <a:ext cx="698757"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142" name="Straight Arrow Connector 41"/>
              <p:cNvCxnSpPr/>
              <p:nvPr/>
            </p:nvCxnSpPr>
            <p:spPr>
              <a:xfrm flipV="1">
                <a:off x="2107639" y="4334941"/>
                <a:ext cx="600607" cy="765482"/>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48" name="Straight Arrow Connector 41"/>
              <p:cNvCxnSpPr/>
              <p:nvPr/>
            </p:nvCxnSpPr>
            <p:spPr>
              <a:xfrm flipH="1" flipV="1">
                <a:off x="2708246" y="4334941"/>
                <a:ext cx="457284" cy="97995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1" name="Straight Arrow Connector 41"/>
              <p:cNvCxnSpPr/>
              <p:nvPr/>
            </p:nvCxnSpPr>
            <p:spPr>
              <a:xfrm flipH="1" flipV="1">
                <a:off x="4100470" y="4480814"/>
                <a:ext cx="568354" cy="881435"/>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52" name="Straight Arrow Connector 41"/>
              <p:cNvCxnSpPr/>
              <p:nvPr/>
            </p:nvCxnSpPr>
            <p:spPr>
              <a:xfrm flipV="1">
                <a:off x="3312592" y="4417996"/>
                <a:ext cx="640816" cy="834084"/>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53" name="Straight Arrow Connector 41"/>
              <p:cNvCxnSpPr>
                <a:stCxn id="129" idx="2"/>
                <a:endCxn id="128" idx="6"/>
              </p:cNvCxnSpPr>
              <p:nvPr/>
            </p:nvCxnSpPr>
            <p:spPr>
              <a:xfrm flipH="1" flipV="1">
                <a:off x="2168554" y="5252081"/>
                <a:ext cx="936061" cy="21447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4" name="Straight Arrow Connector 41"/>
              <p:cNvCxnSpPr/>
              <p:nvPr/>
            </p:nvCxnSpPr>
            <p:spPr>
              <a:xfrm flipH="1" flipV="1">
                <a:off x="3520569" y="5466556"/>
                <a:ext cx="940278" cy="11016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5" name="Rectangle 154"/>
              <p:cNvSpPr/>
              <p:nvPr/>
            </p:nvSpPr>
            <p:spPr>
              <a:xfrm>
                <a:off x="4431998" y="4355068"/>
                <a:ext cx="698757"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grpSp>
        <p:cxnSp>
          <p:nvCxnSpPr>
            <p:cNvPr id="77" name="Straight Arrow Connector 41"/>
            <p:cNvCxnSpPr/>
            <p:nvPr/>
          </p:nvCxnSpPr>
          <p:spPr>
            <a:xfrm flipH="1" flipV="1">
              <a:off x="3420795" y="4100721"/>
              <a:ext cx="732274" cy="165619"/>
            </a:xfrm>
            <a:prstGeom prst="straightConnector1">
              <a:avLst/>
            </a:prstGeom>
            <a:ln w="28575">
              <a:solidFill>
                <a:srgbClr val="FF0000"/>
              </a:solidFill>
              <a:headEnd type="arrow"/>
              <a:tailEnd type="diamond" w="lg" len="lg"/>
            </a:ln>
          </p:spPr>
          <p:style>
            <a:lnRef idx="1">
              <a:schemeClr val="accent1"/>
            </a:lnRef>
            <a:fillRef idx="0">
              <a:schemeClr val="accent1"/>
            </a:fillRef>
            <a:effectRef idx="0">
              <a:schemeClr val="accent1"/>
            </a:effectRef>
            <a:fontRef idx="minor">
              <a:schemeClr val="tx1"/>
            </a:fontRef>
          </p:style>
        </p:cxnSp>
        <p:cxnSp>
          <p:nvCxnSpPr>
            <p:cNvPr id="80" name="Straight Arrow Connector 41"/>
            <p:cNvCxnSpPr/>
            <p:nvPr/>
          </p:nvCxnSpPr>
          <p:spPr>
            <a:xfrm flipH="1" flipV="1">
              <a:off x="3069560" y="2823188"/>
              <a:ext cx="713643" cy="68602"/>
            </a:xfrm>
            <a:prstGeom prst="straightConnector1">
              <a:avLst/>
            </a:prstGeom>
            <a:ln w="28575">
              <a:solidFill>
                <a:srgbClr val="FF0000"/>
              </a:solidFill>
              <a:headEnd type="arrow"/>
              <a:tailEnd type="diamond" w="lg" len="lg"/>
            </a:ln>
          </p:spPr>
          <p:style>
            <a:lnRef idx="1">
              <a:schemeClr val="accent1"/>
            </a:lnRef>
            <a:fillRef idx="0">
              <a:schemeClr val="accent1"/>
            </a:fillRef>
            <a:effectRef idx="0">
              <a:schemeClr val="accent1"/>
            </a:effectRef>
            <a:fontRef idx="minor">
              <a:schemeClr val="tx1"/>
            </a:fontRef>
          </p:style>
        </p:cxnSp>
        <p:cxnSp>
          <p:nvCxnSpPr>
            <p:cNvPr id="95" name="Straight Arrow Connector 41"/>
            <p:cNvCxnSpPr/>
            <p:nvPr/>
          </p:nvCxnSpPr>
          <p:spPr>
            <a:xfrm flipH="1" flipV="1">
              <a:off x="4419374" y="4417996"/>
              <a:ext cx="892276" cy="31678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6" name="Straight Arrow Connector 41"/>
            <p:cNvCxnSpPr/>
            <p:nvPr/>
          </p:nvCxnSpPr>
          <p:spPr>
            <a:xfrm flipH="1" flipV="1">
              <a:off x="2369397" y="4032118"/>
              <a:ext cx="739403" cy="686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8" name="Rectangle 97"/>
            <p:cNvSpPr/>
            <p:nvPr/>
          </p:nvSpPr>
          <p:spPr>
            <a:xfrm>
              <a:off x="2546615" y="3810000"/>
              <a:ext cx="524119"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sp>
          <p:nvSpPr>
            <p:cNvPr id="156" name="Oval 15"/>
            <p:cNvSpPr/>
            <p:nvPr/>
          </p:nvSpPr>
          <p:spPr>
            <a:xfrm>
              <a:off x="4891371" y="3505201"/>
              <a:ext cx="311996"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M</a:t>
              </a:r>
              <a:endParaRPr lang="en-US" dirty="0">
                <a:solidFill>
                  <a:srgbClr val="002060"/>
                </a:solidFill>
              </a:endParaRPr>
            </a:p>
          </p:txBody>
        </p:sp>
        <p:sp>
          <p:nvSpPr>
            <p:cNvPr id="160" name="Oval 15"/>
            <p:cNvSpPr/>
            <p:nvPr/>
          </p:nvSpPr>
          <p:spPr>
            <a:xfrm>
              <a:off x="1899484" y="5053198"/>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N</a:t>
              </a:r>
              <a:endParaRPr lang="en-US" dirty="0">
                <a:solidFill>
                  <a:srgbClr val="002060"/>
                </a:solidFill>
              </a:endParaRPr>
            </a:p>
          </p:txBody>
        </p:sp>
        <p:cxnSp>
          <p:nvCxnSpPr>
            <p:cNvPr id="161" name="Straight Arrow Connector 40"/>
            <p:cNvCxnSpPr/>
            <p:nvPr/>
          </p:nvCxnSpPr>
          <p:spPr>
            <a:xfrm flipV="1">
              <a:off x="2054642" y="4266339"/>
              <a:ext cx="155159" cy="78685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8" name="Rectangle 77"/>
            <p:cNvSpPr/>
            <p:nvPr/>
          </p:nvSpPr>
          <p:spPr>
            <a:xfrm>
              <a:off x="3002737" y="5130232"/>
              <a:ext cx="524119"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grpSp>
    </p:spTree>
    <p:extLst>
      <p:ext uri="{BB962C8B-B14F-4D97-AF65-F5344CB8AC3E}">
        <p14:creationId xmlns:p14="http://schemas.microsoft.com/office/powerpoint/2010/main" val="14206066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0200" y="92297"/>
            <a:ext cx="4515314" cy="1143000"/>
          </a:xfrm>
        </p:spPr>
        <p:txBody>
          <a:bodyPr/>
          <a:lstStyle/>
          <a:p>
            <a:r>
              <a:rPr lang="en-US" dirty="0" smtClean="0"/>
              <a:t>Adapting to RPL</a:t>
            </a:r>
            <a:endParaRPr lang="en-US" dirty="0"/>
          </a:p>
        </p:txBody>
      </p:sp>
      <p:sp>
        <p:nvSpPr>
          <p:cNvPr id="3" name="ZoneTexte 83"/>
          <p:cNvSpPr txBox="1"/>
          <p:nvPr/>
        </p:nvSpPr>
        <p:spPr>
          <a:xfrm>
            <a:off x="6400977" y="1551788"/>
            <a:ext cx="3581224" cy="5355312"/>
          </a:xfrm>
          <a:prstGeom prst="rect">
            <a:avLst/>
          </a:prstGeom>
          <a:noFill/>
        </p:spPr>
        <p:txBody>
          <a:bodyPr wrap="square" rtlCol="0">
            <a:spAutoFit/>
          </a:bodyPr>
          <a:lstStyle/>
          <a:p>
            <a:pPr marL="342900" indent="-342900">
              <a:buAutoNum type="arabicParenR"/>
            </a:pPr>
            <a:r>
              <a:rPr lang="fr-FR" dirty="0" err="1"/>
              <a:t>Root</a:t>
            </a:r>
            <a:r>
              <a:rPr lang="fr-FR" dirty="0"/>
              <a:t> </a:t>
            </a:r>
            <a:r>
              <a:rPr lang="fr-FR" dirty="0" err="1"/>
              <a:t>considers</a:t>
            </a:r>
            <a:r>
              <a:rPr lang="fr-FR" dirty="0"/>
              <a:t> changes made on DODAG and notifies </a:t>
            </a:r>
            <a:r>
              <a:rPr lang="fr-FR" dirty="0" err="1"/>
              <a:t>nodes</a:t>
            </a:r>
            <a:r>
              <a:rPr lang="fr-FR" dirty="0"/>
              <a:t>, </a:t>
            </a:r>
            <a:r>
              <a:rPr lang="fr-FR" dirty="0" err="1"/>
              <a:t>e.g</a:t>
            </a:r>
            <a:r>
              <a:rPr lang="fr-FR" dirty="0"/>
              <a:t>. </a:t>
            </a:r>
            <a:r>
              <a:rPr lang="fr-FR" dirty="0" err="1"/>
              <a:t>it</a:t>
            </a:r>
            <a:r>
              <a:rPr lang="fr-FR" dirty="0"/>
              <a:t> tells C </a:t>
            </a:r>
            <a:r>
              <a:rPr lang="fr-FR" dirty="0" err="1"/>
              <a:t>that</a:t>
            </a:r>
            <a:r>
              <a:rPr lang="fr-FR" dirty="0"/>
              <a:t> D </a:t>
            </a:r>
            <a:r>
              <a:rPr lang="fr-FR" dirty="0" err="1"/>
              <a:t>is</a:t>
            </a:r>
            <a:r>
              <a:rPr lang="fr-FR" dirty="0"/>
              <a:t> not more a </a:t>
            </a:r>
            <a:r>
              <a:rPr lang="fr-FR" dirty="0" err="1"/>
              <a:t>feasible</a:t>
            </a:r>
            <a:r>
              <a:rPr lang="fr-FR" dirty="0"/>
              <a:t> </a:t>
            </a:r>
            <a:r>
              <a:rPr lang="fr-FR" dirty="0" err="1"/>
              <a:t>successor</a:t>
            </a:r>
            <a:r>
              <a:rPr lang="fr-FR" dirty="0"/>
              <a:t> and </a:t>
            </a:r>
            <a:r>
              <a:rPr lang="fr-FR" dirty="0" err="1"/>
              <a:t>it</a:t>
            </a:r>
            <a:r>
              <a:rPr lang="fr-FR" dirty="0"/>
              <a:t> tells D </a:t>
            </a:r>
            <a:r>
              <a:rPr lang="fr-FR" dirty="0" err="1"/>
              <a:t>that</a:t>
            </a:r>
            <a:r>
              <a:rPr lang="fr-FR" dirty="0"/>
              <a:t> C </a:t>
            </a:r>
            <a:r>
              <a:rPr lang="fr-FR" dirty="0" err="1"/>
              <a:t>is</a:t>
            </a:r>
            <a:r>
              <a:rPr lang="fr-FR" dirty="0"/>
              <a:t> a </a:t>
            </a:r>
            <a:r>
              <a:rPr lang="fr-FR" dirty="0" err="1"/>
              <a:t>feasible</a:t>
            </a:r>
            <a:r>
              <a:rPr lang="fr-FR" dirty="0"/>
              <a:t> </a:t>
            </a:r>
            <a:r>
              <a:rPr lang="fr-FR" dirty="0" err="1"/>
              <a:t>successor</a:t>
            </a:r>
            <a:r>
              <a:rPr lang="fr-FR" dirty="0"/>
              <a:t>. </a:t>
            </a:r>
            <a:r>
              <a:rPr lang="fr-FR" dirty="0" err="1"/>
              <a:t>Same</a:t>
            </a:r>
            <a:r>
              <a:rPr lang="fr-FR" dirty="0"/>
              <a:t> </a:t>
            </a:r>
            <a:r>
              <a:rPr lang="fr-FR" dirty="0" err="1"/>
              <a:t>goes</a:t>
            </a:r>
            <a:r>
              <a:rPr lang="fr-FR" dirty="0"/>
              <a:t> </a:t>
            </a:r>
            <a:r>
              <a:rPr lang="fr-FR" dirty="0" err="1"/>
              <a:t>between</a:t>
            </a:r>
            <a:r>
              <a:rPr lang="fr-FR" dirty="0"/>
              <a:t> E and F. This </a:t>
            </a:r>
            <a:r>
              <a:rPr lang="fr-FR" dirty="0" err="1"/>
              <a:t>can</a:t>
            </a:r>
            <a:r>
              <a:rPr lang="fr-FR" dirty="0"/>
              <a:t> </a:t>
            </a:r>
            <a:r>
              <a:rPr lang="fr-FR" dirty="0" err="1"/>
              <a:t>be</a:t>
            </a:r>
            <a:r>
              <a:rPr lang="fr-FR" dirty="0"/>
              <a:t> </a:t>
            </a:r>
            <a:r>
              <a:rPr lang="fr-FR" dirty="0" err="1"/>
              <a:t>done</a:t>
            </a:r>
            <a:r>
              <a:rPr lang="fr-FR" dirty="0"/>
              <a:t> </a:t>
            </a:r>
            <a:r>
              <a:rPr lang="fr-FR" dirty="0" err="1"/>
              <a:t>with</a:t>
            </a:r>
            <a:r>
              <a:rPr lang="fr-FR" dirty="0"/>
              <a:t> a </a:t>
            </a:r>
            <a:r>
              <a:rPr lang="fr-FR" dirty="0" err="1"/>
              <a:t>novel</a:t>
            </a:r>
            <a:r>
              <a:rPr lang="fr-FR" dirty="0"/>
              <a:t> variation of the DAO projection</a:t>
            </a:r>
          </a:p>
          <a:p>
            <a:pPr marL="342900" indent="-342900">
              <a:buAutoNum type="arabicParenR"/>
            </a:pPr>
            <a:r>
              <a:rPr lang="fr-FR" dirty="0"/>
              <a:t>For </a:t>
            </a:r>
            <a:r>
              <a:rPr lang="fr-FR" dirty="0" err="1"/>
              <a:t>collapsed</a:t>
            </a:r>
            <a:r>
              <a:rPr lang="fr-FR" dirty="0"/>
              <a:t> </a:t>
            </a:r>
            <a:r>
              <a:rPr lang="fr-FR" dirty="0" err="1"/>
              <a:t>ARCs</a:t>
            </a:r>
            <a:r>
              <a:rPr lang="fr-FR" dirty="0"/>
              <a:t>, </a:t>
            </a:r>
            <a:r>
              <a:rPr lang="fr-FR" dirty="0" err="1"/>
              <a:t>e.g</a:t>
            </a:r>
            <a:r>
              <a:rPr lang="fr-FR" dirty="0"/>
              <a:t>. D, </a:t>
            </a:r>
            <a:r>
              <a:rPr lang="fr-FR" dirty="0" err="1"/>
              <a:t>we</a:t>
            </a:r>
            <a:r>
              <a:rPr lang="fr-FR" dirty="0"/>
              <a:t> are all set</a:t>
            </a:r>
          </a:p>
          <a:p>
            <a:pPr marL="342900" indent="-342900">
              <a:buFontTx/>
              <a:buAutoNum type="arabicParenR"/>
            </a:pPr>
            <a:r>
              <a:rPr lang="fr-FR" dirty="0"/>
              <a:t>For </a:t>
            </a:r>
            <a:r>
              <a:rPr lang="fr-FR" dirty="0" err="1"/>
              <a:t>other</a:t>
            </a:r>
            <a:r>
              <a:rPr lang="fr-FR" dirty="0"/>
              <a:t> </a:t>
            </a:r>
            <a:r>
              <a:rPr lang="fr-FR" dirty="0" err="1"/>
              <a:t>nodes</a:t>
            </a:r>
            <a:r>
              <a:rPr lang="fr-FR" dirty="0"/>
              <a:t> </a:t>
            </a:r>
            <a:r>
              <a:rPr lang="fr-FR" dirty="0" err="1"/>
              <a:t>that</a:t>
            </a:r>
            <a:r>
              <a:rPr lang="fr-FR" dirty="0"/>
              <a:t> are not on </a:t>
            </a:r>
            <a:r>
              <a:rPr lang="fr-FR" dirty="0" err="1"/>
              <a:t>collased</a:t>
            </a:r>
            <a:r>
              <a:rPr lang="fr-FR" dirty="0"/>
              <a:t> </a:t>
            </a:r>
            <a:r>
              <a:rPr lang="fr-FR" dirty="0" err="1"/>
              <a:t>ARCs</a:t>
            </a:r>
            <a:r>
              <a:rPr lang="fr-FR" dirty="0"/>
              <a:t>, the </a:t>
            </a:r>
            <a:r>
              <a:rPr lang="fr-FR" dirty="0" err="1"/>
              <a:t>root</a:t>
            </a:r>
            <a:r>
              <a:rPr lang="fr-FR" dirty="0"/>
              <a:t> </a:t>
            </a:r>
            <a:r>
              <a:rPr lang="fr-FR" dirty="0" err="1"/>
              <a:t>computes</a:t>
            </a:r>
            <a:r>
              <a:rPr lang="fr-FR" dirty="0"/>
              <a:t> a </a:t>
            </a:r>
            <a:r>
              <a:rPr lang="fr-FR" dirty="0" err="1"/>
              <a:t>path</a:t>
            </a:r>
            <a:r>
              <a:rPr lang="fr-FR" dirty="0"/>
              <a:t> </a:t>
            </a:r>
            <a:r>
              <a:rPr lang="fr-FR" dirty="0" err="1"/>
              <a:t>along</a:t>
            </a:r>
            <a:r>
              <a:rPr lang="fr-FR" dirty="0"/>
              <a:t> the ARC </a:t>
            </a:r>
            <a:r>
              <a:rPr lang="fr-FR" dirty="0" err="1"/>
              <a:t>towards</a:t>
            </a:r>
            <a:r>
              <a:rPr lang="fr-FR" dirty="0"/>
              <a:t> the </a:t>
            </a:r>
            <a:r>
              <a:rPr lang="fr-FR" dirty="0" err="1"/>
              <a:t>other</a:t>
            </a:r>
            <a:r>
              <a:rPr lang="fr-FR" dirty="0"/>
              <a:t> exit of the ARC. For </a:t>
            </a:r>
            <a:r>
              <a:rPr lang="fr-FR" dirty="0" err="1"/>
              <a:t>Node</a:t>
            </a:r>
            <a:r>
              <a:rPr lang="fr-FR" dirty="0"/>
              <a:t> C </a:t>
            </a:r>
            <a:r>
              <a:rPr lang="fr-FR" dirty="0" err="1"/>
              <a:t>that</a:t>
            </a:r>
            <a:r>
              <a:rPr lang="fr-FR" dirty="0"/>
              <a:t> </a:t>
            </a:r>
            <a:r>
              <a:rPr lang="fr-FR" dirty="0" err="1"/>
              <a:t>is</a:t>
            </a:r>
            <a:r>
              <a:rPr lang="fr-FR" dirty="0"/>
              <a:t> </a:t>
            </a:r>
            <a:r>
              <a:rPr lang="fr-FR" dirty="0" err="1"/>
              <a:t>Node</a:t>
            </a:r>
            <a:r>
              <a:rPr lang="fr-FR" dirty="0"/>
              <a:t> B. </a:t>
            </a:r>
          </a:p>
          <a:p>
            <a:pPr marL="342900" indent="-342900">
              <a:buAutoNum type="arabicParenR"/>
            </a:pPr>
            <a:endParaRPr lang="fr-FR" dirty="0"/>
          </a:p>
          <a:p>
            <a:pPr marL="342900" indent="-342900">
              <a:buAutoNum type="arabicParenR"/>
            </a:pPr>
            <a:endParaRPr lang="fr-FR" dirty="0"/>
          </a:p>
          <a:p>
            <a:pPr marL="342900" indent="-342900">
              <a:buAutoNum type="arabicParenR"/>
            </a:pPr>
            <a:endParaRPr lang="fr-FR" dirty="0"/>
          </a:p>
          <a:p>
            <a:endParaRPr lang="en-US" dirty="0"/>
          </a:p>
        </p:txBody>
      </p:sp>
      <p:grpSp>
        <p:nvGrpSpPr>
          <p:cNvPr id="53" name="Group 52"/>
          <p:cNvGrpSpPr/>
          <p:nvPr/>
        </p:nvGrpSpPr>
        <p:grpSpPr>
          <a:xfrm>
            <a:off x="1325217" y="305248"/>
            <a:ext cx="3678994" cy="3025730"/>
            <a:chOff x="304800" y="1171249"/>
            <a:chExt cx="4172031" cy="4619951"/>
          </a:xfrm>
        </p:grpSpPr>
        <p:sp>
          <p:nvSpPr>
            <p:cNvPr id="55" name="Oval 9"/>
            <p:cNvSpPr/>
            <p:nvPr/>
          </p:nvSpPr>
          <p:spPr>
            <a:xfrm>
              <a:off x="2699511" y="1171249"/>
              <a:ext cx="310317"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56" name="Oval 10"/>
            <p:cNvSpPr/>
            <p:nvPr/>
          </p:nvSpPr>
          <p:spPr>
            <a:xfrm>
              <a:off x="1736657" y="1845806"/>
              <a:ext cx="310317"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57" name="Oval 11"/>
            <p:cNvSpPr/>
            <p:nvPr/>
          </p:nvSpPr>
          <p:spPr>
            <a:xfrm>
              <a:off x="1156354" y="2588966"/>
              <a:ext cx="310317"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58" name="Oval 12"/>
            <p:cNvSpPr/>
            <p:nvPr/>
          </p:nvSpPr>
          <p:spPr>
            <a:xfrm>
              <a:off x="459959" y="3797896"/>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L</a:t>
              </a:r>
              <a:endParaRPr lang="en-US" dirty="0">
                <a:solidFill>
                  <a:srgbClr val="002060"/>
                </a:solidFill>
              </a:endParaRPr>
            </a:p>
          </p:txBody>
        </p:sp>
        <p:sp>
          <p:nvSpPr>
            <p:cNvPr id="59" name="Oval 13"/>
            <p:cNvSpPr/>
            <p:nvPr/>
          </p:nvSpPr>
          <p:spPr>
            <a:xfrm>
              <a:off x="3662364" y="1857049"/>
              <a:ext cx="310317"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60" name="Oval 14"/>
            <p:cNvSpPr/>
            <p:nvPr/>
          </p:nvSpPr>
          <p:spPr>
            <a:xfrm>
              <a:off x="4166514" y="3061678"/>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K</a:t>
              </a:r>
            </a:p>
          </p:txBody>
        </p:sp>
        <p:sp>
          <p:nvSpPr>
            <p:cNvPr id="61" name="Oval 15"/>
            <p:cNvSpPr/>
            <p:nvPr/>
          </p:nvSpPr>
          <p:spPr>
            <a:xfrm>
              <a:off x="3707809" y="4569162"/>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J</a:t>
              </a:r>
              <a:endParaRPr lang="en-US" dirty="0">
                <a:solidFill>
                  <a:srgbClr val="002060"/>
                </a:solidFill>
              </a:endParaRPr>
            </a:p>
          </p:txBody>
        </p:sp>
        <p:cxnSp>
          <p:nvCxnSpPr>
            <p:cNvPr id="62" name="Straight Arrow Connector 16"/>
            <p:cNvCxnSpPr>
              <a:stCxn id="56" idx="7"/>
              <a:endCxn id="55" idx="2"/>
            </p:cNvCxnSpPr>
            <p:nvPr/>
          </p:nvCxnSpPr>
          <p:spPr>
            <a:xfrm rot="5400000" flipH="1" flipV="1">
              <a:off x="2096052" y="1310949"/>
              <a:ext cx="508937" cy="69798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20"/>
            <p:cNvCxnSpPr>
              <a:stCxn id="59" idx="1"/>
              <a:endCxn id="55" idx="6"/>
            </p:cNvCxnSpPr>
            <p:nvPr/>
          </p:nvCxnSpPr>
          <p:spPr>
            <a:xfrm rot="16200000" flipV="1">
              <a:off x="3098729" y="1316570"/>
              <a:ext cx="520180" cy="69798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64" name="Oval 23"/>
            <p:cNvSpPr/>
            <p:nvPr/>
          </p:nvSpPr>
          <p:spPr>
            <a:xfrm>
              <a:off x="2176475" y="2657568"/>
              <a:ext cx="310317"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cxnSp>
          <p:nvCxnSpPr>
            <p:cNvPr id="65" name="Straight Arrow Connector 25"/>
            <p:cNvCxnSpPr>
              <a:stCxn id="64" idx="1"/>
              <a:endCxn id="56" idx="5"/>
            </p:cNvCxnSpPr>
            <p:nvPr/>
          </p:nvCxnSpPr>
          <p:spPr>
            <a:xfrm flipH="1" flipV="1">
              <a:off x="2001530" y="2245647"/>
              <a:ext cx="220391" cy="48052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33"/>
            <p:cNvCxnSpPr>
              <a:stCxn id="57" idx="7"/>
              <a:endCxn id="56" idx="3"/>
            </p:cNvCxnSpPr>
            <p:nvPr/>
          </p:nvCxnSpPr>
          <p:spPr>
            <a:xfrm flipV="1">
              <a:off x="1421227" y="2245647"/>
              <a:ext cx="360875" cy="4119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36"/>
            <p:cNvCxnSpPr>
              <a:stCxn id="58" idx="7"/>
              <a:endCxn id="57" idx="4"/>
            </p:cNvCxnSpPr>
            <p:nvPr/>
          </p:nvCxnSpPr>
          <p:spPr>
            <a:xfrm flipV="1">
              <a:off x="724831" y="3057409"/>
              <a:ext cx="586682" cy="809089"/>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37"/>
            <p:cNvCxnSpPr>
              <a:stCxn id="60" idx="1"/>
              <a:endCxn id="59" idx="6"/>
            </p:cNvCxnSpPr>
            <p:nvPr/>
          </p:nvCxnSpPr>
          <p:spPr>
            <a:xfrm flipH="1" flipV="1">
              <a:off x="3972682" y="2091271"/>
              <a:ext cx="239277" cy="1039009"/>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40"/>
            <p:cNvCxnSpPr>
              <a:stCxn id="61" idx="0"/>
              <a:endCxn id="60" idx="4"/>
            </p:cNvCxnSpPr>
            <p:nvPr/>
          </p:nvCxnSpPr>
          <p:spPr>
            <a:xfrm flipV="1">
              <a:off x="3862968" y="3530121"/>
              <a:ext cx="458704" cy="103904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41"/>
            <p:cNvCxnSpPr>
              <a:stCxn id="64" idx="2"/>
              <a:endCxn id="57" idx="6"/>
            </p:cNvCxnSpPr>
            <p:nvPr/>
          </p:nvCxnSpPr>
          <p:spPr>
            <a:xfrm flipH="1" flipV="1">
              <a:off x="1466672" y="2823188"/>
              <a:ext cx="709804" cy="686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26"/>
            <p:cNvCxnSpPr>
              <a:stCxn id="73" idx="1"/>
              <a:endCxn id="57" idx="4"/>
            </p:cNvCxnSpPr>
            <p:nvPr/>
          </p:nvCxnSpPr>
          <p:spPr>
            <a:xfrm flipH="1" flipV="1">
              <a:off x="1311513" y="3057409"/>
              <a:ext cx="239633" cy="87769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31"/>
            <p:cNvCxnSpPr>
              <a:endCxn id="64" idx="4"/>
            </p:cNvCxnSpPr>
            <p:nvPr/>
          </p:nvCxnSpPr>
          <p:spPr>
            <a:xfrm flipV="1">
              <a:off x="1810933" y="3126011"/>
              <a:ext cx="520702" cy="8996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73" name="Oval 27"/>
            <p:cNvSpPr/>
            <p:nvPr/>
          </p:nvSpPr>
          <p:spPr>
            <a:xfrm>
              <a:off x="1505701" y="3866498"/>
              <a:ext cx="310317"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E</a:t>
              </a:r>
            </a:p>
          </p:txBody>
        </p:sp>
        <p:sp>
          <p:nvSpPr>
            <p:cNvPr id="74" name="Oval 27"/>
            <p:cNvSpPr/>
            <p:nvPr/>
          </p:nvSpPr>
          <p:spPr>
            <a:xfrm>
              <a:off x="2544353" y="4051863"/>
              <a:ext cx="310317"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F</a:t>
              </a:r>
            </a:p>
          </p:txBody>
        </p:sp>
        <p:cxnSp>
          <p:nvCxnSpPr>
            <p:cNvPr id="75" name="Straight Arrow Connector 41"/>
            <p:cNvCxnSpPr>
              <a:stCxn id="74" idx="2"/>
              <a:endCxn id="73" idx="6"/>
            </p:cNvCxnSpPr>
            <p:nvPr/>
          </p:nvCxnSpPr>
          <p:spPr>
            <a:xfrm flipH="1" flipV="1">
              <a:off x="1816018" y="4100720"/>
              <a:ext cx="728334" cy="16561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41"/>
            <p:cNvCxnSpPr>
              <a:stCxn id="73" idx="2"/>
              <a:endCxn id="58" idx="6"/>
            </p:cNvCxnSpPr>
            <p:nvPr/>
          </p:nvCxnSpPr>
          <p:spPr>
            <a:xfrm flipH="1" flipV="1">
              <a:off x="770276" y="4032118"/>
              <a:ext cx="735425" cy="686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7" name="Oval 27"/>
            <p:cNvSpPr/>
            <p:nvPr/>
          </p:nvSpPr>
          <p:spPr>
            <a:xfrm>
              <a:off x="947911" y="5037605"/>
              <a:ext cx="310317"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G	</a:t>
              </a:r>
            </a:p>
          </p:txBody>
        </p:sp>
        <p:sp>
          <p:nvSpPr>
            <p:cNvPr id="78" name="Oval 27"/>
            <p:cNvSpPr/>
            <p:nvPr/>
          </p:nvSpPr>
          <p:spPr>
            <a:xfrm>
              <a:off x="1956566" y="5252080"/>
              <a:ext cx="310317"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H</a:t>
              </a:r>
            </a:p>
          </p:txBody>
        </p:sp>
        <p:sp>
          <p:nvSpPr>
            <p:cNvPr id="79" name="Oval 27"/>
            <p:cNvSpPr/>
            <p:nvPr/>
          </p:nvSpPr>
          <p:spPr>
            <a:xfrm>
              <a:off x="2968366" y="5362249"/>
              <a:ext cx="310317"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I</a:t>
              </a:r>
            </a:p>
          </p:txBody>
        </p:sp>
        <p:cxnSp>
          <p:nvCxnSpPr>
            <p:cNvPr id="80" name="Straight Arrow Connector 41"/>
            <p:cNvCxnSpPr>
              <a:stCxn id="74" idx="1"/>
              <a:endCxn id="64" idx="4"/>
            </p:cNvCxnSpPr>
            <p:nvPr/>
          </p:nvCxnSpPr>
          <p:spPr>
            <a:xfrm flipH="1" flipV="1">
              <a:off x="2331634" y="3126011"/>
              <a:ext cx="258163" cy="98867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41"/>
            <p:cNvCxnSpPr>
              <a:stCxn id="78" idx="2"/>
              <a:endCxn id="77" idx="6"/>
            </p:cNvCxnSpPr>
            <p:nvPr/>
          </p:nvCxnSpPr>
          <p:spPr>
            <a:xfrm flipH="1" flipV="1">
              <a:off x="1258229" y="5252081"/>
              <a:ext cx="698337" cy="21447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2" name="Straight Arrow Connector 41"/>
            <p:cNvCxnSpPr>
              <a:stCxn id="79" idx="2"/>
              <a:endCxn id="78" idx="6"/>
            </p:cNvCxnSpPr>
            <p:nvPr/>
          </p:nvCxnSpPr>
          <p:spPr>
            <a:xfrm flipH="1" flipV="1">
              <a:off x="2266883" y="5466556"/>
              <a:ext cx="701483" cy="11016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3" name="Straight Arrow Connector 41"/>
            <p:cNvCxnSpPr>
              <a:stCxn id="79" idx="0"/>
              <a:endCxn id="74" idx="4"/>
            </p:cNvCxnSpPr>
            <p:nvPr/>
          </p:nvCxnSpPr>
          <p:spPr>
            <a:xfrm flipH="1" flipV="1">
              <a:off x="2699511" y="4480814"/>
              <a:ext cx="424014" cy="881435"/>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84" name="Straight Arrow Connector 41"/>
            <p:cNvCxnSpPr>
              <a:stCxn id="78" idx="0"/>
              <a:endCxn id="74" idx="3"/>
            </p:cNvCxnSpPr>
            <p:nvPr/>
          </p:nvCxnSpPr>
          <p:spPr>
            <a:xfrm flipV="1">
              <a:off x="2111725" y="4417996"/>
              <a:ext cx="478073" cy="834084"/>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85" name="Straight Arrow Connector 41"/>
            <p:cNvCxnSpPr>
              <a:endCxn id="74" idx="5"/>
            </p:cNvCxnSpPr>
            <p:nvPr/>
          </p:nvCxnSpPr>
          <p:spPr>
            <a:xfrm flipH="1" flipV="1">
              <a:off x="2809225" y="4417996"/>
              <a:ext cx="887475" cy="316786"/>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41"/>
            <p:cNvCxnSpPr>
              <a:stCxn id="77" idx="7"/>
              <a:endCxn id="73" idx="4"/>
            </p:cNvCxnSpPr>
            <p:nvPr/>
          </p:nvCxnSpPr>
          <p:spPr>
            <a:xfrm flipV="1">
              <a:off x="1212784" y="4334941"/>
              <a:ext cx="448076" cy="765482"/>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41"/>
            <p:cNvCxnSpPr>
              <a:stCxn id="78" idx="1"/>
              <a:endCxn id="73" idx="4"/>
            </p:cNvCxnSpPr>
            <p:nvPr/>
          </p:nvCxnSpPr>
          <p:spPr>
            <a:xfrm flipH="1" flipV="1">
              <a:off x="1660860" y="4334941"/>
              <a:ext cx="341151" cy="97995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8" name="Oval 15"/>
            <p:cNvSpPr/>
            <p:nvPr/>
          </p:nvSpPr>
          <p:spPr>
            <a:xfrm>
              <a:off x="3278683" y="3505200"/>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M</a:t>
              </a:r>
              <a:endParaRPr lang="en-US" dirty="0">
                <a:solidFill>
                  <a:srgbClr val="002060"/>
                </a:solidFill>
              </a:endParaRPr>
            </a:p>
          </p:txBody>
        </p:sp>
        <p:cxnSp>
          <p:nvCxnSpPr>
            <p:cNvPr id="89" name="Straight Arrow Connector 40"/>
            <p:cNvCxnSpPr>
              <a:stCxn id="61" idx="1"/>
              <a:endCxn id="88" idx="4"/>
            </p:cNvCxnSpPr>
            <p:nvPr/>
          </p:nvCxnSpPr>
          <p:spPr>
            <a:xfrm flipH="1" flipV="1">
              <a:off x="3433842" y="3973643"/>
              <a:ext cx="319412" cy="66412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0" name="Straight Arrow Connector 40"/>
            <p:cNvCxnSpPr>
              <a:stCxn id="88" idx="6"/>
              <a:endCxn id="60" idx="3"/>
            </p:cNvCxnSpPr>
            <p:nvPr/>
          </p:nvCxnSpPr>
          <p:spPr>
            <a:xfrm flipV="1">
              <a:off x="3589000" y="3461519"/>
              <a:ext cx="622958" cy="27790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91" name="Oval 15"/>
            <p:cNvSpPr/>
            <p:nvPr/>
          </p:nvSpPr>
          <p:spPr>
            <a:xfrm>
              <a:off x="304800" y="5053197"/>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N</a:t>
              </a:r>
              <a:endParaRPr lang="en-US" dirty="0">
                <a:solidFill>
                  <a:srgbClr val="002060"/>
                </a:solidFill>
              </a:endParaRPr>
            </a:p>
          </p:txBody>
        </p:sp>
        <p:cxnSp>
          <p:nvCxnSpPr>
            <p:cNvPr id="92" name="Straight Arrow Connector 40"/>
            <p:cNvCxnSpPr>
              <a:stCxn id="91" idx="0"/>
            </p:cNvCxnSpPr>
            <p:nvPr/>
          </p:nvCxnSpPr>
          <p:spPr>
            <a:xfrm flipV="1">
              <a:off x="459959" y="4266339"/>
              <a:ext cx="155159" cy="78685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 name="Group 4"/>
          <p:cNvGrpSpPr/>
          <p:nvPr/>
        </p:nvGrpSpPr>
        <p:grpSpPr>
          <a:xfrm>
            <a:off x="785597" y="3289957"/>
            <a:ext cx="5136760" cy="3146466"/>
            <a:chOff x="1666615" y="3382720"/>
            <a:chExt cx="4255741" cy="3146466"/>
          </a:xfrm>
        </p:grpSpPr>
        <p:grpSp>
          <p:nvGrpSpPr>
            <p:cNvPr id="4" name="Group 3"/>
            <p:cNvGrpSpPr/>
            <p:nvPr/>
          </p:nvGrpSpPr>
          <p:grpSpPr>
            <a:xfrm>
              <a:off x="1926772" y="3528468"/>
              <a:ext cx="3066104" cy="3000718"/>
              <a:chOff x="4642682" y="1171249"/>
              <a:chExt cx="4221445" cy="4619951"/>
            </a:xfrm>
          </p:grpSpPr>
          <p:grpSp>
            <p:nvGrpSpPr>
              <p:cNvPr id="6" name="Groupe 100"/>
              <p:cNvGrpSpPr/>
              <p:nvPr/>
            </p:nvGrpSpPr>
            <p:grpSpPr>
              <a:xfrm>
                <a:off x="4800601" y="1171249"/>
                <a:ext cx="4063526" cy="4619951"/>
                <a:chOff x="1098541" y="1171249"/>
                <a:chExt cx="5417505" cy="4619951"/>
              </a:xfrm>
            </p:grpSpPr>
            <p:grpSp>
              <p:nvGrpSpPr>
                <p:cNvPr id="10" name="Groupe 101"/>
                <p:cNvGrpSpPr/>
                <p:nvPr/>
              </p:nvGrpSpPr>
              <p:grpSpPr>
                <a:xfrm>
                  <a:off x="1098541" y="1171249"/>
                  <a:ext cx="5417505" cy="4619951"/>
                  <a:chOff x="1098541" y="1171249"/>
                  <a:chExt cx="5417505" cy="4619951"/>
                </a:xfrm>
              </p:grpSpPr>
              <p:sp>
                <p:nvSpPr>
                  <p:cNvPr id="19" name="Oval 9"/>
                  <p:cNvSpPr/>
                  <p:nvPr/>
                </p:nvSpPr>
                <p:spPr>
                  <a:xfrm>
                    <a:off x="4100469" y="1171249"/>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20" name="Oval 10"/>
                  <p:cNvSpPr/>
                  <p:nvPr/>
                </p:nvSpPr>
                <p:spPr>
                  <a:xfrm>
                    <a:off x="2809846" y="184580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21" name="Oval 11"/>
                  <p:cNvSpPr/>
                  <p:nvPr/>
                </p:nvSpPr>
                <p:spPr>
                  <a:xfrm>
                    <a:off x="2032000" y="258896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22" name="Oval 12"/>
                  <p:cNvSpPr/>
                  <p:nvPr/>
                </p:nvSpPr>
                <p:spPr>
                  <a:xfrm>
                    <a:off x="1098541" y="379789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L</a:t>
                    </a:r>
                    <a:endParaRPr lang="en-US" dirty="0">
                      <a:solidFill>
                        <a:srgbClr val="002060"/>
                      </a:solidFill>
                    </a:endParaRPr>
                  </a:p>
                </p:txBody>
              </p:sp>
              <p:sp>
                <p:nvSpPr>
                  <p:cNvPr id="23" name="Oval 13"/>
                  <p:cNvSpPr/>
                  <p:nvPr/>
                </p:nvSpPr>
                <p:spPr>
                  <a:xfrm>
                    <a:off x="5391092" y="1857049"/>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24" name="Oval 14"/>
                  <p:cNvSpPr/>
                  <p:nvPr/>
                </p:nvSpPr>
                <p:spPr>
                  <a:xfrm>
                    <a:off x="6066861" y="306167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K</a:t>
                    </a:r>
                  </a:p>
                </p:txBody>
              </p:sp>
              <p:sp>
                <p:nvSpPr>
                  <p:cNvPr id="25" name="Oval 15"/>
                  <p:cNvSpPr/>
                  <p:nvPr/>
                </p:nvSpPr>
                <p:spPr>
                  <a:xfrm>
                    <a:off x="5452007" y="4569162"/>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J</a:t>
                    </a:r>
                    <a:endParaRPr lang="en-US" dirty="0">
                      <a:solidFill>
                        <a:srgbClr val="002060"/>
                      </a:solidFill>
                    </a:endParaRPr>
                  </a:p>
                </p:txBody>
              </p:sp>
              <p:cxnSp>
                <p:nvCxnSpPr>
                  <p:cNvPr id="26" name="Straight Arrow Connector 16"/>
                  <p:cNvCxnSpPr>
                    <a:stCxn id="20" idx="7"/>
                    <a:endCxn id="19" idx="2"/>
                  </p:cNvCxnSpPr>
                  <p:nvPr/>
                </p:nvCxnSpPr>
                <p:spPr>
                  <a:xfrm rot="5400000" flipH="1" flipV="1">
                    <a:off x="3378209" y="1192148"/>
                    <a:ext cx="508937" cy="935584"/>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7" name="Oval 23"/>
                  <p:cNvSpPr/>
                  <p:nvPr/>
                </p:nvSpPr>
                <p:spPr>
                  <a:xfrm>
                    <a:off x="3399385" y="265756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cxnSp>
                <p:nvCxnSpPr>
                  <p:cNvPr id="28" name="Straight Arrow Connector 25"/>
                  <p:cNvCxnSpPr>
                    <a:stCxn id="27" idx="1"/>
                    <a:endCxn id="20" idx="5"/>
                  </p:cNvCxnSpPr>
                  <p:nvPr/>
                </p:nvCxnSpPr>
                <p:spPr>
                  <a:xfrm flipH="1" flipV="1">
                    <a:off x="3164885" y="2245647"/>
                    <a:ext cx="295415" cy="48052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33"/>
                  <p:cNvCxnSpPr>
                    <a:stCxn id="21" idx="7"/>
                    <a:endCxn id="20" idx="3"/>
                  </p:cNvCxnSpPr>
                  <p:nvPr/>
                </p:nvCxnSpPr>
                <p:spPr>
                  <a:xfrm flipV="1">
                    <a:off x="2387039" y="2245647"/>
                    <a:ext cx="483722" cy="4119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30" name="Oval 27"/>
                  <p:cNvSpPr/>
                  <p:nvPr/>
                </p:nvSpPr>
                <p:spPr>
                  <a:xfrm>
                    <a:off x="2500269" y="386649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E</a:t>
                    </a:r>
                  </a:p>
                </p:txBody>
              </p:sp>
              <p:sp>
                <p:nvSpPr>
                  <p:cNvPr id="31" name="Oval 27"/>
                  <p:cNvSpPr/>
                  <p:nvPr/>
                </p:nvSpPr>
                <p:spPr>
                  <a:xfrm>
                    <a:off x="3892493" y="4051863"/>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F</a:t>
                    </a:r>
                  </a:p>
                </p:txBody>
              </p:sp>
              <p:sp>
                <p:nvSpPr>
                  <p:cNvPr id="32" name="Oval 27"/>
                  <p:cNvSpPr/>
                  <p:nvPr/>
                </p:nvSpPr>
                <p:spPr>
                  <a:xfrm>
                    <a:off x="1752600" y="5037605"/>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G	</a:t>
                    </a:r>
                  </a:p>
                </p:txBody>
              </p:sp>
              <p:sp>
                <p:nvSpPr>
                  <p:cNvPr id="33" name="Oval 27"/>
                  <p:cNvSpPr/>
                  <p:nvPr/>
                </p:nvSpPr>
                <p:spPr>
                  <a:xfrm>
                    <a:off x="3104615" y="5252080"/>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H</a:t>
                    </a:r>
                  </a:p>
                </p:txBody>
              </p:sp>
              <p:sp>
                <p:nvSpPr>
                  <p:cNvPr id="34" name="Oval 27"/>
                  <p:cNvSpPr/>
                  <p:nvPr/>
                </p:nvSpPr>
                <p:spPr>
                  <a:xfrm>
                    <a:off x="4460847" y="5362249"/>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I</a:t>
                    </a:r>
                  </a:p>
                </p:txBody>
              </p:sp>
              <p:cxnSp>
                <p:nvCxnSpPr>
                  <p:cNvPr id="35" name="Straight Arrow Connector 20"/>
                  <p:cNvCxnSpPr/>
                  <p:nvPr/>
                </p:nvCxnSpPr>
                <p:spPr>
                  <a:xfrm rot="16200000" flipV="1">
                    <a:off x="4724125" y="1197769"/>
                    <a:ext cx="520180" cy="935584"/>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7"/>
                  <p:cNvCxnSpPr>
                    <a:stCxn id="24" idx="1"/>
                  </p:cNvCxnSpPr>
                  <p:nvPr/>
                </p:nvCxnSpPr>
                <p:spPr>
                  <a:xfrm flipH="1" flipV="1">
                    <a:off x="5807046" y="2122730"/>
                    <a:ext cx="320730" cy="100755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5486384" y="2489745"/>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38" name="Straight Arrow Connector 40"/>
                  <p:cNvCxnSpPr/>
                  <p:nvPr/>
                </p:nvCxnSpPr>
                <p:spPr>
                  <a:xfrm flipV="1">
                    <a:off x="5659984" y="3530121"/>
                    <a:ext cx="614854" cy="103904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5553990" y="3745469"/>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40" name="Straight Arrow Connector 36"/>
                  <p:cNvCxnSpPr/>
                  <p:nvPr/>
                </p:nvCxnSpPr>
                <p:spPr>
                  <a:xfrm flipV="1">
                    <a:off x="1453580" y="3057409"/>
                    <a:ext cx="786397" cy="809089"/>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26"/>
                  <p:cNvCxnSpPr/>
                  <p:nvPr/>
                </p:nvCxnSpPr>
                <p:spPr>
                  <a:xfrm flipH="1" flipV="1">
                    <a:off x="2239977" y="3057409"/>
                    <a:ext cx="321207" cy="87769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31"/>
                  <p:cNvCxnSpPr/>
                  <p:nvPr/>
                </p:nvCxnSpPr>
                <p:spPr>
                  <a:xfrm flipV="1">
                    <a:off x="2909406" y="3126011"/>
                    <a:ext cx="697956" cy="8996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1"/>
                  <p:cNvCxnSpPr/>
                  <p:nvPr/>
                </p:nvCxnSpPr>
                <p:spPr>
                  <a:xfrm flipH="1" flipV="1">
                    <a:off x="3607362" y="3126011"/>
                    <a:ext cx="346046" cy="98867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3348199" y="3440668"/>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sp>
                <p:nvSpPr>
                  <p:cNvPr id="45" name="Rectangle 44"/>
                  <p:cNvSpPr/>
                  <p:nvPr/>
                </p:nvSpPr>
                <p:spPr>
                  <a:xfrm>
                    <a:off x="2865408" y="2286000"/>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46" name="Straight Arrow Connector 41"/>
                  <p:cNvCxnSpPr/>
                  <p:nvPr/>
                </p:nvCxnSpPr>
                <p:spPr>
                  <a:xfrm flipV="1">
                    <a:off x="2107639" y="4334941"/>
                    <a:ext cx="600607" cy="765482"/>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1"/>
                  <p:cNvCxnSpPr/>
                  <p:nvPr/>
                </p:nvCxnSpPr>
                <p:spPr>
                  <a:xfrm flipH="1" flipV="1">
                    <a:off x="2708246" y="4334941"/>
                    <a:ext cx="457284" cy="97995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1"/>
                  <p:cNvCxnSpPr/>
                  <p:nvPr/>
                </p:nvCxnSpPr>
                <p:spPr>
                  <a:xfrm flipH="1" flipV="1">
                    <a:off x="4100470" y="4480814"/>
                    <a:ext cx="568354" cy="881435"/>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1"/>
                  <p:cNvCxnSpPr/>
                  <p:nvPr/>
                </p:nvCxnSpPr>
                <p:spPr>
                  <a:xfrm flipV="1">
                    <a:off x="3312592" y="4417996"/>
                    <a:ext cx="640816" cy="834084"/>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1"/>
                  <p:cNvCxnSpPr>
                    <a:stCxn id="33" idx="2"/>
                    <a:endCxn id="32" idx="6"/>
                  </p:cNvCxnSpPr>
                  <p:nvPr/>
                </p:nvCxnSpPr>
                <p:spPr>
                  <a:xfrm flipH="1" flipV="1">
                    <a:off x="2168554" y="5252081"/>
                    <a:ext cx="936061" cy="21447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41"/>
                  <p:cNvCxnSpPr/>
                  <p:nvPr/>
                </p:nvCxnSpPr>
                <p:spPr>
                  <a:xfrm flipH="1" flipV="1">
                    <a:off x="3520569" y="5466556"/>
                    <a:ext cx="940278" cy="11016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4300350" y="4355069"/>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grpSp>
            <p:cxnSp>
              <p:nvCxnSpPr>
                <p:cNvPr id="11" name="Straight Arrow Connector 41"/>
                <p:cNvCxnSpPr/>
                <p:nvPr/>
              </p:nvCxnSpPr>
              <p:spPr>
                <a:xfrm flipH="1" flipV="1">
                  <a:off x="2916223" y="4100720"/>
                  <a:ext cx="976270" cy="165619"/>
                </a:xfrm>
                <a:prstGeom prst="straightConnector1">
                  <a:avLst/>
                </a:prstGeom>
                <a:ln w="28575">
                  <a:solidFill>
                    <a:srgbClr val="FF0000"/>
                  </a:solidFill>
                  <a:headEnd type="arrow"/>
                  <a:tailEnd type="diamond"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41"/>
                <p:cNvCxnSpPr/>
                <p:nvPr/>
              </p:nvCxnSpPr>
              <p:spPr>
                <a:xfrm flipH="1" flipV="1">
                  <a:off x="2447954" y="2823188"/>
                  <a:ext cx="951431" cy="68602"/>
                </a:xfrm>
                <a:prstGeom prst="straightConnector1">
                  <a:avLst/>
                </a:prstGeom>
                <a:ln w="28575">
                  <a:solidFill>
                    <a:srgbClr val="FF0000"/>
                  </a:solidFill>
                  <a:headEnd type="arrow"/>
                  <a:tailEnd type="diamond"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41"/>
                <p:cNvCxnSpPr/>
                <p:nvPr/>
              </p:nvCxnSpPr>
              <p:spPr>
                <a:xfrm flipH="1" flipV="1">
                  <a:off x="4247532" y="4417996"/>
                  <a:ext cx="1189585" cy="31678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41"/>
                <p:cNvCxnSpPr/>
                <p:nvPr/>
              </p:nvCxnSpPr>
              <p:spPr>
                <a:xfrm flipH="1" flipV="1">
                  <a:off x="1514495" y="4032118"/>
                  <a:ext cx="985774" cy="686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2206372" y="5043771"/>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sp>
              <p:nvSpPr>
                <p:cNvPr id="16" name="Oval 15"/>
                <p:cNvSpPr/>
                <p:nvPr/>
              </p:nvSpPr>
              <p:spPr>
                <a:xfrm>
                  <a:off x="4876800" y="3505200"/>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M</a:t>
                  </a:r>
                  <a:endParaRPr lang="en-US" dirty="0">
                    <a:solidFill>
                      <a:srgbClr val="002060"/>
                    </a:solidFill>
                  </a:endParaRPr>
                </a:p>
              </p:txBody>
            </p:sp>
            <p:cxnSp>
              <p:nvCxnSpPr>
                <p:cNvPr id="17" name="Straight Arrow Connector 40"/>
                <p:cNvCxnSpPr/>
                <p:nvPr/>
              </p:nvCxnSpPr>
              <p:spPr>
                <a:xfrm flipV="1">
                  <a:off x="5292754" y="3461519"/>
                  <a:ext cx="835022" cy="27790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40"/>
                <p:cNvCxnSpPr/>
                <p:nvPr/>
              </p:nvCxnSpPr>
              <p:spPr>
                <a:xfrm flipH="1" flipV="1">
                  <a:off x="5084777" y="3973643"/>
                  <a:ext cx="428145" cy="664121"/>
                </a:xfrm>
                <a:prstGeom prst="straightConnector1">
                  <a:avLst/>
                </a:prstGeom>
                <a:ln w="28575">
                  <a:solidFill>
                    <a:srgbClr val="FF0000"/>
                  </a:solidFill>
                  <a:headEnd type="arrow"/>
                  <a:tailEnd type="diamond"/>
                </a:ln>
              </p:spPr>
              <p:style>
                <a:lnRef idx="1">
                  <a:schemeClr val="accent1"/>
                </a:lnRef>
                <a:fillRef idx="0">
                  <a:schemeClr val="accent1"/>
                </a:fillRef>
                <a:effectRef idx="0">
                  <a:schemeClr val="accent1"/>
                </a:effectRef>
                <a:fontRef idx="minor">
                  <a:schemeClr val="tx1"/>
                </a:fontRef>
              </p:style>
            </p:cxnSp>
          </p:grpSp>
          <p:sp>
            <p:nvSpPr>
              <p:cNvPr id="7" name="Oval 15"/>
              <p:cNvSpPr/>
              <p:nvPr/>
            </p:nvSpPr>
            <p:spPr>
              <a:xfrm>
                <a:off x="4642682" y="5054058"/>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N</a:t>
                </a:r>
                <a:endParaRPr lang="en-US" dirty="0">
                  <a:solidFill>
                    <a:srgbClr val="002060"/>
                  </a:solidFill>
                </a:endParaRPr>
              </a:p>
            </p:txBody>
          </p:sp>
          <p:cxnSp>
            <p:nvCxnSpPr>
              <p:cNvPr id="8" name="Straight Arrow Connector 40"/>
              <p:cNvCxnSpPr>
                <a:stCxn id="7" idx="0"/>
              </p:cNvCxnSpPr>
              <p:nvPr/>
            </p:nvCxnSpPr>
            <p:spPr>
              <a:xfrm flipV="1">
                <a:off x="4797841" y="4267200"/>
                <a:ext cx="155159" cy="78685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5191068" y="3810000"/>
                <a:ext cx="721613"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grpSp>
        <p:sp>
          <p:nvSpPr>
            <p:cNvPr id="93" name="Down Arrow 92"/>
            <p:cNvSpPr/>
            <p:nvPr/>
          </p:nvSpPr>
          <p:spPr>
            <a:xfrm rot="2921965">
              <a:off x="3053408" y="3569344"/>
              <a:ext cx="266318" cy="11871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Line Callout 1 93"/>
            <p:cNvSpPr/>
            <p:nvPr/>
          </p:nvSpPr>
          <p:spPr>
            <a:xfrm>
              <a:off x="1666615" y="3452965"/>
              <a:ext cx="935139" cy="869793"/>
            </a:xfrm>
            <a:prstGeom prst="borderCallout1">
              <a:avLst>
                <a:gd name="adj1" fmla="val 36198"/>
                <a:gd name="adj2" fmla="val 105833"/>
                <a:gd name="adj3" fmla="val 61372"/>
                <a:gd name="adj4" fmla="val 1830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Use C as alt parent</a:t>
              </a:r>
            </a:p>
          </p:txBody>
        </p:sp>
        <p:sp>
          <p:nvSpPr>
            <p:cNvPr id="95" name="Down Arrow 94"/>
            <p:cNvSpPr/>
            <p:nvPr/>
          </p:nvSpPr>
          <p:spPr>
            <a:xfrm rot="1482203">
              <a:off x="3503627" y="3798776"/>
              <a:ext cx="254201" cy="8099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Line Callout 1 95"/>
            <p:cNvSpPr/>
            <p:nvPr/>
          </p:nvSpPr>
          <p:spPr>
            <a:xfrm>
              <a:off x="4987217" y="3382720"/>
              <a:ext cx="935139" cy="1341680"/>
            </a:xfrm>
            <a:prstGeom prst="borderCallout1">
              <a:avLst>
                <a:gd name="adj1" fmla="val 28838"/>
                <a:gd name="adj2" fmla="val -3780"/>
                <a:gd name="adj3" fmla="val 58287"/>
                <a:gd name="adj4" fmla="val -1425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Do Not Use D as alt parent</a:t>
              </a:r>
            </a:p>
          </p:txBody>
        </p:sp>
      </p:grpSp>
    </p:spTree>
    <p:extLst>
      <p:ext uri="{BB962C8B-B14F-4D97-AF65-F5344CB8AC3E}">
        <p14:creationId xmlns:p14="http://schemas.microsoft.com/office/powerpoint/2010/main" val="25567797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248" y="92297"/>
            <a:ext cx="3114266" cy="1143000"/>
          </a:xfrm>
        </p:spPr>
        <p:txBody>
          <a:bodyPr>
            <a:normAutofit/>
          </a:bodyPr>
          <a:lstStyle/>
          <a:p>
            <a:r>
              <a:rPr lang="en-US" dirty="0" err="1" smtClean="0"/>
              <a:t>Cont</a:t>
            </a:r>
            <a:r>
              <a:rPr lang="en-US" dirty="0" smtClean="0"/>
              <a:t>…</a:t>
            </a:r>
            <a:endParaRPr lang="en-US" dirty="0"/>
          </a:p>
        </p:txBody>
      </p:sp>
      <p:sp>
        <p:nvSpPr>
          <p:cNvPr id="3" name="ZoneTexte 83"/>
          <p:cNvSpPr txBox="1"/>
          <p:nvPr/>
        </p:nvSpPr>
        <p:spPr>
          <a:xfrm>
            <a:off x="6765002" y="1408280"/>
            <a:ext cx="4742301" cy="5355312"/>
          </a:xfrm>
          <a:prstGeom prst="rect">
            <a:avLst/>
          </a:prstGeom>
          <a:noFill/>
        </p:spPr>
        <p:txBody>
          <a:bodyPr wrap="square" rtlCol="0">
            <a:spAutoFit/>
          </a:bodyPr>
          <a:lstStyle/>
          <a:p>
            <a:pPr marL="342900" indent="-342900">
              <a:buAutoNum type="arabicParenR"/>
            </a:pPr>
            <a:r>
              <a:rPr lang="fr-FR" dirty="0"/>
              <a:t>The </a:t>
            </a:r>
            <a:r>
              <a:rPr lang="fr-FR" dirty="0" err="1"/>
              <a:t>path</a:t>
            </a:r>
            <a:r>
              <a:rPr lang="fr-FR" dirty="0"/>
              <a:t> to B </a:t>
            </a:r>
            <a:r>
              <a:rPr lang="fr-FR" dirty="0" err="1"/>
              <a:t>is</a:t>
            </a:r>
            <a:r>
              <a:rPr lang="fr-FR" dirty="0"/>
              <a:t> </a:t>
            </a:r>
            <a:r>
              <a:rPr lang="fr-FR" dirty="0" err="1"/>
              <a:t>installed</a:t>
            </a:r>
            <a:r>
              <a:rPr lang="fr-FR" dirty="0"/>
              <a:t> as </a:t>
            </a:r>
            <a:r>
              <a:rPr lang="fr-FR" dirty="0" err="1"/>
              <a:t>either</a:t>
            </a:r>
            <a:r>
              <a:rPr lang="fr-FR" dirty="0"/>
              <a:t> </a:t>
            </a:r>
            <a:r>
              <a:rPr lang="fr-FR" dirty="0" err="1"/>
              <a:t>storing</a:t>
            </a:r>
            <a:r>
              <a:rPr lang="fr-FR" dirty="0"/>
              <a:t> or non </a:t>
            </a:r>
            <a:r>
              <a:rPr lang="fr-FR" dirty="0" err="1"/>
              <a:t>storing</a:t>
            </a:r>
            <a:r>
              <a:rPr lang="fr-FR" dirty="0"/>
              <a:t> </a:t>
            </a:r>
            <a:r>
              <a:rPr lang="fr-FR" dirty="0" err="1"/>
              <a:t>projected</a:t>
            </a:r>
            <a:r>
              <a:rPr lang="fr-FR" dirty="0"/>
              <a:t> DAO</a:t>
            </a:r>
          </a:p>
          <a:p>
            <a:pPr marL="342900" indent="-342900">
              <a:buAutoNum type="arabicParenR"/>
            </a:pPr>
            <a:r>
              <a:rPr lang="fr-FR" dirty="0"/>
              <a:t>In NS Mode the source route </a:t>
            </a:r>
            <a:r>
              <a:rPr lang="fr-FR" dirty="0" err="1"/>
              <a:t>path</a:t>
            </a:r>
            <a:r>
              <a:rPr lang="fr-FR" dirty="0"/>
              <a:t> </a:t>
            </a:r>
            <a:r>
              <a:rPr lang="fr-FR" dirty="0" err="1"/>
              <a:t>from</a:t>
            </a:r>
            <a:r>
              <a:rPr lang="fr-FR" dirty="0"/>
              <a:t> the </a:t>
            </a:r>
            <a:r>
              <a:rPr lang="fr-FR" dirty="0" err="1"/>
              <a:t>node</a:t>
            </a:r>
            <a:r>
              <a:rPr lang="fr-FR" dirty="0"/>
              <a:t> to the </a:t>
            </a:r>
            <a:r>
              <a:rPr lang="fr-FR" dirty="0" err="1"/>
              <a:t>other</a:t>
            </a:r>
            <a:r>
              <a:rPr lang="fr-FR" dirty="0"/>
              <a:t> ARC </a:t>
            </a:r>
            <a:r>
              <a:rPr lang="fr-FR" dirty="0" err="1"/>
              <a:t>edge</a:t>
            </a:r>
            <a:r>
              <a:rPr lang="fr-FR" dirty="0"/>
              <a:t> </a:t>
            </a:r>
            <a:r>
              <a:rPr lang="fr-FR" dirty="0" err="1"/>
              <a:t>is</a:t>
            </a:r>
            <a:r>
              <a:rPr lang="fr-FR" dirty="0"/>
              <a:t> </a:t>
            </a:r>
            <a:r>
              <a:rPr lang="fr-FR" dirty="0" err="1"/>
              <a:t>indicated</a:t>
            </a:r>
            <a:r>
              <a:rPr lang="fr-FR" dirty="0"/>
              <a:t> to </a:t>
            </a:r>
            <a:r>
              <a:rPr lang="fr-FR" dirty="0" err="1"/>
              <a:t>each</a:t>
            </a:r>
            <a:r>
              <a:rPr lang="fr-FR" dirty="0"/>
              <a:t> </a:t>
            </a:r>
            <a:r>
              <a:rPr lang="fr-FR" dirty="0" err="1"/>
              <a:t>node</a:t>
            </a:r>
            <a:endParaRPr lang="fr-FR" dirty="0"/>
          </a:p>
          <a:p>
            <a:pPr marL="342900" indent="-342900">
              <a:buAutoNum type="arabicParenR"/>
            </a:pPr>
            <a:r>
              <a:rPr lang="fr-FR" dirty="0"/>
              <a:t>In </a:t>
            </a:r>
            <a:r>
              <a:rPr lang="fr-FR" dirty="0" err="1"/>
              <a:t>Storing</a:t>
            </a:r>
            <a:r>
              <a:rPr lang="fr-FR" dirty="0"/>
              <a:t> Mode, a route </a:t>
            </a:r>
            <a:r>
              <a:rPr lang="fr-FR" dirty="0" err="1"/>
              <a:t>is</a:t>
            </a:r>
            <a:r>
              <a:rPr lang="fr-FR" dirty="0"/>
              <a:t> </a:t>
            </a:r>
            <a:r>
              <a:rPr lang="fr-FR" dirty="0" err="1"/>
              <a:t>created</a:t>
            </a:r>
            <a:r>
              <a:rPr lang="fr-FR" dirty="0"/>
              <a:t> </a:t>
            </a:r>
            <a:r>
              <a:rPr lang="fr-FR" dirty="0" err="1"/>
              <a:t>from</a:t>
            </a:r>
            <a:r>
              <a:rPr lang="fr-FR" dirty="0"/>
              <a:t> </a:t>
            </a:r>
            <a:r>
              <a:rPr lang="fr-FR" dirty="0" err="1"/>
              <a:t>both</a:t>
            </a:r>
            <a:r>
              <a:rPr lang="fr-FR" dirty="0"/>
              <a:t> ends of the ARC </a:t>
            </a:r>
            <a:r>
              <a:rPr lang="fr-FR" dirty="0" err="1"/>
              <a:t>allowing</a:t>
            </a:r>
            <a:r>
              <a:rPr lang="fr-FR" dirty="0"/>
              <a:t> </a:t>
            </a:r>
            <a:r>
              <a:rPr lang="fr-FR" dirty="0" err="1"/>
              <a:t>each</a:t>
            </a:r>
            <a:r>
              <a:rPr lang="fr-FR" dirty="0"/>
              <a:t> </a:t>
            </a:r>
            <a:r>
              <a:rPr lang="fr-FR" dirty="0" err="1"/>
              <a:t>edge</a:t>
            </a:r>
            <a:r>
              <a:rPr lang="fr-FR" dirty="0"/>
              <a:t> (</a:t>
            </a:r>
            <a:r>
              <a:rPr lang="fr-FR" dirty="0" err="1"/>
              <a:t>a,d</a:t>
            </a:r>
            <a:r>
              <a:rPr lang="fr-FR" dirty="0"/>
              <a:t> all </a:t>
            </a:r>
            <a:r>
              <a:rPr lang="fr-FR" dirty="0" err="1"/>
              <a:t>nodes</a:t>
            </a:r>
            <a:r>
              <a:rPr lang="fr-FR" dirty="0"/>
              <a:t> in </a:t>
            </a:r>
            <a:r>
              <a:rPr lang="fr-FR" dirty="0" err="1"/>
              <a:t>between</a:t>
            </a:r>
            <a:r>
              <a:rPr lang="fr-FR" dirty="0"/>
              <a:t>) to route to the </a:t>
            </a:r>
            <a:r>
              <a:rPr lang="fr-FR" dirty="0" err="1"/>
              <a:t>other</a:t>
            </a:r>
            <a:r>
              <a:rPr lang="fr-FR" dirty="0"/>
              <a:t> </a:t>
            </a:r>
            <a:r>
              <a:rPr lang="fr-FR" dirty="0" err="1"/>
              <a:t>edge</a:t>
            </a:r>
            <a:endParaRPr lang="fr-FR" dirty="0"/>
          </a:p>
          <a:p>
            <a:pPr marL="342900" indent="-342900">
              <a:buAutoNum type="arabicParenR"/>
            </a:pPr>
            <a:r>
              <a:rPr lang="fr-FR" dirty="0"/>
              <a:t>If C </a:t>
            </a:r>
            <a:r>
              <a:rPr lang="fr-FR" dirty="0" err="1"/>
              <a:t>loses</a:t>
            </a:r>
            <a:r>
              <a:rPr lang="fr-FR" dirty="0"/>
              <a:t> </a:t>
            </a:r>
            <a:r>
              <a:rPr lang="fr-FR" dirty="0" err="1"/>
              <a:t>connectivity</a:t>
            </a:r>
            <a:r>
              <a:rPr lang="fr-FR" dirty="0"/>
              <a:t> to A, </a:t>
            </a:r>
            <a:r>
              <a:rPr lang="fr-FR" dirty="0" err="1"/>
              <a:t>it</a:t>
            </a:r>
            <a:r>
              <a:rPr lang="fr-FR" dirty="0"/>
              <a:t> uses a tunnel to B till RPL </a:t>
            </a:r>
            <a:r>
              <a:rPr lang="fr-FR" dirty="0" err="1"/>
              <a:t>completes</a:t>
            </a:r>
            <a:r>
              <a:rPr lang="fr-FR" dirty="0"/>
              <a:t> local </a:t>
            </a:r>
            <a:r>
              <a:rPr lang="fr-FR" dirty="0" err="1"/>
              <a:t>repair</a:t>
            </a:r>
            <a:r>
              <a:rPr lang="fr-FR" dirty="0"/>
              <a:t>. Tunnel has a </a:t>
            </a:r>
            <a:r>
              <a:rPr lang="fr-FR" dirty="0" err="1"/>
              <a:t>routing</a:t>
            </a:r>
            <a:r>
              <a:rPr lang="fr-FR" dirty="0"/>
              <a:t> header in NS mode.</a:t>
            </a:r>
          </a:p>
          <a:p>
            <a:pPr marL="342900" indent="-342900">
              <a:buAutoNum type="arabicParenR"/>
            </a:pPr>
            <a:r>
              <a:rPr lang="fr-FR" dirty="0" err="1"/>
              <a:t>When</a:t>
            </a:r>
            <a:r>
              <a:rPr lang="fr-FR" dirty="0"/>
              <a:t> the </a:t>
            </a:r>
            <a:r>
              <a:rPr lang="fr-FR" dirty="0" err="1"/>
              <a:t>Edge</a:t>
            </a:r>
            <a:r>
              <a:rPr lang="fr-FR" dirty="0"/>
              <a:t> </a:t>
            </a:r>
            <a:r>
              <a:rPr lang="fr-FR" dirty="0" err="1"/>
              <a:t>decaps</a:t>
            </a:r>
            <a:r>
              <a:rPr lang="fr-FR" dirty="0"/>
              <a:t>, </a:t>
            </a:r>
            <a:r>
              <a:rPr lang="fr-FR" dirty="0" err="1"/>
              <a:t>it</a:t>
            </a:r>
            <a:r>
              <a:rPr lang="fr-FR" dirty="0"/>
              <a:t> must </a:t>
            </a:r>
            <a:r>
              <a:rPr lang="fr-FR" dirty="0" err="1"/>
              <a:t>forward</a:t>
            </a:r>
            <a:r>
              <a:rPr lang="fr-FR" dirty="0"/>
              <a:t> </a:t>
            </a:r>
            <a:r>
              <a:rPr lang="fr-FR" dirty="0" err="1"/>
              <a:t>outside</a:t>
            </a:r>
            <a:r>
              <a:rPr lang="fr-FR" dirty="0"/>
              <a:t> the ARC; </a:t>
            </a:r>
            <a:r>
              <a:rPr lang="fr-FR" dirty="0" err="1"/>
              <a:t>it</a:t>
            </a:r>
            <a:r>
              <a:rPr lang="fr-FR" dirty="0"/>
              <a:t> </a:t>
            </a:r>
            <a:r>
              <a:rPr lang="fr-FR" dirty="0" err="1"/>
              <a:t>cannot</a:t>
            </a:r>
            <a:r>
              <a:rPr lang="fr-FR" dirty="0"/>
              <a:t> </a:t>
            </a:r>
            <a:r>
              <a:rPr lang="fr-FR" dirty="0" err="1"/>
              <a:t>reinject</a:t>
            </a:r>
            <a:r>
              <a:rPr lang="fr-FR" dirty="0"/>
              <a:t> in the ARC.</a:t>
            </a:r>
          </a:p>
          <a:p>
            <a:pPr marL="342900" indent="-342900">
              <a:buAutoNum type="arabicParenR"/>
            </a:pPr>
            <a:endParaRPr lang="fr-FR" dirty="0"/>
          </a:p>
          <a:p>
            <a:pPr marL="342900" indent="-342900">
              <a:buAutoNum type="arabicParenR"/>
            </a:pPr>
            <a:endParaRPr lang="fr-FR" dirty="0"/>
          </a:p>
          <a:p>
            <a:pPr marL="342900" indent="-342900">
              <a:buAutoNum type="arabicParenR"/>
            </a:pPr>
            <a:endParaRPr lang="fr-FR" dirty="0"/>
          </a:p>
          <a:p>
            <a:endParaRPr lang="en-US" dirty="0"/>
          </a:p>
        </p:txBody>
      </p:sp>
      <p:grpSp>
        <p:nvGrpSpPr>
          <p:cNvPr id="5" name="Group 4"/>
          <p:cNvGrpSpPr/>
          <p:nvPr/>
        </p:nvGrpSpPr>
        <p:grpSpPr>
          <a:xfrm>
            <a:off x="490331" y="4986"/>
            <a:ext cx="5832004" cy="3291499"/>
            <a:chOff x="1752600" y="137501"/>
            <a:chExt cx="4980552" cy="3291499"/>
          </a:xfrm>
        </p:grpSpPr>
        <p:grpSp>
          <p:nvGrpSpPr>
            <p:cNvPr id="4" name="Group 3"/>
            <p:cNvGrpSpPr/>
            <p:nvPr/>
          </p:nvGrpSpPr>
          <p:grpSpPr>
            <a:xfrm>
              <a:off x="1752600" y="428282"/>
              <a:ext cx="3066104" cy="3000718"/>
              <a:chOff x="4642682" y="1171249"/>
              <a:chExt cx="4221445" cy="4619951"/>
            </a:xfrm>
          </p:grpSpPr>
          <p:grpSp>
            <p:nvGrpSpPr>
              <p:cNvPr id="6" name="Groupe 100"/>
              <p:cNvGrpSpPr/>
              <p:nvPr/>
            </p:nvGrpSpPr>
            <p:grpSpPr>
              <a:xfrm>
                <a:off x="4800601" y="1171249"/>
                <a:ext cx="4063526" cy="4619951"/>
                <a:chOff x="1098541" y="1171249"/>
                <a:chExt cx="5417505" cy="4619951"/>
              </a:xfrm>
            </p:grpSpPr>
            <p:grpSp>
              <p:nvGrpSpPr>
                <p:cNvPr id="10" name="Groupe 101"/>
                <p:cNvGrpSpPr/>
                <p:nvPr/>
              </p:nvGrpSpPr>
              <p:grpSpPr>
                <a:xfrm>
                  <a:off x="1098541" y="1171249"/>
                  <a:ext cx="5417505" cy="4619951"/>
                  <a:chOff x="1098541" y="1171249"/>
                  <a:chExt cx="5417505" cy="4619951"/>
                </a:xfrm>
              </p:grpSpPr>
              <p:sp>
                <p:nvSpPr>
                  <p:cNvPr id="19" name="Oval 9"/>
                  <p:cNvSpPr/>
                  <p:nvPr/>
                </p:nvSpPr>
                <p:spPr>
                  <a:xfrm>
                    <a:off x="4100469" y="1171249"/>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20" name="Oval 10"/>
                  <p:cNvSpPr/>
                  <p:nvPr/>
                </p:nvSpPr>
                <p:spPr>
                  <a:xfrm>
                    <a:off x="2809846" y="184580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21" name="Oval 11"/>
                  <p:cNvSpPr/>
                  <p:nvPr/>
                </p:nvSpPr>
                <p:spPr>
                  <a:xfrm>
                    <a:off x="2032000" y="258896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22" name="Oval 12"/>
                  <p:cNvSpPr/>
                  <p:nvPr/>
                </p:nvSpPr>
                <p:spPr>
                  <a:xfrm>
                    <a:off x="1098541" y="379789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L</a:t>
                    </a:r>
                    <a:endParaRPr lang="en-US" dirty="0">
                      <a:solidFill>
                        <a:srgbClr val="002060"/>
                      </a:solidFill>
                    </a:endParaRPr>
                  </a:p>
                </p:txBody>
              </p:sp>
              <p:sp>
                <p:nvSpPr>
                  <p:cNvPr id="23" name="Oval 13"/>
                  <p:cNvSpPr/>
                  <p:nvPr/>
                </p:nvSpPr>
                <p:spPr>
                  <a:xfrm>
                    <a:off x="5391092" y="1857049"/>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24" name="Oval 14"/>
                  <p:cNvSpPr/>
                  <p:nvPr/>
                </p:nvSpPr>
                <p:spPr>
                  <a:xfrm>
                    <a:off x="6066861" y="306167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K</a:t>
                    </a:r>
                  </a:p>
                </p:txBody>
              </p:sp>
              <p:sp>
                <p:nvSpPr>
                  <p:cNvPr id="25" name="Oval 15"/>
                  <p:cNvSpPr/>
                  <p:nvPr/>
                </p:nvSpPr>
                <p:spPr>
                  <a:xfrm>
                    <a:off x="5452007" y="4569162"/>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J</a:t>
                    </a:r>
                    <a:endParaRPr lang="en-US" dirty="0">
                      <a:solidFill>
                        <a:srgbClr val="002060"/>
                      </a:solidFill>
                    </a:endParaRPr>
                  </a:p>
                </p:txBody>
              </p:sp>
              <p:cxnSp>
                <p:nvCxnSpPr>
                  <p:cNvPr id="26" name="Straight Arrow Connector 16"/>
                  <p:cNvCxnSpPr>
                    <a:stCxn id="20" idx="7"/>
                    <a:endCxn id="19" idx="2"/>
                  </p:cNvCxnSpPr>
                  <p:nvPr/>
                </p:nvCxnSpPr>
                <p:spPr>
                  <a:xfrm rot="5400000" flipH="1" flipV="1">
                    <a:off x="3378209" y="1192148"/>
                    <a:ext cx="508937" cy="935584"/>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7" name="Oval 23"/>
                  <p:cNvSpPr/>
                  <p:nvPr/>
                </p:nvSpPr>
                <p:spPr>
                  <a:xfrm>
                    <a:off x="3399385" y="265756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cxnSp>
                <p:nvCxnSpPr>
                  <p:cNvPr id="28" name="Straight Arrow Connector 25"/>
                  <p:cNvCxnSpPr>
                    <a:stCxn id="27" idx="1"/>
                    <a:endCxn id="20" idx="5"/>
                  </p:cNvCxnSpPr>
                  <p:nvPr/>
                </p:nvCxnSpPr>
                <p:spPr>
                  <a:xfrm flipH="1" flipV="1">
                    <a:off x="3164885" y="2245647"/>
                    <a:ext cx="295415" cy="48052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33"/>
                  <p:cNvCxnSpPr>
                    <a:stCxn id="21" idx="7"/>
                    <a:endCxn id="20" idx="3"/>
                  </p:cNvCxnSpPr>
                  <p:nvPr/>
                </p:nvCxnSpPr>
                <p:spPr>
                  <a:xfrm flipV="1">
                    <a:off x="2387039" y="2245647"/>
                    <a:ext cx="483722" cy="4119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30" name="Oval 27"/>
                  <p:cNvSpPr/>
                  <p:nvPr/>
                </p:nvSpPr>
                <p:spPr>
                  <a:xfrm>
                    <a:off x="2500269" y="386649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E</a:t>
                    </a:r>
                  </a:p>
                </p:txBody>
              </p:sp>
              <p:sp>
                <p:nvSpPr>
                  <p:cNvPr id="31" name="Oval 27"/>
                  <p:cNvSpPr/>
                  <p:nvPr/>
                </p:nvSpPr>
                <p:spPr>
                  <a:xfrm>
                    <a:off x="3892493" y="4051863"/>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F</a:t>
                    </a:r>
                  </a:p>
                </p:txBody>
              </p:sp>
              <p:sp>
                <p:nvSpPr>
                  <p:cNvPr id="32" name="Oval 27"/>
                  <p:cNvSpPr/>
                  <p:nvPr/>
                </p:nvSpPr>
                <p:spPr>
                  <a:xfrm>
                    <a:off x="1752600" y="5037605"/>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G	</a:t>
                    </a:r>
                  </a:p>
                </p:txBody>
              </p:sp>
              <p:sp>
                <p:nvSpPr>
                  <p:cNvPr id="33" name="Oval 27"/>
                  <p:cNvSpPr/>
                  <p:nvPr/>
                </p:nvSpPr>
                <p:spPr>
                  <a:xfrm>
                    <a:off x="3104615" y="5252080"/>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H</a:t>
                    </a:r>
                  </a:p>
                </p:txBody>
              </p:sp>
              <p:sp>
                <p:nvSpPr>
                  <p:cNvPr id="34" name="Oval 27"/>
                  <p:cNvSpPr/>
                  <p:nvPr/>
                </p:nvSpPr>
                <p:spPr>
                  <a:xfrm>
                    <a:off x="4460847" y="5362249"/>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I</a:t>
                    </a:r>
                  </a:p>
                </p:txBody>
              </p:sp>
              <p:cxnSp>
                <p:nvCxnSpPr>
                  <p:cNvPr id="35" name="Straight Arrow Connector 20"/>
                  <p:cNvCxnSpPr/>
                  <p:nvPr/>
                </p:nvCxnSpPr>
                <p:spPr>
                  <a:xfrm rot="16200000" flipV="1">
                    <a:off x="4724125" y="1197769"/>
                    <a:ext cx="520180" cy="935584"/>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7"/>
                  <p:cNvCxnSpPr>
                    <a:stCxn id="24" idx="1"/>
                  </p:cNvCxnSpPr>
                  <p:nvPr/>
                </p:nvCxnSpPr>
                <p:spPr>
                  <a:xfrm flipH="1" flipV="1">
                    <a:off x="5807046" y="2122730"/>
                    <a:ext cx="320730" cy="100755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5486384" y="2489745"/>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38" name="Straight Arrow Connector 40"/>
                  <p:cNvCxnSpPr/>
                  <p:nvPr/>
                </p:nvCxnSpPr>
                <p:spPr>
                  <a:xfrm flipV="1">
                    <a:off x="5659984" y="3530121"/>
                    <a:ext cx="614854" cy="103904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5553990" y="3745469"/>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40" name="Straight Arrow Connector 36"/>
                  <p:cNvCxnSpPr/>
                  <p:nvPr/>
                </p:nvCxnSpPr>
                <p:spPr>
                  <a:xfrm flipV="1">
                    <a:off x="1453580" y="3057409"/>
                    <a:ext cx="786397" cy="809089"/>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26"/>
                  <p:cNvCxnSpPr/>
                  <p:nvPr/>
                </p:nvCxnSpPr>
                <p:spPr>
                  <a:xfrm flipH="1" flipV="1">
                    <a:off x="2239977" y="3057409"/>
                    <a:ext cx="321207" cy="87769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31"/>
                  <p:cNvCxnSpPr/>
                  <p:nvPr/>
                </p:nvCxnSpPr>
                <p:spPr>
                  <a:xfrm flipV="1">
                    <a:off x="2909406" y="3126011"/>
                    <a:ext cx="697956" cy="8996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1"/>
                  <p:cNvCxnSpPr/>
                  <p:nvPr/>
                </p:nvCxnSpPr>
                <p:spPr>
                  <a:xfrm flipH="1" flipV="1">
                    <a:off x="3607362" y="3126011"/>
                    <a:ext cx="346046" cy="98867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3348199" y="3440668"/>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sp>
                <p:nvSpPr>
                  <p:cNvPr id="45" name="Rectangle 44"/>
                  <p:cNvSpPr/>
                  <p:nvPr/>
                </p:nvSpPr>
                <p:spPr>
                  <a:xfrm>
                    <a:off x="2865408" y="2286000"/>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46" name="Straight Arrow Connector 41"/>
                  <p:cNvCxnSpPr/>
                  <p:nvPr/>
                </p:nvCxnSpPr>
                <p:spPr>
                  <a:xfrm flipV="1">
                    <a:off x="2107639" y="4334941"/>
                    <a:ext cx="600607" cy="765482"/>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1"/>
                  <p:cNvCxnSpPr/>
                  <p:nvPr/>
                </p:nvCxnSpPr>
                <p:spPr>
                  <a:xfrm flipH="1" flipV="1">
                    <a:off x="2708246" y="4334941"/>
                    <a:ext cx="457284" cy="97995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1"/>
                  <p:cNvCxnSpPr/>
                  <p:nvPr/>
                </p:nvCxnSpPr>
                <p:spPr>
                  <a:xfrm flipH="1" flipV="1">
                    <a:off x="4100470" y="4480814"/>
                    <a:ext cx="568354" cy="881435"/>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1"/>
                  <p:cNvCxnSpPr/>
                  <p:nvPr/>
                </p:nvCxnSpPr>
                <p:spPr>
                  <a:xfrm flipV="1">
                    <a:off x="3312592" y="4417996"/>
                    <a:ext cx="640816" cy="834084"/>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1"/>
                  <p:cNvCxnSpPr>
                    <a:stCxn id="33" idx="2"/>
                    <a:endCxn id="32" idx="6"/>
                  </p:cNvCxnSpPr>
                  <p:nvPr/>
                </p:nvCxnSpPr>
                <p:spPr>
                  <a:xfrm flipH="1" flipV="1">
                    <a:off x="2168554" y="5252081"/>
                    <a:ext cx="936061" cy="21447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41"/>
                  <p:cNvCxnSpPr/>
                  <p:nvPr/>
                </p:nvCxnSpPr>
                <p:spPr>
                  <a:xfrm flipH="1" flipV="1">
                    <a:off x="3520569" y="5466556"/>
                    <a:ext cx="940278" cy="11016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4300350" y="4355069"/>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grpSp>
            <p:cxnSp>
              <p:nvCxnSpPr>
                <p:cNvPr id="11" name="Straight Arrow Connector 41"/>
                <p:cNvCxnSpPr/>
                <p:nvPr/>
              </p:nvCxnSpPr>
              <p:spPr>
                <a:xfrm flipH="1" flipV="1">
                  <a:off x="2916223" y="4100720"/>
                  <a:ext cx="976270" cy="165619"/>
                </a:xfrm>
                <a:prstGeom prst="straightConnector1">
                  <a:avLst/>
                </a:prstGeom>
                <a:ln w="28575">
                  <a:solidFill>
                    <a:srgbClr val="FF0000"/>
                  </a:solidFill>
                  <a:headEnd type="arrow"/>
                  <a:tailEnd type="diamond"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41"/>
                <p:cNvCxnSpPr/>
                <p:nvPr/>
              </p:nvCxnSpPr>
              <p:spPr>
                <a:xfrm flipH="1" flipV="1">
                  <a:off x="2447954" y="2823188"/>
                  <a:ext cx="951431" cy="68602"/>
                </a:xfrm>
                <a:prstGeom prst="straightConnector1">
                  <a:avLst/>
                </a:prstGeom>
                <a:ln w="28575">
                  <a:solidFill>
                    <a:srgbClr val="FF0000"/>
                  </a:solidFill>
                  <a:headEnd type="arrow"/>
                  <a:tailEnd type="diamond"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41"/>
                <p:cNvCxnSpPr/>
                <p:nvPr/>
              </p:nvCxnSpPr>
              <p:spPr>
                <a:xfrm flipH="1" flipV="1">
                  <a:off x="4247532" y="4417996"/>
                  <a:ext cx="1189585" cy="31678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41"/>
                <p:cNvCxnSpPr/>
                <p:nvPr/>
              </p:nvCxnSpPr>
              <p:spPr>
                <a:xfrm flipH="1" flipV="1">
                  <a:off x="1514495" y="4032118"/>
                  <a:ext cx="985774" cy="686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2206372" y="5043771"/>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sp>
              <p:nvSpPr>
                <p:cNvPr id="16" name="Oval 15"/>
                <p:cNvSpPr/>
                <p:nvPr/>
              </p:nvSpPr>
              <p:spPr>
                <a:xfrm>
                  <a:off x="4876800" y="3505200"/>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M</a:t>
                  </a:r>
                  <a:endParaRPr lang="en-US" dirty="0">
                    <a:solidFill>
                      <a:srgbClr val="002060"/>
                    </a:solidFill>
                  </a:endParaRPr>
                </a:p>
              </p:txBody>
            </p:sp>
            <p:cxnSp>
              <p:nvCxnSpPr>
                <p:cNvPr id="17" name="Straight Arrow Connector 40"/>
                <p:cNvCxnSpPr/>
                <p:nvPr/>
              </p:nvCxnSpPr>
              <p:spPr>
                <a:xfrm flipV="1">
                  <a:off x="5292754" y="3461519"/>
                  <a:ext cx="835022" cy="27790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40"/>
                <p:cNvCxnSpPr/>
                <p:nvPr/>
              </p:nvCxnSpPr>
              <p:spPr>
                <a:xfrm flipH="1" flipV="1">
                  <a:off x="5084777" y="3973643"/>
                  <a:ext cx="428145" cy="664121"/>
                </a:xfrm>
                <a:prstGeom prst="straightConnector1">
                  <a:avLst/>
                </a:prstGeom>
                <a:ln w="28575">
                  <a:solidFill>
                    <a:srgbClr val="FF0000"/>
                  </a:solidFill>
                  <a:headEnd type="arrow"/>
                  <a:tailEnd type="diamond"/>
                </a:ln>
              </p:spPr>
              <p:style>
                <a:lnRef idx="1">
                  <a:schemeClr val="accent1"/>
                </a:lnRef>
                <a:fillRef idx="0">
                  <a:schemeClr val="accent1"/>
                </a:fillRef>
                <a:effectRef idx="0">
                  <a:schemeClr val="accent1"/>
                </a:effectRef>
                <a:fontRef idx="minor">
                  <a:schemeClr val="tx1"/>
                </a:fontRef>
              </p:style>
            </p:cxnSp>
          </p:grpSp>
          <p:sp>
            <p:nvSpPr>
              <p:cNvPr id="7" name="Oval 15"/>
              <p:cNvSpPr/>
              <p:nvPr/>
            </p:nvSpPr>
            <p:spPr>
              <a:xfrm>
                <a:off x="4642682" y="5054058"/>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N</a:t>
                </a:r>
                <a:endParaRPr lang="en-US" dirty="0">
                  <a:solidFill>
                    <a:srgbClr val="002060"/>
                  </a:solidFill>
                </a:endParaRPr>
              </a:p>
            </p:txBody>
          </p:sp>
          <p:cxnSp>
            <p:nvCxnSpPr>
              <p:cNvPr id="8" name="Straight Arrow Connector 40"/>
              <p:cNvCxnSpPr>
                <a:stCxn id="7" idx="0"/>
              </p:cNvCxnSpPr>
              <p:nvPr/>
            </p:nvCxnSpPr>
            <p:spPr>
              <a:xfrm flipV="1">
                <a:off x="4797841" y="4267200"/>
                <a:ext cx="155159" cy="78685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5191068" y="3810000"/>
                <a:ext cx="721613"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grpSp>
        <p:sp>
          <p:nvSpPr>
            <p:cNvPr id="94" name="Line Callout 1 93"/>
            <p:cNvSpPr/>
            <p:nvPr/>
          </p:nvSpPr>
          <p:spPr>
            <a:xfrm>
              <a:off x="4847923" y="137501"/>
              <a:ext cx="1885229" cy="1155936"/>
            </a:xfrm>
            <a:prstGeom prst="borderCallout1">
              <a:avLst>
                <a:gd name="adj1" fmla="val 44335"/>
                <a:gd name="adj2" fmla="val -1138"/>
                <a:gd name="adj3" fmla="val 94592"/>
                <a:gd name="adj4" fmla="val -702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Non storing DAO:</a:t>
              </a:r>
            </a:p>
            <a:p>
              <a:pPr algn="ctr"/>
              <a:r>
                <a:rPr lang="en-US" dirty="0"/>
                <a:t>indicating</a:t>
              </a:r>
            </a:p>
            <a:p>
              <a:pPr algn="ctr"/>
              <a:r>
                <a:rPr lang="en-US" dirty="0"/>
                <a:t>Source Route path to B</a:t>
              </a:r>
            </a:p>
          </p:txBody>
        </p:sp>
        <p:sp>
          <p:nvSpPr>
            <p:cNvPr id="95" name="Down Arrow 94"/>
            <p:cNvSpPr/>
            <p:nvPr/>
          </p:nvSpPr>
          <p:spPr>
            <a:xfrm rot="1482203">
              <a:off x="3322902" y="701990"/>
              <a:ext cx="276280" cy="8364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Down Arrow 95"/>
            <p:cNvSpPr/>
            <p:nvPr/>
          </p:nvSpPr>
          <p:spPr>
            <a:xfrm rot="20405324">
              <a:off x="3352690" y="1594429"/>
              <a:ext cx="233482" cy="766086"/>
            </a:xfrm>
            <a:prstGeom prst="down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Down Arrow 96"/>
            <p:cNvSpPr/>
            <p:nvPr/>
          </p:nvSpPr>
          <p:spPr>
            <a:xfrm rot="17606563">
              <a:off x="3832832" y="2192855"/>
              <a:ext cx="276280" cy="642005"/>
            </a:xfrm>
            <a:prstGeom prst="down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Down Arrow 97"/>
            <p:cNvSpPr/>
            <p:nvPr/>
          </p:nvSpPr>
          <p:spPr>
            <a:xfrm rot="12575042">
              <a:off x="4494853" y="1923823"/>
              <a:ext cx="276280" cy="642005"/>
            </a:xfrm>
            <a:prstGeom prst="down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Down Arrow 98"/>
            <p:cNvSpPr/>
            <p:nvPr/>
          </p:nvSpPr>
          <p:spPr>
            <a:xfrm rot="10083050">
              <a:off x="4490290" y="1037542"/>
              <a:ext cx="276280" cy="642005"/>
            </a:xfrm>
            <a:prstGeom prst="down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Line Callout 1 157"/>
            <p:cNvSpPr/>
            <p:nvPr/>
          </p:nvSpPr>
          <p:spPr>
            <a:xfrm>
              <a:off x="5003534" y="1846292"/>
              <a:ext cx="1533937" cy="576063"/>
            </a:xfrm>
            <a:prstGeom prst="borderCallout1">
              <a:avLst>
                <a:gd name="adj1" fmla="val 44335"/>
                <a:gd name="adj2" fmla="val -1138"/>
                <a:gd name="adj3" fmla="val 60819"/>
                <a:gd name="adj4" fmla="val -16261"/>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lumMod val="75000"/>
                      <a:lumOff val="25000"/>
                    </a:schemeClr>
                  </a:solidFill>
                </a:rPr>
                <a:t>Source Route path to B</a:t>
              </a:r>
            </a:p>
          </p:txBody>
        </p:sp>
      </p:grpSp>
      <p:grpSp>
        <p:nvGrpSpPr>
          <p:cNvPr id="54" name="Group 53"/>
          <p:cNvGrpSpPr/>
          <p:nvPr/>
        </p:nvGrpSpPr>
        <p:grpSpPr>
          <a:xfrm>
            <a:off x="388179" y="3587838"/>
            <a:ext cx="5942737" cy="3039405"/>
            <a:chOff x="388179" y="3587838"/>
            <a:chExt cx="5942737" cy="3039405"/>
          </a:xfrm>
        </p:grpSpPr>
        <p:sp>
          <p:nvSpPr>
            <p:cNvPr id="156" name="Line Callout 1 155"/>
            <p:cNvSpPr/>
            <p:nvPr/>
          </p:nvSpPr>
          <p:spPr>
            <a:xfrm>
              <a:off x="3800780" y="3597575"/>
              <a:ext cx="1869821" cy="357374"/>
            </a:xfrm>
            <a:prstGeom prst="borderCallout1">
              <a:avLst>
                <a:gd name="adj1" fmla="val 52473"/>
                <a:gd name="adj2" fmla="val -7496"/>
                <a:gd name="adj3" fmla="val 149719"/>
                <a:gd name="adj4" fmla="val -3271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Projected DAO</a:t>
              </a:r>
            </a:p>
          </p:txBody>
        </p:sp>
        <p:grpSp>
          <p:nvGrpSpPr>
            <p:cNvPr id="53" name="Group 52"/>
            <p:cNvGrpSpPr/>
            <p:nvPr/>
          </p:nvGrpSpPr>
          <p:grpSpPr>
            <a:xfrm>
              <a:off x="388179" y="3626525"/>
              <a:ext cx="5942737" cy="3000718"/>
              <a:chOff x="1666615" y="3759040"/>
              <a:chExt cx="5075118" cy="3000718"/>
            </a:xfrm>
          </p:grpSpPr>
          <p:grpSp>
            <p:nvGrpSpPr>
              <p:cNvPr id="100" name="Group 99"/>
              <p:cNvGrpSpPr/>
              <p:nvPr/>
            </p:nvGrpSpPr>
            <p:grpSpPr>
              <a:xfrm>
                <a:off x="1905000" y="3759040"/>
                <a:ext cx="3066104" cy="3000718"/>
                <a:chOff x="4642682" y="1171249"/>
                <a:chExt cx="4221445" cy="4619951"/>
              </a:xfrm>
            </p:grpSpPr>
            <p:grpSp>
              <p:nvGrpSpPr>
                <p:cNvPr id="101" name="Groupe 100"/>
                <p:cNvGrpSpPr/>
                <p:nvPr/>
              </p:nvGrpSpPr>
              <p:grpSpPr>
                <a:xfrm>
                  <a:off x="4800601" y="1171249"/>
                  <a:ext cx="4063526" cy="4619951"/>
                  <a:chOff x="1098541" y="1171249"/>
                  <a:chExt cx="5417505" cy="4619951"/>
                </a:xfrm>
              </p:grpSpPr>
              <p:grpSp>
                <p:nvGrpSpPr>
                  <p:cNvPr id="105" name="Groupe 101"/>
                  <p:cNvGrpSpPr/>
                  <p:nvPr/>
                </p:nvGrpSpPr>
                <p:grpSpPr>
                  <a:xfrm>
                    <a:off x="1098541" y="1171249"/>
                    <a:ext cx="5417505" cy="4619951"/>
                    <a:chOff x="1098541" y="1171249"/>
                    <a:chExt cx="5417505" cy="4619951"/>
                  </a:xfrm>
                </p:grpSpPr>
                <p:sp>
                  <p:nvSpPr>
                    <p:cNvPr id="114" name="Oval 9"/>
                    <p:cNvSpPr/>
                    <p:nvPr/>
                  </p:nvSpPr>
                  <p:spPr>
                    <a:xfrm>
                      <a:off x="4100469" y="1171249"/>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115" name="Oval 10"/>
                    <p:cNvSpPr/>
                    <p:nvPr/>
                  </p:nvSpPr>
                  <p:spPr>
                    <a:xfrm>
                      <a:off x="2809846" y="184580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116" name="Oval 11"/>
                    <p:cNvSpPr/>
                    <p:nvPr/>
                  </p:nvSpPr>
                  <p:spPr>
                    <a:xfrm>
                      <a:off x="2032000" y="258896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117" name="Oval 12"/>
                    <p:cNvSpPr/>
                    <p:nvPr/>
                  </p:nvSpPr>
                  <p:spPr>
                    <a:xfrm>
                      <a:off x="1098541" y="379789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L</a:t>
                      </a:r>
                      <a:endParaRPr lang="en-US" dirty="0">
                        <a:solidFill>
                          <a:srgbClr val="002060"/>
                        </a:solidFill>
                      </a:endParaRPr>
                    </a:p>
                  </p:txBody>
                </p:sp>
                <p:sp>
                  <p:nvSpPr>
                    <p:cNvPr id="118" name="Oval 13"/>
                    <p:cNvSpPr/>
                    <p:nvPr/>
                  </p:nvSpPr>
                  <p:spPr>
                    <a:xfrm>
                      <a:off x="5391092" y="1857049"/>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119" name="Oval 14"/>
                    <p:cNvSpPr/>
                    <p:nvPr/>
                  </p:nvSpPr>
                  <p:spPr>
                    <a:xfrm>
                      <a:off x="6066861" y="306167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K</a:t>
                      </a:r>
                    </a:p>
                  </p:txBody>
                </p:sp>
                <p:sp>
                  <p:nvSpPr>
                    <p:cNvPr id="120" name="Oval 15"/>
                    <p:cNvSpPr/>
                    <p:nvPr/>
                  </p:nvSpPr>
                  <p:spPr>
                    <a:xfrm>
                      <a:off x="5452007" y="4569162"/>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J</a:t>
                      </a:r>
                      <a:endParaRPr lang="en-US" dirty="0">
                        <a:solidFill>
                          <a:srgbClr val="002060"/>
                        </a:solidFill>
                      </a:endParaRPr>
                    </a:p>
                  </p:txBody>
                </p:sp>
                <p:cxnSp>
                  <p:nvCxnSpPr>
                    <p:cNvPr id="121" name="Straight Arrow Connector 16"/>
                    <p:cNvCxnSpPr>
                      <a:stCxn id="115" idx="7"/>
                      <a:endCxn id="114" idx="2"/>
                    </p:cNvCxnSpPr>
                    <p:nvPr/>
                  </p:nvCxnSpPr>
                  <p:spPr>
                    <a:xfrm rot="5400000" flipH="1" flipV="1">
                      <a:off x="3378209" y="1192148"/>
                      <a:ext cx="508937" cy="935584"/>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22" name="Oval 23"/>
                    <p:cNvSpPr/>
                    <p:nvPr/>
                  </p:nvSpPr>
                  <p:spPr>
                    <a:xfrm>
                      <a:off x="3399385" y="265756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cxnSp>
                  <p:nvCxnSpPr>
                    <p:cNvPr id="123" name="Straight Arrow Connector 25"/>
                    <p:cNvCxnSpPr>
                      <a:stCxn id="122" idx="1"/>
                      <a:endCxn id="115" idx="5"/>
                    </p:cNvCxnSpPr>
                    <p:nvPr/>
                  </p:nvCxnSpPr>
                  <p:spPr>
                    <a:xfrm flipH="1" flipV="1">
                      <a:off x="3164885" y="2245647"/>
                      <a:ext cx="295415" cy="48052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24" name="Straight Arrow Connector 33"/>
                    <p:cNvCxnSpPr>
                      <a:stCxn id="116" idx="7"/>
                      <a:endCxn id="115" idx="3"/>
                    </p:cNvCxnSpPr>
                    <p:nvPr/>
                  </p:nvCxnSpPr>
                  <p:spPr>
                    <a:xfrm flipV="1">
                      <a:off x="2387039" y="2245647"/>
                      <a:ext cx="483722" cy="4119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25" name="Oval 27"/>
                    <p:cNvSpPr/>
                    <p:nvPr/>
                  </p:nvSpPr>
                  <p:spPr>
                    <a:xfrm>
                      <a:off x="2500269" y="386649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E</a:t>
                      </a:r>
                    </a:p>
                  </p:txBody>
                </p:sp>
                <p:sp>
                  <p:nvSpPr>
                    <p:cNvPr id="126" name="Oval 27"/>
                    <p:cNvSpPr/>
                    <p:nvPr/>
                  </p:nvSpPr>
                  <p:spPr>
                    <a:xfrm>
                      <a:off x="3892493" y="4051863"/>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F</a:t>
                      </a:r>
                    </a:p>
                  </p:txBody>
                </p:sp>
                <p:sp>
                  <p:nvSpPr>
                    <p:cNvPr id="127" name="Oval 27"/>
                    <p:cNvSpPr/>
                    <p:nvPr/>
                  </p:nvSpPr>
                  <p:spPr>
                    <a:xfrm>
                      <a:off x="1752600" y="5037605"/>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G	</a:t>
                      </a:r>
                    </a:p>
                  </p:txBody>
                </p:sp>
                <p:sp>
                  <p:nvSpPr>
                    <p:cNvPr id="128" name="Oval 27"/>
                    <p:cNvSpPr/>
                    <p:nvPr/>
                  </p:nvSpPr>
                  <p:spPr>
                    <a:xfrm>
                      <a:off x="3104615" y="5252080"/>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H</a:t>
                      </a:r>
                    </a:p>
                  </p:txBody>
                </p:sp>
                <p:sp>
                  <p:nvSpPr>
                    <p:cNvPr id="129" name="Oval 27"/>
                    <p:cNvSpPr/>
                    <p:nvPr/>
                  </p:nvSpPr>
                  <p:spPr>
                    <a:xfrm>
                      <a:off x="4460847" y="5362249"/>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I</a:t>
                      </a:r>
                    </a:p>
                  </p:txBody>
                </p:sp>
                <p:cxnSp>
                  <p:nvCxnSpPr>
                    <p:cNvPr id="130" name="Straight Arrow Connector 20"/>
                    <p:cNvCxnSpPr/>
                    <p:nvPr/>
                  </p:nvCxnSpPr>
                  <p:spPr>
                    <a:xfrm rot="16200000" flipV="1">
                      <a:off x="4724125" y="1197769"/>
                      <a:ext cx="520180" cy="935584"/>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31" name="Straight Arrow Connector 37"/>
                    <p:cNvCxnSpPr>
                      <a:stCxn id="119" idx="1"/>
                    </p:cNvCxnSpPr>
                    <p:nvPr/>
                  </p:nvCxnSpPr>
                  <p:spPr>
                    <a:xfrm flipH="1" flipV="1">
                      <a:off x="5807046" y="2122730"/>
                      <a:ext cx="320730" cy="100755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32" name="Rectangle 131"/>
                    <p:cNvSpPr/>
                    <p:nvPr/>
                  </p:nvSpPr>
                  <p:spPr>
                    <a:xfrm>
                      <a:off x="5486384" y="2489745"/>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133" name="Straight Arrow Connector 40"/>
                    <p:cNvCxnSpPr/>
                    <p:nvPr/>
                  </p:nvCxnSpPr>
                  <p:spPr>
                    <a:xfrm flipV="1">
                      <a:off x="5659984" y="3530121"/>
                      <a:ext cx="614854" cy="103904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34" name="Rectangle 133"/>
                    <p:cNvSpPr/>
                    <p:nvPr/>
                  </p:nvSpPr>
                  <p:spPr>
                    <a:xfrm>
                      <a:off x="5553990" y="3745469"/>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135" name="Straight Arrow Connector 36"/>
                    <p:cNvCxnSpPr/>
                    <p:nvPr/>
                  </p:nvCxnSpPr>
                  <p:spPr>
                    <a:xfrm flipV="1">
                      <a:off x="1453580" y="3057409"/>
                      <a:ext cx="786397" cy="809089"/>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36" name="Straight Arrow Connector 26"/>
                    <p:cNvCxnSpPr/>
                    <p:nvPr/>
                  </p:nvCxnSpPr>
                  <p:spPr>
                    <a:xfrm flipH="1" flipV="1">
                      <a:off x="2239977" y="3057409"/>
                      <a:ext cx="321207" cy="87769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7" name="Straight Arrow Connector 31"/>
                    <p:cNvCxnSpPr/>
                    <p:nvPr/>
                  </p:nvCxnSpPr>
                  <p:spPr>
                    <a:xfrm flipV="1">
                      <a:off x="2909406" y="3126011"/>
                      <a:ext cx="697956" cy="8996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38" name="Straight Arrow Connector 41"/>
                    <p:cNvCxnSpPr/>
                    <p:nvPr/>
                  </p:nvCxnSpPr>
                  <p:spPr>
                    <a:xfrm flipH="1" flipV="1">
                      <a:off x="3607362" y="3126011"/>
                      <a:ext cx="346046" cy="98867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39" name="Rectangle 138"/>
                    <p:cNvSpPr/>
                    <p:nvPr/>
                  </p:nvSpPr>
                  <p:spPr>
                    <a:xfrm>
                      <a:off x="3348199" y="3440668"/>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sp>
                  <p:nvSpPr>
                    <p:cNvPr id="140" name="Rectangle 139"/>
                    <p:cNvSpPr/>
                    <p:nvPr/>
                  </p:nvSpPr>
                  <p:spPr>
                    <a:xfrm>
                      <a:off x="2865408" y="2286000"/>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141" name="Straight Arrow Connector 41"/>
                    <p:cNvCxnSpPr/>
                    <p:nvPr/>
                  </p:nvCxnSpPr>
                  <p:spPr>
                    <a:xfrm flipV="1">
                      <a:off x="2107639" y="4334941"/>
                      <a:ext cx="600607" cy="765482"/>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42" name="Straight Arrow Connector 41"/>
                    <p:cNvCxnSpPr/>
                    <p:nvPr/>
                  </p:nvCxnSpPr>
                  <p:spPr>
                    <a:xfrm flipH="1" flipV="1">
                      <a:off x="2708246" y="4334941"/>
                      <a:ext cx="457284" cy="97995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3" name="Straight Arrow Connector 41"/>
                    <p:cNvCxnSpPr/>
                    <p:nvPr/>
                  </p:nvCxnSpPr>
                  <p:spPr>
                    <a:xfrm flipH="1" flipV="1">
                      <a:off x="4100470" y="4480814"/>
                      <a:ext cx="568354" cy="881435"/>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44" name="Straight Arrow Connector 41"/>
                    <p:cNvCxnSpPr/>
                    <p:nvPr/>
                  </p:nvCxnSpPr>
                  <p:spPr>
                    <a:xfrm flipV="1">
                      <a:off x="3312592" y="4417996"/>
                      <a:ext cx="640816" cy="834084"/>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45" name="Straight Arrow Connector 41"/>
                    <p:cNvCxnSpPr>
                      <a:stCxn id="128" idx="2"/>
                      <a:endCxn id="127" idx="6"/>
                    </p:cNvCxnSpPr>
                    <p:nvPr/>
                  </p:nvCxnSpPr>
                  <p:spPr>
                    <a:xfrm flipH="1" flipV="1">
                      <a:off x="2168554" y="5252081"/>
                      <a:ext cx="936061" cy="21447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6" name="Straight Arrow Connector 41"/>
                    <p:cNvCxnSpPr/>
                    <p:nvPr/>
                  </p:nvCxnSpPr>
                  <p:spPr>
                    <a:xfrm flipH="1" flipV="1">
                      <a:off x="3520569" y="5466556"/>
                      <a:ext cx="940278" cy="11016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7" name="Rectangle 146"/>
                    <p:cNvSpPr/>
                    <p:nvPr/>
                  </p:nvSpPr>
                  <p:spPr>
                    <a:xfrm>
                      <a:off x="4300350" y="4355069"/>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grpSp>
              <p:cxnSp>
                <p:nvCxnSpPr>
                  <p:cNvPr id="106" name="Straight Arrow Connector 41"/>
                  <p:cNvCxnSpPr/>
                  <p:nvPr/>
                </p:nvCxnSpPr>
                <p:spPr>
                  <a:xfrm flipH="1" flipV="1">
                    <a:off x="2916223" y="4100720"/>
                    <a:ext cx="976270" cy="165619"/>
                  </a:xfrm>
                  <a:prstGeom prst="straightConnector1">
                    <a:avLst/>
                  </a:prstGeom>
                  <a:ln w="28575">
                    <a:solidFill>
                      <a:srgbClr val="FF0000"/>
                    </a:solidFill>
                    <a:headEnd type="arrow"/>
                    <a:tailEnd type="diamond" w="lg" len="lg"/>
                  </a:ln>
                </p:spPr>
                <p:style>
                  <a:lnRef idx="1">
                    <a:schemeClr val="accent1"/>
                  </a:lnRef>
                  <a:fillRef idx="0">
                    <a:schemeClr val="accent1"/>
                  </a:fillRef>
                  <a:effectRef idx="0">
                    <a:schemeClr val="accent1"/>
                  </a:effectRef>
                  <a:fontRef idx="minor">
                    <a:schemeClr val="tx1"/>
                  </a:fontRef>
                </p:style>
              </p:cxnSp>
              <p:cxnSp>
                <p:nvCxnSpPr>
                  <p:cNvPr id="107" name="Straight Arrow Connector 41"/>
                  <p:cNvCxnSpPr/>
                  <p:nvPr/>
                </p:nvCxnSpPr>
                <p:spPr>
                  <a:xfrm flipH="1" flipV="1">
                    <a:off x="2447954" y="2823188"/>
                    <a:ext cx="951431" cy="68602"/>
                  </a:xfrm>
                  <a:prstGeom prst="straightConnector1">
                    <a:avLst/>
                  </a:prstGeom>
                  <a:ln w="28575">
                    <a:solidFill>
                      <a:srgbClr val="FF0000"/>
                    </a:solidFill>
                    <a:headEnd type="arrow"/>
                    <a:tailEnd type="diamond" w="lg" len="lg"/>
                  </a:ln>
                </p:spPr>
                <p:style>
                  <a:lnRef idx="1">
                    <a:schemeClr val="accent1"/>
                  </a:lnRef>
                  <a:fillRef idx="0">
                    <a:schemeClr val="accent1"/>
                  </a:fillRef>
                  <a:effectRef idx="0">
                    <a:schemeClr val="accent1"/>
                  </a:effectRef>
                  <a:fontRef idx="minor">
                    <a:schemeClr val="tx1"/>
                  </a:fontRef>
                </p:style>
              </p:cxnSp>
              <p:cxnSp>
                <p:nvCxnSpPr>
                  <p:cNvPr id="108" name="Straight Arrow Connector 41"/>
                  <p:cNvCxnSpPr/>
                  <p:nvPr/>
                </p:nvCxnSpPr>
                <p:spPr>
                  <a:xfrm flipH="1" flipV="1">
                    <a:off x="4247532" y="4417996"/>
                    <a:ext cx="1189585" cy="31678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9" name="Straight Arrow Connector 41"/>
                  <p:cNvCxnSpPr/>
                  <p:nvPr/>
                </p:nvCxnSpPr>
                <p:spPr>
                  <a:xfrm flipH="1" flipV="1">
                    <a:off x="1514495" y="4032118"/>
                    <a:ext cx="985774" cy="686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0" name="Rectangle 109"/>
                  <p:cNvSpPr/>
                  <p:nvPr/>
                </p:nvSpPr>
                <p:spPr>
                  <a:xfrm>
                    <a:off x="2206372" y="5043771"/>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sp>
                <p:nvSpPr>
                  <p:cNvPr id="111" name="Oval 110"/>
                  <p:cNvSpPr/>
                  <p:nvPr/>
                </p:nvSpPr>
                <p:spPr>
                  <a:xfrm>
                    <a:off x="4876800" y="3505200"/>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M</a:t>
                    </a:r>
                    <a:endParaRPr lang="en-US" dirty="0">
                      <a:solidFill>
                        <a:srgbClr val="002060"/>
                      </a:solidFill>
                    </a:endParaRPr>
                  </a:p>
                </p:txBody>
              </p:sp>
              <p:cxnSp>
                <p:nvCxnSpPr>
                  <p:cNvPr id="112" name="Straight Arrow Connector 40"/>
                  <p:cNvCxnSpPr/>
                  <p:nvPr/>
                </p:nvCxnSpPr>
                <p:spPr>
                  <a:xfrm flipV="1">
                    <a:off x="5292754" y="3461519"/>
                    <a:ext cx="835022" cy="27790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13" name="Straight Arrow Connector 40"/>
                  <p:cNvCxnSpPr/>
                  <p:nvPr/>
                </p:nvCxnSpPr>
                <p:spPr>
                  <a:xfrm flipH="1" flipV="1">
                    <a:off x="5084777" y="3973643"/>
                    <a:ext cx="428145" cy="664121"/>
                  </a:xfrm>
                  <a:prstGeom prst="straightConnector1">
                    <a:avLst/>
                  </a:prstGeom>
                  <a:ln w="28575">
                    <a:solidFill>
                      <a:srgbClr val="FF0000"/>
                    </a:solidFill>
                    <a:headEnd type="arrow"/>
                    <a:tailEnd type="diamond"/>
                  </a:ln>
                </p:spPr>
                <p:style>
                  <a:lnRef idx="1">
                    <a:schemeClr val="accent1"/>
                  </a:lnRef>
                  <a:fillRef idx="0">
                    <a:schemeClr val="accent1"/>
                  </a:fillRef>
                  <a:effectRef idx="0">
                    <a:schemeClr val="accent1"/>
                  </a:effectRef>
                  <a:fontRef idx="minor">
                    <a:schemeClr val="tx1"/>
                  </a:fontRef>
                </p:style>
              </p:cxnSp>
            </p:grpSp>
            <p:sp>
              <p:nvSpPr>
                <p:cNvPr id="102" name="Oval 15"/>
                <p:cNvSpPr/>
                <p:nvPr/>
              </p:nvSpPr>
              <p:spPr>
                <a:xfrm>
                  <a:off x="4642682" y="5054058"/>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N</a:t>
                  </a:r>
                  <a:endParaRPr lang="en-US" dirty="0">
                    <a:solidFill>
                      <a:srgbClr val="002060"/>
                    </a:solidFill>
                  </a:endParaRPr>
                </a:p>
              </p:txBody>
            </p:sp>
            <p:cxnSp>
              <p:nvCxnSpPr>
                <p:cNvPr id="103" name="Straight Arrow Connector 40"/>
                <p:cNvCxnSpPr>
                  <a:stCxn id="102" idx="0"/>
                </p:cNvCxnSpPr>
                <p:nvPr/>
              </p:nvCxnSpPr>
              <p:spPr>
                <a:xfrm flipV="1">
                  <a:off x="4797841" y="4267200"/>
                  <a:ext cx="155159" cy="78685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4" name="Rectangle 103"/>
                <p:cNvSpPr/>
                <p:nvPr/>
              </p:nvSpPr>
              <p:spPr>
                <a:xfrm>
                  <a:off x="5191068" y="3810000"/>
                  <a:ext cx="721613"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grpSp>
          <p:sp>
            <p:nvSpPr>
              <p:cNvPr id="149" name="Down Arrow 148"/>
              <p:cNvSpPr/>
              <p:nvPr/>
            </p:nvSpPr>
            <p:spPr>
              <a:xfrm rot="18086065">
                <a:off x="3959879" y="3937983"/>
                <a:ext cx="276280" cy="5587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Down Arrow 149"/>
              <p:cNvSpPr/>
              <p:nvPr/>
            </p:nvSpPr>
            <p:spPr>
              <a:xfrm rot="20405324">
                <a:off x="3505090" y="4939438"/>
                <a:ext cx="233482" cy="766086"/>
              </a:xfrm>
              <a:prstGeom prst="down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Down Arrow 150"/>
              <p:cNvSpPr/>
              <p:nvPr/>
            </p:nvSpPr>
            <p:spPr>
              <a:xfrm rot="17606563">
                <a:off x="3985232" y="5537864"/>
                <a:ext cx="276280" cy="642005"/>
              </a:xfrm>
              <a:prstGeom prst="down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Down Arrow 151"/>
              <p:cNvSpPr/>
              <p:nvPr/>
            </p:nvSpPr>
            <p:spPr>
              <a:xfrm rot="12575042">
                <a:off x="4647253" y="5268832"/>
                <a:ext cx="276280" cy="642005"/>
              </a:xfrm>
              <a:prstGeom prst="down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Down Arrow 152"/>
              <p:cNvSpPr/>
              <p:nvPr/>
            </p:nvSpPr>
            <p:spPr>
              <a:xfrm rot="10083050">
                <a:off x="4642690" y="4382551"/>
                <a:ext cx="276280" cy="642005"/>
              </a:xfrm>
              <a:prstGeom prst="down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Line Callout 1 153"/>
              <p:cNvSpPr/>
              <p:nvPr/>
            </p:nvSpPr>
            <p:spPr>
              <a:xfrm>
                <a:off x="1666615" y="3773292"/>
                <a:ext cx="935139" cy="563717"/>
              </a:xfrm>
              <a:prstGeom prst="borderCallout1">
                <a:avLst>
                  <a:gd name="adj1" fmla="val 36198"/>
                  <a:gd name="adj2" fmla="val 105833"/>
                  <a:gd name="adj3" fmla="val 103423"/>
                  <a:gd name="adj4" fmla="val 196780"/>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40000"/>
                        <a:lumOff val="60000"/>
                      </a:schemeClr>
                    </a:solidFill>
                  </a:rPr>
                  <a:t>DAO </a:t>
                </a:r>
                <a:r>
                  <a:rPr lang="en-US" dirty="0" err="1">
                    <a:solidFill>
                      <a:schemeClr val="accent1">
                        <a:lumMod val="40000"/>
                        <a:lumOff val="60000"/>
                      </a:schemeClr>
                    </a:solidFill>
                  </a:rPr>
                  <a:t>Ack</a:t>
                </a:r>
                <a:endParaRPr lang="en-US" dirty="0">
                  <a:solidFill>
                    <a:schemeClr val="accent1">
                      <a:lumMod val="40000"/>
                      <a:lumOff val="60000"/>
                    </a:schemeClr>
                  </a:solidFill>
                </a:endParaRPr>
              </a:p>
            </p:txBody>
          </p:sp>
          <p:sp>
            <p:nvSpPr>
              <p:cNvPr id="155" name="Down Arrow 154"/>
              <p:cNvSpPr/>
              <p:nvPr/>
            </p:nvSpPr>
            <p:spPr>
              <a:xfrm rot="12421819">
                <a:off x="3442085" y="3988271"/>
                <a:ext cx="254201" cy="809901"/>
              </a:xfrm>
              <a:prstGeom prst="downArrow">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Line Callout 1 156"/>
              <p:cNvSpPr/>
              <p:nvPr/>
            </p:nvSpPr>
            <p:spPr>
              <a:xfrm>
                <a:off x="5207796" y="5164302"/>
                <a:ext cx="1533937" cy="576063"/>
              </a:xfrm>
              <a:prstGeom prst="borderCallout1">
                <a:avLst>
                  <a:gd name="adj1" fmla="val 44335"/>
                  <a:gd name="adj2" fmla="val -1138"/>
                  <a:gd name="adj3" fmla="val 60819"/>
                  <a:gd name="adj4" fmla="val -16261"/>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lumMod val="75000"/>
                        <a:lumOff val="25000"/>
                      </a:schemeClr>
                    </a:solidFill>
                  </a:rPr>
                  <a:t>Storing mode Route to B</a:t>
                </a:r>
              </a:p>
            </p:txBody>
          </p:sp>
          <p:sp>
            <p:nvSpPr>
              <p:cNvPr id="159" name="Down Arrow 158"/>
              <p:cNvSpPr/>
              <p:nvPr/>
            </p:nvSpPr>
            <p:spPr>
              <a:xfrm rot="20608577">
                <a:off x="4484289" y="4481581"/>
                <a:ext cx="276280" cy="8364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Down Arrow 159"/>
              <p:cNvSpPr/>
              <p:nvPr/>
            </p:nvSpPr>
            <p:spPr>
              <a:xfrm rot="1413570">
                <a:off x="4419030" y="5301320"/>
                <a:ext cx="260379" cy="6607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Down Arrow 160"/>
              <p:cNvSpPr/>
              <p:nvPr/>
            </p:nvSpPr>
            <p:spPr>
              <a:xfrm rot="6623101">
                <a:off x="3925750" y="5752944"/>
                <a:ext cx="253986" cy="6513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Down Arrow 161"/>
              <p:cNvSpPr/>
              <p:nvPr/>
            </p:nvSpPr>
            <p:spPr>
              <a:xfrm rot="9628079">
                <a:off x="3310739" y="5047335"/>
                <a:ext cx="253986" cy="6513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3" name="Line Callout 1 162"/>
            <p:cNvSpPr/>
            <p:nvPr/>
          </p:nvSpPr>
          <p:spPr>
            <a:xfrm>
              <a:off x="3805421" y="3587838"/>
              <a:ext cx="1869821" cy="357374"/>
            </a:xfrm>
            <a:prstGeom prst="borderCallout1">
              <a:avLst>
                <a:gd name="adj1" fmla="val 52473"/>
                <a:gd name="adj2" fmla="val -7496"/>
                <a:gd name="adj3" fmla="val 446959"/>
                <a:gd name="adj4" fmla="val -6830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Projected DAO</a:t>
              </a:r>
            </a:p>
          </p:txBody>
        </p:sp>
      </p:grpSp>
    </p:spTree>
    <p:extLst>
      <p:ext uri="{BB962C8B-B14F-4D97-AF65-F5344CB8AC3E}">
        <p14:creationId xmlns:p14="http://schemas.microsoft.com/office/powerpoint/2010/main" val="23637157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955118"/>
            <a:ext cx="9144000" cy="2387600"/>
          </a:xfrm>
        </p:spPr>
        <p:txBody>
          <a:bodyPr>
            <a:normAutofit/>
          </a:bodyPr>
          <a:lstStyle/>
          <a:p>
            <a:r>
              <a:rPr lang="en-US" sz="5400" b="1" dirty="0" smtClean="0"/>
              <a:t>Any Other Business?</a:t>
            </a:r>
            <a:endParaRPr lang="en-US" sz="5400" b="1" dirty="0"/>
          </a:p>
        </p:txBody>
      </p:sp>
      <p:sp>
        <p:nvSpPr>
          <p:cNvPr id="3" name="Subtitle 2"/>
          <p:cNvSpPr>
            <a:spLocks noGrp="1"/>
          </p:cNvSpPr>
          <p:nvPr>
            <p:ph type="subTitle" idx="1"/>
          </p:nvPr>
        </p:nvSpPr>
        <p:spPr>
          <a:xfrm>
            <a:off x="1524000" y="4434793"/>
            <a:ext cx="9144000" cy="1655762"/>
          </a:xfrm>
        </p:spPr>
        <p:txBody>
          <a:bodyPr/>
          <a:lstStyle/>
          <a:p>
            <a:r>
              <a:rPr lang="en-US" dirty="0" smtClean="0"/>
              <a:t> </a:t>
            </a:r>
            <a:endParaRPr lang="en-US"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BF9C3C-0004-4145-8BE2-5FBA8C817ACA}"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5" name="Picture 4"/>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304618" y="619245"/>
            <a:ext cx="9072086" cy="1737208"/>
          </a:xfrm>
          <a:prstGeom prst="rect">
            <a:avLst/>
          </a:prstGeom>
          <a:noFill/>
          <a:ln>
            <a:noFill/>
          </a:ln>
          <a:effectLst>
            <a:outerShdw dist="35921" dir="2700000" algn="ctr" rotWithShape="0">
              <a:srgbClr val="808080"/>
            </a:outerShdw>
            <a:softEdge rad="25400"/>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Lst>
        </p:spPr>
      </p:pic>
    </p:spTree>
    <p:extLst>
      <p:ext uri="{BB962C8B-B14F-4D97-AF65-F5344CB8AC3E}">
        <p14:creationId xmlns:p14="http://schemas.microsoft.com/office/powerpoint/2010/main" val="15701575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2"/>
          <a:stretch>
            <a:fillRect/>
          </a:stretch>
        </p:blipFill>
        <p:spPr>
          <a:xfrm>
            <a:off x="189569" y="1145768"/>
            <a:ext cx="6892353" cy="5102198"/>
          </a:xfrm>
          <a:prstGeom prst="rect">
            <a:avLst/>
          </a:prstGeom>
        </p:spPr>
      </p:pic>
      <p:sp>
        <p:nvSpPr>
          <p:cNvPr id="2" name="Titre 1"/>
          <p:cNvSpPr>
            <a:spLocks noGrp="1"/>
          </p:cNvSpPr>
          <p:nvPr>
            <p:ph type="title"/>
          </p:nvPr>
        </p:nvSpPr>
        <p:spPr>
          <a:xfrm>
            <a:off x="891768" y="83704"/>
            <a:ext cx="10515600" cy="1325563"/>
          </a:xfrm>
        </p:spPr>
        <p:txBody>
          <a:bodyPr>
            <a:normAutofit/>
          </a:bodyPr>
          <a:lstStyle/>
          <a:p>
            <a:r>
              <a:rPr lang="en-US" dirty="0" smtClean="0"/>
              <a:t>PANID compression bit</a:t>
            </a:r>
            <a:endParaRPr lang="en-US" dirty="0"/>
          </a:p>
        </p:txBody>
      </p:sp>
      <p:sp>
        <p:nvSpPr>
          <p:cNvPr id="3" name="Espace réservé du contenu 2"/>
          <p:cNvSpPr>
            <a:spLocks noGrp="1"/>
          </p:cNvSpPr>
          <p:nvPr>
            <p:ph idx="1"/>
          </p:nvPr>
        </p:nvSpPr>
        <p:spPr>
          <a:xfrm>
            <a:off x="8184801" y="4832493"/>
            <a:ext cx="3278654" cy="1490249"/>
          </a:xfrm>
        </p:spPr>
        <p:txBody>
          <a:bodyPr>
            <a:normAutofit/>
          </a:bodyPr>
          <a:lstStyle/>
          <a:p>
            <a:pPr marL="0" indent="0">
              <a:lnSpc>
                <a:spcPct val="100000"/>
              </a:lnSpc>
              <a:spcBef>
                <a:spcPts val="0"/>
              </a:spcBef>
            </a:pPr>
            <a:r>
              <a:rPr lang="en-US" dirty="0" err="1"/>
              <a:t>s</a:t>
            </a:r>
            <a:r>
              <a:rPr lang="en-US" dirty="0" err="1" smtClean="0"/>
              <a:t>rc</a:t>
            </a:r>
            <a:r>
              <a:rPr lang="en-US" dirty="0" smtClean="0"/>
              <a:t> </a:t>
            </a:r>
            <a:r>
              <a:rPr lang="en-US" dirty="0" err="1" smtClean="0"/>
              <a:t>addr</a:t>
            </a:r>
            <a:r>
              <a:rPr lang="en-US" dirty="0" smtClean="0"/>
              <a:t>:	short</a:t>
            </a:r>
          </a:p>
          <a:p>
            <a:pPr marL="0" indent="0">
              <a:lnSpc>
                <a:spcPct val="100000"/>
              </a:lnSpc>
              <a:spcBef>
                <a:spcPts val="0"/>
              </a:spcBef>
            </a:pPr>
            <a:r>
              <a:rPr lang="en-US" dirty="0" err="1" smtClean="0"/>
              <a:t>dest</a:t>
            </a:r>
            <a:r>
              <a:rPr lang="en-US" dirty="0" smtClean="0"/>
              <a:t> </a:t>
            </a:r>
            <a:r>
              <a:rPr lang="en-US" dirty="0" err="1" smtClean="0"/>
              <a:t>addr</a:t>
            </a:r>
            <a:r>
              <a:rPr lang="en-US" dirty="0" smtClean="0"/>
              <a:t>:	short</a:t>
            </a:r>
          </a:p>
          <a:p>
            <a:pPr marL="0" indent="0">
              <a:lnSpc>
                <a:spcPct val="100000"/>
              </a:lnSpc>
              <a:spcBef>
                <a:spcPts val="0"/>
              </a:spcBef>
            </a:pPr>
            <a:r>
              <a:rPr lang="en-US" dirty="0" smtClean="0"/>
              <a:t>single PAN address</a:t>
            </a:r>
            <a:endParaRPr lang="en-US" dirty="0"/>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36</a:t>
            </a:fld>
            <a:endParaRPr lang="fr-FR"/>
          </a:p>
        </p:txBody>
      </p:sp>
      <p:cxnSp>
        <p:nvCxnSpPr>
          <p:cNvPr id="8" name="Connecteur droit avec flèche 7"/>
          <p:cNvCxnSpPr/>
          <p:nvPr/>
        </p:nvCxnSpPr>
        <p:spPr>
          <a:xfrm flipH="1">
            <a:off x="7048500" y="5524500"/>
            <a:ext cx="976313" cy="619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Espace réservé du contenu 2"/>
          <p:cNvSpPr txBox="1">
            <a:spLocks/>
          </p:cNvSpPr>
          <p:nvPr/>
        </p:nvSpPr>
        <p:spPr>
          <a:xfrm>
            <a:off x="8032401" y="1807353"/>
            <a:ext cx="3278654" cy="149024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US" dirty="0" err="1" smtClean="0"/>
              <a:t>src</a:t>
            </a:r>
            <a:r>
              <a:rPr lang="en-US" dirty="0" smtClean="0"/>
              <a:t> </a:t>
            </a:r>
            <a:r>
              <a:rPr lang="en-US" dirty="0" err="1" smtClean="0"/>
              <a:t>addr</a:t>
            </a:r>
            <a:r>
              <a:rPr lang="en-US" dirty="0" smtClean="0"/>
              <a:t>:	short</a:t>
            </a:r>
          </a:p>
          <a:p>
            <a:pPr marL="0" indent="0">
              <a:lnSpc>
                <a:spcPct val="100000"/>
              </a:lnSpc>
              <a:spcBef>
                <a:spcPts val="0"/>
              </a:spcBef>
            </a:pPr>
            <a:r>
              <a:rPr lang="en-US" dirty="0" err="1" smtClean="0"/>
              <a:t>dest</a:t>
            </a:r>
            <a:r>
              <a:rPr lang="en-US" dirty="0" smtClean="0"/>
              <a:t> </a:t>
            </a:r>
            <a:r>
              <a:rPr lang="en-US" dirty="0" err="1" smtClean="0"/>
              <a:t>addr</a:t>
            </a:r>
            <a:r>
              <a:rPr lang="en-US" dirty="0" smtClean="0"/>
              <a:t>:	short</a:t>
            </a:r>
          </a:p>
          <a:p>
            <a:pPr marL="0" indent="0">
              <a:lnSpc>
                <a:spcPct val="100000"/>
              </a:lnSpc>
              <a:spcBef>
                <a:spcPts val="0"/>
              </a:spcBef>
            </a:pPr>
            <a:r>
              <a:rPr lang="en-US" dirty="0" smtClean="0"/>
              <a:t>No PAN address</a:t>
            </a:r>
            <a:endParaRPr lang="en-US" dirty="0"/>
          </a:p>
        </p:txBody>
      </p:sp>
      <p:sp>
        <p:nvSpPr>
          <p:cNvPr id="10" name="Espace réservé du contenu 2"/>
          <p:cNvSpPr txBox="1">
            <a:spLocks/>
          </p:cNvSpPr>
          <p:nvPr/>
        </p:nvSpPr>
        <p:spPr>
          <a:xfrm>
            <a:off x="10775601" y="1868313"/>
            <a:ext cx="3278654" cy="149024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8000" dirty="0" smtClean="0"/>
              <a:t>?</a:t>
            </a:r>
            <a:endParaRPr lang="en-US" sz="8000" dirty="0"/>
          </a:p>
        </p:txBody>
      </p:sp>
    </p:spTree>
    <p:extLst>
      <p:ext uri="{BB962C8B-B14F-4D97-AF65-F5344CB8AC3E}">
        <p14:creationId xmlns:p14="http://schemas.microsoft.com/office/powerpoint/2010/main" val="27248182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736116" y="104499"/>
            <a:ext cx="10515600" cy="1325563"/>
          </a:xfrm>
        </p:spPr>
        <p:txBody>
          <a:bodyPr>
            <a:normAutofit/>
          </a:bodyPr>
          <a:lstStyle/>
          <a:p>
            <a:r>
              <a:rPr lang="en-US" dirty="0" smtClean="0"/>
              <a:t>Agenda bashing</a:t>
            </a:r>
            <a:endParaRPr lang="en-US" dirty="0"/>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4</a:t>
            </a:fld>
            <a:endParaRPr lang="fr-FR" dirty="0"/>
          </a:p>
        </p:txBody>
      </p:sp>
      <p:graphicFrame>
        <p:nvGraphicFramePr>
          <p:cNvPr id="5" name="Table 4"/>
          <p:cNvGraphicFramePr>
            <a:graphicFrameLocks noGrp="1"/>
          </p:cNvGraphicFramePr>
          <p:nvPr>
            <p:extLst>
              <p:ext uri="{D42A27DB-BD31-4B8C-83A1-F6EECF244321}">
                <p14:modId xmlns:p14="http://schemas.microsoft.com/office/powerpoint/2010/main" val="3614980593"/>
              </p:ext>
            </p:extLst>
          </p:nvPr>
        </p:nvGraphicFramePr>
        <p:xfrm>
          <a:off x="522456" y="1337193"/>
          <a:ext cx="10598364" cy="4931840"/>
        </p:xfrm>
        <a:graphic>
          <a:graphicData uri="http://schemas.openxmlformats.org/drawingml/2006/table">
            <a:tbl>
              <a:tblPr firstRow="1" bandRow="1">
                <a:tableStyleId>{5C22544A-7EE6-4342-B048-85BDC9FD1C3A}</a:tableStyleId>
              </a:tblPr>
              <a:tblGrid>
                <a:gridCol w="1103176">
                  <a:extLst>
                    <a:ext uri="{9D8B030D-6E8A-4147-A177-3AD203B41FA5}">
                      <a16:colId xmlns:a16="http://schemas.microsoft.com/office/drawing/2014/main" val="1188353627"/>
                    </a:ext>
                  </a:extLst>
                </a:gridCol>
                <a:gridCol w="8405361">
                  <a:extLst>
                    <a:ext uri="{9D8B030D-6E8A-4147-A177-3AD203B41FA5}">
                      <a16:colId xmlns:a16="http://schemas.microsoft.com/office/drawing/2014/main" val="2384022481"/>
                    </a:ext>
                  </a:extLst>
                </a:gridCol>
                <a:gridCol w="1089827">
                  <a:extLst>
                    <a:ext uri="{9D8B030D-6E8A-4147-A177-3AD203B41FA5}">
                      <a16:colId xmlns:a16="http://schemas.microsoft.com/office/drawing/2014/main" val="4011079028"/>
                    </a:ext>
                  </a:extLst>
                </a:gridCol>
              </a:tblGrid>
              <a:tr h="1341120">
                <a:tc>
                  <a:txBody>
                    <a:bodyPr/>
                    <a:lstStyle/>
                    <a:p>
                      <a:r>
                        <a:rPr lang="en-US" sz="2400" b="0" dirty="0" smtClean="0">
                          <a:solidFill>
                            <a:schemeClr val="tx1"/>
                          </a:solidFill>
                        </a:rPr>
                        <a:t>7:05</a:t>
                      </a:r>
                      <a:endParaRPr lang="en-US" sz="2400" b="0" dirty="0">
                        <a:solidFill>
                          <a:schemeClr val="tx1"/>
                        </a:solidFill>
                      </a:endParaRPr>
                    </a:p>
                  </a:txBody>
                  <a:tcPr marL="121920" marR="121920" marT="60960" marB="60960">
                    <a:solidFill>
                      <a:schemeClr val="bg1"/>
                    </a:solidFill>
                  </a:tcPr>
                </a:tc>
                <a:tc>
                  <a:txBody>
                    <a:bodyPr/>
                    <a:lstStyle/>
                    <a:p>
                      <a:pPr marL="0" indent="0">
                        <a:spcBef>
                          <a:spcPts val="600"/>
                        </a:spcBef>
                        <a:buClr>
                          <a:srgbClr val="000000"/>
                        </a:buClr>
                        <a:buNone/>
                      </a:pPr>
                      <a:r>
                        <a:rPr lang="en-US" sz="2400" b="0" dirty="0" smtClean="0">
                          <a:solidFill>
                            <a:schemeClr val="tx1"/>
                          </a:solidFill>
                        </a:rPr>
                        <a:t>Opening, agenda bashing </a:t>
                      </a:r>
                      <a:r>
                        <a:rPr lang="en-US" altLang="en-US" sz="2400" b="0" dirty="0" smtClean="0">
                          <a:solidFill>
                            <a:schemeClr val="tx1"/>
                          </a:solidFill>
                          <a:cs typeface="Droid Sans Fallback" charset="0"/>
                        </a:rPr>
                        <a:t>(Chairs) 		</a:t>
                      </a:r>
                    </a:p>
                    <a:p>
                      <a:pPr marL="228600" indent="-228600">
                        <a:spcBef>
                          <a:spcPts val="0"/>
                        </a:spcBef>
                        <a:buClr>
                          <a:srgbClr val="000000"/>
                        </a:buClr>
                        <a:buFont typeface="Arial" panose="020B0604020202020204" pitchFamily="34" charset="0"/>
                        <a:buChar char="•"/>
                      </a:pPr>
                      <a:r>
                        <a:rPr lang="en-US" altLang="en-US" sz="1900" b="0" dirty="0" smtClean="0">
                          <a:solidFill>
                            <a:schemeClr val="tx1"/>
                          </a:solidFill>
                          <a:cs typeface="Droid Sans Fallback" charset="0"/>
                        </a:rPr>
                        <a:t>Note-Well, Scribes, Agenda Bashing, </a:t>
                      </a:r>
                      <a:r>
                        <a:rPr lang="en-US" sz="1900" b="0" dirty="0" smtClean="0">
                          <a:solidFill>
                            <a:schemeClr val="tx1"/>
                          </a:solidFill>
                        </a:rPr>
                        <a:t>Approval minutes from last meeting</a:t>
                      </a:r>
                    </a:p>
                    <a:p>
                      <a:pPr marL="228600" indent="-228600">
                        <a:spcBef>
                          <a:spcPts val="0"/>
                        </a:spcBef>
                        <a:buClr>
                          <a:srgbClr val="000000"/>
                        </a:buClr>
                        <a:buFont typeface="Arial" panose="020B0604020202020204" pitchFamily="34" charset="0"/>
                        <a:buChar char="•"/>
                      </a:pPr>
                      <a:r>
                        <a:rPr lang="en-US" sz="1900" b="0" dirty="0" smtClean="0">
                          <a:solidFill>
                            <a:schemeClr val="tx1"/>
                          </a:solidFill>
                        </a:rPr>
                        <a:t>Status of drafts (WGLC / forthcoming WGLC)</a:t>
                      </a:r>
                    </a:p>
                    <a:p>
                      <a:pPr marL="228600" indent="-228600">
                        <a:spcBef>
                          <a:spcPts val="0"/>
                        </a:spcBef>
                        <a:buClr>
                          <a:srgbClr val="000000"/>
                        </a:buClr>
                        <a:buFont typeface="Arial" panose="020B0604020202020204" pitchFamily="34" charset="0"/>
                        <a:buChar char="•"/>
                      </a:pPr>
                      <a:r>
                        <a:rPr lang="en-US" sz="1900" b="0" dirty="0" smtClean="0">
                          <a:solidFill>
                            <a:schemeClr val="tx1"/>
                          </a:solidFill>
                        </a:rPr>
                        <a:t>Last meeting </a:t>
                      </a:r>
                      <a:r>
                        <a:rPr lang="en-US" sz="1900" b="0" dirty="0" err="1" smtClean="0">
                          <a:solidFill>
                            <a:schemeClr val="tx1"/>
                          </a:solidFill>
                        </a:rPr>
                        <a:t>todos</a:t>
                      </a:r>
                      <a:endParaRPr lang="en-US" sz="19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10mn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val="430590605"/>
                  </a:ext>
                </a:extLst>
              </a:tr>
              <a:tr h="551755">
                <a:tc>
                  <a:txBody>
                    <a:bodyPr/>
                    <a:lstStyle/>
                    <a:p>
                      <a:r>
                        <a:rPr lang="en-US" sz="2400" b="0" dirty="0" smtClean="0">
                          <a:solidFill>
                            <a:schemeClr val="tx1"/>
                          </a:solidFill>
                        </a:rPr>
                        <a:t>7:15</a:t>
                      </a:r>
                      <a:endParaRPr lang="en-US" sz="24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Starting 6P shepherding (Pascal)</a:t>
                      </a:r>
                      <a:endParaRPr lang="en-US" sz="24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5mn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val="2789503901"/>
                  </a:ext>
                </a:extLst>
              </a:tr>
              <a:tr h="591801">
                <a:tc>
                  <a:txBody>
                    <a:bodyPr/>
                    <a:lstStyle/>
                    <a:p>
                      <a:r>
                        <a:rPr lang="en-US" sz="2400" b="0" dirty="0" smtClean="0">
                          <a:solidFill>
                            <a:schemeClr val="tx1"/>
                          </a:solidFill>
                        </a:rPr>
                        <a:t>7:20</a:t>
                      </a:r>
                      <a:endParaRPr lang="en-US" sz="2400" b="0" dirty="0">
                        <a:solidFill>
                          <a:schemeClr val="tx1"/>
                        </a:solidFill>
                      </a:endParaRPr>
                    </a:p>
                  </a:txBody>
                  <a:tcPr marL="121920" marR="121920" marT="60960" marB="60960">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kumimoji="0" lang="en-US" altLang="en-US" sz="2400" b="0" i="0" u="none" strike="noStrike" kern="1200" cap="none" spc="0" normalizeH="0" baseline="0" noProof="0" dirty="0" smtClean="0">
                          <a:ln>
                            <a:noFill/>
                          </a:ln>
                          <a:solidFill>
                            <a:prstClr val="black"/>
                          </a:solidFill>
                          <a:effectLst/>
                          <a:uLnTx/>
                          <a:uFillTx/>
                          <a:latin typeface="+mn-lt"/>
                          <a:ea typeface="+mn-ea"/>
                          <a:cs typeface="Droid Sans Fallback" charset="0"/>
                        </a:rPr>
                        <a:t>6P WGLC issues resolution (Xavi)</a:t>
                      </a:r>
                    </a:p>
                  </a:txBody>
                  <a:tcPr marL="121920" marR="121920" marT="60960" marB="60960">
                    <a:solidFill>
                      <a:schemeClr val="bg1"/>
                    </a:solidFill>
                  </a:tcPr>
                </a:tc>
                <a:tc>
                  <a:txBody>
                    <a:bodyPr/>
                    <a:lstStyle/>
                    <a:p>
                      <a:r>
                        <a:rPr lang="en-US" sz="2400" b="0" dirty="0" smtClean="0">
                          <a:solidFill>
                            <a:schemeClr val="tx1"/>
                          </a:solidFill>
                        </a:rPr>
                        <a:t>15mn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val="4226036018"/>
                  </a:ext>
                </a:extLst>
              </a:tr>
              <a:tr h="591801">
                <a:tc>
                  <a:txBody>
                    <a:bodyPr/>
                    <a:lstStyle/>
                    <a:p>
                      <a:r>
                        <a:rPr lang="en-US" sz="2400" b="0" dirty="0" smtClean="0">
                          <a:solidFill>
                            <a:schemeClr val="tx1"/>
                          </a:solidFill>
                        </a:rPr>
                        <a:t>7:35</a:t>
                      </a:r>
                      <a:endParaRPr lang="en-US" sz="2400" b="0" dirty="0">
                        <a:solidFill>
                          <a:schemeClr val="tx1"/>
                        </a:solidFill>
                      </a:endParaRPr>
                    </a:p>
                  </a:txBody>
                  <a:tcPr marL="121920" marR="121920" marT="60960" marB="60960">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kumimoji="0" lang="en-US" altLang="en-US" sz="2400" b="0" i="0" u="none" strike="noStrike" kern="1200" cap="none" spc="0" normalizeH="0" baseline="0" noProof="0" dirty="0" err="1" smtClean="0">
                          <a:ln>
                            <a:noFill/>
                          </a:ln>
                          <a:solidFill>
                            <a:prstClr val="black"/>
                          </a:solidFill>
                          <a:effectLst/>
                          <a:uLnTx/>
                          <a:uFillTx/>
                          <a:latin typeface="+mn-lt"/>
                          <a:ea typeface="+mn-ea"/>
                          <a:cs typeface="Droid Sans Fallback" charset="0"/>
                        </a:rPr>
                        <a:t>SFx</a:t>
                      </a:r>
                      <a:r>
                        <a:rPr kumimoji="0" lang="en-US" altLang="en-US" sz="2400" b="0" i="0" u="none" strike="noStrike" kern="1200" cap="none" spc="0" normalizeH="0" baseline="0" noProof="0" dirty="0" smtClean="0">
                          <a:ln>
                            <a:noFill/>
                          </a:ln>
                          <a:solidFill>
                            <a:prstClr val="black"/>
                          </a:solidFill>
                          <a:effectLst/>
                          <a:uLnTx/>
                          <a:uFillTx/>
                          <a:latin typeface="+mn-lt"/>
                          <a:ea typeface="+mn-ea"/>
                          <a:cs typeface="Droid Sans Fallback" charset="0"/>
                        </a:rPr>
                        <a:t> Readiness (Diego)</a:t>
                      </a:r>
                    </a:p>
                  </a:txBody>
                  <a:tcPr marL="121920" marR="121920" marT="60960" marB="60960">
                    <a:solidFill>
                      <a:schemeClr val="bg1"/>
                    </a:solidFill>
                  </a:tcPr>
                </a:tc>
                <a:tc>
                  <a:txBody>
                    <a:bodyPr/>
                    <a:lstStyle/>
                    <a:p>
                      <a:r>
                        <a:rPr lang="en-US" sz="2400" b="0" dirty="0" smtClean="0">
                          <a:solidFill>
                            <a:schemeClr val="tx1"/>
                          </a:solidFill>
                        </a:rPr>
                        <a:t>5mn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val="323941701"/>
                  </a:ext>
                </a:extLst>
              </a:tr>
              <a:tr h="591801">
                <a:tc>
                  <a:txBody>
                    <a:bodyPr/>
                    <a:lstStyle/>
                    <a:p>
                      <a:r>
                        <a:rPr lang="en-US" sz="2400" b="0" dirty="0" smtClean="0">
                          <a:solidFill>
                            <a:schemeClr val="tx1"/>
                          </a:solidFill>
                        </a:rPr>
                        <a:t>7:40</a:t>
                      </a:r>
                      <a:endParaRPr lang="en-US" sz="2400" b="0" dirty="0">
                        <a:solidFill>
                          <a:schemeClr val="tx1"/>
                        </a:solidFill>
                      </a:endParaRPr>
                    </a:p>
                  </a:txBody>
                  <a:tcPr marL="121920" marR="121920" marT="60960" marB="60960">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kumimoji="0" lang="en-US" altLang="en-US" sz="2400" b="0" i="0" u="none" strike="noStrike" kern="1200" cap="none" spc="0" normalizeH="0" baseline="0" noProof="0" dirty="0" smtClean="0">
                          <a:ln>
                            <a:noFill/>
                          </a:ln>
                          <a:solidFill>
                            <a:prstClr val="black"/>
                          </a:solidFill>
                          <a:effectLst/>
                          <a:uLnTx/>
                          <a:uFillTx/>
                          <a:latin typeface="+mn-lt"/>
                          <a:ea typeface="+mn-ea"/>
                          <a:cs typeface="Droid Sans Fallback" charset="0"/>
                        </a:rPr>
                        <a:t>SF0 what's the plan? (Thomas) </a:t>
                      </a:r>
                    </a:p>
                  </a:txBody>
                  <a:tcPr marL="121920" marR="121920" marT="60960" marB="60960">
                    <a:solidFill>
                      <a:schemeClr val="bg1"/>
                    </a:solidFill>
                  </a:tcPr>
                </a:tc>
                <a:tc>
                  <a:txBody>
                    <a:bodyPr/>
                    <a:lstStyle/>
                    <a:p>
                      <a:r>
                        <a:rPr lang="en-US" sz="2400" b="0" dirty="0" smtClean="0">
                          <a:solidFill>
                            <a:schemeClr val="tx1"/>
                          </a:solidFill>
                        </a:rPr>
                        <a:t>5mn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val="2989805815"/>
                  </a:ext>
                </a:extLst>
              </a:tr>
              <a:tr h="624161">
                <a:tc>
                  <a:txBody>
                    <a:bodyPr/>
                    <a:lstStyle/>
                    <a:p>
                      <a:r>
                        <a:rPr lang="en-US" sz="2400" b="0" dirty="0" smtClean="0">
                          <a:solidFill>
                            <a:schemeClr val="tx1"/>
                          </a:solidFill>
                        </a:rPr>
                        <a:t>7:45</a:t>
                      </a:r>
                      <a:endParaRPr lang="en-US" sz="2400" b="0" dirty="0">
                        <a:solidFill>
                          <a:schemeClr val="tx1"/>
                        </a:solidFill>
                      </a:endParaRPr>
                    </a:p>
                  </a:txBody>
                  <a:tcPr marL="121920" marR="121920" marT="60960" marB="60960">
                    <a:solidFill>
                      <a:schemeClr val="bg1"/>
                    </a:solidFill>
                  </a:tcPr>
                </a:tc>
                <a:tc>
                  <a:txBody>
                    <a:bodyPr/>
                    <a:lstStyle/>
                    <a:p>
                      <a:r>
                        <a:rPr lang="en-US" sz="2400" dirty="0" smtClean="0"/>
                        <a:t>Reroute for RPL (Pascal) </a:t>
                      </a:r>
                      <a:endParaRPr lang="en-US" sz="24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15mn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val="277876632"/>
                  </a:ext>
                </a:extLst>
              </a:tr>
              <a:tr h="624161">
                <a:tc>
                  <a:txBody>
                    <a:bodyPr/>
                    <a:lstStyle/>
                    <a:p>
                      <a:r>
                        <a:rPr lang="en-US" sz="2400" b="0" dirty="0" smtClean="0">
                          <a:solidFill>
                            <a:schemeClr val="tx1"/>
                          </a:solidFill>
                        </a:rPr>
                        <a:t>7:58</a:t>
                      </a:r>
                      <a:endParaRPr lang="en-US" sz="24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AOB</a:t>
                      </a:r>
                      <a:endParaRPr lang="en-US" sz="24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QS</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val="379839057"/>
                  </a:ext>
                </a:extLst>
              </a:tr>
            </a:tbl>
          </a:graphicData>
        </a:graphic>
      </p:graphicFrame>
    </p:spTree>
    <p:extLst>
      <p:ext uri="{BB962C8B-B14F-4D97-AF65-F5344CB8AC3E}">
        <p14:creationId xmlns:p14="http://schemas.microsoft.com/office/powerpoint/2010/main" val="5109811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ext Box 1"/>
          <p:cNvSpPr txBox="1">
            <a:spLocks noChangeArrowheads="1"/>
          </p:cNvSpPr>
          <p:nvPr/>
        </p:nvSpPr>
        <p:spPr bwMode="auto">
          <a:xfrm>
            <a:off x="8077200" y="6245225"/>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gn="r" eaLnBrk="1" hangingPunct="1">
              <a:spcBef>
                <a:spcPct val="0"/>
              </a:spcBef>
              <a:buClrTx/>
              <a:buFontTx/>
              <a:buNone/>
            </a:pPr>
            <a:fld id="{370460B9-CB38-4A32-BA24-14ADB8F4E17D}" type="slidenum">
              <a:rPr lang="en-US" altLang="en-US" sz="1400"/>
              <a:pPr algn="r" eaLnBrk="1" hangingPunct="1">
                <a:spcBef>
                  <a:spcPct val="0"/>
                </a:spcBef>
                <a:buClrTx/>
                <a:buFontTx/>
                <a:buNone/>
              </a:pPr>
              <a:t>5</a:t>
            </a:fld>
            <a:endParaRPr lang="en-US" altLang="en-US" sz="1400"/>
          </a:p>
        </p:txBody>
      </p:sp>
      <p:sp>
        <p:nvSpPr>
          <p:cNvPr id="14339" name="Text Box 2"/>
          <p:cNvSpPr txBox="1">
            <a:spLocks noChangeArrowheads="1"/>
          </p:cNvSpPr>
          <p:nvPr/>
        </p:nvSpPr>
        <p:spPr bwMode="auto">
          <a:xfrm>
            <a:off x="8077200" y="6245225"/>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gn="r" eaLnBrk="1" hangingPunct="1">
              <a:spcBef>
                <a:spcPct val="0"/>
              </a:spcBef>
              <a:buClrTx/>
              <a:buFontTx/>
              <a:buNone/>
            </a:pPr>
            <a:fld id="{F9A81D4A-E411-4BE9-AF5C-987EAD8D0808}" type="slidenum">
              <a:rPr lang="en-US" altLang="en-US" sz="1400"/>
              <a:pPr algn="r" eaLnBrk="1" hangingPunct="1">
                <a:spcBef>
                  <a:spcPct val="0"/>
                </a:spcBef>
                <a:buClrTx/>
                <a:buFontTx/>
                <a:buNone/>
              </a:pPr>
              <a:t>5</a:t>
            </a:fld>
            <a:endParaRPr lang="en-US" altLang="en-US" sz="1400"/>
          </a:p>
        </p:txBody>
      </p:sp>
      <p:sp>
        <p:nvSpPr>
          <p:cNvPr id="14340" name="Text Box 3"/>
          <p:cNvSpPr txBox="1">
            <a:spLocks noChangeArrowheads="1"/>
          </p:cNvSpPr>
          <p:nvPr/>
        </p:nvSpPr>
        <p:spPr bwMode="auto">
          <a:xfrm>
            <a:off x="1981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0" tIns="45711" rIns="91420" bIns="45711"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gn="ctr" eaLnBrk="1" hangingPunct="1">
              <a:spcBef>
                <a:spcPct val="0"/>
              </a:spcBef>
              <a:buClrTx/>
              <a:buFontTx/>
              <a:buNone/>
            </a:pPr>
            <a:r>
              <a:rPr lang="en-US" altLang="en-US"/>
              <a:t>Milestones</a:t>
            </a:r>
          </a:p>
        </p:txBody>
      </p:sp>
      <p:sp>
        <p:nvSpPr>
          <p:cNvPr id="14341" name="Text Box 7"/>
          <p:cNvSpPr txBox="1">
            <a:spLocks noChangeArrowheads="1"/>
          </p:cNvSpPr>
          <p:nvPr/>
        </p:nvSpPr>
        <p:spPr bwMode="auto">
          <a:xfrm>
            <a:off x="2208213" y="1581270"/>
            <a:ext cx="2087562" cy="649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0" tIns="45711" rIns="91420" bIns="45711"/>
          <a:lstStyle>
            <a:lvl1pPr>
              <a:spcBef>
                <a:spcPts val="800"/>
              </a:spcBef>
              <a:buClr>
                <a:srgbClr val="000000"/>
              </a:buClr>
              <a:buSzPct val="100000"/>
              <a:buFont typeface="Times New Roman" panose="02020603050405020304" pitchFamily="18" charset="0"/>
              <a:tabLst>
                <a:tab pos="8229600" algn="r"/>
              </a:tabLst>
              <a:defRPr sz="3200">
                <a:solidFill>
                  <a:srgbClr val="000000"/>
                </a:solidFill>
                <a:latin typeface="Arial" panose="020B0604020202020204" pitchFamily="34" charset="0"/>
                <a:cs typeface="Droid Sans Fallback" charset="0"/>
              </a:defRPr>
            </a:lvl1pPr>
            <a:lvl2pPr marL="742950" indent="-342900">
              <a:spcBef>
                <a:spcPts val="700"/>
              </a:spcBef>
              <a:buClr>
                <a:srgbClr val="000000"/>
              </a:buClr>
              <a:buSzPct val="100000"/>
              <a:buFont typeface="Times New Roman" panose="02020603050405020304" pitchFamily="18" charset="0"/>
              <a:tabLst>
                <a:tab pos="8229600" algn="r"/>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8229600" algn="r"/>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9pPr>
          </a:lstStyle>
          <a:p>
            <a:r>
              <a:rPr lang="en-US" altLang="en-US" sz="2800">
                <a:solidFill>
                  <a:schemeClr val="tx1"/>
                </a:solidFill>
              </a:rPr>
              <a:t>Before</a:t>
            </a:r>
          </a:p>
        </p:txBody>
      </p:sp>
      <p:sp>
        <p:nvSpPr>
          <p:cNvPr id="14342" name="Text Box 7"/>
          <p:cNvSpPr txBox="1">
            <a:spLocks noChangeArrowheads="1"/>
          </p:cNvSpPr>
          <p:nvPr/>
        </p:nvSpPr>
        <p:spPr bwMode="auto">
          <a:xfrm>
            <a:off x="7464426" y="1579684"/>
            <a:ext cx="2232025" cy="405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0" tIns="45711" rIns="91420" bIns="45711"/>
          <a:lstStyle>
            <a:lvl1pPr>
              <a:spcBef>
                <a:spcPts val="800"/>
              </a:spcBef>
              <a:buClr>
                <a:srgbClr val="000000"/>
              </a:buClr>
              <a:buSzPct val="100000"/>
              <a:buFont typeface="Times New Roman" panose="02020603050405020304" pitchFamily="18" charset="0"/>
              <a:tabLst>
                <a:tab pos="8229600" algn="r"/>
              </a:tabLst>
              <a:defRPr sz="3200">
                <a:solidFill>
                  <a:srgbClr val="000000"/>
                </a:solidFill>
                <a:latin typeface="Arial" panose="020B0604020202020204" pitchFamily="34" charset="0"/>
                <a:cs typeface="Droid Sans Fallback" charset="0"/>
              </a:defRPr>
            </a:lvl1pPr>
            <a:lvl2pPr marL="742950" indent="-342900">
              <a:spcBef>
                <a:spcPts val="700"/>
              </a:spcBef>
              <a:buClr>
                <a:srgbClr val="000000"/>
              </a:buClr>
              <a:buSzPct val="100000"/>
              <a:buFont typeface="Times New Roman" panose="02020603050405020304" pitchFamily="18" charset="0"/>
              <a:tabLst>
                <a:tab pos="8229600" algn="r"/>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8229600" algn="r"/>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9pPr>
          </a:lstStyle>
          <a:p>
            <a:r>
              <a:rPr lang="en-US" altLang="en-US" sz="2800">
                <a:solidFill>
                  <a:schemeClr val="tx1"/>
                </a:solidFill>
              </a:rPr>
              <a:t>After</a:t>
            </a:r>
          </a:p>
        </p:txBody>
      </p:sp>
      <p:graphicFrame>
        <p:nvGraphicFramePr>
          <p:cNvPr id="5" name="Table 4"/>
          <p:cNvGraphicFramePr>
            <a:graphicFrameLocks noGrp="1"/>
          </p:cNvGraphicFramePr>
          <p:nvPr>
            <p:extLst>
              <p:ext uri="{D42A27DB-BD31-4B8C-83A1-F6EECF244321}">
                <p14:modId xmlns:p14="http://schemas.microsoft.com/office/powerpoint/2010/main" val="3094282821"/>
              </p:ext>
            </p:extLst>
          </p:nvPr>
        </p:nvGraphicFramePr>
        <p:xfrm>
          <a:off x="231494" y="2261081"/>
          <a:ext cx="5524982" cy="2708471"/>
        </p:xfrm>
        <a:graphic>
          <a:graphicData uri="http://schemas.openxmlformats.org/drawingml/2006/table">
            <a:tbl>
              <a:tblPr firstRow="1" firstCol="1" bandRow="1">
                <a:tableStyleId>{5C22544A-7EE6-4342-B048-85BDC9FD1C3A}</a:tableStyleId>
              </a:tblPr>
              <a:tblGrid>
                <a:gridCol w="952583">
                  <a:extLst>
                    <a:ext uri="{9D8B030D-6E8A-4147-A177-3AD203B41FA5}">
                      <a16:colId xmlns:a16="http://schemas.microsoft.com/office/drawing/2014/main" val="3524521938"/>
                    </a:ext>
                  </a:extLst>
                </a:gridCol>
                <a:gridCol w="4572399">
                  <a:extLst>
                    <a:ext uri="{9D8B030D-6E8A-4147-A177-3AD203B41FA5}">
                      <a16:colId xmlns:a16="http://schemas.microsoft.com/office/drawing/2014/main" val="266879283"/>
                    </a:ext>
                  </a:extLst>
                </a:gridCol>
              </a:tblGrid>
              <a:tr h="186638">
                <a:tc>
                  <a:txBody>
                    <a:bodyPr/>
                    <a:lstStyle/>
                    <a:p>
                      <a:pPr>
                        <a:spcAft>
                          <a:spcPts val="0"/>
                        </a:spcAft>
                      </a:pPr>
                      <a:r>
                        <a:rPr lang="fr-FR" sz="1400" dirty="0" smtClean="0">
                          <a:effectLst/>
                        </a:rPr>
                        <a:t>Date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smtClean="0">
                          <a:effectLst/>
                        </a:rPr>
                        <a:t>Milestone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a16="http://schemas.microsoft.com/office/drawing/2014/main" val="1295899453"/>
                  </a:ext>
                </a:extLst>
              </a:tr>
              <a:tr h="354239">
                <a:tc>
                  <a:txBody>
                    <a:bodyPr/>
                    <a:lstStyle/>
                    <a:p>
                      <a:pPr>
                        <a:spcAft>
                          <a:spcPts val="0"/>
                        </a:spcAft>
                      </a:pPr>
                      <a:r>
                        <a:rPr lang="fr-FR" sz="1400" dirty="0" err="1">
                          <a:effectLst/>
                        </a:rPr>
                        <a:t>Dec</a:t>
                      </a:r>
                      <a:r>
                        <a:rPr lang="fr-FR" sz="1400" dirty="0">
                          <a:effectLst/>
                        </a:rPr>
                        <a:t> 2017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6TiSCH architecture and terminology in RFC publication queue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a16="http://schemas.microsoft.com/office/drawing/2014/main" val="374698377"/>
                  </a:ext>
                </a:extLst>
              </a:tr>
              <a:tr h="354239">
                <a:tc>
                  <a:txBody>
                    <a:bodyPr/>
                    <a:lstStyle/>
                    <a:p>
                      <a:pPr>
                        <a:spcAft>
                          <a:spcPts val="0"/>
                        </a:spcAft>
                      </a:pPr>
                      <a:r>
                        <a:rPr lang="fr-FR" sz="1400">
                          <a:effectLst/>
                        </a:rPr>
                        <a:t>Apr 2017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Initial submission of 6TiSCH architecture to the IESG </a:t>
                      </a:r>
                      <a:br>
                        <a:rPr lang="en-US" sz="1400" dirty="0">
                          <a:effectLst/>
                        </a:rPr>
                      </a:br>
                      <a:r>
                        <a:rPr lang="en-US" sz="1400" u="sng" dirty="0">
                          <a:effectLst/>
                          <a:hlinkClick r:id="rId3"/>
                        </a:rPr>
                        <a:t>draft-ietf-6tisch-architecture</a:t>
                      </a:r>
                      <a:r>
                        <a:rPr lang="fr-FR" sz="1400" dirty="0">
                          <a:effectLst/>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a16="http://schemas.microsoft.com/office/drawing/2014/main" val="4041246256"/>
                  </a:ext>
                </a:extLst>
              </a:tr>
              <a:tr h="354239">
                <a:tc>
                  <a:txBody>
                    <a:bodyPr/>
                    <a:lstStyle/>
                    <a:p>
                      <a:pPr>
                        <a:spcAft>
                          <a:spcPts val="0"/>
                        </a:spcAft>
                      </a:pPr>
                      <a:r>
                        <a:rPr lang="fr-FR" sz="1400">
                          <a:effectLst/>
                        </a:rPr>
                        <a:t>Apr 2017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Initial submission of 6TiSCH terminology to the IESG </a:t>
                      </a:r>
                      <a:br>
                        <a:rPr lang="en-US" sz="1400" dirty="0">
                          <a:effectLst/>
                        </a:rPr>
                      </a:br>
                      <a:r>
                        <a:rPr lang="en-US" sz="1400" u="sng" dirty="0">
                          <a:effectLst/>
                          <a:hlinkClick r:id="rId4"/>
                        </a:rPr>
                        <a:t>draft-ietf-6tisch-terminology</a:t>
                      </a:r>
                      <a:r>
                        <a:rPr lang="fr-FR" sz="1400" dirty="0">
                          <a:effectLst/>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a16="http://schemas.microsoft.com/office/drawing/2014/main" val="3054974966"/>
                  </a:ext>
                </a:extLst>
              </a:tr>
              <a:tr h="354239">
                <a:tc>
                  <a:txBody>
                    <a:bodyPr/>
                    <a:lstStyle/>
                    <a:p>
                      <a:pPr>
                        <a:spcAft>
                          <a:spcPts val="0"/>
                        </a:spcAft>
                      </a:pPr>
                      <a:r>
                        <a:rPr lang="fr-FR" sz="1400">
                          <a:effectLst/>
                        </a:rPr>
                        <a:t>Dec 2016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Evaluate WG progress, propose new charter to the IESG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a16="http://schemas.microsoft.com/office/drawing/2014/main" val="1101421017"/>
                  </a:ext>
                </a:extLst>
              </a:tr>
              <a:tr h="354239">
                <a:tc>
                  <a:txBody>
                    <a:bodyPr/>
                    <a:lstStyle/>
                    <a:p>
                      <a:pPr>
                        <a:spcAft>
                          <a:spcPts val="0"/>
                        </a:spcAft>
                      </a:pPr>
                      <a:r>
                        <a:rPr lang="fr-FR" sz="1400">
                          <a:effectLst/>
                        </a:rPr>
                        <a:t>Dec 2016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Initial submission of draft-ietf-6tisch-6top-sf0 to the IESG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a16="http://schemas.microsoft.com/office/drawing/2014/main" val="353568377"/>
                  </a:ext>
                </a:extLst>
              </a:tr>
              <a:tr h="521840">
                <a:tc>
                  <a:txBody>
                    <a:bodyPr/>
                    <a:lstStyle/>
                    <a:p>
                      <a:pPr>
                        <a:spcAft>
                          <a:spcPts val="0"/>
                        </a:spcAft>
                      </a:pPr>
                      <a:r>
                        <a:rPr lang="fr-FR" sz="1400">
                          <a:effectLst/>
                        </a:rPr>
                        <a:t>Dec 2016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Initial submission of draft-ietf-6tisch-6top-protocol to the IESG </a:t>
                      </a:r>
                      <a:br>
                        <a:rPr lang="en-US" sz="1400" dirty="0">
                          <a:effectLst/>
                        </a:rPr>
                      </a:br>
                      <a:r>
                        <a:rPr lang="en-US" sz="1400" u="sng" dirty="0">
                          <a:effectLst/>
                          <a:hlinkClick r:id="rId5"/>
                        </a:rPr>
                        <a:t>draft-ietf-6tisch-6top-protocol</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a16="http://schemas.microsoft.com/office/drawing/2014/main" val="2989644685"/>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089674667"/>
              </p:ext>
            </p:extLst>
          </p:nvPr>
        </p:nvGraphicFramePr>
        <p:xfrm>
          <a:off x="5941671" y="2261081"/>
          <a:ext cx="5949387" cy="3703892"/>
        </p:xfrm>
        <a:graphic>
          <a:graphicData uri="http://schemas.openxmlformats.org/drawingml/2006/table">
            <a:tbl>
              <a:tblPr firstRow="1" firstCol="1" bandRow="1">
                <a:tableStyleId>{5C22544A-7EE6-4342-B048-85BDC9FD1C3A}</a:tableStyleId>
              </a:tblPr>
              <a:tblGrid>
                <a:gridCol w="1057752">
                  <a:extLst>
                    <a:ext uri="{9D8B030D-6E8A-4147-A177-3AD203B41FA5}">
                      <a16:colId xmlns:a16="http://schemas.microsoft.com/office/drawing/2014/main" val="3559110563"/>
                    </a:ext>
                  </a:extLst>
                </a:gridCol>
                <a:gridCol w="4891635">
                  <a:extLst>
                    <a:ext uri="{9D8B030D-6E8A-4147-A177-3AD203B41FA5}">
                      <a16:colId xmlns:a16="http://schemas.microsoft.com/office/drawing/2014/main" val="151498385"/>
                    </a:ext>
                  </a:extLst>
                </a:gridCol>
              </a:tblGrid>
              <a:tr h="186743">
                <a:tc>
                  <a:txBody>
                    <a:bodyPr/>
                    <a:lstStyle/>
                    <a:p>
                      <a:pPr>
                        <a:spcAft>
                          <a:spcPts val="0"/>
                        </a:spcAft>
                      </a:pPr>
                      <a:r>
                        <a:rPr lang="fr-FR" sz="1400" dirty="0" smtClean="0">
                          <a:effectLst/>
                        </a:rPr>
                        <a:t>Date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smtClean="0">
                          <a:effectLst/>
                        </a:rPr>
                        <a:t>Milestone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val="2417847199"/>
                  </a:ext>
                </a:extLst>
              </a:tr>
              <a:tr h="354431">
                <a:tc>
                  <a:txBody>
                    <a:bodyPr/>
                    <a:lstStyle/>
                    <a:p>
                      <a:pPr>
                        <a:spcAft>
                          <a:spcPts val="0"/>
                        </a:spcAft>
                      </a:pPr>
                      <a:r>
                        <a:rPr lang="fr-FR" sz="1400" dirty="0" err="1">
                          <a:effectLst/>
                        </a:rPr>
                        <a:t>Dec</a:t>
                      </a:r>
                      <a:r>
                        <a:rPr lang="fr-FR" sz="1400" dirty="0">
                          <a:effectLst/>
                        </a:rPr>
                        <a:t> 2018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6TiSCH architecture and terminology in RFC publication queue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val="3837748821"/>
                  </a:ext>
                </a:extLst>
              </a:tr>
              <a:tr h="354431">
                <a:tc>
                  <a:txBody>
                    <a:bodyPr/>
                    <a:lstStyle/>
                    <a:p>
                      <a:pPr>
                        <a:spcAft>
                          <a:spcPts val="0"/>
                        </a:spcAft>
                      </a:pPr>
                      <a:r>
                        <a:rPr lang="fr-FR" sz="1400" dirty="0" err="1">
                          <a:effectLst/>
                        </a:rPr>
                        <a:t>Nov</a:t>
                      </a:r>
                      <a:r>
                        <a:rPr lang="fr-FR" sz="1400" dirty="0">
                          <a:effectLst/>
                        </a:rPr>
                        <a:t> 2018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6TiSCH architecture to the IESG </a:t>
                      </a:r>
                      <a:br>
                        <a:rPr lang="en-US" sz="1400" dirty="0">
                          <a:effectLst/>
                        </a:rPr>
                      </a:br>
                      <a:r>
                        <a:rPr lang="en-US" sz="1400" u="sng" dirty="0">
                          <a:effectLst/>
                          <a:hlinkClick r:id="rId3"/>
                        </a:rPr>
                        <a:t>draft-ietf-6tisch-architecture</a:t>
                      </a:r>
                      <a:r>
                        <a:rPr lang="fr-FR" sz="1400" dirty="0">
                          <a:effectLst/>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val="3630514771"/>
                  </a:ext>
                </a:extLst>
              </a:tr>
              <a:tr h="354431">
                <a:tc>
                  <a:txBody>
                    <a:bodyPr/>
                    <a:lstStyle/>
                    <a:p>
                      <a:pPr>
                        <a:spcAft>
                          <a:spcPts val="0"/>
                        </a:spcAft>
                      </a:pPr>
                      <a:r>
                        <a:rPr lang="fr-FR" sz="1400">
                          <a:effectLst/>
                        </a:rPr>
                        <a:t>Oct 2018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6TiSCH terminology to the IESG </a:t>
                      </a:r>
                      <a:br>
                        <a:rPr lang="en-US" sz="1400" dirty="0">
                          <a:effectLst/>
                        </a:rPr>
                      </a:br>
                      <a:r>
                        <a:rPr lang="en-US" sz="1400" u="sng" dirty="0">
                          <a:effectLst/>
                          <a:hlinkClick r:id="rId4"/>
                        </a:rPr>
                        <a:t>draft-ietf-6tisch-terminology</a:t>
                      </a:r>
                      <a:r>
                        <a:rPr lang="fr-FR" sz="1400" dirty="0">
                          <a:effectLst/>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val="949860202"/>
                  </a:ext>
                </a:extLst>
              </a:tr>
              <a:tr h="522119">
                <a:tc>
                  <a:txBody>
                    <a:bodyPr/>
                    <a:lstStyle/>
                    <a:p>
                      <a:pPr>
                        <a:spcAft>
                          <a:spcPts val="0"/>
                        </a:spcAft>
                      </a:pPr>
                      <a:r>
                        <a:rPr lang="fr-FR" sz="1400">
                          <a:effectLst/>
                        </a:rPr>
                        <a:t>Jul 2018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draft-ietf-6tisch-dtsecurity-zerotouch-join to the IESG </a:t>
                      </a:r>
                      <a:br>
                        <a:rPr lang="en-US" sz="1400" dirty="0">
                          <a:effectLst/>
                        </a:rPr>
                      </a:br>
                      <a:r>
                        <a:rPr lang="en-US" sz="1400" u="sng" dirty="0">
                          <a:effectLst/>
                          <a:hlinkClick r:id="rId6"/>
                        </a:rPr>
                        <a:t>draft-ietf-6tisch-dtsecurity-zerotouch-join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val="65789552"/>
                  </a:ext>
                </a:extLst>
              </a:tr>
              <a:tr h="522119">
                <a:tc>
                  <a:txBody>
                    <a:bodyPr/>
                    <a:lstStyle/>
                    <a:p>
                      <a:pPr>
                        <a:spcAft>
                          <a:spcPts val="0"/>
                        </a:spcAft>
                      </a:pPr>
                      <a:r>
                        <a:rPr lang="fr-FR" sz="1400">
                          <a:effectLst/>
                        </a:rPr>
                        <a:t>Feb 2018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draft-ietf-6tisch-minimal-security to the IESG </a:t>
                      </a:r>
                      <a:br>
                        <a:rPr lang="en-US" sz="1400" dirty="0">
                          <a:effectLst/>
                        </a:rPr>
                      </a:br>
                      <a:r>
                        <a:rPr lang="en-US" sz="1400" u="sng" dirty="0">
                          <a:effectLst/>
                          <a:hlinkClick r:id="rId7"/>
                        </a:rPr>
                        <a:t>draft-ietf-6tisch-minimal-security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val="3338031588"/>
                  </a:ext>
                </a:extLst>
              </a:tr>
              <a:tr h="522119">
                <a:tc>
                  <a:txBody>
                    <a:bodyPr/>
                    <a:lstStyle/>
                    <a:p>
                      <a:pPr>
                        <a:spcAft>
                          <a:spcPts val="0"/>
                        </a:spcAft>
                      </a:pPr>
                      <a:r>
                        <a:rPr lang="fr-FR" sz="1400">
                          <a:effectLst/>
                        </a:rPr>
                        <a:t>Oct 2017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draft-ietf-6tisch-6top-sfx to the IESG  </a:t>
                      </a:r>
                    </a:p>
                    <a:p>
                      <a:pPr>
                        <a:spcAft>
                          <a:spcPts val="0"/>
                        </a:spcAft>
                      </a:pPr>
                      <a:r>
                        <a:rPr lang="en-US" sz="1400" u="sng" dirty="0">
                          <a:effectLst/>
                          <a:hlinkClick r:id="rId8"/>
                        </a:rPr>
                        <a:t>draft-ietf-6tisch-6top-sfx</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val="3071005737"/>
                  </a:ext>
                </a:extLst>
              </a:tr>
              <a:tr h="522119">
                <a:tc>
                  <a:txBody>
                    <a:bodyPr/>
                    <a:lstStyle/>
                    <a:p>
                      <a:pPr>
                        <a:spcAft>
                          <a:spcPts val="0"/>
                        </a:spcAft>
                      </a:pPr>
                      <a:r>
                        <a:rPr lang="fr-FR" sz="1400">
                          <a:effectLst/>
                        </a:rPr>
                        <a:t>Oct 2017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draft-ietf-6tisch-6top-protocol to the IESG </a:t>
                      </a:r>
                      <a:br>
                        <a:rPr lang="en-US" sz="1400" dirty="0">
                          <a:effectLst/>
                        </a:rPr>
                      </a:br>
                      <a:r>
                        <a:rPr lang="en-US" sz="1400" u="sng" dirty="0">
                          <a:effectLst/>
                          <a:hlinkClick r:id="rId5"/>
                        </a:rPr>
                        <a:t>draft-ietf-6tisch-6top-protocol</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val="2973228917"/>
                  </a:ext>
                </a:extLst>
              </a:tr>
            </a:tbl>
          </a:graphicData>
        </a:graphic>
      </p:graphicFrame>
    </p:spTree>
    <p:extLst>
      <p:ext uri="{BB962C8B-B14F-4D97-AF65-F5344CB8AC3E}">
        <p14:creationId xmlns:p14="http://schemas.microsoft.com/office/powerpoint/2010/main" val="3500232547"/>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a:xfrm>
            <a:off x="891768" y="83704"/>
            <a:ext cx="10515600" cy="1325563"/>
          </a:xfrm>
        </p:spPr>
        <p:txBody>
          <a:bodyPr>
            <a:normAutofit/>
          </a:bodyPr>
          <a:lstStyle/>
          <a:p>
            <a:r>
              <a:rPr lang="en-US" dirty="0" smtClean="0"/>
              <a:t>Minute takers, jabber scribes</a:t>
            </a:r>
            <a:endParaRPr lang="en-US" dirty="0"/>
          </a:p>
        </p:txBody>
      </p:sp>
      <p:sp>
        <p:nvSpPr>
          <p:cNvPr id="3" name="Espace réservé du contenu 2"/>
          <p:cNvSpPr>
            <a:spLocks noGrp="1"/>
          </p:cNvSpPr>
          <p:nvPr>
            <p:ph idx="1"/>
          </p:nvPr>
        </p:nvSpPr>
        <p:spPr>
          <a:xfrm>
            <a:off x="535064" y="1475977"/>
            <a:ext cx="11114156" cy="4894469"/>
          </a:xfrm>
        </p:spPr>
        <p:txBody>
          <a:bodyPr>
            <a:normAutofit fontScale="92500" lnSpcReduction="20000"/>
          </a:bodyPr>
          <a:lstStyle/>
          <a:p>
            <a:r>
              <a:rPr lang="en-US" dirty="0" smtClean="0"/>
              <a:t>Minutes</a:t>
            </a:r>
          </a:p>
          <a:p>
            <a:pPr lvl="1"/>
            <a:r>
              <a:rPr lang="en-US" dirty="0" err="1" smtClean="0"/>
              <a:t>Etherpad</a:t>
            </a:r>
            <a:r>
              <a:rPr lang="en-US" dirty="0" smtClean="0"/>
              <a:t>: </a:t>
            </a:r>
            <a:r>
              <a:rPr lang="en-US" dirty="0" smtClean="0">
                <a:hlinkClick r:id="rId2"/>
              </a:rPr>
              <a:t>https://etherpad.tools.ietf.org/p/notes-ietf-100-6tisch?useMonospaceFont=true</a:t>
            </a:r>
            <a:endParaRPr lang="en-US" dirty="0" smtClean="0"/>
          </a:p>
          <a:p>
            <a:pPr lvl="1"/>
            <a:r>
              <a:rPr lang="en-US" dirty="0"/>
              <a:t>Minute </a:t>
            </a:r>
            <a:r>
              <a:rPr lang="en-US" dirty="0" smtClean="0"/>
              <a:t>takers volunteers?</a:t>
            </a:r>
            <a:endParaRPr lang="en-US" dirty="0"/>
          </a:p>
          <a:p>
            <a:pPr lvl="1"/>
            <a:endParaRPr lang="en-US" dirty="0" smtClean="0"/>
          </a:p>
          <a:p>
            <a:r>
              <a:rPr lang="en-US" dirty="0" smtClean="0"/>
              <a:t>Remote participation</a:t>
            </a:r>
          </a:p>
          <a:p>
            <a:pPr lvl="1"/>
            <a:r>
              <a:rPr lang="en-US" dirty="0" err="1"/>
              <a:t>Meetecho</a:t>
            </a:r>
            <a:r>
              <a:rPr lang="en-US" dirty="0" smtClean="0"/>
              <a:t>: </a:t>
            </a:r>
            <a:r>
              <a:rPr lang="en-US" dirty="0" smtClean="0">
                <a:hlinkClick r:id="rId3"/>
              </a:rPr>
              <a:t>http</a:t>
            </a:r>
            <a:r>
              <a:rPr lang="en-US" dirty="0">
                <a:hlinkClick r:id="rId3"/>
              </a:rPr>
              <a:t>://</a:t>
            </a:r>
            <a:r>
              <a:rPr lang="en-US" dirty="0" smtClean="0">
                <a:hlinkClick r:id="rId3"/>
              </a:rPr>
              <a:t>www.meetecho.com/ietf100/6tisch</a:t>
            </a:r>
            <a:endParaRPr lang="en-US" dirty="0"/>
          </a:p>
          <a:p>
            <a:pPr lvl="1"/>
            <a:r>
              <a:rPr lang="en-US" dirty="0" smtClean="0"/>
              <a:t>Jabber: </a:t>
            </a:r>
            <a:r>
              <a:rPr lang="en-US" dirty="0" smtClean="0">
                <a:hlinkClick r:id="rId4"/>
              </a:rPr>
              <a:t>6tisch@jabber.ietf.org</a:t>
            </a:r>
            <a:endParaRPr lang="en-US" dirty="0" smtClean="0"/>
          </a:p>
          <a:p>
            <a:pPr lvl="2"/>
            <a:r>
              <a:rPr lang="en-US" dirty="0" smtClean="0"/>
              <a:t>Jabber scribe volunteers?</a:t>
            </a:r>
          </a:p>
          <a:p>
            <a:pPr lvl="2"/>
            <a:endParaRPr lang="en-US" dirty="0" smtClean="0"/>
          </a:p>
          <a:p>
            <a:r>
              <a:rPr lang="en-US" dirty="0"/>
              <a:t>Mailing list: </a:t>
            </a:r>
            <a:r>
              <a:rPr lang="en-US" dirty="0" smtClean="0">
                <a:hlinkClick r:id="rId5"/>
              </a:rPr>
              <a:t>6tisch@ietf.org</a:t>
            </a:r>
            <a:endParaRPr lang="en-US" dirty="0"/>
          </a:p>
          <a:p>
            <a:pPr lvl="1"/>
            <a:r>
              <a:rPr lang="en-US" dirty="0"/>
              <a:t>To subscribe: </a:t>
            </a:r>
            <a:r>
              <a:rPr lang="en-US" dirty="0" smtClean="0">
                <a:hlinkClick r:id="rId6"/>
              </a:rPr>
              <a:t>https://www.ietf.org/mailman/listinfo/6tisch</a:t>
            </a:r>
            <a:endParaRPr lang="en-US" dirty="0"/>
          </a:p>
          <a:p>
            <a:pPr lvl="2"/>
            <a:endParaRPr lang="en-US" dirty="0" smtClean="0"/>
          </a:p>
          <a:p>
            <a:r>
              <a:rPr lang="en-US" dirty="0" smtClean="0"/>
              <a:t>Meeting materials: </a:t>
            </a:r>
            <a:r>
              <a:rPr lang="en-US" dirty="0" smtClean="0">
                <a:hlinkClick r:id="rId7"/>
              </a:rPr>
              <a:t>https</a:t>
            </a:r>
            <a:r>
              <a:rPr lang="en-US" dirty="0">
                <a:hlinkClick r:id="rId7"/>
              </a:rPr>
              <a:t>://</a:t>
            </a:r>
            <a:r>
              <a:rPr lang="en-US" dirty="0" smtClean="0">
                <a:hlinkClick r:id="rId7"/>
              </a:rPr>
              <a:t>datatracker.ietf.org/meeting/100/materials.html/#6tisch</a:t>
            </a:r>
            <a:endParaRPr lang="en-US" dirty="0"/>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6</a:t>
            </a:fld>
            <a:endParaRPr lang="fr-FR"/>
          </a:p>
        </p:txBody>
      </p:sp>
    </p:spTree>
    <p:extLst>
      <p:ext uri="{BB962C8B-B14F-4D97-AF65-F5344CB8AC3E}">
        <p14:creationId xmlns:p14="http://schemas.microsoft.com/office/powerpoint/2010/main" val="8242846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955118"/>
            <a:ext cx="9144000" cy="2387600"/>
          </a:xfrm>
        </p:spPr>
        <p:txBody>
          <a:bodyPr>
            <a:normAutofit/>
          </a:bodyPr>
          <a:lstStyle/>
          <a:p>
            <a:r>
              <a:rPr lang="en-US" sz="5400" b="1" dirty="0" smtClean="0"/>
              <a:t>6P Shepherding and </a:t>
            </a:r>
            <a:br>
              <a:rPr lang="en-US" sz="5400" b="1" dirty="0" smtClean="0"/>
            </a:br>
            <a:r>
              <a:rPr lang="en-US" sz="5400" b="1" dirty="0" smtClean="0"/>
              <a:t>WGLC </a:t>
            </a:r>
            <a:r>
              <a:rPr lang="en-US" sz="5400" b="1" dirty="0"/>
              <a:t>issues resolution </a:t>
            </a:r>
          </a:p>
        </p:txBody>
      </p:sp>
      <p:sp>
        <p:nvSpPr>
          <p:cNvPr id="3" name="Subtitle 2"/>
          <p:cNvSpPr>
            <a:spLocks noGrp="1"/>
          </p:cNvSpPr>
          <p:nvPr>
            <p:ph type="subTitle" idx="1"/>
          </p:nvPr>
        </p:nvSpPr>
        <p:spPr>
          <a:xfrm>
            <a:off x="1524000" y="4434793"/>
            <a:ext cx="9144000" cy="1655762"/>
          </a:xfrm>
        </p:spPr>
        <p:txBody>
          <a:bodyPr/>
          <a:lstStyle/>
          <a:p>
            <a:endParaRPr lang="en-US"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BF9C3C-0004-4145-8BE2-5FBA8C817ACA}"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5" name="Picture 4"/>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304618" y="619245"/>
            <a:ext cx="9072086" cy="1737208"/>
          </a:xfrm>
          <a:prstGeom prst="rect">
            <a:avLst/>
          </a:prstGeom>
          <a:noFill/>
          <a:ln>
            <a:noFill/>
          </a:ln>
          <a:effectLst>
            <a:outerShdw dist="35921" dir="2700000" algn="ctr" rotWithShape="0">
              <a:srgbClr val="808080"/>
            </a:outerShdw>
            <a:softEdge rad="25400"/>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Lst>
        </p:spPr>
      </p:pic>
    </p:spTree>
    <p:extLst>
      <p:ext uri="{BB962C8B-B14F-4D97-AF65-F5344CB8AC3E}">
        <p14:creationId xmlns:p14="http://schemas.microsoft.com/office/powerpoint/2010/main" val="11506601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91768" y="83704"/>
            <a:ext cx="10515600" cy="1325563"/>
          </a:xfrm>
        </p:spPr>
        <p:txBody>
          <a:bodyPr>
            <a:normAutofit/>
          </a:bodyPr>
          <a:lstStyle/>
          <a:p>
            <a:r>
              <a:rPr lang="en-US" dirty="0"/>
              <a:t>6P shepherding </a:t>
            </a:r>
          </a:p>
        </p:txBody>
      </p:sp>
      <p:sp>
        <p:nvSpPr>
          <p:cNvPr id="3" name="Espace réservé du contenu 2"/>
          <p:cNvSpPr>
            <a:spLocks noGrp="1"/>
          </p:cNvSpPr>
          <p:nvPr>
            <p:ph idx="1"/>
          </p:nvPr>
        </p:nvSpPr>
        <p:spPr>
          <a:xfrm>
            <a:off x="535064" y="1475977"/>
            <a:ext cx="11114156" cy="4894469"/>
          </a:xfrm>
        </p:spPr>
        <p:txBody>
          <a:bodyPr>
            <a:normAutofit/>
          </a:bodyPr>
          <a:lstStyle/>
          <a:p>
            <a:r>
              <a:rPr lang="en-US" dirty="0" smtClean="0"/>
              <a:t> IPR</a:t>
            </a:r>
            <a:endParaRPr lang="en-US" dirty="0"/>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8</a:t>
            </a:fld>
            <a:endParaRPr lang="fr-FR"/>
          </a:p>
        </p:txBody>
      </p:sp>
    </p:spTree>
    <p:extLst>
      <p:ext uri="{BB962C8B-B14F-4D97-AF65-F5344CB8AC3E}">
        <p14:creationId xmlns:p14="http://schemas.microsoft.com/office/powerpoint/2010/main" val="24533451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Shape 1"/>
          <p:cNvSpPr txBox="1"/>
          <p:nvPr/>
        </p:nvSpPr>
        <p:spPr>
          <a:xfrm>
            <a:off x="1981200" y="274680"/>
            <a:ext cx="8228160" cy="1141200"/>
          </a:xfrm>
          <a:prstGeom prst="rect">
            <a:avLst/>
          </a:prstGeom>
          <a:noFill/>
          <a:ln>
            <a:noFill/>
          </a:ln>
        </p:spPr>
        <p:txBody>
          <a:bodyPr lIns="90000" tIns="46800" rIns="90000" bIns="46800" anchor="ctr"/>
          <a:lstStyle/>
          <a:p>
            <a:pPr algn="ctr"/>
            <a:r>
              <a:rPr lang="en-US" sz="4400" spc="-1">
                <a:solidFill>
                  <a:srgbClr val="000000"/>
                </a:solidFill>
                <a:uFill>
                  <a:solidFill>
                    <a:srgbClr val="FFFFFF"/>
                  </a:solidFill>
                </a:uFill>
                <a:latin typeface="Arial"/>
              </a:rPr>
              <a:t>Status</a:t>
            </a:r>
          </a:p>
        </p:txBody>
      </p:sp>
      <p:sp>
        <p:nvSpPr>
          <p:cNvPr id="123" name="TextShape 2"/>
          <p:cNvSpPr txBox="1"/>
          <p:nvPr/>
        </p:nvSpPr>
        <p:spPr>
          <a:xfrm>
            <a:off x="1882920" y="1554480"/>
            <a:ext cx="8510760" cy="5029200"/>
          </a:xfrm>
          <a:prstGeom prst="rect">
            <a:avLst/>
          </a:prstGeom>
          <a:noFill/>
          <a:ln>
            <a:noFill/>
          </a:ln>
        </p:spPr>
        <p:txBody>
          <a:bodyPr lIns="90000" tIns="45000" rIns="90000" bIns="45000"/>
          <a:lstStyle/>
          <a:p>
            <a:pPr marL="216000" indent="-216000">
              <a:buClr>
                <a:srgbClr val="000000"/>
              </a:buClr>
              <a:buSzPct val="45000"/>
              <a:buFont typeface="Wingdings" charset="2"/>
              <a:buChar char=""/>
            </a:pPr>
            <a:r>
              <a:rPr lang="en-US" sz="2600" spc="-1" dirty="0">
                <a:solidFill>
                  <a:srgbClr val="000000"/>
                </a:solidFill>
                <a:uFill>
                  <a:solidFill>
                    <a:srgbClr val="FFFFFF"/>
                  </a:solidFill>
                </a:uFill>
                <a:latin typeface="Arial"/>
              </a:rPr>
              <a:t> </a:t>
            </a:r>
            <a:r>
              <a:rPr lang="en-US" sz="2600" spc="-1" dirty="0" smtClean="0">
                <a:solidFill>
                  <a:srgbClr val="000000"/>
                </a:solidFill>
                <a:uFill>
                  <a:solidFill>
                    <a:srgbClr val="FFFFFF"/>
                  </a:solidFill>
                </a:uFill>
                <a:latin typeface="Arial"/>
              </a:rPr>
              <a:t>Last </a:t>
            </a:r>
            <a:r>
              <a:rPr lang="en-US" sz="2600" spc="-1" dirty="0">
                <a:solidFill>
                  <a:srgbClr val="000000"/>
                </a:solidFill>
                <a:uFill>
                  <a:solidFill>
                    <a:srgbClr val="FFFFFF"/>
                  </a:solidFill>
                </a:uFill>
                <a:latin typeface="Arial"/>
              </a:rPr>
              <a:t>Call </a:t>
            </a:r>
            <a:r>
              <a:rPr lang="en-US" sz="2600" spc="-1" dirty="0" smtClean="0">
                <a:solidFill>
                  <a:srgbClr val="000000"/>
                </a:solidFill>
                <a:uFill>
                  <a:solidFill>
                    <a:srgbClr val="FFFFFF"/>
                  </a:solidFill>
                </a:uFill>
                <a:latin typeface="Arial"/>
              </a:rPr>
              <a:t>process</a:t>
            </a:r>
            <a:endParaRPr lang="en-US" spc="-1" dirty="0">
              <a:solidFill>
                <a:srgbClr val="FFFFFF"/>
              </a:solidFill>
              <a:uFill>
                <a:solidFill>
                  <a:srgbClr val="FFFFFF"/>
                </a:solidFill>
              </a:uFill>
              <a:latin typeface="Arial"/>
            </a:endParaRPr>
          </a:p>
          <a:p>
            <a:pPr marL="216000" indent="-216000">
              <a:buClr>
                <a:srgbClr val="000000"/>
              </a:buClr>
              <a:buSzPct val="45000"/>
              <a:buFont typeface="Wingdings" charset="2"/>
              <a:buChar char=""/>
            </a:pPr>
            <a:r>
              <a:rPr lang="en-US" sz="2600" spc="-1" dirty="0" smtClean="0">
                <a:solidFill>
                  <a:srgbClr val="000000"/>
                </a:solidFill>
                <a:uFill>
                  <a:solidFill>
                    <a:srgbClr val="FFFFFF"/>
                  </a:solidFill>
                </a:uFill>
                <a:latin typeface="Arial"/>
              </a:rPr>
              <a:t>Received </a:t>
            </a:r>
            <a:r>
              <a:rPr lang="en-US" sz="2600" spc="-1" dirty="0">
                <a:solidFill>
                  <a:srgbClr val="000000"/>
                </a:solidFill>
                <a:uFill>
                  <a:solidFill>
                    <a:srgbClr val="FFFFFF"/>
                  </a:solidFill>
                </a:uFill>
                <a:latin typeface="Arial"/>
              </a:rPr>
              <a:t>some comments from Pascal and </a:t>
            </a:r>
            <a:r>
              <a:rPr lang="en-US" sz="2600" spc="-1" dirty="0" smtClean="0">
                <a:solidFill>
                  <a:srgbClr val="000000"/>
                </a:solidFill>
                <a:uFill>
                  <a:solidFill>
                    <a:srgbClr val="FFFFFF"/>
                  </a:solidFill>
                </a:uFill>
                <a:latin typeface="Arial"/>
              </a:rPr>
              <a:t>Diego </a:t>
            </a:r>
            <a:endParaRPr lang="en-US" spc="-1" dirty="0">
              <a:solidFill>
                <a:srgbClr val="FFFFFF"/>
              </a:solidFill>
              <a:uFill>
                <a:solidFill>
                  <a:srgbClr val="FFFFFF"/>
                </a:solidFill>
              </a:uFill>
              <a:latin typeface="Arial"/>
            </a:endParaRPr>
          </a:p>
          <a:p>
            <a:pPr marL="216000" indent="-216000">
              <a:buClr>
                <a:srgbClr val="000000"/>
              </a:buClr>
              <a:buSzPct val="45000"/>
              <a:buFont typeface="Wingdings" charset="2"/>
              <a:buChar char=""/>
            </a:pPr>
            <a:r>
              <a:rPr lang="en-US" sz="2600" spc="-1" dirty="0" smtClean="0">
                <a:solidFill>
                  <a:srgbClr val="000000"/>
                </a:solidFill>
                <a:uFill>
                  <a:solidFill>
                    <a:srgbClr val="FFFFFF"/>
                  </a:solidFill>
                </a:uFill>
                <a:latin typeface="Arial"/>
              </a:rPr>
              <a:t>Will </a:t>
            </a:r>
            <a:r>
              <a:rPr lang="en-US" sz="2600" spc="-1" dirty="0">
                <a:solidFill>
                  <a:srgbClr val="000000"/>
                </a:solidFill>
                <a:uFill>
                  <a:solidFill>
                    <a:srgbClr val="FFFFFF"/>
                  </a:solidFill>
                </a:uFill>
                <a:latin typeface="Arial"/>
              </a:rPr>
              <a:t>produce v09 addressing the comments</a:t>
            </a:r>
            <a:endParaRPr lang="en-US" spc="-1" dirty="0">
              <a:solidFill>
                <a:srgbClr val="FFFFFF"/>
              </a:solidFill>
              <a:uFill>
                <a:solidFill>
                  <a:srgbClr val="FFFFFF"/>
                </a:solidFill>
              </a:uFill>
              <a:latin typeface="Arial"/>
            </a:endParaRPr>
          </a:p>
          <a:p>
            <a:pPr marL="432000" lvl="1" indent="-216000">
              <a:buClr>
                <a:srgbClr val="000000"/>
              </a:buClr>
              <a:buSzPct val="45000"/>
              <a:buFont typeface="Wingdings" charset="2"/>
              <a:buChar char=""/>
            </a:pPr>
            <a:r>
              <a:rPr lang="en-US" sz="2600" spc="-1" dirty="0">
                <a:solidFill>
                  <a:srgbClr val="000000"/>
                </a:solidFill>
                <a:uFill>
                  <a:solidFill>
                    <a:srgbClr val="FFFFFF"/>
                  </a:solidFill>
                </a:uFill>
                <a:latin typeface="Arial"/>
              </a:rPr>
              <a:t>8 comments still to be addressed.</a:t>
            </a:r>
            <a:endParaRPr lang="en-US" spc="-1" dirty="0">
              <a:solidFill>
                <a:srgbClr val="FFFFFF"/>
              </a:solidFill>
              <a:uFill>
                <a:solidFill>
                  <a:srgbClr val="FFFFFF"/>
                </a:solidFill>
              </a:uFill>
              <a:latin typeface="Arial"/>
            </a:endParaRPr>
          </a:p>
        </p:txBody>
      </p:sp>
    </p:spTree>
    <p:extLst>
      <p:ext uri="{BB962C8B-B14F-4D97-AF65-F5344CB8AC3E}">
        <p14:creationId xmlns:p14="http://schemas.microsoft.com/office/powerpoint/2010/main" val="65351202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1641</TotalTime>
  <Words>2105</Words>
  <Application>Microsoft Office PowerPoint</Application>
  <PresentationFormat>Widescreen</PresentationFormat>
  <Paragraphs>527</Paragraphs>
  <Slides>36</Slides>
  <Notes>5</Notes>
  <HiddenSlides>8</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36</vt:i4>
      </vt:variant>
    </vt:vector>
  </HeadingPairs>
  <TitlesOfParts>
    <vt:vector size="47" baseType="lpstr">
      <vt:lpstr>ＭＳ Ｐゴシック</vt:lpstr>
      <vt:lpstr>ＭＳ Ｐゴシック</vt:lpstr>
      <vt:lpstr>Arial</vt:lpstr>
      <vt:lpstr>Arial Narrow</vt:lpstr>
      <vt:lpstr>Calibri</vt:lpstr>
      <vt:lpstr>Calibri Light</vt:lpstr>
      <vt:lpstr>Droid Sans Fallback</vt:lpstr>
      <vt:lpstr>Times New Roman</vt:lpstr>
      <vt:lpstr>Wingdings</vt:lpstr>
      <vt:lpstr>Office Theme</vt:lpstr>
      <vt:lpstr>1_iesg</vt:lpstr>
      <vt:lpstr>PowerPoint Presentation</vt:lpstr>
      <vt:lpstr>Note Well</vt:lpstr>
      <vt:lpstr>PowerPoint Presentation</vt:lpstr>
      <vt:lpstr>Agenda bashing</vt:lpstr>
      <vt:lpstr>PowerPoint Presentation</vt:lpstr>
      <vt:lpstr>Minute takers, jabber scribes</vt:lpstr>
      <vt:lpstr>6P Shepherding and  WGLC issues resolution </vt:lpstr>
      <vt:lpstr>6P shepherding </vt:lpstr>
      <vt:lpstr>PowerPoint Presentation</vt:lpstr>
      <vt:lpstr>PowerPoint Presentation</vt:lpstr>
      <vt:lpstr>PowerPoint Presentation</vt:lpstr>
      <vt:lpstr>PowerPoint Presentation</vt:lpstr>
      <vt:lpstr>PowerPoint Presentation</vt:lpstr>
      <vt:lpstr>Scheduling functions</vt:lpstr>
      <vt:lpstr>SFx Readiness</vt:lpstr>
      <vt:lpstr>SF0</vt:lpstr>
      <vt:lpstr>Fast reroute for RPL</vt:lpstr>
      <vt:lpstr>ARC Root concept</vt:lpstr>
      <vt:lpstr>ARC Heir concept</vt:lpstr>
      <vt:lpstr>ARC Leaf concept</vt:lpstr>
      <vt:lpstr>ARC Junction concept</vt:lpstr>
      <vt:lpstr>Junction concept</vt:lpstr>
      <vt:lpstr>Leaf concept</vt:lpstr>
      <vt:lpstr>Arc concept</vt:lpstr>
      <vt:lpstr>Arc concept (cont’d)</vt:lpstr>
      <vt:lpstr>Arc concept (cont’d)</vt:lpstr>
      <vt:lpstr>PowerPoint Presentation</vt:lpstr>
      <vt:lpstr>Conditoins on RPL operation</vt:lpstr>
      <vt:lpstr>ARROW Example: Initial topology</vt:lpstr>
      <vt:lpstr>Say standard RPL gives:</vt:lpstr>
      <vt:lpstr>Result of the ARC algorithm:</vt:lpstr>
      <vt:lpstr>Result of the algorithm:</vt:lpstr>
      <vt:lpstr>Adapting to RPL</vt:lpstr>
      <vt:lpstr>Cont…</vt:lpstr>
      <vt:lpstr>Any Other Business?</vt:lpstr>
      <vt:lpstr>PANID compression bit</vt:lpstr>
    </vt:vector>
  </TitlesOfParts>
  <Company>Cisco Systems,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Pascal Thubert (pthubert)</dc:creator>
  <cp:lastModifiedBy>Pascal Thubert (pthubert)</cp:lastModifiedBy>
  <cp:revision>112</cp:revision>
  <dcterms:created xsi:type="dcterms:W3CDTF">2017-09-07T10:56:32Z</dcterms:created>
  <dcterms:modified xsi:type="dcterms:W3CDTF">2017-10-06T14:06:09Z</dcterms:modified>
</cp:coreProperties>
</file>