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2"/>
  </p:notesMasterIdLst>
  <p:sldIdLst>
    <p:sldId id="265" r:id="rId3"/>
    <p:sldId id="270" r:id="rId4"/>
    <p:sldId id="271" r:id="rId5"/>
    <p:sldId id="272" r:id="rId6"/>
    <p:sldId id="281" r:id="rId7"/>
    <p:sldId id="282" r:id="rId8"/>
    <p:sldId id="283" r:id="rId9"/>
    <p:sldId id="284" r:id="rId10"/>
    <p:sldId id="28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9" d="100"/>
          <a:sy n="69" d="100"/>
        </p:scale>
        <p:origin x="77" y="365"/>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7D0E0-A80B-4C05-A97F-41495E76BD53}" type="datetimeFigureOut">
              <a:rPr lang="en-US" smtClean="0"/>
              <a:t>11/3/2017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80452B-19F9-4105-BAC9-759787B2A728}" type="slidenum">
              <a:rPr lang="en-US" smtClean="0"/>
              <a:t>‹N°›</a:t>
            </a:fld>
            <a:endParaRPr lang="en-US"/>
          </a:p>
        </p:txBody>
      </p:sp>
    </p:spTree>
    <p:extLst>
      <p:ext uri="{BB962C8B-B14F-4D97-AF65-F5344CB8AC3E}">
        <p14:creationId xmlns:p14="http://schemas.microsoft.com/office/powerpoint/2010/main" val="23653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756E9F3F-C9D6-4D0B-8AE3-154D1598F5C2}"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1</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512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4279196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58603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smtClean="0">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1419018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4</a:t>
            </a:fld>
            <a:endParaRPr lang="fr-FR"/>
          </a:p>
        </p:txBody>
      </p:sp>
    </p:spTree>
    <p:extLst>
      <p:ext uri="{BB962C8B-B14F-4D97-AF65-F5344CB8AC3E}">
        <p14:creationId xmlns:p14="http://schemas.microsoft.com/office/powerpoint/2010/main" val="3275498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4258229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3533653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a:extLst>
            <a:ext uri="{91240B29-F687-4F45-9708-019B960494DF}">
              <a14:hiddenLine xmlns:a14="http://schemas.microsoft.com/office/drawing/2010/main" w="9525">
                <a:solidFill>
                  <a:srgbClr val="3465A4"/>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5pPr>
            <a:lvl6pPr marL="25130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6pPr>
            <a:lvl7pPr marL="29702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7pPr>
            <a:lvl8pPr marL="34274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8pPr>
            <a:lvl9pPr marL="3884613" indent="-227013" defTabSz="45561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anose="02020603050405020304" pitchFamily="18" charset="0"/>
              </a:defRPr>
            </a:lvl9pPr>
          </a:lstStyle>
          <a:p>
            <a:pPr>
              <a:spcBef>
                <a:spcPct val="0"/>
              </a:spcBef>
              <a:buClrTx/>
              <a:buFontTx/>
              <a:buNone/>
            </a:pPr>
            <a:fld id="{E4C168B3-024B-4B42-8064-FB56A84CBBE3}" type="slidenum">
              <a:rPr lang="en-US" altLang="en-US" smtClean="0">
                <a:latin typeface="Arial" panose="020B0604020202020204" pitchFamily="34" charset="0"/>
                <a:ea typeface="ＭＳ Ｐゴシック" panose="020B0600070205080204" pitchFamily="34" charset="-128"/>
                <a:cs typeface="Droid Sans Fallback" charset="0"/>
              </a:rPr>
              <a:pPr>
                <a:spcBef>
                  <a:spcPct val="0"/>
                </a:spcBef>
                <a:buClrTx/>
                <a:buFontTx/>
                <a:buNone/>
              </a:pPr>
              <a:t>8</a:t>
            </a:fld>
            <a:endParaRPr lang="en-US" altLang="en-US" smtClean="0">
              <a:latin typeface="Arial" panose="020B0604020202020204" pitchFamily="34" charset="0"/>
              <a:ea typeface="ＭＳ Ｐゴシック" panose="020B0600070205080204" pitchFamily="34" charset="-128"/>
              <a:cs typeface="Droid Sans Fallback" charset="0"/>
            </a:endParaRPr>
          </a:p>
        </p:txBody>
      </p:sp>
      <p:sp>
        <p:nvSpPr>
          <p:cNvPr id="1536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39007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‹N°›</a:t>
            </a:fld>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2085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9087" y="6320459"/>
            <a:ext cx="2743200" cy="365125"/>
          </a:xfrm>
          <a:prstGeom prst="rect">
            <a:avLst/>
          </a:prstGeom>
        </p:spPr>
        <p:txBody>
          <a:bodyPr/>
          <a:lstStyle>
            <a:lvl1pPr algn="r">
              <a:defRPr/>
            </a:lvl1pPr>
          </a:lstStyle>
          <a:p>
            <a:fld id="{18BF9C3C-0004-4145-8BE2-5FBA8C817ACA}" type="slidenum">
              <a:rPr lang="en-US" smtClean="0"/>
              <a:pPr/>
              <a:t>‹N°›</a:t>
            </a:fld>
            <a:endParaRPr lang="en-US" dirty="0"/>
          </a:p>
        </p:txBody>
      </p:sp>
      <p:pic>
        <p:nvPicPr>
          <p:cNvPr id="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629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9039087" y="6320459"/>
            <a:ext cx="2743200" cy="365125"/>
          </a:xfrm>
          <a:prstGeom prst="rect">
            <a:avLst/>
          </a:prstGeom>
        </p:spPr>
        <p:txBody>
          <a:bodyPr/>
          <a:lstStyle/>
          <a:p>
            <a:pPr algn="r"/>
            <a:fld id="{18BF9C3C-0004-4145-8BE2-5FBA8C817ACA}" type="slidenum">
              <a:rPr lang="en-US" smtClean="0"/>
              <a:pPr algn="r"/>
              <a:t>‹N°›</a:t>
            </a:fld>
            <a:endParaRPr lang="en-US" dirty="0"/>
          </a:p>
        </p:txBody>
      </p:sp>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16576" y="226392"/>
            <a:ext cx="1446824" cy="9928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131862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6895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4038600" y="6328766"/>
            <a:ext cx="4114800"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7" name="Text Box 3"/>
          <p:cNvSpPr txBox="1">
            <a:spLocks noChangeArrowheads="1"/>
          </p:cNvSpPr>
          <p:nvPr userDrawn="1"/>
        </p:nvSpPr>
        <p:spPr bwMode="auto">
          <a:xfrm>
            <a:off x="202923" y="6356350"/>
            <a:ext cx="3043859"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smtClean="0">
                <a:cs typeface="Arial" panose="020B0604020202020204" pitchFamily="34" charset="0"/>
              </a:rPr>
              <a:t>6TiSCH interim 3 November 2017</a:t>
            </a:r>
          </a:p>
        </p:txBody>
      </p:sp>
      <p:sp>
        <p:nvSpPr>
          <p:cNvPr id="9" name="Slide Number Placeholder 5"/>
          <p:cNvSpPr>
            <a:spLocks noGrp="1"/>
          </p:cNvSpPr>
          <p:nvPr>
            <p:ph type="sldNum" sz="quarter" idx="4"/>
          </p:nvPr>
        </p:nvSpPr>
        <p:spPr>
          <a:xfrm>
            <a:off x="9039087" y="6320459"/>
            <a:ext cx="2743200" cy="365125"/>
          </a:xfrm>
          <a:prstGeom prst="rect">
            <a:avLst/>
          </a:prstGeom>
        </p:spPr>
        <p:txBody>
          <a:bodyPr/>
          <a:lstStyle/>
          <a:p>
            <a:pPr algn="r"/>
            <a:fld id="{18BF9C3C-0004-4145-8BE2-5FBA8C817ACA}" type="slidenum">
              <a:rPr lang="en-US" smtClean="0"/>
              <a:pPr algn="r"/>
              <a:t>‹N°›</a:t>
            </a:fld>
            <a:endParaRPr lang="en-US" dirty="0"/>
          </a:p>
        </p:txBody>
      </p:sp>
    </p:spTree>
    <p:extLst>
      <p:ext uri="{BB962C8B-B14F-4D97-AF65-F5344CB8AC3E}">
        <p14:creationId xmlns:p14="http://schemas.microsoft.com/office/powerpoint/2010/main" val="3088305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93785" y="79377"/>
            <a:ext cx="11939955" cy="6640513"/>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2200" smtClean="0"/>
            </a:p>
          </p:txBody>
        </p:sp>
      </p:grpSp>
      <p:sp>
        <p:nvSpPr>
          <p:cNvPr id="1027" name="Rectangle 119"/>
          <p:cNvSpPr>
            <a:spLocks noGrp="1" noChangeArrowheads="1"/>
          </p:cNvSpPr>
          <p:nvPr>
            <p:ph type="title"/>
          </p:nvPr>
        </p:nvSpPr>
        <p:spPr bwMode="auto">
          <a:xfrm>
            <a:off x="1320800" y="609600"/>
            <a:ext cx="9550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smtClean="0"/>
              <a:t>Click to edit Master title style</a:t>
            </a:r>
          </a:p>
        </p:txBody>
      </p:sp>
      <p:sp>
        <p:nvSpPr>
          <p:cNvPr id="1028" name="Rectangle 120"/>
          <p:cNvSpPr>
            <a:spLocks noGrp="1" noChangeArrowheads="1"/>
          </p:cNvSpPr>
          <p:nvPr>
            <p:ph type="body" idx="1"/>
          </p:nvPr>
        </p:nvSpPr>
        <p:spPr bwMode="auto">
          <a:xfrm>
            <a:off x="1320800" y="1981200"/>
            <a:ext cx="9550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9" name="Picture 1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761" y="5699127"/>
            <a:ext cx="982863" cy="58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737437992"/>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rtl="0" eaLnBrk="0" fontAlgn="base" hangingPunct="0">
        <a:lnSpc>
          <a:spcPct val="90000"/>
        </a:lnSpc>
        <a:spcBef>
          <a:spcPct val="0"/>
        </a:spcBef>
        <a:spcAft>
          <a:spcPct val="0"/>
        </a:spcAft>
        <a:defRPr sz="36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3600" b="1">
          <a:solidFill>
            <a:schemeClr val="tx2"/>
          </a:solidFill>
          <a:latin typeface="Times New Roman" charset="0"/>
          <a:ea typeface="ＭＳ Ｐゴシック" charset="-128"/>
          <a:cs typeface="ＭＳ Ｐゴシック" charset="-128"/>
        </a:defRPr>
      </a:lvl5pPr>
      <a:lvl6pPr marL="457189" algn="ctr" rtl="0" eaLnBrk="0" fontAlgn="base" hangingPunct="0">
        <a:lnSpc>
          <a:spcPct val="90000"/>
        </a:lnSpc>
        <a:spcBef>
          <a:spcPct val="0"/>
        </a:spcBef>
        <a:spcAft>
          <a:spcPct val="0"/>
        </a:spcAft>
        <a:defRPr sz="3600" b="1">
          <a:solidFill>
            <a:schemeClr val="tx2"/>
          </a:solidFill>
          <a:latin typeface="Times New Roman" charset="0"/>
        </a:defRPr>
      </a:lvl6pPr>
      <a:lvl7pPr marL="914377" algn="ctr" rtl="0" eaLnBrk="0" fontAlgn="base" hangingPunct="0">
        <a:lnSpc>
          <a:spcPct val="90000"/>
        </a:lnSpc>
        <a:spcBef>
          <a:spcPct val="0"/>
        </a:spcBef>
        <a:spcAft>
          <a:spcPct val="0"/>
        </a:spcAft>
        <a:defRPr sz="3600" b="1">
          <a:solidFill>
            <a:schemeClr val="tx2"/>
          </a:solidFill>
          <a:latin typeface="Times New Roman" charset="0"/>
        </a:defRPr>
      </a:lvl7pPr>
      <a:lvl8pPr marL="1371566" algn="ctr" rtl="0" eaLnBrk="0" fontAlgn="base" hangingPunct="0">
        <a:lnSpc>
          <a:spcPct val="90000"/>
        </a:lnSpc>
        <a:spcBef>
          <a:spcPct val="0"/>
        </a:spcBef>
        <a:spcAft>
          <a:spcPct val="0"/>
        </a:spcAft>
        <a:defRPr sz="3600" b="1">
          <a:solidFill>
            <a:schemeClr val="tx2"/>
          </a:solidFill>
          <a:latin typeface="Times New Roman" charset="0"/>
        </a:defRPr>
      </a:lvl8pPr>
      <a:lvl9pPr marL="1828754" algn="ctr" rtl="0" eaLnBrk="0" fontAlgn="base" hangingPunct="0">
        <a:lnSpc>
          <a:spcPct val="90000"/>
        </a:lnSpc>
        <a:spcBef>
          <a:spcPct val="0"/>
        </a:spcBef>
        <a:spcAft>
          <a:spcPct val="0"/>
        </a:spcAft>
        <a:defRPr sz="3600" b="1">
          <a:solidFill>
            <a:schemeClr val="tx2"/>
          </a:solidFill>
          <a:latin typeface="Times New Roman" charset="0"/>
        </a:defRPr>
      </a:lvl9pPr>
    </p:titleStyle>
    <p:bodyStyle>
      <a:lvl1pPr marL="285744" indent="-285744" algn="l" rtl="0" eaLnBrk="0" fontAlgn="base" hangingPunct="0">
        <a:lnSpc>
          <a:spcPct val="90000"/>
        </a:lnSpc>
        <a:spcBef>
          <a:spcPct val="30000"/>
        </a:spcBef>
        <a:spcAft>
          <a:spcPct val="0"/>
        </a:spcAft>
        <a:defRPr sz="2400" b="1">
          <a:solidFill>
            <a:schemeClr val="tx1"/>
          </a:solidFill>
          <a:latin typeface="+mn-lt"/>
          <a:ea typeface="ＭＳ Ｐゴシック" charset="-128"/>
          <a:cs typeface="ＭＳ Ｐゴシック" charset="-128"/>
        </a:defRPr>
      </a:lvl1pPr>
      <a:lvl2pPr marL="685783"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1142971" indent="-228594"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543012"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4pPr>
      <a:lvl5pPr marL="2000201"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5pPr>
      <a:lvl6pPr marL="2457389"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6pPr>
      <a:lvl7pPr marL="2914578"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7pPr>
      <a:lvl8pPr marL="3371766"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8pPr>
      <a:lvl9pPr marL="3828955" indent="-171446" algn="l" rtl="0" eaLnBrk="0" fontAlgn="base" hangingPunct="0">
        <a:lnSpc>
          <a:spcPct val="90000"/>
        </a:lnSpc>
        <a:spcBef>
          <a:spcPct val="30000"/>
        </a:spcBef>
        <a:spcAft>
          <a:spcPct val="0"/>
        </a:spcAft>
        <a:defRPr sz="1400" b="1">
          <a:solidFill>
            <a:schemeClr val="tx1"/>
          </a:solidFill>
          <a:latin typeface="+mn-lt"/>
          <a:ea typeface="ＭＳ Ｐゴシック" charset="-128"/>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therpad.tools.ietf.org/p/6tisch"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rfc-editor.org/info/rfc8179"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therpad.tools.ietf.org/p/"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datatracker.ietf.org/doc/draft-ietf-6tisch-6top-sfx/" TargetMode="External"/><Relationship Id="rId3" Type="http://schemas.openxmlformats.org/officeDocument/2006/relationships/hyperlink" Target="https://datatracker.ietf.org/doc/draft-ietf-6tisch-architecture/" TargetMode="External"/><Relationship Id="rId7" Type="http://schemas.openxmlformats.org/officeDocument/2006/relationships/hyperlink" Target="https://datatracker.ietf.org/doc/draft-ietf-6tisch-minimal-security/"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datatracker.ietf.org/doc/draft-ietf-6tisch-dtsecurity-zerotouch-join%20/" TargetMode="External"/><Relationship Id="rId5" Type="http://schemas.openxmlformats.org/officeDocument/2006/relationships/hyperlink" Target="https://datatracker.ietf.org/doc/draft-ietf-6tisch-6top-protocol/" TargetMode="External"/><Relationship Id="rId4" Type="http://schemas.openxmlformats.org/officeDocument/2006/relationships/hyperlink" Target="https://datatracker.ietf.org/doc/draft-ietf-6tisch-terminolog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meetecho.com/ietf100/6tisch" TargetMode="External"/><Relationship Id="rId7" Type="http://schemas.openxmlformats.org/officeDocument/2006/relationships/hyperlink" Target="https://datatracker.ietf.org/meeting/99/materials.html/#lpwan" TargetMode="External"/><Relationship Id="rId2" Type="http://schemas.openxmlformats.org/officeDocument/2006/relationships/hyperlink" Target="https://etherpad.tools.ietf.org/p/notes-ietf-100-6tisch?useMonospaceFont=true" TargetMode="External"/><Relationship Id="rId1" Type="http://schemas.openxmlformats.org/officeDocument/2006/relationships/slideLayout" Target="../slideLayouts/slideLayout2.xml"/><Relationship Id="rId6" Type="http://schemas.openxmlformats.org/officeDocument/2006/relationships/hyperlink" Target="https://www.ietf.org/mailman/listinfo/lp-wan" TargetMode="External"/><Relationship Id="rId5" Type="http://schemas.openxmlformats.org/officeDocument/2006/relationships/hyperlink" Target="mailto:6tisch@ietf.org" TargetMode="External"/><Relationship Id="rId4" Type="http://schemas.openxmlformats.org/officeDocument/2006/relationships/hyperlink" Target="mailto:lpwan@jabber.iet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84697" y="4688333"/>
            <a:ext cx="8088313"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nSpc>
                <a:spcPct val="80000"/>
              </a:lnSpc>
              <a:spcBef>
                <a:spcPts val="450"/>
              </a:spcBef>
              <a:buClrTx/>
            </a:pPr>
            <a:r>
              <a:rPr lang="en-US" altLang="en-US" sz="1800" dirty="0"/>
              <a:t>Chairs:</a:t>
            </a:r>
          </a:p>
          <a:p>
            <a:pPr>
              <a:lnSpc>
                <a:spcPct val="80000"/>
              </a:lnSpc>
              <a:spcBef>
                <a:spcPts val="450"/>
              </a:spcBef>
              <a:buClrTx/>
            </a:pPr>
            <a:r>
              <a:rPr lang="en-US" altLang="en-US" sz="1800" dirty="0"/>
              <a:t> </a:t>
            </a:r>
            <a:r>
              <a:rPr lang="en-US" altLang="en-US" sz="1800" b="1" dirty="0"/>
              <a:t>Pascal Thubert</a:t>
            </a:r>
          </a:p>
          <a:p>
            <a:pPr>
              <a:lnSpc>
                <a:spcPct val="80000"/>
              </a:lnSpc>
              <a:spcBef>
                <a:spcPts val="450"/>
              </a:spcBef>
              <a:buClrTx/>
            </a:pPr>
            <a:r>
              <a:rPr lang="en-US" altLang="en-US" sz="1800" b="1" dirty="0"/>
              <a:t> Thomas </a:t>
            </a:r>
            <a:r>
              <a:rPr lang="en-US" altLang="en-US" sz="1800" b="1" dirty="0" err="1"/>
              <a:t>Watteyne</a:t>
            </a:r>
            <a:endParaRPr lang="en-US" altLang="en-US" sz="1800" b="1" dirty="0"/>
          </a:p>
          <a:p>
            <a:pPr>
              <a:lnSpc>
                <a:spcPct val="80000"/>
              </a:lnSpc>
              <a:spcBef>
                <a:spcPts val="450"/>
              </a:spcBef>
              <a:buClrTx/>
            </a:pPr>
            <a:endParaRPr lang="en-US" altLang="en-US" sz="1800" dirty="0"/>
          </a:p>
          <a:p>
            <a:pPr>
              <a:lnSpc>
                <a:spcPct val="80000"/>
              </a:lnSpc>
              <a:spcBef>
                <a:spcPts val="450"/>
              </a:spcBef>
              <a:buClrTx/>
            </a:pPr>
            <a:r>
              <a:rPr lang="en-US" altLang="en-US" sz="1800" dirty="0" err="1"/>
              <a:t>Etherpad</a:t>
            </a:r>
            <a:r>
              <a:rPr lang="en-US" altLang="en-US" sz="1800" dirty="0"/>
              <a:t> for Minutes: </a:t>
            </a:r>
            <a:r>
              <a:rPr lang="en-US" altLang="en-US" sz="1800" u="sng" dirty="0">
                <a:hlinkClick r:id="rId3"/>
              </a:rPr>
              <a:t>https://etherpad.tools.ietf.org/p/6tisch</a:t>
            </a:r>
            <a:endParaRPr lang="en-US" altLang="en-US" sz="1800" b="1" dirty="0"/>
          </a:p>
        </p:txBody>
      </p:sp>
      <p:sp>
        <p:nvSpPr>
          <p:cNvPr id="4099" name="Text Box 2"/>
          <p:cNvSpPr txBox="1">
            <a:spLocks noChangeArrowheads="1"/>
          </p:cNvSpPr>
          <p:nvPr/>
        </p:nvSpPr>
        <p:spPr bwMode="auto">
          <a:xfrm>
            <a:off x="6640975" y="4823751"/>
            <a:ext cx="5257800" cy="199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r>
              <a:rPr lang="en-US" altLang="en-US" sz="3600" dirty="0"/>
              <a:t>IPv6 over the TSCH mode of IEEE 802.15.4</a:t>
            </a:r>
          </a:p>
        </p:txBody>
      </p:sp>
      <p:sp>
        <p:nvSpPr>
          <p:cNvPr id="4100" name="Rectangle 3"/>
          <p:cNvSpPr>
            <a:spLocks noChangeArrowheads="1"/>
          </p:cNvSpPr>
          <p:nvPr/>
        </p:nvSpPr>
        <p:spPr bwMode="auto">
          <a:xfrm>
            <a:off x="2133600" y="2680626"/>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sz="4400" dirty="0" smtClean="0"/>
              <a:t>3 November 2017 </a:t>
            </a:r>
            <a:r>
              <a:rPr lang="en-US" altLang="en-US" sz="4400" dirty="0" err="1"/>
              <a:t>Webex</a:t>
            </a:r>
            <a:endParaRPr lang="en-US" altLang="en-US" sz="4400" dirty="0"/>
          </a:p>
        </p:txBody>
      </p:sp>
      <p:pic>
        <p:nvPicPr>
          <p:cNvPr id="410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499734900"/>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916125" y="2781"/>
            <a:ext cx="7759700" cy="533400"/>
          </a:xfrm>
          <a:noFill/>
        </p:spPr>
        <p:txBody>
          <a:bodyPr/>
          <a:lstStyle/>
          <a:p>
            <a:r>
              <a:rPr lang="en-US" altLang="en-US" dirty="0" smtClean="0">
                <a:ea typeface="ＭＳ Ｐゴシック" panose="020B0600070205080204" pitchFamily="34" charset="-128"/>
              </a:rPr>
              <a:t>Note Well</a:t>
            </a:r>
          </a:p>
        </p:txBody>
      </p:sp>
      <p:sp>
        <p:nvSpPr>
          <p:cNvPr id="15363" name="Rectangle 6"/>
          <p:cNvSpPr>
            <a:spLocks noGrp="1" noChangeArrowheads="1"/>
          </p:cNvSpPr>
          <p:nvPr>
            <p:ph type="body" idx="1"/>
          </p:nvPr>
        </p:nvSpPr>
        <p:spPr>
          <a:xfrm>
            <a:off x="1601868" y="609600"/>
            <a:ext cx="9486624" cy="5475833"/>
          </a:xfrm>
        </p:spPr>
        <p:txBody>
          <a:bodyPr/>
          <a:lstStyle/>
          <a:p>
            <a:pPr marL="0" indent="6351">
              <a:defRPr/>
            </a:pPr>
            <a:r>
              <a:rPr lang="en-US" altLang="x-none" sz="1333"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6351">
              <a:defRPr/>
            </a:pPr>
            <a:endParaRPr lang="en-US" altLang="x-none" sz="1333" dirty="0"/>
          </a:p>
          <a:p>
            <a:pPr lvl="1">
              <a:buFont typeface="Arial" charset="0"/>
              <a:buChar char="•"/>
              <a:defRPr/>
            </a:pPr>
            <a:r>
              <a:rPr lang="en-US" altLang="x-none" sz="1333" dirty="0"/>
              <a:t>The IETF plenary session</a:t>
            </a:r>
          </a:p>
          <a:p>
            <a:pPr lvl="1">
              <a:buFont typeface="Arial" charset="0"/>
              <a:buChar char="•"/>
              <a:defRPr/>
            </a:pPr>
            <a:r>
              <a:rPr lang="en-US" altLang="x-none" sz="1333" dirty="0"/>
              <a:t>The IESG, or any member thereof on behalf of the IESG</a:t>
            </a:r>
          </a:p>
          <a:p>
            <a:pPr lvl="1">
              <a:buFont typeface="Arial" charset="0"/>
              <a:buChar char="•"/>
              <a:defRPr/>
            </a:pPr>
            <a:r>
              <a:rPr lang="en-US" altLang="x-none" sz="1333" dirty="0"/>
              <a:t>Any IETF mailing list, including the IETF list itself, any working group or design team list, or any other list functioning under IETF auspices</a:t>
            </a:r>
          </a:p>
          <a:p>
            <a:pPr lvl="1">
              <a:buFont typeface="Arial" charset="0"/>
              <a:buChar char="•"/>
              <a:defRPr/>
            </a:pPr>
            <a:r>
              <a:rPr lang="en-US" altLang="x-none" sz="1333" dirty="0"/>
              <a:t>Any IETF working group or portion thereof</a:t>
            </a:r>
          </a:p>
          <a:p>
            <a:pPr lvl="1">
              <a:buFont typeface="Arial" charset="0"/>
              <a:buChar char="•"/>
              <a:defRPr/>
            </a:pPr>
            <a:r>
              <a:rPr lang="en-US" altLang="x-none" sz="1333" dirty="0"/>
              <a:t>Any Birds of a Feather (BOF) session</a:t>
            </a:r>
          </a:p>
          <a:p>
            <a:pPr lvl="1">
              <a:buFont typeface="Arial" charset="0"/>
              <a:buChar char="•"/>
              <a:defRPr/>
            </a:pPr>
            <a:r>
              <a:rPr lang="en-US" altLang="x-none" sz="1333" dirty="0"/>
              <a:t>The IAB or any member thereof on behalf of the IAB</a:t>
            </a:r>
          </a:p>
          <a:p>
            <a:pPr lvl="1">
              <a:buFont typeface="Arial" charset="0"/>
              <a:buChar char="•"/>
              <a:defRPr/>
            </a:pPr>
            <a:r>
              <a:rPr lang="en-US" altLang="x-none" sz="1333" dirty="0"/>
              <a:t>The RFC Editor or the Internet-Drafts function</a:t>
            </a:r>
          </a:p>
          <a:p>
            <a:pPr marL="0" indent="6351">
              <a:defRPr/>
            </a:pPr>
            <a:endParaRPr lang="en-US" altLang="x-none" sz="1333" dirty="0"/>
          </a:p>
          <a:p>
            <a:pPr>
              <a:defRPr/>
            </a:pPr>
            <a:r>
              <a:rPr lang="en-US" sz="1333" dirty="0"/>
              <a:t>All IETF Contributions are subject to the rules of </a:t>
            </a:r>
            <a:r>
              <a:rPr lang="en-US" sz="1333" dirty="0">
                <a:hlinkClick r:id="rId3"/>
              </a:rPr>
              <a:t>RFC 5378</a:t>
            </a:r>
            <a:r>
              <a:rPr lang="en-US" sz="1333" dirty="0"/>
              <a:t> and </a:t>
            </a:r>
            <a:r>
              <a:rPr lang="en-US" sz="1333" dirty="0">
                <a:hlinkClick r:id="rId4"/>
              </a:rPr>
              <a:t>RFC 8179</a:t>
            </a:r>
            <a:r>
              <a:rPr lang="en-US" sz="1333" dirty="0"/>
              <a:t>.</a:t>
            </a:r>
          </a:p>
          <a:p>
            <a:pPr>
              <a:defRPr/>
            </a:pPr>
            <a:endParaRPr lang="en-US" sz="1333" dirty="0"/>
          </a:p>
          <a:p>
            <a:pPr marL="0" indent="0">
              <a:defRPr/>
            </a:pPr>
            <a:r>
              <a:rPr lang="en-US" sz="1333" dirty="0"/>
              <a:t>Statements made outside of an IETF session, mailing list or other function, that are clearly not intended to be input to an IETF activity, group or function, are not IETF Contributions in the context of this notice.  Please consult </a:t>
            </a:r>
            <a:r>
              <a:rPr lang="en-US" sz="1333" dirty="0">
                <a:hlinkClick r:id="rId3"/>
              </a:rPr>
              <a:t>RFC 5378</a:t>
            </a:r>
            <a:r>
              <a:rPr lang="en-US" sz="1333" dirty="0"/>
              <a:t> and </a:t>
            </a:r>
            <a:r>
              <a:rPr lang="en-US" sz="1333" dirty="0">
                <a:hlinkClick r:id="rId4"/>
              </a:rPr>
              <a:t>RFC 8179</a:t>
            </a:r>
            <a:r>
              <a:rPr lang="en-US" sz="1333" dirty="0"/>
              <a:t> for details. </a:t>
            </a:r>
          </a:p>
          <a:p>
            <a:pPr marL="0" indent="6351">
              <a:defRPr/>
            </a:pPr>
            <a:endParaRPr lang="en-US" altLang="x-none" sz="1333" dirty="0"/>
          </a:p>
          <a:p>
            <a:pPr marL="0" indent="6351">
              <a:defRPr/>
            </a:pPr>
            <a:r>
              <a:rPr lang="en-US" altLang="x-none" sz="1333" dirty="0"/>
              <a:t>A participant in any IETF activity is deemed to accept all IETF rules of process, as documented in Best Current Practices RFCs and IESG Statements. </a:t>
            </a:r>
          </a:p>
          <a:p>
            <a:pPr marL="0" indent="6351">
              <a:defRPr/>
            </a:pPr>
            <a:endParaRPr lang="en-US" altLang="x-none" sz="1333" dirty="0"/>
          </a:p>
          <a:p>
            <a:pPr marL="0" indent="6351">
              <a:defRPr/>
            </a:pPr>
            <a:r>
              <a:rPr lang="en-US" altLang="x-none" sz="1333" dirty="0"/>
              <a:t>A participant in any IETF activity acknowledges that written, audio and video records of meetings may be made and may be available to the public.</a:t>
            </a:r>
            <a:r>
              <a:rPr lang="en-US" altLang="x-none" sz="1200" dirty="0"/>
              <a:t/>
            </a:r>
            <a:br>
              <a:rPr lang="en-US" altLang="x-none" sz="1200" dirty="0"/>
            </a:br>
            <a:endParaRPr lang="en-US" altLang="x-none" sz="1200" dirty="0"/>
          </a:p>
          <a:p>
            <a:pPr marL="0" indent="6351">
              <a:lnSpc>
                <a:spcPct val="85000"/>
              </a:lnSpc>
              <a:spcBef>
                <a:spcPct val="5000"/>
              </a:spcBef>
              <a:spcAft>
                <a:spcPct val="5000"/>
              </a:spcAft>
              <a:defRPr/>
            </a:pPr>
            <a:endParaRPr lang="en-US" altLang="x-none" sz="1200" dirty="0"/>
          </a:p>
        </p:txBody>
      </p:sp>
    </p:spTree>
    <p:extLst>
      <p:ext uri="{BB962C8B-B14F-4D97-AF65-F5344CB8AC3E}">
        <p14:creationId xmlns:p14="http://schemas.microsoft.com/office/powerpoint/2010/main" val="4265056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Text Box 5"/>
          <p:cNvSpPr txBox="1">
            <a:spLocks noChangeArrowheads="1"/>
          </p:cNvSpPr>
          <p:nvPr/>
        </p:nvSpPr>
        <p:spPr bwMode="auto">
          <a:xfrm>
            <a:off x="1814513" y="533400"/>
            <a:ext cx="8458200" cy="381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4000">
                <a:solidFill>
                  <a:srgbClr val="262626"/>
                </a:solidFill>
                <a:cs typeface="Droid Sans Fallback" charset="0"/>
              </a:rPr>
              <a:t>Reminder:</a:t>
            </a:r>
            <a:br>
              <a:rPr lang="en-US" altLang="en-US" sz="4000">
                <a:solidFill>
                  <a:srgbClr val="262626"/>
                </a:solidFill>
                <a:cs typeface="Droid Sans Fallback" charset="0"/>
              </a:rPr>
            </a:br>
            <a:r>
              <a:rPr lang="en-US" altLang="en-US" sz="4000">
                <a:solidFill>
                  <a:srgbClr val="262626"/>
                </a:solidFill>
                <a:cs typeface="Droid Sans Fallback" charset="0"/>
              </a:rPr>
              <a:t/>
            </a:r>
            <a:br>
              <a:rPr lang="en-US" altLang="en-US" sz="4000">
                <a:solidFill>
                  <a:srgbClr val="262626"/>
                </a:solidFill>
                <a:cs typeface="Droid Sans Fallback" charset="0"/>
              </a:rPr>
            </a:br>
            <a:r>
              <a:rPr lang="en-US" altLang="en-US" sz="4000">
                <a:solidFill>
                  <a:srgbClr val="262626"/>
                </a:solidFill>
                <a:cs typeface="Droid Sans Fallback" charset="0"/>
              </a:rPr>
              <a:t>Minutes are taken *</a:t>
            </a:r>
            <a:br>
              <a:rPr lang="en-US" altLang="en-US" sz="4000">
                <a:solidFill>
                  <a:srgbClr val="262626"/>
                </a:solidFill>
                <a:cs typeface="Droid Sans Fallback" charset="0"/>
              </a:rPr>
            </a:br>
            <a:r>
              <a:rPr lang="en-US" altLang="en-US" sz="4000">
                <a:solidFill>
                  <a:srgbClr val="262626"/>
                </a:solidFill>
                <a:cs typeface="Droid Sans Fallback" charset="0"/>
              </a:rPr>
              <a:t>This meeting is recorded ** </a:t>
            </a:r>
            <a:br>
              <a:rPr lang="en-US" altLang="en-US" sz="4000">
                <a:solidFill>
                  <a:srgbClr val="262626"/>
                </a:solidFill>
                <a:cs typeface="Droid Sans Fallback" charset="0"/>
              </a:rPr>
            </a:br>
            <a:r>
              <a:rPr lang="en-US" altLang="en-US" sz="4000">
                <a:solidFill>
                  <a:srgbClr val="262626"/>
                </a:solidFill>
                <a:cs typeface="Droid Sans Fallback" charset="0"/>
              </a:rPr>
              <a:t>Presence is logged ***</a:t>
            </a:r>
          </a:p>
        </p:txBody>
      </p:sp>
      <p:sp>
        <p:nvSpPr>
          <p:cNvPr id="9223" name="Rectangle 6"/>
          <p:cNvSpPr>
            <a:spLocks noChangeArrowheads="1"/>
          </p:cNvSpPr>
          <p:nvPr/>
        </p:nvSpPr>
        <p:spPr bwMode="auto">
          <a:xfrm>
            <a:off x="222591" y="5084764"/>
            <a:ext cx="11777171" cy="101782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89983" tIns="46791" rIns="89983" bIns="46791">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2000" dirty="0">
                <a:solidFill>
                  <a:srgbClr val="000000"/>
                </a:solidFill>
                <a:cs typeface="Droid Sans Fallback" charset="0"/>
              </a:rPr>
              <a:t>*    Scribe; please contribute online to the minutes at: </a:t>
            </a:r>
            <a:r>
              <a:rPr lang="en-US" altLang="en-US" sz="2000" u="sng" dirty="0" smtClean="0">
                <a:solidFill>
                  <a:srgbClr val="000000"/>
                </a:solidFill>
                <a:cs typeface="Droid Sans Fallback" charset="0"/>
                <a:hlinkClick r:id="rId3"/>
              </a:rPr>
              <a:t>https://etherpad.tools.ietf.org/p/6tisch</a:t>
            </a:r>
            <a:endParaRPr lang="en-US" altLang="en-US" sz="2000" u="sng" dirty="0">
              <a:solidFill>
                <a:srgbClr val="000000"/>
              </a:solidFill>
              <a:cs typeface="Droid Sans Fallback" charset="0"/>
            </a:endParaRPr>
          </a:p>
          <a:p>
            <a:pPr eaLnBrk="1" hangingPunct="1">
              <a:spcBef>
                <a:spcPct val="0"/>
              </a:spcBef>
              <a:buFontTx/>
              <a:buNone/>
            </a:pPr>
            <a:r>
              <a:rPr lang="en-US" altLang="en-US" sz="2000" dirty="0">
                <a:solidFill>
                  <a:srgbClr val="000000"/>
                </a:solidFill>
                <a:cs typeface="Droid Sans Fallback" charset="0"/>
              </a:rPr>
              <a:t>**   Recordings and Minutes are public and may be subject to discovery in the event of litigation. </a:t>
            </a:r>
          </a:p>
          <a:p>
            <a:pPr eaLnBrk="1" hangingPunct="1">
              <a:spcBef>
                <a:spcPct val="0"/>
              </a:spcBef>
              <a:buFontTx/>
              <a:buNone/>
            </a:pPr>
            <a:r>
              <a:rPr lang="fr-FR" altLang="en-US" sz="2000" dirty="0">
                <a:solidFill>
                  <a:srgbClr val="000000"/>
                </a:solidFill>
                <a:cs typeface="Droid Sans Fallback" charset="0"/>
              </a:rPr>
              <a:t>***  </a:t>
            </a:r>
            <a:r>
              <a:rPr lang="fr-FR" altLang="en-US" sz="2000" dirty="0" err="1">
                <a:solidFill>
                  <a:srgbClr val="000000"/>
                </a:solidFill>
                <a:cs typeface="Droid Sans Fallback" charset="0"/>
              </a:rPr>
              <a:t>From</a:t>
            </a:r>
            <a:r>
              <a:rPr lang="fr-FR" altLang="en-US" sz="2000" dirty="0">
                <a:solidFill>
                  <a:srgbClr val="000000"/>
                </a:solidFill>
                <a:cs typeface="Droid Sans Fallback" charset="0"/>
              </a:rPr>
              <a:t> the </a:t>
            </a:r>
            <a:r>
              <a:rPr lang="fr-FR" altLang="en-US" sz="2000" dirty="0" err="1">
                <a:solidFill>
                  <a:srgbClr val="000000"/>
                </a:solidFill>
                <a:cs typeface="Droid Sans Fallback" charset="0"/>
              </a:rPr>
              <a:t>Webex</a:t>
            </a:r>
            <a:r>
              <a:rPr lang="fr-FR" altLang="en-US" sz="2000" dirty="0">
                <a:solidFill>
                  <a:srgbClr val="000000"/>
                </a:solidFill>
                <a:cs typeface="Droid Sans Fallback" charset="0"/>
              </a:rPr>
              <a:t> login</a:t>
            </a:r>
          </a:p>
        </p:txBody>
      </p:sp>
    </p:spTree>
    <p:extLst>
      <p:ext uri="{BB962C8B-B14F-4D97-AF65-F5344CB8AC3E}">
        <p14:creationId xmlns:p14="http://schemas.microsoft.com/office/powerpoint/2010/main" val="1238353906"/>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4</a:t>
            </a:fld>
            <a:endParaRPr lang="fr-FR" dirty="0"/>
          </a:p>
        </p:txBody>
      </p:sp>
      <p:graphicFrame>
        <p:nvGraphicFramePr>
          <p:cNvPr id="5" name="Table 4"/>
          <p:cNvGraphicFramePr>
            <a:graphicFrameLocks noGrp="1"/>
          </p:cNvGraphicFramePr>
          <p:nvPr>
            <p:extLst>
              <p:ext uri="{D42A27DB-BD31-4B8C-83A1-F6EECF244321}">
                <p14:modId xmlns:p14="http://schemas.microsoft.com/office/powerpoint/2010/main" val="396906928"/>
              </p:ext>
            </p:extLst>
          </p:nvPr>
        </p:nvGraphicFramePr>
        <p:xfrm>
          <a:off x="546948" y="2027075"/>
          <a:ext cx="10598364" cy="3668278"/>
        </p:xfrm>
        <a:graphic>
          <a:graphicData uri="http://schemas.openxmlformats.org/drawingml/2006/table">
            <a:tbl>
              <a:tblPr firstRow="1" bandRow="1">
                <a:tableStyleId>{5C22544A-7EE6-4342-B048-85BDC9FD1C3A}</a:tableStyleId>
              </a:tblPr>
              <a:tblGrid>
                <a:gridCol w="1103176">
                  <a:extLst>
                    <a:ext uri="{9D8B030D-6E8A-4147-A177-3AD203B41FA5}">
                      <a16:colId xmlns:a16="http://schemas.microsoft.com/office/drawing/2014/main" xmlns="" val="1188353627"/>
                    </a:ext>
                  </a:extLst>
                </a:gridCol>
                <a:gridCol w="8405361">
                  <a:extLst>
                    <a:ext uri="{9D8B030D-6E8A-4147-A177-3AD203B41FA5}">
                      <a16:colId xmlns:a16="http://schemas.microsoft.com/office/drawing/2014/main" xmlns="" val="2384022481"/>
                    </a:ext>
                  </a:extLst>
                </a:gridCol>
                <a:gridCol w="1089827">
                  <a:extLst>
                    <a:ext uri="{9D8B030D-6E8A-4147-A177-3AD203B41FA5}">
                      <a16:colId xmlns:a16="http://schemas.microsoft.com/office/drawing/2014/main" xmlns="" val="4011079028"/>
                    </a:ext>
                  </a:extLst>
                </a:gridCol>
              </a:tblGrid>
              <a:tr h="1341120">
                <a:tc>
                  <a:txBody>
                    <a:bodyPr/>
                    <a:lstStyle/>
                    <a:p>
                      <a:r>
                        <a:rPr lang="en-US" sz="2400" b="0" dirty="0" smtClean="0">
                          <a:solidFill>
                            <a:schemeClr val="tx1"/>
                          </a:solidFill>
                        </a:rPr>
                        <a:t>7:00</a:t>
                      </a:r>
                      <a:endParaRPr lang="en-US" sz="2400" b="0" dirty="0">
                        <a:solidFill>
                          <a:schemeClr val="tx1"/>
                        </a:solidFill>
                      </a:endParaRPr>
                    </a:p>
                  </a:txBody>
                  <a:tcPr marL="121920" marR="121920" marT="60960" marB="60960">
                    <a:solidFill>
                      <a:schemeClr val="bg1"/>
                    </a:solidFill>
                  </a:tcPr>
                </a:tc>
                <a:tc>
                  <a:txBody>
                    <a:bodyPr/>
                    <a:lstStyle/>
                    <a:p>
                      <a:pPr marL="0" indent="0">
                        <a:spcBef>
                          <a:spcPts val="600"/>
                        </a:spcBef>
                        <a:buClr>
                          <a:srgbClr val="000000"/>
                        </a:buClr>
                        <a:buNone/>
                      </a:pPr>
                      <a:r>
                        <a:rPr lang="en-US" sz="2400" b="0" dirty="0" smtClean="0">
                          <a:solidFill>
                            <a:schemeClr val="tx1"/>
                          </a:solidFill>
                        </a:rPr>
                        <a:t>Opening, agenda bashing </a:t>
                      </a:r>
                      <a:r>
                        <a:rPr lang="en-US" altLang="en-US" sz="2400" b="0" dirty="0" smtClean="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900" b="0" dirty="0" smtClean="0">
                          <a:solidFill>
                            <a:schemeClr val="tx1"/>
                          </a:solidFill>
                          <a:cs typeface="Droid Sans Fallback" charset="0"/>
                        </a:rPr>
                        <a:t>Note-Well, Scribes, Agenda Bashing, </a:t>
                      </a:r>
                      <a:r>
                        <a:rPr lang="en-US" sz="1900" b="0" dirty="0" smtClean="0">
                          <a:solidFill>
                            <a:schemeClr val="tx1"/>
                          </a:solidFill>
                        </a:rPr>
                        <a:t>Approval minutes from last meeting</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Status of drafts (WGLC / forthcoming WGLC)</a:t>
                      </a: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430590605"/>
                  </a:ext>
                </a:extLst>
              </a:tr>
              <a:tr h="551755">
                <a:tc>
                  <a:txBody>
                    <a:bodyPr/>
                    <a:lstStyle/>
                    <a:p>
                      <a:r>
                        <a:rPr lang="en-US" sz="2400" b="0" dirty="0" smtClean="0">
                          <a:solidFill>
                            <a:schemeClr val="tx1"/>
                          </a:solidFill>
                        </a:rPr>
                        <a:t>7:10</a:t>
                      </a:r>
                      <a:endParaRPr lang="en-US" sz="2400" b="0" dirty="0">
                        <a:solidFill>
                          <a:schemeClr val="tx1"/>
                        </a:solidFill>
                      </a:endParaRPr>
                    </a:p>
                  </a:txBody>
                  <a:tcPr marL="121920" marR="121920" marT="60960" marB="60960">
                    <a:solidFill>
                      <a:schemeClr val="bg1"/>
                    </a:solidFill>
                  </a:tcPr>
                </a:tc>
                <a:tc>
                  <a:txBody>
                    <a:bodyPr/>
                    <a:lstStyle/>
                    <a:p>
                      <a:r>
                        <a:rPr lang="en-US" sz="2400" dirty="0" smtClean="0"/>
                        <a:t>IETF 100 prep  (chairs)</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789503901"/>
                  </a:ext>
                </a:extLst>
              </a:tr>
              <a:tr h="591801">
                <a:tc>
                  <a:txBody>
                    <a:bodyPr/>
                    <a:lstStyle/>
                    <a:p>
                      <a:r>
                        <a:rPr lang="en-US" sz="2400" b="0" dirty="0" smtClean="0">
                          <a:solidFill>
                            <a:schemeClr val="tx1"/>
                          </a:solidFill>
                        </a:rPr>
                        <a:t>7:25</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2400" dirty="0" smtClean="0"/>
                        <a:t>draft-ietf-6tisch-minimal-security (Mališa)</a:t>
                      </a:r>
                      <a:endPar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endParaRP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4226036018"/>
                  </a:ext>
                </a:extLst>
              </a:tr>
              <a:tr h="591801">
                <a:tc>
                  <a:txBody>
                    <a:bodyPr/>
                    <a:lstStyle/>
                    <a:p>
                      <a:r>
                        <a:rPr lang="en-US" sz="2400" b="0" dirty="0" smtClean="0">
                          <a:solidFill>
                            <a:schemeClr val="tx1"/>
                          </a:solidFill>
                        </a:rPr>
                        <a:t>7:40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2400" dirty="0" smtClean="0"/>
                        <a:t>draft-chang-6tisch-6top-msf  (Tengfei)</a:t>
                      </a:r>
                      <a:endPar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endParaRPr>
                    </a:p>
                  </a:txBody>
                  <a:tcPr marL="121920" marR="121920" marT="60960" marB="60960">
                    <a:solidFill>
                      <a:schemeClr val="bg1"/>
                    </a:solidFill>
                  </a:tcPr>
                </a:tc>
                <a:tc>
                  <a:txBody>
                    <a:bodyPr/>
                    <a:lstStyle/>
                    <a:p>
                      <a:r>
                        <a:rPr lang="en-US" sz="2400" b="0" dirty="0" smtClean="0">
                          <a:solidFill>
                            <a:schemeClr val="tx1"/>
                          </a:solidFill>
                        </a:rPr>
                        <a:t>20mn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323941701"/>
                  </a:ext>
                </a:extLst>
              </a:tr>
              <a:tr h="591801">
                <a:tc>
                  <a:txBody>
                    <a:bodyPr/>
                    <a:lstStyle/>
                    <a:p>
                      <a:r>
                        <a:rPr lang="en-US" sz="2400" b="0" dirty="0" smtClean="0">
                          <a:solidFill>
                            <a:schemeClr val="tx1"/>
                          </a:solidFill>
                        </a:rPr>
                        <a:t>8:00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AOB, Adjourn</a:t>
                      </a:r>
                    </a:p>
                  </a:txBody>
                  <a:tcPr marL="121920" marR="121920" marT="60960" marB="60960">
                    <a:solidFill>
                      <a:schemeClr val="bg1"/>
                    </a:solidFill>
                  </a:tcPr>
                </a:tc>
                <a:tc>
                  <a:txBody>
                    <a:bodyPr/>
                    <a:lstStyle/>
                    <a:p>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989805815"/>
                  </a:ext>
                </a:extLst>
              </a:tr>
            </a:tbl>
          </a:graphicData>
        </a:graphic>
      </p:graphicFrame>
    </p:spTree>
    <p:extLst>
      <p:ext uri="{BB962C8B-B14F-4D97-AF65-F5344CB8AC3E}">
        <p14:creationId xmlns:p14="http://schemas.microsoft.com/office/powerpoint/2010/main" val="510981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60814" y="2289854"/>
            <a:ext cx="9144000" cy="2387600"/>
          </a:xfrm>
        </p:spPr>
        <p:txBody>
          <a:bodyPr>
            <a:normAutofit/>
          </a:bodyPr>
          <a:lstStyle/>
          <a:p>
            <a:r>
              <a:rPr lang="en-US" sz="5400" b="1" dirty="0" smtClean="0"/>
              <a:t>IETF 100 - Singapore</a:t>
            </a:r>
            <a:endParaRPr lang="en-US" sz="5400" b="1" dirty="0"/>
          </a:p>
        </p:txBody>
      </p:sp>
      <p:sp>
        <p:nvSpPr>
          <p:cNvPr id="3" name="Subtitle 2"/>
          <p:cNvSpPr>
            <a:spLocks noGrp="1"/>
          </p:cNvSpPr>
          <p:nvPr>
            <p:ph type="subTitle" idx="1"/>
          </p:nvPr>
        </p:nvSpPr>
        <p:spPr>
          <a:xfrm>
            <a:off x="1524000" y="4434793"/>
            <a:ext cx="9144000" cy="1655762"/>
          </a:xfrm>
        </p:spPr>
        <p:txBody>
          <a:bodyPr/>
          <a:lstStyle/>
          <a:p>
            <a:endParaRPr lang="en-US"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BF9C3C-0004-4145-8BE2-5FBA8C817ACA}" type="slidenum">
              <a:rPr kumimoji="0" lang="en-US"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4618" y="619245"/>
            <a:ext cx="9072086" cy="1737208"/>
          </a:xfrm>
          <a:prstGeom prst="rect">
            <a:avLst/>
          </a:prstGeom>
          <a:noFill/>
          <a:ln>
            <a:noFill/>
          </a:ln>
          <a:effectLst>
            <a:outerShdw dist="35921" dir="2700000" algn="ctr" rotWithShape="0">
              <a:srgbClr val="808080"/>
            </a:outerShdw>
            <a:softEdge rad="254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Lst>
        </p:spPr>
      </p:pic>
    </p:spTree>
    <p:extLst>
      <p:ext uri="{BB962C8B-B14F-4D97-AF65-F5344CB8AC3E}">
        <p14:creationId xmlns:p14="http://schemas.microsoft.com/office/powerpoint/2010/main" val="1150660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6</a:t>
            </a:fld>
            <a:endParaRPr lang="fr-FR" dirty="0"/>
          </a:p>
        </p:txBody>
      </p:sp>
      <p:graphicFrame>
        <p:nvGraphicFramePr>
          <p:cNvPr id="5" name="Table 4"/>
          <p:cNvGraphicFramePr>
            <a:graphicFrameLocks noGrp="1"/>
          </p:cNvGraphicFramePr>
          <p:nvPr>
            <p:extLst/>
          </p:nvPr>
        </p:nvGraphicFramePr>
        <p:xfrm>
          <a:off x="522456" y="1337193"/>
          <a:ext cx="10598364" cy="4867765"/>
        </p:xfrm>
        <a:graphic>
          <a:graphicData uri="http://schemas.openxmlformats.org/drawingml/2006/table">
            <a:tbl>
              <a:tblPr firstRow="1" bandRow="1">
                <a:tableStyleId>{5C22544A-7EE6-4342-B048-85BDC9FD1C3A}</a:tableStyleId>
              </a:tblPr>
              <a:tblGrid>
                <a:gridCol w="1103176">
                  <a:extLst>
                    <a:ext uri="{9D8B030D-6E8A-4147-A177-3AD203B41FA5}">
                      <a16:colId xmlns:a16="http://schemas.microsoft.com/office/drawing/2014/main" xmlns="" val="1188353627"/>
                    </a:ext>
                  </a:extLst>
                </a:gridCol>
                <a:gridCol w="8405361">
                  <a:extLst>
                    <a:ext uri="{9D8B030D-6E8A-4147-A177-3AD203B41FA5}">
                      <a16:colId xmlns:a16="http://schemas.microsoft.com/office/drawing/2014/main" xmlns="" val="2384022481"/>
                    </a:ext>
                  </a:extLst>
                </a:gridCol>
                <a:gridCol w="1089827">
                  <a:extLst>
                    <a:ext uri="{9D8B030D-6E8A-4147-A177-3AD203B41FA5}">
                      <a16:colId xmlns:a16="http://schemas.microsoft.com/office/drawing/2014/main" xmlns="" val="4011079028"/>
                    </a:ext>
                  </a:extLst>
                </a:gridCol>
              </a:tblGrid>
              <a:tr h="438341">
                <a:tc>
                  <a:txBody>
                    <a:bodyPr/>
                    <a:lstStyle/>
                    <a:p>
                      <a:r>
                        <a:rPr lang="en-US" sz="2400" b="0" dirty="0" smtClean="0">
                          <a:solidFill>
                            <a:schemeClr val="tx1"/>
                          </a:solidFill>
                        </a:rPr>
                        <a:t> </a:t>
                      </a:r>
                      <a:endParaRPr lang="en-US" sz="2400" b="0" dirty="0">
                        <a:solidFill>
                          <a:schemeClr val="tx1"/>
                        </a:solidFill>
                      </a:endParaRPr>
                    </a:p>
                  </a:txBody>
                  <a:tcPr marL="121920" marR="121920" marT="60960" marB="60960">
                    <a:solidFill>
                      <a:schemeClr val="bg1"/>
                    </a:solidFill>
                  </a:tcPr>
                </a:tc>
                <a:tc>
                  <a:txBody>
                    <a:bodyPr/>
                    <a:lstStyle/>
                    <a:p>
                      <a:pPr marL="0" indent="0" algn="ctr">
                        <a:spcBef>
                          <a:spcPts val="600"/>
                        </a:spcBef>
                        <a:buClr>
                          <a:srgbClr val="000000"/>
                        </a:buClr>
                        <a:buNone/>
                      </a:pPr>
                      <a:r>
                        <a:rPr lang="en-US" sz="2400" b="0" dirty="0" smtClean="0">
                          <a:solidFill>
                            <a:schemeClr val="tx1"/>
                          </a:solidFill>
                        </a:rPr>
                        <a:t> </a:t>
                      </a:r>
                      <a:r>
                        <a:rPr lang="en-US" sz="2400" dirty="0" smtClean="0">
                          <a:solidFill>
                            <a:schemeClr val="tx1"/>
                          </a:solidFill>
                        </a:rPr>
                        <a:t>Intro and Status</a:t>
                      </a:r>
                      <a:endParaRPr lang="en-US" sz="2400" b="0" dirty="0">
                        <a:solidFill>
                          <a:schemeClr val="tx1"/>
                        </a:solidFill>
                      </a:endParaRPr>
                    </a:p>
                  </a:txBody>
                  <a:tcPr marL="121920" marR="121920" marT="60960" marB="60960">
                    <a:solidFill>
                      <a:schemeClr val="bg1"/>
                    </a:solidFill>
                  </a:tcPr>
                </a:tc>
                <a:tc>
                  <a:txBody>
                    <a:bodyPr/>
                    <a:lstStyle/>
                    <a:p>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430590605"/>
                  </a:ext>
                </a:extLst>
              </a:tr>
              <a:tr h="551755">
                <a:tc>
                  <a:txBody>
                    <a:bodyPr/>
                    <a:lstStyle/>
                    <a:p>
                      <a:r>
                        <a:rPr lang="en-US" sz="2400" b="0" dirty="0" smtClean="0">
                          <a:solidFill>
                            <a:schemeClr val="tx1"/>
                          </a:solidFill>
                        </a:rPr>
                        <a:t>15:50</a:t>
                      </a:r>
                      <a:endParaRPr lang="en-US" sz="2400" b="0" dirty="0">
                        <a:solidFill>
                          <a:schemeClr val="tx1"/>
                        </a:solidFill>
                      </a:endParaRPr>
                    </a:p>
                  </a:txBody>
                  <a:tcPr marL="121920" marR="121920" marT="60960" marB="60960">
                    <a:solidFill>
                      <a:schemeClr val="bg1"/>
                    </a:solidFill>
                  </a:tcPr>
                </a:tc>
                <a:tc>
                  <a:txBody>
                    <a:bodyPr/>
                    <a:lstStyle/>
                    <a:p>
                      <a:pPr marL="0" indent="0">
                        <a:spcBef>
                          <a:spcPts val="600"/>
                        </a:spcBef>
                        <a:buClr>
                          <a:srgbClr val="000000"/>
                        </a:buClr>
                        <a:buNone/>
                      </a:pPr>
                      <a:r>
                        <a:rPr lang="en-US" sz="2400" b="0" dirty="0" smtClean="0">
                          <a:solidFill>
                            <a:schemeClr val="tx1"/>
                          </a:solidFill>
                        </a:rPr>
                        <a:t>Opening, agenda bashing </a:t>
                      </a:r>
                      <a:r>
                        <a:rPr lang="en-US" altLang="en-US" sz="2400" b="0" dirty="0" smtClean="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900" b="0" dirty="0" smtClean="0">
                          <a:solidFill>
                            <a:schemeClr val="tx1"/>
                          </a:solidFill>
                          <a:cs typeface="Droid Sans Fallback" charset="0"/>
                        </a:rPr>
                        <a:t>Note-Well, Scribes, Agenda Bashing, </a:t>
                      </a:r>
                      <a:r>
                        <a:rPr lang="en-US" sz="1900" b="0" dirty="0" smtClean="0">
                          <a:solidFill>
                            <a:schemeClr val="tx1"/>
                          </a:solidFill>
                        </a:rPr>
                        <a:t>Approval minutes from last meeting</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Status of the work </a:t>
                      </a:r>
                    </a:p>
                    <a:p>
                      <a:pPr marL="228600" indent="-228600">
                        <a:spcBef>
                          <a:spcPts val="0"/>
                        </a:spcBef>
                        <a:buClr>
                          <a:srgbClr val="000000"/>
                        </a:buClr>
                        <a:buFont typeface="Arial" panose="020B0604020202020204" pitchFamily="34" charset="0"/>
                        <a:buChar char="•"/>
                      </a:pPr>
                      <a:r>
                        <a:rPr lang="en-US" sz="1900" b="0" dirty="0" smtClean="0">
                          <a:solidFill>
                            <a:schemeClr val="tx1"/>
                          </a:solidFill>
                        </a:rPr>
                        <a:t>Last meeting </a:t>
                      </a:r>
                      <a:r>
                        <a:rPr lang="en-US" sz="1900" b="0" dirty="0" err="1" smtClean="0">
                          <a:solidFill>
                            <a:schemeClr val="tx1"/>
                          </a:solidFill>
                        </a:rPr>
                        <a:t>todos</a:t>
                      </a:r>
                      <a:endParaRPr lang="en-US" sz="19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789503901"/>
                  </a:ext>
                </a:extLst>
              </a:tr>
              <a:tr h="591801">
                <a:tc>
                  <a:txBody>
                    <a:bodyPr/>
                    <a:lstStyle/>
                    <a:p>
                      <a:endParaRPr lang="en-US" sz="2400" b="0" dirty="0">
                        <a:solidFill>
                          <a:schemeClr val="tx1"/>
                        </a:solidFill>
                      </a:endParaRPr>
                    </a:p>
                  </a:txBody>
                  <a:tcPr marL="121920" marR="121920" marT="60960" marB="60960">
                    <a:solidFill>
                      <a:schemeClr val="bg1"/>
                    </a:solidFill>
                  </a:tcPr>
                </a:tc>
                <a:tc>
                  <a:txBody>
                    <a:bodyPr/>
                    <a:lstStyle/>
                    <a:p>
                      <a:pPr marL="0" marR="0" lvl="0" indent="0" algn="ctr" defTabSz="457061" rtl="0" eaLnBrk="1" fontAlgn="auto" latinLnBrk="0" hangingPunct="1">
                        <a:lnSpc>
                          <a:spcPct val="100000"/>
                        </a:lnSpc>
                        <a:spcBef>
                          <a:spcPts val="600"/>
                        </a:spcBef>
                        <a:spcAft>
                          <a:spcPts val="0"/>
                        </a:spcAft>
                        <a:buClr>
                          <a:srgbClr val="000000"/>
                        </a:buClr>
                        <a:buSzTx/>
                        <a:buFontTx/>
                        <a:buNone/>
                        <a:tabLst/>
                        <a:defRPr/>
                      </a:pPr>
                      <a:r>
                        <a:rPr lang="en-US" sz="2400" b="1" dirty="0" smtClean="0"/>
                        <a:t>Chartered items</a:t>
                      </a:r>
                      <a:endParaRPr kumimoji="0" lang="en-US" altLang="en-US" sz="2400" b="1" i="0" u="none" strike="noStrike" kern="1200" cap="none" spc="0" normalizeH="0" baseline="0" noProof="0" dirty="0" smtClean="0">
                        <a:ln>
                          <a:noFill/>
                        </a:ln>
                        <a:solidFill>
                          <a:prstClr val="black"/>
                        </a:solidFill>
                        <a:effectLst/>
                        <a:uLnTx/>
                        <a:uFillTx/>
                        <a:latin typeface="+mn-lt"/>
                        <a:ea typeface="+mn-ea"/>
                        <a:cs typeface="Droid Sans Fallback" charset="0"/>
                      </a:endParaRPr>
                    </a:p>
                  </a:txBody>
                  <a:tcPr marL="121920" marR="121920" marT="60960" marB="60960">
                    <a:solidFill>
                      <a:schemeClr val="bg1"/>
                    </a:solidFill>
                  </a:tcPr>
                </a:tc>
                <a:tc>
                  <a:txBody>
                    <a:bodyPr/>
                    <a:lstStyle/>
                    <a:p>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4226036018"/>
                  </a:ext>
                </a:extLst>
              </a:tr>
              <a:tr h="591801">
                <a:tc>
                  <a:txBody>
                    <a:bodyPr/>
                    <a:lstStyle/>
                    <a:p>
                      <a:r>
                        <a:rPr lang="en-US" sz="2400" b="0" dirty="0" smtClean="0">
                          <a:solidFill>
                            <a:schemeClr val="tx1"/>
                          </a:solidFill>
                        </a:rPr>
                        <a:t>16:00</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draft-ietf-6tisch-6p-protocol (Xavi)</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323941701"/>
                  </a:ext>
                </a:extLst>
              </a:tr>
              <a:tr h="591801">
                <a:tc>
                  <a:txBody>
                    <a:bodyPr/>
                    <a:lstStyle/>
                    <a:p>
                      <a:r>
                        <a:rPr lang="en-US" sz="2400" b="0" dirty="0" smtClean="0">
                          <a:solidFill>
                            <a:schemeClr val="tx1"/>
                          </a:solidFill>
                        </a:rPr>
                        <a:t>16:10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2400" dirty="0" smtClean="0"/>
                        <a:t>draft-ietf-6tisch-minimal-security </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a:t>
                      </a:r>
                      <a:r>
                        <a:rPr lang="en-US" sz="2400" dirty="0" smtClean="0"/>
                        <a:t>Mališa</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a:t>
                      </a: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989805815"/>
                  </a:ext>
                </a:extLst>
              </a:tr>
              <a:tr h="624161">
                <a:tc>
                  <a:txBody>
                    <a:bodyPr/>
                    <a:lstStyle/>
                    <a:p>
                      <a:r>
                        <a:rPr lang="en-US" sz="2400" b="0" dirty="0" smtClean="0">
                          <a:solidFill>
                            <a:schemeClr val="tx1"/>
                          </a:solidFill>
                        </a:rPr>
                        <a:t>16:25</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2400" dirty="0" smtClean="0"/>
                        <a:t>draft-ietf-6tisch-dtsecurity-zerotouch-join</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 (Michael)</a:t>
                      </a: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77876632"/>
                  </a:ext>
                </a:extLst>
              </a:tr>
              <a:tr h="624161">
                <a:tc>
                  <a:txBody>
                    <a:bodyPr/>
                    <a:lstStyle/>
                    <a:p>
                      <a:r>
                        <a:rPr lang="en-US" sz="2400" b="0" dirty="0" smtClean="0">
                          <a:solidFill>
                            <a:schemeClr val="tx1"/>
                          </a:solidFill>
                        </a:rPr>
                        <a:t>16:35</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2400" dirty="0" smtClean="0"/>
                        <a:t>draft-ietf-6tisch-6top-sfx </a:t>
                      </a: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(Diego) </a:t>
                      </a: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379839057"/>
                  </a:ext>
                </a:extLst>
              </a:tr>
            </a:tbl>
          </a:graphicData>
        </a:graphic>
      </p:graphicFrame>
    </p:spTree>
    <p:extLst>
      <p:ext uri="{BB962C8B-B14F-4D97-AF65-F5344CB8AC3E}">
        <p14:creationId xmlns:p14="http://schemas.microsoft.com/office/powerpoint/2010/main" val="819871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36116" y="104499"/>
            <a:ext cx="10515600" cy="1325563"/>
          </a:xfrm>
        </p:spPr>
        <p:txBody>
          <a:bodyPr>
            <a:normAutofit/>
          </a:bodyPr>
          <a:lstStyle/>
          <a:p>
            <a:r>
              <a:rPr lang="en-US" dirty="0" smtClean="0"/>
              <a:t>Agenda bashing</a:t>
            </a:r>
            <a:endParaRPr lang="en-US" dirty="0"/>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7</a:t>
            </a:fld>
            <a:endParaRPr lang="fr-FR" dirty="0"/>
          </a:p>
        </p:txBody>
      </p:sp>
      <p:graphicFrame>
        <p:nvGraphicFramePr>
          <p:cNvPr id="5" name="Table 4"/>
          <p:cNvGraphicFramePr>
            <a:graphicFrameLocks noGrp="1"/>
          </p:cNvGraphicFramePr>
          <p:nvPr>
            <p:extLst/>
          </p:nvPr>
        </p:nvGraphicFramePr>
        <p:xfrm>
          <a:off x="566844" y="1825465"/>
          <a:ext cx="10598364" cy="4095520"/>
        </p:xfrm>
        <a:graphic>
          <a:graphicData uri="http://schemas.openxmlformats.org/drawingml/2006/table">
            <a:tbl>
              <a:tblPr firstRow="1" bandRow="1">
                <a:tableStyleId>{5C22544A-7EE6-4342-B048-85BDC9FD1C3A}</a:tableStyleId>
              </a:tblPr>
              <a:tblGrid>
                <a:gridCol w="1103176">
                  <a:extLst>
                    <a:ext uri="{9D8B030D-6E8A-4147-A177-3AD203B41FA5}">
                      <a16:colId xmlns:a16="http://schemas.microsoft.com/office/drawing/2014/main" xmlns="" val="1188353627"/>
                    </a:ext>
                  </a:extLst>
                </a:gridCol>
                <a:gridCol w="8405361">
                  <a:extLst>
                    <a:ext uri="{9D8B030D-6E8A-4147-A177-3AD203B41FA5}">
                      <a16:colId xmlns:a16="http://schemas.microsoft.com/office/drawing/2014/main" xmlns="" val="2384022481"/>
                    </a:ext>
                  </a:extLst>
                </a:gridCol>
                <a:gridCol w="1089827">
                  <a:extLst>
                    <a:ext uri="{9D8B030D-6E8A-4147-A177-3AD203B41FA5}">
                      <a16:colId xmlns:a16="http://schemas.microsoft.com/office/drawing/2014/main" xmlns="" val="4011079028"/>
                    </a:ext>
                  </a:extLst>
                </a:gridCol>
              </a:tblGrid>
              <a:tr h="438341">
                <a:tc>
                  <a:txBody>
                    <a:bodyPr/>
                    <a:lstStyle/>
                    <a:p>
                      <a:r>
                        <a:rPr lang="en-US" sz="2400" b="0" dirty="0" smtClean="0">
                          <a:solidFill>
                            <a:schemeClr val="tx1"/>
                          </a:solidFill>
                        </a:rPr>
                        <a:t> </a:t>
                      </a:r>
                      <a:endParaRPr lang="en-US" sz="2400" b="0" dirty="0">
                        <a:solidFill>
                          <a:schemeClr val="tx1"/>
                        </a:solidFill>
                      </a:endParaRPr>
                    </a:p>
                  </a:txBody>
                  <a:tcPr marL="121920" marR="121920" marT="60960" marB="60960">
                    <a:solidFill>
                      <a:schemeClr val="bg1"/>
                    </a:solidFill>
                  </a:tcPr>
                </a:tc>
                <a:tc>
                  <a:txBody>
                    <a:bodyPr/>
                    <a:lstStyle/>
                    <a:p>
                      <a:pPr marL="0" indent="0" algn="ctr">
                        <a:spcBef>
                          <a:spcPts val="600"/>
                        </a:spcBef>
                        <a:buClr>
                          <a:srgbClr val="000000"/>
                        </a:buClr>
                        <a:buNone/>
                      </a:pPr>
                      <a:r>
                        <a:rPr lang="en-US" sz="2400" dirty="0" smtClean="0">
                          <a:solidFill>
                            <a:schemeClr val="tx1"/>
                          </a:solidFill>
                        </a:rPr>
                        <a:t>Non-Chartered items</a:t>
                      </a:r>
                    </a:p>
                  </a:txBody>
                  <a:tcPr marL="121920" marR="121920" marT="60960" marB="60960">
                    <a:solidFill>
                      <a:schemeClr val="bg1"/>
                    </a:solidFill>
                  </a:tcPr>
                </a:tc>
                <a:tc>
                  <a:txBody>
                    <a:bodyPr/>
                    <a:lstStyle/>
                    <a:p>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430590605"/>
                  </a:ext>
                </a:extLst>
              </a:tr>
              <a:tr h="551755">
                <a:tc>
                  <a:txBody>
                    <a:bodyPr/>
                    <a:lstStyle/>
                    <a:p>
                      <a:r>
                        <a:rPr lang="en-US" sz="2400" b="0" dirty="0" smtClean="0">
                          <a:solidFill>
                            <a:schemeClr val="tx1"/>
                          </a:solidFill>
                        </a:rPr>
                        <a:t>16:40</a:t>
                      </a:r>
                      <a:endParaRPr lang="en-US" sz="2400" b="0" dirty="0">
                        <a:solidFill>
                          <a:schemeClr val="tx1"/>
                        </a:solidFill>
                      </a:endParaRPr>
                    </a:p>
                  </a:txBody>
                  <a:tcPr marL="121920" marR="121920" marT="60960" marB="60960">
                    <a:solidFill>
                      <a:schemeClr val="bg1"/>
                    </a:solidFill>
                  </a:tcPr>
                </a:tc>
                <a:tc>
                  <a:txBody>
                    <a:bodyPr/>
                    <a:lstStyle/>
                    <a:p>
                      <a:pPr marL="0" indent="0">
                        <a:spcBef>
                          <a:spcPts val="600"/>
                        </a:spcBef>
                        <a:buClr>
                          <a:srgbClr val="000000"/>
                        </a:buClr>
                        <a:buNone/>
                      </a:pPr>
                      <a:r>
                        <a:rPr lang="en-US" sz="2400" b="0" dirty="0" smtClean="0">
                          <a:solidFill>
                            <a:schemeClr val="tx1"/>
                          </a:solidFill>
                        </a:rPr>
                        <a:t>draft-chang-6tisch-6top-msf </a:t>
                      </a:r>
                      <a:r>
                        <a:rPr lang="en-US" sz="2400" dirty="0" smtClean="0"/>
                        <a:t>(</a:t>
                      </a:r>
                      <a:r>
                        <a:rPr lang="en-US" sz="2400" dirty="0" err="1" smtClean="0"/>
                        <a:t>Tengfei</a:t>
                      </a:r>
                      <a:r>
                        <a:rPr lang="en-US" sz="2400" dirty="0" smtClean="0"/>
                        <a:t>)</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789503901"/>
                  </a:ext>
                </a:extLst>
              </a:tr>
              <a:tr h="591801">
                <a:tc>
                  <a:txBody>
                    <a:bodyPr/>
                    <a:lstStyle/>
                    <a:p>
                      <a:r>
                        <a:rPr lang="en-US" sz="2400" b="0" dirty="0" smtClean="0">
                          <a:solidFill>
                            <a:schemeClr val="tx1"/>
                          </a:solidFill>
                        </a:rPr>
                        <a:t>16:55</a:t>
                      </a:r>
                      <a:endParaRPr lang="en-US" sz="2400" b="0" dirty="0">
                        <a:solidFill>
                          <a:schemeClr val="tx1"/>
                        </a:solidFill>
                      </a:endParaRPr>
                    </a:p>
                  </a:txBody>
                  <a:tcPr marL="121920" marR="121920" marT="60960" marB="60960">
                    <a:solidFill>
                      <a:schemeClr val="bg1"/>
                    </a:solidFill>
                  </a:tcPr>
                </a:tc>
                <a:tc>
                  <a:txBody>
                    <a:bodyPr/>
                    <a:lstStyle/>
                    <a:p>
                      <a:r>
                        <a:rPr lang="en-US" sz="2400" dirty="0" smtClean="0"/>
                        <a:t>draft-satish-6tisch-6top-sf1</a:t>
                      </a:r>
                      <a:r>
                        <a:rPr lang="en-US" sz="2400" b="0" dirty="0" smtClean="0">
                          <a:solidFill>
                            <a:schemeClr val="tx1"/>
                          </a:solidFill>
                        </a:rPr>
                        <a:t> (Remy)</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10mn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4226036018"/>
                  </a:ext>
                </a:extLst>
              </a:tr>
              <a:tr h="591801">
                <a:tc>
                  <a:txBody>
                    <a:bodyPr/>
                    <a:lstStyle/>
                    <a:p>
                      <a:r>
                        <a:rPr lang="en-US" sz="2400" b="0" dirty="0" smtClean="0">
                          <a:solidFill>
                            <a:schemeClr val="tx1"/>
                          </a:solidFill>
                        </a:rPr>
                        <a:t>17:05</a:t>
                      </a:r>
                      <a:endParaRPr lang="en-US" sz="2400" b="0" dirty="0">
                        <a:solidFill>
                          <a:schemeClr val="tx1"/>
                        </a:solidFill>
                      </a:endParaRPr>
                    </a:p>
                  </a:txBody>
                  <a:tcPr marL="121920" marR="121920" marT="60960" marB="60960">
                    <a:solidFill>
                      <a:schemeClr val="bg1"/>
                    </a:solidFill>
                  </a:tcPr>
                </a:tc>
                <a:tc>
                  <a:txBody>
                    <a:bodyPr/>
                    <a:lstStyle/>
                    <a:p>
                      <a:r>
                        <a:rPr lang="en-US" sz="2400" dirty="0" smtClean="0"/>
                        <a:t>draft-richardson-6tisch-roll-join-priority</a:t>
                      </a:r>
                      <a:r>
                        <a:rPr lang="en-US" sz="2400" b="0" dirty="0" smtClean="0">
                          <a:solidFill>
                            <a:schemeClr val="tx1"/>
                          </a:solidFill>
                        </a:rPr>
                        <a:t> (Michael)</a:t>
                      </a:r>
                      <a:endParaRPr lang="en-US" sz="2400" b="0" dirty="0">
                        <a:solidFill>
                          <a:schemeClr val="tx1"/>
                        </a:solidFill>
                      </a:endParaRP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323941701"/>
                  </a:ext>
                </a:extLst>
              </a:tr>
              <a:tr h="624161">
                <a:tc>
                  <a:txBody>
                    <a:bodyPr/>
                    <a:lstStyle/>
                    <a:p>
                      <a:endParaRPr lang="en-US" sz="2400" b="0" dirty="0">
                        <a:solidFill>
                          <a:schemeClr val="tx1"/>
                        </a:solidFill>
                      </a:endParaRPr>
                    </a:p>
                  </a:txBody>
                  <a:tcPr marL="121920" marR="121920" marT="60960" marB="60960">
                    <a:solidFill>
                      <a:schemeClr val="bg1"/>
                    </a:solidFill>
                  </a:tcPr>
                </a:tc>
                <a:tc>
                  <a:txBody>
                    <a:bodyPr/>
                    <a:lstStyle/>
                    <a:p>
                      <a:pPr marL="0" marR="0" lvl="0" indent="0" algn="ctr" defTabSz="457061" rtl="0" eaLnBrk="1" fontAlgn="auto" latinLnBrk="0" hangingPunct="1">
                        <a:lnSpc>
                          <a:spcPct val="100000"/>
                        </a:lnSpc>
                        <a:spcBef>
                          <a:spcPts val="600"/>
                        </a:spcBef>
                        <a:spcAft>
                          <a:spcPts val="0"/>
                        </a:spcAft>
                        <a:buClr>
                          <a:srgbClr val="000000"/>
                        </a:buClr>
                        <a:buSzTx/>
                        <a:buFontTx/>
                        <a:buNone/>
                        <a:tabLst/>
                        <a:defRPr/>
                      </a:pPr>
                      <a:r>
                        <a:rPr lang="en-US" sz="2400" b="1" dirty="0" smtClean="0"/>
                        <a:t>AOB</a:t>
                      </a:r>
                      <a:endParaRPr kumimoji="0" lang="en-US" altLang="en-US" sz="2400" b="1" i="0" u="none" strike="noStrike" kern="1200" cap="none" spc="0" normalizeH="0" baseline="0" noProof="0" dirty="0" smtClean="0">
                        <a:ln>
                          <a:noFill/>
                        </a:ln>
                        <a:solidFill>
                          <a:prstClr val="black"/>
                        </a:solidFill>
                        <a:effectLst/>
                        <a:uLnTx/>
                        <a:uFillTx/>
                        <a:latin typeface="+mn-lt"/>
                        <a:ea typeface="+mn-ea"/>
                        <a:cs typeface="Droid Sans Fallback" charset="0"/>
                      </a:endParaRPr>
                    </a:p>
                  </a:txBody>
                  <a:tcPr marL="121920" marR="121920" marT="60960" marB="60960">
                    <a:solidFill>
                      <a:schemeClr val="bg1"/>
                    </a:solidFill>
                  </a:tcPr>
                </a:tc>
                <a:tc>
                  <a:txBody>
                    <a:bodyPr/>
                    <a:lstStyle/>
                    <a:p>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277876632"/>
                  </a:ext>
                </a:extLst>
              </a:tr>
              <a:tr h="624161">
                <a:tc>
                  <a:txBody>
                    <a:bodyPr/>
                    <a:lstStyle/>
                    <a:p>
                      <a:r>
                        <a:rPr lang="en-US" sz="2400" b="0" dirty="0" smtClean="0">
                          <a:solidFill>
                            <a:schemeClr val="tx1"/>
                          </a:solidFill>
                        </a:rPr>
                        <a:t>17:10</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2400" dirty="0" smtClean="0"/>
                        <a:t>News</a:t>
                      </a:r>
                      <a:r>
                        <a:rPr lang="en-US" sz="2400" baseline="0" dirty="0" smtClean="0"/>
                        <a:t> from </a:t>
                      </a:r>
                      <a:r>
                        <a:rPr lang="en-US" sz="2400" dirty="0" smtClean="0"/>
                        <a:t>IEEE </a:t>
                      </a:r>
                      <a:endPar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endParaRPr>
                    </a:p>
                  </a:txBody>
                  <a:tcPr marL="121920" marR="121920" marT="60960" marB="60960">
                    <a:solidFill>
                      <a:schemeClr val="bg1"/>
                    </a:solidFill>
                  </a:tcPr>
                </a:tc>
                <a:tc>
                  <a:txBody>
                    <a:bodyPr/>
                    <a:lstStyle/>
                    <a:p>
                      <a:r>
                        <a:rPr lang="en-US" sz="2400" b="0" dirty="0" smtClean="0">
                          <a:solidFill>
                            <a:schemeClr val="tx1"/>
                          </a:solidFill>
                        </a:rPr>
                        <a:t>5mn</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379839057"/>
                  </a:ext>
                </a:extLst>
              </a:tr>
              <a:tr h="624161">
                <a:tc>
                  <a:txBody>
                    <a:bodyPr/>
                    <a:lstStyle/>
                    <a:p>
                      <a:r>
                        <a:rPr lang="en-US" sz="2400" b="0" dirty="0" smtClean="0">
                          <a:solidFill>
                            <a:schemeClr val="tx1"/>
                          </a:solidFill>
                        </a:rPr>
                        <a:t>17:15</a:t>
                      </a:r>
                      <a:endParaRPr lang="en-US" sz="2400" b="0" dirty="0">
                        <a:solidFill>
                          <a:schemeClr val="tx1"/>
                        </a:solidFill>
                      </a:endParaRPr>
                    </a:p>
                  </a:txBody>
                  <a:tcPr marL="121920" marR="121920" marT="60960" marB="60960">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2400" b="0" i="0" u="none" strike="noStrike" kern="1200" cap="none" spc="0" normalizeH="0" baseline="0" noProof="0" dirty="0" smtClean="0">
                          <a:ln>
                            <a:noFill/>
                          </a:ln>
                          <a:solidFill>
                            <a:prstClr val="black"/>
                          </a:solidFill>
                          <a:effectLst/>
                          <a:uLnTx/>
                          <a:uFillTx/>
                          <a:latin typeface="+mn-lt"/>
                          <a:ea typeface="+mn-ea"/>
                          <a:cs typeface="Droid Sans Fallback" charset="0"/>
                        </a:rPr>
                        <a:t>Others</a:t>
                      </a:r>
                    </a:p>
                  </a:txBody>
                  <a:tcPr marL="121920" marR="121920" marT="60960" marB="60960">
                    <a:solidFill>
                      <a:schemeClr val="bg1"/>
                    </a:solidFill>
                  </a:tcPr>
                </a:tc>
                <a:tc>
                  <a:txBody>
                    <a:bodyPr/>
                    <a:lstStyle/>
                    <a:p>
                      <a:r>
                        <a:rPr lang="en-US" sz="2400" b="0" dirty="0" smtClean="0">
                          <a:solidFill>
                            <a:schemeClr val="tx1"/>
                          </a:solidFill>
                        </a:rPr>
                        <a:t>QS</a:t>
                      </a:r>
                      <a:endParaRPr lang="en-US" sz="2400" b="0" dirty="0">
                        <a:solidFill>
                          <a:schemeClr val="tx1"/>
                        </a:solidFill>
                      </a:endParaRPr>
                    </a:p>
                  </a:txBody>
                  <a:tcPr marL="121920" marR="121920" marT="60960" marB="60960">
                    <a:solidFill>
                      <a:schemeClr val="bg1"/>
                    </a:solidFill>
                  </a:tcPr>
                </a:tc>
                <a:extLst>
                  <a:ext uri="{0D108BD9-81ED-4DB2-BD59-A6C34878D82A}">
                    <a16:rowId xmlns:a16="http://schemas.microsoft.com/office/drawing/2014/main" xmlns="" val="3901144356"/>
                  </a:ext>
                </a:extLst>
              </a:tr>
            </a:tbl>
          </a:graphicData>
        </a:graphic>
      </p:graphicFrame>
    </p:spTree>
    <p:extLst>
      <p:ext uri="{BB962C8B-B14F-4D97-AF65-F5344CB8AC3E}">
        <p14:creationId xmlns:p14="http://schemas.microsoft.com/office/powerpoint/2010/main" val="3275382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370460B9-CB38-4A32-BA24-14ADB8F4E17D}" type="slidenum">
              <a:rPr lang="en-US" altLang="en-US" sz="1400"/>
              <a:pPr algn="r" eaLnBrk="1" hangingPunct="1">
                <a:spcBef>
                  <a:spcPct val="0"/>
                </a:spcBef>
                <a:buClrTx/>
                <a:buFontTx/>
                <a:buNone/>
              </a:pPr>
              <a:t>8</a:t>
            </a:fld>
            <a:endParaRPr lang="en-US" altLang="en-US" sz="1400"/>
          </a:p>
        </p:txBody>
      </p:sp>
      <p:sp>
        <p:nvSpPr>
          <p:cNvPr id="14339" name="Text Box 2"/>
          <p:cNvSpPr txBox="1">
            <a:spLocks noChangeArrowheads="1"/>
          </p:cNvSpPr>
          <p:nvPr/>
        </p:nvSpPr>
        <p:spPr bwMode="auto">
          <a:xfrm>
            <a:off x="807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2" tIns="46790" rIns="89982" bIns="46790"/>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r" eaLnBrk="1" hangingPunct="1">
              <a:spcBef>
                <a:spcPct val="0"/>
              </a:spcBef>
              <a:buClrTx/>
              <a:buFontTx/>
              <a:buNone/>
            </a:pPr>
            <a:fld id="{F9A81D4A-E411-4BE9-AF5C-987EAD8D0808}" type="slidenum">
              <a:rPr lang="en-US" altLang="en-US" sz="1400"/>
              <a:pPr algn="r" eaLnBrk="1" hangingPunct="1">
                <a:spcBef>
                  <a:spcPct val="0"/>
                </a:spcBef>
                <a:buClrTx/>
                <a:buFontTx/>
                <a:buNone/>
              </a:pPr>
              <a:t>8</a:t>
            </a:fld>
            <a:endParaRPr lang="en-US" altLang="en-US" sz="1400"/>
          </a:p>
        </p:txBody>
      </p:sp>
      <p:sp>
        <p:nvSpPr>
          <p:cNvPr id="14340" name="Text Box 3"/>
          <p:cNvSpPr txBox="1">
            <a:spLocks noChangeArrowheads="1"/>
          </p:cNvSpPr>
          <p:nvPr/>
        </p:nvSpPr>
        <p:spPr bwMode="auto">
          <a:xfrm>
            <a:off x="1981200" y="274638"/>
            <a:ext cx="82296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rgbClr val="000000"/>
                </a:solidFill>
                <a:latin typeface="Arial" panose="020B0604020202020204" pitchFamily="34" charset="0"/>
                <a:cs typeface="Droid Sans Fallback" charset="0"/>
              </a:defRPr>
            </a:lvl1pPr>
            <a:lvl2pPr marL="742950" indent="-285750">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panose="020B0604020202020204" pitchFamily="34" charset="0"/>
                <a:cs typeface="Droid Sans Fallback" charset="0"/>
              </a:defRPr>
            </a:lvl9pPr>
          </a:lstStyle>
          <a:p>
            <a:pPr algn="ctr" eaLnBrk="1" hangingPunct="1">
              <a:spcBef>
                <a:spcPct val="0"/>
              </a:spcBef>
              <a:buClrTx/>
              <a:buFontTx/>
              <a:buNone/>
            </a:pPr>
            <a:r>
              <a:rPr lang="en-US" altLang="en-US"/>
              <a:t>Milestones</a:t>
            </a:r>
          </a:p>
        </p:txBody>
      </p:sp>
      <p:sp>
        <p:nvSpPr>
          <p:cNvPr id="14341" name="Text Box 7"/>
          <p:cNvSpPr txBox="1">
            <a:spLocks noChangeArrowheads="1"/>
          </p:cNvSpPr>
          <p:nvPr/>
        </p:nvSpPr>
        <p:spPr bwMode="auto">
          <a:xfrm>
            <a:off x="2208213" y="1581270"/>
            <a:ext cx="2087562" cy="649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Before</a:t>
            </a:r>
          </a:p>
        </p:txBody>
      </p:sp>
      <p:sp>
        <p:nvSpPr>
          <p:cNvPr id="14342" name="Text Box 7"/>
          <p:cNvSpPr txBox="1">
            <a:spLocks noChangeArrowheads="1"/>
          </p:cNvSpPr>
          <p:nvPr/>
        </p:nvSpPr>
        <p:spPr bwMode="auto">
          <a:xfrm>
            <a:off x="7464426" y="1579684"/>
            <a:ext cx="2232025" cy="405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lvl1pPr>
              <a:spcBef>
                <a:spcPts val="800"/>
              </a:spcBef>
              <a:buClr>
                <a:srgbClr val="000000"/>
              </a:buClr>
              <a:buSzPct val="100000"/>
              <a:buFont typeface="Times New Roman" panose="02020603050405020304" pitchFamily="18" charset="0"/>
              <a:tabLst>
                <a:tab pos="8229600" algn="r"/>
              </a:tabLst>
              <a:defRPr sz="3200">
                <a:solidFill>
                  <a:srgbClr val="000000"/>
                </a:solidFill>
                <a:latin typeface="Arial" panose="020B0604020202020204" pitchFamily="34" charset="0"/>
                <a:cs typeface="Droid Sans Fallback" charset="0"/>
              </a:defRPr>
            </a:lvl1pPr>
            <a:lvl2pPr marL="742950" indent="-342900">
              <a:spcBef>
                <a:spcPts val="700"/>
              </a:spcBef>
              <a:buClr>
                <a:srgbClr val="000000"/>
              </a:buClr>
              <a:buSzPct val="100000"/>
              <a:buFont typeface="Times New Roman" panose="02020603050405020304" pitchFamily="18" charset="0"/>
              <a:tabLst>
                <a:tab pos="8229600" algn="r"/>
              </a:tabLst>
              <a:defRPr sz="2800">
                <a:solidFill>
                  <a:srgbClr val="000000"/>
                </a:solidFill>
                <a:latin typeface="Arial" panose="020B0604020202020204" pitchFamily="34" charset="0"/>
                <a:cs typeface="Droid Sans Fallback" charset="0"/>
              </a:defRPr>
            </a:lvl2pPr>
            <a:lvl3pPr marL="1143000" indent="-228600">
              <a:spcBef>
                <a:spcPts val="600"/>
              </a:spcBef>
              <a:buClr>
                <a:srgbClr val="000000"/>
              </a:buClr>
              <a:buSzPct val="100000"/>
              <a:buFont typeface="Times New Roman" panose="02020603050405020304" pitchFamily="18" charset="0"/>
              <a:tabLst>
                <a:tab pos="8229600" algn="r"/>
              </a:tabLst>
              <a:defRPr sz="2400">
                <a:solidFill>
                  <a:srgbClr val="000000"/>
                </a:solidFill>
                <a:latin typeface="Arial" panose="020B0604020202020204" pitchFamily="34" charset="0"/>
                <a:cs typeface="Droid Sans Fallback" charset="0"/>
              </a:defRPr>
            </a:lvl3pPr>
            <a:lvl4pPr marL="16002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4pPr>
            <a:lvl5pPr marL="2057400" indent="-228600">
              <a:spcBef>
                <a:spcPts val="500"/>
              </a:spcBef>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5pPr>
            <a:lvl6pPr marL="25146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6pPr>
            <a:lvl7pPr marL="29718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7pPr>
            <a:lvl8pPr marL="34290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8pPr>
            <a:lvl9pPr marL="3886200" indent="-228600" defTabSz="455613" eaLnBrk="0" fontAlgn="base" hangingPunct="0">
              <a:spcBef>
                <a:spcPts val="500"/>
              </a:spcBef>
              <a:spcAft>
                <a:spcPct val="0"/>
              </a:spcAft>
              <a:buClr>
                <a:srgbClr val="000000"/>
              </a:buClr>
              <a:buSzPct val="100000"/>
              <a:buFont typeface="Times New Roman" panose="02020603050405020304" pitchFamily="18" charset="0"/>
              <a:tabLst>
                <a:tab pos="8229600" algn="r"/>
              </a:tabLst>
              <a:defRPr sz="2000">
                <a:solidFill>
                  <a:srgbClr val="000000"/>
                </a:solidFill>
                <a:latin typeface="Arial" panose="020B0604020202020204" pitchFamily="34" charset="0"/>
                <a:cs typeface="Droid Sans Fallback" charset="0"/>
              </a:defRPr>
            </a:lvl9pPr>
          </a:lstStyle>
          <a:p>
            <a:r>
              <a:rPr lang="en-US" altLang="en-US" sz="2800">
                <a:solidFill>
                  <a:schemeClr val="tx1"/>
                </a:solidFill>
              </a:rPr>
              <a:t>After</a:t>
            </a:r>
          </a:p>
        </p:txBody>
      </p:sp>
      <p:graphicFrame>
        <p:nvGraphicFramePr>
          <p:cNvPr id="5" name="Table 4"/>
          <p:cNvGraphicFramePr>
            <a:graphicFrameLocks noGrp="1"/>
          </p:cNvGraphicFramePr>
          <p:nvPr>
            <p:extLst/>
          </p:nvPr>
        </p:nvGraphicFramePr>
        <p:xfrm>
          <a:off x="231494" y="2261081"/>
          <a:ext cx="5524982" cy="2708471"/>
        </p:xfrm>
        <a:graphic>
          <a:graphicData uri="http://schemas.openxmlformats.org/drawingml/2006/table">
            <a:tbl>
              <a:tblPr firstRow="1" firstCol="1" bandRow="1">
                <a:tableStyleId>{5C22544A-7EE6-4342-B048-85BDC9FD1C3A}</a:tableStyleId>
              </a:tblPr>
              <a:tblGrid>
                <a:gridCol w="952583">
                  <a:extLst>
                    <a:ext uri="{9D8B030D-6E8A-4147-A177-3AD203B41FA5}">
                      <a16:colId xmlns:a16="http://schemas.microsoft.com/office/drawing/2014/main" xmlns="" val="3524521938"/>
                    </a:ext>
                  </a:extLst>
                </a:gridCol>
                <a:gridCol w="4572399">
                  <a:extLst>
                    <a:ext uri="{9D8B030D-6E8A-4147-A177-3AD203B41FA5}">
                      <a16:colId xmlns:a16="http://schemas.microsoft.com/office/drawing/2014/main" xmlns="" val="266879283"/>
                    </a:ext>
                  </a:extLst>
                </a:gridCol>
              </a:tblGrid>
              <a:tr h="186638">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1295899453"/>
                  </a:ext>
                </a:extLst>
              </a:tr>
              <a:tr h="354239">
                <a:tc>
                  <a:txBody>
                    <a:bodyPr/>
                    <a:lstStyle/>
                    <a:p>
                      <a:pPr>
                        <a:spcAft>
                          <a:spcPts val="0"/>
                        </a:spcAft>
                      </a:pPr>
                      <a:r>
                        <a:rPr lang="fr-FR" sz="1400" dirty="0" err="1">
                          <a:effectLst/>
                        </a:rPr>
                        <a:t>Dec</a:t>
                      </a:r>
                      <a:r>
                        <a:rPr lang="fr-FR" sz="1400" dirty="0">
                          <a:effectLst/>
                        </a:rPr>
                        <a:t> 2017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374698377"/>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4041246256"/>
                  </a:ext>
                </a:extLst>
              </a:tr>
              <a:tr h="354239">
                <a:tc>
                  <a:txBody>
                    <a:bodyPr/>
                    <a:lstStyle/>
                    <a:p>
                      <a:pPr>
                        <a:spcAft>
                          <a:spcPts val="0"/>
                        </a:spcAft>
                      </a:pPr>
                      <a:r>
                        <a:rPr lang="fr-FR" sz="1400">
                          <a:effectLst/>
                        </a:rPr>
                        <a:t>Apr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3054974966"/>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Evaluate WG progress, propose new charter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1101421017"/>
                  </a:ext>
                </a:extLst>
              </a:tr>
              <a:tr h="354239">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draft-ietf-6tisch-6top-sf0 to the IESG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353568377"/>
                  </a:ext>
                </a:extLst>
              </a:tr>
              <a:tr h="521840">
                <a:tc>
                  <a:txBody>
                    <a:bodyPr/>
                    <a:lstStyle/>
                    <a:p>
                      <a:pPr>
                        <a:spcAft>
                          <a:spcPts val="0"/>
                        </a:spcAft>
                      </a:pPr>
                      <a:r>
                        <a:rPr lang="fr-FR" sz="1400">
                          <a:effectLst/>
                        </a:rPr>
                        <a:t>Dec 2016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19" marB="9519" anchor="ctr"/>
                </a:tc>
                <a:extLst>
                  <a:ext uri="{0D108BD9-81ED-4DB2-BD59-A6C34878D82A}">
                    <a16:rowId xmlns:a16="http://schemas.microsoft.com/office/drawing/2014/main" xmlns="" val="2989644685"/>
                  </a:ext>
                </a:extLst>
              </a:tr>
            </a:tbl>
          </a:graphicData>
        </a:graphic>
      </p:graphicFrame>
      <p:graphicFrame>
        <p:nvGraphicFramePr>
          <p:cNvPr id="6" name="Table 5"/>
          <p:cNvGraphicFramePr>
            <a:graphicFrameLocks noGrp="1"/>
          </p:cNvGraphicFramePr>
          <p:nvPr>
            <p:extLst/>
          </p:nvPr>
        </p:nvGraphicFramePr>
        <p:xfrm>
          <a:off x="5941671" y="2261081"/>
          <a:ext cx="5949387" cy="3703892"/>
        </p:xfrm>
        <a:graphic>
          <a:graphicData uri="http://schemas.openxmlformats.org/drawingml/2006/table">
            <a:tbl>
              <a:tblPr firstRow="1" firstCol="1" bandRow="1">
                <a:tableStyleId>{5C22544A-7EE6-4342-B048-85BDC9FD1C3A}</a:tableStyleId>
              </a:tblPr>
              <a:tblGrid>
                <a:gridCol w="1057752">
                  <a:extLst>
                    <a:ext uri="{9D8B030D-6E8A-4147-A177-3AD203B41FA5}">
                      <a16:colId xmlns:a16="http://schemas.microsoft.com/office/drawing/2014/main" xmlns="" val="3559110563"/>
                    </a:ext>
                  </a:extLst>
                </a:gridCol>
                <a:gridCol w="4891635">
                  <a:extLst>
                    <a:ext uri="{9D8B030D-6E8A-4147-A177-3AD203B41FA5}">
                      <a16:colId xmlns:a16="http://schemas.microsoft.com/office/drawing/2014/main" xmlns="" val="151498385"/>
                    </a:ext>
                  </a:extLst>
                </a:gridCol>
              </a:tblGrid>
              <a:tr h="186743">
                <a:tc>
                  <a:txBody>
                    <a:bodyPr/>
                    <a:lstStyle/>
                    <a:p>
                      <a:pPr>
                        <a:spcAft>
                          <a:spcPts val="0"/>
                        </a:spcAft>
                      </a:pPr>
                      <a:r>
                        <a:rPr lang="fr-FR" sz="1400" dirty="0" smtClean="0">
                          <a:effectLst/>
                        </a:rPr>
                        <a:t>Date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smtClean="0">
                          <a:effectLst/>
                        </a:rPr>
                        <a:t>Milestone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2417847199"/>
                  </a:ext>
                </a:extLst>
              </a:tr>
              <a:tr h="354431">
                <a:tc>
                  <a:txBody>
                    <a:bodyPr/>
                    <a:lstStyle/>
                    <a:p>
                      <a:pPr>
                        <a:spcAft>
                          <a:spcPts val="0"/>
                        </a:spcAft>
                      </a:pPr>
                      <a:r>
                        <a:rPr lang="fr-FR" sz="1400" dirty="0" err="1">
                          <a:effectLst/>
                        </a:rPr>
                        <a:t>Dec</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6TiSCH architecture and terminology in RFC publication queue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3837748821"/>
                  </a:ext>
                </a:extLst>
              </a:tr>
              <a:tr h="354431">
                <a:tc>
                  <a:txBody>
                    <a:bodyPr/>
                    <a:lstStyle/>
                    <a:p>
                      <a:pPr>
                        <a:spcAft>
                          <a:spcPts val="0"/>
                        </a:spcAft>
                      </a:pPr>
                      <a:r>
                        <a:rPr lang="fr-FR" sz="1400" dirty="0" err="1">
                          <a:effectLst/>
                        </a:rPr>
                        <a:t>Nov</a:t>
                      </a:r>
                      <a:r>
                        <a:rPr lang="fr-FR" sz="1400" dirty="0">
                          <a:effectLst/>
                        </a:rPr>
                        <a:t> 2018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architecture to the IESG </a:t>
                      </a:r>
                      <a:br>
                        <a:rPr lang="en-US" sz="1400" dirty="0">
                          <a:effectLst/>
                        </a:rPr>
                      </a:br>
                      <a:r>
                        <a:rPr lang="en-US" sz="1400" u="sng" dirty="0">
                          <a:effectLst/>
                          <a:hlinkClick r:id="rId3"/>
                        </a:rPr>
                        <a:t>draft-ietf-6tisch-architecture</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3630514771"/>
                  </a:ext>
                </a:extLst>
              </a:tr>
              <a:tr h="354431">
                <a:tc>
                  <a:txBody>
                    <a:bodyPr/>
                    <a:lstStyle/>
                    <a:p>
                      <a:pPr>
                        <a:spcAft>
                          <a:spcPts val="0"/>
                        </a:spcAft>
                      </a:pPr>
                      <a:r>
                        <a:rPr lang="fr-FR" sz="1400">
                          <a:effectLst/>
                        </a:rPr>
                        <a:t>Oct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6TiSCH terminology to the IESG </a:t>
                      </a:r>
                      <a:br>
                        <a:rPr lang="en-US" sz="1400" dirty="0">
                          <a:effectLst/>
                        </a:rPr>
                      </a:br>
                      <a:r>
                        <a:rPr lang="en-US" sz="1400" u="sng" dirty="0">
                          <a:effectLst/>
                          <a:hlinkClick r:id="rId4"/>
                        </a:rPr>
                        <a:t>draft-ietf-6tisch-terminology</a:t>
                      </a:r>
                      <a:r>
                        <a:rPr lang="fr-FR"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949860202"/>
                  </a:ext>
                </a:extLst>
              </a:tr>
              <a:tr h="522119">
                <a:tc>
                  <a:txBody>
                    <a:bodyPr/>
                    <a:lstStyle/>
                    <a:p>
                      <a:pPr>
                        <a:spcAft>
                          <a:spcPts val="0"/>
                        </a:spcAft>
                      </a:pPr>
                      <a:r>
                        <a:rPr lang="fr-FR" sz="1400">
                          <a:effectLst/>
                        </a:rPr>
                        <a:t>Jul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draft-ietf-6tisch-dtsecurity-zerotouch-join to the IESG </a:t>
                      </a:r>
                      <a:br>
                        <a:rPr lang="en-US" sz="1400" dirty="0">
                          <a:effectLst/>
                        </a:rPr>
                      </a:br>
                      <a:r>
                        <a:rPr lang="en-US" sz="1400" u="sng" dirty="0">
                          <a:effectLst/>
                          <a:hlinkClick r:id="rId6"/>
                        </a:rPr>
                        <a:t>draft-ietf-6tisch-dtsecurity-zerotouch-join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65789552"/>
                  </a:ext>
                </a:extLst>
              </a:tr>
              <a:tr h="522119">
                <a:tc>
                  <a:txBody>
                    <a:bodyPr/>
                    <a:lstStyle/>
                    <a:p>
                      <a:pPr>
                        <a:spcAft>
                          <a:spcPts val="0"/>
                        </a:spcAft>
                      </a:pPr>
                      <a:r>
                        <a:rPr lang="fr-FR" sz="1400">
                          <a:effectLst/>
                        </a:rPr>
                        <a:t>Feb 2018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draft-ietf-6tisch-minimal-security to the IESG </a:t>
                      </a:r>
                      <a:br>
                        <a:rPr lang="en-US" sz="1400" dirty="0">
                          <a:effectLst/>
                        </a:rPr>
                      </a:br>
                      <a:r>
                        <a:rPr lang="en-US" sz="1400" u="sng" dirty="0">
                          <a:effectLst/>
                          <a:hlinkClick r:id="rId7"/>
                        </a:rPr>
                        <a:t>draft-ietf-6tisch-minimal-security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3338031588"/>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draft-ietf-6tisch-6top-sfx to the IESG  </a:t>
                      </a:r>
                    </a:p>
                    <a:p>
                      <a:pPr>
                        <a:spcAft>
                          <a:spcPts val="0"/>
                        </a:spcAft>
                      </a:pPr>
                      <a:r>
                        <a:rPr lang="en-US" sz="1400" u="sng" dirty="0">
                          <a:effectLst/>
                          <a:hlinkClick r:id="rId8"/>
                        </a:rPr>
                        <a:t>draft-ietf-6tisch-6top-sfx</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3071005737"/>
                  </a:ext>
                </a:extLst>
              </a:tr>
              <a:tr h="522119">
                <a:tc>
                  <a:txBody>
                    <a:bodyPr/>
                    <a:lstStyle/>
                    <a:p>
                      <a:pPr>
                        <a:spcAft>
                          <a:spcPts val="0"/>
                        </a:spcAft>
                      </a:pPr>
                      <a:r>
                        <a:rPr lang="fr-FR" sz="1400">
                          <a:effectLst/>
                        </a:rPr>
                        <a:t>Oct 2017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tc>
                  <a:txBody>
                    <a:bodyPr/>
                    <a:lstStyle/>
                    <a:p>
                      <a:pPr>
                        <a:spcAft>
                          <a:spcPts val="0"/>
                        </a:spcAft>
                      </a:pPr>
                      <a:r>
                        <a:rPr lang="en-US" sz="1400" dirty="0">
                          <a:effectLst/>
                        </a:rPr>
                        <a:t>Initial submission of draft-ietf-6tisch-6top-protocol to the IESG </a:t>
                      </a:r>
                      <a:br>
                        <a:rPr lang="en-US" sz="1400" dirty="0">
                          <a:effectLst/>
                        </a:rPr>
                      </a:br>
                      <a:r>
                        <a:rPr lang="en-US" sz="1400" u="sng" dirty="0">
                          <a:effectLst/>
                          <a:hlinkClick r:id="rId5"/>
                        </a:rPr>
                        <a:t>draft-ietf-6tisch-6top-protocol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9526" marR="9526" marT="9528" marB="9528" anchor="ctr"/>
                </a:tc>
                <a:extLst>
                  <a:ext uri="{0D108BD9-81ED-4DB2-BD59-A6C34878D82A}">
                    <a16:rowId xmlns:a16="http://schemas.microsoft.com/office/drawing/2014/main" xmlns="" val="2973228917"/>
                  </a:ext>
                </a:extLst>
              </a:tr>
            </a:tbl>
          </a:graphicData>
        </a:graphic>
      </p:graphicFrame>
    </p:spTree>
    <p:extLst>
      <p:ext uri="{BB962C8B-B14F-4D97-AF65-F5344CB8AC3E}">
        <p14:creationId xmlns:p14="http://schemas.microsoft.com/office/powerpoint/2010/main" val="729795288"/>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1768" y="83704"/>
            <a:ext cx="10515600" cy="1325563"/>
          </a:xfrm>
        </p:spPr>
        <p:txBody>
          <a:bodyPr>
            <a:normAutofit/>
          </a:bodyPr>
          <a:lstStyle/>
          <a:p>
            <a:r>
              <a:rPr lang="en-US" dirty="0" smtClean="0"/>
              <a:t>Minute takers, jabber scribes</a:t>
            </a:r>
            <a:endParaRPr lang="en-US" dirty="0"/>
          </a:p>
        </p:txBody>
      </p:sp>
      <p:sp>
        <p:nvSpPr>
          <p:cNvPr id="3" name="Espace réservé du contenu 2"/>
          <p:cNvSpPr>
            <a:spLocks noGrp="1"/>
          </p:cNvSpPr>
          <p:nvPr>
            <p:ph idx="1"/>
          </p:nvPr>
        </p:nvSpPr>
        <p:spPr>
          <a:xfrm>
            <a:off x="535064" y="1475977"/>
            <a:ext cx="11114156" cy="4894469"/>
          </a:xfrm>
        </p:spPr>
        <p:txBody>
          <a:bodyPr>
            <a:normAutofit fontScale="92500" lnSpcReduction="20000"/>
          </a:bodyPr>
          <a:lstStyle/>
          <a:p>
            <a:r>
              <a:rPr lang="en-US" dirty="0" smtClean="0"/>
              <a:t>Minutes</a:t>
            </a:r>
          </a:p>
          <a:p>
            <a:pPr lvl="1"/>
            <a:r>
              <a:rPr lang="en-US" dirty="0" err="1" smtClean="0"/>
              <a:t>Etherpad</a:t>
            </a:r>
            <a:r>
              <a:rPr lang="en-US" dirty="0" smtClean="0"/>
              <a:t>: </a:t>
            </a:r>
            <a:r>
              <a:rPr lang="en-US" dirty="0">
                <a:hlinkClick r:id="rId2"/>
              </a:rPr>
              <a:t>https://</a:t>
            </a:r>
            <a:r>
              <a:rPr lang="en-US" dirty="0" smtClean="0">
                <a:hlinkClick r:id="rId2"/>
              </a:rPr>
              <a:t>etherpad.tools.ietf.org/p/notes-ietf-100-6tisch?useMonospaceFont=true</a:t>
            </a:r>
            <a:endParaRPr lang="en-US" dirty="0" smtClean="0"/>
          </a:p>
          <a:p>
            <a:pPr lvl="1"/>
            <a:r>
              <a:rPr lang="en-US" dirty="0" smtClean="0"/>
              <a:t>Minute takers volunteers?</a:t>
            </a:r>
            <a:endParaRPr lang="en-US" dirty="0"/>
          </a:p>
          <a:p>
            <a:pPr lvl="1"/>
            <a:endParaRPr lang="en-US" dirty="0" smtClean="0"/>
          </a:p>
          <a:p>
            <a:r>
              <a:rPr lang="en-US" dirty="0" smtClean="0"/>
              <a:t>Remote participation</a:t>
            </a:r>
          </a:p>
          <a:p>
            <a:pPr lvl="1"/>
            <a:r>
              <a:rPr lang="en-US" dirty="0" err="1"/>
              <a:t>Meetecho</a:t>
            </a:r>
            <a:r>
              <a:rPr lang="en-US" dirty="0" smtClean="0"/>
              <a:t>: </a:t>
            </a:r>
            <a:r>
              <a:rPr lang="en-US" dirty="0" smtClean="0">
                <a:hlinkClick r:id="rId3"/>
              </a:rPr>
              <a:t>http</a:t>
            </a:r>
            <a:r>
              <a:rPr lang="en-US" dirty="0">
                <a:hlinkClick r:id="rId3"/>
              </a:rPr>
              <a:t>://</a:t>
            </a:r>
            <a:r>
              <a:rPr lang="en-US" dirty="0" smtClean="0">
                <a:hlinkClick r:id="rId3"/>
              </a:rPr>
              <a:t>www.meetecho.com/ietf100/6tisch</a:t>
            </a:r>
            <a:endParaRPr lang="en-US" dirty="0"/>
          </a:p>
          <a:p>
            <a:pPr lvl="1"/>
            <a:r>
              <a:rPr lang="en-US" dirty="0" smtClean="0"/>
              <a:t>Jabber: </a:t>
            </a:r>
            <a:r>
              <a:rPr lang="en-US" dirty="0" smtClean="0">
                <a:hlinkClick r:id="rId4"/>
              </a:rPr>
              <a:t>6tisch@jabber.ietf.org</a:t>
            </a:r>
            <a:endParaRPr lang="en-US" dirty="0" smtClean="0"/>
          </a:p>
          <a:p>
            <a:pPr lvl="2"/>
            <a:r>
              <a:rPr lang="en-US" dirty="0" smtClean="0"/>
              <a:t>Jabber scribe volunteers?</a:t>
            </a:r>
          </a:p>
          <a:p>
            <a:pPr lvl="2"/>
            <a:endParaRPr lang="en-US" dirty="0" smtClean="0"/>
          </a:p>
          <a:p>
            <a:r>
              <a:rPr lang="en-US" dirty="0"/>
              <a:t>Mailing list: </a:t>
            </a:r>
            <a:r>
              <a:rPr lang="en-US" dirty="0" smtClean="0">
                <a:hlinkClick r:id="rId5"/>
              </a:rPr>
              <a:t>6tisch@ietf.org</a:t>
            </a:r>
            <a:endParaRPr lang="en-US" dirty="0"/>
          </a:p>
          <a:p>
            <a:pPr lvl="1"/>
            <a:r>
              <a:rPr lang="en-US" dirty="0"/>
              <a:t>To subscribe: </a:t>
            </a:r>
            <a:r>
              <a:rPr lang="en-US" dirty="0" smtClean="0">
                <a:hlinkClick r:id="rId6"/>
              </a:rPr>
              <a:t>https://www.ietf.org/mailman/listinfo/6tisch</a:t>
            </a:r>
            <a:endParaRPr lang="en-US" dirty="0"/>
          </a:p>
          <a:p>
            <a:pPr lvl="2"/>
            <a:endParaRPr lang="en-US" dirty="0" smtClean="0"/>
          </a:p>
          <a:p>
            <a:r>
              <a:rPr lang="en-US" dirty="0" smtClean="0"/>
              <a:t>Meeting materials: </a:t>
            </a:r>
            <a:r>
              <a:rPr lang="en-US" dirty="0" smtClean="0">
                <a:hlinkClick r:id="rId7"/>
              </a:rPr>
              <a:t>https</a:t>
            </a:r>
            <a:r>
              <a:rPr lang="en-US" dirty="0">
                <a:hlinkClick r:id="rId7"/>
              </a:rPr>
              <a:t>://</a:t>
            </a:r>
            <a:r>
              <a:rPr lang="en-US" dirty="0" smtClean="0">
                <a:hlinkClick r:id="rId7"/>
              </a:rPr>
              <a:t>datatracker.ietf.org/meeting/100/materials.html/#6tisch</a:t>
            </a:r>
            <a:endParaRPr lang="en-US" dirty="0"/>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9</a:t>
            </a:fld>
            <a:endParaRPr lang="fr-FR"/>
          </a:p>
        </p:txBody>
      </p:sp>
    </p:spTree>
    <p:extLst>
      <p:ext uri="{BB962C8B-B14F-4D97-AF65-F5344CB8AC3E}">
        <p14:creationId xmlns:p14="http://schemas.microsoft.com/office/powerpoint/2010/main" val="2081979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1651</TotalTime>
  <Words>569</Words>
  <Application>Microsoft Office PowerPoint</Application>
  <PresentationFormat>Grand écran</PresentationFormat>
  <Paragraphs>149</Paragraphs>
  <Slides>9</Slides>
  <Notes>7</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9</vt:i4>
      </vt:variant>
    </vt:vector>
  </HeadingPairs>
  <TitlesOfParts>
    <vt:vector size="18" baseType="lpstr">
      <vt:lpstr>MS PGothic</vt:lpstr>
      <vt:lpstr>MS PGothic</vt:lpstr>
      <vt:lpstr>Arial</vt:lpstr>
      <vt:lpstr>Calibri</vt:lpstr>
      <vt:lpstr>Calibri Light</vt:lpstr>
      <vt:lpstr>Droid Sans Fallback</vt:lpstr>
      <vt:lpstr>Times New Roman</vt:lpstr>
      <vt:lpstr>Office Theme</vt:lpstr>
      <vt:lpstr>1_iesg</vt:lpstr>
      <vt:lpstr>Présentation PowerPoint</vt:lpstr>
      <vt:lpstr>Note Well</vt:lpstr>
      <vt:lpstr>Présentation PowerPoint</vt:lpstr>
      <vt:lpstr>Agenda bashing</vt:lpstr>
      <vt:lpstr>IETF 100 - Singapore</vt:lpstr>
      <vt:lpstr>Agenda bashing</vt:lpstr>
      <vt:lpstr>Agenda bashing</vt:lpstr>
      <vt:lpstr>Présentation PowerPoint</vt:lpstr>
      <vt:lpstr>Minute takers, jabber scribes</vt:lpstr>
    </vt:vector>
  </TitlesOfParts>
  <Company>Cisco Systems,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Pascal Thubert (pthubert)</dc:creator>
  <cp:lastModifiedBy>Thomas Watteyne</cp:lastModifiedBy>
  <cp:revision>128</cp:revision>
  <dcterms:created xsi:type="dcterms:W3CDTF">2017-09-07T10:56:32Z</dcterms:created>
  <dcterms:modified xsi:type="dcterms:W3CDTF">2017-11-03T12:41:36Z</dcterms:modified>
</cp:coreProperties>
</file>