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11" r:id="rId3"/>
    <p:sldId id="316" r:id="rId4"/>
    <p:sldId id="312" r:id="rId5"/>
    <p:sldId id="313" r:id="rId6"/>
    <p:sldId id="314" r:id="rId7"/>
    <p:sldId id="291" r:id="rId8"/>
    <p:sldId id="266" r:id="rId9"/>
    <p:sldId id="267" r:id="rId10"/>
    <p:sldId id="304" r:id="rId11"/>
    <p:sldId id="306" r:id="rId12"/>
    <p:sldId id="325" r:id="rId13"/>
    <p:sldId id="326" r:id="rId14"/>
    <p:sldId id="327" r:id="rId15"/>
    <p:sldId id="328" r:id="rId16"/>
    <p:sldId id="307" r:id="rId17"/>
    <p:sldId id="272" r:id="rId18"/>
    <p:sldId id="310" r:id="rId19"/>
    <p:sldId id="318" r:id="rId20"/>
    <p:sldId id="319" r:id="rId21"/>
    <p:sldId id="320" r:id="rId22"/>
    <p:sldId id="321" r:id="rId23"/>
    <p:sldId id="329" r:id="rId24"/>
    <p:sldId id="330" r:id="rId25"/>
    <p:sldId id="322" r:id="rId26"/>
    <p:sldId id="25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646B"/>
    <a:srgbClr val="FBA7AB"/>
    <a:srgbClr val="EE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37" autoAdjust="0"/>
    <p:restoredTop sz="94660"/>
  </p:normalViewPr>
  <p:slideViewPr>
    <p:cSldViewPr snapToGrid="0">
      <p:cViewPr>
        <p:scale>
          <a:sx n="100" d="100"/>
          <a:sy n="100" d="100"/>
        </p:scale>
        <p:origin x="37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mtClean="0"/>
              <a:t>Commits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fd.io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Commits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6283.0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Commits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2395.0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DPDK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Commits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3289.0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1173280"/>
        <c:axId val="1367074880"/>
      </c:barChart>
      <c:catAx>
        <c:axId val="149117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7074880"/>
        <c:crosses val="autoZero"/>
        <c:auto val="1"/>
        <c:lblAlgn val="ctr"/>
        <c:lblOffset val="100"/>
        <c:noMultiLvlLbl val="0"/>
      </c:catAx>
      <c:valAx>
        <c:axId val="136707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117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Contributors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fd.io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Contributors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163.0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Contributors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146.0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DPDK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Contributors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245.0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6358896"/>
        <c:axId val="1406676528"/>
      </c:barChart>
      <c:catAx>
        <c:axId val="1406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6676528"/>
        <c:crosses val="autoZero"/>
        <c:auto val="1"/>
        <c:lblAlgn val="ctr"/>
        <c:lblOffset val="100"/>
        <c:noMultiLvlLbl val="0"/>
      </c:catAx>
      <c:valAx>
        <c:axId val="1406676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6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Organizations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fd.io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Organizations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42.0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Organizations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DPDK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Organizations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54342240"/>
        <c:axId val="1406683600"/>
      </c:barChart>
      <c:catAx>
        <c:axId val="14543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6683600"/>
        <c:crosses val="autoZero"/>
        <c:auto val="1"/>
        <c:lblAlgn val="ctr"/>
        <c:lblOffset val="100"/>
        <c:noMultiLvlLbl val="0"/>
      </c:catAx>
      <c:valAx>
        <c:axId val="1406683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34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56596-F2A5-DD41-B553-9AA246E1EE4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3AE22-FF24-324C-98C5-9A5956AB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98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1DC3E-9B58-4178-99D0-EDD655FFF52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70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1DC3E-9B58-4178-99D0-EDD655FFF52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66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BDB99-8D42-BF45-BDAB-83BECAC8CA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52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BDB99-8D42-BF45-BDAB-83BECAC8CA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43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BDB99-8D42-BF45-BDAB-83BECAC8CAF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04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BDB99-8D42-BF45-BDAB-83BECAC8CAF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137904"/>
            <a:ext cx="8009965" cy="8353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40206"/>
            <a:ext cx="8009965" cy="1684430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865094" cy="365125"/>
          </a:xfrm>
        </p:spPr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294" y="6356350"/>
            <a:ext cx="468854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57646" y="6356350"/>
            <a:ext cx="596153" cy="365125"/>
          </a:xfrm>
        </p:spPr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38723"/>
            <a:ext cx="2653602" cy="148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41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419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32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1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83688" y="131235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12088536" y="0"/>
            <a:ext cx="103464" cy="6858000"/>
          </a:xfrm>
          <a:prstGeom prst="rect">
            <a:avLst/>
          </a:prstGeom>
          <a:solidFill>
            <a:srgbClr val="F732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873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64729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150" y="149875"/>
            <a:ext cx="1320417" cy="73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3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8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150" y="149875"/>
            <a:ext cx="1320417" cy="73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5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0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6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7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194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1118" cy="398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79135"/>
            <a:ext cx="8650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B79B4-A0F1-4F24-A63D-1DB1FDA8813A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6741" y="6379135"/>
            <a:ext cx="4688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7646" y="6356350"/>
            <a:ext cx="596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44820-5EBE-4784-9F95-AB0F35B8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7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d.io/view/VPP/Setting_Up_Your_Dev_Environment" TargetMode="External"/><Relationship Id="rId4" Type="http://schemas.openxmlformats.org/officeDocument/2006/relationships/hyperlink" Target="https://wiki.fd.io/view/Honeycomb/Installing_binaries_from_packages" TargetMode="External"/><Relationship Id="rId5" Type="http://schemas.openxmlformats.org/officeDocument/2006/relationships/hyperlink" Target="https://wiki.fd.io/view/VPP#Tutorials" TargetMode="External"/><Relationship Id="rId6" Type="http://schemas.openxmlformats.org/officeDocument/2006/relationships/hyperlink" Target="https://lists.fd.io/mailman/listinfo" TargetMode="External"/><Relationship Id="rId7" Type="http://schemas.openxmlformats.org/officeDocument/2006/relationships/hyperlink" Target="https://wiki.fd.io/view/IRC" TargetMode="External"/><Relationship Id="rId8" Type="http://schemas.openxmlformats.org/officeDocument/2006/relationships/hyperlink" Target="https://wiki.fd.io/view/Main_Page" TargetMode="External"/><Relationship Id="rId9" Type="http://schemas.openxmlformats.org/officeDocument/2006/relationships/hyperlink" Target="https://fd.io/contact/join" TargetMode="External"/><Relationship Id="rId10" Type="http://schemas.openxmlformats.org/officeDocument/2006/relationships/hyperlink" Target="https://wiki.fd.io/view/cicn" TargetMode="External"/><Relationship Id="rId11" Type="http://schemas.openxmlformats.org/officeDocument/2006/relationships/hyperlink" Target="https://wiki.fd.io/view/vic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d.io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4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20" Type="http://schemas.openxmlformats.org/officeDocument/2006/relationships/image" Target="../media/image36.png"/><Relationship Id="rId21" Type="http://schemas.openxmlformats.org/officeDocument/2006/relationships/image" Target="../media/image25.png"/><Relationship Id="rId22" Type="http://schemas.openxmlformats.org/officeDocument/2006/relationships/image" Target="../media/image37.png"/><Relationship Id="rId23" Type="http://schemas.openxmlformats.org/officeDocument/2006/relationships/image" Target="../media/image38.png"/><Relationship Id="rId24" Type="http://schemas.openxmlformats.org/officeDocument/2006/relationships/image" Target="../media/image39.png"/><Relationship Id="rId25" Type="http://schemas.openxmlformats.org/officeDocument/2006/relationships/image" Target="../media/image40.png"/><Relationship Id="rId10" Type="http://schemas.openxmlformats.org/officeDocument/2006/relationships/image" Target="../media/image29.png"/><Relationship Id="rId11" Type="http://schemas.openxmlformats.org/officeDocument/2006/relationships/image" Target="../media/image22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21.png"/><Relationship Id="rId15" Type="http://schemas.openxmlformats.org/officeDocument/2006/relationships/image" Target="../media/image32.png"/><Relationship Id="rId16" Type="http://schemas.openxmlformats.org/officeDocument/2006/relationships/image" Target="../media/image33.png"/><Relationship Id="rId17" Type="http://schemas.openxmlformats.org/officeDocument/2006/relationships/image" Target="../media/image34.png"/><Relationship Id="rId18" Type="http://schemas.openxmlformats.org/officeDocument/2006/relationships/image" Target="../media/image35.png"/><Relationship Id="rId19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4.png"/><Relationship Id="rId4" Type="http://schemas.openxmlformats.org/officeDocument/2006/relationships/image" Target="../media/image26.png"/><Relationship Id="rId5" Type="http://schemas.openxmlformats.org/officeDocument/2006/relationships/image" Target="../media/image18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tiff"/><Relationship Id="rId3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8929" y="954534"/>
            <a:ext cx="10242156" cy="2084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dirty="0" smtClean="0"/>
              <a:t>CICN</a:t>
            </a:r>
          </a:p>
          <a:p>
            <a:r>
              <a:rPr lang="en-US" sz="4800" dirty="0" smtClean="0"/>
              <a:t>Community </a:t>
            </a:r>
          </a:p>
          <a:p>
            <a:r>
              <a:rPr lang="en-US" sz="4800" dirty="0" smtClean="0"/>
              <a:t>Information-Centric Networking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590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326438" cy="97631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VPP Architecture: Packet Processing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Left Brace 10"/>
          <p:cNvSpPr/>
          <p:nvPr/>
        </p:nvSpPr>
        <p:spPr>
          <a:xfrm rot="16200000">
            <a:off x="9513626" y="478630"/>
            <a:ext cx="1014412" cy="20859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414201" y="0"/>
            <a:ext cx="594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Packet</a:t>
            </a:r>
          </a:p>
        </p:txBody>
      </p:sp>
      <p:cxnSp>
        <p:nvCxnSpPr>
          <p:cNvPr id="15" name="Straight Arrow Connector 14"/>
          <p:cNvCxnSpPr>
            <a:stCxn id="12" idx="2"/>
          </p:cNvCxnSpPr>
          <p:nvPr/>
        </p:nvCxnSpPr>
        <p:spPr>
          <a:xfrm flipH="1">
            <a:off x="9301831" y="276999"/>
            <a:ext cx="409439" cy="5095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989059" y="1396170"/>
            <a:ext cx="13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Vector of n packets</a:t>
            </a:r>
          </a:p>
        </p:txBody>
      </p:sp>
      <p:cxnSp>
        <p:nvCxnSpPr>
          <p:cNvPr id="92" name="Straight Arrow Connector 91"/>
          <p:cNvCxnSpPr>
            <a:stCxn id="91" idx="3"/>
          </p:cNvCxnSpPr>
          <p:nvPr/>
        </p:nvCxnSpPr>
        <p:spPr>
          <a:xfrm>
            <a:off x="8367706" y="1534670"/>
            <a:ext cx="1491743" cy="13849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/>
          <p:cNvSpPr/>
          <p:nvPr/>
        </p:nvSpPr>
        <p:spPr>
          <a:xfrm>
            <a:off x="4996963" y="3300819"/>
            <a:ext cx="1780191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ethernet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703933" y="247913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d</a:t>
            </a:r>
            <a:r>
              <a:rPr lang="en-US" smtClean="0">
                <a:solidFill>
                  <a:schemeClr val="tx1"/>
                </a:solidFill>
              </a:rPr>
              <a:t>pdk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162795" y="2462627"/>
            <a:ext cx="2054312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vhost</a:t>
            </a:r>
            <a:r>
              <a:rPr lang="en-US" dirty="0" smtClean="0">
                <a:solidFill>
                  <a:schemeClr val="tx1"/>
                </a:solidFill>
              </a:rPr>
              <a:t>-user-input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7003577" y="2479139"/>
            <a:ext cx="1874324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af</a:t>
            </a:r>
            <a:r>
              <a:rPr lang="en-US" dirty="0" smtClean="0">
                <a:solidFill>
                  <a:schemeClr val="tx1"/>
                </a:solidFill>
              </a:rPr>
              <a:t>-packet-input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0" name="Rounded Rectangle 149"/>
          <p:cNvSpPr/>
          <p:nvPr/>
        </p:nvSpPr>
        <p:spPr>
          <a:xfrm>
            <a:off x="3627463" y="4173338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p4-input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2184254" y="4173338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7292021" y="4177345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arp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4" name="Rounded Rectangle 153"/>
          <p:cNvSpPr/>
          <p:nvPr/>
        </p:nvSpPr>
        <p:spPr>
          <a:xfrm>
            <a:off x="2193293" y="5275017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ip6-lookup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5" name="Rounded Rectangle 154"/>
          <p:cNvSpPr/>
          <p:nvPr/>
        </p:nvSpPr>
        <p:spPr>
          <a:xfrm>
            <a:off x="3642770" y="5262374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p4-lookup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2188576" y="601738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ip6-local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7" name="Rounded Rectangle 156"/>
          <p:cNvSpPr/>
          <p:nvPr/>
        </p:nvSpPr>
        <p:spPr>
          <a:xfrm>
            <a:off x="593538" y="6015220"/>
            <a:ext cx="147417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ip6-rewrite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5134581" y="6015220"/>
            <a:ext cx="1371111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ip4-rewrite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9" name="Rounded Rectangle 158"/>
          <p:cNvSpPr/>
          <p:nvPr/>
        </p:nvSpPr>
        <p:spPr>
          <a:xfrm>
            <a:off x="3651188" y="601738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ip4-local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0" name="Rounded Rectangle 159"/>
          <p:cNvSpPr/>
          <p:nvPr/>
        </p:nvSpPr>
        <p:spPr>
          <a:xfrm>
            <a:off x="5122434" y="4170475"/>
            <a:ext cx="1541325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mpls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97" idx="2"/>
            <a:endCxn id="95" idx="0"/>
          </p:cNvCxnSpPr>
          <p:nvPr/>
        </p:nvCxnSpPr>
        <p:spPr>
          <a:xfrm>
            <a:off x="5189951" y="2913899"/>
            <a:ext cx="697108" cy="386920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8" idx="2"/>
            <a:endCxn id="95" idx="0"/>
          </p:cNvCxnSpPr>
          <p:nvPr/>
        </p:nvCxnSpPr>
        <p:spPr>
          <a:xfrm flipH="1">
            <a:off x="5887059" y="2930411"/>
            <a:ext cx="2053680" cy="370408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96" idx="2"/>
            <a:endCxn id="95" idx="0"/>
          </p:cNvCxnSpPr>
          <p:nvPr/>
        </p:nvCxnSpPr>
        <p:spPr>
          <a:xfrm>
            <a:off x="3388683" y="2930411"/>
            <a:ext cx="2498376" cy="370408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2"/>
            <a:endCxn id="151" idx="0"/>
          </p:cNvCxnSpPr>
          <p:nvPr/>
        </p:nvCxnSpPr>
        <p:spPr>
          <a:xfrm flipH="1">
            <a:off x="2869004" y="3752091"/>
            <a:ext cx="3018055" cy="42124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>
            <a:stCxn id="95" idx="2"/>
            <a:endCxn id="160" idx="0"/>
          </p:cNvCxnSpPr>
          <p:nvPr/>
        </p:nvCxnSpPr>
        <p:spPr>
          <a:xfrm>
            <a:off x="5887059" y="3752091"/>
            <a:ext cx="6038" cy="41838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95" idx="2"/>
            <a:endCxn id="150" idx="0"/>
          </p:cNvCxnSpPr>
          <p:nvPr/>
        </p:nvCxnSpPr>
        <p:spPr>
          <a:xfrm flipH="1">
            <a:off x="4312213" y="3752091"/>
            <a:ext cx="1574846" cy="42124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95" idx="2"/>
            <a:endCxn id="152" idx="0"/>
          </p:cNvCxnSpPr>
          <p:nvPr/>
        </p:nvCxnSpPr>
        <p:spPr>
          <a:xfrm>
            <a:off x="5887059" y="3752091"/>
            <a:ext cx="2089712" cy="42525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151" idx="2"/>
            <a:endCxn id="154" idx="0"/>
          </p:cNvCxnSpPr>
          <p:nvPr/>
        </p:nvCxnSpPr>
        <p:spPr>
          <a:xfrm>
            <a:off x="2869004" y="4624610"/>
            <a:ext cx="9039" cy="65040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50" idx="2"/>
            <a:endCxn id="155" idx="0"/>
          </p:cNvCxnSpPr>
          <p:nvPr/>
        </p:nvCxnSpPr>
        <p:spPr>
          <a:xfrm>
            <a:off x="4312213" y="4624610"/>
            <a:ext cx="15307" cy="63776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154" idx="2"/>
            <a:endCxn id="157" idx="0"/>
          </p:cNvCxnSpPr>
          <p:nvPr/>
        </p:nvCxnSpPr>
        <p:spPr>
          <a:xfrm flipH="1">
            <a:off x="1330627" y="5726289"/>
            <a:ext cx="1547416" cy="28893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>
            <a:stCxn id="154" idx="2"/>
            <a:endCxn id="156" idx="0"/>
          </p:cNvCxnSpPr>
          <p:nvPr/>
        </p:nvCxnSpPr>
        <p:spPr>
          <a:xfrm flipH="1">
            <a:off x="2873326" y="5726289"/>
            <a:ext cx="4717" cy="291100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55" idx="2"/>
            <a:endCxn id="158" idx="0"/>
          </p:cNvCxnSpPr>
          <p:nvPr/>
        </p:nvCxnSpPr>
        <p:spPr>
          <a:xfrm>
            <a:off x="4327520" y="5713646"/>
            <a:ext cx="1492617" cy="30157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55" idx="2"/>
            <a:endCxn id="159" idx="0"/>
          </p:cNvCxnSpPr>
          <p:nvPr/>
        </p:nvCxnSpPr>
        <p:spPr>
          <a:xfrm>
            <a:off x="4327520" y="5713646"/>
            <a:ext cx="8418" cy="303743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6380266" y="2393232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186" name="TextBox 185"/>
          <p:cNvSpPr txBox="1"/>
          <p:nvPr/>
        </p:nvSpPr>
        <p:spPr>
          <a:xfrm>
            <a:off x="6751534" y="4178740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255" name="Left Brace 254"/>
          <p:cNvSpPr/>
          <p:nvPr/>
        </p:nvSpPr>
        <p:spPr>
          <a:xfrm rot="10800000">
            <a:off x="9856546" y="2173213"/>
            <a:ext cx="823854" cy="45236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TextBox 255"/>
          <p:cNvSpPr txBox="1"/>
          <p:nvPr/>
        </p:nvSpPr>
        <p:spPr>
          <a:xfrm>
            <a:off x="10280398" y="2775399"/>
            <a:ext cx="1329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Packet Processing </a:t>
            </a:r>
          </a:p>
          <a:p>
            <a:pPr algn="ctr"/>
            <a:r>
              <a:rPr lang="en-US" sz="1200" dirty="0" smtClean="0"/>
              <a:t>Graph</a:t>
            </a:r>
          </a:p>
        </p:txBody>
      </p:sp>
      <p:cxnSp>
        <p:nvCxnSpPr>
          <p:cNvPr id="257" name="Straight Arrow Connector 256"/>
          <p:cNvCxnSpPr>
            <a:stCxn id="256" idx="2"/>
          </p:cNvCxnSpPr>
          <p:nvPr/>
        </p:nvCxnSpPr>
        <p:spPr>
          <a:xfrm flipH="1">
            <a:off x="10587035" y="3237064"/>
            <a:ext cx="357904" cy="94028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8848494" y="3524946"/>
            <a:ext cx="939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Graph Node</a:t>
            </a:r>
          </a:p>
        </p:txBody>
      </p:sp>
      <p:cxnSp>
        <p:nvCxnSpPr>
          <p:cNvPr id="261" name="Straight Arrow Connector 260"/>
          <p:cNvCxnSpPr>
            <a:stCxn id="260" idx="1"/>
          </p:cNvCxnSpPr>
          <p:nvPr/>
        </p:nvCxnSpPr>
        <p:spPr>
          <a:xfrm flipH="1">
            <a:off x="8543534" y="3663446"/>
            <a:ext cx="304960" cy="39741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8538167" y="3142032"/>
            <a:ext cx="1305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 Graph Node</a:t>
            </a:r>
          </a:p>
        </p:txBody>
      </p:sp>
      <p:cxnSp>
        <p:nvCxnSpPr>
          <p:cNvPr id="265" name="Straight Arrow Connector 264"/>
          <p:cNvCxnSpPr>
            <a:stCxn id="264" idx="0"/>
          </p:cNvCxnSpPr>
          <p:nvPr/>
        </p:nvCxnSpPr>
        <p:spPr>
          <a:xfrm flipH="1" flipV="1">
            <a:off x="8877901" y="2930411"/>
            <a:ext cx="312913" cy="21162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>
            <a:endCxn id="98" idx="0"/>
          </p:cNvCxnSpPr>
          <p:nvPr/>
        </p:nvCxnSpPr>
        <p:spPr>
          <a:xfrm flipH="1">
            <a:off x="7940739" y="1826898"/>
            <a:ext cx="1880340" cy="65224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Arrow Connector 270"/>
          <p:cNvCxnSpPr>
            <a:endCxn id="97" idx="0"/>
          </p:cNvCxnSpPr>
          <p:nvPr/>
        </p:nvCxnSpPr>
        <p:spPr>
          <a:xfrm flipH="1">
            <a:off x="5189951" y="1826898"/>
            <a:ext cx="4631128" cy="635729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/>
          <p:cNvCxnSpPr>
            <a:endCxn id="96" idx="0"/>
          </p:cNvCxnSpPr>
          <p:nvPr/>
        </p:nvCxnSpPr>
        <p:spPr>
          <a:xfrm flipH="1">
            <a:off x="3388683" y="1826898"/>
            <a:ext cx="6432396" cy="65224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201955" y="691246"/>
            <a:ext cx="1785933" cy="646331"/>
            <a:chOff x="9201955" y="691246"/>
            <a:chExt cx="1785933" cy="646331"/>
          </a:xfrm>
        </p:grpSpPr>
        <p:sp>
          <p:nvSpPr>
            <p:cNvPr id="6" name="Rounded Rectangle 5"/>
            <p:cNvSpPr/>
            <p:nvPr/>
          </p:nvSpPr>
          <p:spPr>
            <a:xfrm>
              <a:off x="9201955" y="835678"/>
              <a:ext cx="199753" cy="3574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9511517" y="835678"/>
              <a:ext cx="199753" cy="3574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10130641" y="835678"/>
              <a:ext cx="199753" cy="3574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9821079" y="835678"/>
              <a:ext cx="199753" cy="3574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330394" y="691246"/>
              <a:ext cx="5132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mr-IN" sz="3600" b="1" dirty="0" smtClean="0"/>
                <a:t>…</a:t>
              </a:r>
              <a:endParaRPr lang="en-US" sz="3600" b="1" dirty="0" smtClean="0"/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10788135" y="837985"/>
              <a:ext cx="199753" cy="3574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n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Rounded Rectangle 57"/>
          <p:cNvSpPr/>
          <p:nvPr/>
        </p:nvSpPr>
        <p:spPr>
          <a:xfrm>
            <a:off x="6764706" y="6079216"/>
            <a:ext cx="1371111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ip4-rewrite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3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6 3.33333E-6 L -0.4069 0.25671 " pathEditMode="relative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9 0.25671 L -0.34518 0.36597 " pathEditMode="relative" ptsTypes="AA">
                                      <p:cBhvr>
                                        <p:cTn id="7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518 0.36597 L -0.59192 0.49398 " pathEditMode="relative" ptsTypes="AA">
                                      <p:cBhvr>
                                        <p:cTn id="7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192 0.49398 L -0.5927 0.64977 " pathEditMode="relative" ptsTypes="AA">
                                      <p:cBhvr>
                                        <p:cTn id="7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192 0.64745 L -0.71888 0.76273 " pathEditMode="relative" ptsTypes="AA">
                                      <p:cBhvr>
                                        <p:cTn id="8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1" grpId="0"/>
      <p:bldP spid="255" grpId="0" animBg="1"/>
      <p:bldP spid="256" grpId="0"/>
      <p:bldP spid="260" grpId="0"/>
      <p:bldP spid="2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11126788" cy="97631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VPP Architecture: Plugins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201955" y="835678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9511517" y="835678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0130641" y="835678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9821079" y="835678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30394" y="691246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86" name="Rounded Rectangle 85"/>
          <p:cNvSpPr/>
          <p:nvPr/>
        </p:nvSpPr>
        <p:spPr>
          <a:xfrm>
            <a:off x="10788135" y="837985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 rot="16200000">
            <a:off x="9513626" y="478630"/>
            <a:ext cx="1014412" cy="20859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414201" y="0"/>
            <a:ext cx="594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Packet</a:t>
            </a:r>
          </a:p>
        </p:txBody>
      </p:sp>
      <p:cxnSp>
        <p:nvCxnSpPr>
          <p:cNvPr id="15" name="Straight Arrow Connector 14"/>
          <p:cNvCxnSpPr>
            <a:stCxn id="12" idx="2"/>
          </p:cNvCxnSpPr>
          <p:nvPr/>
        </p:nvCxnSpPr>
        <p:spPr>
          <a:xfrm flipH="1">
            <a:off x="9301831" y="276999"/>
            <a:ext cx="409439" cy="5095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989059" y="1396170"/>
            <a:ext cx="13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Vector of n packets</a:t>
            </a:r>
          </a:p>
        </p:txBody>
      </p:sp>
      <p:cxnSp>
        <p:nvCxnSpPr>
          <p:cNvPr id="92" name="Straight Arrow Connector 91"/>
          <p:cNvCxnSpPr>
            <a:stCxn id="91" idx="3"/>
          </p:cNvCxnSpPr>
          <p:nvPr/>
        </p:nvCxnSpPr>
        <p:spPr>
          <a:xfrm>
            <a:off x="8367706" y="1534670"/>
            <a:ext cx="1491743" cy="13849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/>
          <p:cNvSpPr/>
          <p:nvPr/>
        </p:nvSpPr>
        <p:spPr>
          <a:xfrm>
            <a:off x="4996963" y="3300819"/>
            <a:ext cx="1780191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ethernet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703933" y="247913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d</a:t>
            </a:r>
            <a:r>
              <a:rPr lang="en-US" smtClean="0">
                <a:solidFill>
                  <a:schemeClr val="tx1"/>
                </a:solidFill>
              </a:rPr>
              <a:t>pdk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162795" y="2462627"/>
            <a:ext cx="2054312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vhost</a:t>
            </a:r>
            <a:r>
              <a:rPr lang="en-US" dirty="0" smtClean="0">
                <a:solidFill>
                  <a:schemeClr val="tx1"/>
                </a:solidFill>
              </a:rPr>
              <a:t>-user-input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7003577" y="2479139"/>
            <a:ext cx="1874324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af</a:t>
            </a:r>
            <a:r>
              <a:rPr lang="en-US" dirty="0" smtClean="0">
                <a:solidFill>
                  <a:schemeClr val="tx1"/>
                </a:solidFill>
              </a:rPr>
              <a:t>-packet-input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0" name="Rounded Rectangle 149"/>
          <p:cNvSpPr/>
          <p:nvPr/>
        </p:nvSpPr>
        <p:spPr>
          <a:xfrm>
            <a:off x="3627463" y="4173338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p4-input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2184254" y="4173338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7292021" y="4177345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arp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4" name="Rounded Rectangle 153"/>
          <p:cNvSpPr/>
          <p:nvPr/>
        </p:nvSpPr>
        <p:spPr>
          <a:xfrm>
            <a:off x="2193293" y="5275017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ip6-lookup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5" name="Rounded Rectangle 154"/>
          <p:cNvSpPr/>
          <p:nvPr/>
        </p:nvSpPr>
        <p:spPr>
          <a:xfrm>
            <a:off x="3642770" y="5262374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p4-lookup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2188576" y="601738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ip6-local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7" name="Rounded Rectangle 156"/>
          <p:cNvSpPr/>
          <p:nvPr/>
        </p:nvSpPr>
        <p:spPr>
          <a:xfrm>
            <a:off x="593538" y="6015220"/>
            <a:ext cx="147417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ip6-rewrite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5134581" y="6015220"/>
            <a:ext cx="1371111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ip4-rewrite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9" name="Rounded Rectangle 158"/>
          <p:cNvSpPr/>
          <p:nvPr/>
        </p:nvSpPr>
        <p:spPr>
          <a:xfrm>
            <a:off x="3651188" y="6017389"/>
            <a:ext cx="13695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ip4-local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0" name="Rounded Rectangle 159"/>
          <p:cNvSpPr/>
          <p:nvPr/>
        </p:nvSpPr>
        <p:spPr>
          <a:xfrm>
            <a:off x="5122434" y="4170475"/>
            <a:ext cx="1541325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mpls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97" idx="2"/>
            <a:endCxn id="95" idx="0"/>
          </p:cNvCxnSpPr>
          <p:nvPr/>
        </p:nvCxnSpPr>
        <p:spPr>
          <a:xfrm>
            <a:off x="5189951" y="2913899"/>
            <a:ext cx="697108" cy="386920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8" idx="2"/>
            <a:endCxn id="95" idx="0"/>
          </p:cNvCxnSpPr>
          <p:nvPr/>
        </p:nvCxnSpPr>
        <p:spPr>
          <a:xfrm flipH="1">
            <a:off x="5887059" y="2930411"/>
            <a:ext cx="2053680" cy="370408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96" idx="2"/>
            <a:endCxn id="95" idx="0"/>
          </p:cNvCxnSpPr>
          <p:nvPr/>
        </p:nvCxnSpPr>
        <p:spPr>
          <a:xfrm>
            <a:off x="3388683" y="2930411"/>
            <a:ext cx="2498376" cy="370408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2"/>
            <a:endCxn id="151" idx="0"/>
          </p:cNvCxnSpPr>
          <p:nvPr/>
        </p:nvCxnSpPr>
        <p:spPr>
          <a:xfrm flipH="1">
            <a:off x="2869004" y="3752091"/>
            <a:ext cx="3018055" cy="42124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>
            <a:stCxn id="95" idx="2"/>
            <a:endCxn id="160" idx="0"/>
          </p:cNvCxnSpPr>
          <p:nvPr/>
        </p:nvCxnSpPr>
        <p:spPr>
          <a:xfrm>
            <a:off x="5887059" y="3752091"/>
            <a:ext cx="6038" cy="41838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95" idx="2"/>
            <a:endCxn id="150" idx="0"/>
          </p:cNvCxnSpPr>
          <p:nvPr/>
        </p:nvCxnSpPr>
        <p:spPr>
          <a:xfrm flipH="1">
            <a:off x="4312213" y="3752091"/>
            <a:ext cx="1574846" cy="42124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95" idx="2"/>
            <a:endCxn id="152" idx="0"/>
          </p:cNvCxnSpPr>
          <p:nvPr/>
        </p:nvCxnSpPr>
        <p:spPr>
          <a:xfrm>
            <a:off x="5887059" y="3752091"/>
            <a:ext cx="2089712" cy="42525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151" idx="2"/>
            <a:endCxn id="154" idx="0"/>
          </p:cNvCxnSpPr>
          <p:nvPr/>
        </p:nvCxnSpPr>
        <p:spPr>
          <a:xfrm>
            <a:off x="2869004" y="4624610"/>
            <a:ext cx="9039" cy="65040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50" idx="2"/>
            <a:endCxn id="155" idx="0"/>
          </p:cNvCxnSpPr>
          <p:nvPr/>
        </p:nvCxnSpPr>
        <p:spPr>
          <a:xfrm>
            <a:off x="4312213" y="4624610"/>
            <a:ext cx="15307" cy="63776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154" idx="2"/>
            <a:endCxn id="157" idx="0"/>
          </p:cNvCxnSpPr>
          <p:nvPr/>
        </p:nvCxnSpPr>
        <p:spPr>
          <a:xfrm flipH="1">
            <a:off x="1330627" y="5726289"/>
            <a:ext cx="1547416" cy="28893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>
            <a:stCxn id="154" idx="2"/>
            <a:endCxn id="156" idx="0"/>
          </p:cNvCxnSpPr>
          <p:nvPr/>
        </p:nvCxnSpPr>
        <p:spPr>
          <a:xfrm flipH="1">
            <a:off x="2873326" y="5726289"/>
            <a:ext cx="4717" cy="291100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55" idx="2"/>
            <a:endCxn id="158" idx="0"/>
          </p:cNvCxnSpPr>
          <p:nvPr/>
        </p:nvCxnSpPr>
        <p:spPr>
          <a:xfrm>
            <a:off x="4327520" y="5713646"/>
            <a:ext cx="1492617" cy="30157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55" idx="2"/>
            <a:endCxn id="159" idx="0"/>
          </p:cNvCxnSpPr>
          <p:nvPr/>
        </p:nvCxnSpPr>
        <p:spPr>
          <a:xfrm>
            <a:off x="4327520" y="5713646"/>
            <a:ext cx="8418" cy="303743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6380266" y="2393232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186" name="TextBox 185"/>
          <p:cNvSpPr txBox="1"/>
          <p:nvPr/>
        </p:nvSpPr>
        <p:spPr>
          <a:xfrm>
            <a:off x="6751534" y="4178740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212" name="Rounded Rectangle 211"/>
          <p:cNvSpPr/>
          <p:nvPr/>
        </p:nvSpPr>
        <p:spPr>
          <a:xfrm>
            <a:off x="7363187" y="5333613"/>
            <a:ext cx="1276619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icnfwd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4" name="Rounded Rectangle 213"/>
          <p:cNvSpPr/>
          <p:nvPr/>
        </p:nvSpPr>
        <p:spPr>
          <a:xfrm>
            <a:off x="6744062" y="6008672"/>
            <a:ext cx="1276619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custom-2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5" name="Rounded Rectangle 214"/>
          <p:cNvSpPr/>
          <p:nvPr/>
        </p:nvSpPr>
        <p:spPr>
          <a:xfrm>
            <a:off x="8096613" y="6001357"/>
            <a:ext cx="1276619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custom-3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6" name="Straight Arrow Connector 215"/>
          <p:cNvCxnSpPr>
            <a:stCxn id="212" idx="2"/>
            <a:endCxn id="214" idx="0"/>
          </p:cNvCxnSpPr>
          <p:nvPr/>
        </p:nvCxnSpPr>
        <p:spPr>
          <a:xfrm flipH="1">
            <a:off x="7382372" y="5784885"/>
            <a:ext cx="619125" cy="223787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>
            <a:stCxn id="212" idx="2"/>
            <a:endCxn id="215" idx="0"/>
          </p:cNvCxnSpPr>
          <p:nvPr/>
        </p:nvCxnSpPr>
        <p:spPr>
          <a:xfrm>
            <a:off x="8001497" y="5784885"/>
            <a:ext cx="733426" cy="216472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stCxn id="150" idx="2"/>
            <a:endCxn id="212" idx="1"/>
          </p:cNvCxnSpPr>
          <p:nvPr/>
        </p:nvCxnSpPr>
        <p:spPr>
          <a:xfrm>
            <a:off x="4312213" y="4624610"/>
            <a:ext cx="3050974" cy="934639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>
            <a:stCxn id="212" idx="1"/>
            <a:endCxn id="155" idx="3"/>
          </p:cNvCxnSpPr>
          <p:nvPr/>
        </p:nvCxnSpPr>
        <p:spPr>
          <a:xfrm flipH="1" flipV="1">
            <a:off x="5012270" y="5488010"/>
            <a:ext cx="2350917" cy="71239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Rounded Rectangle 227"/>
          <p:cNvSpPr/>
          <p:nvPr/>
        </p:nvSpPr>
        <p:spPr>
          <a:xfrm>
            <a:off x="6619883" y="4787724"/>
            <a:ext cx="2921989" cy="1877129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5" name="Left Brace 254"/>
          <p:cNvSpPr/>
          <p:nvPr/>
        </p:nvSpPr>
        <p:spPr>
          <a:xfrm rot="10800000">
            <a:off x="9856546" y="2173213"/>
            <a:ext cx="823854" cy="45236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TextBox 255"/>
          <p:cNvSpPr txBox="1"/>
          <p:nvPr/>
        </p:nvSpPr>
        <p:spPr>
          <a:xfrm>
            <a:off x="10280398" y="2775399"/>
            <a:ext cx="1329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Packet Processing </a:t>
            </a:r>
          </a:p>
          <a:p>
            <a:pPr algn="ctr"/>
            <a:r>
              <a:rPr lang="en-US" sz="1200" dirty="0" smtClean="0"/>
              <a:t>Graph</a:t>
            </a:r>
          </a:p>
        </p:txBody>
      </p:sp>
      <p:cxnSp>
        <p:nvCxnSpPr>
          <p:cNvPr id="257" name="Straight Arrow Connector 256"/>
          <p:cNvCxnSpPr>
            <a:stCxn id="256" idx="2"/>
          </p:cNvCxnSpPr>
          <p:nvPr/>
        </p:nvCxnSpPr>
        <p:spPr>
          <a:xfrm flipH="1">
            <a:off x="10587035" y="3237064"/>
            <a:ext cx="357904" cy="94028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8848494" y="3524946"/>
            <a:ext cx="939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Graph Node</a:t>
            </a:r>
          </a:p>
        </p:txBody>
      </p:sp>
      <p:cxnSp>
        <p:nvCxnSpPr>
          <p:cNvPr id="261" name="Straight Arrow Connector 260"/>
          <p:cNvCxnSpPr>
            <a:stCxn id="260" idx="1"/>
          </p:cNvCxnSpPr>
          <p:nvPr/>
        </p:nvCxnSpPr>
        <p:spPr>
          <a:xfrm flipH="1">
            <a:off x="8543534" y="3663446"/>
            <a:ext cx="304960" cy="39741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8538167" y="3142032"/>
            <a:ext cx="1305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 Graph Node</a:t>
            </a:r>
          </a:p>
        </p:txBody>
      </p:sp>
      <p:cxnSp>
        <p:nvCxnSpPr>
          <p:cNvPr id="265" name="Straight Arrow Connector 264"/>
          <p:cNvCxnSpPr>
            <a:stCxn id="264" idx="0"/>
          </p:cNvCxnSpPr>
          <p:nvPr/>
        </p:nvCxnSpPr>
        <p:spPr>
          <a:xfrm flipH="1" flipV="1">
            <a:off x="8877901" y="2930411"/>
            <a:ext cx="312913" cy="21162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>
            <a:endCxn id="98" idx="0"/>
          </p:cNvCxnSpPr>
          <p:nvPr/>
        </p:nvCxnSpPr>
        <p:spPr>
          <a:xfrm flipH="1">
            <a:off x="7940739" y="1826898"/>
            <a:ext cx="1880340" cy="65224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Arrow Connector 270"/>
          <p:cNvCxnSpPr>
            <a:endCxn id="97" idx="0"/>
          </p:cNvCxnSpPr>
          <p:nvPr/>
        </p:nvCxnSpPr>
        <p:spPr>
          <a:xfrm flipH="1">
            <a:off x="5189951" y="1826898"/>
            <a:ext cx="4631128" cy="635729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/>
          <p:cNvCxnSpPr>
            <a:endCxn id="96" idx="0"/>
          </p:cNvCxnSpPr>
          <p:nvPr/>
        </p:nvCxnSpPr>
        <p:spPr>
          <a:xfrm flipH="1">
            <a:off x="3388683" y="1826898"/>
            <a:ext cx="6432396" cy="652241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833878" y="4977490"/>
            <a:ext cx="261494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/</a:t>
            </a:r>
            <a:r>
              <a:rPr lang="en-US" sz="1330" dirty="0" err="1" smtClean="0"/>
              <a:t>usr</a:t>
            </a:r>
            <a:r>
              <a:rPr lang="en-US" sz="1330" dirty="0" smtClean="0"/>
              <a:t>/lib/</a:t>
            </a:r>
            <a:r>
              <a:rPr lang="en-US" sz="1330" dirty="0" err="1" smtClean="0"/>
              <a:t>vpp_plugins</a:t>
            </a:r>
            <a:r>
              <a:rPr lang="en-US" sz="1330" dirty="0" smtClean="0"/>
              <a:t>/</a:t>
            </a:r>
            <a:r>
              <a:rPr lang="en-US" sz="1330" dirty="0" err="1" smtClean="0"/>
              <a:t>cicn-plugin.so</a:t>
            </a:r>
            <a:endParaRPr lang="en-US" sz="133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39807" y="47593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Plugin</a:t>
            </a:r>
            <a:endParaRPr lang="en-US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10451388" y="4759372"/>
            <a:ext cx="1772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Plugins are: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</a:t>
            </a:r>
            <a:r>
              <a:rPr lang="en-US" sz="1200" dirty="0"/>
              <a:t>F</a:t>
            </a:r>
            <a:r>
              <a:rPr lang="en-US" sz="1200" dirty="0" smtClean="0"/>
              <a:t>irst class citizens</a:t>
            </a:r>
          </a:p>
          <a:p>
            <a:r>
              <a:rPr lang="en-US" sz="1200" dirty="0" smtClean="0"/>
              <a:t>   That can: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Add graph nodes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Add API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Rearrange the graph </a:t>
            </a:r>
          </a:p>
        </p:txBody>
      </p:sp>
      <p:cxnSp>
        <p:nvCxnSpPr>
          <p:cNvPr id="69" name="Straight Arrow Connector 68"/>
          <p:cNvCxnSpPr>
            <a:stCxn id="68" idx="1"/>
            <a:endCxn id="228" idx="3"/>
          </p:cNvCxnSpPr>
          <p:nvPr/>
        </p:nvCxnSpPr>
        <p:spPr>
          <a:xfrm flipH="1">
            <a:off x="9541872" y="5359537"/>
            <a:ext cx="909516" cy="3667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234178" y="1371108"/>
            <a:ext cx="2380394" cy="1877129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15468" y="1350003"/>
            <a:ext cx="1734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Hardware Plugin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492864" y="2477535"/>
            <a:ext cx="1839571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h</a:t>
            </a:r>
            <a:r>
              <a:rPr lang="en-US" smtClean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accel</a:t>
            </a:r>
            <a:r>
              <a:rPr lang="en-US" dirty="0" smtClean="0">
                <a:solidFill>
                  <a:schemeClr val="tx1"/>
                </a:solidFill>
              </a:rPr>
              <a:t>-input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7" name="Straight Arrow Connector 76"/>
          <p:cNvCxnSpPr>
            <a:endCxn id="76" idx="0"/>
          </p:cNvCxnSpPr>
          <p:nvPr/>
        </p:nvCxnSpPr>
        <p:spPr>
          <a:xfrm flipH="1">
            <a:off x="1412650" y="1844031"/>
            <a:ext cx="8408429" cy="633504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6" idx="2"/>
            <a:endCxn id="154" idx="1"/>
          </p:cNvCxnSpPr>
          <p:nvPr/>
        </p:nvCxnSpPr>
        <p:spPr>
          <a:xfrm>
            <a:off x="1412650" y="2928807"/>
            <a:ext cx="780643" cy="2571846"/>
          </a:xfrm>
          <a:prstGeom prst="straightConnector1">
            <a:avLst/>
          </a:prstGeom>
          <a:ln w="25400">
            <a:solidFill>
              <a:srgbClr val="005E7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0193" y="4297707"/>
            <a:ext cx="1599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Skip </a:t>
            </a:r>
            <a:r>
              <a:rPr lang="en-US" sz="1200" dirty="0" err="1" smtClean="0"/>
              <a:t>sftw</a:t>
            </a:r>
            <a:r>
              <a:rPr lang="en-US" sz="1200" dirty="0" smtClean="0"/>
              <a:t> nodes</a:t>
            </a:r>
          </a:p>
          <a:p>
            <a:r>
              <a:rPr lang="en-US" sz="1200" dirty="0"/>
              <a:t>w</a:t>
            </a:r>
            <a:r>
              <a:rPr lang="en-US" sz="1200" dirty="0" smtClean="0"/>
              <a:t>here work is done by</a:t>
            </a:r>
          </a:p>
          <a:p>
            <a:r>
              <a:rPr lang="en-US" sz="1200" dirty="0"/>
              <a:t>h</a:t>
            </a:r>
            <a:r>
              <a:rPr lang="en-US" sz="1200" dirty="0" smtClean="0"/>
              <a:t>ardware already</a:t>
            </a:r>
          </a:p>
        </p:txBody>
      </p:sp>
      <p:cxnSp>
        <p:nvCxnSpPr>
          <p:cNvPr id="84" name="Straight Arrow Connector 83"/>
          <p:cNvCxnSpPr>
            <a:stCxn id="83" idx="0"/>
          </p:cNvCxnSpPr>
          <p:nvPr/>
        </p:nvCxnSpPr>
        <p:spPr>
          <a:xfrm flipV="1">
            <a:off x="909835" y="3961283"/>
            <a:ext cx="810648" cy="336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0371001" y="6095621"/>
            <a:ext cx="1901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Can be built independently </a:t>
            </a:r>
            <a:endParaRPr lang="en-US" sz="1200" smtClean="0"/>
          </a:p>
          <a:p>
            <a:r>
              <a:rPr lang="en-US" sz="1200" dirty="0" smtClean="0"/>
              <a:t>of </a:t>
            </a:r>
            <a:r>
              <a:rPr lang="en-US" sz="1200" dirty="0"/>
              <a:t>VPP source tree</a:t>
            </a:r>
          </a:p>
        </p:txBody>
      </p:sp>
      <p:cxnSp>
        <p:nvCxnSpPr>
          <p:cNvPr id="78" name="Straight Arrow Connector 77"/>
          <p:cNvCxnSpPr>
            <a:stCxn id="74" idx="1"/>
          </p:cNvCxnSpPr>
          <p:nvPr/>
        </p:nvCxnSpPr>
        <p:spPr>
          <a:xfrm flipH="1" flipV="1">
            <a:off x="9610115" y="6298102"/>
            <a:ext cx="760886" cy="2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9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 animBg="1"/>
      <p:bldP spid="214" grpId="0" animBg="1"/>
      <p:bldP spid="215" grpId="0" animBg="1"/>
      <p:bldP spid="228" grpId="0" animBg="1"/>
      <p:bldP spid="3" grpId="0"/>
      <p:bldP spid="4" grpId="0"/>
      <p:bldP spid="68" grpId="0"/>
      <p:bldP spid="73" grpId="0" animBg="1"/>
      <p:bldP spid="75" grpId="0"/>
      <p:bldP spid="76" grpId="0" animBg="1"/>
      <p:bldP spid="8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513" y="164719"/>
            <a:ext cx="10853122" cy="975783"/>
          </a:xfrm>
        </p:spPr>
        <p:txBody>
          <a:bodyPr>
            <a:normAutofit/>
          </a:bodyPr>
          <a:lstStyle/>
          <a:p>
            <a:r>
              <a:rPr lang="en-US" dirty="0" smtClean="0"/>
              <a:t>VPP: How does it work?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862140" y="6176103"/>
            <a:ext cx="3319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approx. 173 nodes in default deployment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453784" y="1204163"/>
            <a:ext cx="3738435" cy="4074779"/>
            <a:chOff x="513852" y="1363773"/>
            <a:chExt cx="4052157" cy="4167261"/>
          </a:xfrm>
        </p:grpSpPr>
        <p:sp>
          <p:nvSpPr>
            <p:cNvPr id="25" name="Oval 24"/>
            <p:cNvSpPr/>
            <p:nvPr/>
          </p:nvSpPr>
          <p:spPr>
            <a:xfrm>
              <a:off x="1999517" y="2048680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ethernet</a:t>
              </a:r>
              <a:r>
                <a:rPr lang="en-US" sz="900" dirty="0" smtClean="0">
                  <a:solidFill>
                    <a:schemeClr val="tx1"/>
                  </a:solidFill>
                </a:rPr>
                <a:t>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047423" y="1363773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dpdk</a:t>
              </a:r>
              <a:r>
                <a:rPr lang="en-US" sz="900" dirty="0" smtClean="0">
                  <a:solidFill>
                    <a:schemeClr val="tx1"/>
                  </a:solidFill>
                </a:rPr>
                <a:t>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313239" y="1363773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af</a:t>
              </a:r>
              <a:r>
                <a:rPr lang="en-US" sz="900" dirty="0" smtClean="0">
                  <a:solidFill>
                    <a:schemeClr val="tx1"/>
                  </a:solidFill>
                </a:rPr>
                <a:t>-packet-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547461" y="1363773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vhost</a:t>
              </a:r>
              <a:r>
                <a:rPr lang="en-US" sz="900" dirty="0" smtClean="0">
                  <a:solidFill>
                    <a:schemeClr val="tx1"/>
                  </a:solidFill>
                </a:rPr>
                <a:t>-user-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13852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mpls</a:t>
              </a:r>
              <a:r>
                <a:rPr lang="en-US" sz="900" dirty="0" smtClean="0">
                  <a:solidFill>
                    <a:schemeClr val="tx1"/>
                  </a:solidFill>
                </a:rPr>
                <a:t>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11669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lldp</a:t>
              </a:r>
              <a:r>
                <a:rPr lang="en-US" sz="900" dirty="0" smtClean="0">
                  <a:solidFill>
                    <a:schemeClr val="tx1"/>
                  </a:solidFill>
                </a:rPr>
                <a:t>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906377" y="2733587"/>
              <a:ext cx="941166" cy="739279"/>
              <a:chOff x="5201325" y="1999766"/>
              <a:chExt cx="1336698" cy="739279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41" name="Oval 40"/>
              <p:cNvSpPr/>
              <p:nvPr/>
            </p:nvSpPr>
            <p:spPr>
              <a:xfrm>
                <a:off x="5646891" y="2279723"/>
                <a:ext cx="891132" cy="459322"/>
              </a:xfrm>
              <a:prstGeom prst="ellips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...-no-</a:t>
                </a:r>
              </a:p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checksum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201325" y="1999766"/>
                <a:ext cx="891132" cy="459322"/>
              </a:xfrm>
              <a:prstGeom prst="ellips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ip4-input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3938565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ip6-input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1141296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arp</a:t>
              </a:r>
              <a:r>
                <a:rPr lang="en-US" sz="900" dirty="0" smtClean="0">
                  <a:solidFill>
                    <a:schemeClr val="tx1"/>
                  </a:solidFill>
                </a:rPr>
                <a:t>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421358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cdp</a:t>
              </a:r>
              <a:r>
                <a:rPr lang="en-US" sz="900" dirty="0" smtClean="0">
                  <a:solidFill>
                    <a:schemeClr val="tx1"/>
                  </a:solidFill>
                </a:rPr>
                <a:t>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2127994" y="2733587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l2-input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036311" y="3698451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smtClean="0">
                  <a:solidFill>
                    <a:schemeClr val="tx1"/>
                  </a:solidFill>
                </a:rPr>
                <a:t>ip4-lookup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842840" y="3698451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ip4-lookup-</a:t>
              </a:r>
            </a:p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mulitcast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294754" y="4386805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ip4-rewrite-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transit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1532519" y="4383358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ip4-load-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balance</a:t>
              </a:r>
            </a:p>
          </p:txBody>
        </p:sp>
        <p:sp>
          <p:nvSpPr>
            <p:cNvPr id="38" name="Oval 37"/>
            <p:cNvSpPr/>
            <p:nvPr/>
          </p:nvSpPr>
          <p:spPr>
            <a:xfrm>
              <a:off x="3156562" y="4383358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ip4-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midchain</a:t>
              </a:r>
            </a:p>
          </p:txBody>
        </p:sp>
        <p:sp>
          <p:nvSpPr>
            <p:cNvPr id="39" name="Oval 38"/>
            <p:cNvSpPr/>
            <p:nvPr/>
          </p:nvSpPr>
          <p:spPr>
            <a:xfrm>
              <a:off x="714988" y="4383358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mpls</a:t>
              </a:r>
              <a:r>
                <a:rPr lang="en-US" sz="900" dirty="0" smtClean="0">
                  <a:solidFill>
                    <a:schemeClr val="tx1"/>
                  </a:solidFill>
                </a:rPr>
                <a:t>-policy-</a:t>
              </a:r>
            </a:p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encap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626961" y="5071712"/>
              <a:ext cx="627444" cy="4593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interface-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output</a:t>
              </a:r>
            </a:p>
          </p:txBody>
        </p:sp>
        <p:cxnSp>
          <p:nvCxnSpPr>
            <p:cNvPr id="48" name="Straight Arrow Connector 47"/>
            <p:cNvCxnSpPr>
              <a:stCxn id="25" idx="5"/>
              <a:endCxn id="29" idx="1"/>
            </p:cNvCxnSpPr>
            <p:nvPr/>
          </p:nvCxnSpPr>
          <p:spPr>
            <a:xfrm>
              <a:off x="2535074" y="2440736"/>
              <a:ext cx="463190" cy="3601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22" idx="5"/>
              <a:endCxn id="30" idx="0"/>
            </p:cNvCxnSpPr>
            <p:nvPr/>
          </p:nvCxnSpPr>
          <p:spPr>
            <a:xfrm>
              <a:off x="3582980" y="1755829"/>
              <a:ext cx="669307" cy="9777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22" idx="3"/>
              <a:endCxn id="25" idx="7"/>
            </p:cNvCxnSpPr>
            <p:nvPr/>
          </p:nvCxnSpPr>
          <p:spPr>
            <a:xfrm flipH="1">
              <a:off x="2535074" y="1755829"/>
              <a:ext cx="604236" cy="3601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22" idx="4"/>
              <a:endCxn id="41" idx="7"/>
            </p:cNvCxnSpPr>
            <p:nvPr/>
          </p:nvCxnSpPr>
          <p:spPr>
            <a:xfrm>
              <a:off x="3361145" y="1823095"/>
              <a:ext cx="394511" cy="125771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25" idx="4"/>
              <a:endCxn id="34" idx="0"/>
            </p:cNvCxnSpPr>
            <p:nvPr/>
          </p:nvCxnSpPr>
          <p:spPr>
            <a:xfrm>
              <a:off x="2313239" y="2508002"/>
              <a:ext cx="128477" cy="2255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26" idx="4"/>
              <a:endCxn id="25" idx="0"/>
            </p:cNvCxnSpPr>
            <p:nvPr/>
          </p:nvCxnSpPr>
          <p:spPr>
            <a:xfrm flipH="1">
              <a:off x="2313239" y="1823095"/>
              <a:ext cx="313722" cy="2255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29" idx="3"/>
              <a:endCxn id="35" idx="0"/>
            </p:cNvCxnSpPr>
            <p:nvPr/>
          </p:nvCxnSpPr>
          <p:spPr>
            <a:xfrm flipH="1">
              <a:off x="2350033" y="3125643"/>
              <a:ext cx="648231" cy="57280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35" idx="3"/>
              <a:endCxn id="37" idx="0"/>
            </p:cNvCxnSpPr>
            <p:nvPr/>
          </p:nvCxnSpPr>
          <p:spPr>
            <a:xfrm flipH="1">
              <a:off x="1846241" y="4090507"/>
              <a:ext cx="281957" cy="2928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35" idx="4"/>
              <a:endCxn id="24" idx="1"/>
            </p:cNvCxnSpPr>
            <p:nvPr/>
          </p:nvCxnSpPr>
          <p:spPr>
            <a:xfrm>
              <a:off x="2350033" y="4157773"/>
              <a:ext cx="36608" cy="2962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35" idx="2"/>
              <a:endCxn id="39" idx="0"/>
            </p:cNvCxnSpPr>
            <p:nvPr/>
          </p:nvCxnSpPr>
          <p:spPr>
            <a:xfrm flipH="1">
              <a:off x="1028710" y="3928112"/>
              <a:ext cx="1007601" cy="4552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35" idx="6"/>
              <a:endCxn id="38" idx="1"/>
            </p:cNvCxnSpPr>
            <p:nvPr/>
          </p:nvCxnSpPr>
          <p:spPr>
            <a:xfrm>
              <a:off x="2663755" y="3928112"/>
              <a:ext cx="584694" cy="5225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24" idx="4"/>
              <a:endCxn id="40" idx="1"/>
            </p:cNvCxnSpPr>
            <p:nvPr/>
          </p:nvCxnSpPr>
          <p:spPr>
            <a:xfrm>
              <a:off x="2608476" y="4846127"/>
              <a:ext cx="110372" cy="2928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stCxn id="37" idx="6"/>
              <a:endCxn id="24" idx="2"/>
            </p:cNvCxnSpPr>
            <p:nvPr/>
          </p:nvCxnSpPr>
          <p:spPr>
            <a:xfrm>
              <a:off x="2159963" y="4613019"/>
              <a:ext cx="134791" cy="34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urved Connector 100"/>
            <p:cNvCxnSpPr>
              <a:stCxn id="37" idx="5"/>
              <a:endCxn id="37" idx="4"/>
            </p:cNvCxnSpPr>
            <p:nvPr/>
          </p:nvCxnSpPr>
          <p:spPr>
            <a:xfrm rot="5400000">
              <a:off x="1923526" y="4698130"/>
              <a:ext cx="67266" cy="221835"/>
            </a:xfrm>
            <a:prstGeom prst="curvedConnector3">
              <a:avLst>
                <a:gd name="adj1" fmla="val 439845"/>
              </a:avLst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5400000">
            <a:off x="4413805" y="2168266"/>
            <a:ext cx="3390563" cy="1298110"/>
            <a:chOff x="7405106" y="492056"/>
            <a:chExt cx="3784714" cy="855317"/>
          </a:xfrm>
        </p:grpSpPr>
        <p:sp>
          <p:nvSpPr>
            <p:cNvPr id="7" name="Rounded Rectangle 6"/>
            <p:cNvSpPr/>
            <p:nvPr/>
          </p:nvSpPr>
          <p:spPr>
            <a:xfrm>
              <a:off x="7405106" y="492056"/>
              <a:ext cx="3784714" cy="855317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 rot="16200000">
              <a:off x="7691444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Packet 0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7967753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1</a:t>
              </a:r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8244062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2</a:t>
              </a:r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8520371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3</a:t>
              </a:r>
            </a:p>
          </p:txBody>
        </p:sp>
        <p:sp>
          <p:nvSpPr>
            <p:cNvPr id="46" name="Rectangle 45"/>
            <p:cNvSpPr/>
            <p:nvPr/>
          </p:nvSpPr>
          <p:spPr>
            <a:xfrm rot="16200000">
              <a:off x="8796680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4</a:t>
              </a:r>
            </a:p>
          </p:txBody>
        </p:sp>
        <p:sp>
          <p:nvSpPr>
            <p:cNvPr id="47" name="Rectangle 46"/>
            <p:cNvSpPr/>
            <p:nvPr/>
          </p:nvSpPr>
          <p:spPr>
            <a:xfrm rot="16200000">
              <a:off x="9072989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5</a:t>
              </a:r>
            </a:p>
          </p:txBody>
        </p:sp>
        <p:sp>
          <p:nvSpPr>
            <p:cNvPr id="50" name="Rectangle 49"/>
            <p:cNvSpPr/>
            <p:nvPr/>
          </p:nvSpPr>
          <p:spPr>
            <a:xfrm rot="16200000">
              <a:off x="9349298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6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9625607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7</a:t>
              </a:r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9901916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8</a:t>
              </a:r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10178225" y="763682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9</a:t>
              </a:r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10454530" y="763681"/>
              <a:ext cx="448948" cy="23772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Packet 10</a:t>
              </a:r>
            </a:p>
          </p:txBody>
        </p:sp>
      </p:grpSp>
      <p:sp>
        <p:nvSpPr>
          <p:cNvPr id="11" name="Donut 10"/>
          <p:cNvSpPr/>
          <p:nvPr/>
        </p:nvSpPr>
        <p:spPr>
          <a:xfrm>
            <a:off x="643640" y="1106252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1" name="Donut 60"/>
          <p:cNvSpPr/>
          <p:nvPr/>
        </p:nvSpPr>
        <p:spPr>
          <a:xfrm>
            <a:off x="5550959" y="1268592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039" y="5386540"/>
            <a:ext cx="3873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Packet processing is decomposed into a directed graph node 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96384" y="4829814"/>
            <a:ext cx="2656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… packets moved through </a:t>
            </a:r>
            <a:br>
              <a:rPr lang="en-US" dirty="0"/>
            </a:br>
            <a:r>
              <a:rPr lang="en-US" dirty="0"/>
              <a:t>graph nodes in vector …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171774" y="1943418"/>
            <a:ext cx="2707341" cy="2437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8299821" y="2736276"/>
            <a:ext cx="2492188" cy="6697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Instruction Cache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8284920" y="3512466"/>
            <a:ext cx="2492188" cy="6697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Data Cache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89416" y="2151293"/>
            <a:ext cx="2043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Microprocessor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708613" y="1078807"/>
            <a:ext cx="34801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… </a:t>
            </a:r>
            <a:r>
              <a:rPr lang="en-US" dirty="0" smtClean="0"/>
              <a:t>graph nodes are optimized </a:t>
            </a:r>
            <a:br>
              <a:rPr lang="en-US" dirty="0" smtClean="0"/>
            </a:br>
            <a:r>
              <a:rPr lang="en-US" dirty="0" smtClean="0"/>
              <a:t>to fit inside the instruction cache </a:t>
            </a:r>
            <a:r>
              <a:rPr lang="en-US" dirty="0"/>
              <a:t>…</a:t>
            </a:r>
          </a:p>
        </p:txBody>
      </p:sp>
      <p:sp>
        <p:nvSpPr>
          <p:cNvPr id="62" name="Donut 61"/>
          <p:cNvSpPr/>
          <p:nvPr/>
        </p:nvSpPr>
        <p:spPr>
          <a:xfrm>
            <a:off x="8391600" y="3000356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3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3" name="Donut 62"/>
          <p:cNvSpPr/>
          <p:nvPr/>
        </p:nvSpPr>
        <p:spPr>
          <a:xfrm>
            <a:off x="8384219" y="3742487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4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910113" y="4808769"/>
            <a:ext cx="2718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… </a:t>
            </a:r>
            <a:r>
              <a:rPr lang="en-US" dirty="0" smtClean="0"/>
              <a:t>packets are pre-fetched, </a:t>
            </a:r>
            <a:br>
              <a:rPr lang="en-US" dirty="0" smtClean="0"/>
            </a:br>
            <a:r>
              <a:rPr lang="en-US" dirty="0" smtClean="0"/>
              <a:t>into the data cache …</a:t>
            </a:r>
            <a:endParaRPr lang="en-US" dirty="0"/>
          </a:p>
        </p:txBody>
      </p:sp>
      <p:sp>
        <p:nvSpPr>
          <p:cNvPr id="65" name="Oval 64"/>
          <p:cNvSpPr/>
          <p:nvPr/>
        </p:nvSpPr>
        <p:spPr>
          <a:xfrm>
            <a:off x="3206463" y="3269973"/>
            <a:ext cx="578867" cy="4491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icnfwd</a:t>
            </a:r>
            <a:endParaRPr 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5458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7880293" y="582536"/>
            <a:ext cx="1826752" cy="580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dispatch </a:t>
            </a:r>
            <a:r>
              <a:rPr lang="en-US" sz="14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()</a:t>
            </a:r>
            <a:endParaRPr lang="en-US" sz="14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5183180" y="989665"/>
            <a:ext cx="2268066" cy="4485905"/>
          </a:xfrm>
          <a:custGeom>
            <a:avLst/>
            <a:gdLst>
              <a:gd name="connsiteX0" fmla="*/ 202308 w 3383752"/>
              <a:gd name="connsiteY0" fmla="*/ 0 h 5673791"/>
              <a:gd name="connsiteX1" fmla="*/ 202310 w 3383752"/>
              <a:gd name="connsiteY1" fmla="*/ 0 h 5673791"/>
              <a:gd name="connsiteX2" fmla="*/ 3181448 w 3383752"/>
              <a:gd name="connsiteY2" fmla="*/ 0 h 5673791"/>
              <a:gd name="connsiteX3" fmla="*/ 3383752 w 3383752"/>
              <a:gd name="connsiteY3" fmla="*/ 202304 h 5673791"/>
              <a:gd name="connsiteX4" fmla="*/ 3181448 w 3383752"/>
              <a:gd name="connsiteY4" fmla="*/ 404608 h 5673791"/>
              <a:gd name="connsiteX5" fmla="*/ 404612 w 3383752"/>
              <a:gd name="connsiteY5" fmla="*/ 404608 h 5673791"/>
              <a:gd name="connsiteX6" fmla="*/ 404612 w 3383752"/>
              <a:gd name="connsiteY6" fmla="*/ 5471487 h 5673791"/>
              <a:gd name="connsiteX7" fmla="*/ 202308 w 3383752"/>
              <a:gd name="connsiteY7" fmla="*/ 5673791 h 5673791"/>
              <a:gd name="connsiteX8" fmla="*/ 4 w 3383752"/>
              <a:gd name="connsiteY8" fmla="*/ 5471487 h 5673791"/>
              <a:gd name="connsiteX9" fmla="*/ 4 w 3383752"/>
              <a:gd name="connsiteY9" fmla="*/ 202339 h 5673791"/>
              <a:gd name="connsiteX10" fmla="*/ 0 w 3383752"/>
              <a:gd name="connsiteY10" fmla="*/ 202304 h 5673791"/>
              <a:gd name="connsiteX11" fmla="*/ 202304 w 3383752"/>
              <a:gd name="connsiteY11" fmla="*/ 0 h 5673791"/>
              <a:gd name="connsiteX12" fmla="*/ 202305 w 3383752"/>
              <a:gd name="connsiteY12" fmla="*/ 0 h 567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752" h="5673791">
                <a:moveTo>
                  <a:pt x="202308" y="0"/>
                </a:moveTo>
                <a:lnTo>
                  <a:pt x="202310" y="0"/>
                </a:lnTo>
                <a:lnTo>
                  <a:pt x="3181448" y="0"/>
                </a:lnTo>
                <a:cubicBezTo>
                  <a:pt x="3293177" y="0"/>
                  <a:pt x="3383752" y="90575"/>
                  <a:pt x="3383752" y="202304"/>
                </a:cubicBezTo>
                <a:cubicBezTo>
                  <a:pt x="3383752" y="314033"/>
                  <a:pt x="3293177" y="404608"/>
                  <a:pt x="3181448" y="404608"/>
                </a:cubicBezTo>
                <a:lnTo>
                  <a:pt x="404612" y="404608"/>
                </a:lnTo>
                <a:lnTo>
                  <a:pt x="404612" y="5471487"/>
                </a:lnTo>
                <a:cubicBezTo>
                  <a:pt x="404612" y="5583216"/>
                  <a:pt x="314037" y="5673791"/>
                  <a:pt x="202308" y="5673791"/>
                </a:cubicBezTo>
                <a:cubicBezTo>
                  <a:pt x="90579" y="5673791"/>
                  <a:pt x="4" y="5583216"/>
                  <a:pt x="4" y="5471487"/>
                </a:cubicBezTo>
                <a:lnTo>
                  <a:pt x="4" y="2023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lnTo>
                  <a:pt x="202305" y="0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3" name="Rounded Rectangle 132"/>
          <p:cNvSpPr/>
          <p:nvPr/>
        </p:nvSpPr>
        <p:spPr>
          <a:xfrm>
            <a:off x="5843531" y="1367727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G</a:t>
            </a:r>
            <a:r>
              <a:rPr lang="en-US" sz="1600" dirty="0" smtClean="0">
                <a:solidFill>
                  <a:schemeClr val="tx1"/>
                </a:solidFill>
              </a:rPr>
              <a:t>et pointer to vector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4" name="Freeform 133"/>
          <p:cNvSpPr/>
          <p:nvPr/>
        </p:nvSpPr>
        <p:spPr>
          <a:xfrm>
            <a:off x="5800754" y="1709864"/>
            <a:ext cx="2801543" cy="2418655"/>
          </a:xfrm>
          <a:custGeom>
            <a:avLst/>
            <a:gdLst>
              <a:gd name="connsiteX0" fmla="*/ 202304 w 4179651"/>
              <a:gd name="connsiteY0" fmla="*/ 0 h 3572562"/>
              <a:gd name="connsiteX1" fmla="*/ 218523 w 4179651"/>
              <a:gd name="connsiteY1" fmla="*/ 1635 h 3572562"/>
              <a:gd name="connsiteX2" fmla="*/ 3977347 w 4179651"/>
              <a:gd name="connsiteY2" fmla="*/ 1635 h 3572562"/>
              <a:gd name="connsiteX3" fmla="*/ 4179651 w 4179651"/>
              <a:gd name="connsiteY3" fmla="*/ 203939 h 3572562"/>
              <a:gd name="connsiteX4" fmla="*/ 3977347 w 4179651"/>
              <a:gd name="connsiteY4" fmla="*/ 406243 h 3572562"/>
              <a:gd name="connsiteX5" fmla="*/ 404608 w 4179651"/>
              <a:gd name="connsiteY5" fmla="*/ 406243 h 3572562"/>
              <a:gd name="connsiteX6" fmla="*/ 404608 w 4179651"/>
              <a:gd name="connsiteY6" fmla="*/ 3370258 h 3572562"/>
              <a:gd name="connsiteX7" fmla="*/ 202304 w 4179651"/>
              <a:gd name="connsiteY7" fmla="*/ 3572562 h 3572562"/>
              <a:gd name="connsiteX8" fmla="*/ 0 w 4179651"/>
              <a:gd name="connsiteY8" fmla="*/ 3370258 h 3572562"/>
              <a:gd name="connsiteX9" fmla="*/ 0 w 4179651"/>
              <a:gd name="connsiteY9" fmla="*/ 203939 h 3572562"/>
              <a:gd name="connsiteX10" fmla="*/ 0 w 4179651"/>
              <a:gd name="connsiteY10" fmla="*/ 202304 h 3572562"/>
              <a:gd name="connsiteX11" fmla="*/ 202304 w 4179651"/>
              <a:gd name="connsiteY11" fmla="*/ 0 h 357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79651" h="3572562">
                <a:moveTo>
                  <a:pt x="202304" y="0"/>
                </a:moveTo>
                <a:lnTo>
                  <a:pt x="218523" y="1635"/>
                </a:lnTo>
                <a:lnTo>
                  <a:pt x="3977347" y="1635"/>
                </a:lnTo>
                <a:cubicBezTo>
                  <a:pt x="4089076" y="1635"/>
                  <a:pt x="4179651" y="92210"/>
                  <a:pt x="4179651" y="203939"/>
                </a:cubicBezTo>
                <a:cubicBezTo>
                  <a:pt x="4179651" y="315668"/>
                  <a:pt x="4089076" y="406243"/>
                  <a:pt x="3977347" y="406243"/>
                </a:cubicBezTo>
                <a:lnTo>
                  <a:pt x="404608" y="406243"/>
                </a:lnTo>
                <a:lnTo>
                  <a:pt x="404608" y="3370258"/>
                </a:lnTo>
                <a:cubicBezTo>
                  <a:pt x="404608" y="3481987"/>
                  <a:pt x="314033" y="3572562"/>
                  <a:pt x="202304" y="3572562"/>
                </a:cubicBezTo>
                <a:cubicBezTo>
                  <a:pt x="90575" y="3572562"/>
                  <a:pt x="0" y="3481987"/>
                  <a:pt x="0" y="3370258"/>
                </a:cubicBezTo>
                <a:lnTo>
                  <a:pt x="0" y="2039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5" name="Rounded Rectangle 134"/>
          <p:cNvSpPr/>
          <p:nvPr/>
        </p:nvSpPr>
        <p:spPr>
          <a:xfrm>
            <a:off x="6423835" y="2080142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PREFETCH #3 and #4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6423835" y="2473797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PROCESS #1 and #2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6423835" y="2872286"/>
            <a:ext cx="4080607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ASSUME </a:t>
            </a:r>
            <a:r>
              <a:rPr lang="en-US" sz="1600" dirty="0" err="1" smtClean="0">
                <a:solidFill>
                  <a:schemeClr val="tx1"/>
                </a:solidFill>
              </a:rPr>
              <a:t>next_node</a:t>
            </a:r>
            <a:r>
              <a:rPr lang="en-US" sz="1600" dirty="0" smtClean="0">
                <a:solidFill>
                  <a:schemeClr val="tx1"/>
                </a:solidFill>
              </a:rPr>
              <a:t> same as last packet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6423835" y="3298908"/>
            <a:ext cx="3554850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U</a:t>
            </a:r>
            <a:r>
              <a:rPr lang="en-US" sz="1600" dirty="0" smtClean="0">
                <a:solidFill>
                  <a:schemeClr val="tx1"/>
                </a:solidFill>
              </a:rPr>
              <a:t>pdate counters</a:t>
            </a:r>
            <a:r>
              <a:rPr lang="en-US" sz="1600" smtClean="0">
                <a:solidFill>
                  <a:schemeClr val="tx1"/>
                </a:solidFill>
              </a:rPr>
              <a:t>, advance </a:t>
            </a:r>
            <a:r>
              <a:rPr lang="en-US" sz="1600" dirty="0" smtClean="0">
                <a:solidFill>
                  <a:schemeClr val="tx1"/>
                </a:solidFill>
              </a:rPr>
              <a:t>buffers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6406757" y="3735289"/>
            <a:ext cx="4080607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Enqueue</a:t>
            </a:r>
            <a:r>
              <a:rPr lang="en-US" sz="1600" dirty="0" smtClean="0">
                <a:solidFill>
                  <a:schemeClr val="tx1"/>
                </a:solidFill>
              </a:rPr>
              <a:t> the packet to </a:t>
            </a:r>
            <a:r>
              <a:rPr lang="en-US" sz="1600" dirty="0" err="1" smtClean="0">
                <a:solidFill>
                  <a:schemeClr val="tx1"/>
                </a:solidFill>
              </a:rPr>
              <a:t>next_node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0" name="Freeform 139"/>
          <p:cNvSpPr/>
          <p:nvPr/>
        </p:nvSpPr>
        <p:spPr>
          <a:xfrm>
            <a:off x="5817832" y="4216740"/>
            <a:ext cx="2801543" cy="701095"/>
          </a:xfrm>
          <a:custGeom>
            <a:avLst/>
            <a:gdLst>
              <a:gd name="connsiteX0" fmla="*/ 202304 w 4179651"/>
              <a:gd name="connsiteY0" fmla="*/ 0 h 937756"/>
              <a:gd name="connsiteX1" fmla="*/ 3977347 w 4179651"/>
              <a:gd name="connsiteY1" fmla="*/ 0 h 937756"/>
              <a:gd name="connsiteX2" fmla="*/ 4179651 w 4179651"/>
              <a:gd name="connsiteY2" fmla="*/ 202304 h 937756"/>
              <a:gd name="connsiteX3" fmla="*/ 3977347 w 4179651"/>
              <a:gd name="connsiteY3" fmla="*/ 404608 h 937756"/>
              <a:gd name="connsiteX4" fmla="*/ 404608 w 4179651"/>
              <a:gd name="connsiteY4" fmla="*/ 404608 h 937756"/>
              <a:gd name="connsiteX5" fmla="*/ 404608 w 4179651"/>
              <a:gd name="connsiteY5" fmla="*/ 735452 h 937756"/>
              <a:gd name="connsiteX6" fmla="*/ 202304 w 4179651"/>
              <a:gd name="connsiteY6" fmla="*/ 937756 h 937756"/>
              <a:gd name="connsiteX7" fmla="*/ 0 w 4179651"/>
              <a:gd name="connsiteY7" fmla="*/ 735452 h 937756"/>
              <a:gd name="connsiteX8" fmla="*/ 0 w 4179651"/>
              <a:gd name="connsiteY8" fmla="*/ 202304 h 937756"/>
              <a:gd name="connsiteX9" fmla="*/ 202304 w 4179651"/>
              <a:gd name="connsiteY9" fmla="*/ 0 h 93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79651" h="937756">
                <a:moveTo>
                  <a:pt x="202304" y="0"/>
                </a:moveTo>
                <a:lnTo>
                  <a:pt x="3977347" y="0"/>
                </a:lnTo>
                <a:cubicBezTo>
                  <a:pt x="4089076" y="0"/>
                  <a:pt x="4179651" y="90575"/>
                  <a:pt x="4179651" y="202304"/>
                </a:cubicBezTo>
                <a:cubicBezTo>
                  <a:pt x="4179651" y="314033"/>
                  <a:pt x="4089076" y="404608"/>
                  <a:pt x="3977347" y="404608"/>
                </a:cubicBezTo>
                <a:lnTo>
                  <a:pt x="404608" y="404608"/>
                </a:lnTo>
                <a:lnTo>
                  <a:pt x="404608" y="735452"/>
                </a:lnTo>
                <a:cubicBezTo>
                  <a:pt x="404608" y="847181"/>
                  <a:pt x="314033" y="937756"/>
                  <a:pt x="202304" y="937756"/>
                </a:cubicBezTo>
                <a:cubicBezTo>
                  <a:pt x="90575" y="937756"/>
                  <a:pt x="0" y="847181"/>
                  <a:pt x="0" y="735452"/>
                </a:cubicBez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41" name="Rounded Rectangle 140"/>
          <p:cNvSpPr/>
          <p:nvPr/>
        </p:nvSpPr>
        <p:spPr>
          <a:xfrm>
            <a:off x="6423835" y="4614296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&lt;as above but single packet&gt;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226697" y="964487"/>
            <a:ext cx="2131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packets in vector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5861422" y="1651588"/>
            <a:ext cx="2219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4 or more packets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5868938" y="4189046"/>
            <a:ext cx="1692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any packets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139823" y="1650434"/>
            <a:ext cx="2707341" cy="335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1267870" y="2443292"/>
            <a:ext cx="2492188" cy="6697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252969" y="3219482"/>
            <a:ext cx="2492188" cy="15955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57465" y="1858309"/>
            <a:ext cx="2043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Microprocessor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61748" y="2554011"/>
            <a:ext cx="1707149" cy="459322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ethernet</a:t>
            </a:r>
            <a:r>
              <a:rPr lang="en-US" sz="1400" dirty="0" smtClean="0">
                <a:solidFill>
                  <a:schemeClr val="bg1"/>
                </a:solidFill>
              </a:rPr>
              <a:t>-input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 rot="5400000">
            <a:off x="1973607" y="3359051"/>
            <a:ext cx="1344893" cy="129811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361785" y="3590005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361785" y="3826098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2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226697" y="5608333"/>
            <a:ext cx="4895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… packets are processed in groups of four,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any remaining packets are processed on by one … </a:t>
            </a:r>
            <a:endParaRPr lang="en-US" dirty="0"/>
          </a:p>
        </p:txBody>
      </p:sp>
      <p:sp>
        <p:nvSpPr>
          <p:cNvPr id="75" name="Donut 74"/>
          <p:cNvSpPr/>
          <p:nvPr/>
        </p:nvSpPr>
        <p:spPr>
          <a:xfrm>
            <a:off x="1404278" y="2690270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4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-27133" y="975007"/>
            <a:ext cx="4895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… instruction cache is warm with the instructions from a single graph node …</a:t>
            </a:r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7" name="Donut 76"/>
          <p:cNvSpPr/>
          <p:nvPr/>
        </p:nvSpPr>
        <p:spPr>
          <a:xfrm>
            <a:off x="1395939" y="3359977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5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0356" y="5102129"/>
            <a:ext cx="4895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… data cache is warm with a small number of packets ..</a:t>
            </a:r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9" name="Donut 78"/>
          <p:cNvSpPr/>
          <p:nvPr/>
        </p:nvSpPr>
        <p:spPr>
          <a:xfrm>
            <a:off x="6617251" y="519742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6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1" name="Title 1"/>
          <p:cNvSpPr>
            <a:spLocks noGrp="1"/>
          </p:cNvSpPr>
          <p:nvPr>
            <p:ph type="title"/>
          </p:nvPr>
        </p:nvSpPr>
        <p:spPr>
          <a:xfrm>
            <a:off x="415513" y="164719"/>
            <a:ext cx="10853122" cy="975783"/>
          </a:xfrm>
        </p:spPr>
        <p:txBody>
          <a:bodyPr>
            <a:normAutofit/>
          </a:bodyPr>
          <a:lstStyle/>
          <a:p>
            <a:r>
              <a:rPr lang="en-US" dirty="0"/>
              <a:t>VPP: How </a:t>
            </a:r>
            <a:r>
              <a:rPr lang="en-US" dirty="0" smtClean="0"/>
              <a:t>does it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575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7880293" y="582536"/>
            <a:ext cx="1826752" cy="580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dispatch </a:t>
            </a:r>
            <a:r>
              <a:rPr lang="en-US" sz="14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()</a:t>
            </a:r>
            <a:endParaRPr lang="en-US" sz="14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5183180" y="989665"/>
            <a:ext cx="2268066" cy="4485905"/>
          </a:xfrm>
          <a:custGeom>
            <a:avLst/>
            <a:gdLst>
              <a:gd name="connsiteX0" fmla="*/ 202308 w 3383752"/>
              <a:gd name="connsiteY0" fmla="*/ 0 h 5673791"/>
              <a:gd name="connsiteX1" fmla="*/ 202310 w 3383752"/>
              <a:gd name="connsiteY1" fmla="*/ 0 h 5673791"/>
              <a:gd name="connsiteX2" fmla="*/ 3181448 w 3383752"/>
              <a:gd name="connsiteY2" fmla="*/ 0 h 5673791"/>
              <a:gd name="connsiteX3" fmla="*/ 3383752 w 3383752"/>
              <a:gd name="connsiteY3" fmla="*/ 202304 h 5673791"/>
              <a:gd name="connsiteX4" fmla="*/ 3181448 w 3383752"/>
              <a:gd name="connsiteY4" fmla="*/ 404608 h 5673791"/>
              <a:gd name="connsiteX5" fmla="*/ 404612 w 3383752"/>
              <a:gd name="connsiteY5" fmla="*/ 404608 h 5673791"/>
              <a:gd name="connsiteX6" fmla="*/ 404612 w 3383752"/>
              <a:gd name="connsiteY6" fmla="*/ 5471487 h 5673791"/>
              <a:gd name="connsiteX7" fmla="*/ 202308 w 3383752"/>
              <a:gd name="connsiteY7" fmla="*/ 5673791 h 5673791"/>
              <a:gd name="connsiteX8" fmla="*/ 4 w 3383752"/>
              <a:gd name="connsiteY8" fmla="*/ 5471487 h 5673791"/>
              <a:gd name="connsiteX9" fmla="*/ 4 w 3383752"/>
              <a:gd name="connsiteY9" fmla="*/ 202339 h 5673791"/>
              <a:gd name="connsiteX10" fmla="*/ 0 w 3383752"/>
              <a:gd name="connsiteY10" fmla="*/ 202304 h 5673791"/>
              <a:gd name="connsiteX11" fmla="*/ 202304 w 3383752"/>
              <a:gd name="connsiteY11" fmla="*/ 0 h 5673791"/>
              <a:gd name="connsiteX12" fmla="*/ 202305 w 3383752"/>
              <a:gd name="connsiteY12" fmla="*/ 0 h 567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752" h="5673791">
                <a:moveTo>
                  <a:pt x="202308" y="0"/>
                </a:moveTo>
                <a:lnTo>
                  <a:pt x="202310" y="0"/>
                </a:lnTo>
                <a:lnTo>
                  <a:pt x="3181448" y="0"/>
                </a:lnTo>
                <a:cubicBezTo>
                  <a:pt x="3293177" y="0"/>
                  <a:pt x="3383752" y="90575"/>
                  <a:pt x="3383752" y="202304"/>
                </a:cubicBezTo>
                <a:cubicBezTo>
                  <a:pt x="3383752" y="314033"/>
                  <a:pt x="3293177" y="404608"/>
                  <a:pt x="3181448" y="404608"/>
                </a:cubicBezTo>
                <a:lnTo>
                  <a:pt x="404612" y="404608"/>
                </a:lnTo>
                <a:lnTo>
                  <a:pt x="404612" y="5471487"/>
                </a:lnTo>
                <a:cubicBezTo>
                  <a:pt x="404612" y="5583216"/>
                  <a:pt x="314037" y="5673791"/>
                  <a:pt x="202308" y="5673791"/>
                </a:cubicBezTo>
                <a:cubicBezTo>
                  <a:pt x="90579" y="5673791"/>
                  <a:pt x="4" y="5583216"/>
                  <a:pt x="4" y="5471487"/>
                </a:cubicBezTo>
                <a:lnTo>
                  <a:pt x="4" y="2023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lnTo>
                  <a:pt x="202305" y="0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3" name="Rounded Rectangle 132"/>
          <p:cNvSpPr/>
          <p:nvPr/>
        </p:nvSpPr>
        <p:spPr>
          <a:xfrm>
            <a:off x="5843531" y="1367727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G</a:t>
            </a:r>
            <a:r>
              <a:rPr lang="en-US" sz="1600" dirty="0" smtClean="0">
                <a:solidFill>
                  <a:schemeClr val="tx1"/>
                </a:solidFill>
              </a:rPr>
              <a:t>et pointer to vector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4" name="Freeform 133"/>
          <p:cNvSpPr/>
          <p:nvPr/>
        </p:nvSpPr>
        <p:spPr>
          <a:xfrm>
            <a:off x="5800754" y="1709864"/>
            <a:ext cx="2801543" cy="2418655"/>
          </a:xfrm>
          <a:custGeom>
            <a:avLst/>
            <a:gdLst>
              <a:gd name="connsiteX0" fmla="*/ 202304 w 4179651"/>
              <a:gd name="connsiteY0" fmla="*/ 0 h 3572562"/>
              <a:gd name="connsiteX1" fmla="*/ 218523 w 4179651"/>
              <a:gd name="connsiteY1" fmla="*/ 1635 h 3572562"/>
              <a:gd name="connsiteX2" fmla="*/ 3977347 w 4179651"/>
              <a:gd name="connsiteY2" fmla="*/ 1635 h 3572562"/>
              <a:gd name="connsiteX3" fmla="*/ 4179651 w 4179651"/>
              <a:gd name="connsiteY3" fmla="*/ 203939 h 3572562"/>
              <a:gd name="connsiteX4" fmla="*/ 3977347 w 4179651"/>
              <a:gd name="connsiteY4" fmla="*/ 406243 h 3572562"/>
              <a:gd name="connsiteX5" fmla="*/ 404608 w 4179651"/>
              <a:gd name="connsiteY5" fmla="*/ 406243 h 3572562"/>
              <a:gd name="connsiteX6" fmla="*/ 404608 w 4179651"/>
              <a:gd name="connsiteY6" fmla="*/ 3370258 h 3572562"/>
              <a:gd name="connsiteX7" fmla="*/ 202304 w 4179651"/>
              <a:gd name="connsiteY7" fmla="*/ 3572562 h 3572562"/>
              <a:gd name="connsiteX8" fmla="*/ 0 w 4179651"/>
              <a:gd name="connsiteY8" fmla="*/ 3370258 h 3572562"/>
              <a:gd name="connsiteX9" fmla="*/ 0 w 4179651"/>
              <a:gd name="connsiteY9" fmla="*/ 203939 h 3572562"/>
              <a:gd name="connsiteX10" fmla="*/ 0 w 4179651"/>
              <a:gd name="connsiteY10" fmla="*/ 202304 h 3572562"/>
              <a:gd name="connsiteX11" fmla="*/ 202304 w 4179651"/>
              <a:gd name="connsiteY11" fmla="*/ 0 h 357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79651" h="3572562">
                <a:moveTo>
                  <a:pt x="202304" y="0"/>
                </a:moveTo>
                <a:lnTo>
                  <a:pt x="218523" y="1635"/>
                </a:lnTo>
                <a:lnTo>
                  <a:pt x="3977347" y="1635"/>
                </a:lnTo>
                <a:cubicBezTo>
                  <a:pt x="4089076" y="1635"/>
                  <a:pt x="4179651" y="92210"/>
                  <a:pt x="4179651" y="203939"/>
                </a:cubicBezTo>
                <a:cubicBezTo>
                  <a:pt x="4179651" y="315668"/>
                  <a:pt x="4089076" y="406243"/>
                  <a:pt x="3977347" y="406243"/>
                </a:cubicBezTo>
                <a:lnTo>
                  <a:pt x="404608" y="406243"/>
                </a:lnTo>
                <a:lnTo>
                  <a:pt x="404608" y="3370258"/>
                </a:lnTo>
                <a:cubicBezTo>
                  <a:pt x="404608" y="3481987"/>
                  <a:pt x="314033" y="3572562"/>
                  <a:pt x="202304" y="3572562"/>
                </a:cubicBezTo>
                <a:cubicBezTo>
                  <a:pt x="90575" y="3572562"/>
                  <a:pt x="0" y="3481987"/>
                  <a:pt x="0" y="3370258"/>
                </a:cubicBezTo>
                <a:lnTo>
                  <a:pt x="0" y="2039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5" name="Rounded Rectangle 134"/>
          <p:cNvSpPr/>
          <p:nvPr/>
        </p:nvSpPr>
        <p:spPr>
          <a:xfrm>
            <a:off x="6423835" y="2080142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PREFETCH #1 and #2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6423835" y="2473797"/>
            <a:ext cx="2733473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PROCESS #1 and #2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6423835" y="2872286"/>
            <a:ext cx="4080607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ASSUME </a:t>
            </a:r>
            <a:r>
              <a:rPr lang="en-US" sz="1600" dirty="0" err="1" smtClean="0">
                <a:solidFill>
                  <a:schemeClr val="bg1"/>
                </a:solidFill>
              </a:rPr>
              <a:t>next_node</a:t>
            </a:r>
            <a:r>
              <a:rPr lang="en-US" sz="1600" dirty="0" smtClean="0">
                <a:solidFill>
                  <a:schemeClr val="bg1"/>
                </a:solidFill>
              </a:rPr>
              <a:t> same as last packet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6423835" y="3298908"/>
            <a:ext cx="3554850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U</a:t>
            </a:r>
            <a:r>
              <a:rPr lang="en-US" sz="1600" dirty="0" smtClean="0">
                <a:solidFill>
                  <a:schemeClr val="bg1"/>
                </a:solidFill>
              </a:rPr>
              <a:t>pdate counters</a:t>
            </a:r>
            <a:r>
              <a:rPr lang="en-US" sz="1600" smtClean="0">
                <a:solidFill>
                  <a:schemeClr val="bg1"/>
                </a:solidFill>
              </a:rPr>
              <a:t>, advance </a:t>
            </a:r>
            <a:r>
              <a:rPr lang="en-US" sz="1600" dirty="0" smtClean="0">
                <a:solidFill>
                  <a:schemeClr val="bg1"/>
                </a:solidFill>
              </a:rPr>
              <a:t>buffers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6406757" y="3735289"/>
            <a:ext cx="4080607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Enqueue</a:t>
            </a:r>
            <a:r>
              <a:rPr lang="en-US" sz="1600" dirty="0" smtClean="0">
                <a:solidFill>
                  <a:schemeClr val="bg1"/>
                </a:solidFill>
              </a:rPr>
              <a:t> the packet to </a:t>
            </a:r>
            <a:r>
              <a:rPr lang="en-US" sz="1600" dirty="0" err="1" smtClean="0">
                <a:solidFill>
                  <a:schemeClr val="bg1"/>
                </a:solidFill>
              </a:rPr>
              <a:t>next_node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0" name="Freeform 139"/>
          <p:cNvSpPr/>
          <p:nvPr/>
        </p:nvSpPr>
        <p:spPr>
          <a:xfrm>
            <a:off x="5817832" y="4216740"/>
            <a:ext cx="2801543" cy="701095"/>
          </a:xfrm>
          <a:custGeom>
            <a:avLst/>
            <a:gdLst>
              <a:gd name="connsiteX0" fmla="*/ 202304 w 4179651"/>
              <a:gd name="connsiteY0" fmla="*/ 0 h 937756"/>
              <a:gd name="connsiteX1" fmla="*/ 3977347 w 4179651"/>
              <a:gd name="connsiteY1" fmla="*/ 0 h 937756"/>
              <a:gd name="connsiteX2" fmla="*/ 4179651 w 4179651"/>
              <a:gd name="connsiteY2" fmla="*/ 202304 h 937756"/>
              <a:gd name="connsiteX3" fmla="*/ 3977347 w 4179651"/>
              <a:gd name="connsiteY3" fmla="*/ 404608 h 937756"/>
              <a:gd name="connsiteX4" fmla="*/ 404608 w 4179651"/>
              <a:gd name="connsiteY4" fmla="*/ 404608 h 937756"/>
              <a:gd name="connsiteX5" fmla="*/ 404608 w 4179651"/>
              <a:gd name="connsiteY5" fmla="*/ 735452 h 937756"/>
              <a:gd name="connsiteX6" fmla="*/ 202304 w 4179651"/>
              <a:gd name="connsiteY6" fmla="*/ 937756 h 937756"/>
              <a:gd name="connsiteX7" fmla="*/ 0 w 4179651"/>
              <a:gd name="connsiteY7" fmla="*/ 735452 h 937756"/>
              <a:gd name="connsiteX8" fmla="*/ 0 w 4179651"/>
              <a:gd name="connsiteY8" fmla="*/ 202304 h 937756"/>
              <a:gd name="connsiteX9" fmla="*/ 202304 w 4179651"/>
              <a:gd name="connsiteY9" fmla="*/ 0 h 93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79651" h="937756">
                <a:moveTo>
                  <a:pt x="202304" y="0"/>
                </a:moveTo>
                <a:lnTo>
                  <a:pt x="3977347" y="0"/>
                </a:lnTo>
                <a:cubicBezTo>
                  <a:pt x="4089076" y="0"/>
                  <a:pt x="4179651" y="90575"/>
                  <a:pt x="4179651" y="202304"/>
                </a:cubicBezTo>
                <a:cubicBezTo>
                  <a:pt x="4179651" y="314033"/>
                  <a:pt x="4089076" y="404608"/>
                  <a:pt x="3977347" y="404608"/>
                </a:cubicBezTo>
                <a:lnTo>
                  <a:pt x="404608" y="404608"/>
                </a:lnTo>
                <a:lnTo>
                  <a:pt x="404608" y="735452"/>
                </a:lnTo>
                <a:cubicBezTo>
                  <a:pt x="404608" y="847181"/>
                  <a:pt x="314033" y="937756"/>
                  <a:pt x="202304" y="937756"/>
                </a:cubicBezTo>
                <a:cubicBezTo>
                  <a:pt x="90575" y="937756"/>
                  <a:pt x="0" y="847181"/>
                  <a:pt x="0" y="735452"/>
                </a:cubicBez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41" name="Rounded Rectangle 140"/>
          <p:cNvSpPr/>
          <p:nvPr/>
        </p:nvSpPr>
        <p:spPr>
          <a:xfrm>
            <a:off x="6423835" y="4614296"/>
            <a:ext cx="2733473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&lt;as above but single packet&gt;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226697" y="964487"/>
            <a:ext cx="2131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packets in vector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5861422" y="1651588"/>
            <a:ext cx="2219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4 or more packets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5868938" y="4189046"/>
            <a:ext cx="1692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any packets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139823" y="1650434"/>
            <a:ext cx="2707341" cy="335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1267870" y="2443292"/>
            <a:ext cx="2492188" cy="6697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252969" y="3219482"/>
            <a:ext cx="2492188" cy="15955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57465" y="1858309"/>
            <a:ext cx="2043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Microprocessor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61748" y="2554011"/>
            <a:ext cx="1707149" cy="459322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ethernet</a:t>
            </a:r>
            <a:r>
              <a:rPr lang="en-US" sz="1400" dirty="0" smtClean="0">
                <a:solidFill>
                  <a:schemeClr val="bg1"/>
                </a:solidFill>
              </a:rPr>
              <a:t>-input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 rot="5400000">
            <a:off x="1973607" y="3359051"/>
            <a:ext cx="1344893" cy="129811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361785" y="3590005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361785" y="3826098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2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226697" y="5608333"/>
            <a:ext cx="4895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… </a:t>
            </a:r>
            <a:r>
              <a:rPr lang="en-US" dirty="0" err="1" smtClean="0"/>
              <a:t>prefetch</a:t>
            </a:r>
            <a:r>
              <a:rPr lang="en-US" dirty="0" smtClean="0"/>
              <a:t> packets #1 and #2 …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989294" y="2227641"/>
            <a:ext cx="2348753" cy="1108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onut 32"/>
          <p:cNvSpPr/>
          <p:nvPr/>
        </p:nvSpPr>
        <p:spPr>
          <a:xfrm>
            <a:off x="963419" y="1406976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7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15513" y="164719"/>
            <a:ext cx="10853122" cy="975783"/>
          </a:xfrm>
        </p:spPr>
        <p:txBody>
          <a:bodyPr>
            <a:normAutofit/>
          </a:bodyPr>
          <a:lstStyle/>
          <a:p>
            <a:r>
              <a:rPr lang="en-US" dirty="0"/>
              <a:t>VPP: How </a:t>
            </a:r>
            <a:r>
              <a:rPr lang="en-US" dirty="0" smtClean="0"/>
              <a:t>does it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4452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7880293" y="582536"/>
            <a:ext cx="1826752" cy="580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dispatch </a:t>
            </a:r>
            <a:r>
              <a:rPr lang="en-US" sz="14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sz="14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()</a:t>
            </a:r>
            <a:endParaRPr lang="en-US" sz="14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5183180" y="989665"/>
            <a:ext cx="2268066" cy="4485905"/>
          </a:xfrm>
          <a:custGeom>
            <a:avLst/>
            <a:gdLst>
              <a:gd name="connsiteX0" fmla="*/ 202308 w 3383752"/>
              <a:gd name="connsiteY0" fmla="*/ 0 h 5673791"/>
              <a:gd name="connsiteX1" fmla="*/ 202310 w 3383752"/>
              <a:gd name="connsiteY1" fmla="*/ 0 h 5673791"/>
              <a:gd name="connsiteX2" fmla="*/ 3181448 w 3383752"/>
              <a:gd name="connsiteY2" fmla="*/ 0 h 5673791"/>
              <a:gd name="connsiteX3" fmla="*/ 3383752 w 3383752"/>
              <a:gd name="connsiteY3" fmla="*/ 202304 h 5673791"/>
              <a:gd name="connsiteX4" fmla="*/ 3181448 w 3383752"/>
              <a:gd name="connsiteY4" fmla="*/ 404608 h 5673791"/>
              <a:gd name="connsiteX5" fmla="*/ 404612 w 3383752"/>
              <a:gd name="connsiteY5" fmla="*/ 404608 h 5673791"/>
              <a:gd name="connsiteX6" fmla="*/ 404612 w 3383752"/>
              <a:gd name="connsiteY6" fmla="*/ 5471487 h 5673791"/>
              <a:gd name="connsiteX7" fmla="*/ 202308 w 3383752"/>
              <a:gd name="connsiteY7" fmla="*/ 5673791 h 5673791"/>
              <a:gd name="connsiteX8" fmla="*/ 4 w 3383752"/>
              <a:gd name="connsiteY8" fmla="*/ 5471487 h 5673791"/>
              <a:gd name="connsiteX9" fmla="*/ 4 w 3383752"/>
              <a:gd name="connsiteY9" fmla="*/ 202339 h 5673791"/>
              <a:gd name="connsiteX10" fmla="*/ 0 w 3383752"/>
              <a:gd name="connsiteY10" fmla="*/ 202304 h 5673791"/>
              <a:gd name="connsiteX11" fmla="*/ 202304 w 3383752"/>
              <a:gd name="connsiteY11" fmla="*/ 0 h 5673791"/>
              <a:gd name="connsiteX12" fmla="*/ 202305 w 3383752"/>
              <a:gd name="connsiteY12" fmla="*/ 0 h 567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83752" h="5673791">
                <a:moveTo>
                  <a:pt x="202308" y="0"/>
                </a:moveTo>
                <a:lnTo>
                  <a:pt x="202310" y="0"/>
                </a:lnTo>
                <a:lnTo>
                  <a:pt x="3181448" y="0"/>
                </a:lnTo>
                <a:cubicBezTo>
                  <a:pt x="3293177" y="0"/>
                  <a:pt x="3383752" y="90575"/>
                  <a:pt x="3383752" y="202304"/>
                </a:cubicBezTo>
                <a:cubicBezTo>
                  <a:pt x="3383752" y="314033"/>
                  <a:pt x="3293177" y="404608"/>
                  <a:pt x="3181448" y="404608"/>
                </a:cubicBezTo>
                <a:lnTo>
                  <a:pt x="404612" y="404608"/>
                </a:lnTo>
                <a:lnTo>
                  <a:pt x="404612" y="5471487"/>
                </a:lnTo>
                <a:cubicBezTo>
                  <a:pt x="404612" y="5583216"/>
                  <a:pt x="314037" y="5673791"/>
                  <a:pt x="202308" y="5673791"/>
                </a:cubicBezTo>
                <a:cubicBezTo>
                  <a:pt x="90579" y="5673791"/>
                  <a:pt x="4" y="5583216"/>
                  <a:pt x="4" y="5471487"/>
                </a:cubicBezTo>
                <a:lnTo>
                  <a:pt x="4" y="2023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lnTo>
                  <a:pt x="202305" y="0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3" name="Rounded Rectangle 132"/>
          <p:cNvSpPr/>
          <p:nvPr/>
        </p:nvSpPr>
        <p:spPr>
          <a:xfrm>
            <a:off x="5843531" y="1367727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G</a:t>
            </a:r>
            <a:r>
              <a:rPr lang="en-US" sz="1600" dirty="0" smtClean="0">
                <a:solidFill>
                  <a:schemeClr val="tx1"/>
                </a:solidFill>
              </a:rPr>
              <a:t>et pointer to vector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4" name="Freeform 133"/>
          <p:cNvSpPr/>
          <p:nvPr/>
        </p:nvSpPr>
        <p:spPr>
          <a:xfrm>
            <a:off x="5800754" y="1709864"/>
            <a:ext cx="2801543" cy="2418655"/>
          </a:xfrm>
          <a:custGeom>
            <a:avLst/>
            <a:gdLst>
              <a:gd name="connsiteX0" fmla="*/ 202304 w 4179651"/>
              <a:gd name="connsiteY0" fmla="*/ 0 h 3572562"/>
              <a:gd name="connsiteX1" fmla="*/ 218523 w 4179651"/>
              <a:gd name="connsiteY1" fmla="*/ 1635 h 3572562"/>
              <a:gd name="connsiteX2" fmla="*/ 3977347 w 4179651"/>
              <a:gd name="connsiteY2" fmla="*/ 1635 h 3572562"/>
              <a:gd name="connsiteX3" fmla="*/ 4179651 w 4179651"/>
              <a:gd name="connsiteY3" fmla="*/ 203939 h 3572562"/>
              <a:gd name="connsiteX4" fmla="*/ 3977347 w 4179651"/>
              <a:gd name="connsiteY4" fmla="*/ 406243 h 3572562"/>
              <a:gd name="connsiteX5" fmla="*/ 404608 w 4179651"/>
              <a:gd name="connsiteY5" fmla="*/ 406243 h 3572562"/>
              <a:gd name="connsiteX6" fmla="*/ 404608 w 4179651"/>
              <a:gd name="connsiteY6" fmla="*/ 3370258 h 3572562"/>
              <a:gd name="connsiteX7" fmla="*/ 202304 w 4179651"/>
              <a:gd name="connsiteY7" fmla="*/ 3572562 h 3572562"/>
              <a:gd name="connsiteX8" fmla="*/ 0 w 4179651"/>
              <a:gd name="connsiteY8" fmla="*/ 3370258 h 3572562"/>
              <a:gd name="connsiteX9" fmla="*/ 0 w 4179651"/>
              <a:gd name="connsiteY9" fmla="*/ 203939 h 3572562"/>
              <a:gd name="connsiteX10" fmla="*/ 0 w 4179651"/>
              <a:gd name="connsiteY10" fmla="*/ 202304 h 3572562"/>
              <a:gd name="connsiteX11" fmla="*/ 202304 w 4179651"/>
              <a:gd name="connsiteY11" fmla="*/ 0 h 357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79651" h="3572562">
                <a:moveTo>
                  <a:pt x="202304" y="0"/>
                </a:moveTo>
                <a:lnTo>
                  <a:pt x="218523" y="1635"/>
                </a:lnTo>
                <a:lnTo>
                  <a:pt x="3977347" y="1635"/>
                </a:lnTo>
                <a:cubicBezTo>
                  <a:pt x="4089076" y="1635"/>
                  <a:pt x="4179651" y="92210"/>
                  <a:pt x="4179651" y="203939"/>
                </a:cubicBezTo>
                <a:cubicBezTo>
                  <a:pt x="4179651" y="315668"/>
                  <a:pt x="4089076" y="406243"/>
                  <a:pt x="3977347" y="406243"/>
                </a:cubicBezTo>
                <a:lnTo>
                  <a:pt x="404608" y="406243"/>
                </a:lnTo>
                <a:lnTo>
                  <a:pt x="404608" y="3370258"/>
                </a:lnTo>
                <a:cubicBezTo>
                  <a:pt x="404608" y="3481987"/>
                  <a:pt x="314033" y="3572562"/>
                  <a:pt x="202304" y="3572562"/>
                </a:cubicBezTo>
                <a:cubicBezTo>
                  <a:pt x="90575" y="3572562"/>
                  <a:pt x="0" y="3481987"/>
                  <a:pt x="0" y="3370258"/>
                </a:cubicBezTo>
                <a:lnTo>
                  <a:pt x="0" y="203939"/>
                </a:ln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35" name="Rounded Rectangle 134"/>
          <p:cNvSpPr/>
          <p:nvPr/>
        </p:nvSpPr>
        <p:spPr>
          <a:xfrm>
            <a:off x="6423835" y="2080142"/>
            <a:ext cx="2733473" cy="274320"/>
          </a:xfrm>
          <a:prstGeom prst="roundRect">
            <a:avLst>
              <a:gd name="adj" fmla="val 1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PREFETCH #3 and #4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6423835" y="2473797"/>
            <a:ext cx="2733473" cy="274320"/>
          </a:xfrm>
          <a:prstGeom prst="roundRect">
            <a:avLst>
              <a:gd name="adj" fmla="val 1852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PROCESS #1 and #2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6423835" y="2872286"/>
            <a:ext cx="4080607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ASSUME </a:t>
            </a:r>
            <a:r>
              <a:rPr lang="en-US" sz="1600" dirty="0" err="1" smtClean="0">
                <a:solidFill>
                  <a:schemeClr val="bg1"/>
                </a:solidFill>
              </a:rPr>
              <a:t>next_node</a:t>
            </a:r>
            <a:r>
              <a:rPr lang="en-US" sz="1600" dirty="0" smtClean="0">
                <a:solidFill>
                  <a:schemeClr val="bg1"/>
                </a:solidFill>
              </a:rPr>
              <a:t> same as last packet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6423835" y="3298908"/>
            <a:ext cx="3554850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U</a:t>
            </a:r>
            <a:r>
              <a:rPr lang="en-US" sz="1600" dirty="0" smtClean="0">
                <a:solidFill>
                  <a:schemeClr val="bg1"/>
                </a:solidFill>
              </a:rPr>
              <a:t>pdate counters</a:t>
            </a:r>
            <a:r>
              <a:rPr lang="en-US" sz="1600" smtClean="0">
                <a:solidFill>
                  <a:schemeClr val="bg1"/>
                </a:solidFill>
              </a:rPr>
              <a:t>, advance </a:t>
            </a:r>
            <a:r>
              <a:rPr lang="en-US" sz="1600" dirty="0" smtClean="0">
                <a:solidFill>
                  <a:schemeClr val="bg1"/>
                </a:solidFill>
              </a:rPr>
              <a:t>buffers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6406757" y="3735289"/>
            <a:ext cx="4080607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Enqueue</a:t>
            </a:r>
            <a:r>
              <a:rPr lang="en-US" sz="1600" dirty="0" smtClean="0">
                <a:solidFill>
                  <a:schemeClr val="bg1"/>
                </a:solidFill>
              </a:rPr>
              <a:t> the packet to </a:t>
            </a:r>
            <a:r>
              <a:rPr lang="en-US" sz="1600" dirty="0" err="1" smtClean="0">
                <a:solidFill>
                  <a:schemeClr val="bg1"/>
                </a:solidFill>
              </a:rPr>
              <a:t>next_node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0" name="Freeform 139"/>
          <p:cNvSpPr/>
          <p:nvPr/>
        </p:nvSpPr>
        <p:spPr>
          <a:xfrm>
            <a:off x="5817832" y="4216740"/>
            <a:ext cx="2801543" cy="701095"/>
          </a:xfrm>
          <a:custGeom>
            <a:avLst/>
            <a:gdLst>
              <a:gd name="connsiteX0" fmla="*/ 202304 w 4179651"/>
              <a:gd name="connsiteY0" fmla="*/ 0 h 937756"/>
              <a:gd name="connsiteX1" fmla="*/ 3977347 w 4179651"/>
              <a:gd name="connsiteY1" fmla="*/ 0 h 937756"/>
              <a:gd name="connsiteX2" fmla="*/ 4179651 w 4179651"/>
              <a:gd name="connsiteY2" fmla="*/ 202304 h 937756"/>
              <a:gd name="connsiteX3" fmla="*/ 3977347 w 4179651"/>
              <a:gd name="connsiteY3" fmla="*/ 404608 h 937756"/>
              <a:gd name="connsiteX4" fmla="*/ 404608 w 4179651"/>
              <a:gd name="connsiteY4" fmla="*/ 404608 h 937756"/>
              <a:gd name="connsiteX5" fmla="*/ 404608 w 4179651"/>
              <a:gd name="connsiteY5" fmla="*/ 735452 h 937756"/>
              <a:gd name="connsiteX6" fmla="*/ 202304 w 4179651"/>
              <a:gd name="connsiteY6" fmla="*/ 937756 h 937756"/>
              <a:gd name="connsiteX7" fmla="*/ 0 w 4179651"/>
              <a:gd name="connsiteY7" fmla="*/ 735452 h 937756"/>
              <a:gd name="connsiteX8" fmla="*/ 0 w 4179651"/>
              <a:gd name="connsiteY8" fmla="*/ 202304 h 937756"/>
              <a:gd name="connsiteX9" fmla="*/ 202304 w 4179651"/>
              <a:gd name="connsiteY9" fmla="*/ 0 h 93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79651" h="937756">
                <a:moveTo>
                  <a:pt x="202304" y="0"/>
                </a:moveTo>
                <a:lnTo>
                  <a:pt x="3977347" y="0"/>
                </a:lnTo>
                <a:cubicBezTo>
                  <a:pt x="4089076" y="0"/>
                  <a:pt x="4179651" y="90575"/>
                  <a:pt x="4179651" y="202304"/>
                </a:cubicBezTo>
                <a:cubicBezTo>
                  <a:pt x="4179651" y="314033"/>
                  <a:pt x="4089076" y="404608"/>
                  <a:pt x="3977347" y="404608"/>
                </a:cubicBezTo>
                <a:lnTo>
                  <a:pt x="404608" y="404608"/>
                </a:lnTo>
                <a:lnTo>
                  <a:pt x="404608" y="735452"/>
                </a:lnTo>
                <a:cubicBezTo>
                  <a:pt x="404608" y="847181"/>
                  <a:pt x="314033" y="937756"/>
                  <a:pt x="202304" y="937756"/>
                </a:cubicBezTo>
                <a:cubicBezTo>
                  <a:pt x="90575" y="937756"/>
                  <a:pt x="0" y="847181"/>
                  <a:pt x="0" y="735452"/>
                </a:cubicBezTo>
                <a:lnTo>
                  <a:pt x="0" y="202304"/>
                </a:lnTo>
                <a:cubicBezTo>
                  <a:pt x="0" y="90575"/>
                  <a:pt x="90575" y="0"/>
                  <a:pt x="202304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spcCol="0" rtlCol="0" fromWordArt="0" anchor="ctr" anchorCtr="0" forceAA="0" compatLnSpc="1"/>
          <a:lstStyle/>
          <a:p>
            <a:pPr algn="ctr"/>
            <a:endParaRPr lang="en-US" dirty="0"/>
          </a:p>
        </p:txBody>
      </p:sp>
      <p:sp>
        <p:nvSpPr>
          <p:cNvPr id="141" name="Rounded Rectangle 140"/>
          <p:cNvSpPr/>
          <p:nvPr/>
        </p:nvSpPr>
        <p:spPr>
          <a:xfrm>
            <a:off x="6423835" y="4614296"/>
            <a:ext cx="2733473" cy="274320"/>
          </a:xfrm>
          <a:prstGeom prst="roundRect">
            <a:avLst>
              <a:gd name="adj" fmla="val 18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&lt;as above but single packet&gt;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226697" y="964487"/>
            <a:ext cx="2131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packets in vector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5861422" y="1651588"/>
            <a:ext cx="2219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4 or more packets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5868938" y="4189046"/>
            <a:ext cx="1692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while any packets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139823" y="1650434"/>
            <a:ext cx="2707341" cy="335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1267870" y="2443292"/>
            <a:ext cx="2492188" cy="6697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252969" y="3219482"/>
            <a:ext cx="2492188" cy="15955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57465" y="1858309"/>
            <a:ext cx="2043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Microprocessor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61748" y="2554011"/>
            <a:ext cx="1707149" cy="459322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ethernet</a:t>
            </a:r>
            <a:r>
              <a:rPr lang="en-US" sz="1400" dirty="0" smtClean="0">
                <a:solidFill>
                  <a:schemeClr val="bg1"/>
                </a:solidFill>
              </a:rPr>
              <a:t>-input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 rot="5400000">
            <a:off x="1973607" y="3359051"/>
            <a:ext cx="1344893" cy="129811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361785" y="3590005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361785" y="3826098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2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989294" y="2227641"/>
            <a:ext cx="2348753" cy="1108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361785" y="4080059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</a:t>
            </a:r>
            <a:r>
              <a:rPr lang="en-US" sz="1000" dirty="0" smtClean="0">
                <a:solidFill>
                  <a:schemeClr val="tx1"/>
                </a:solidFill>
              </a:rPr>
              <a:t>3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61785" y="4316152"/>
            <a:ext cx="681366" cy="203123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Packet </a:t>
            </a:r>
            <a:r>
              <a:rPr lang="en-US" sz="1000" dirty="0" smtClean="0">
                <a:solidFill>
                  <a:schemeClr val="tx1"/>
                </a:solidFill>
              </a:rPr>
              <a:t>4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226697" y="5608333"/>
            <a:ext cx="4895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… process packet #3 and #4 …</a:t>
            </a:r>
            <a:br>
              <a:rPr lang="en-US" dirty="0" smtClean="0"/>
            </a:br>
            <a:r>
              <a:rPr lang="en-US" dirty="0" smtClean="0"/>
              <a:t>… update counters, </a:t>
            </a:r>
            <a:r>
              <a:rPr lang="en-US" dirty="0" err="1" smtClean="0"/>
              <a:t>enqueue</a:t>
            </a:r>
            <a:r>
              <a:rPr lang="en-US" dirty="0" smtClean="0"/>
              <a:t> packets to the next node …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15513" y="164719"/>
            <a:ext cx="10853122" cy="975783"/>
          </a:xfrm>
        </p:spPr>
        <p:txBody>
          <a:bodyPr>
            <a:normAutofit/>
          </a:bodyPr>
          <a:lstStyle/>
          <a:p>
            <a:r>
              <a:rPr lang="en-US" dirty="0"/>
              <a:t>VPP: How </a:t>
            </a:r>
            <a:r>
              <a:rPr lang="en-US" dirty="0" smtClean="0"/>
              <a:t>does it work?</a:t>
            </a:r>
            <a:endParaRPr lang="en-US" dirty="0"/>
          </a:p>
        </p:txBody>
      </p:sp>
      <p:sp>
        <p:nvSpPr>
          <p:cNvPr id="31" name="Donut 30"/>
          <p:cNvSpPr/>
          <p:nvPr/>
        </p:nvSpPr>
        <p:spPr>
          <a:xfrm>
            <a:off x="963419" y="1406976"/>
            <a:ext cx="195631" cy="195822"/>
          </a:xfrm>
          <a:prstGeom prst="donut">
            <a:avLst>
              <a:gd name="adj" fmla="val 741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8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799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fd.io Foundation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2A61-9EE8-4E45-A1FB-04158638D414}" type="slidenum">
              <a:rPr lang="en-US" smtClean="0"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63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VPP Architecture: Programmability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867904" y="2009335"/>
            <a:ext cx="4788977" cy="35801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Linux Hosts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213351" y="1181878"/>
            <a:ext cx="15498" cy="472698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89226" y="970151"/>
            <a:ext cx="13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Architecture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9634" y="927610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Example: </a:t>
            </a:r>
            <a:r>
              <a:rPr lang="en-US" b="1" dirty="0" err="1" smtClean="0"/>
              <a:t>vICN</a:t>
            </a:r>
            <a:endParaRPr lang="en-US" b="1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979762" y="2951579"/>
            <a:ext cx="1083590" cy="1912053"/>
          </a:xfrm>
          <a:prstGeom prst="roundRect">
            <a:avLst/>
          </a:prstGeom>
          <a:solidFill>
            <a:schemeClr val="accent6"/>
          </a:solidFill>
          <a:ln>
            <a:solidFill>
              <a:srgbClr val="66B2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305439" y="2951578"/>
            <a:ext cx="1083590" cy="1912053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175209" y="2574998"/>
            <a:ext cx="2018373" cy="228863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Shared Memory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46332" y="3096011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55894" y="3096011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75018" y="3096011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65456" y="3096011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4771" y="2951579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20" name="Rounded Rectangle 19"/>
          <p:cNvSpPr/>
          <p:nvPr/>
        </p:nvSpPr>
        <p:spPr>
          <a:xfrm>
            <a:off x="3832512" y="3098318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844298" y="3597910"/>
            <a:ext cx="27432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293836" y="4065507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603398" y="4065507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22522" y="4065507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912960" y="4065507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22275" y="3921075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28" name="Rounded Rectangle 27"/>
          <p:cNvSpPr/>
          <p:nvPr/>
        </p:nvSpPr>
        <p:spPr>
          <a:xfrm>
            <a:off x="3880016" y="4067814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844298" y="4567406"/>
            <a:ext cx="27432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589226" y="3545370"/>
            <a:ext cx="125072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Request Queue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38886" y="4566627"/>
            <a:ext cx="1351973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Response Queue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33159" y="1377481"/>
            <a:ext cx="1413272" cy="5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Request Message</a:t>
            </a:r>
          </a:p>
          <a:p>
            <a:r>
              <a:rPr lang="en-US" sz="1330" dirty="0" smtClean="0"/>
              <a:t>900k request/s</a:t>
            </a:r>
          </a:p>
        </p:txBody>
      </p:sp>
      <p:cxnSp>
        <p:nvCxnSpPr>
          <p:cNvPr id="39" name="Straight Arrow Connector 38"/>
          <p:cNvCxnSpPr>
            <a:stCxn id="38" idx="2"/>
            <a:endCxn id="20" idx="0"/>
          </p:cNvCxnSpPr>
          <p:nvPr/>
        </p:nvCxnSpPr>
        <p:spPr>
          <a:xfrm flipH="1">
            <a:off x="3932389" y="1879157"/>
            <a:ext cx="1007406" cy="121916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14127" y="6059346"/>
            <a:ext cx="193905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err="1" smtClean="0"/>
              <a:t>Async</a:t>
            </a:r>
            <a:r>
              <a:rPr lang="en-US" sz="1330" dirty="0" smtClean="0"/>
              <a:t> Response Message</a:t>
            </a:r>
          </a:p>
        </p:txBody>
      </p:sp>
      <p:cxnSp>
        <p:nvCxnSpPr>
          <p:cNvPr id="43" name="Straight Arrow Connector 42"/>
          <p:cNvCxnSpPr>
            <a:stCxn id="42" idx="1"/>
            <a:endCxn id="23" idx="2"/>
          </p:cNvCxnSpPr>
          <p:nvPr/>
        </p:nvCxnSpPr>
        <p:spPr>
          <a:xfrm flipH="1" flipV="1">
            <a:off x="2393713" y="4422975"/>
            <a:ext cx="720414" cy="178487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6685443" y="1984238"/>
            <a:ext cx="5245655" cy="35801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Linux Hosts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765842" y="2926482"/>
            <a:ext cx="1571727" cy="1912053"/>
          </a:xfrm>
          <a:prstGeom prst="roundRect">
            <a:avLst/>
          </a:prstGeom>
          <a:solidFill>
            <a:schemeClr val="accent6"/>
          </a:solidFill>
          <a:ln>
            <a:solidFill>
              <a:srgbClr val="66B2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vICN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0579656" y="2926481"/>
            <a:ext cx="1083590" cy="1912053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CICN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8449426" y="2549901"/>
            <a:ext cx="2018373" cy="228863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Shared Memory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520549" y="3070914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8830111" y="3070914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9449235" y="3070914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9139673" y="3070914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648988" y="2926482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58" name="Rounded Rectangle 57"/>
          <p:cNvSpPr/>
          <p:nvPr/>
        </p:nvSpPr>
        <p:spPr>
          <a:xfrm>
            <a:off x="10106729" y="3073221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8118515" y="3572813"/>
            <a:ext cx="27432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8568053" y="4040410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8877615" y="4040410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496739" y="4040410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9187177" y="4040410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696492" y="3895978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/>
              <a:t>…</a:t>
            </a:r>
            <a:endParaRPr lang="en-US" sz="3600" b="1" dirty="0" smtClean="0"/>
          </a:p>
        </p:txBody>
      </p:sp>
      <p:sp>
        <p:nvSpPr>
          <p:cNvPr id="65" name="Rounded Rectangle 64"/>
          <p:cNvSpPr/>
          <p:nvPr/>
        </p:nvSpPr>
        <p:spPr>
          <a:xfrm>
            <a:off x="10154233" y="4042717"/>
            <a:ext cx="199753" cy="3574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8118515" y="4542309"/>
            <a:ext cx="27432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863443" y="3520273"/>
            <a:ext cx="125072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Request Queue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813103" y="4541530"/>
            <a:ext cx="1351973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Response Queue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580774" y="1510485"/>
            <a:ext cx="139685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Request Message</a:t>
            </a:r>
          </a:p>
        </p:txBody>
      </p:sp>
      <p:cxnSp>
        <p:nvCxnSpPr>
          <p:cNvPr id="70" name="Straight Arrow Connector 69"/>
          <p:cNvCxnSpPr>
            <a:stCxn id="69" idx="1"/>
            <a:endCxn id="58" idx="0"/>
          </p:cNvCxnSpPr>
          <p:nvPr/>
        </p:nvCxnSpPr>
        <p:spPr>
          <a:xfrm flipH="1">
            <a:off x="10206606" y="1658987"/>
            <a:ext cx="374168" cy="141423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388344" y="6034249"/>
            <a:ext cx="1939057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err="1" smtClean="0"/>
              <a:t>Async</a:t>
            </a:r>
            <a:r>
              <a:rPr lang="en-US" sz="1330" dirty="0" smtClean="0"/>
              <a:t> Response Message</a:t>
            </a:r>
          </a:p>
        </p:txBody>
      </p:sp>
      <p:cxnSp>
        <p:nvCxnSpPr>
          <p:cNvPr id="72" name="Straight Arrow Connector 71"/>
          <p:cNvCxnSpPr>
            <a:stCxn id="71" idx="1"/>
            <a:endCxn id="60" idx="2"/>
          </p:cNvCxnSpPr>
          <p:nvPr/>
        </p:nvCxnSpPr>
        <p:spPr>
          <a:xfrm flipH="1" flipV="1">
            <a:off x="8667930" y="4397878"/>
            <a:ext cx="720414" cy="178487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50" idx="0"/>
          </p:cNvCxnSpPr>
          <p:nvPr/>
        </p:nvCxnSpPr>
        <p:spPr>
          <a:xfrm flipV="1">
            <a:off x="7551706" y="1585977"/>
            <a:ext cx="9636" cy="134050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765842" y="1300566"/>
            <a:ext cx="3031214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Model based configuration/management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1504145" y="1658987"/>
            <a:ext cx="9636" cy="134050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45754" y="1330031"/>
            <a:ext cx="1736053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Control Plane Protocol</a:t>
            </a:r>
          </a:p>
        </p:txBody>
      </p:sp>
      <p:cxnSp>
        <p:nvCxnSpPr>
          <p:cNvPr id="73" name="Straight Arrow Connector 72"/>
          <p:cNvCxnSpPr>
            <a:endCxn id="11" idx="2"/>
          </p:cNvCxnSpPr>
          <p:nvPr/>
        </p:nvCxnSpPr>
        <p:spPr>
          <a:xfrm flipV="1">
            <a:off x="1347574" y="4863632"/>
            <a:ext cx="173983" cy="67210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58117" y="5564346"/>
            <a:ext cx="2263825" cy="5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Can use C/Java/Python/or </a:t>
            </a:r>
            <a:r>
              <a:rPr lang="en-US" sz="1330" dirty="0" err="1" smtClean="0"/>
              <a:t>Lua</a:t>
            </a:r>
            <a:endParaRPr lang="en-US" sz="1330" dirty="0" smtClean="0"/>
          </a:p>
          <a:p>
            <a:r>
              <a:rPr lang="en-US" sz="1330" dirty="0" smtClean="0"/>
              <a:t>Language bindings</a:t>
            </a:r>
          </a:p>
        </p:txBody>
      </p:sp>
    </p:spTree>
    <p:extLst>
      <p:ext uri="{BB962C8B-B14F-4D97-AF65-F5344CB8AC3E}">
        <p14:creationId xmlns:p14="http://schemas.microsoft.com/office/powerpoint/2010/main" val="174452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8" grpId="0"/>
      <p:bldP spid="42" grpId="0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/>
      <p:bldP spid="58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 animBg="1"/>
      <p:bldP spid="67" grpId="0"/>
      <p:bldP spid="68" grpId="0"/>
      <p:bldP spid="69" grpId="0"/>
      <p:bldP spid="71" grpId="0"/>
      <p:bldP spid="78" grpId="0"/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200" y="58616"/>
            <a:ext cx="10515600" cy="777875"/>
          </a:xfrm>
        </p:spPr>
        <p:txBody>
          <a:bodyPr/>
          <a:lstStyle/>
          <a:p>
            <a:r>
              <a:rPr lang="en-US" dirty="0" smtClean="0"/>
              <a:t>Universal Dataplane: Features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99327" y="6344426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fd.io Foundation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058025" y="6344426"/>
            <a:ext cx="456501" cy="365125"/>
          </a:xfrm>
        </p:spPr>
        <p:txBody>
          <a:bodyPr/>
          <a:lstStyle/>
          <a:p>
            <a:fld id="{E2C12A61-9EE8-4E45-A1FB-04158638D414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231791" y="4137182"/>
            <a:ext cx="3001074" cy="1137473"/>
            <a:chOff x="3073209" y="914402"/>
            <a:chExt cx="3001074" cy="1137473"/>
          </a:xfrm>
        </p:grpSpPr>
        <p:sp>
          <p:nvSpPr>
            <p:cNvPr id="12" name="Rounded Rectangle 11"/>
            <p:cNvSpPr/>
            <p:nvPr/>
          </p:nvSpPr>
          <p:spPr>
            <a:xfrm>
              <a:off x="3454907" y="914402"/>
              <a:ext cx="2619376" cy="1137473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Tunnels/</a:t>
              </a:r>
              <a:r>
                <a:rPr lang="en-US" sz="1330" dirty="0" err="1" smtClean="0">
                  <a:solidFill>
                    <a:schemeClr val="tx1"/>
                  </a:solidFill>
                </a:rPr>
                <a:t>Encaps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73209" y="1428949"/>
              <a:ext cx="296427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GRE/VXLAN/VXLAN-GPE/LISP-GPE</a:t>
              </a:r>
              <a:r>
                <a:rPr lang="en-US" sz="1100" dirty="0">
                  <a:ea typeface="Arial" charset="0"/>
                  <a:cs typeface="Arial" charset="0"/>
                </a:rPr>
                <a:t>/</a:t>
              </a:r>
              <a:r>
                <a:rPr lang="en-US" sz="1100" dirty="0" smtClean="0">
                  <a:ea typeface="Arial" charset="0"/>
                  <a:cs typeface="Arial" charset="0"/>
                </a:rPr>
                <a:t>NSH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IPSEC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ea typeface="Arial" charset="0"/>
                  <a:cs typeface="Arial" charset="0"/>
                </a:rPr>
                <a:t>      Including HW offload when available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222245" y="2014647"/>
            <a:ext cx="3001074" cy="1114711"/>
            <a:chOff x="3066091" y="2324100"/>
            <a:chExt cx="3001074" cy="1114711"/>
          </a:xfrm>
        </p:grpSpPr>
        <p:sp>
          <p:nvSpPr>
            <p:cNvPr id="19" name="Rounded Rectangle 18"/>
            <p:cNvSpPr/>
            <p:nvPr/>
          </p:nvSpPr>
          <p:spPr>
            <a:xfrm>
              <a:off x="3447789" y="2324100"/>
              <a:ext cx="2619376" cy="1097045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828789" y="2513011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Interfaces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66091" y="2838647"/>
              <a:ext cx="278794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DPDK/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Netmap</a:t>
              </a:r>
              <a:r>
                <a:rPr lang="en-US" sz="1100" dirty="0" smtClean="0">
                  <a:ea typeface="Arial" charset="0"/>
                  <a:cs typeface="Arial" charset="0"/>
                </a:rPr>
                <a:t>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AF_Packet</a:t>
              </a:r>
              <a:r>
                <a:rPr lang="en-US" sz="1100" dirty="0" smtClean="0">
                  <a:ea typeface="Arial" charset="0"/>
                  <a:cs typeface="Arial" charset="0"/>
                </a:rPr>
                <a:t>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TunTap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 err="1" smtClean="0">
                  <a:ea typeface="Arial" charset="0"/>
                  <a:cs typeface="Arial" charset="0"/>
                </a:rPr>
                <a:t>Vhost</a:t>
              </a:r>
              <a:r>
                <a:rPr lang="en-US" sz="1100" dirty="0" smtClean="0">
                  <a:ea typeface="Arial" charset="0"/>
                  <a:cs typeface="Arial" charset="0"/>
                </a:rPr>
                <a:t>-user -  multi-queue, reconnect,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Jumbo Frame Support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-231791" y="5390001"/>
            <a:ext cx="3001074" cy="983553"/>
            <a:chOff x="3066091" y="2324100"/>
            <a:chExt cx="3001074" cy="983553"/>
          </a:xfrm>
        </p:grpSpPr>
        <p:sp>
          <p:nvSpPr>
            <p:cNvPr id="22" name="Rounded Rectangle 21"/>
            <p:cNvSpPr/>
            <p:nvPr/>
          </p:nvSpPr>
          <p:spPr>
            <a:xfrm>
              <a:off x="3447789" y="2324100"/>
              <a:ext cx="2619376" cy="983553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828789" y="2513011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MPLS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66091" y="2838647"/>
              <a:ext cx="225574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MPLS over Ethernet/GRE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Deep </a:t>
              </a:r>
              <a:r>
                <a:rPr lang="en-US" sz="1100" dirty="0">
                  <a:ea typeface="Arial" charset="0"/>
                  <a:cs typeface="Arial" charset="0"/>
                </a:rPr>
                <a:t>label stacks supported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612000" y="3669713"/>
            <a:ext cx="2828709" cy="997953"/>
            <a:chOff x="3066091" y="2286404"/>
            <a:chExt cx="2911615" cy="997953"/>
          </a:xfrm>
        </p:grpSpPr>
        <p:sp>
          <p:nvSpPr>
            <p:cNvPr id="26" name="Rounded Rectangle 25"/>
            <p:cNvSpPr/>
            <p:nvPr/>
          </p:nvSpPr>
          <p:spPr>
            <a:xfrm>
              <a:off x="3450548" y="2286404"/>
              <a:ext cx="2527158" cy="997953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828789" y="2513011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Segment Routing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66091" y="2838647"/>
              <a:ext cx="185820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smtClean="0">
                  <a:ea typeface="Arial" charset="0"/>
                  <a:cs typeface="Arial" charset="0"/>
                </a:rPr>
                <a:t>SR MPLS/IPv6</a:t>
              </a:r>
              <a:endParaRPr lang="en-US" sz="1100" dirty="0" smtClean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    Including Multicast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69250" y="3393622"/>
            <a:ext cx="3001074" cy="1673981"/>
            <a:chOff x="3073209" y="914402"/>
            <a:chExt cx="3001074" cy="1673981"/>
          </a:xfrm>
        </p:grpSpPr>
        <p:sp>
          <p:nvSpPr>
            <p:cNvPr id="30" name="Rounded Rectangle 29"/>
            <p:cNvSpPr/>
            <p:nvPr/>
          </p:nvSpPr>
          <p:spPr>
            <a:xfrm>
              <a:off x="3454907" y="914402"/>
              <a:ext cx="2619376" cy="1673981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err="1" smtClean="0">
                  <a:solidFill>
                    <a:schemeClr val="tx1"/>
                  </a:solidFill>
                </a:rPr>
                <a:t>Inband</a:t>
              </a:r>
              <a:r>
                <a:rPr lang="en-US" sz="1330" dirty="0" smtClean="0">
                  <a:solidFill>
                    <a:schemeClr val="tx1"/>
                  </a:solidFill>
                </a:rPr>
                <a:t> </a:t>
              </a:r>
              <a:r>
                <a:rPr lang="en-US" sz="1330" dirty="0" err="1" smtClean="0">
                  <a:solidFill>
                    <a:schemeClr val="tx1"/>
                  </a:solidFill>
                </a:rPr>
                <a:t>iOAM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73209" y="1428949"/>
              <a:ext cx="258596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Telemetry export infra (raw IPFIX)</a:t>
              </a:r>
            </a:p>
            <a:p>
              <a:pPr lvl="1"/>
              <a:r>
                <a:rPr lang="en-US" sz="1100" dirty="0" err="1">
                  <a:ea typeface="Arial" charset="0"/>
                  <a:cs typeface="Arial" charset="0"/>
                </a:rPr>
                <a:t>iOAM</a:t>
              </a:r>
              <a:r>
                <a:rPr lang="en-US" sz="1100" dirty="0">
                  <a:ea typeface="Arial" charset="0"/>
                  <a:cs typeface="Arial" charset="0"/>
                </a:rPr>
                <a:t> for VXLAN-GPE (NGENA)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SRv6 and </a:t>
              </a:r>
              <a:r>
                <a:rPr lang="en-US" sz="1100" dirty="0" err="1">
                  <a:ea typeface="Arial" charset="0"/>
                  <a:cs typeface="Arial" charset="0"/>
                </a:rPr>
                <a:t>iOAM</a:t>
              </a:r>
              <a:r>
                <a:rPr lang="en-US" sz="1100" dirty="0">
                  <a:ea typeface="Arial" charset="0"/>
                  <a:cs typeface="Arial" charset="0"/>
                </a:rPr>
                <a:t> co-existence</a:t>
              </a:r>
            </a:p>
            <a:p>
              <a:pPr lvl="1"/>
              <a:r>
                <a:rPr lang="en-US" sz="1100" dirty="0" err="1">
                  <a:ea typeface="Arial" charset="0"/>
                  <a:cs typeface="Arial" charset="0"/>
                </a:rPr>
                <a:t>iOAM</a:t>
              </a:r>
              <a:r>
                <a:rPr lang="en-US" sz="1100" dirty="0">
                  <a:ea typeface="Arial" charset="0"/>
                  <a:cs typeface="Arial" charset="0"/>
                </a:rPr>
                <a:t> proxy mode / caching</a:t>
              </a:r>
            </a:p>
            <a:p>
              <a:pPr lvl="1"/>
              <a:r>
                <a:rPr lang="en-US" sz="1100" dirty="0" err="1">
                  <a:ea typeface="Arial" charset="0"/>
                  <a:cs typeface="Arial" charset="0"/>
                </a:rPr>
                <a:t>iOAM</a:t>
              </a:r>
              <a:r>
                <a:rPr lang="en-US" sz="1100" dirty="0">
                  <a:ea typeface="Arial" charset="0"/>
                  <a:cs typeface="Arial" charset="0"/>
                </a:rPr>
                <a:t> probe and responder 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77133" y="4705918"/>
            <a:ext cx="3095741" cy="2067758"/>
            <a:chOff x="3073209" y="1015271"/>
            <a:chExt cx="3100529" cy="1936217"/>
          </a:xfrm>
        </p:grpSpPr>
        <p:sp>
          <p:nvSpPr>
            <p:cNvPr id="34" name="Rounded Rectangle 33"/>
            <p:cNvSpPr/>
            <p:nvPr/>
          </p:nvSpPr>
          <p:spPr>
            <a:xfrm>
              <a:off x="3517011" y="1015271"/>
              <a:ext cx="2619376" cy="1936217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LISP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73209" y="1428949"/>
              <a:ext cx="310052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LISP </a:t>
              </a:r>
              <a:r>
                <a:rPr lang="en-US" sz="1100" dirty="0" err="1">
                  <a:ea typeface="Arial" charset="0"/>
                  <a:cs typeface="Arial" charset="0"/>
                </a:rPr>
                <a:t>xTR</a:t>
              </a:r>
              <a:r>
                <a:rPr lang="en-US" sz="1100" dirty="0">
                  <a:ea typeface="Arial" charset="0"/>
                  <a:cs typeface="Arial" charset="0"/>
                </a:rPr>
                <a:t>/RTR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   L2 </a:t>
              </a:r>
              <a:r>
                <a:rPr lang="en-US" sz="1100" dirty="0" smtClean="0">
                  <a:ea typeface="Arial" charset="0"/>
                  <a:cs typeface="Arial" charset="0"/>
                </a:rPr>
                <a:t>Overlays over LISP and GRE 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encaps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   Multitenancy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   </a:t>
              </a:r>
              <a:r>
                <a:rPr lang="en-US" sz="1100" dirty="0" err="1">
                  <a:ea typeface="Arial" charset="0"/>
                  <a:cs typeface="Arial" charset="0"/>
                </a:rPr>
                <a:t>Multihome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   Map/Resolver </a:t>
              </a:r>
              <a:r>
                <a:rPr lang="en-US" sz="1100" dirty="0" smtClean="0">
                  <a:ea typeface="Arial" charset="0"/>
                  <a:cs typeface="Arial" charset="0"/>
                </a:rPr>
                <a:t>Failover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    Source/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Dest</a:t>
              </a:r>
              <a:r>
                <a:rPr lang="en-US" sz="1100" dirty="0" smtClean="0">
                  <a:ea typeface="Arial" charset="0"/>
                  <a:cs typeface="Arial" charset="0"/>
                </a:rPr>
                <a:t> </a:t>
              </a:r>
              <a:r>
                <a:rPr lang="en-US" sz="1100" dirty="0">
                  <a:ea typeface="Arial" charset="0"/>
                  <a:cs typeface="Arial" charset="0"/>
                </a:rPr>
                <a:t>control plane </a:t>
              </a:r>
              <a:r>
                <a:rPr lang="en-US" sz="1100" dirty="0" smtClean="0">
                  <a:ea typeface="Arial" charset="0"/>
                  <a:cs typeface="Arial" charset="0"/>
                </a:rPr>
                <a:t>support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ea typeface="Arial" charset="0"/>
                  <a:cs typeface="Arial" charset="0"/>
                </a:rPr>
                <a:t>   Map-Register/Map-Notify/RLOC-probing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-198523" y="3179726"/>
            <a:ext cx="3001074" cy="861729"/>
            <a:chOff x="3073209" y="914403"/>
            <a:chExt cx="3001074" cy="861729"/>
          </a:xfrm>
        </p:grpSpPr>
        <p:sp>
          <p:nvSpPr>
            <p:cNvPr id="38" name="Rounded Rectangle 37"/>
            <p:cNvSpPr/>
            <p:nvPr/>
          </p:nvSpPr>
          <p:spPr>
            <a:xfrm>
              <a:off x="3454907" y="914403"/>
              <a:ext cx="2619376" cy="861729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Language Bindings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73209" y="1428949"/>
              <a:ext cx="17331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C/Java/Python/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Lua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-214226" y="981729"/>
            <a:ext cx="3001074" cy="945433"/>
            <a:chOff x="3073209" y="914403"/>
            <a:chExt cx="3001074" cy="945433"/>
          </a:xfrm>
        </p:grpSpPr>
        <p:sp>
          <p:nvSpPr>
            <p:cNvPr id="42" name="Rounded Rectangle 41"/>
            <p:cNvSpPr/>
            <p:nvPr/>
          </p:nvSpPr>
          <p:spPr>
            <a:xfrm>
              <a:off x="3454907" y="914403"/>
              <a:ext cx="2619376" cy="945433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Hardware Platforms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73209" y="1428949"/>
              <a:ext cx="29835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Pure Userspace - </a:t>
              </a:r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ea typeface="Arial" charset="0"/>
                  <a:cs typeface="Arial" charset="0"/>
                </a:rPr>
                <a:t>X86,ARM 32/64,Power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Raspberry Pi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571800" y="836491"/>
            <a:ext cx="3001074" cy="1961099"/>
            <a:chOff x="0" y="914400"/>
            <a:chExt cx="3001074" cy="1961099"/>
          </a:xfrm>
        </p:grpSpPr>
        <p:sp>
          <p:nvSpPr>
            <p:cNvPr id="46" name="Rounded Rectangle 45"/>
            <p:cNvSpPr/>
            <p:nvPr/>
          </p:nvSpPr>
          <p:spPr>
            <a:xfrm>
              <a:off x="381698" y="914400"/>
              <a:ext cx="2619376" cy="1961099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62698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Routing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0" y="1428949"/>
              <a:ext cx="2775119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IPv4/IPv6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14</a:t>
              </a:r>
              <a:r>
                <a:rPr lang="en-US" sz="1100" dirty="0">
                  <a:ea typeface="Arial" charset="0"/>
                  <a:cs typeface="Arial" charset="0"/>
                </a:rPr>
                <a:t>+ MPPS, single </a:t>
              </a:r>
              <a:r>
                <a:rPr lang="en-US" sz="1100" dirty="0" smtClean="0">
                  <a:ea typeface="Arial" charset="0"/>
                  <a:cs typeface="Arial" charset="0"/>
                </a:rPr>
                <a:t>core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Hierarchical FIBs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Multimillion </a:t>
              </a:r>
              <a:r>
                <a:rPr lang="en-US" sz="1100" dirty="0" smtClean="0">
                  <a:ea typeface="Arial" charset="0"/>
                  <a:cs typeface="Arial" charset="0"/>
                </a:rPr>
                <a:t>FIB entries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Source RPF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Thousands of VRFs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Controlled cross-VRF lookups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Multipath – ECMP and Unequal </a:t>
              </a:r>
              <a:r>
                <a:rPr lang="en-US" sz="1100" dirty="0" smtClean="0">
                  <a:ea typeface="Arial" charset="0"/>
                  <a:cs typeface="Arial" charset="0"/>
                </a:rPr>
                <a:t>Cost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087008" y="836491"/>
            <a:ext cx="3001074" cy="3653869"/>
            <a:chOff x="3066091" y="2324099"/>
            <a:chExt cx="3001074" cy="3653869"/>
          </a:xfrm>
        </p:grpSpPr>
        <p:sp>
          <p:nvSpPr>
            <p:cNvPr id="50" name="Rounded Rectangle 49"/>
            <p:cNvSpPr/>
            <p:nvPr/>
          </p:nvSpPr>
          <p:spPr>
            <a:xfrm>
              <a:off x="3447789" y="2324099"/>
              <a:ext cx="2619376" cy="2490659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3828789" y="2513011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Network Services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66091" y="2838647"/>
              <a:ext cx="2297424" cy="313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DHCPv4 client/proxy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DHCPv6 Proxy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MAP/LW46 – </a:t>
              </a:r>
              <a:r>
                <a:rPr lang="en-US" sz="1100" dirty="0" smtClean="0">
                  <a:ea typeface="Arial" charset="0"/>
                  <a:cs typeface="Arial" charset="0"/>
                </a:rPr>
                <a:t>IPv4aas</a:t>
              </a:r>
            </a:p>
            <a:p>
              <a:pPr lvl="1"/>
              <a:r>
                <a:rPr lang="en-US" sz="1100" dirty="0" err="1">
                  <a:ea typeface="Arial" charset="0"/>
                  <a:cs typeface="Arial" charset="0"/>
                </a:rPr>
                <a:t>MagLev</a:t>
              </a:r>
              <a:r>
                <a:rPr lang="en-US" sz="1100" dirty="0">
                  <a:ea typeface="Arial" charset="0"/>
                  <a:cs typeface="Arial" charset="0"/>
                </a:rPr>
                <a:t>-like Load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Identifier Locator Addressing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NSH SFC SFF’s &amp; NSH </a:t>
              </a:r>
              <a:r>
                <a:rPr lang="en-US" sz="1100" dirty="0" smtClean="0">
                  <a:ea typeface="Arial" charset="0"/>
                  <a:cs typeface="Arial" charset="0"/>
                </a:rPr>
                <a:t>Proxy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LLDP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BFD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Policer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Multiple </a:t>
              </a:r>
              <a:r>
                <a:rPr lang="en-US" sz="1100" dirty="0">
                  <a:ea typeface="Arial" charset="0"/>
                  <a:cs typeface="Arial" charset="0"/>
                </a:rPr>
                <a:t>million Classifiers – 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Arbitrary </a:t>
              </a:r>
              <a:r>
                <a:rPr lang="en-US" sz="1100" dirty="0" smtClean="0">
                  <a:ea typeface="Arial" charset="0"/>
                  <a:cs typeface="Arial" charset="0"/>
                </a:rPr>
                <a:t>N-tuple</a:t>
              </a: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61023" y="901259"/>
            <a:ext cx="3130985" cy="3253761"/>
            <a:chOff x="0" y="914399"/>
            <a:chExt cx="3130985" cy="3253761"/>
          </a:xfrm>
        </p:grpSpPr>
        <p:sp>
          <p:nvSpPr>
            <p:cNvPr id="54" name="Rounded Rectangle 53"/>
            <p:cNvSpPr/>
            <p:nvPr/>
          </p:nvSpPr>
          <p:spPr>
            <a:xfrm>
              <a:off x="381698" y="914399"/>
              <a:ext cx="2619376" cy="3064850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762698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Switching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0" y="1428949"/>
              <a:ext cx="3130985" cy="2739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VLAN </a:t>
              </a:r>
              <a:r>
                <a:rPr lang="en-US" sz="1100" dirty="0" smtClean="0">
                  <a:ea typeface="Arial" charset="0"/>
                  <a:cs typeface="Arial" charset="0"/>
                </a:rPr>
                <a:t>Support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ea typeface="Arial" charset="0"/>
                  <a:cs typeface="Arial" charset="0"/>
                </a:rPr>
                <a:t>    Single</a:t>
              </a:r>
              <a:r>
                <a:rPr lang="en-US" sz="1100" dirty="0">
                  <a:ea typeface="Arial" charset="0"/>
                  <a:cs typeface="Arial" charset="0"/>
                </a:rPr>
                <a:t>/ Double </a:t>
              </a:r>
              <a:r>
                <a:rPr lang="en-US" sz="1100" dirty="0" smtClean="0">
                  <a:ea typeface="Arial" charset="0"/>
                  <a:cs typeface="Arial" charset="0"/>
                </a:rPr>
                <a:t>tag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ea typeface="Arial" charset="0"/>
                  <a:cs typeface="Arial" charset="0"/>
                </a:rPr>
                <a:t>    L2 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forwd</a:t>
              </a:r>
              <a:r>
                <a:rPr lang="en-US" sz="1100" dirty="0" smtClean="0">
                  <a:ea typeface="Arial" charset="0"/>
                  <a:cs typeface="Arial" charset="0"/>
                </a:rPr>
                <a:t> w/EFP/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BridgeDomain</a:t>
              </a:r>
              <a:r>
                <a:rPr lang="en-US" sz="1100" dirty="0" smtClean="0">
                  <a:ea typeface="Arial" charset="0"/>
                  <a:cs typeface="Arial" charset="0"/>
                </a:rPr>
                <a:t> </a:t>
              </a:r>
              <a:r>
                <a:rPr lang="en-US" sz="1100" dirty="0">
                  <a:ea typeface="Arial" charset="0"/>
                  <a:cs typeface="Arial" charset="0"/>
                </a:rPr>
                <a:t>concepts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VTR – push/pop/Translate (1:1,1:2, 2:1,2:2)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Mac Learning – default limit of 50k 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addr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Bridging 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    Split-horizon </a:t>
              </a:r>
              <a:r>
                <a:rPr lang="en-US" sz="1100" dirty="0">
                  <a:ea typeface="Arial" charset="0"/>
                  <a:cs typeface="Arial" charset="0"/>
                </a:rPr>
                <a:t>group support/EFP Filtering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Proxy Arp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Arp termination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IRB - BVI </a:t>
              </a:r>
              <a:r>
                <a:rPr lang="en-US" sz="1100" dirty="0">
                  <a:ea typeface="Arial" charset="0"/>
                  <a:cs typeface="Arial" charset="0"/>
                </a:rPr>
                <a:t>Support with </a:t>
              </a:r>
              <a:r>
                <a:rPr lang="en-US" sz="1100" dirty="0" err="1">
                  <a:ea typeface="Arial" charset="0"/>
                  <a:cs typeface="Arial" charset="0"/>
                </a:rPr>
                <a:t>RouterMac</a:t>
              </a:r>
              <a:r>
                <a:rPr lang="en-US" sz="1100" dirty="0"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ea typeface="Arial" charset="0"/>
                  <a:cs typeface="Arial" charset="0"/>
                </a:rPr>
                <a:t>assigmt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Flooding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Input ACLs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Interface </a:t>
              </a:r>
              <a:r>
                <a:rPr lang="en-US" sz="1100" dirty="0" smtClean="0">
                  <a:ea typeface="Arial" charset="0"/>
                  <a:cs typeface="Arial" charset="0"/>
                </a:rPr>
                <a:t>cross-connect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L2 GRE over </a:t>
              </a:r>
              <a:r>
                <a:rPr lang="en-US" sz="1100" dirty="0" err="1">
                  <a:ea typeface="Arial" charset="0"/>
                  <a:cs typeface="Arial" charset="0"/>
                </a:rPr>
                <a:t>IPSec</a:t>
              </a:r>
              <a:r>
                <a:rPr lang="en-US" sz="1100" dirty="0">
                  <a:ea typeface="Arial" charset="0"/>
                  <a:cs typeface="Arial" charset="0"/>
                </a:rPr>
                <a:t> tunnels</a:t>
              </a:r>
            </a:p>
            <a:p>
              <a:endParaRPr lang="en-US" dirty="0" smtClean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103101" y="5155220"/>
            <a:ext cx="3001074" cy="1339894"/>
            <a:chOff x="3073209" y="914402"/>
            <a:chExt cx="3001074" cy="1339894"/>
          </a:xfrm>
        </p:grpSpPr>
        <p:sp>
          <p:nvSpPr>
            <p:cNvPr id="58" name="Rounded Rectangle 57"/>
            <p:cNvSpPr/>
            <p:nvPr/>
          </p:nvSpPr>
          <p:spPr>
            <a:xfrm>
              <a:off x="3454907" y="914402"/>
              <a:ext cx="2619376" cy="1339894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Monitoring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73209" y="1428949"/>
              <a:ext cx="226055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Simple Port Analyzer (</a:t>
              </a:r>
              <a:r>
                <a:rPr lang="en-US" sz="1100" dirty="0" smtClean="0">
                  <a:ea typeface="Arial" charset="0"/>
                  <a:cs typeface="Arial" charset="0"/>
                </a:rPr>
                <a:t>SPAN)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IP Flow Export (IPFIX)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Counters for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everything</a:t>
              </a:r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Lawful </a:t>
              </a:r>
              <a:r>
                <a:rPr lang="en-US" sz="1100" dirty="0" smtClean="0">
                  <a:ea typeface="Arial" charset="0"/>
                  <a:cs typeface="Arial" charset="0"/>
                </a:rPr>
                <a:t>Intercept</a:t>
              </a:r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374892" y="4030877"/>
            <a:ext cx="3001074" cy="2976760"/>
            <a:chOff x="3073209" y="914402"/>
            <a:chExt cx="3001074" cy="2976760"/>
          </a:xfrm>
        </p:grpSpPr>
        <p:sp>
          <p:nvSpPr>
            <p:cNvPr id="62" name="Rounded Rectangle 61"/>
            <p:cNvSpPr/>
            <p:nvPr/>
          </p:nvSpPr>
          <p:spPr>
            <a:xfrm>
              <a:off x="3454907" y="914402"/>
              <a:ext cx="2619376" cy="2463266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3835907" y="1103313"/>
              <a:ext cx="1857375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Security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3209" y="1428949"/>
              <a:ext cx="2864887" cy="24622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Mandatory Input Checks: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TTL expiration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header checksum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L2 length &lt; IP length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ARP resolution/snooping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	ARP </a:t>
              </a:r>
              <a:r>
                <a:rPr lang="en-US" sz="1100" dirty="0" smtClean="0">
                  <a:ea typeface="Arial" charset="0"/>
                  <a:cs typeface="Arial" charset="0"/>
                </a:rPr>
                <a:t>proxy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SNAT</a:t>
              </a:r>
            </a:p>
            <a:p>
              <a:pPr lvl="1"/>
              <a:r>
                <a:rPr lang="en-US" sz="1100" dirty="0" smtClean="0">
                  <a:ea typeface="Arial" charset="0"/>
                  <a:cs typeface="Arial" charset="0"/>
                </a:rPr>
                <a:t>Ingress Port Range Filtering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Per interface </a:t>
              </a:r>
              <a:r>
                <a:rPr lang="en-US" sz="1100" dirty="0" smtClean="0">
                  <a:ea typeface="Arial" charset="0"/>
                  <a:cs typeface="Arial" charset="0"/>
                </a:rPr>
                <a:t>whitelists</a:t>
              </a:r>
            </a:p>
            <a:p>
              <a:pPr lvl="1"/>
              <a:r>
                <a:rPr lang="en-US" sz="1100" dirty="0">
                  <a:ea typeface="Arial" charset="0"/>
                  <a:cs typeface="Arial" charset="0"/>
                </a:rPr>
                <a:t>Policy/Security Groups/GBP (Classifier)</a:t>
              </a: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  <a:p>
              <a:pPr lvl="1"/>
              <a:endParaRPr lang="en-US" sz="1100" dirty="0">
                <a:ea typeface="Arial" charset="0"/>
                <a:cs typeface="Arial" charset="0"/>
              </a:endParaRPr>
            </a:p>
          </p:txBody>
        </p:sp>
      </p:grpSp>
      <p:sp>
        <p:nvSpPr>
          <p:cNvPr id="65" name="Rounded Rectangle 64"/>
          <p:cNvSpPr/>
          <p:nvPr/>
        </p:nvSpPr>
        <p:spPr>
          <a:xfrm>
            <a:off x="3024828" y="2826095"/>
            <a:ext cx="2476713" cy="789008"/>
          </a:xfrm>
          <a:prstGeom prst="roundRect">
            <a:avLst>
              <a:gd name="adj" fmla="val 22182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en-US" sz="1100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295560" y="2963697"/>
            <a:ext cx="1857375" cy="254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0" dirty="0" smtClean="0">
                <a:solidFill>
                  <a:schemeClr val="tx1"/>
                </a:solidFill>
              </a:rPr>
              <a:t>ICN</a:t>
            </a:r>
            <a:endParaRPr lang="en-US" sz="1330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710769" y="3254580"/>
            <a:ext cx="1518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100" dirty="0" smtClean="0">
                <a:ea typeface="Arial" charset="0"/>
                <a:cs typeface="Arial" charset="0"/>
              </a:rPr>
              <a:t>PIT/CS/FIB</a:t>
            </a:r>
          </a:p>
          <a:p>
            <a:pPr lvl="1"/>
            <a:r>
              <a:rPr lang="en-US" sz="1100" dirty="0" smtClean="0">
                <a:ea typeface="Arial" charset="0"/>
                <a:cs typeface="Arial" charset="0"/>
              </a:rPr>
              <a:t>Strategy layer</a:t>
            </a:r>
            <a:endParaRPr lang="en-US" sz="11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/>
                </a:solidFill>
              </a:rPr>
              <a:t>fd.io Foundation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idx="4294967295"/>
          </p:nvPr>
        </p:nvSpPr>
        <p:spPr>
          <a:xfrm>
            <a:off x="0" y="85725"/>
            <a:ext cx="11431588" cy="976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Continuous Quality, Performance, Usability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Built into the development process </a:t>
            </a:r>
            <a:r>
              <a:rPr lang="mr-IN" sz="1800" dirty="0" smtClean="0">
                <a:solidFill>
                  <a:schemeClr val="tx1"/>
                </a:solidFill>
              </a:rPr>
              <a:t>–</a:t>
            </a:r>
            <a:r>
              <a:rPr lang="en-US" sz="1800" dirty="0" smtClean="0">
                <a:solidFill>
                  <a:schemeClr val="tx1"/>
                </a:solidFill>
              </a:rPr>
              <a:t> patch by patch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6426" y="1160760"/>
            <a:ext cx="1255363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Submit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734227" y="1154970"/>
            <a:ext cx="1536916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Automated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Verify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35771" y="1158588"/>
            <a:ext cx="1536916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Code Review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482135" y="1159674"/>
            <a:ext cx="1536916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Merge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938592" y="1158588"/>
            <a:ext cx="183208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Publish Artifacts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552252" y="2702480"/>
            <a:ext cx="3000377" cy="4099316"/>
            <a:chOff x="697" y="914400"/>
            <a:chExt cx="3000377" cy="4099316"/>
          </a:xfrm>
        </p:grpSpPr>
        <p:sp>
          <p:nvSpPr>
            <p:cNvPr id="16" name="Rounded Rectangle 15"/>
            <p:cNvSpPr/>
            <p:nvPr/>
          </p:nvSpPr>
          <p:spPr>
            <a:xfrm>
              <a:off x="381698" y="914400"/>
              <a:ext cx="2619376" cy="4099316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58608" y="1103313"/>
              <a:ext cx="2293749" cy="55778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System Functional Testing</a:t>
              </a:r>
            </a:p>
            <a:p>
              <a:pPr algn="ctr"/>
              <a:r>
                <a:rPr lang="en-US" sz="1330" b="1" dirty="0" smtClean="0">
                  <a:solidFill>
                    <a:schemeClr val="accent6"/>
                  </a:solidFill>
                </a:rPr>
                <a:t>252 Tests/Patch</a:t>
              </a:r>
              <a:endParaRPr lang="en-US" sz="1330" b="1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7" y="1705118"/>
              <a:ext cx="2965877" cy="330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DHCP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Client and Proxy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GRE Overlay Tunnels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L2BD Ethernet Switching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 Cross Connect Ethernet Switching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LISP Overlay Tunnels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IPv4-in-IPv6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Softwire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Tunnels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Cop Address Security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IPSec</a:t>
              </a:r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IPv6 Routing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NS/ND, RA, ICMPv6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uRPF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Security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Tap Interface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Telemetry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IPFIX and Span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VRF Routed Forwarding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iACL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Security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Ingress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IPv6/IPv6/Mac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IPv4 Routing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QoS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Policer Metering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VLAN Tag Translation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VXLAN Overlay Tunnels</a:t>
              </a:r>
            </a:p>
            <a:p>
              <a:pPr lvl="1"/>
              <a:endParaRPr lang="en-US" sz="1100" b="1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74694" y="2702481"/>
            <a:ext cx="3010598" cy="4415738"/>
            <a:chOff x="-9524" y="914400"/>
            <a:chExt cx="3010598" cy="4415738"/>
          </a:xfrm>
        </p:grpSpPr>
        <p:sp>
          <p:nvSpPr>
            <p:cNvPr id="24" name="Rounded Rectangle 23"/>
            <p:cNvSpPr/>
            <p:nvPr/>
          </p:nvSpPr>
          <p:spPr>
            <a:xfrm>
              <a:off x="381698" y="914400"/>
              <a:ext cx="2619376" cy="4099316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58374" y="1088364"/>
              <a:ext cx="2295144" cy="55778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Performance Testing</a:t>
              </a:r>
            </a:p>
            <a:p>
              <a:pPr algn="ctr"/>
              <a:r>
                <a:rPr lang="en-US" sz="1330" b="1" dirty="0" smtClean="0">
                  <a:solidFill>
                    <a:schemeClr val="accent6"/>
                  </a:solidFill>
                </a:rPr>
                <a:t>144 Tests/Patch, 841 Tests</a:t>
              </a:r>
              <a:endParaRPr lang="en-US" sz="1330" b="1" dirty="0">
                <a:solidFill>
                  <a:schemeClr val="accent6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-9524" y="1682986"/>
              <a:ext cx="2779928" cy="3647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 Cross Connect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 Bridging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IPv4 Routing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IPv6 Routing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IPv4 Scale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20k,200k,2M FIB Entries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IPv4 Scale - </a:t>
              </a:r>
              <a:r>
                <a:rPr lang="en-US" sz="1100" b="1" dirty="0">
                  <a:ea typeface="Arial" charset="0"/>
                  <a:cs typeface="Arial" charset="0"/>
                </a:rPr>
                <a:t>20k,200k,2M FIB Entries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VM with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vhost-userr</a:t>
              </a:r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PHYS-VPP-VM-VPP-PHYS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L2 Cross Connect/Bridge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VXLAN w/L2 Bridge Domain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IPv4 Routing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COP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IPv4/IPv6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whiteless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iACL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ingress IPv4/IPv6 ACLs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LISP </a:t>
              </a:r>
              <a:r>
                <a:rPr lang="mr-IN" sz="1100" b="1" dirty="0" smtClean="0">
                  <a:ea typeface="Arial" charset="0"/>
                  <a:cs typeface="Arial" charset="0"/>
                </a:rPr>
                <a:t>–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IPv4-o-IPv6/IPv6-o-IPv4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VXLAN</a:t>
              </a:r>
            </a:p>
            <a:p>
              <a:pPr lvl="1"/>
              <a:r>
                <a:rPr lang="en-US" sz="1100" b="1" dirty="0" err="1" smtClean="0">
                  <a:ea typeface="Arial" charset="0"/>
                  <a:cs typeface="Arial" charset="0"/>
                </a:rPr>
                <a:t>QoS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Policer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 Cross over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L2 Bridging</a:t>
              </a: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>
                <a:ea typeface="Arial" charset="0"/>
                <a:cs typeface="Arial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943705" y="2702480"/>
            <a:ext cx="2951449" cy="3540319"/>
            <a:chOff x="72528" y="914398"/>
            <a:chExt cx="2951449" cy="7025543"/>
          </a:xfrm>
        </p:grpSpPr>
        <p:sp>
          <p:nvSpPr>
            <p:cNvPr id="30" name="Rounded Rectangle 29"/>
            <p:cNvSpPr/>
            <p:nvPr/>
          </p:nvSpPr>
          <p:spPr>
            <a:xfrm>
              <a:off x="381698" y="914398"/>
              <a:ext cx="2619376" cy="5737418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sz="11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46599" y="1152755"/>
              <a:ext cx="2295144" cy="110688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0" dirty="0" smtClean="0">
                  <a:solidFill>
                    <a:schemeClr val="tx1"/>
                  </a:solidFill>
                </a:rPr>
                <a:t>Usability</a:t>
              </a:r>
              <a:endParaRPr lang="en-US" sz="133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528" y="2381993"/>
              <a:ext cx="2951449" cy="5557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Merge-by-merge: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apt installable deb packaging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yum installable rpm packaging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autogenerated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code documentation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autogenerated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cli documentation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Per release: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autogenerated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testing reports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      report perf improvements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Puppet modules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Training/Tutorial videos</a:t>
              </a:r>
            </a:p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Hands-on-</a:t>
              </a:r>
              <a:r>
                <a:rPr lang="en-US" sz="1100" b="1" dirty="0" err="1" smtClean="0">
                  <a:ea typeface="Arial" charset="0"/>
                  <a:cs typeface="Arial" charset="0"/>
                </a:rPr>
                <a:t>usecase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documentation</a:t>
              </a: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>
                <a:ea typeface="Arial" charset="0"/>
                <a:cs typeface="Arial" charset="0"/>
              </a:endParaRPr>
            </a:p>
          </p:txBody>
        </p:sp>
      </p:grpSp>
      <p:cxnSp>
        <p:nvCxnSpPr>
          <p:cNvPr id="34" name="Straight Arrow Connector 33"/>
          <p:cNvCxnSpPr>
            <a:stCxn id="4" idx="3"/>
            <a:endCxn id="8" idx="1"/>
          </p:cNvCxnSpPr>
          <p:nvPr/>
        </p:nvCxnSpPr>
        <p:spPr>
          <a:xfrm flipV="1">
            <a:off x="1921789" y="1612170"/>
            <a:ext cx="812438" cy="579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3"/>
            <a:endCxn id="9" idx="1"/>
          </p:cNvCxnSpPr>
          <p:nvPr/>
        </p:nvCxnSpPr>
        <p:spPr>
          <a:xfrm>
            <a:off x="4271143" y="1612170"/>
            <a:ext cx="864628" cy="361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3"/>
            <a:endCxn id="10" idx="1"/>
          </p:cNvCxnSpPr>
          <p:nvPr/>
        </p:nvCxnSpPr>
        <p:spPr>
          <a:xfrm>
            <a:off x="6672687" y="1615788"/>
            <a:ext cx="809448" cy="108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3"/>
            <a:endCxn id="11" idx="1"/>
          </p:cNvCxnSpPr>
          <p:nvPr/>
        </p:nvCxnSpPr>
        <p:spPr>
          <a:xfrm flipV="1">
            <a:off x="9019051" y="1615788"/>
            <a:ext cx="919541" cy="108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-225956" y="2702479"/>
            <a:ext cx="3084721" cy="3956885"/>
            <a:chOff x="8993929" y="-1513187"/>
            <a:chExt cx="3084721" cy="3956885"/>
          </a:xfrm>
        </p:grpSpPr>
        <p:grpSp>
          <p:nvGrpSpPr>
            <p:cNvPr id="48" name="Group 47"/>
            <p:cNvGrpSpPr/>
            <p:nvPr/>
          </p:nvGrpSpPr>
          <p:grpSpPr>
            <a:xfrm>
              <a:off x="8993929" y="-1513187"/>
              <a:ext cx="3034687" cy="3956885"/>
              <a:chOff x="-33613" y="914399"/>
              <a:chExt cx="3034687" cy="3956885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381698" y="914399"/>
                <a:ext cx="2619376" cy="3681655"/>
              </a:xfrm>
              <a:prstGeom prst="roundRect">
                <a:avLst>
                  <a:gd name="adj" fmla="val 22182"/>
                </a:avLst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:endParaRPr lang="en-US" sz="1100" dirty="0">
                  <a:solidFill>
                    <a:schemeClr val="tx1"/>
                  </a:solidFill>
                  <a:ea typeface="Arial" charset="0"/>
                  <a:cs typeface="Arial" charset="0"/>
                </a:endParaRPr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539707" y="1103313"/>
                <a:ext cx="2295144" cy="557784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30" dirty="0" smtClean="0">
                    <a:solidFill>
                      <a:schemeClr val="tx1"/>
                    </a:solidFill>
                  </a:rPr>
                  <a:t>Build/Unit Testing</a:t>
                </a:r>
              </a:p>
              <a:p>
                <a:pPr algn="ctr"/>
                <a:r>
                  <a:rPr lang="en-US" sz="1330" b="1" dirty="0" smtClean="0">
                    <a:solidFill>
                      <a:schemeClr val="accent6"/>
                    </a:solidFill>
                  </a:rPr>
                  <a:t>120 Tests/Patch</a:t>
                </a:r>
                <a:endParaRPr lang="en-US" sz="133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-33613" y="1731963"/>
                <a:ext cx="2191626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en-US" sz="1100" b="1" dirty="0" smtClean="0">
                    <a:ea typeface="Arial" charset="0"/>
                    <a:cs typeface="Arial" charset="0"/>
                  </a:rPr>
                  <a:t>Build binary packaging for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Ubuntu 14.04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Ubuntu 16.04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Centos 7</a:t>
                </a:r>
              </a:p>
              <a:p>
                <a:pPr lvl="1"/>
                <a:r>
                  <a:rPr lang="en-US" sz="1100" b="1" dirty="0" smtClean="0">
                    <a:ea typeface="Arial" charset="0"/>
                    <a:cs typeface="Arial" charset="0"/>
                  </a:rPr>
                  <a:t>Automated Style Checking</a:t>
                </a:r>
              </a:p>
              <a:p>
                <a:pPr lvl="1"/>
                <a:r>
                  <a:rPr lang="en-US" sz="1100" b="1" dirty="0" smtClean="0">
                    <a:ea typeface="Arial" charset="0"/>
                    <a:cs typeface="Arial" charset="0"/>
                  </a:rPr>
                  <a:t>Unit test :</a:t>
                </a:r>
                <a:endParaRPr lang="en-US" sz="1100" b="1" dirty="0">
                  <a:ea typeface="Arial" charset="0"/>
                  <a:cs typeface="Arial" charset="0"/>
                </a:endParaRP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IPFIX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BFD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Classifier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DHCP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FIB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GRE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IPv4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IPv4 IRB</a:t>
                </a:r>
              </a:p>
              <a:p>
                <a:pPr lvl="1"/>
                <a:r>
                  <a:rPr lang="en-US" sz="1100" b="1" dirty="0">
                    <a:ea typeface="Arial" charset="0"/>
                    <a:cs typeface="Arial" charset="0"/>
                  </a:rPr>
                  <a:t> </a:t>
                </a:r>
                <a:r>
                  <a:rPr lang="en-US" sz="1100" b="1" dirty="0" smtClean="0">
                    <a:ea typeface="Arial" charset="0"/>
                    <a:cs typeface="Arial" charset="0"/>
                  </a:rPr>
                  <a:t>        IPv4 multi-VRF</a:t>
                </a:r>
              </a:p>
              <a:p>
                <a:pPr lvl="1"/>
                <a:r>
                  <a:rPr lang="en-US" sz="1100" b="1" dirty="0" smtClean="0">
                    <a:ea typeface="Arial" charset="0"/>
                    <a:cs typeface="Arial" charset="0"/>
                  </a:rPr>
                  <a:t>                  </a:t>
                </a:r>
              </a:p>
              <a:p>
                <a:pPr lvl="1"/>
                <a:endParaRPr lang="en-US" sz="1100" b="1" dirty="0" smtClean="0">
                  <a:ea typeface="Arial" charset="0"/>
                  <a:cs typeface="Arial" charset="0"/>
                </a:endParaRPr>
              </a:p>
              <a:p>
                <a:pPr lvl="1"/>
                <a:endParaRPr lang="en-US" sz="1100" b="1" dirty="0"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10113047" y="303098"/>
              <a:ext cx="1965603" cy="1954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en-US" sz="1100" b="1" dirty="0" smtClean="0">
                  <a:ea typeface="Arial" charset="0"/>
                  <a:cs typeface="Arial" charset="0"/>
                </a:rPr>
                <a:t>         IPv6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IP Multicast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L2 FIB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L2 Bridge Domain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MPLS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SNAT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SPAN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VXLAN</a:t>
              </a:r>
            </a:p>
            <a:p>
              <a:pPr lvl="1"/>
              <a:r>
                <a:rPr lang="en-US" sz="1100" b="1" dirty="0">
                  <a:ea typeface="Arial" charset="0"/>
                  <a:cs typeface="Arial" charset="0"/>
                </a:rPr>
                <a:t> </a:t>
              </a:r>
              <a:r>
                <a:rPr lang="en-US" sz="1100" b="1" dirty="0" smtClean="0">
                  <a:ea typeface="Arial" charset="0"/>
                  <a:cs typeface="Arial" charset="0"/>
                </a:rPr>
                <a:t>        </a:t>
              </a:r>
            </a:p>
            <a:p>
              <a:pPr lvl="1"/>
              <a:endParaRPr lang="en-US" sz="1100" b="1" dirty="0" smtClean="0">
                <a:ea typeface="Arial" charset="0"/>
                <a:cs typeface="Arial" charset="0"/>
              </a:endParaRPr>
            </a:p>
            <a:p>
              <a:pPr lvl="1"/>
              <a:endParaRPr lang="en-US" sz="1100" b="1" dirty="0">
                <a:ea typeface="Arial" charset="0"/>
                <a:cs typeface="Arial" charset="0"/>
              </a:endParaRPr>
            </a:p>
          </p:txBody>
        </p:sp>
      </p:grpSp>
      <p:sp>
        <p:nvSpPr>
          <p:cNvPr id="66" name="Left Brace 65"/>
          <p:cNvSpPr/>
          <p:nvPr/>
        </p:nvSpPr>
        <p:spPr>
          <a:xfrm rot="5400000">
            <a:off x="3768001" y="-1613212"/>
            <a:ext cx="823854" cy="8210728"/>
          </a:xfrm>
          <a:prstGeom prst="leftBrace">
            <a:avLst>
              <a:gd name="adj1" fmla="val 8333"/>
              <a:gd name="adj2" fmla="val 5792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 Brace 66"/>
          <p:cNvSpPr/>
          <p:nvPr/>
        </p:nvSpPr>
        <p:spPr>
          <a:xfrm rot="5400000">
            <a:off x="10111681" y="1189147"/>
            <a:ext cx="869491" cy="2651647"/>
          </a:xfrm>
          <a:prstGeom prst="leftBrace">
            <a:avLst>
              <a:gd name="adj1" fmla="val 8333"/>
              <a:gd name="adj2" fmla="val 3655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8966474" y="6524797"/>
            <a:ext cx="308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Run on real hardware in fd.io Performance Lab</a:t>
            </a:r>
          </a:p>
        </p:txBody>
      </p:sp>
      <p:cxnSp>
        <p:nvCxnSpPr>
          <p:cNvPr id="69" name="Straight Arrow Connector 68"/>
          <p:cNvCxnSpPr>
            <a:stCxn id="68" idx="1"/>
          </p:cNvCxnSpPr>
          <p:nvPr/>
        </p:nvCxnSpPr>
        <p:spPr>
          <a:xfrm flipH="1" flipV="1">
            <a:off x="8325012" y="6282993"/>
            <a:ext cx="641462" cy="38030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8714637" y="5922470"/>
            <a:ext cx="23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Merge-by-merge packaging feeds</a:t>
            </a:r>
          </a:p>
          <a:p>
            <a:r>
              <a:rPr lang="en-US" sz="1200" dirty="0" smtClean="0"/>
              <a:t>Downstream consumer CI pipelines</a:t>
            </a:r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>
          <a:xfrm flipH="1" flipV="1">
            <a:off x="9717172" y="5593686"/>
            <a:ext cx="194813" cy="32878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66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66" grpId="0" animBg="1"/>
      <p:bldP spid="67" grpId="0" animBg="1"/>
      <p:bldP spid="68" grpId="0"/>
      <p:bldP spid="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Universal Dataplane: Infrastructure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828866" y="1990165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978352" y="4729059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8352" y="4073541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31283" y="1183341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Bare Metal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151858" y="1884381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301344" y="4623275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4301344" y="3967757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301344" y="2907364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991403" y="2907364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690199" y="2907364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3754275" y="1077557"/>
            <a:ext cx="3152134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Cloud/</a:t>
            </a:r>
            <a:r>
              <a:rPr lang="en-US" dirty="0" err="1" smtClean="0">
                <a:solidFill>
                  <a:schemeClr val="tx1"/>
                </a:solidFill>
              </a:rPr>
              <a:t>NFVi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7453478" y="1771118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602964" y="4510012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7602964" y="3854494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7602964" y="2794101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8293023" y="2794101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8991819" y="2794101"/>
            <a:ext cx="679302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055895" y="964294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Container Infra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6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987" y="141734"/>
            <a:ext cx="11340259" cy="1143000"/>
          </a:xfrm>
        </p:spPr>
        <p:txBody>
          <a:bodyPr/>
          <a:lstStyle/>
          <a:p>
            <a:r>
              <a:rPr lang="en-US" dirty="0" err="1" smtClean="0"/>
              <a:t>FD.io</a:t>
            </a:r>
            <a:r>
              <a:rPr lang="en-US" dirty="0" smtClean="0"/>
              <a:t>: The Universal Dataplane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537" y="1308581"/>
            <a:ext cx="4800095" cy="4439103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Project at Linux Foundation</a:t>
            </a:r>
          </a:p>
          <a:p>
            <a:pPr lvl="1"/>
            <a:r>
              <a:rPr lang="en-US" sz="2000" dirty="0" smtClean="0"/>
              <a:t>Multi-party</a:t>
            </a:r>
          </a:p>
          <a:p>
            <a:pPr lvl="1"/>
            <a:r>
              <a:rPr lang="en-US" sz="2000" dirty="0" smtClean="0"/>
              <a:t>Multi-project</a:t>
            </a:r>
          </a:p>
          <a:p>
            <a:r>
              <a:rPr lang="en-US" dirty="0" smtClean="0"/>
              <a:t>Software Dataplane</a:t>
            </a:r>
          </a:p>
          <a:p>
            <a:pPr lvl="1"/>
            <a:r>
              <a:rPr lang="en-US" sz="2000" dirty="0" smtClean="0"/>
              <a:t>High throughput</a:t>
            </a:r>
          </a:p>
          <a:p>
            <a:pPr lvl="1"/>
            <a:r>
              <a:rPr lang="en-US" sz="2000" dirty="0" smtClean="0"/>
              <a:t>Low Latency</a:t>
            </a:r>
          </a:p>
          <a:p>
            <a:pPr lvl="1"/>
            <a:r>
              <a:rPr lang="en-US" sz="2000" dirty="0" smtClean="0"/>
              <a:t>Feature Rich</a:t>
            </a:r>
          </a:p>
          <a:p>
            <a:pPr lvl="1"/>
            <a:r>
              <a:rPr lang="en-US" sz="2000" dirty="0" smtClean="0"/>
              <a:t>Resource Efficient</a:t>
            </a:r>
          </a:p>
          <a:p>
            <a:pPr lvl="1"/>
            <a:r>
              <a:rPr lang="en-US" sz="2000" dirty="0" smtClean="0"/>
              <a:t>Bare Metal/VM/Container</a:t>
            </a:r>
          </a:p>
          <a:p>
            <a:pPr lvl="1"/>
            <a:r>
              <a:rPr lang="en-US" sz="2000" dirty="0" smtClean="0"/>
              <a:t>Multiplatform</a:t>
            </a:r>
            <a:r>
              <a:rPr lang="en-US" sz="1400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26854" y="3591768"/>
            <a:ext cx="4070444" cy="2460249"/>
          </a:xfrm>
          <a:prstGeom prst="rect">
            <a:avLst/>
          </a:prstGeom>
          <a:noFill/>
          <a:ln>
            <a:solidFill>
              <a:schemeClr val="accent3">
                <a:lumMod val="1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Bare Metal/VM/Container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758554" y="1270610"/>
            <a:ext cx="6063916" cy="1965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Fd.io Scope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b="1" dirty="0" smtClean="0"/>
              <a:t>Network IO </a:t>
            </a:r>
            <a:r>
              <a:rPr lang="en-US" b="1" dirty="0" smtClean="0"/>
              <a:t>- </a:t>
            </a:r>
            <a:r>
              <a:rPr lang="en-US" sz="2000" dirty="0" smtClean="0"/>
              <a:t>NIC/</a:t>
            </a:r>
            <a:r>
              <a:rPr lang="en-US" sz="2000" dirty="0" err="1" smtClean="0"/>
              <a:t>vNIC</a:t>
            </a:r>
            <a:r>
              <a:rPr lang="en-US" sz="2000" dirty="0" smtClean="0"/>
              <a:t> </a:t>
            </a:r>
            <a:r>
              <a:rPr lang="en-US" sz="2000" dirty="0"/>
              <a:t>&lt;-&gt; </a:t>
            </a:r>
            <a:r>
              <a:rPr lang="en-US" sz="2000" dirty="0" smtClean="0"/>
              <a:t>cores/threads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Packet Processing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 </a:t>
            </a:r>
            <a:r>
              <a:rPr lang="en-US" sz="2000" dirty="0" smtClean="0"/>
              <a:t>Classify/Transform/Prioritize/Forward/Terminate</a:t>
            </a:r>
            <a:r>
              <a:rPr lang="en-US" sz="2000" b="1" dirty="0" smtClean="0"/>
              <a:t> </a:t>
            </a:r>
          </a:p>
          <a:p>
            <a:pPr lvl="1"/>
            <a:r>
              <a:rPr lang="en-US" sz="2000" b="1" dirty="0" smtClean="0"/>
              <a:t>Dataplane Management Agents -  </a:t>
            </a:r>
            <a:r>
              <a:rPr lang="en-US" sz="2000" dirty="0" err="1" smtClean="0"/>
              <a:t>ControlPlane</a:t>
            </a:r>
            <a:endParaRPr lang="en-US" sz="2000" dirty="0" smtClean="0"/>
          </a:p>
        </p:txBody>
      </p:sp>
      <p:sp>
        <p:nvSpPr>
          <p:cNvPr id="17" name="Rounded Rectangle 16"/>
          <p:cNvSpPr/>
          <p:nvPr/>
        </p:nvSpPr>
        <p:spPr>
          <a:xfrm>
            <a:off x="7095287" y="4284284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Dataplane Management Agent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095287" y="4855788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Packet Processing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95287" y="5428147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Network IO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 descr="fdio_in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69" y="4627188"/>
            <a:ext cx="744279" cy="457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427" y="4627188"/>
            <a:ext cx="609600" cy="457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706" y="4627188"/>
            <a:ext cx="361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Universal Dataplane: VNFs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765242" y="2000922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914728" y="4739816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914727" y="3023905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367659" y="1194098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r>
              <a:rPr lang="en-US" dirty="0" smtClean="0">
                <a:solidFill>
                  <a:schemeClr val="tx1"/>
                </a:solidFill>
              </a:rPr>
              <a:t> based VNFs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954412" y="3023905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954478" y="3401701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002367" y="3393499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914728" y="4084298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088233" y="2000922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237719" y="4739816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237718" y="3023905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690650" y="1194098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r>
              <a:rPr lang="en-US" dirty="0" smtClean="0">
                <a:solidFill>
                  <a:schemeClr val="tx1"/>
                </a:solidFill>
              </a:rPr>
              <a:t> based VNFs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277403" y="3023905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277469" y="3401701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325358" y="3393499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6237719" y="4084298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Universal Dataplane: Embedded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570580" y="2118503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718802" y="4436327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172997" y="1311679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Embedded Device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720066" y="3773093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732728" y="5008643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Hw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Accel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2" name="Picture 21" descr="fdio_in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851" y="2834495"/>
            <a:ext cx="744279" cy="457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09" y="2834495"/>
            <a:ext cx="609600" cy="457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088" y="2834495"/>
            <a:ext cx="361900" cy="457200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6262246" y="2118503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424394" y="2810274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864663" y="1311679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SmartNic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424394" y="3600789"/>
            <a:ext cx="2057400" cy="1859126"/>
          </a:xfrm>
          <a:prstGeom prst="roundRect">
            <a:avLst>
              <a:gd name="adj" fmla="val 23009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SmartNic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6531636" y="4194272"/>
            <a:ext cx="1839559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531636" y="4812669"/>
            <a:ext cx="1839559" cy="4512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Hw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Accel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2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43" grpId="0" animBg="1"/>
      <p:bldP spid="45" grpId="0" animBg="1"/>
      <p:bldP spid="44" grpId="0" animBg="1"/>
      <p:bldP spid="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Universal Dataplane: CICN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828866" y="1990165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77088" y="4307989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31283" y="1183341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Physical CICN router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978352" y="3644755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991014" y="4880305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Hw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Accel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1" name="Picture 30" descr="fdio_in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37" y="2706157"/>
            <a:ext cx="744279" cy="4572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095" y="2706157"/>
            <a:ext cx="609600" cy="457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374" y="2706157"/>
            <a:ext cx="361900" cy="457200"/>
          </a:xfrm>
          <a:prstGeom prst="rect">
            <a:avLst/>
          </a:prstGeom>
        </p:spPr>
      </p:pic>
      <p:sp>
        <p:nvSpPr>
          <p:cNvPr id="55" name="Rounded Rectangle 54"/>
          <p:cNvSpPr/>
          <p:nvPr/>
        </p:nvSpPr>
        <p:spPr>
          <a:xfrm>
            <a:off x="4136029" y="1951453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285515" y="4690347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4285514" y="2974436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3738446" y="1144629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CICN in a 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5325199" y="2974436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4325265" y="3352232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373154" y="3344030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285515" y="4034829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7459020" y="1951453"/>
            <a:ext cx="2356373" cy="3913728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608506" y="4690347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7608505" y="2974436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docker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7061437" y="1144629"/>
            <a:ext cx="3173506" cy="5000251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CICN in a Container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8648190" y="2974436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LXC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7648256" y="3352232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8696145" y="3344030"/>
            <a:ext cx="850448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7608506" y="4034829"/>
            <a:ext cx="938154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2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Universal Dataplane: communication/API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5484" y="3685550"/>
            <a:ext cx="596153" cy="365125"/>
          </a:xfrm>
        </p:spPr>
        <p:txBody>
          <a:bodyPr/>
          <a:lstStyle/>
          <a:p>
            <a:fld id="{40CC8E1A-A953-FA40-9E8D-D790E7D153E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1150790" y="2311400"/>
            <a:ext cx="5511015" cy="3442955"/>
          </a:xfrm>
          <a:prstGeom prst="roundRect">
            <a:avLst>
              <a:gd name="adj" fmla="val 47909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738695" y="1311679"/>
            <a:ext cx="6335204" cy="5048634"/>
          </a:xfrm>
          <a:prstGeom prst="roundRect">
            <a:avLst>
              <a:gd name="adj" fmla="val 48530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716741" y="3716786"/>
            <a:ext cx="938155" cy="864850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LXC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1758943" y="4100910"/>
            <a:ext cx="850448" cy="38055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3505344" y="2806700"/>
            <a:ext cx="2899937" cy="1779297"/>
          </a:xfrm>
          <a:prstGeom prst="roundRect">
            <a:avLst>
              <a:gd name="adj" fmla="val 28854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LXC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853865" y="4115134"/>
            <a:ext cx="1179788" cy="3719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FD.io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411286" y="3339197"/>
            <a:ext cx="861408" cy="4217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Socket API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411286" y="2975318"/>
            <a:ext cx="861408" cy="3608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app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>
            <a:stCxn id="69" idx="3"/>
            <a:endCxn id="36" idx="1"/>
          </p:cNvCxnSpPr>
          <p:nvPr/>
        </p:nvCxnSpPr>
        <p:spPr>
          <a:xfrm>
            <a:off x="2609391" y="4291189"/>
            <a:ext cx="1244474" cy="9908"/>
          </a:xfrm>
          <a:prstGeom prst="straightConnector1">
            <a:avLst/>
          </a:prstGeom>
          <a:ln w="22225">
            <a:solidFill>
              <a:schemeClr val="tx1"/>
            </a:solidFill>
            <a:headEnd type="stealt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86"/>
          <p:cNvCxnSpPr>
            <a:stCxn id="36" idx="2"/>
            <a:endCxn id="69" idx="2"/>
          </p:cNvCxnSpPr>
          <p:nvPr/>
        </p:nvCxnSpPr>
        <p:spPr>
          <a:xfrm rot="5400000" flipH="1">
            <a:off x="3311167" y="3354468"/>
            <a:ext cx="5591" cy="2259592"/>
          </a:xfrm>
          <a:prstGeom prst="curvedConnector3">
            <a:avLst>
              <a:gd name="adj1" fmla="val -22942300"/>
            </a:avLst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1993900" y="4923700"/>
            <a:ext cx="37465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Kernel/Hypervisor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1" name="Curved Connector 90"/>
          <p:cNvCxnSpPr/>
          <p:nvPr/>
        </p:nvCxnSpPr>
        <p:spPr>
          <a:xfrm rot="5400000">
            <a:off x="3292901" y="3291078"/>
            <a:ext cx="94577" cy="2257940"/>
          </a:xfrm>
          <a:prstGeom prst="curvedConnector3">
            <a:avLst>
              <a:gd name="adj1" fmla="val 690850"/>
            </a:avLst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7358988" y="4084914"/>
            <a:ext cx="4005711" cy="2108751"/>
            <a:chOff x="3073209" y="914402"/>
            <a:chExt cx="3392275" cy="1673981"/>
          </a:xfrm>
        </p:grpSpPr>
        <p:sp>
          <p:nvSpPr>
            <p:cNvPr id="93" name="Rounded Rectangle 92"/>
            <p:cNvSpPr/>
            <p:nvPr/>
          </p:nvSpPr>
          <p:spPr>
            <a:xfrm>
              <a:off x="3454907" y="914402"/>
              <a:ext cx="2619376" cy="1673981"/>
            </a:xfrm>
            <a:prstGeom prst="roundRect">
              <a:avLst>
                <a:gd name="adj" fmla="val 22182"/>
              </a:avLst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3574538" y="1062767"/>
              <a:ext cx="2380114" cy="254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chemeClr val="tx1"/>
                  </a:solidFill>
                </a:rPr>
                <a:t>Existing drivers for links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73209" y="1428949"/>
              <a:ext cx="3392275" cy="53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628650" lvl="1" indent="-171450">
                <a:buFont typeface="Arial" charset="0"/>
                <a:buChar char="•"/>
              </a:pPr>
              <a:r>
                <a:rPr lang="en-US" dirty="0" smtClean="0">
                  <a:ea typeface="Arial" charset="0"/>
                  <a:cs typeface="Arial" charset="0"/>
                </a:rPr>
                <a:t>DPDK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dirty="0" smtClean="0">
                  <a:ea typeface="Arial" charset="0"/>
                  <a:cs typeface="Arial" charset="0"/>
                </a:rPr>
                <a:t>AF-PACKET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dirty="0" smtClean="0">
                  <a:ea typeface="Arial" charset="0"/>
                  <a:cs typeface="Arial" charset="0"/>
                </a:rPr>
                <a:t>MEMIF (SHARED MEMORY)</a:t>
              </a:r>
              <a:endParaRPr lang="en-US" dirty="0">
                <a:ea typeface="Arial" charset="0"/>
                <a:cs typeface="Arial" charset="0"/>
              </a:endParaRPr>
            </a:p>
          </p:txBody>
        </p:sp>
      </p:grpSp>
      <p:sp>
        <p:nvSpPr>
          <p:cNvPr id="110" name="Rounded Rectangle 109"/>
          <p:cNvSpPr/>
          <p:nvPr/>
        </p:nvSpPr>
        <p:spPr>
          <a:xfrm>
            <a:off x="3659306" y="2998763"/>
            <a:ext cx="806093" cy="3608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LXD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30" name="Curved Connector 129"/>
          <p:cNvCxnSpPr>
            <a:stCxn id="37" idx="2"/>
            <a:endCxn id="36" idx="3"/>
          </p:cNvCxnSpPr>
          <p:nvPr/>
        </p:nvCxnSpPr>
        <p:spPr>
          <a:xfrm rot="5400000">
            <a:off x="5167755" y="3626862"/>
            <a:ext cx="540134" cy="808337"/>
          </a:xfrm>
          <a:prstGeom prst="curvedConnector2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/>
          <p:cNvSpPr/>
          <p:nvPr/>
        </p:nvSpPr>
        <p:spPr>
          <a:xfrm>
            <a:off x="2285262" y="5515127"/>
            <a:ext cx="2057400" cy="506717"/>
          </a:xfrm>
          <a:prstGeom prst="roundRect">
            <a:avLst>
              <a:gd name="adj" fmla="val 23009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Nic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7" name="Rounded Rectangle 146"/>
          <p:cNvSpPr/>
          <p:nvPr/>
        </p:nvSpPr>
        <p:spPr>
          <a:xfrm>
            <a:off x="4875921" y="3812620"/>
            <a:ext cx="1008180" cy="36086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MEMIF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8" name="Rounded Rectangle 147"/>
          <p:cNvSpPr/>
          <p:nvPr/>
        </p:nvSpPr>
        <p:spPr>
          <a:xfrm>
            <a:off x="2639951" y="3965834"/>
            <a:ext cx="1008180" cy="36086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MEMIF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9" name="Rounded Rectangle 148"/>
          <p:cNvSpPr/>
          <p:nvPr/>
        </p:nvSpPr>
        <p:spPr>
          <a:xfrm>
            <a:off x="2285262" y="4523755"/>
            <a:ext cx="1256496" cy="36086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AF-PACKET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0" name="Rounded Rectangle 149"/>
          <p:cNvSpPr/>
          <p:nvPr/>
        </p:nvSpPr>
        <p:spPr>
          <a:xfrm>
            <a:off x="2117865" y="5439560"/>
            <a:ext cx="1256496" cy="36086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DPDK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7831785" y="1882713"/>
            <a:ext cx="3093046" cy="2108751"/>
          </a:xfrm>
          <a:prstGeom prst="roundRect">
            <a:avLst>
              <a:gd name="adj" fmla="val 22182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en-US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365892" y="2694083"/>
            <a:ext cx="3520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28650" lvl="1" indent="-171450">
              <a:buFont typeface="Arial" charset="0"/>
              <a:buChar char="•"/>
            </a:pPr>
            <a:r>
              <a:rPr lang="en-US" dirty="0" smtClean="0">
                <a:ea typeface="Arial" charset="0"/>
                <a:cs typeface="Arial" charset="0"/>
              </a:rPr>
              <a:t>Segmentation/Naming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dirty="0" smtClean="0">
                <a:ea typeface="Arial" charset="0"/>
                <a:cs typeface="Arial" charset="0"/>
              </a:rPr>
              <a:t>Manifest management</a:t>
            </a:r>
            <a:endParaRPr lang="en-US" dirty="0">
              <a:ea typeface="Arial" charset="0"/>
              <a:cs typeface="Arial" charset="0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dirty="0" smtClean="0">
                <a:ea typeface="Arial" charset="0"/>
                <a:cs typeface="Arial" charset="0"/>
              </a:rPr>
              <a:t>Reassembly</a:t>
            </a:r>
            <a:endParaRPr lang="en-US" dirty="0">
              <a:ea typeface="Arial" charset="0"/>
              <a:cs typeface="Arial" charset="0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dirty="0" smtClean="0">
                <a:ea typeface="Arial" charset="0"/>
                <a:cs typeface="Arial" charset="0"/>
              </a:rPr>
              <a:t>Flow and Congestion Control</a:t>
            </a:r>
          </a:p>
        </p:txBody>
      </p:sp>
      <p:sp>
        <p:nvSpPr>
          <p:cNvPr id="153" name="Rounded Rectangle 152"/>
          <p:cNvSpPr/>
          <p:nvPr/>
        </p:nvSpPr>
        <p:spPr>
          <a:xfrm>
            <a:off x="7947649" y="1970840"/>
            <a:ext cx="2810518" cy="6493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Consumer/Producer Socket API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5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7" grpId="0" animBg="1"/>
      <p:bldP spid="69" grpId="0" animBg="1"/>
      <p:bldP spid="33" grpId="0" animBg="1"/>
      <p:bldP spid="36" grpId="0" animBg="1"/>
      <p:bldP spid="37" grpId="0" animBg="1"/>
      <p:bldP spid="38" grpId="0" animBg="1"/>
      <p:bldP spid="64" grpId="0" animBg="1"/>
      <p:bldP spid="110" grpId="0" animBg="1"/>
      <p:bldP spid="145" grpId="0" animBg="1"/>
      <p:bldP spid="147" grpId="0"/>
      <p:bldP spid="148" grpId="0"/>
      <p:bldP spid="149" grpId="0"/>
      <p:bldP spid="1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CICN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3200"/>
            <a:ext cx="10511118" cy="43359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Core libraries</a:t>
            </a:r>
          </a:p>
          <a:p>
            <a:pPr lvl="1"/>
            <a:r>
              <a:rPr lang="en-US" dirty="0" smtClean="0"/>
              <a:t>Consumer/Producer Socket API, </a:t>
            </a:r>
            <a:r>
              <a:rPr lang="en-US" dirty="0" err="1" smtClean="0"/>
              <a:t>CCNx</a:t>
            </a:r>
            <a:r>
              <a:rPr lang="en-US" dirty="0" smtClean="0"/>
              <a:t> libs, PARC C libraries</a:t>
            </a:r>
          </a:p>
          <a:p>
            <a:r>
              <a:rPr lang="en-US" dirty="0" smtClean="0"/>
              <a:t>Server and Router</a:t>
            </a:r>
          </a:p>
          <a:p>
            <a:pPr lvl="1"/>
            <a:r>
              <a:rPr lang="en-US" dirty="0" smtClean="0"/>
              <a:t>VPP </a:t>
            </a:r>
            <a:r>
              <a:rPr lang="en-US" dirty="0" err="1" smtClean="0"/>
              <a:t>cicn</a:t>
            </a:r>
            <a:r>
              <a:rPr lang="en-US" dirty="0" smtClean="0"/>
              <a:t> plugin for Ubuntu 16, CentOS 7</a:t>
            </a:r>
          </a:p>
          <a:p>
            <a:pPr lvl="1"/>
            <a:r>
              <a:rPr lang="en-US" dirty="0" smtClean="0"/>
              <a:t>HTTP video server</a:t>
            </a:r>
          </a:p>
          <a:p>
            <a:r>
              <a:rPr lang="en-US" dirty="0" smtClean="0"/>
              <a:t>Client </a:t>
            </a:r>
          </a:p>
          <a:p>
            <a:pPr lvl="1"/>
            <a:r>
              <a:rPr lang="en-US" dirty="0" smtClean="0"/>
              <a:t>Metis Forwarder</a:t>
            </a:r>
          </a:p>
          <a:p>
            <a:pPr lvl="1"/>
            <a:r>
              <a:rPr lang="en-US" dirty="0" smtClean="0"/>
              <a:t>VIPER MPEG-DASH video player</a:t>
            </a:r>
          </a:p>
          <a:p>
            <a:pPr lvl="1"/>
            <a:r>
              <a:rPr lang="en-US" dirty="0" smtClean="0"/>
              <a:t>Android 7, </a:t>
            </a:r>
            <a:r>
              <a:rPr lang="en-US" dirty="0" err="1" smtClean="0"/>
              <a:t>MacOS</a:t>
            </a:r>
            <a:r>
              <a:rPr lang="en-US" dirty="0" smtClean="0"/>
              <a:t> X 10.12, iOS 10, Ubuntu 16, CentOS 7</a:t>
            </a:r>
          </a:p>
          <a:p>
            <a:pPr lvl="1"/>
            <a:r>
              <a:rPr lang="en-US" dirty="0" smtClean="0"/>
              <a:t>Soon Apple Store and Google Play</a:t>
            </a:r>
          </a:p>
          <a:p>
            <a:r>
              <a:rPr lang="en-US" dirty="0" err="1" smtClean="0"/>
              <a:t>vICN</a:t>
            </a:r>
            <a:endParaRPr lang="en-US" dirty="0" smtClean="0"/>
          </a:p>
          <a:p>
            <a:pPr lvl="1"/>
            <a:r>
              <a:rPr lang="en-US" dirty="0" smtClean="0"/>
              <a:t>intent-based networking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odel driven programmable framework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onitoring and streaming for </a:t>
            </a:r>
            <a:r>
              <a:rPr lang="en-US" dirty="0" err="1" smtClean="0"/>
              <a:t>BigData</a:t>
            </a:r>
            <a:r>
              <a:rPr lang="en-US" dirty="0" smtClean="0"/>
              <a:t> support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11200" y="2997200"/>
            <a:ext cx="7772400" cy="153670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1200" y="4533900"/>
            <a:ext cx="7772400" cy="1306512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2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936" y="0"/>
            <a:ext cx="10647362" cy="1143000"/>
          </a:xfrm>
        </p:spPr>
        <p:txBody>
          <a:bodyPr/>
          <a:lstStyle/>
          <a:p>
            <a:r>
              <a:rPr lang="en-US" dirty="0" smtClean="0"/>
              <a:t>Opportunities to Contribute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5196" y="1142999"/>
            <a:ext cx="5147204" cy="527701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We invite you to Participate in </a:t>
            </a:r>
            <a:r>
              <a:rPr lang="en-US" sz="2000" dirty="0" smtClean="0">
                <a:hlinkClick r:id="rId2"/>
              </a:rPr>
              <a:t>fd.io</a:t>
            </a:r>
            <a:endParaRPr lang="en-US" sz="20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Get the Code, Build the Code, Run the Code, install from binaries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from binary packages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Read/Watch the Tutorials</a:t>
            </a:r>
          </a:p>
          <a:p>
            <a:r>
              <a:rPr lang="en-US" sz="2000" dirty="0" smtClean="0">
                <a:hlinkClick r:id="rId6"/>
              </a:rPr>
              <a:t>Join the Mailing Lists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Join the IRC Channels</a:t>
            </a:r>
            <a:endParaRPr lang="en-US" sz="2000" dirty="0"/>
          </a:p>
          <a:p>
            <a:r>
              <a:rPr lang="en-US" sz="2000" dirty="0" smtClean="0">
                <a:hlinkClick r:id="rId8"/>
              </a:rPr>
              <a:t>Explore the wiki</a:t>
            </a:r>
            <a:endParaRPr lang="en-US" sz="2000" dirty="0" smtClean="0"/>
          </a:p>
          <a:p>
            <a:r>
              <a:rPr lang="en-US" sz="2000" dirty="0" smtClean="0">
                <a:hlinkClick r:id="rId9"/>
              </a:rPr>
              <a:t>Join fd.io as a member</a:t>
            </a:r>
            <a:endParaRPr lang="en-US" sz="2000" dirty="0" smtClean="0"/>
          </a:p>
          <a:p>
            <a:r>
              <a:rPr lang="en-US" sz="2000" dirty="0">
                <a:hlinkClick r:id="rId10"/>
              </a:rPr>
              <a:t>https://</a:t>
            </a:r>
            <a:r>
              <a:rPr lang="en-US" sz="2000" dirty="0" smtClean="0">
                <a:hlinkClick r:id="rId10"/>
              </a:rPr>
              <a:t>wiki.fd.io/view/cicn</a:t>
            </a:r>
            <a:endParaRPr lang="en-US" sz="2000" dirty="0" smtClean="0"/>
          </a:p>
          <a:p>
            <a:r>
              <a:rPr lang="en-US" sz="2000" dirty="0">
                <a:hlinkClick r:id="rId11"/>
              </a:rPr>
              <a:t>https://</a:t>
            </a:r>
            <a:r>
              <a:rPr lang="en-US" sz="2000" dirty="0" smtClean="0">
                <a:hlinkClick r:id="rId11"/>
              </a:rPr>
              <a:t>wiki.fd.io/view/vicn</a:t>
            </a:r>
            <a:endParaRPr lang="en-US" sz="2000" dirty="0" smtClean="0"/>
          </a:p>
          <a:p>
            <a:r>
              <a:rPr lang="en-US" sz="2000" dirty="0">
                <a:hlinkClick r:id="rId2"/>
              </a:rPr>
              <a:t>https://fd.io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fd.io</a:t>
            </a:r>
            <a:r>
              <a:rPr lang="en-US" dirty="0" smtClean="0"/>
              <a:t>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47285" y="1447800"/>
            <a:ext cx="5544120" cy="4549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Forwarding strategies</a:t>
            </a:r>
          </a:p>
          <a:p>
            <a:r>
              <a:rPr lang="en-US" sz="2000" dirty="0" smtClean="0"/>
              <a:t>Mobility management</a:t>
            </a:r>
          </a:p>
          <a:p>
            <a:r>
              <a:rPr lang="en-US" sz="2000" dirty="0" smtClean="0"/>
              <a:t>Hardware Accelerators</a:t>
            </a:r>
          </a:p>
          <a:p>
            <a:r>
              <a:rPr lang="en-US" sz="2000" dirty="0" err="1" smtClean="0"/>
              <a:t>vICN</a:t>
            </a:r>
            <a:r>
              <a:rPr lang="en-US" sz="2000" dirty="0" smtClean="0"/>
              <a:t>, configuration/management/control</a:t>
            </a:r>
          </a:p>
          <a:p>
            <a:r>
              <a:rPr lang="en-US" sz="2000" dirty="0" smtClean="0"/>
              <a:t>Consumer/Producer Socket API</a:t>
            </a:r>
          </a:p>
          <a:p>
            <a:r>
              <a:rPr lang="en-US" sz="2000" dirty="0" smtClean="0"/>
              <a:t>Reliable Transport</a:t>
            </a:r>
          </a:p>
          <a:p>
            <a:r>
              <a:rPr lang="en-US" sz="2000" dirty="0" smtClean="0"/>
              <a:t>Instrumentation tools</a:t>
            </a:r>
            <a:endParaRPr lang="en-US" sz="2000" dirty="0"/>
          </a:p>
          <a:p>
            <a:r>
              <a:rPr lang="en-US" sz="2000" dirty="0" smtClean="0"/>
              <a:t>HTTP integration</a:t>
            </a:r>
          </a:p>
        </p:txBody>
      </p:sp>
    </p:spTree>
    <p:extLst>
      <p:ext uri="{BB962C8B-B14F-4D97-AF65-F5344CB8AC3E}">
        <p14:creationId xmlns:p14="http://schemas.microsoft.com/office/powerpoint/2010/main" val="14268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200" y="2089150"/>
            <a:ext cx="485734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4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987" y="141734"/>
            <a:ext cx="11340259" cy="1143000"/>
          </a:xfrm>
        </p:spPr>
        <p:txBody>
          <a:bodyPr/>
          <a:lstStyle/>
          <a:p>
            <a:r>
              <a:rPr lang="en-US" dirty="0" smtClean="0"/>
              <a:t>Fd.io in the overall stack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444262" y="5541588"/>
            <a:ext cx="7262446" cy="5577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444262" y="2320431"/>
            <a:ext cx="7262446" cy="5577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Network Controller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2444262" y="1635877"/>
            <a:ext cx="7262446" cy="5577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Orchestration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444262" y="4768758"/>
            <a:ext cx="7262446" cy="5577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Operation System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444262" y="3153868"/>
            <a:ext cx="7262446" cy="135791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Data Plane Services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7926" y="5482303"/>
            <a:ext cx="1458743" cy="66987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13" y="4611143"/>
            <a:ext cx="1415635" cy="8711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4829" y="2253025"/>
            <a:ext cx="1385188" cy="69259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5615" y="1599463"/>
            <a:ext cx="1108184" cy="75726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8316" y="866458"/>
            <a:ext cx="1602930" cy="72929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1918" y="948914"/>
            <a:ext cx="578420" cy="578420"/>
          </a:xfrm>
          <a:prstGeom prst="rect">
            <a:avLst/>
          </a:prstGeom>
        </p:spPr>
      </p:pic>
      <p:cxnSp>
        <p:nvCxnSpPr>
          <p:cNvPr id="32" name="Straight Connector 31"/>
          <p:cNvCxnSpPr>
            <a:stCxn id="15" idx="3"/>
            <a:endCxn id="26" idx="1"/>
          </p:cNvCxnSpPr>
          <p:nvPr/>
        </p:nvCxnSpPr>
        <p:spPr>
          <a:xfrm flipV="1">
            <a:off x="9706708" y="5817241"/>
            <a:ext cx="461218" cy="3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7" idx="3"/>
            <a:endCxn id="24" idx="1"/>
          </p:cNvCxnSpPr>
          <p:nvPr/>
        </p:nvCxnSpPr>
        <p:spPr>
          <a:xfrm>
            <a:off x="1743448" y="5046723"/>
            <a:ext cx="700814" cy="9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0" idx="3"/>
            <a:endCxn id="28" idx="1"/>
          </p:cNvCxnSpPr>
          <p:nvPr/>
        </p:nvCxnSpPr>
        <p:spPr>
          <a:xfrm>
            <a:off x="9706708" y="2599323"/>
            <a:ext cx="5581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21" idx="1"/>
          </p:cNvCxnSpPr>
          <p:nvPr/>
        </p:nvCxnSpPr>
        <p:spPr>
          <a:xfrm>
            <a:off x="1975965" y="1914769"/>
            <a:ext cx="46829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2464777" y="959232"/>
            <a:ext cx="7262446" cy="5577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Layer/App Server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5337859" y="3729708"/>
            <a:ext cx="2032531" cy="64922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Packet Processing</a:t>
            </a:r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7587292" y="3729708"/>
            <a:ext cx="1830851" cy="64922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 IO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2697673" y="3729708"/>
            <a:ext cx="2424469" cy="6448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Dataplane Management Agent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987" y="3553124"/>
            <a:ext cx="1000369" cy="575752"/>
          </a:xfrm>
          <a:prstGeom prst="rect">
            <a:avLst/>
          </a:prstGeom>
        </p:spPr>
      </p:pic>
      <p:cxnSp>
        <p:nvCxnSpPr>
          <p:cNvPr id="50" name="Straight Connector 49"/>
          <p:cNvCxnSpPr>
            <a:stCxn id="47" idx="1"/>
          </p:cNvCxnSpPr>
          <p:nvPr/>
        </p:nvCxnSpPr>
        <p:spPr>
          <a:xfrm flipH="1" flipV="1">
            <a:off x="9706708" y="3832825"/>
            <a:ext cx="557279" cy="81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3" idx="3"/>
            <a:endCxn id="31" idx="1"/>
          </p:cNvCxnSpPr>
          <p:nvPr/>
        </p:nvCxnSpPr>
        <p:spPr>
          <a:xfrm>
            <a:off x="9727223" y="1238124"/>
            <a:ext cx="5046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20" y="1784768"/>
            <a:ext cx="1109245" cy="243769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>
            <a:off x="1886141" y="2599323"/>
            <a:ext cx="5581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44611" y="2301869"/>
            <a:ext cx="1331354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vICN</a:t>
            </a:r>
            <a:endParaRPr lang="en-US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975965" y="2119275"/>
            <a:ext cx="538907" cy="4800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63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987" y="141734"/>
            <a:ext cx="11340259" cy="1143000"/>
          </a:xfrm>
        </p:spPr>
        <p:txBody>
          <a:bodyPr/>
          <a:lstStyle/>
          <a:p>
            <a:r>
              <a:rPr lang="en-US" dirty="0" smtClean="0"/>
              <a:t>Multiparty: Broad Membership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fdio_cisc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57" y="1507311"/>
            <a:ext cx="2667000" cy="1638300"/>
          </a:xfrm>
          <a:prstGeom prst="rect">
            <a:avLst/>
          </a:prstGeom>
        </p:spPr>
      </p:pic>
      <p:pic>
        <p:nvPicPr>
          <p:cNvPr id="10" name="Picture 9" descr="fdio_int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669" y="1413820"/>
            <a:ext cx="2667000" cy="1638300"/>
          </a:xfrm>
          <a:prstGeom prst="rect">
            <a:avLst/>
          </a:prstGeom>
        </p:spPr>
      </p:pic>
      <p:pic>
        <p:nvPicPr>
          <p:cNvPr id="11" name="Picture 10" descr="comcast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1" y="3421945"/>
            <a:ext cx="2105238" cy="1293218"/>
          </a:xfrm>
          <a:prstGeom prst="rect">
            <a:avLst/>
          </a:prstGeom>
        </p:spPr>
      </p:pic>
      <p:pic>
        <p:nvPicPr>
          <p:cNvPr id="14" name="Picture 13" descr="fdio_redha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251" y="3964967"/>
            <a:ext cx="1963539" cy="1206174"/>
          </a:xfrm>
          <a:prstGeom prst="rect">
            <a:avLst/>
          </a:prstGeom>
        </p:spPr>
      </p:pic>
      <p:pic>
        <p:nvPicPr>
          <p:cNvPr id="15" name="Picture 14" descr="fdio_huawe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927" y="3135626"/>
            <a:ext cx="2667000" cy="1638300"/>
          </a:xfrm>
          <a:prstGeom prst="rect">
            <a:avLst/>
          </a:prstGeom>
        </p:spPr>
      </p:pic>
      <p:pic>
        <p:nvPicPr>
          <p:cNvPr id="16" name="Picture 15" descr="fdio_brocad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92" y="4659614"/>
            <a:ext cx="2105238" cy="1293218"/>
          </a:xfrm>
          <a:prstGeom prst="rect">
            <a:avLst/>
          </a:prstGeom>
        </p:spPr>
      </p:pic>
      <p:pic>
        <p:nvPicPr>
          <p:cNvPr id="17" name="Picture 16" descr="fdio_caviu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62" y="2704619"/>
            <a:ext cx="2105239" cy="1293218"/>
          </a:xfrm>
          <a:prstGeom prst="rect">
            <a:avLst/>
          </a:prstGeom>
        </p:spPr>
      </p:pic>
      <p:pic>
        <p:nvPicPr>
          <p:cNvPr id="18" name="Picture 17" descr="fdio_inocyb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558" y="4659614"/>
            <a:ext cx="1987641" cy="1220979"/>
          </a:xfrm>
          <a:prstGeom prst="rect">
            <a:avLst/>
          </a:prstGeom>
        </p:spPr>
      </p:pic>
      <p:pic>
        <p:nvPicPr>
          <p:cNvPr id="23" name="Picture 22" descr="fdio_ericsso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348" y="1297589"/>
            <a:ext cx="2667000" cy="1638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0" y="1507311"/>
            <a:ext cx="2667000" cy="16383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014660" y="1185721"/>
            <a:ext cx="0" cy="493008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2372" y="1165754"/>
            <a:ext cx="1822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Service Providers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52898" y="1193528"/>
            <a:ext cx="184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Network Vendors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66721" y="1124873"/>
            <a:ext cx="144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Chip Vendors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8627963" y="1096248"/>
            <a:ext cx="0" cy="493008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353586" y="3852007"/>
            <a:ext cx="122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Integrators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787" y="3007593"/>
            <a:ext cx="2399882" cy="109994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68" y="4213727"/>
            <a:ext cx="2288120" cy="1405559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 flipH="1">
            <a:off x="8718730" y="3740697"/>
            <a:ext cx="266699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54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Multiparty: Broad Contribution</a:t>
            </a:r>
            <a:endParaRPr lang="en-US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 descr="fdio_cisc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0" y="1037331"/>
            <a:ext cx="2667000" cy="1638300"/>
          </a:xfrm>
          <a:prstGeom prst="rect">
            <a:avLst/>
          </a:prstGeom>
        </p:spPr>
      </p:pic>
      <p:pic>
        <p:nvPicPr>
          <p:cNvPr id="10" name="Picture 9" descr="fdio_int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735" y="975478"/>
            <a:ext cx="2667000" cy="1638300"/>
          </a:xfrm>
          <a:prstGeom prst="rect">
            <a:avLst/>
          </a:prstGeom>
        </p:spPr>
      </p:pic>
      <p:pic>
        <p:nvPicPr>
          <p:cNvPr id="11" name="Picture 10" descr="fdio_6wi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193" y="1639981"/>
            <a:ext cx="2667000" cy="1638300"/>
          </a:xfrm>
          <a:prstGeom prst="rect">
            <a:avLst/>
          </a:prstGeom>
        </p:spPr>
      </p:pic>
      <p:pic>
        <p:nvPicPr>
          <p:cNvPr id="12" name="Picture 11" descr="fdio_huawe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578" y="2541308"/>
            <a:ext cx="2667000" cy="1638300"/>
          </a:xfrm>
          <a:prstGeom prst="rect">
            <a:avLst/>
          </a:prstGeom>
        </p:spPr>
      </p:pic>
      <p:pic>
        <p:nvPicPr>
          <p:cNvPr id="13" name="Picture 12" descr="comcast-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951" y="2329599"/>
            <a:ext cx="2667000" cy="1638300"/>
          </a:xfrm>
          <a:prstGeom prst="rect">
            <a:avLst/>
          </a:prstGeom>
        </p:spPr>
      </p:pic>
      <p:pic>
        <p:nvPicPr>
          <p:cNvPr id="14" name="Picture 13" descr="fdio_redha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915" y="5181215"/>
            <a:ext cx="2667000" cy="1638300"/>
          </a:xfrm>
          <a:prstGeom prst="rect">
            <a:avLst/>
          </a:prstGeom>
        </p:spPr>
      </p:pic>
      <p:pic>
        <p:nvPicPr>
          <p:cNvPr id="16" name="Picture 15" descr="netgate_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79" y="3925637"/>
            <a:ext cx="2819400" cy="1371600"/>
          </a:xfrm>
          <a:prstGeom prst="rect">
            <a:avLst/>
          </a:prstGeom>
        </p:spPr>
      </p:pic>
      <p:pic>
        <p:nvPicPr>
          <p:cNvPr id="17" name="Picture 16" descr="kalray_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337" y="4733287"/>
            <a:ext cx="3794760" cy="914400"/>
          </a:xfrm>
          <a:prstGeom prst="rect">
            <a:avLst/>
          </a:prstGeom>
        </p:spPr>
      </p:pic>
      <p:pic>
        <p:nvPicPr>
          <p:cNvPr id="18" name="Picture 17" descr="upc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310" y="4717073"/>
            <a:ext cx="1331371" cy="13313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048951" y="6072214"/>
            <a:ext cx="2822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Universitat</a:t>
            </a:r>
            <a:r>
              <a:rPr lang="en-US" sz="1200" dirty="0"/>
              <a:t> </a:t>
            </a:r>
            <a:r>
              <a:rPr lang="en-US" sz="1200" dirty="0" err="1"/>
              <a:t>Politècnica</a:t>
            </a:r>
            <a:r>
              <a:rPr lang="en-US" sz="1200" dirty="0"/>
              <a:t> de </a:t>
            </a:r>
            <a:r>
              <a:rPr lang="en-US" sz="1200" dirty="0" err="1"/>
              <a:t>Catalunya</a:t>
            </a:r>
            <a:r>
              <a:rPr lang="en-US" sz="1200" dirty="0"/>
              <a:t> (UPC)</a:t>
            </a:r>
            <a:endParaRPr lang="en-US" sz="1200" dirty="0" smtClean="0"/>
          </a:p>
        </p:txBody>
      </p:sp>
      <p:pic>
        <p:nvPicPr>
          <p:cNvPr id="23" name="Picture 22" descr="fdio_ericsson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942" y="715169"/>
            <a:ext cx="2667000" cy="1638300"/>
          </a:xfrm>
          <a:prstGeom prst="rect">
            <a:avLst/>
          </a:prstGeom>
        </p:spPr>
      </p:pic>
      <p:pic>
        <p:nvPicPr>
          <p:cNvPr id="20" name="Picture 19" descr="logo_fdio_nx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29" y="3698768"/>
            <a:ext cx="2105238" cy="1293217"/>
          </a:xfrm>
          <a:prstGeom prst="rect">
            <a:avLst/>
          </a:prstGeom>
        </p:spPr>
      </p:pic>
      <p:pic>
        <p:nvPicPr>
          <p:cNvPr id="3" name="Picture 2" descr="qosmos (1)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076" y="3073963"/>
            <a:ext cx="2590800" cy="457200"/>
          </a:xfrm>
          <a:prstGeom prst="rect">
            <a:avLst/>
          </a:prstGeom>
        </p:spPr>
      </p:pic>
      <p:pic>
        <p:nvPicPr>
          <p:cNvPr id="21" name="Picture 20" descr="fdio_inocyb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0" y="4935516"/>
            <a:ext cx="1987641" cy="1220979"/>
          </a:xfrm>
          <a:prstGeom prst="rect">
            <a:avLst/>
          </a:prstGeom>
        </p:spPr>
      </p:pic>
      <p:pic>
        <p:nvPicPr>
          <p:cNvPr id="22" name="Picture 21" descr="fdio_calic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248" y="3379166"/>
            <a:ext cx="1964121" cy="1206532"/>
          </a:xfrm>
          <a:prstGeom prst="rect">
            <a:avLst/>
          </a:prstGeom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742" y="1094332"/>
            <a:ext cx="1511300" cy="1066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296" y="2219616"/>
            <a:ext cx="1168400" cy="7874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709581" y="3221958"/>
            <a:ext cx="626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Yandex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10" y="3302563"/>
            <a:ext cx="1682647" cy="10855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3662" y="4395951"/>
            <a:ext cx="1524000" cy="6985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910" y="2715647"/>
            <a:ext cx="1587500" cy="11176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048" y="1108208"/>
            <a:ext cx="1796694" cy="110368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226" y="2227686"/>
            <a:ext cx="1860904" cy="49624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17" y="2279810"/>
            <a:ext cx="1041400" cy="10414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0915765" y="2980659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Qiniu</a:t>
            </a:r>
            <a:endParaRPr lang="en-US" sz="12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022" y="4775395"/>
            <a:ext cx="2222500" cy="10033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07" y="3834325"/>
            <a:ext cx="2459838" cy="82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Code Activity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636143" y="1132971"/>
            <a:ext cx="10515600" cy="1060436"/>
          </a:xfrm>
        </p:spPr>
        <p:txBody>
          <a:bodyPr>
            <a:normAutofit/>
          </a:bodyPr>
          <a:lstStyle/>
          <a:p>
            <a:r>
              <a:rPr lang="en-US" dirty="0" smtClean="0"/>
              <a:t>In the period since its inception, fd.io has more commits than OVS and DPDK combined, and more contributors than OVS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637313"/>
              </p:ext>
            </p:extLst>
          </p:nvPr>
        </p:nvGraphicFramePr>
        <p:xfrm>
          <a:off x="1493875" y="2057457"/>
          <a:ext cx="9062924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731"/>
                <a:gridCol w="2265731"/>
                <a:gridCol w="2265731"/>
                <a:gridCol w="2265731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2016-02-11 to 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2017-04-03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Fd.io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OVS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DPDK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Commits</a:t>
                      </a:r>
                      <a:endParaRPr lang="en-US" dirty="0"/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6283</a:t>
                      </a:r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2395</a:t>
                      </a:r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3289</a:t>
                      </a:r>
                    </a:p>
                  </a:txBody>
                  <a:tcPr>
                    <a:solidFill>
                      <a:srgbClr val="D6D6D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Contributors</a:t>
                      </a:r>
                      <a:endParaRPr lang="en-US" dirty="0"/>
                    </a:p>
                  </a:txBody>
                  <a:tcP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163</a:t>
                      </a:r>
                      <a:endParaRPr lang="en-US" dirty="0"/>
                    </a:p>
                  </a:txBody>
                  <a:tcP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146</a:t>
                      </a:r>
                      <a:endParaRPr lang="en-US" dirty="0"/>
                    </a:p>
                  </a:txBody>
                  <a:tcP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</a:t>
                      </a:r>
                    </a:p>
                  </a:txBody>
                  <a:tcPr>
                    <a:solidFill>
                      <a:srgbClr val="F5F5F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Organizations</a:t>
                      </a:r>
                      <a:endParaRPr lang="en-US" dirty="0"/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>
                    <a:solidFill>
                      <a:srgbClr val="D6D6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1493874" y="3707827"/>
          <a:ext cx="3020975" cy="25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>
            <p:extLst/>
          </p:nvPr>
        </p:nvGraphicFramePr>
        <p:xfrm>
          <a:off x="4514849" y="3707827"/>
          <a:ext cx="3020975" cy="25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/>
          </p:nvPr>
        </p:nvGraphicFramePr>
        <p:xfrm>
          <a:off x="7535825" y="3733581"/>
          <a:ext cx="3020975" cy="25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246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283" y="168679"/>
            <a:ext cx="11251435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Multiproject</a:t>
            </a:r>
            <a:r>
              <a:rPr lang="en-US" dirty="0" smtClean="0"/>
              <a:t>: Fd.io Projects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076110" y="1773392"/>
            <a:ext cx="2057400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Honeycomb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881152" y="1774742"/>
            <a:ext cx="2057400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hc2vpp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53921" y="1192541"/>
            <a:ext cx="7511860" cy="1206137"/>
          </a:xfrm>
          <a:prstGeom prst="roundRect">
            <a:avLst>
              <a:gd name="adj" fmla="val 4717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Dataplane Management Agent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9287218" y="2119550"/>
            <a:ext cx="2057400" cy="41358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CSIT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9287218" y="2789156"/>
            <a:ext cx="2057400" cy="41358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uppet-fdio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265639" y="3458762"/>
            <a:ext cx="2057400" cy="41358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trex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964015" y="1183343"/>
            <a:ext cx="2566248" cy="3586788"/>
          </a:xfrm>
          <a:prstGeom prst="roundRect">
            <a:avLst>
              <a:gd name="adj" fmla="val 49049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Testing/Support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686196" y="3147372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ICNET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881153" y="3147372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ONE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076110" y="3149841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TLDK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867898" y="3663154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odp4vpp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686196" y="3663154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CICN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076110" y="3663154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VPP Sandbox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686195" y="4178937"/>
            <a:ext cx="6447313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153920" y="2555531"/>
            <a:ext cx="7511861" cy="2232350"/>
          </a:xfrm>
          <a:prstGeom prst="roundRect">
            <a:avLst>
              <a:gd name="adj" fmla="val 4717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Packet Processing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686195" y="5419602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d</a:t>
            </a:r>
            <a:r>
              <a:rPr lang="en-US" dirty="0" err="1" smtClean="0">
                <a:solidFill>
                  <a:schemeClr val="tx1"/>
                </a:solidFill>
              </a:rPr>
              <a:t>eb_dpdk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881152" y="5419602"/>
            <a:ext cx="2057400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rpm_dpdk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153920" y="4944733"/>
            <a:ext cx="7511861" cy="1086999"/>
          </a:xfrm>
          <a:prstGeom prst="roundRect">
            <a:avLst>
              <a:gd name="adj" fmla="val 47174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Network 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573818" y="1772368"/>
            <a:ext cx="2057400" cy="451272"/>
          </a:xfrm>
          <a:prstGeom prst="roundRect">
            <a:avLst>
              <a:gd name="adj" fmla="val 50000"/>
            </a:avLst>
          </a:prstGeom>
          <a:solidFill>
            <a:srgbClr val="EA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vICN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19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228" y="116379"/>
            <a:ext cx="10515600" cy="63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Fd.io Integrations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fd.io Foundation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2A61-9EE8-4E45-A1FB-04158638D414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79675" y="2190922"/>
            <a:ext cx="7533582" cy="1882135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03865" y="4872806"/>
            <a:ext cx="7610992" cy="1156631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57752" y="5527424"/>
            <a:ext cx="7094248" cy="419660"/>
          </a:xfrm>
          <a:prstGeom prst="roundRect">
            <a:avLst/>
          </a:prstGeom>
          <a:solidFill>
            <a:schemeClr val="accent6"/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VPP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1195873" y="2889253"/>
            <a:ext cx="1882134" cy="485472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Control Plane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1582814" y="5208384"/>
            <a:ext cx="1156632" cy="485471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Data Plane</a:t>
            </a: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058429" y="5008029"/>
            <a:ext cx="3127472" cy="389736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Honeycomb</a:t>
            </a: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6409696" y="3672728"/>
            <a:ext cx="6301" cy="1301743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74440" y="4210694"/>
            <a:ext cx="1125501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Netconf/Yang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573507" y="2411579"/>
            <a:ext cx="4376130" cy="14093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"/>
              <a:cs typeface="Century Gothic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208" y="2653454"/>
            <a:ext cx="1078374" cy="394826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081699" y="3301783"/>
            <a:ext cx="655994" cy="37094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VBD app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652659" y="3273984"/>
            <a:ext cx="1285875" cy="3897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Lispflowmapping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 app</a:t>
            </a: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flipH="1">
            <a:off x="3291945" y="3663720"/>
            <a:ext cx="3652" cy="1787401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38085" y="4244743"/>
            <a:ext cx="1738746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LISP Mapping Protocol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031614" y="3295488"/>
            <a:ext cx="1285875" cy="3897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SFC</a:t>
            </a:r>
          </a:p>
        </p:txBody>
      </p:sp>
      <p:cxnSp>
        <p:nvCxnSpPr>
          <p:cNvPr id="35" name="Straight Arrow Connector 34"/>
          <p:cNvCxnSpPr>
            <a:stCxn id="34" idx="2"/>
          </p:cNvCxnSpPr>
          <p:nvPr/>
        </p:nvCxnSpPr>
        <p:spPr>
          <a:xfrm flipH="1">
            <a:off x="4669959" y="3685224"/>
            <a:ext cx="4593" cy="1341115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73953" y="4304279"/>
            <a:ext cx="1127616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dirty="0" smtClean="0"/>
              <a:t>Netconf/yang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5899941" y="386966"/>
            <a:ext cx="2665234" cy="1211101"/>
          </a:xfrm>
          <a:prstGeom prst="roundRect">
            <a:avLst/>
          </a:prstGeom>
          <a:solidFill>
            <a:srgbClr val="FBA7AB"/>
          </a:solidFill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entury Gothic"/>
                <a:cs typeface="Century Gothic"/>
              </a:rPr>
              <a:t>Openstack</a:t>
            </a:r>
            <a:endParaRPr lang="en-US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081698" y="859055"/>
            <a:ext cx="2283441" cy="575383"/>
          </a:xfrm>
          <a:prstGeom prst="roundRect">
            <a:avLst>
              <a:gd name="adj" fmla="val 0"/>
            </a:avLst>
          </a:prstGeom>
          <a:solidFill>
            <a:srgbClr val="FB646B"/>
          </a:solidFill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entury Gothic"/>
                <a:cs typeface="Century Gothic"/>
              </a:rPr>
              <a:t>Neutron</a:t>
            </a:r>
            <a:endParaRPr lang="en-US" sz="1200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137574" y="1471048"/>
            <a:ext cx="640598" cy="424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ODL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Plugin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724541" y="1457579"/>
            <a:ext cx="640598" cy="5119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kern="0" dirty="0" smtClean="0">
                <a:solidFill>
                  <a:prstClr val="black"/>
                </a:solidFill>
                <a:latin typeface="Century Gothic"/>
                <a:ea typeface=""/>
                <a:cs typeface="Century Gothic"/>
              </a:rPr>
              <a:t>Fd.io</a:t>
            </a:r>
            <a:endParaRPr kumimoji="0" lang="en-US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"/>
              <a:cs typeface="Century Gothic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Plugin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7273500" y="5026339"/>
            <a:ext cx="1566965" cy="389736"/>
          </a:xfrm>
          <a:prstGeom prst="roundRect">
            <a:avLst/>
          </a:prstGeom>
          <a:solidFill>
            <a:schemeClr val="accent4"/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Fd.io ML2 Agent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"/>
              <a:cs typeface="Century Gothic"/>
            </a:endParaRPr>
          </a:p>
        </p:txBody>
      </p:sp>
      <p:cxnSp>
        <p:nvCxnSpPr>
          <p:cNvPr id="60" name="Straight Arrow Connector 59"/>
          <p:cNvCxnSpPr>
            <a:stCxn id="46" idx="2"/>
          </p:cNvCxnSpPr>
          <p:nvPr/>
        </p:nvCxnSpPr>
        <p:spPr>
          <a:xfrm flipH="1">
            <a:off x="6457653" y="1895134"/>
            <a:ext cx="220" cy="531489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4" idx="2"/>
            <a:endCxn id="55" idx="0"/>
          </p:cNvCxnSpPr>
          <p:nvPr/>
        </p:nvCxnSpPr>
        <p:spPr>
          <a:xfrm>
            <a:off x="8044840" y="1969481"/>
            <a:ext cx="12143" cy="3056858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044840" y="4271078"/>
            <a:ext cx="520335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0" smtClean="0"/>
              <a:t>REST</a:t>
            </a:r>
            <a:endParaRPr lang="en-US" sz="1330" dirty="0" smtClean="0"/>
          </a:p>
        </p:txBody>
      </p:sp>
      <p:sp>
        <p:nvSpPr>
          <p:cNvPr id="77" name="Rounded Rectangle 76"/>
          <p:cNvSpPr/>
          <p:nvPr/>
        </p:nvSpPr>
        <p:spPr>
          <a:xfrm>
            <a:off x="6081699" y="2676888"/>
            <a:ext cx="655994" cy="37094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"/>
                <a:cs typeface="Century Gothic"/>
              </a:rPr>
              <a:t>GBP app</a:t>
            </a:r>
          </a:p>
        </p:txBody>
      </p:sp>
      <p:cxnSp>
        <p:nvCxnSpPr>
          <p:cNvPr id="78" name="Straight Arrow Connector 77"/>
          <p:cNvCxnSpPr>
            <a:stCxn id="77" idx="2"/>
          </p:cNvCxnSpPr>
          <p:nvPr/>
        </p:nvCxnSpPr>
        <p:spPr>
          <a:xfrm>
            <a:off x="6409696" y="3047833"/>
            <a:ext cx="13004" cy="215209"/>
          </a:xfrm>
          <a:prstGeom prst="straightConnector1">
            <a:avLst/>
          </a:prstGeom>
          <a:ln>
            <a:solidFill>
              <a:srgbClr val="061C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5524301" y="7947"/>
            <a:ext cx="3423088" cy="6294979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454187" y="1355968"/>
            <a:ext cx="3533454" cy="369332"/>
            <a:chOff x="8440064" y="433879"/>
            <a:chExt cx="3533454" cy="369332"/>
          </a:xfrm>
        </p:grpSpPr>
        <p:pic>
          <p:nvPicPr>
            <p:cNvPr id="32" name="Picture 31" descr="logo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9284" y="510888"/>
              <a:ext cx="1024234" cy="240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440064" y="433879"/>
              <a:ext cx="2513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Integration work done at</a:t>
              </a:r>
            </a:p>
          </p:txBody>
        </p:sp>
      </p:grpSp>
      <p:cxnSp>
        <p:nvCxnSpPr>
          <p:cNvPr id="19" name="Straight Arrow Connector 18"/>
          <p:cNvCxnSpPr>
            <a:stCxn id="32" idx="3"/>
          </p:cNvCxnSpPr>
          <p:nvPr/>
        </p:nvCxnSpPr>
        <p:spPr>
          <a:xfrm>
            <a:off x="4987641" y="1553223"/>
            <a:ext cx="704867" cy="26726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0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734" y="30521"/>
            <a:ext cx="11340259" cy="1143000"/>
          </a:xfrm>
        </p:spPr>
        <p:txBody>
          <a:bodyPr/>
          <a:lstStyle/>
          <a:p>
            <a:r>
              <a:rPr lang="en-US" dirty="0" smtClean="0"/>
              <a:t>Vector Packet Processor - </a:t>
            </a:r>
            <a:r>
              <a:rPr lang="en-US" i="1" dirty="0" smtClean="0"/>
              <a:t>VPP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5863" y="2127086"/>
            <a:ext cx="7455074" cy="246024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Packet Processing Platform:</a:t>
            </a:r>
          </a:p>
          <a:p>
            <a:pPr lvl="1"/>
            <a:r>
              <a:rPr lang="en-US" dirty="0" smtClean="0"/>
              <a:t>High performance</a:t>
            </a:r>
          </a:p>
          <a:p>
            <a:pPr lvl="1"/>
            <a:r>
              <a:rPr lang="en-US" dirty="0" smtClean="0"/>
              <a:t>Linux User space</a:t>
            </a:r>
          </a:p>
          <a:p>
            <a:pPr lvl="1"/>
            <a:r>
              <a:rPr lang="en-US" dirty="0" smtClean="0"/>
              <a:t>Run’s on commodity CPUs:          /        /</a:t>
            </a:r>
          </a:p>
          <a:p>
            <a:pPr lvl="1"/>
            <a:r>
              <a:rPr lang="en-US" dirty="0" smtClean="0"/>
              <a:t>Shipping at volume in server &amp; embedded products since 2004.</a:t>
            </a:r>
            <a:endParaRPr lang="en-US" sz="16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fd.io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8E1A-A953-FA40-9E8D-D790E7D153E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7376" y="2127086"/>
            <a:ext cx="4070444" cy="2460249"/>
          </a:xfrm>
          <a:prstGeom prst="rect">
            <a:avLst/>
          </a:prstGeom>
          <a:noFill/>
          <a:ln>
            <a:solidFill>
              <a:schemeClr val="accent3">
                <a:lumMod val="1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Bare Metal/VM/Container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05809" y="2819602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Dataplane Management Agent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5809" y="3391106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Packet Processing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05809" y="3963465"/>
            <a:ext cx="3565926" cy="45127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Network IO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071735" y="3615738"/>
            <a:ext cx="338016" cy="25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51681" y="3616491"/>
            <a:ext cx="338016" cy="251"/>
          </a:xfrm>
          <a:prstGeom prst="straightConnector1">
            <a:avLst/>
          </a:prstGeom>
          <a:ln w="2540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fdio_in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148" y="3270874"/>
            <a:ext cx="744279" cy="457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39" y="3270874"/>
            <a:ext cx="609600" cy="457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425" y="3270874"/>
            <a:ext cx="361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dio-Intel_Developer_SDN_NFV_Dev_Lab" id="{55D4017F-F2F7-834B-B51D-D60208951F71}" vid="{2250A78A-47C1-3448-9EB0-340F488FA0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Fdio</Template>
  <TotalTime>410</TotalTime>
  <Words>1646</Words>
  <Application>Microsoft Macintosh PowerPoint</Application>
  <PresentationFormat>Widescreen</PresentationFormat>
  <Paragraphs>698</Paragraphs>
  <Slides>26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Century Gothic</vt:lpstr>
      <vt:lpstr>Consolas</vt:lpstr>
      <vt:lpstr>Mangal</vt:lpstr>
      <vt:lpstr>Arial</vt:lpstr>
      <vt:lpstr>Office Theme</vt:lpstr>
      <vt:lpstr>PowerPoint Presentation</vt:lpstr>
      <vt:lpstr>FD.io: The Universal Dataplane</vt:lpstr>
      <vt:lpstr>Fd.io in the overall stack</vt:lpstr>
      <vt:lpstr>Multiparty: Broad Membership</vt:lpstr>
      <vt:lpstr>Multiparty: Broad Contribution</vt:lpstr>
      <vt:lpstr>Code Activity</vt:lpstr>
      <vt:lpstr>Multiproject: Fd.io Projects</vt:lpstr>
      <vt:lpstr>Fd.io Integrations</vt:lpstr>
      <vt:lpstr>Vector Packet Processor - VPP</vt:lpstr>
      <vt:lpstr>VPP Architecture: Packet Processing</vt:lpstr>
      <vt:lpstr>VPP Architecture: Plugins</vt:lpstr>
      <vt:lpstr>VPP: How does it work?</vt:lpstr>
      <vt:lpstr>VPP: How does it work?</vt:lpstr>
      <vt:lpstr>VPP: How does it work?</vt:lpstr>
      <vt:lpstr>VPP: How does it work?</vt:lpstr>
      <vt:lpstr>VPP Architecture: Programmability</vt:lpstr>
      <vt:lpstr>Universal Dataplane: Features</vt:lpstr>
      <vt:lpstr>Continuous Quality, Performance, Usability Built into the development process – patch by patch</vt:lpstr>
      <vt:lpstr>Universal Dataplane: Infrastructure</vt:lpstr>
      <vt:lpstr>Universal Dataplane: VNFs</vt:lpstr>
      <vt:lpstr>Universal Dataplane: Embedded</vt:lpstr>
      <vt:lpstr>Universal Dataplane: CICN Example</vt:lpstr>
      <vt:lpstr>Universal Dataplane: communication/API</vt:lpstr>
      <vt:lpstr>CICN distribution</vt:lpstr>
      <vt:lpstr>Opportunities to Contribute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Muscariello (lumuscar)</dc:creator>
  <cp:lastModifiedBy>David Oran</cp:lastModifiedBy>
  <cp:revision>42</cp:revision>
  <dcterms:created xsi:type="dcterms:W3CDTF">2017-07-15T11:47:59Z</dcterms:created>
  <dcterms:modified xsi:type="dcterms:W3CDTF">2017-07-16T08:00:05Z</dcterms:modified>
</cp:coreProperties>
</file>