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99" r:id="rId3"/>
    <p:sldId id="302" r:id="rId4"/>
    <p:sldId id="295" r:id="rId5"/>
    <p:sldId id="286" r:id="rId6"/>
    <p:sldId id="284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ngli" initials="Lingl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41" autoAdjust="0"/>
  </p:normalViewPr>
  <p:slideViewPr>
    <p:cSldViewPr>
      <p:cViewPr>
        <p:scale>
          <a:sx n="100" d="100"/>
          <a:sy n="100" d="100"/>
        </p:scale>
        <p:origin x="131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CCD937E-9CB5-4D3B-A8B1-3601286428EC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A0251E8-1EEC-44B1-9519-4D9078F06E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251E8-1EEC-44B1-9519-4D9078F06E0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A3D808-6FAE-4F93-9194-2EA60DE1CFB6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B37398-7E0F-49C2-BA0A-E288E035B6BD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FB17-4899-41C9-B758-F05E6C7298BF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0E0D4-F068-46CA-9834-CB2C634B63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CDD65-4D85-4A93-B6E9-9957F7786454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7F604-DE03-448A-B287-E928CFAA5B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CBEF6-CB69-4742-B493-A861E2B4EFD8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C4A8E-66F1-4CDA-9660-912CB262EE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F34E3-E3E2-4954-BA40-4ED29A121B53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F2041-90C5-4162-8188-4348DF8FB0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1A28-CE69-4FC7-8E5B-AC2749B9E768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0E06-6BA1-4A96-A679-B965A84471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B258C-F3A0-427E-995F-96D76E487587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BB54C-0D25-4267-AB6B-39BCFF55B5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0436F-C3D7-4972-A6CF-5514C98C83BB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6336A-42FA-44F2-B178-03A0F9DBCE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54464-416B-47E5-ACF0-85F332DD93D8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36B31-6054-4012-93DC-71F5AC59AB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216C6-2DE7-4AFA-814B-A3283E055AC0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0B666-9CCB-4363-A4A4-6A551CC107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4404-5217-4620-9456-C3F1CC89158C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B3193-9D97-4091-BA94-3E0AD78B54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80629-B24F-4710-B516-CA50BE9E30D8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F05F3-85C8-4E83-A041-62611E975D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8AC0BF6-FE71-45A9-BBBC-1E9EDF105266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01C11EB-B114-453E-AF4D-1F371CF626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 Multi-service Tag in ICN</a:t>
            </a:r>
            <a:endParaRPr lang="zh-CN" altLang="en-US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348880"/>
            <a:ext cx="8065392" cy="3600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/>
              <a:t>draft-xia-icn-multiservtag-03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/>
              <a:t>Yong Xia, </a:t>
            </a:r>
            <a:r>
              <a:rPr lang="en-US" altLang="zh-CN" dirty="0" err="1" smtClean="0"/>
              <a:t>Shihui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Duan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Shu</a:t>
            </a:r>
            <a:r>
              <a:rPr lang="en-US" altLang="zh-CN" dirty="0" smtClean="0"/>
              <a:t> Liu, Rachel Huang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/>
              <a:t>ietf99@Prague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sz="2000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Service delivery in current network lacks of correlation between content and IP addresses</a:t>
            </a:r>
          </a:p>
          <a:p>
            <a:pPr lvl="1"/>
            <a:r>
              <a:rPr lang="en-US" altLang="zh-CN" dirty="0" smtClean="0"/>
              <a:t>Difficult to do traffic engineering based on the services.</a:t>
            </a:r>
          </a:p>
          <a:p>
            <a:pPr lvl="1"/>
            <a:r>
              <a:rPr lang="en-US" altLang="zh-CN" dirty="0" smtClean="0"/>
              <a:t>The content delivery is not the most optimal.</a:t>
            </a:r>
          </a:p>
          <a:p>
            <a:r>
              <a:rPr lang="en-US" altLang="zh-CN" dirty="0" smtClean="0"/>
              <a:t>ICN is born to solve the above problems by retooling the current protocol stack, so that host can be accessed by name-based data</a:t>
            </a:r>
          </a:p>
          <a:p>
            <a:pPr lvl="1"/>
            <a:r>
              <a:rPr lang="en-US" altLang="zh-CN" dirty="0" smtClean="0"/>
              <a:t>It is content aware.</a:t>
            </a:r>
          </a:p>
          <a:p>
            <a:r>
              <a:rPr lang="en-US" altLang="zh-CN" dirty="0" smtClean="0"/>
              <a:t>To fulfill the requirement of ICN, a scheme that can mapping the service information into forwarding level will be necessary</a:t>
            </a:r>
          </a:p>
          <a:p>
            <a:pPr lvl="1"/>
            <a:r>
              <a:rPr lang="en-US" altLang="zh-CN" dirty="0" smtClean="0"/>
              <a:t>Multi-Service Tag is such a scheme to achieve the above mapping.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Multi-Service Tag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Multi-service tag is a scheme like URI hierarchy naming scheme follows certain principles</a:t>
            </a:r>
          </a:p>
          <a:p>
            <a:pPr lvl="1"/>
            <a:r>
              <a:rPr lang="en-US" altLang="zh-CN" dirty="0" err="1" smtClean="0"/>
              <a:t>xlables</a:t>
            </a:r>
            <a:r>
              <a:rPr lang="en-US" altLang="zh-CN" dirty="0" smtClean="0"/>
              <a:t> = base64( CID + content summary + type + random number + signature )</a:t>
            </a:r>
          </a:p>
          <a:p>
            <a:pPr lvl="1"/>
            <a:r>
              <a:rPr lang="en-US" altLang="zh-CN" dirty="0" smtClean="0"/>
              <a:t>It’s a string which identifies tags and encrypts the contained information using base64.</a:t>
            </a:r>
          </a:p>
          <a:p>
            <a:pPr lvl="1"/>
            <a:r>
              <a:rPr lang="en-US" altLang="zh-CN" dirty="0" smtClean="0"/>
              <a:t>It can be contained in the packet header so that ICN routers or devices can easily analyze it to have the knowledge of the received data. </a:t>
            </a:r>
          </a:p>
          <a:p>
            <a:pPr lvl="1"/>
            <a:r>
              <a:rPr lang="en-US" altLang="zh-CN" dirty="0" smtClean="0"/>
              <a:t>It can work with the name to achieve specific network treatments, e.g., load balance, priority, etc.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Multi-Service Tag Usage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3456384"/>
          </a:xfrm>
        </p:spPr>
        <p:txBody>
          <a:bodyPr/>
          <a:lstStyle/>
          <a:p>
            <a:r>
              <a:rPr lang="en-US" altLang="zh-CN" sz="2400" dirty="0" smtClean="0"/>
              <a:t>Three elements</a:t>
            </a:r>
          </a:p>
          <a:p>
            <a:pPr lvl="1"/>
            <a:r>
              <a:rPr lang="en-US" altLang="zh-CN" sz="2000" dirty="0" smtClean="0"/>
              <a:t>Generating node (GN):</a:t>
            </a:r>
          </a:p>
          <a:p>
            <a:pPr lvl="2">
              <a:buFont typeface="Wingdings" pitchFamily="2" charset="2"/>
              <a:buChar char="p"/>
            </a:pPr>
            <a:r>
              <a:rPr lang="en-US" altLang="zh-CN" sz="1400" dirty="0" smtClean="0"/>
              <a:t>Responsible for generating multi-service tag(s) for specific host or content.</a:t>
            </a:r>
          </a:p>
          <a:p>
            <a:pPr lvl="2">
              <a:buFont typeface="Wingdings" pitchFamily="2" charset="2"/>
              <a:buChar char="p"/>
            </a:pPr>
            <a:r>
              <a:rPr lang="en-US" altLang="zh-CN" sz="1400" dirty="0" smtClean="0"/>
              <a:t>deployed in the edge of ICN network.</a:t>
            </a:r>
          </a:p>
          <a:p>
            <a:pPr lvl="1"/>
            <a:r>
              <a:rPr lang="en-US" altLang="zh-CN" sz="2000" dirty="0" smtClean="0"/>
              <a:t>Assembly node (AN):</a:t>
            </a:r>
          </a:p>
          <a:p>
            <a:pPr lvl="2">
              <a:buFont typeface="Wingdings" pitchFamily="2" charset="2"/>
              <a:buChar char="p"/>
            </a:pPr>
            <a:r>
              <a:rPr lang="en-US" altLang="zh-CN" sz="1400" dirty="0" smtClean="0"/>
              <a:t>Responsible for maintaining the whole map of the multi-service tag in the network. Responsible for tag resolution for the first time.</a:t>
            </a:r>
          </a:p>
          <a:p>
            <a:pPr lvl="2">
              <a:buFont typeface="Wingdings" pitchFamily="2" charset="2"/>
              <a:buChar char="p"/>
            </a:pPr>
            <a:r>
              <a:rPr lang="en-US" altLang="zh-CN" sz="1400" dirty="0" smtClean="0"/>
              <a:t>Specific server in the network</a:t>
            </a:r>
          </a:p>
          <a:p>
            <a:pPr lvl="1"/>
            <a:r>
              <a:rPr lang="en-US" altLang="zh-CN" sz="2000" dirty="0" smtClean="0"/>
              <a:t>Forwarding node (FN):</a:t>
            </a:r>
          </a:p>
          <a:p>
            <a:pPr lvl="2">
              <a:buFont typeface="Wingdings" pitchFamily="2" charset="2"/>
              <a:buChar char="p"/>
            </a:pPr>
            <a:r>
              <a:rPr lang="en-US" altLang="zh-CN" sz="1400" dirty="0" smtClean="0"/>
              <a:t>Analyzing the receiving multi-service tag, and taking specific actions for it</a:t>
            </a:r>
          </a:p>
          <a:p>
            <a:pPr lvl="2">
              <a:buFont typeface="Wingdings" pitchFamily="2" charset="2"/>
              <a:buChar char="p"/>
            </a:pPr>
            <a:r>
              <a:rPr lang="en-US" altLang="zh-CN" sz="1400" dirty="0" smtClean="0"/>
              <a:t>ICN routers in the network</a:t>
            </a:r>
          </a:p>
          <a:p>
            <a:pPr lvl="1"/>
            <a:endParaRPr lang="zh-CN" altLang="en-US" sz="1800" dirty="0"/>
          </a:p>
        </p:txBody>
      </p:sp>
      <p:grpSp>
        <p:nvGrpSpPr>
          <p:cNvPr id="45" name="组合 44"/>
          <p:cNvGrpSpPr/>
          <p:nvPr/>
        </p:nvGrpSpPr>
        <p:grpSpPr>
          <a:xfrm>
            <a:off x="1043608" y="4297168"/>
            <a:ext cx="6840760" cy="1986594"/>
            <a:chOff x="611560" y="4346497"/>
            <a:chExt cx="7848872" cy="2499957"/>
          </a:xfrm>
        </p:grpSpPr>
        <p:sp>
          <p:nvSpPr>
            <p:cNvPr id="5" name="椭圆 4"/>
            <p:cNvSpPr/>
            <p:nvPr/>
          </p:nvSpPr>
          <p:spPr>
            <a:xfrm>
              <a:off x="1933001" y="4346497"/>
              <a:ext cx="5878286" cy="244662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" name="直接连接符 6"/>
            <p:cNvCxnSpPr>
              <a:stCxn id="8" idx="1"/>
              <a:endCxn id="9" idx="3"/>
            </p:cNvCxnSpPr>
            <p:nvPr/>
          </p:nvCxnSpPr>
          <p:spPr>
            <a:xfrm flipH="1" flipV="1">
              <a:off x="2253859" y="5879714"/>
              <a:ext cx="1331040" cy="10184"/>
            </a:xfrm>
            <a:prstGeom prst="line">
              <a:avLst/>
            </a:prstGeom>
            <a:ln w="25400">
              <a:solidFill>
                <a:srgbClr val="00B050"/>
              </a:solidFill>
              <a:headEnd type="non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7" descr="图片2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4899" y="5675698"/>
              <a:ext cx="452298" cy="4284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7" descr="图片2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561" y="5665514"/>
              <a:ext cx="452298" cy="4284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206"/>
            <p:cNvSpPr txBox="1">
              <a:spLocks noChangeArrowheads="1"/>
            </p:cNvSpPr>
            <p:nvPr/>
          </p:nvSpPr>
          <p:spPr bwMode="auto">
            <a:xfrm flipH="1">
              <a:off x="6046804" y="5549569"/>
              <a:ext cx="579121" cy="2839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Font typeface="Wingdings" pitchFamily="2" charset="2"/>
                <a:buNone/>
              </a:pPr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FN</a:t>
              </a:r>
            </a:p>
          </p:txBody>
        </p:sp>
        <p:cxnSp>
          <p:nvCxnSpPr>
            <p:cNvPr id="12" name="直接连接符 11"/>
            <p:cNvCxnSpPr>
              <a:stCxn id="13" idx="1"/>
              <a:endCxn id="14" idx="3"/>
            </p:cNvCxnSpPr>
            <p:nvPr/>
          </p:nvCxnSpPr>
          <p:spPr>
            <a:xfrm flipH="1" flipV="1">
              <a:off x="6118723" y="5904098"/>
              <a:ext cx="1468200" cy="1040"/>
            </a:xfrm>
            <a:prstGeom prst="line">
              <a:avLst/>
            </a:prstGeom>
            <a:ln w="25400">
              <a:solidFill>
                <a:srgbClr val="00B050"/>
              </a:solidFill>
              <a:headEnd type="non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7" descr="图片2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6923" y="5690938"/>
              <a:ext cx="452298" cy="4284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7" descr="图片2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6425" y="5689898"/>
              <a:ext cx="452298" cy="4284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206"/>
            <p:cNvSpPr txBox="1">
              <a:spLocks noChangeArrowheads="1"/>
            </p:cNvSpPr>
            <p:nvPr/>
          </p:nvSpPr>
          <p:spPr bwMode="auto">
            <a:xfrm flipH="1">
              <a:off x="7640032" y="5433808"/>
              <a:ext cx="665776" cy="2839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Font typeface="Wingdings" pitchFamily="2" charset="2"/>
                <a:buNone/>
              </a:pPr>
              <a:r>
                <a:rPr lang="en-US" altLang="zh-CN" sz="14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BFER</a:t>
              </a:r>
            </a:p>
          </p:txBody>
        </p:sp>
        <p:cxnSp>
          <p:nvCxnSpPr>
            <p:cNvPr id="16" name="直接连接符 15"/>
            <p:cNvCxnSpPr>
              <a:stCxn id="14" idx="1"/>
              <a:endCxn id="8" idx="3"/>
            </p:cNvCxnSpPr>
            <p:nvPr/>
          </p:nvCxnSpPr>
          <p:spPr>
            <a:xfrm flipH="1" flipV="1">
              <a:off x="4037197" y="5889898"/>
              <a:ext cx="1629228" cy="14200"/>
            </a:xfrm>
            <a:prstGeom prst="line">
              <a:avLst/>
            </a:prstGeom>
            <a:ln w="25400">
              <a:solidFill>
                <a:srgbClr val="00B050"/>
              </a:solidFill>
              <a:headEnd type="non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7" descr="图片2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4686" y="4527729"/>
              <a:ext cx="452298" cy="42840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206"/>
            <p:cNvSpPr txBox="1">
              <a:spLocks noChangeArrowheads="1"/>
            </p:cNvSpPr>
            <p:nvPr/>
          </p:nvSpPr>
          <p:spPr bwMode="auto">
            <a:xfrm flipH="1">
              <a:off x="4825165" y="4527729"/>
              <a:ext cx="677720" cy="35733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None/>
              </a:pPr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AN</a:t>
              </a:r>
            </a:p>
          </p:txBody>
        </p:sp>
        <p:sp>
          <p:nvSpPr>
            <p:cNvPr id="27" name="Text Box 138"/>
            <p:cNvSpPr txBox="1">
              <a:spLocks noChangeArrowheads="1"/>
            </p:cNvSpPr>
            <p:nvPr/>
          </p:nvSpPr>
          <p:spPr bwMode="auto">
            <a:xfrm flipH="1">
              <a:off x="4164207" y="6063074"/>
              <a:ext cx="1376733" cy="783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en-US" altLang="zh-CN" kern="0" dirty="0" smtClean="0">
                  <a:solidFill>
                    <a:srgbClr val="00B050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ICN network</a:t>
              </a:r>
              <a:endParaRPr lang="en-US" altLang="zh-CN" kern="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cxnSp>
          <p:nvCxnSpPr>
            <p:cNvPr id="28" name="直接连接符 27"/>
            <p:cNvCxnSpPr>
              <a:stCxn id="9" idx="1"/>
            </p:cNvCxnSpPr>
            <p:nvPr/>
          </p:nvCxnSpPr>
          <p:spPr>
            <a:xfrm flipH="1" flipV="1">
              <a:off x="1259632" y="5733256"/>
              <a:ext cx="541929" cy="146458"/>
            </a:xfrm>
            <a:prstGeom prst="line">
              <a:avLst/>
            </a:prstGeom>
            <a:ln w="25400">
              <a:solidFill>
                <a:srgbClr val="7030A0"/>
              </a:solidFill>
              <a:headEnd type="non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13" idx="3"/>
            </p:cNvCxnSpPr>
            <p:nvPr/>
          </p:nvCxnSpPr>
          <p:spPr>
            <a:xfrm flipH="1">
              <a:off x="8039221" y="5877272"/>
              <a:ext cx="421211" cy="27866"/>
            </a:xfrm>
            <a:prstGeom prst="line">
              <a:avLst/>
            </a:prstGeom>
            <a:ln w="25400">
              <a:solidFill>
                <a:srgbClr val="7030A0"/>
              </a:solidFill>
              <a:headEnd type="non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480" descr="图片18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5445224"/>
              <a:ext cx="533401" cy="524639"/>
            </a:xfrm>
            <a:prstGeom prst="rect">
              <a:avLst/>
            </a:prstGeom>
          </p:spPr>
        </p:pic>
        <p:sp>
          <p:nvSpPr>
            <p:cNvPr id="39" name="Text Box 206"/>
            <p:cNvSpPr txBox="1">
              <a:spLocks noChangeArrowheads="1"/>
            </p:cNvSpPr>
            <p:nvPr/>
          </p:nvSpPr>
          <p:spPr bwMode="auto">
            <a:xfrm flipH="1">
              <a:off x="611560" y="5949281"/>
              <a:ext cx="908817" cy="2798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Font typeface="Wingdings" pitchFamily="2" charset="2"/>
                <a:buNone/>
              </a:pPr>
              <a:r>
                <a:rPr lang="en-US" altLang="zh-CN" sz="1000" dirty="0" smtClean="0"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Source</a:t>
              </a:r>
            </a:p>
          </p:txBody>
        </p:sp>
        <p:sp>
          <p:nvSpPr>
            <p:cNvPr id="40" name="Text Box 206"/>
            <p:cNvSpPr txBox="1">
              <a:spLocks noChangeArrowheads="1"/>
            </p:cNvSpPr>
            <p:nvPr/>
          </p:nvSpPr>
          <p:spPr bwMode="auto">
            <a:xfrm flipH="1">
              <a:off x="1691680" y="5373216"/>
              <a:ext cx="677720" cy="2839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None/>
              </a:pPr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GN</a:t>
              </a:r>
            </a:p>
          </p:txBody>
        </p:sp>
        <p:sp>
          <p:nvSpPr>
            <p:cNvPr id="41" name="Text Box 206"/>
            <p:cNvSpPr txBox="1">
              <a:spLocks noChangeArrowheads="1"/>
            </p:cNvSpPr>
            <p:nvPr/>
          </p:nvSpPr>
          <p:spPr bwMode="auto">
            <a:xfrm flipH="1">
              <a:off x="3707904" y="5517232"/>
              <a:ext cx="677720" cy="2839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None/>
              </a:pPr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FN</a:t>
              </a:r>
            </a:p>
          </p:txBody>
        </p:sp>
        <p:sp>
          <p:nvSpPr>
            <p:cNvPr id="44" name="Text Box 206"/>
            <p:cNvSpPr txBox="1">
              <a:spLocks noChangeArrowheads="1"/>
            </p:cNvSpPr>
            <p:nvPr/>
          </p:nvSpPr>
          <p:spPr bwMode="auto">
            <a:xfrm flipH="1">
              <a:off x="7524328" y="5445224"/>
              <a:ext cx="677720" cy="2839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67854" tIns="33927" rIns="67854" bIns="33927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686850">
                <a:buNone/>
              </a:pPr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GN</a:t>
              </a:r>
            </a:p>
          </p:txBody>
        </p:sp>
      </p:grpSp>
      <p:pic>
        <p:nvPicPr>
          <p:cNvPr id="47" name="Picture 500" descr="图片19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233272"/>
            <a:ext cx="436563" cy="467682"/>
          </a:xfrm>
          <a:prstGeom prst="rect">
            <a:avLst/>
          </a:prstGeom>
          <a:noFill/>
        </p:spPr>
      </p:pic>
      <p:sp>
        <p:nvSpPr>
          <p:cNvPr id="48" name="Text Box 206"/>
          <p:cNvSpPr txBox="1">
            <a:spLocks noChangeArrowheads="1"/>
          </p:cNvSpPr>
          <p:nvPr/>
        </p:nvSpPr>
        <p:spPr bwMode="auto">
          <a:xfrm flipH="1">
            <a:off x="7740352" y="5665320"/>
            <a:ext cx="792088" cy="2224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67854" tIns="33927" rIns="67854" bIns="3392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9pPr>
          </a:lstStyle>
          <a:p>
            <a:pPr algn="ctr" defTabSz="686850">
              <a:buFont typeface="Wingdings" pitchFamily="2" charset="2"/>
              <a:buNone/>
            </a:pP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End user</a:t>
            </a:r>
          </a:p>
        </p:txBody>
      </p:sp>
      <p:cxnSp>
        <p:nvCxnSpPr>
          <p:cNvPr id="51" name="直接连接符 50"/>
          <p:cNvCxnSpPr>
            <a:endCxn id="9" idx="3"/>
          </p:cNvCxnSpPr>
          <p:nvPr/>
        </p:nvCxnSpPr>
        <p:spPr>
          <a:xfrm flipH="1">
            <a:off x="2474970" y="4729216"/>
            <a:ext cx="1953014" cy="786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endCxn id="13" idx="1"/>
          </p:cNvCxnSpPr>
          <p:nvPr/>
        </p:nvCxnSpPr>
        <p:spPr>
          <a:xfrm>
            <a:off x="4788024" y="4729216"/>
            <a:ext cx="2335029" cy="806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8" idx="0"/>
          </p:cNvCxnSpPr>
          <p:nvPr/>
        </p:nvCxnSpPr>
        <p:spPr>
          <a:xfrm flipV="1">
            <a:off x="3832153" y="4729216"/>
            <a:ext cx="667839" cy="624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14" idx="0"/>
          </p:cNvCxnSpPr>
          <p:nvPr/>
        </p:nvCxnSpPr>
        <p:spPr>
          <a:xfrm flipH="1" flipV="1">
            <a:off x="4788024" y="4729216"/>
            <a:ext cx="858303" cy="635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6228185" y="6241384"/>
            <a:ext cx="288031" cy="0"/>
          </a:xfrm>
          <a:prstGeom prst="line">
            <a:avLst/>
          </a:prstGeom>
          <a:ln w="25400">
            <a:solidFill>
              <a:srgbClr val="00B050"/>
            </a:solidFill>
            <a:headEnd type="none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206"/>
          <p:cNvSpPr txBox="1">
            <a:spLocks noChangeArrowheads="1"/>
          </p:cNvSpPr>
          <p:nvPr/>
        </p:nvSpPr>
        <p:spPr bwMode="auto">
          <a:xfrm flipH="1">
            <a:off x="6588224" y="6097368"/>
            <a:ext cx="1152128" cy="2224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67854" tIns="33927" rIns="67854" bIns="3392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9pPr>
          </a:lstStyle>
          <a:p>
            <a:pPr algn="ctr" defTabSz="686850">
              <a:buFont typeface="Wingdings" pitchFamily="2" charset="2"/>
              <a:buNone/>
            </a:pP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Data flow</a:t>
            </a:r>
          </a:p>
        </p:txBody>
      </p:sp>
      <p:cxnSp>
        <p:nvCxnSpPr>
          <p:cNvPr id="63" name="直接连接符 62"/>
          <p:cNvCxnSpPr/>
          <p:nvPr/>
        </p:nvCxnSpPr>
        <p:spPr>
          <a:xfrm>
            <a:off x="6228184" y="645740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Box 206"/>
          <p:cNvSpPr txBox="1">
            <a:spLocks noChangeArrowheads="1"/>
          </p:cNvSpPr>
          <p:nvPr/>
        </p:nvSpPr>
        <p:spPr bwMode="auto">
          <a:xfrm flipH="1">
            <a:off x="6516216" y="6313392"/>
            <a:ext cx="1440160" cy="2224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67854" tIns="33927" rIns="67854" bIns="3392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9pPr>
          </a:lstStyle>
          <a:p>
            <a:pPr algn="ctr" defTabSz="686850">
              <a:buFont typeface="Wingdings" pitchFamily="2" charset="2"/>
              <a:buNone/>
            </a:pP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Control flow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z="3600" dirty="0" smtClean="0"/>
              <a:t>Benefits of Multi-Service Tag</a:t>
            </a:r>
            <a:endParaRPr lang="zh-CN" altLang="en-US" dirty="0" smtClean="0"/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Provide methods for network to aware content and take different treatments:</a:t>
            </a:r>
          </a:p>
          <a:p>
            <a:pPr lvl="1"/>
            <a:r>
              <a:rPr lang="en-US" altLang="zh-CN" dirty="0" smtClean="0"/>
              <a:t>Easy to network caching.</a:t>
            </a:r>
          </a:p>
          <a:p>
            <a:pPr lvl="1"/>
            <a:r>
              <a:rPr lang="en-US" altLang="zh-CN" dirty="0" smtClean="0"/>
              <a:t>Easy  to priority services.</a:t>
            </a:r>
          </a:p>
          <a:p>
            <a:pPr lvl="1"/>
            <a:r>
              <a:rPr lang="en-US" altLang="zh-CN" dirty="0" smtClean="0"/>
              <a:t>Easy to do traffic engineering.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Next Step</a:t>
            </a:r>
            <a:endParaRPr lang="zh-CN" altLang="en-US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77301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 smtClean="0"/>
              <a:t>Welcome reviews.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dirty="0" smtClean="0"/>
              <a:t>Seeking for suggestions on the follow-up.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7517</TotalTime>
  <Words>355</Words>
  <Application>Microsoft Macintosh PowerPoint</Application>
  <PresentationFormat>On-screen Show (4:3)</PresentationFormat>
  <Paragraphs>55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Wingdings</vt:lpstr>
      <vt:lpstr>宋体</vt:lpstr>
      <vt:lpstr>微软雅黑</vt:lpstr>
      <vt:lpstr>Arial</vt:lpstr>
      <vt:lpstr>Office 主题</vt:lpstr>
      <vt:lpstr> Multi-service Tag in ICN</vt:lpstr>
      <vt:lpstr>Motivation </vt:lpstr>
      <vt:lpstr>What is Multi-Service Tag</vt:lpstr>
      <vt:lpstr>Multi-Service Tag Usage</vt:lpstr>
      <vt:lpstr>Benefits of Multi-Service Tag</vt:lpstr>
      <vt:lpstr>Next Step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MPTCP proxy for mobile network</dc:title>
  <dc:creator>cmcc</dc:creator>
  <cp:lastModifiedBy>David Oran</cp:lastModifiedBy>
  <cp:revision>146</cp:revision>
  <dcterms:created xsi:type="dcterms:W3CDTF">2014-01-06T03:24:15Z</dcterms:created>
  <dcterms:modified xsi:type="dcterms:W3CDTF">2017-07-16T09:54:23Z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(3)iKTIimqHijZCnbjO9dYiRMToQ0q2KStKl1fZAZom5DPrvJLSvguSqsifOfkmBboEa+/PHI/4
VonorGFZ52fwokqeyff6sU6qYl9LE3RH2mTkYZPNz9okWlLWgL7TLh17vHregcKBkB3wIk2m
Xbx7r3+eTlvrCUCWQlCZ4IqPurb36GoLSwVNH5c2vszNr68cSKdY5i6sCe1CQLgJuAse4nb3
rnF+A0Wc2I/TAHT4hs</vt:lpwstr>
  </property>
  <property fmtid="{D5CDD505-2E9C-101B-9397-08002B2CF9AE}" pid="3" name="_new_ms_pID_725431">
    <vt:lpwstr>/MXqV7/lwTiF6MxUVdFFOVrL5FP1VD7KLF0wSaauU4lDjzAyLBmP4V
5XygvVi+gKWVzuSteHKc6u9aNNyLsZYoPFs/JbaNVaPu77Kah6YyPnGYJAL9vabyrtAn+TCr
d4xapVR238oL60oHdqVpfeCAAGBv3+toMc5+/4K6DB+Z4qHEo9539+e7Obm/EpMOMnylJPT+
EXLPC+0lO9fTld1RMA8trojyBr36+z6igI2M</vt:lpwstr>
  </property>
  <property fmtid="{D5CDD505-2E9C-101B-9397-08002B2CF9AE}" pid="4" name="_new_ms_pID_725432">
    <vt:lpwstr>qi08x4rAJ5UDcHURVdaxqGLNi8Fwzvw1xwPH
GiUAErMDhkOs2QFM+QZ/fMZ7L5U2HyKFdRSa9FJk9bQuOVuMBTm+8md+6DUXH4lmqpFd2bWv
X4nPdEQsoPlWfg3p7TcQNQ==</vt:lpwstr>
  </property>
  <property fmtid="{D5CDD505-2E9C-101B-9397-08002B2CF9AE}" pid="5" name="_2015_ms_pID_725343">
    <vt:lpwstr>(3)hRMGRhvFI3BnDd04sIARhyOKP9OVmRwBkTvLmL8qVsGkON5lVuBisLcXv0jhNi5AtotA2X4S
+NxEhjSkp0YHR1iS798U6qw9BsQholtHHxvnqdOUILV1sE0ls0I5JUgpTHVRJE2a18WjD5ck
zf9JKfUAg8sQKuIUx49SR7D+o2AhaDVUi+VnceGr3u5zzaASw7kkUEn9dmRdTFltqlOEoIOk
kU1yUlJ/6jMY16X51f</vt:lpwstr>
  </property>
  <property fmtid="{D5CDD505-2E9C-101B-9397-08002B2CF9AE}" pid="6" name="_2015_ms_pID_7253431">
    <vt:lpwstr>sSPuuJaal5hosLamgD1uHUfw2dcGtzrVod1i9CllYjYCXJ/oEvPtsP
JsG1GM+poUFL8yAk/uWlaf/dk7oy2YjJ8c77wqTSamA4U778mU7pp7knQggTjCtV/V1wxHzh
rrG0s+SdYvr+UJTXhjfL1sGesDDP6nfZ0snIxhXOYQyEp5TSzof56fHAypS4rxCP2l2Ueu01
//3Wv1w5+D3bseyi1qEjUtRv1AJqxTrtMi5F</vt:lpwstr>
  </property>
  <property fmtid="{D5CDD505-2E9C-101B-9397-08002B2CF9AE}" pid="7" name="_readonly">
    <vt:lpwstr/>
  </property>
  <property fmtid="{D5CDD505-2E9C-101B-9397-08002B2CF9AE}" pid="8" name="_change">
    <vt:lpwstr/>
  </property>
  <property fmtid="{D5CDD505-2E9C-101B-9397-08002B2CF9AE}" pid="9" name="_full-control">
    <vt:lpwstr/>
  </property>
  <property fmtid="{D5CDD505-2E9C-101B-9397-08002B2CF9AE}" pid="10" name="sflag">
    <vt:lpwstr>1468198529</vt:lpwstr>
  </property>
  <property fmtid="{D5CDD505-2E9C-101B-9397-08002B2CF9AE}" pid="11" name="_2015_ms_pID_7253432">
    <vt:lpwstr>GA==</vt:lpwstr>
  </property>
</Properties>
</file>