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comments/comment3.xml" ContentType="application/vnd.openxmlformats-officedocument.presentationml.comments+xml"/>
  <Override PartName="/ppt/notesSlides/notesSlide6.xml" ContentType="application/vnd.openxmlformats-officedocument.presentationml.notesSlide+xml"/>
  <Override PartName="/ppt/comments/comment4.xml" ContentType="application/vnd.openxmlformats-officedocument.presentationml.comments+xml"/>
  <Override PartName="/ppt/notesSlides/notesSlide7.xml" ContentType="application/vnd.openxmlformats-officedocument.presentationml.notesSlide+xml"/>
  <Override PartName="/ppt/comments/comment5.xml" ContentType="application/vnd.openxmlformats-officedocument.presentationml.comments+xml"/>
  <Override PartName="/ppt/notesSlides/notesSlide8.xml" ContentType="application/vnd.openxmlformats-officedocument.presentationml.notesSlide+xml"/>
  <Override PartName="/ppt/comments/comment6.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7" r:id="rId1"/>
  </p:sldMasterIdLst>
  <p:notesMasterIdLst>
    <p:notesMasterId r:id="rId10"/>
  </p:notesMasterIdLst>
  <p:sldIdLst>
    <p:sldId id="256" r:id="rId2"/>
    <p:sldId id="258" r:id="rId3"/>
    <p:sldId id="259" r:id="rId4"/>
    <p:sldId id="261" r:id="rId5"/>
    <p:sldId id="262" r:id="rId6"/>
    <p:sldId id="263" r:id="rId7"/>
    <p:sldId id="264" r:id="rId8"/>
    <p:sldId id="265"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Oran" initials="" lastIdx="7" clrIdx="0"/>
  <p:cmAuthor id="1" name="Luca MUSCARIELLO"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08"/>
    <p:restoredTop sz="93073"/>
  </p:normalViewPr>
  <p:slideViewPr>
    <p:cSldViewPr snapToGrid="0" snapToObjects="1">
      <p:cViewPr>
        <p:scale>
          <a:sx n="135" d="100"/>
          <a:sy n="135" d="100"/>
        </p:scale>
        <p:origin x="152" y="1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05-19T14:02:51.446" idx="1">
    <p:pos x="6000" y="0"/>
    <p:text>On protocol/packet format:
1. flexible and extensible is motherhood. If we're going to make motherhood statements, I would add:(a)minimal mount of mandatory information, (b)self-describing with no aliasing of packets so as to not depend on lower-layer disambiguation, (c)compressible for transmission on very slow links, (d)fragmentable with minimal state and ability to support cut-through...(e...)and a bunch more.
2. Why the prohibition against dependence on clock synchronization? In today's world so many things depend on reasonable wall-clock tine availability that making ICN immune doesn't really improve the situation in any significant way. Also, the ubiquitous availability of loose clock synch with today's technology makes the extra cost/complexity of making things work robustly without clocks a potentially bad tradeoff. If we retain something here, it should be more precise, and mention things like insane clocks, both frequency and phase independence, accuracy, etc.</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05-19T14:36:33.312" idx="2">
    <p:pos x="6000" y="0"/>
    <p:text>Immutability is nice, but for me a bit too strong, as the architecture directly supports data lifetime. Therefore, immutability can (and in my view should) be temporally bounded by data lifetime. It's perfectly OK to  create a new data packet with the same name and different data if the prior one has expired (which can be securely determined since the expiration is in the security envelope. Note also this harks back to my comment about clock sync. If you allow insane clocks lots of things break, so you don't really gain much by the strong immutability invriant.</p:text>
  </p:cm>
  <p:cm authorId="0" dt="2017-05-19T14:36:33.312" idx="3">
    <p:pos x="6000" y="100"/>
    <p:text>CCN has this property</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7-05-19T14:13:34.018" idx="4">
    <p:pos x="6000" y="0"/>
    <p:text>I disagree with the statement that "consumers should be able to validate individual data packets". As you know I prefer a manifest-based design where individual packets can be integrity checked on their own, but origin authentication/validation can be on groups of packets icdentified by a manifest. This means individual packets do not have to have signatures. For cases where you only have one packet, you could sign it, or (my preference) have an optimized encoding that puts the manifest and primitive data in one transmission block.</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7-05-19T15:05:11.207" idx="5">
    <p:pos x="6000" y="0"/>
    <p:text>for the record, I agree with everything on this slide. Since there are some oblique references to trust schemas, it may be worth some material to talk about the relationship of trust anchors to object names - while there's still a lot of in-progress work it may be time to nail down more aspects of the security architecture.</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7-05-19T14:59:24.221" idx="6">
    <p:pos x="6000" y="0"/>
    <p:text>As you know, I prefer the CCN approach where the core protocol only supports exact match and discovery is layered on top. I do agree that using naming conventions to "predict" the names of various objects/data packets once you've "anchored" yourself in the namespace is a good way to do things. However, one needs to also support (a)indirection through link objects, (b)explicit enumeration through Manifests.
While there has to be some kind of "in network" name discovery (whatever that means existentially) in order to support bootstrapping and infrastructure-less networking environments, this does not mean the discovery has to be accomplished through the universally available packet forwarding machinery. Producers can operate their own discovery services, or one can nominate a subset of nodes to act as discovery servers.
As a further subtle point, if you define immutability as temporally bounded as I advocated in an earlier comment, you can still support discovery in the presence of exact match forwarding semantics by having the anchor names (which is the minimal amount of namespace information an application needs to know a priori) be of real objects with a very short lifetime.</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7-06-02T14:58:34.103" idx="7">
    <p:pos x="6000" y="0"/>
    <p:text>Just for the record, I strongly agree with this, but recognize there are some other folks who find flow balance either less compelling that I do, or even useless.
It may be worth noting that flow balance has a fairly strong dependency on symmetric routing - do we have a design point on symmetric routing?</p:text>
  </p:cm>
  <p:cm authorId="1" dt="2017-06-02T14:58:34.103" idx="1">
    <p:pos x="6000" y="100"/>
    <p:text>I think this is a principle and is very important. I would call it detailed balance of interest and data.
Detail balance is an important principle in many systems in physics.
I will add more comments in this one.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userDrawn="1"/>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1244600" y="1421130"/>
            <a:ext cx="7899400" cy="2137410"/>
          </a:xfrm>
        </p:spPr>
        <p:txBody>
          <a:bodyPr anchor="b"/>
          <a:lstStyle>
            <a:lvl1pPr>
              <a:defRPr cap="none" baseline="0">
                <a:solidFill>
                  <a:srgbClr val="634C44"/>
                </a:solidFill>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4537528"/>
            <a:ext cx="6705600" cy="51435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smtClean="0"/>
              <a:t>Click to edit Master subtitle style</a:t>
            </a:r>
            <a:endParaRPr kumimoji="0" lang="en-US"/>
          </a:p>
        </p:txBody>
      </p:sp>
      <p:sp>
        <p:nvSpPr>
          <p:cNvPr id="17" name="Footer Placeholder 16"/>
          <p:cNvSpPr>
            <a:spLocks noGrp="1"/>
          </p:cNvSpPr>
          <p:nvPr>
            <p:ph type="ftr" sz="quarter" idx="11"/>
          </p:nvPr>
        </p:nvSpPr>
        <p:spPr>
          <a:xfrm>
            <a:off x="2085393" y="177405"/>
            <a:ext cx="5867400" cy="273844"/>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1"/>
            <a:ext cx="2057400" cy="4137422"/>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457200"/>
            <a:ext cx="5562600" cy="413742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4686303"/>
            <a:ext cx="2209800" cy="273844"/>
          </a:xfrm>
        </p:spPr>
        <p:txBody>
          <a:bodyPr/>
          <a:lstStyle/>
          <a:p>
            <a:endParaRPr lang="en-US"/>
          </a:p>
        </p:txBody>
      </p:sp>
      <p:sp>
        <p:nvSpPr>
          <p:cNvPr id="5" name="Footer Placeholder 4"/>
          <p:cNvSpPr>
            <a:spLocks noGrp="1"/>
          </p:cNvSpPr>
          <p:nvPr>
            <p:ph type="ftr" sz="quarter" idx="11"/>
          </p:nvPr>
        </p:nvSpPr>
        <p:spPr>
          <a:xfrm>
            <a:off x="457202" y="4686156"/>
            <a:ext cx="5573483" cy="273844"/>
          </a:xfrm>
        </p:spPr>
        <p:txBody>
          <a:bodyPr/>
          <a:lstStyle/>
          <a:p>
            <a:endParaRPr lang="en-US"/>
          </a:p>
        </p:txBody>
      </p:sp>
      <p:sp>
        <p:nvSpPr>
          <p:cNvPr id="7" name="Rectangle 6"/>
          <p:cNvSpPr/>
          <p:nvPr/>
        </p:nvSpPr>
        <p:spPr bwMode="white">
          <a:xfrm>
            <a:off x="6096318" y="0"/>
            <a:ext cx="320040" cy="51435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457200"/>
            <a:ext cx="228600" cy="46863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40005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6056313" y="77787"/>
            <a:ext cx="400050" cy="244476"/>
          </a:xfrm>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Title Slide">
    <p:spTree>
      <p:nvGrpSpPr>
        <p:cNvPr id="1" name=""/>
        <p:cNvGrpSpPr/>
        <p:nvPr/>
      </p:nvGrpSpPr>
      <p:grpSpPr>
        <a:xfrm>
          <a:off x="0" y="0"/>
          <a:ext cx="0" cy="0"/>
          <a:chOff x="0" y="0"/>
          <a:chExt cx="0" cy="0"/>
        </a:xfrm>
      </p:grpSpPr>
      <p:sp>
        <p:nvSpPr>
          <p:cNvPr id="12" name="Title 11"/>
          <p:cNvSpPr>
            <a:spLocks noGrp="1"/>
          </p:cNvSpPr>
          <p:nvPr>
            <p:ph type="ctrTitle"/>
          </p:nvPr>
        </p:nvSpPr>
        <p:spPr>
          <a:xfrm>
            <a:off x="455676" y="1237386"/>
            <a:ext cx="8229600" cy="1532763"/>
          </a:xfrm>
          <a:noFill/>
        </p:spPr>
        <p:txBody>
          <a:bodyPr anchor="b" anchorCtr="0">
            <a:normAutofit/>
          </a:bodyPr>
          <a:lstStyle>
            <a:lvl1pPr algn="l">
              <a:lnSpc>
                <a:spcPct val="90000"/>
              </a:lnSpc>
              <a:spcBef>
                <a:spcPts val="0"/>
              </a:spcBef>
              <a:spcAft>
                <a:spcPts val="0"/>
              </a:spcAft>
              <a:defRPr sz="5250" kern="100" baseline="0">
                <a:solidFill>
                  <a:schemeClr val="tx2"/>
                </a:solidFill>
                <a:latin typeface="+mj-lt"/>
              </a:defRPr>
            </a:lvl1pPr>
          </a:lstStyle>
          <a:p>
            <a:r>
              <a:rPr lang="en-US" smtClean="0"/>
              <a:t>Click to edit Master title style</a:t>
            </a:r>
            <a:endParaRPr lang="en-US" dirty="0"/>
          </a:p>
        </p:txBody>
      </p:sp>
      <p:sp>
        <p:nvSpPr>
          <p:cNvPr id="13" name="Subtitle 12"/>
          <p:cNvSpPr>
            <a:spLocks noGrp="1"/>
          </p:cNvSpPr>
          <p:nvPr>
            <p:ph type="subTitle" idx="1"/>
          </p:nvPr>
        </p:nvSpPr>
        <p:spPr>
          <a:xfrm>
            <a:off x="566802" y="4071941"/>
            <a:ext cx="8129524" cy="568138"/>
          </a:xfrm>
          <a:prstGeom prst="rect">
            <a:avLst/>
          </a:prstGeom>
        </p:spPr>
        <p:txBody>
          <a:bodyPr/>
          <a:lstStyle>
            <a:lvl1pPr marL="0" indent="0" algn="l">
              <a:buNone/>
              <a:defRPr sz="1200" kern="100" cap="all" spc="75" baseline="0">
                <a:solidFill>
                  <a:schemeClr val="bg1"/>
                </a:solidFill>
                <a:latin typeface="+mn-lt"/>
              </a:defRPr>
            </a:lvl1pPr>
            <a:lvl2pPr marL="342897" indent="0" algn="ctr">
              <a:buNone/>
            </a:lvl2pPr>
            <a:lvl3pPr marL="685793" indent="0" algn="ctr">
              <a:buNone/>
            </a:lvl3pPr>
            <a:lvl4pPr marL="1028690" indent="0" algn="ctr">
              <a:buNone/>
            </a:lvl4pPr>
            <a:lvl5pPr marL="1371587" indent="0" algn="ctr">
              <a:buNone/>
            </a:lvl5pPr>
            <a:lvl6pPr marL="1714484" indent="0" algn="ctr">
              <a:buNone/>
            </a:lvl6pPr>
            <a:lvl7pPr marL="2057380" indent="0" algn="ctr">
              <a:buNone/>
            </a:lvl7pPr>
            <a:lvl8pPr marL="2400276" indent="0" algn="ctr">
              <a:buNone/>
            </a:lvl8pPr>
            <a:lvl9pPr marL="2743172" indent="0" algn="ctr">
              <a:buNone/>
            </a:lvl9pPr>
          </a:lstStyle>
          <a:p>
            <a:r>
              <a:rPr lang="en-US" smtClean="0"/>
              <a:t>Click to edit Master subtitle style</a:t>
            </a:r>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710373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0"/>
            <a:ext cx="8153400" cy="914400"/>
          </a:xfrm>
        </p:spPr>
        <p:txBody>
          <a:bodyPr/>
          <a:lstStyle/>
          <a:p>
            <a:r>
              <a:rPr kumimoji="0" lang="en-US" smtClean="0"/>
              <a:t>Click to edit Master title style</a:t>
            </a:r>
            <a:endParaRPr kumimoji="0"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8" name="Content Placeholder 7"/>
          <p:cNvSpPr>
            <a:spLocks noGrp="1"/>
          </p:cNvSpPr>
          <p:nvPr>
            <p:ph sz="quarter" idx="1"/>
          </p:nvPr>
        </p:nvSpPr>
        <p:spPr>
          <a:xfrm>
            <a:off x="612648" y="1200150"/>
            <a:ext cx="8153400" cy="33718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1028700"/>
            <a:ext cx="7123113" cy="3505200"/>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smtClean="0"/>
              <a:t>Click to edit Master text styles</a:t>
            </a:r>
          </a:p>
        </p:txBody>
      </p:sp>
      <p:sp>
        <p:nvSpPr>
          <p:cNvPr id="8" name="Rectangle 7"/>
          <p:cNvSpPr/>
          <p:nvPr/>
        </p:nvSpPr>
        <p:spPr>
          <a:xfrm>
            <a:off x="0" y="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0"/>
            <a:ext cx="7620000" cy="742950"/>
          </a:xfrm>
        </p:spPr>
        <p:txBody>
          <a:bodyPr/>
          <a:lstStyle>
            <a:lvl1pPr algn="l">
              <a:buNone/>
              <a:defRPr sz="3300" b="0" cap="none">
                <a:solidFill>
                  <a:srgbClr val="FFFFFF"/>
                </a:solidFill>
              </a:defRPr>
            </a:lvl1pPr>
          </a:lstStyle>
          <a:p>
            <a:r>
              <a:rPr kumimoji="0" lang="en-US" smtClean="0"/>
              <a:t>Click to edit Master title style</a:t>
            </a:r>
            <a:endParaRPr kumimoji="0" lang="en-US" dirty="0"/>
          </a:p>
        </p:txBody>
      </p:sp>
      <p:sp>
        <p:nvSpPr>
          <p:cNvPr id="12" name="Date Placeholder 11"/>
          <p:cNvSpPr>
            <a:spLocks noGrp="1"/>
          </p:cNvSpPr>
          <p:nvPr>
            <p:ph type="dt" sz="half" idx="10"/>
          </p:nvPr>
        </p:nvSpPr>
        <p:spPr/>
        <p:txBody>
          <a:bodyPr/>
          <a:lstStyle/>
          <a:p>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192175"/>
            <a:ext cx="3886200" cy="3429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192175"/>
            <a:ext cx="3886200" cy="3429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53400" cy="857250"/>
          </a:xfrm>
        </p:spPr>
        <p:txBody>
          <a:bodyPr anchor="b"/>
          <a:lstStyle>
            <a:lvl1pPr>
              <a:defRPr/>
            </a:lvl1pPr>
          </a:lstStyle>
          <a:p>
            <a:r>
              <a:rPr kumimoji="0" lang="en-US" smtClean="0"/>
              <a:t>Click to edit Master title style</a:t>
            </a:r>
            <a:endParaRPr kumimoji="0" lang="en-US" dirty="0"/>
          </a:p>
        </p:txBody>
      </p:sp>
      <p:sp>
        <p:nvSpPr>
          <p:cNvPr id="11" name="Content Placeholder 10"/>
          <p:cNvSpPr>
            <a:spLocks noGrp="1"/>
          </p:cNvSpPr>
          <p:nvPr>
            <p:ph sz="quarter" idx="2"/>
          </p:nvPr>
        </p:nvSpPr>
        <p:spPr>
          <a:xfrm>
            <a:off x="609600" y="1828800"/>
            <a:ext cx="3886200" cy="26860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1828800"/>
            <a:ext cx="3886200" cy="26860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314450"/>
            <a:ext cx="3886200" cy="48006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314450"/>
            <a:ext cx="3886200" cy="48006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04787"/>
            <a:ext cx="8077200" cy="652463"/>
          </a:xfrm>
        </p:spPr>
        <p:txBody>
          <a:bodyPr anchor="ctr"/>
          <a:lstStyle>
            <a:lvl1pPr algn="l">
              <a:buNone/>
              <a:defRPr sz="33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3" name="Text Placeholder 2"/>
          <p:cNvSpPr>
            <a:spLocks noGrp="1"/>
          </p:cNvSpPr>
          <p:nvPr>
            <p:ph type="body" idx="2"/>
          </p:nvPr>
        </p:nvSpPr>
        <p:spPr>
          <a:xfrm>
            <a:off x="609600" y="1314450"/>
            <a:ext cx="1600200" cy="325755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314450"/>
            <a:ext cx="6400800" cy="33147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4114800"/>
            <a:ext cx="7315200" cy="51435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smtClean="0"/>
              <a:t>Click to edit Master text styles</a:t>
            </a:r>
          </a:p>
        </p:txBody>
      </p:sp>
      <p:sp>
        <p:nvSpPr>
          <p:cNvPr id="8" name="Rectangle 7"/>
          <p:cNvSpPr/>
          <p:nvPr/>
        </p:nvSpPr>
        <p:spPr bwMode="white">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3490722"/>
            <a:ext cx="7598664"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3486150"/>
            <a:ext cx="7315200" cy="514350"/>
          </a:xfrm>
        </p:spPr>
        <p:txBody>
          <a:bodyPr anchor="ctr"/>
          <a:lstStyle>
            <a:lvl1pPr algn="l">
              <a:buNone/>
              <a:defRPr sz="21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4686301"/>
            <a:ext cx="2667000" cy="273844"/>
          </a:xfrm>
        </p:spPr>
        <p:txBody>
          <a:bodyPr rtlCol="0"/>
          <a:lstStyle/>
          <a:p>
            <a:endParaRPr lang="en-US"/>
          </a:p>
        </p:txBody>
      </p:sp>
      <p:sp>
        <p:nvSpPr>
          <p:cNvPr id="13" name="Slide Number Placeholder 12"/>
          <p:cNvSpPr>
            <a:spLocks noGrp="1"/>
          </p:cNvSpPr>
          <p:nvPr>
            <p:ph type="sldNum" sz="quarter" idx="11"/>
          </p:nvPr>
        </p:nvSpPr>
        <p:spPr>
          <a:xfrm>
            <a:off x="0" y="3500437"/>
            <a:ext cx="1447800" cy="497684"/>
          </a:xfrm>
        </p:spPr>
        <p:txBody>
          <a:bodyPr rtlCol="0"/>
          <a:lstStyle>
            <a:lvl1pPr>
              <a:defRPr sz="2100"/>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14" name="Footer Placeholder 13"/>
          <p:cNvSpPr>
            <a:spLocks noGrp="1"/>
          </p:cNvSpPr>
          <p:nvPr>
            <p:ph type="ftr" sz="quarter" idx="12"/>
          </p:nvPr>
        </p:nvSpPr>
        <p:spPr>
          <a:xfrm>
            <a:off x="1600200" y="4686156"/>
            <a:ext cx="4572000" cy="273844"/>
          </a:xfrm>
        </p:spPr>
        <p:txBody>
          <a:bodyPr rtlCol="0"/>
          <a:lstStyle/>
          <a:p>
            <a:endParaRPr lang="en-US"/>
          </a:p>
        </p:txBody>
      </p:sp>
      <p:sp>
        <p:nvSpPr>
          <p:cNvPr id="3" name="Picture Placeholder 2"/>
          <p:cNvSpPr>
            <a:spLocks noGrp="1"/>
          </p:cNvSpPr>
          <p:nvPr>
            <p:ph type="pic" idx="1"/>
          </p:nvPr>
        </p:nvSpPr>
        <p:spPr>
          <a:xfrm>
            <a:off x="1560576" y="0"/>
            <a:ext cx="7583424" cy="3426714"/>
          </a:xfrm>
          <a:solidFill>
            <a:schemeClr val="accent1">
              <a:tint val="40000"/>
            </a:schemeClr>
          </a:solidFill>
          <a:ln>
            <a:noFill/>
          </a:ln>
        </p:spPr>
        <p:txBody>
          <a:bodyPr/>
          <a:lstStyle>
            <a:lvl1pPr marL="0" indent="0">
              <a:buNone/>
              <a:defRPr sz="24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0"/>
            <a:ext cx="8153400" cy="914400"/>
          </a:xfrm>
          <a:prstGeom prst="rect">
            <a:avLst/>
          </a:prstGeom>
        </p:spPr>
        <p:txBody>
          <a:bodyPr vert="horz" anchor="b">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200150"/>
            <a:ext cx="8153400" cy="339471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14" name="Date Placeholder 13"/>
          <p:cNvSpPr>
            <a:spLocks noGrp="1"/>
          </p:cNvSpPr>
          <p:nvPr>
            <p:ph type="dt" sz="half" idx="2"/>
          </p:nvPr>
        </p:nvSpPr>
        <p:spPr>
          <a:xfrm>
            <a:off x="6096000" y="4686301"/>
            <a:ext cx="2667000" cy="273844"/>
          </a:xfrm>
          <a:prstGeom prst="rect">
            <a:avLst/>
          </a:prstGeom>
        </p:spPr>
        <p:txBody>
          <a:bodyPr vert="horz" anchor="ctr" anchorCtr="0"/>
          <a:lstStyle>
            <a:lvl1pPr algn="l" eaLnBrk="1" latinLnBrk="0" hangingPunct="1">
              <a:defRPr kumimoji="0" sz="1050">
                <a:solidFill>
                  <a:schemeClr val="tx2"/>
                </a:solidFill>
              </a:defRPr>
            </a:lvl1pPr>
          </a:lstStyle>
          <a:p>
            <a:endParaRPr lang="en-US" dirty="0"/>
          </a:p>
        </p:txBody>
      </p:sp>
      <p:sp>
        <p:nvSpPr>
          <p:cNvPr id="3" name="Footer Placeholder 2"/>
          <p:cNvSpPr>
            <a:spLocks noGrp="1"/>
          </p:cNvSpPr>
          <p:nvPr>
            <p:ph type="ftr" sz="quarter" idx="3"/>
          </p:nvPr>
        </p:nvSpPr>
        <p:spPr>
          <a:xfrm>
            <a:off x="609601" y="4686156"/>
            <a:ext cx="5421083" cy="273844"/>
          </a:xfrm>
          <a:prstGeom prst="rect">
            <a:avLst/>
          </a:prstGeom>
        </p:spPr>
        <p:txBody>
          <a:bodyPr vert="horz" anchor="ctr"/>
          <a:lstStyle>
            <a:lvl1pPr algn="r" eaLnBrk="1" latinLnBrk="0" hangingPunct="1">
              <a:defRPr kumimoji="0" sz="1050">
                <a:solidFill>
                  <a:schemeClr val="tx2"/>
                </a:solidFill>
              </a:defRPr>
            </a:lvl1pPr>
          </a:lstStyle>
          <a:p>
            <a:endParaRPr lang="en-US" dirty="0"/>
          </a:p>
        </p:txBody>
      </p:sp>
      <p:sp>
        <p:nvSpPr>
          <p:cNvPr id="7" name="Rectangle 6"/>
          <p:cNvSpPr/>
          <p:nvPr/>
        </p:nvSpPr>
        <p:spPr bwMode="white">
          <a:xfrm>
            <a:off x="0" y="92583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96012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96012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954167"/>
            <a:ext cx="533400" cy="183357"/>
          </a:xfrm>
          <a:prstGeom prst="rect">
            <a:avLst/>
          </a:prstGeom>
        </p:spPr>
        <p:txBody>
          <a:bodyPr vert="horz" anchor="ctr" anchorCtr="0">
            <a:normAutofit/>
          </a:bodyPr>
          <a:lstStyle>
            <a:lvl1pPr algn="ctr" eaLnBrk="1" latinLnBrk="0" hangingPunct="1">
              <a:defRPr kumimoji="0" sz="1050" b="1">
                <a:solidFill>
                  <a:srgbClr val="FFFFFF"/>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133510673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1" r:id="rId13"/>
  </p:sldLayoutIdLst>
  <p:timing>
    <p:tnLst>
      <p:par>
        <p:cTn id="1" dur="indefinite" restart="never" nodeType="tmRoot"/>
      </p:par>
    </p:tnLst>
  </p:timing>
  <p:hf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comments" Target="../comments/commen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comments" Target="../comments/commen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comments" Target="../comments/commen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comments" Target="../comments/commen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comments" Target="../comments/commen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p:txBody>
          <a:bodyPr/>
          <a:lstStyle/>
          <a:p>
            <a:pPr lvl="0"/>
            <a:r>
              <a:rPr lang="en-US" dirty="0" smtClean="0"/>
              <a:t>NDN </a:t>
            </a:r>
            <a:r>
              <a:rPr lang="en" dirty="0" smtClean="0"/>
              <a:t>Protocol Design Principles</a:t>
            </a:r>
            <a:r>
              <a:rPr lang="en-US" dirty="0" smtClean="0"/>
              <a:t/>
            </a:r>
            <a:br>
              <a:rPr lang="en-US" dirty="0" smtClean="0"/>
            </a:br>
            <a:r>
              <a:rPr lang="en-US" dirty="0"/>
              <a:t/>
            </a:r>
            <a:br>
              <a:rPr lang="en-US" dirty="0"/>
            </a:br>
            <a:r>
              <a:rPr lang="en-US" sz="2000" dirty="0" smtClean="0"/>
              <a:t>Alex </a:t>
            </a:r>
            <a:r>
              <a:rPr lang="en-US" sz="2000" dirty="0" err="1" smtClean="0"/>
              <a:t>Afanasyev</a:t>
            </a:r>
            <a:r>
              <a:rPr lang="en-US" sz="2000" dirty="0" smtClean="0"/>
              <a:t> speaking for </a:t>
            </a:r>
            <a:r>
              <a:rPr lang="en-US" sz="2000" dirty="0"/>
              <a:t>NDN Team</a:t>
            </a:r>
            <a:br>
              <a:rPr lang="en-US" sz="2000" dirty="0"/>
            </a:br>
            <a:r>
              <a:rPr lang="en-US" sz="2000" dirty="0" smtClean="0"/>
              <a:t>https</a:t>
            </a:r>
            <a:r>
              <a:rPr lang="en-US" sz="2000" dirty="0"/>
              <a:t>://named-</a:t>
            </a:r>
            <a:r>
              <a:rPr lang="en-US" sz="2000" dirty="0" err="1"/>
              <a:t>data.net</a:t>
            </a:r>
            <a:r>
              <a:rPr lang="en-US" sz="2000" dirty="0"/>
              <a:t>/project/</a:t>
            </a:r>
            <a:r>
              <a:rPr lang="en-US" sz="2000" dirty="0" err="1"/>
              <a:t>ndn</a:t>
            </a:r>
            <a:r>
              <a:rPr lang="en-US" sz="2000" dirty="0"/>
              <a:t>-design-principles</a:t>
            </a:r>
            <a:r>
              <a:rPr lang="en-US" sz="2000" dirty="0" smtClean="0"/>
              <a:t>/</a:t>
            </a:r>
            <a:endParaRPr lang="en" sz="2000" dirty="0"/>
          </a:p>
        </p:txBody>
      </p:sp>
      <p:sp>
        <p:nvSpPr>
          <p:cNvPr id="55" name="Shape 55"/>
          <p:cNvSpPr txBox="1">
            <a:spLocks noGrp="1"/>
          </p:cNvSpPr>
          <p:nvPr>
            <p:ph type="subTitle" idx="1"/>
          </p:nvPr>
        </p:nvSpPr>
        <p:spPr/>
        <p:txBody>
          <a:bodyPr>
            <a:normAutofit fontScale="70000" lnSpcReduction="20000"/>
          </a:bodyPr>
          <a:lstStyle/>
          <a:p>
            <a:pPr lvl="0"/>
            <a:r>
              <a:rPr lang="en-US" dirty="0" smtClean="0"/>
              <a:t>July 16, 2017</a:t>
            </a:r>
          </a:p>
          <a:p>
            <a:pPr lvl="0"/>
            <a:r>
              <a:rPr lang="en-US" dirty="0" smtClean="0"/>
              <a:t>ICNRG Interim Meeting, Prague</a:t>
            </a:r>
            <a:endParaRPr lang="en" dirty="0"/>
          </a:p>
        </p:txBody>
      </p:sp>
      <p:sp>
        <p:nvSpPr>
          <p:cNvPr id="2" name="Slide Number Placeholder 1"/>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1</a:t>
            </a:fld>
            <a:endParaRPr lang="en" sz="10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p:txBody>
          <a:bodyPr>
            <a:normAutofit fontScale="90000"/>
          </a:bodyPr>
          <a:lstStyle/>
          <a:p>
            <a:pPr lvl="0"/>
            <a:r>
              <a:rPr lang="en-US" smtClean="0"/>
              <a:t>NDN </a:t>
            </a:r>
            <a:r>
              <a:rPr lang="en" dirty="0" smtClean="0"/>
              <a:t>Protocol Principles Summary</a:t>
            </a:r>
            <a:endParaRPr lang="en" dirty="0"/>
          </a:p>
        </p:txBody>
      </p:sp>
      <p:sp>
        <p:nvSpPr>
          <p:cNvPr id="66" name="Shape 66"/>
          <p:cNvSpPr txBox="1">
            <a:spLocks noGrp="1"/>
          </p:cNvSpPr>
          <p:nvPr>
            <p:ph type="body" idx="1"/>
          </p:nvPr>
        </p:nvSpPr>
        <p:spPr/>
        <p:txBody>
          <a:bodyPr/>
          <a:lstStyle/>
          <a:p>
            <a:pPr marL="457200" lvl="0" indent="-457200">
              <a:buFont typeface="+mj-lt"/>
              <a:buAutoNum type="arabicPeriod"/>
            </a:pPr>
            <a:r>
              <a:rPr lang="en" dirty="0" smtClean="0"/>
              <a:t>Universality</a:t>
            </a:r>
          </a:p>
          <a:p>
            <a:pPr marL="457200" lvl="0" indent="-457200">
              <a:buFont typeface="+mj-lt"/>
              <a:buAutoNum type="arabicPeriod"/>
            </a:pPr>
            <a:r>
              <a:rPr lang="en" dirty="0" smtClean="0"/>
              <a:t>Data-Centricity / Data immutability</a:t>
            </a:r>
          </a:p>
          <a:p>
            <a:pPr marL="457200" lvl="0" indent="-457200">
              <a:buFont typeface="+mj-lt"/>
              <a:buAutoNum type="arabicPeriod"/>
            </a:pPr>
            <a:r>
              <a:rPr lang="en" dirty="0" smtClean="0"/>
              <a:t>Securing Data Directly</a:t>
            </a:r>
          </a:p>
          <a:p>
            <a:pPr marL="457200" lvl="0" indent="-457200">
              <a:buFont typeface="+mj-lt"/>
              <a:buAutoNum type="arabicPeriod"/>
            </a:pPr>
            <a:r>
              <a:rPr lang="en" dirty="0" smtClean="0"/>
              <a:t>Hierarchical Naming</a:t>
            </a:r>
          </a:p>
          <a:p>
            <a:pPr marL="457200" lvl="0" indent="-457200">
              <a:buFont typeface="+mj-lt"/>
              <a:buAutoNum type="arabicPeriod"/>
            </a:pPr>
            <a:r>
              <a:rPr lang="en" dirty="0" smtClean="0"/>
              <a:t>In-network name discovery</a:t>
            </a:r>
          </a:p>
          <a:p>
            <a:pPr marL="457200" lvl="0" indent="-457200">
              <a:buFont typeface="+mj-lt"/>
              <a:buAutoNum type="arabicPeriod"/>
            </a:pPr>
            <a:r>
              <a:rPr lang="en" dirty="0" smtClean="0"/>
              <a:t>Hop-by-hop flow balance</a:t>
            </a:r>
            <a:endParaRPr lang="en" dirty="0"/>
          </a:p>
        </p:txBody>
      </p:sp>
      <p:sp>
        <p:nvSpPr>
          <p:cNvPr id="2" name="Slide Number Placeholder 1"/>
          <p:cNvSpPr>
            <a:spLocks noGrp="1"/>
          </p:cNvSpPr>
          <p:nvPr>
            <p:ph type="sldNum" idx="12"/>
          </p:nvPr>
        </p:nvSpPr>
        <p:spPr/>
        <p:txBody>
          <a:bodyPr/>
          <a:lstStyle/>
          <a:p>
            <a:pPr lvl="0">
              <a:spcBef>
                <a:spcPts val="0"/>
              </a:spcBef>
              <a:buNone/>
            </a:pPr>
            <a:fld id="{00000000-1234-1234-1234-123412341234}" type="slidenum">
              <a:rPr lang="en" smtClean="0"/>
              <a:t>2</a:t>
            </a:fld>
            <a:endParaRPr lang="en"/>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p:txBody>
          <a:bodyPr>
            <a:normAutofit fontScale="90000"/>
          </a:bodyPr>
          <a:lstStyle/>
          <a:p>
            <a:pPr lvl="0"/>
            <a:r>
              <a:rPr lang="en-US" dirty="0" smtClean="0"/>
              <a:t>1. </a:t>
            </a:r>
            <a:r>
              <a:rPr lang="en" dirty="0" smtClean="0"/>
              <a:t>Universality</a:t>
            </a:r>
            <a:endParaRPr lang="en" dirty="0"/>
          </a:p>
        </p:txBody>
      </p:sp>
      <p:sp>
        <p:nvSpPr>
          <p:cNvPr id="72" name="Shape 72"/>
          <p:cNvSpPr txBox="1">
            <a:spLocks noGrp="1"/>
          </p:cNvSpPr>
          <p:nvPr>
            <p:ph type="body" idx="1"/>
          </p:nvPr>
        </p:nvSpPr>
        <p:spPr/>
        <p:txBody>
          <a:bodyPr>
            <a:normAutofit lnSpcReduction="10000"/>
          </a:bodyPr>
          <a:lstStyle/>
          <a:p>
            <a:pPr marL="0" lvl="0" indent="0">
              <a:buNone/>
            </a:pPr>
            <a:r>
              <a:rPr lang="en-US" dirty="0" smtClean="0"/>
              <a:t>NDN </a:t>
            </a:r>
            <a:r>
              <a:rPr lang="en" dirty="0" smtClean="0"/>
              <a:t>should be a common network protocol for all applications and network environments</a:t>
            </a:r>
            <a:endParaRPr lang="en-US" dirty="0" smtClean="0"/>
          </a:p>
          <a:p>
            <a:pPr marL="0" lvl="0" indent="0">
              <a:buNone/>
            </a:pPr>
            <a:endParaRPr lang="en" dirty="0" smtClean="0"/>
          </a:p>
          <a:p>
            <a:pPr lvl="0"/>
            <a:r>
              <a:rPr lang="en" dirty="0" smtClean="0"/>
              <a:t>Supported environments should include but not limited to:</a:t>
            </a:r>
          </a:p>
          <a:p>
            <a:pPr lvl="1"/>
            <a:r>
              <a:rPr lang="en-US" dirty="0"/>
              <a:t>Direct device-to-device (D2D)</a:t>
            </a:r>
          </a:p>
          <a:p>
            <a:pPr lvl="2"/>
            <a:r>
              <a:rPr lang="en" dirty="0" err="1"/>
              <a:t>IoT</a:t>
            </a:r>
            <a:r>
              <a:rPr lang="en" dirty="0"/>
              <a:t>, wireless mesh networks, vehicle-to-vehicle networking, etc.</a:t>
            </a:r>
          </a:p>
          <a:p>
            <a:pPr lvl="1"/>
            <a:r>
              <a:rPr lang="en" dirty="0"/>
              <a:t>DTN-style</a:t>
            </a:r>
            <a:r>
              <a:rPr lang="en-US" dirty="0"/>
              <a:t>, </a:t>
            </a:r>
            <a:r>
              <a:rPr lang="en" dirty="0"/>
              <a:t>unidirectional</a:t>
            </a:r>
          </a:p>
          <a:p>
            <a:pPr lvl="1"/>
            <a:r>
              <a:rPr lang="en-US" dirty="0" smtClean="0"/>
              <a:t>T</a:t>
            </a:r>
            <a:r>
              <a:rPr lang="en" dirty="0" err="1" smtClean="0"/>
              <a:t>oday’s</a:t>
            </a:r>
            <a:r>
              <a:rPr lang="en" dirty="0" smtClean="0"/>
              <a:t> infrastructure-based communication </a:t>
            </a:r>
            <a:endParaRPr lang="en-US" dirty="0" smtClean="0"/>
          </a:p>
          <a:p>
            <a:pPr lvl="0"/>
            <a:r>
              <a:rPr lang="en" dirty="0" smtClean="0"/>
              <a:t>Protocol and packet format</a:t>
            </a:r>
          </a:p>
          <a:p>
            <a:pPr lvl="1"/>
            <a:r>
              <a:rPr lang="en" dirty="0" smtClean="0"/>
              <a:t>should be flexible</a:t>
            </a:r>
            <a:r>
              <a:rPr lang="en-US" dirty="0" smtClean="0"/>
              <a:t>, </a:t>
            </a:r>
            <a:r>
              <a:rPr lang="en" dirty="0" smtClean="0"/>
              <a:t>extensible</a:t>
            </a:r>
            <a:r>
              <a:rPr lang="en-US" dirty="0" smtClean="0"/>
              <a:t>, evolvable </a:t>
            </a:r>
            <a:r>
              <a:rPr lang="en" dirty="0" smtClean="0"/>
              <a:t>without flag days</a:t>
            </a:r>
          </a:p>
          <a:p>
            <a:pPr lvl="1"/>
            <a:r>
              <a:rPr lang="en" dirty="0" smtClean="0"/>
              <a:t>should not depend on </a:t>
            </a:r>
            <a:r>
              <a:rPr lang="en-US" dirty="0" smtClean="0"/>
              <a:t>“strong” </a:t>
            </a:r>
            <a:r>
              <a:rPr lang="en" dirty="0" smtClean="0"/>
              <a:t>absolute</a:t>
            </a:r>
            <a:r>
              <a:rPr lang="en-US" dirty="0" smtClean="0"/>
              <a:t> time </a:t>
            </a:r>
            <a:r>
              <a:rPr lang="en" dirty="0" smtClean="0"/>
              <a:t>clock synchronization</a:t>
            </a:r>
          </a:p>
          <a:p>
            <a:pPr lvl="0"/>
            <a:endParaRPr lang="en" dirty="0"/>
          </a:p>
        </p:txBody>
      </p:sp>
      <p:sp>
        <p:nvSpPr>
          <p:cNvPr id="2" name="Slide Number Placeholder 1"/>
          <p:cNvSpPr>
            <a:spLocks noGrp="1"/>
          </p:cNvSpPr>
          <p:nvPr>
            <p:ph type="sldNum" idx="12"/>
          </p:nvPr>
        </p:nvSpPr>
        <p:spPr/>
        <p:txBody>
          <a:bodyPr/>
          <a:lstStyle/>
          <a:p>
            <a:pPr lvl="0">
              <a:spcBef>
                <a:spcPts val="0"/>
              </a:spcBef>
              <a:buNone/>
            </a:pPr>
            <a:fld id="{00000000-1234-1234-1234-123412341234}" type="slidenum">
              <a:rPr lang="en" smtClean="0"/>
              <a:t>3</a:t>
            </a:fld>
            <a:endParaRPr lang="en"/>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p:txBody>
          <a:bodyPr>
            <a:normAutofit fontScale="90000"/>
          </a:bodyPr>
          <a:lstStyle/>
          <a:p>
            <a:pPr lvl="0"/>
            <a:r>
              <a:rPr lang="en" dirty="0" smtClean="0"/>
              <a:t>2. Data-Centricity / Data immutability</a:t>
            </a:r>
            <a:endParaRPr lang="en" dirty="0"/>
          </a:p>
        </p:txBody>
      </p:sp>
      <p:sp>
        <p:nvSpPr>
          <p:cNvPr id="84" name="Shape 84"/>
          <p:cNvSpPr txBox="1">
            <a:spLocks noGrp="1"/>
          </p:cNvSpPr>
          <p:nvPr>
            <p:ph type="body" idx="1"/>
          </p:nvPr>
        </p:nvSpPr>
        <p:spPr/>
        <p:txBody>
          <a:bodyPr>
            <a:normAutofit fontScale="92500" lnSpcReduction="10000"/>
          </a:bodyPr>
          <a:lstStyle/>
          <a:p>
            <a:pPr marL="0" lvl="0" indent="0">
              <a:buNone/>
            </a:pPr>
            <a:r>
              <a:rPr lang="en-US" dirty="0" smtClean="0"/>
              <a:t>NDN </a:t>
            </a:r>
            <a:r>
              <a:rPr lang="en" dirty="0" smtClean="0"/>
              <a:t>should fetch uniquely named, immutable “data packets” requested using “interest packets”</a:t>
            </a:r>
            <a:endParaRPr lang="en-US" dirty="0" smtClean="0"/>
          </a:p>
          <a:p>
            <a:pPr marL="0" lvl="0" indent="0">
              <a:buNone/>
            </a:pPr>
            <a:endParaRPr lang="en" dirty="0" smtClean="0"/>
          </a:p>
          <a:p>
            <a:pPr lvl="0"/>
            <a:r>
              <a:rPr lang="en" dirty="0" smtClean="0"/>
              <a:t>Protocol and packet format should include only elements directly related to data</a:t>
            </a:r>
          </a:p>
          <a:p>
            <a:pPr lvl="1"/>
            <a:r>
              <a:rPr lang="en" dirty="0" smtClean="0"/>
              <a:t>Other elements needed in specific environments (e.g., in today’s infrastructure-based Internet) should go to the adaptation layer(s).</a:t>
            </a:r>
          </a:p>
          <a:p>
            <a:pPr lvl="0"/>
            <a:r>
              <a:rPr lang="en" dirty="0" smtClean="0"/>
              <a:t>Data packets should have unique identifiers (names)</a:t>
            </a:r>
          </a:p>
          <a:p>
            <a:pPr lvl="1"/>
            <a:r>
              <a:rPr lang="en" dirty="0" smtClean="0"/>
              <a:t>Enable “disambiguation” in distributed system without centralized coordination.</a:t>
            </a:r>
          </a:p>
          <a:p>
            <a:pPr lvl="1"/>
            <a:r>
              <a:rPr lang="en" dirty="0" smtClean="0"/>
              <a:t>Any change of the carried content should be reflected as part of the data packet name (e.g., versioning)</a:t>
            </a:r>
          </a:p>
          <a:p>
            <a:pPr lvl="1"/>
            <a:r>
              <a:rPr lang="en" dirty="0" smtClean="0"/>
              <a:t>Related reference: “Immutability Changes Everything” by P. </a:t>
            </a:r>
            <a:r>
              <a:rPr lang="en" dirty="0" err="1" smtClean="0"/>
              <a:t>Helland</a:t>
            </a:r>
            <a:endParaRPr lang="en" dirty="0"/>
          </a:p>
        </p:txBody>
      </p:sp>
      <p:sp>
        <p:nvSpPr>
          <p:cNvPr id="2" name="Slide Number Placeholder 1"/>
          <p:cNvSpPr>
            <a:spLocks noGrp="1"/>
          </p:cNvSpPr>
          <p:nvPr>
            <p:ph type="sldNum" idx="12"/>
          </p:nvPr>
        </p:nvSpPr>
        <p:spPr/>
        <p:txBody>
          <a:bodyPr/>
          <a:lstStyle/>
          <a:p>
            <a:pPr lvl="0">
              <a:spcBef>
                <a:spcPts val="0"/>
              </a:spcBef>
              <a:buNone/>
            </a:pPr>
            <a:fld id="{00000000-1234-1234-1234-123412341234}" type="slidenum">
              <a:rPr lang="en" smtClean="0"/>
              <a:t>4</a:t>
            </a:fld>
            <a:endParaRPr lang="e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p:txBody>
          <a:bodyPr>
            <a:normAutofit fontScale="90000"/>
          </a:bodyPr>
          <a:lstStyle/>
          <a:p>
            <a:pPr lvl="0"/>
            <a:r>
              <a:rPr lang="en" smtClean="0"/>
              <a:t>3. Securing Data Directly</a:t>
            </a:r>
            <a:endParaRPr lang="en"/>
          </a:p>
        </p:txBody>
      </p:sp>
      <p:sp>
        <p:nvSpPr>
          <p:cNvPr id="90" name="Shape 90"/>
          <p:cNvSpPr txBox="1">
            <a:spLocks noGrp="1"/>
          </p:cNvSpPr>
          <p:nvPr>
            <p:ph type="body" idx="1"/>
          </p:nvPr>
        </p:nvSpPr>
        <p:spPr/>
        <p:txBody>
          <a:bodyPr>
            <a:normAutofit fontScale="92500" lnSpcReduction="10000"/>
          </a:bodyPr>
          <a:lstStyle/>
          <a:p>
            <a:pPr marL="0" lvl="0" indent="0">
              <a:buNone/>
            </a:pPr>
            <a:r>
              <a:rPr lang="en" dirty="0" smtClean="0"/>
              <a:t>Security should be the property of data packets, staying the same whether the packets are in motion or at rest</a:t>
            </a:r>
            <a:endParaRPr lang="en-US" dirty="0" smtClean="0"/>
          </a:p>
          <a:p>
            <a:pPr marL="0" lvl="0" indent="0">
              <a:buNone/>
            </a:pPr>
            <a:endParaRPr lang="en" dirty="0" smtClean="0"/>
          </a:p>
          <a:p>
            <a:pPr lvl="0"/>
            <a:r>
              <a:rPr lang="en" dirty="0" smtClean="0"/>
              <a:t>Directly secured and uniquely named data </a:t>
            </a:r>
          </a:p>
          <a:p>
            <a:pPr lvl="1"/>
            <a:r>
              <a:rPr lang="en" dirty="0" smtClean="0"/>
              <a:t>removes the requirement for direct channels between communicating ends and </a:t>
            </a:r>
          </a:p>
          <a:p>
            <a:pPr lvl="1"/>
            <a:r>
              <a:rPr lang="en" dirty="0" smtClean="0"/>
              <a:t>enables asynchronous production and consumption of named and secured data, e.g., using in-network caches and managed repos.</a:t>
            </a:r>
          </a:p>
          <a:p>
            <a:pPr lvl="0"/>
            <a:r>
              <a:rPr lang="en" dirty="0" smtClean="0"/>
              <a:t>Consumers should be able to validate individual data</a:t>
            </a:r>
          </a:p>
          <a:p>
            <a:pPr lvl="1"/>
            <a:r>
              <a:rPr lang="en" dirty="0" smtClean="0"/>
              <a:t>Ideally, each packet should be verifiable on its own. </a:t>
            </a:r>
          </a:p>
          <a:p>
            <a:pPr lvl="1"/>
            <a:r>
              <a:rPr lang="en" dirty="0" smtClean="0"/>
              <a:t>As an engineering optimization, packets can be made verifiable in the context of others, provided that the context can be inferred from the data packet itself (its name or information in signature field).</a:t>
            </a:r>
          </a:p>
          <a:p>
            <a:pPr lvl="0"/>
            <a:endParaRPr lang="en" dirty="0"/>
          </a:p>
        </p:txBody>
      </p:sp>
      <p:sp>
        <p:nvSpPr>
          <p:cNvPr id="2" name="Slide Number Placeholder 1"/>
          <p:cNvSpPr>
            <a:spLocks noGrp="1"/>
          </p:cNvSpPr>
          <p:nvPr>
            <p:ph type="sldNum" idx="12"/>
          </p:nvPr>
        </p:nvSpPr>
        <p:spPr/>
        <p:txBody>
          <a:bodyPr/>
          <a:lstStyle/>
          <a:p>
            <a:pPr lvl="0">
              <a:spcBef>
                <a:spcPts val="0"/>
              </a:spcBef>
              <a:buNone/>
            </a:pPr>
            <a:fld id="{00000000-1234-1234-1234-123412341234}" type="slidenum">
              <a:rPr lang="en" smtClean="0"/>
              <a:t>5</a:t>
            </a:fld>
            <a:endParaRPr lang="en"/>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p:txBody>
          <a:bodyPr>
            <a:normAutofit fontScale="90000"/>
          </a:bodyPr>
          <a:lstStyle/>
          <a:p>
            <a:pPr lvl="0"/>
            <a:r>
              <a:rPr lang="en" smtClean="0"/>
              <a:t>4. Hierarchical Naming</a:t>
            </a:r>
            <a:endParaRPr lang="en"/>
          </a:p>
        </p:txBody>
      </p:sp>
      <p:sp>
        <p:nvSpPr>
          <p:cNvPr id="96" name="Shape 96"/>
          <p:cNvSpPr txBox="1">
            <a:spLocks noGrp="1"/>
          </p:cNvSpPr>
          <p:nvPr>
            <p:ph type="body" idx="1"/>
          </p:nvPr>
        </p:nvSpPr>
        <p:spPr/>
        <p:txBody>
          <a:bodyPr/>
          <a:lstStyle/>
          <a:p>
            <a:pPr marL="0" lvl="0" indent="0">
              <a:buNone/>
            </a:pPr>
            <a:r>
              <a:rPr lang="en" dirty="0" smtClean="0"/>
              <a:t>Packets should carry hierarchical names to enable </a:t>
            </a:r>
            <a:r>
              <a:rPr lang="en" dirty="0" err="1" smtClean="0"/>
              <a:t>demultiplexing</a:t>
            </a:r>
            <a:r>
              <a:rPr lang="en" dirty="0" smtClean="0"/>
              <a:t> and provide structured context</a:t>
            </a:r>
            <a:endParaRPr lang="en-US" dirty="0" smtClean="0"/>
          </a:p>
          <a:p>
            <a:pPr marL="0" lvl="0" indent="0">
              <a:buNone/>
            </a:pPr>
            <a:endParaRPr lang="en" dirty="0" smtClean="0"/>
          </a:p>
          <a:p>
            <a:pPr lvl="0"/>
            <a:r>
              <a:rPr lang="en" dirty="0" smtClean="0"/>
              <a:t>Name hierarchy provides context to implement and enforce various security models, i.e., give structured restrictions on which keys can sign which data.</a:t>
            </a:r>
          </a:p>
          <a:p>
            <a:pPr lvl="0"/>
            <a:r>
              <a:rPr lang="en" dirty="0" smtClean="0"/>
              <a:t>Hierarchical names allow “flat” naming models, if needed/desired by applications.</a:t>
            </a:r>
            <a:endParaRPr lang="en" dirty="0"/>
          </a:p>
        </p:txBody>
      </p:sp>
      <p:sp>
        <p:nvSpPr>
          <p:cNvPr id="2" name="Slide Number Placeholder 1"/>
          <p:cNvSpPr>
            <a:spLocks noGrp="1"/>
          </p:cNvSpPr>
          <p:nvPr>
            <p:ph type="sldNum" idx="12"/>
          </p:nvPr>
        </p:nvSpPr>
        <p:spPr/>
        <p:txBody>
          <a:bodyPr/>
          <a:lstStyle/>
          <a:p>
            <a:pPr lvl="0">
              <a:spcBef>
                <a:spcPts val="0"/>
              </a:spcBef>
              <a:buNone/>
            </a:pPr>
            <a:fld id="{00000000-1234-1234-1234-123412341234}" type="slidenum">
              <a:rPr lang="en" smtClean="0"/>
              <a:t>6</a:t>
            </a:fld>
            <a:endParaRPr lang="en"/>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p:txBody>
          <a:bodyPr>
            <a:normAutofit fontScale="90000"/>
          </a:bodyPr>
          <a:lstStyle/>
          <a:p>
            <a:pPr lvl="0"/>
            <a:r>
              <a:rPr lang="en" dirty="0" smtClean="0"/>
              <a:t>5. In-Network Name Discovery</a:t>
            </a:r>
            <a:endParaRPr lang="en" dirty="0"/>
          </a:p>
        </p:txBody>
      </p:sp>
      <p:sp>
        <p:nvSpPr>
          <p:cNvPr id="102" name="Shape 102"/>
          <p:cNvSpPr txBox="1">
            <a:spLocks noGrp="1"/>
          </p:cNvSpPr>
          <p:nvPr>
            <p:ph type="body" idx="1"/>
          </p:nvPr>
        </p:nvSpPr>
        <p:spPr/>
        <p:txBody>
          <a:bodyPr/>
          <a:lstStyle/>
          <a:p>
            <a:pPr marL="0" lvl="0" indent="0">
              <a:buNone/>
            </a:pPr>
            <a:r>
              <a:rPr lang="en" dirty="0" smtClean="0"/>
              <a:t>Interests should be able use incomplete names to retrieve </a:t>
            </a:r>
            <a:r>
              <a:rPr lang="en" smtClean="0"/>
              <a:t>data packets</a:t>
            </a:r>
            <a:endParaRPr lang="en-US" dirty="0" smtClean="0"/>
          </a:p>
          <a:p>
            <a:pPr marL="0" lvl="0" indent="0">
              <a:buNone/>
            </a:pPr>
            <a:endParaRPr lang="en" dirty="0" smtClean="0"/>
          </a:p>
          <a:p>
            <a:pPr lvl="0"/>
            <a:r>
              <a:rPr lang="en" dirty="0" smtClean="0"/>
              <a:t>A consumer may not know the complete network-level name for data, as some parts of the name cannot be guessed, computed, or inferred beforehand.</a:t>
            </a:r>
          </a:p>
          <a:p>
            <a:pPr lvl="0"/>
            <a:r>
              <a:rPr lang="en" dirty="0" smtClean="0"/>
              <a:t>Once initial data is received, naming conventions can help determine complete names of other related data</a:t>
            </a:r>
          </a:p>
          <a:p>
            <a:pPr lvl="1"/>
            <a:r>
              <a:rPr lang="en" dirty="0" smtClean="0"/>
              <a:t>majority of interests is expected to carry complete names</a:t>
            </a:r>
          </a:p>
          <a:p>
            <a:pPr lvl="1"/>
            <a:r>
              <a:rPr lang="en" dirty="0" smtClean="0"/>
              <a:t>in-network name discovery is expected to be used to bootstrap communication</a:t>
            </a:r>
          </a:p>
          <a:p>
            <a:pPr lvl="0"/>
            <a:endParaRPr lang="en" dirty="0"/>
          </a:p>
        </p:txBody>
      </p:sp>
      <p:sp>
        <p:nvSpPr>
          <p:cNvPr id="2" name="Slide Number Placeholder 1"/>
          <p:cNvSpPr>
            <a:spLocks noGrp="1"/>
          </p:cNvSpPr>
          <p:nvPr>
            <p:ph type="sldNum" idx="12"/>
          </p:nvPr>
        </p:nvSpPr>
        <p:spPr/>
        <p:txBody>
          <a:bodyPr/>
          <a:lstStyle/>
          <a:p>
            <a:pPr lvl="0">
              <a:spcBef>
                <a:spcPts val="0"/>
              </a:spcBef>
              <a:buNone/>
            </a:pPr>
            <a:fld id="{00000000-1234-1234-1234-123412341234}" type="slidenum">
              <a:rPr lang="en" smtClean="0"/>
              <a:t>7</a:t>
            </a:fld>
            <a:endParaRPr lang="en"/>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p:txBody>
          <a:bodyPr>
            <a:normAutofit fontScale="90000"/>
          </a:bodyPr>
          <a:lstStyle/>
          <a:p>
            <a:pPr lvl="0"/>
            <a:r>
              <a:rPr lang="en" dirty="0" smtClean="0"/>
              <a:t>6. Hop-by-Hop Flow Balancing</a:t>
            </a:r>
            <a:endParaRPr lang="en" dirty="0"/>
          </a:p>
        </p:txBody>
      </p:sp>
      <p:sp>
        <p:nvSpPr>
          <p:cNvPr id="108" name="Shape 108"/>
          <p:cNvSpPr txBox="1">
            <a:spLocks noGrp="1"/>
          </p:cNvSpPr>
          <p:nvPr>
            <p:ph type="body" idx="1"/>
          </p:nvPr>
        </p:nvSpPr>
        <p:spPr/>
        <p:txBody>
          <a:bodyPr/>
          <a:lstStyle/>
          <a:p>
            <a:pPr marL="0" lvl="0" indent="0">
              <a:buNone/>
            </a:pPr>
            <a:r>
              <a:rPr lang="en" dirty="0" smtClean="0"/>
              <a:t>Over each link, one interest packet should bring back no more than one data packet</a:t>
            </a:r>
            <a:endParaRPr lang="en-US" dirty="0" smtClean="0"/>
          </a:p>
          <a:p>
            <a:pPr marL="0" lvl="0" indent="0">
              <a:buNone/>
            </a:pPr>
            <a:endParaRPr lang="en" dirty="0" smtClean="0"/>
          </a:p>
          <a:p>
            <a:pPr lvl="0"/>
            <a:r>
              <a:rPr lang="en" dirty="0" smtClean="0"/>
              <a:t>Hop-by-hop flow balancing enables each node to control load over its links. </a:t>
            </a:r>
          </a:p>
          <a:p>
            <a:pPr lvl="1"/>
            <a:r>
              <a:rPr lang="en" dirty="0" smtClean="0"/>
              <a:t>By deciding to sending interest over a link, router commits bandwidth for the returned data. </a:t>
            </a:r>
          </a:p>
          <a:p>
            <a:pPr lvl="1"/>
            <a:r>
              <a:rPr lang="en" dirty="0" smtClean="0"/>
              <a:t>By limiting the number of interests sent, each router and client node in the network control how much data it will receive.</a:t>
            </a:r>
            <a:endParaRPr lang="en" dirty="0"/>
          </a:p>
        </p:txBody>
      </p:sp>
      <p:sp>
        <p:nvSpPr>
          <p:cNvPr id="2" name="Slide Number Placeholder 1"/>
          <p:cNvSpPr>
            <a:spLocks noGrp="1"/>
          </p:cNvSpPr>
          <p:nvPr>
            <p:ph type="sldNum" idx="12"/>
          </p:nvPr>
        </p:nvSpPr>
        <p:spPr/>
        <p:txBody>
          <a:bodyPr/>
          <a:lstStyle/>
          <a:p>
            <a:pPr lvl="0">
              <a:spcBef>
                <a:spcPts val="0"/>
              </a:spcBef>
              <a:buNone/>
            </a:pPr>
            <a:fld id="{00000000-1234-1234-1234-123412341234}" type="slidenum">
              <a:rPr lang="en" smtClean="0"/>
              <a:t>8</a:t>
            </a:fld>
            <a:endParaRPr lang="en"/>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ot-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ot-theme" id="{2133B0B1-916C-E040-B02C-D483D7E51110}" vid="{E6150EFC-1686-684B-BABE-D6F3DA58B8C0}"/>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ndn2</Template>
  <TotalTime>75</TotalTime>
  <Words>552</Words>
  <Application>Microsoft Macintosh PowerPoint</Application>
  <PresentationFormat>On-screen Show (16:9)</PresentationFormat>
  <Paragraphs>65</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Tw Cen MT</vt:lpstr>
      <vt:lpstr>Wingdings</vt:lpstr>
      <vt:lpstr>Wingdings 2</vt:lpstr>
      <vt:lpstr>Arial</vt:lpstr>
      <vt:lpstr>iot-theme</vt:lpstr>
      <vt:lpstr>NDN Protocol Design Principles  Alex Afanasyev speaking for NDN Team https://named-data.net/project/ndn-design-principles/</vt:lpstr>
      <vt:lpstr>NDN Protocol Principles Summary</vt:lpstr>
      <vt:lpstr>1. Universality</vt:lpstr>
      <vt:lpstr>2. Data-Centricity / Data immutability</vt:lpstr>
      <vt:lpstr>3. Securing Data Directly</vt:lpstr>
      <vt:lpstr>4. Hierarchical Naming</vt:lpstr>
      <vt:lpstr>5. In-Network Name Discovery</vt:lpstr>
      <vt:lpstr>6. Hop-by-Hop Flow Balancing</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ICN Protocol Design Principles</dc:title>
  <cp:lastModifiedBy>David Oran</cp:lastModifiedBy>
  <cp:revision>15</cp:revision>
  <dcterms:modified xsi:type="dcterms:W3CDTF">2017-07-16T12:12:14Z</dcterms:modified>
</cp:coreProperties>
</file>