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1" r:id="rId1"/>
  </p:sldMasterIdLst>
  <p:notesMasterIdLst>
    <p:notesMasterId r:id="rId8"/>
  </p:notesMasterIdLst>
  <p:sldIdLst>
    <p:sldId id="260" r:id="rId2"/>
    <p:sldId id="277" r:id="rId3"/>
    <p:sldId id="373" r:id="rId4"/>
    <p:sldId id="301" r:id="rId5"/>
    <p:sldId id="356" r:id="rId6"/>
    <p:sldId id="372" r:id="rId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1F00"/>
    <a:srgbClr val="FF2800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6"/>
  </p:normalViewPr>
  <p:slideViewPr>
    <p:cSldViewPr>
      <p:cViewPr>
        <p:scale>
          <a:sx n="110" d="100"/>
          <a:sy n="110" d="100"/>
        </p:scale>
        <p:origin x="1032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928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DD4EDD9-2D3D-264D-8D16-8857EC493268}" type="datetimeFigureOut">
              <a:rPr lang="en-US"/>
              <a:pPr>
                <a:defRPr/>
              </a:pPr>
              <a:t>7/16/17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C229F5D-29E6-9D4D-B956-DDA57F6E3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4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 userDrawn="1"/>
        </p:nvSpPr>
        <p:spPr bwMode="auto">
          <a:xfrm>
            <a:off x="457200" y="838200"/>
            <a:ext cx="8229600" cy="7620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3600" dirty="0" smtClean="0">
                <a:solidFill>
                  <a:srgbClr val="C12030"/>
                </a:solidFill>
                <a:latin typeface="Helvetica CE" charset="0"/>
                <a:cs typeface="Helvetica CE" charset="0"/>
              </a:rPr>
              <a:t>Headline </a:t>
            </a:r>
            <a:r>
              <a:rPr lang="en-US" sz="3600" dirty="0" err="1" smtClean="0">
                <a:solidFill>
                  <a:srgbClr val="C12030"/>
                </a:solidFill>
                <a:latin typeface="Helvetica CE" charset="0"/>
                <a:cs typeface="Helvetica CE" charset="0"/>
              </a:rPr>
              <a:t>Lorem</a:t>
            </a:r>
            <a:r>
              <a:rPr lang="en-US" sz="3600" dirty="0" smtClean="0">
                <a:solidFill>
                  <a:srgbClr val="C12030"/>
                </a:solidFill>
                <a:latin typeface="Helvetica CE" charset="0"/>
                <a:cs typeface="Helvetica CE" charset="0"/>
              </a:rPr>
              <a:t> </a:t>
            </a:r>
            <a:r>
              <a:rPr lang="en-US" sz="3600" dirty="0" err="1" smtClean="0">
                <a:solidFill>
                  <a:srgbClr val="C12030"/>
                </a:solidFill>
                <a:latin typeface="Helvetica CE" charset="0"/>
                <a:cs typeface="Helvetica CE" charset="0"/>
              </a:rPr>
              <a:t>Ipsum</a:t>
            </a:r>
            <a:r>
              <a:rPr lang="en-US" sz="3600" dirty="0" smtClean="0">
                <a:solidFill>
                  <a:srgbClr val="C12030"/>
                </a:solidFill>
                <a:latin typeface="Helvetica CE" charset="0"/>
                <a:cs typeface="Helvetica CE" charset="0"/>
              </a:rPr>
              <a:t/>
            </a:r>
            <a:br>
              <a:rPr lang="en-US" sz="3600" dirty="0" smtClean="0">
                <a:solidFill>
                  <a:srgbClr val="C12030"/>
                </a:solidFill>
                <a:latin typeface="Helvetica CE" charset="0"/>
                <a:cs typeface="Helvetica CE" charset="0"/>
              </a:rPr>
            </a:br>
            <a:r>
              <a:rPr lang="en-US" sz="3600" dirty="0" smtClean="0">
                <a:latin typeface="Helvetica CE" charset="0"/>
                <a:cs typeface="Helvetica CE" charset="0"/>
              </a:rPr>
              <a:t/>
            </a:r>
            <a:br>
              <a:rPr lang="en-US" sz="3600" dirty="0" smtClean="0">
                <a:latin typeface="Helvetica CE" charset="0"/>
                <a:cs typeface="Helvetica CE" charset="0"/>
              </a:rPr>
            </a:br>
            <a:endParaRPr lang="en-US" sz="3600" dirty="0" smtClean="0">
              <a:solidFill>
                <a:srgbClr val="C12030"/>
              </a:solidFill>
              <a:latin typeface="Helvetica CE" charset="0"/>
              <a:cs typeface="Helvetica CE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457200" y="1600200"/>
            <a:ext cx="8229600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ITC New Baskerville Roman" charset="0"/>
              </a:rPr>
              <a:t>Body content.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62000" y="6370638"/>
            <a:ext cx="5410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Adaptive Caching Networks w. Optimality Guarantees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3AD6D-58F0-034D-B0C1-6C0BA37C02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6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D81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81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3" name="Picture 9" descr="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3" t="33368" r="10869" b="40395"/>
          <a:stretch>
            <a:fillRect/>
          </a:stretch>
        </p:blipFill>
        <p:spPr bwMode="auto">
          <a:xfrm>
            <a:off x="228600" y="1066800"/>
            <a:ext cx="3179762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00049" y="1852260"/>
            <a:ext cx="5695951" cy="586140"/>
          </a:xfrm>
          <a:prstGeom prst="rect">
            <a:avLst/>
          </a:prstGeo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280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2822" y="1"/>
            <a:ext cx="9146822" cy="10668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1">
                <a:latin typeface="Helvetica Light Oblique" charset="0"/>
                <a:ea typeface="Helvetica Light Oblique" charset="0"/>
                <a:cs typeface="Helvetica Light Oblique" charset="0"/>
              </a:defRPr>
            </a:lvl1pPr>
          </a:lstStyle>
          <a:p>
            <a:pPr>
              <a:defRPr/>
            </a:pPr>
            <a:r>
              <a:rPr lang="en-US" smtClean="0"/>
              <a:t>Adaptive Caching Networks w. Optimality Guarantees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>
              <a:defRPr/>
            </a:pPr>
            <a:fld id="{65266EC2-25C9-064A-B56B-A50F6AAFCA6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094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229600" cy="1304421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06713"/>
            <a:ext cx="8229600" cy="14366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Adaptive Caching Networks w. Optimality Guarantees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5CED-6953-1541-912E-78DA273A3A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48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457200" y="838201"/>
            <a:ext cx="8229600" cy="762000"/>
          </a:xfrm>
          <a:prstGeom prst="rect">
            <a:avLst/>
          </a:prstGeom>
        </p:spPr>
        <p:txBody>
          <a:bodyPr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Adaptive Caching Networks w. Optimality Guarantees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8B59-619E-F043-9EFD-E705B6A4A3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244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Adaptive Caching Networks w. Optimality Guarantees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0F4A2-D16A-5F42-8D72-49BC3B3189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8942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162"/>
            <a:ext cx="8229600" cy="9604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Adaptive Caching Networks w. Optimality Guarantees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C97BA-9295-8643-9109-76B01B3AC2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03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Adaptive Caching Networks w. Optimality Guarantees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0A16E-DD2A-CA4C-B967-AB6AF872A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6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3008313" cy="673100"/>
          </a:xfrm>
          <a:prstGeom prst="rect">
            <a:avLst/>
          </a:prstGeo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2000"/>
            <a:ext cx="5111750" cy="5364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Adaptive Caching Networks w. Optimality Guarantees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CB31C-FC86-784C-8887-C674547AA3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444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8199"/>
            <a:ext cx="5486400" cy="3889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Adaptive Caching Networks w. Optimality Guarantees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56EB6-FE9F-9B4B-938A-E3B987C383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1599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rgbClr val="D81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370638"/>
            <a:ext cx="5508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0" i="1">
                <a:solidFill>
                  <a:schemeClr val="tx1">
                    <a:tint val="75000"/>
                  </a:schemeClr>
                </a:solidFill>
                <a:latin typeface="Helvetica Light Oblique" charset="0"/>
                <a:ea typeface="Helvetica Light Oblique" charset="0"/>
                <a:cs typeface="Helvetica Light Oblique" charset="0"/>
              </a:defRPr>
            </a:lvl1pPr>
          </a:lstStyle>
          <a:p>
            <a:pPr>
              <a:defRPr/>
            </a:pPr>
            <a:r>
              <a:rPr lang="en-US" smtClean="0"/>
              <a:t>Adaptive Caching Networks w. Optimality Guarantees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0825" y="6370638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898989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>
              <a:defRPr/>
            </a:pPr>
            <a:fld id="{78B3AAAD-471D-3E40-B2A7-1208A5557A3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0604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04800" y="6248400"/>
            <a:ext cx="86868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6324600" y="6304845"/>
            <a:ext cx="2763853" cy="5074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3" r:id="rId10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F2F2F2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F2F2F2"/>
          </a:solidFill>
          <a:latin typeface="Helvetica" pitchFamily="34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F2F2F2"/>
          </a:solidFill>
          <a:latin typeface="Helvetica" pitchFamily="34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F2F2F2"/>
          </a:solidFill>
          <a:latin typeface="Helvetica" pitchFamily="34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F2F2F2"/>
          </a:solidFill>
          <a:latin typeface="Helvetica" pitchFamily="34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600">
          <a:solidFill>
            <a:srgbClr val="C12030"/>
          </a:solidFill>
          <a:latin typeface="Helvetica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600">
          <a:solidFill>
            <a:srgbClr val="C12030"/>
          </a:solidFill>
          <a:latin typeface="Helvetica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600">
          <a:solidFill>
            <a:srgbClr val="C12030"/>
          </a:solidFill>
          <a:latin typeface="Helvetica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600">
          <a:solidFill>
            <a:srgbClr val="C12030"/>
          </a:solidFill>
          <a:latin typeface="Helvetica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2"/>
          <p:cNvSpPr txBox="1">
            <a:spLocks noChangeArrowheads="1"/>
          </p:cNvSpPr>
          <p:nvPr/>
        </p:nvSpPr>
        <p:spPr bwMode="auto">
          <a:xfrm>
            <a:off x="609600" y="2667000"/>
            <a:ext cx="8001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dirty="0">
                <a:solidFill>
                  <a:schemeClr val="bg1"/>
                </a:solidFill>
              </a:rPr>
              <a:t>SANDIE: Named Data Networking </a:t>
            </a:r>
            <a:endParaRPr lang="en-US" dirty="0" smtClean="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for </a:t>
            </a:r>
            <a:r>
              <a:rPr lang="en-US" dirty="0">
                <a:solidFill>
                  <a:schemeClr val="bg1"/>
                </a:solidFill>
              </a:rPr>
              <a:t>Data Intensive Science</a:t>
            </a:r>
            <a:endParaRPr lang="en-US" altLang="en-US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609600" y="4800600"/>
            <a:ext cx="8001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chemeClr val="bg1"/>
                </a:solidFill>
              </a:rPr>
              <a:t>Edmund </a:t>
            </a:r>
            <a:r>
              <a:rPr lang="en-US" altLang="en-US" sz="2400" b="1" dirty="0" err="1" smtClean="0">
                <a:solidFill>
                  <a:schemeClr val="bg1"/>
                </a:solidFill>
              </a:rPr>
              <a:t>Yeh</a:t>
            </a:r>
            <a:r>
              <a:rPr lang="en-US" altLang="en-US" sz="2400" dirty="0" smtClean="0">
                <a:solidFill>
                  <a:schemeClr val="bg1"/>
                </a:solidFill>
              </a:rPr>
              <a:t>, Harvey Newman, Christos Papadopoulos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7467600" cy="4525963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en-US" sz="1800" dirty="0" smtClean="0"/>
              <a:t>Data-intensive science: extract knowledge from massive datasets with </a:t>
            </a:r>
            <a:r>
              <a:rPr lang="en-US" sz="1800" dirty="0"/>
              <a:t>g</a:t>
            </a:r>
            <a:r>
              <a:rPr lang="en-US" sz="1800" dirty="0" smtClean="0"/>
              <a:t>rowing scale and complexity.</a:t>
            </a:r>
          </a:p>
          <a:p>
            <a:pPr>
              <a:buFont typeface="Wingdings" charset="2"/>
              <a:buChar char="q"/>
            </a:pPr>
            <a:r>
              <a:rPr lang="en-US" sz="1800" dirty="0" smtClean="0"/>
              <a:t>Global data distribution, processing, access, analysis; coordinated use of large but limited computing, storage and network resources.</a:t>
            </a:r>
          </a:p>
          <a:p>
            <a:pPr>
              <a:buFont typeface="Wingdings" charset="2"/>
              <a:buChar char="q"/>
            </a:pPr>
            <a:r>
              <a:rPr lang="en-US" sz="1800" b="1" dirty="0" smtClean="0"/>
              <a:t>NDN a natural fit for data-intensive science.</a:t>
            </a:r>
          </a:p>
          <a:p>
            <a:pPr>
              <a:buFont typeface="Wingdings" charset="2"/>
              <a:buChar char="q"/>
            </a:pPr>
            <a:r>
              <a:rPr lang="en-US" sz="1800" dirty="0" smtClean="0"/>
              <a:t>Large Hadron Collider (LHC) high energy physics program </a:t>
            </a:r>
            <a:r>
              <a:rPr lang="en-US" sz="1800" dirty="0"/>
              <a:t>is </a:t>
            </a:r>
            <a:r>
              <a:rPr lang="en-US" sz="1800" b="1" dirty="0"/>
              <a:t>world’s largest data intensive application</a:t>
            </a:r>
            <a:r>
              <a:rPr lang="en-US" sz="1800" dirty="0"/>
              <a:t>, handles about 1 Exabyte (1 million terabytes) by 2018</a:t>
            </a:r>
            <a:r>
              <a:rPr lang="en-US" sz="1800" dirty="0" smtClean="0"/>
              <a:t>.</a:t>
            </a:r>
          </a:p>
          <a:p>
            <a:pPr>
              <a:buFont typeface="Wingdings" charset="2"/>
              <a:buChar char="q"/>
            </a:pPr>
            <a:r>
              <a:rPr lang="en-US" sz="1800" dirty="0"/>
              <a:t>LHC network connects CERN </a:t>
            </a:r>
            <a:r>
              <a:rPr lang="en-US" sz="1800" dirty="0" smtClean="0"/>
              <a:t>to 500 tiered </a:t>
            </a:r>
            <a:r>
              <a:rPr lang="en-US" sz="1800" dirty="0"/>
              <a:t>sites worldwide</a:t>
            </a:r>
            <a:r>
              <a:rPr lang="en-US" sz="1800" dirty="0" smtClean="0"/>
              <a:t>.</a:t>
            </a:r>
          </a:p>
          <a:p>
            <a:pPr>
              <a:buFont typeface="Wingdings" charset="2"/>
              <a:buChar char="q"/>
            </a:pPr>
            <a:r>
              <a:rPr lang="en-US" sz="1800" dirty="0" smtClean="0"/>
              <a:t>Used to </a:t>
            </a:r>
            <a:r>
              <a:rPr lang="en-US" sz="1800" dirty="0"/>
              <a:t>make Nobel-prize discoveries such as Higgs Boson</a:t>
            </a:r>
            <a:r>
              <a:rPr lang="en-US" sz="1800" dirty="0" smtClean="0"/>
              <a:t>.</a:t>
            </a:r>
          </a:p>
          <a:p>
            <a:pPr>
              <a:buFont typeface="Wingdings" charset="2"/>
              <a:buChar char="q"/>
            </a:pPr>
            <a:r>
              <a:rPr lang="en-US" sz="1800" dirty="0" smtClean="0"/>
              <a:t>LHC network traffic projected to grow by another 2 orders of magnitude by 2026. </a:t>
            </a:r>
          </a:p>
          <a:p>
            <a:pPr>
              <a:buFont typeface="Wingdings" charset="2"/>
              <a:buChar char="q"/>
            </a:pPr>
            <a:r>
              <a:rPr lang="en-US" sz="1800" dirty="0" smtClean="0"/>
              <a:t>Increased complexity of data.</a:t>
            </a:r>
          </a:p>
          <a:p>
            <a:pPr>
              <a:buFont typeface="Wingdings" charset="2"/>
              <a:buChar char="q"/>
            </a:pPr>
            <a:r>
              <a:rPr lang="en-US" sz="1800" dirty="0" smtClean="0"/>
              <a:t>Present system cannot scale to meet needs of HC Run3 (2021-23).</a:t>
            </a:r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endParaRPr lang="en-US" sz="1800" dirty="0" smtClean="0"/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Data-intensive Science and LHC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SANDIE: NDN for Data Intensive Science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266EC2-25C9-064A-B56B-A50F6AAFCA6B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4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9425" y="2027237"/>
            <a:ext cx="7467600" cy="4525963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en-US" sz="1800" dirty="0" smtClean="0"/>
              <a:t>$</a:t>
            </a:r>
            <a:r>
              <a:rPr lang="en-US" sz="1800" dirty="0"/>
              <a:t>1M, 2-year US NSF CC* grant starting July 2017</a:t>
            </a:r>
            <a:r>
              <a:rPr lang="en-US" sz="1800" dirty="0" smtClean="0"/>
              <a:t>.</a:t>
            </a:r>
            <a:endParaRPr lang="en-US" sz="1800" dirty="0"/>
          </a:p>
          <a:p>
            <a:pPr>
              <a:buFont typeface="Wingdings" charset="2"/>
              <a:buChar char="q"/>
            </a:pPr>
            <a:r>
              <a:rPr lang="en-US" sz="1800" dirty="0" smtClean="0"/>
              <a:t>Northeastern (lead), Caltech, Colorado State.</a:t>
            </a:r>
            <a:endParaRPr lang="en-US" sz="1800" dirty="0"/>
          </a:p>
          <a:p>
            <a:pPr>
              <a:buFont typeface="Wingdings" charset="2"/>
              <a:buChar char="q"/>
            </a:pPr>
            <a:r>
              <a:rPr lang="en-US" sz="1800" dirty="0" smtClean="0"/>
              <a:t>Use NDN principles to redesign high energy physics (HEP) Large Hadron Collider (LHC) program network.</a:t>
            </a:r>
          </a:p>
          <a:p>
            <a:pPr>
              <a:buFont typeface="Wingdings" charset="2"/>
              <a:buChar char="q"/>
            </a:pPr>
            <a:r>
              <a:rPr lang="en-US" sz="1800" dirty="0" smtClean="0"/>
              <a:t>Will deploy 10 NDN edge caches with SSDs and 40G/100G network interfaces at 7 sites (Northeastern, Caltech, CSU, </a:t>
            </a:r>
            <a:r>
              <a:rPr lang="en-US" sz="1800" dirty="0" err="1" smtClean="0"/>
              <a:t>Fermilab</a:t>
            </a:r>
            <a:r>
              <a:rPr lang="en-US" sz="1800" dirty="0" smtClean="0"/>
              <a:t>, ..)</a:t>
            </a:r>
          </a:p>
          <a:p>
            <a:pPr>
              <a:buFont typeface="Wingdings" charset="2"/>
              <a:buChar char="q"/>
            </a:pPr>
            <a:r>
              <a:rPr lang="en-US" sz="1800" dirty="0" smtClean="0"/>
              <a:t>Combine with larger core caches in strategic locations.</a:t>
            </a:r>
            <a:endParaRPr lang="en-US" sz="1800" dirty="0"/>
          </a:p>
          <a:p>
            <a:pPr>
              <a:buFont typeface="Wingdings" charset="2"/>
              <a:buChar char="q"/>
            </a:pPr>
            <a:r>
              <a:rPr lang="en-US" sz="1800" dirty="0" smtClean="0"/>
              <a:t>Coordinate with compact preprocessing of data objects (e.g. </a:t>
            </a:r>
            <a:r>
              <a:rPr lang="en-US" sz="1800" dirty="0" err="1" smtClean="0"/>
              <a:t>MiniAOD</a:t>
            </a:r>
            <a:r>
              <a:rPr lang="en-US" sz="1800" dirty="0" smtClean="0"/>
              <a:t>, </a:t>
            </a:r>
            <a:r>
              <a:rPr lang="en-US" sz="1800" dirty="0" err="1" smtClean="0"/>
              <a:t>MicroAOD</a:t>
            </a:r>
            <a:r>
              <a:rPr lang="en-US" sz="1800" dirty="0" smtClean="0"/>
              <a:t>, data scouting, n-tuples).</a:t>
            </a:r>
          </a:p>
          <a:p>
            <a:pPr>
              <a:buFont typeface="Wingdings" charset="2"/>
              <a:buChar char="q"/>
            </a:pPr>
            <a:r>
              <a:rPr lang="en-US" sz="1800" dirty="0" smtClean="0"/>
              <a:t>Leverages NDN-based tested for climate applications at CSU.</a:t>
            </a:r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endParaRPr lang="en-US" sz="1800" dirty="0" smtClean="0"/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endParaRPr lang="en-US" sz="1800" dirty="0" smtClean="0"/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SANDIE Project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SANDIE: NDN for Data Intensive Science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266EC2-25C9-064A-B56B-A50F6AAFCA6B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203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LHC Network 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SANDIE: NDN for Data Intensive </a:t>
            </a:r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266EC2-25C9-064A-B56B-A50F6AAFCA6B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6" name="officeArt object"/>
          <p:cNvPicPr>
            <a:picLocks noGrp="1"/>
          </p:cNvPicPr>
          <p:nvPr>
            <p:ph idx="1"/>
          </p:nvPr>
        </p:nvPicPr>
        <p:blipFill>
          <a:blip r:embed="rId2" cstate="print">
            <a:extLst/>
          </a:blip>
          <a:srcRect t="5" b="5"/>
          <a:stretch>
            <a:fillRect/>
          </a:stretch>
        </p:blipFill>
        <p:spPr>
          <a:xfrm>
            <a:off x="1447800" y="1219200"/>
            <a:ext cx="5943600" cy="486328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16421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LHC Data Access Patterns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SANDIE: NDN for Data Intensive </a:t>
            </a:r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266EC2-25C9-064A-B56B-A50F6AAFCA6B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395892"/>
              </p:ext>
            </p:extLst>
          </p:nvPr>
        </p:nvGraphicFramePr>
        <p:xfrm>
          <a:off x="435312" y="5105400"/>
          <a:ext cx="8251488" cy="8766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5248"/>
                <a:gridCol w="1375248"/>
                <a:gridCol w="1375248"/>
                <a:gridCol w="1375248"/>
                <a:gridCol w="1375248"/>
                <a:gridCol w="1375248"/>
              </a:tblGrid>
              <a:tr h="5108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Median Size</a:t>
                      </a:r>
                      <a:endParaRPr lang="en-US" dirty="0"/>
                    </a:p>
                  </a:txBody>
                  <a:tcPr/>
                </a:tc>
              </a:tr>
              <a:tr h="357472">
                <a:tc>
                  <a:txBody>
                    <a:bodyPr/>
                    <a:lstStyle/>
                    <a:p>
                      <a:pPr algn="ctr"/>
                      <a:r>
                        <a:rPr lang="is-I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58035992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149.86 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 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163.82 GB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2.58 GB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2.59 GB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17" y="1145041"/>
            <a:ext cx="8195544" cy="3925635"/>
          </a:xfrm>
        </p:spPr>
      </p:pic>
    </p:spTree>
    <p:extLst>
      <p:ext uri="{BB962C8B-B14F-4D97-AF65-F5344CB8AC3E}">
        <p14:creationId xmlns:p14="http://schemas.microsoft.com/office/powerpoint/2010/main" val="61833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7467600" cy="4525963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en-US" sz="1800" dirty="0" smtClean="0"/>
              <a:t>Derive NDN-based operational model </a:t>
            </a:r>
            <a:r>
              <a:rPr lang="en-US" sz="1800" dirty="0"/>
              <a:t>for </a:t>
            </a:r>
            <a:r>
              <a:rPr lang="en-US" sz="1800" dirty="0" smtClean="0"/>
              <a:t>data distribution, processing, gathering, analysis to benefit LHC and other </a:t>
            </a:r>
            <a:r>
              <a:rPr lang="en-US" sz="1800" dirty="0"/>
              <a:t>major data-intensive </a:t>
            </a:r>
            <a:r>
              <a:rPr lang="en-US" sz="1800" dirty="0" smtClean="0"/>
              <a:t>scientific programs</a:t>
            </a:r>
            <a:r>
              <a:rPr lang="en-US" sz="1800" dirty="0"/>
              <a:t> </a:t>
            </a:r>
            <a:r>
              <a:rPr lang="en-US" sz="1800" dirty="0" smtClean="0"/>
              <a:t>(e.g. LSST, SKA).</a:t>
            </a:r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r>
              <a:rPr lang="en-US" sz="1800" dirty="0" smtClean="0"/>
              <a:t>Simultaneous optimization of caching (“hot” datasets), forwarding, and congestion control in network core and site edges; leverages PI previous work.</a:t>
            </a:r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r>
              <a:rPr lang="en-US" sz="1800" dirty="0" smtClean="0"/>
              <a:t>Network core and edge node design and performance optimization.</a:t>
            </a:r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r>
              <a:rPr lang="en-US" sz="1800" dirty="0" smtClean="0"/>
              <a:t>Development of naming scheme and attributes for fast access and efficient communication in HEP and other fields.</a:t>
            </a:r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r>
              <a:rPr lang="en-US" sz="1800" dirty="0" smtClean="0"/>
              <a:t>Scalability of NDN system in amount and type of data supported as well as geographic extent. </a:t>
            </a:r>
            <a:endParaRPr lang="en-US" sz="1800" dirty="0"/>
          </a:p>
          <a:p>
            <a:pPr>
              <a:buFont typeface="Wingdings" charset="2"/>
              <a:buChar char="q"/>
            </a:pPr>
            <a:endParaRPr lang="en-US" sz="1800" dirty="0" smtClean="0"/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endParaRPr lang="en-US" sz="1800" dirty="0" smtClean="0"/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endParaRPr lang="en-US" sz="1800" dirty="0" smtClean="0"/>
          </a:p>
          <a:p>
            <a:pPr>
              <a:buFont typeface="Wingdings" charset="2"/>
              <a:buChar char="q"/>
            </a:pPr>
            <a:endParaRPr lang="en-US" sz="1800" dirty="0"/>
          </a:p>
          <a:p>
            <a:pPr>
              <a:buFont typeface="Wingdings" charset="2"/>
              <a:buChar char="q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Aims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SANDIE: NDN for Data Intensive Science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266EC2-25C9-064A-B56B-A50F6AAFCA6B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newNE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powerpoint_newNEU</Template>
  <TotalTime>11134</TotalTime>
  <Words>425</Words>
  <Application>Microsoft Macintosh PowerPoint</Application>
  <PresentationFormat>On-screen Show (4:3)</PresentationFormat>
  <Paragraphs>66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Helvetica</vt:lpstr>
      <vt:lpstr>Helvetica CE</vt:lpstr>
      <vt:lpstr>Helvetica Light Oblique</vt:lpstr>
      <vt:lpstr>ITC New Baskerville Roman</vt:lpstr>
      <vt:lpstr>ＭＳ Ｐゴシック</vt:lpstr>
      <vt:lpstr>Wingdings</vt:lpstr>
      <vt:lpstr>powerpoint_newNEU</vt:lpstr>
      <vt:lpstr>PowerPoint Presentation</vt:lpstr>
      <vt:lpstr>Data-intensive Science and LHC</vt:lpstr>
      <vt:lpstr>SANDIE Project</vt:lpstr>
      <vt:lpstr>LHC Network Map</vt:lpstr>
      <vt:lpstr>LHC Data Access Patterns</vt:lpstr>
      <vt:lpstr>Project Aims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Ioannidis, Stratis</dc:creator>
  <cp:lastModifiedBy>David Oran</cp:lastModifiedBy>
  <cp:revision>394</cp:revision>
  <dcterms:created xsi:type="dcterms:W3CDTF">2015-10-06T17:28:06Z</dcterms:created>
  <dcterms:modified xsi:type="dcterms:W3CDTF">2017-07-16T06:43:36Z</dcterms:modified>
</cp:coreProperties>
</file>