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15.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23.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sldIdLst>
    <p:sldId id="278" r:id="rId2"/>
    <p:sldId id="304" r:id="rId3"/>
    <p:sldId id="298" r:id="rId4"/>
    <p:sldId id="257" r:id="rId5"/>
    <p:sldId id="281" r:id="rId6"/>
    <p:sldId id="310" r:id="rId7"/>
    <p:sldId id="311" r:id="rId8"/>
    <p:sldId id="313" r:id="rId9"/>
    <p:sldId id="312" r:id="rId10"/>
    <p:sldId id="347" r:id="rId11"/>
    <p:sldId id="344" r:id="rId12"/>
    <p:sldId id="345" r:id="rId13"/>
    <p:sldId id="260" r:id="rId14"/>
    <p:sldId id="323" r:id="rId15"/>
    <p:sldId id="331" r:id="rId16"/>
    <p:sldId id="301" r:id="rId17"/>
    <p:sldId id="289" r:id="rId18"/>
    <p:sldId id="315" r:id="rId19"/>
    <p:sldId id="316" r:id="rId20"/>
    <p:sldId id="346" r:id="rId21"/>
    <p:sldId id="302" r:id="rId22"/>
    <p:sldId id="348" r:id="rId23"/>
    <p:sldId id="327" r:id="rId24"/>
    <p:sldId id="329" r:id="rId25"/>
    <p:sldId id="33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ABD1376-8E34-41C7-AB09-F34445DEAAED}">
          <p14:sldIdLst>
            <p14:sldId id="278"/>
            <p14:sldId id="304"/>
            <p14:sldId id="298"/>
          </p14:sldIdLst>
        </p14:section>
        <p14:section name="EH" id="{60123FE7-1F1D-4D5E-AB89-789296FC1075}">
          <p14:sldIdLst>
            <p14:sldId id="257"/>
            <p14:sldId id="281"/>
            <p14:sldId id="310"/>
            <p14:sldId id="311"/>
            <p14:sldId id="313"/>
            <p14:sldId id="312"/>
            <p14:sldId id="347"/>
            <p14:sldId id="344"/>
          </p14:sldIdLst>
        </p14:section>
        <p14:section name="Challenges" id="{11D34D56-ADDB-4450-81A1-087F9536E426}">
          <p14:sldIdLst/>
        </p14:section>
        <p14:section name="MEC + ICN" id="{4CBFCF2F-3C74-4937-AB5D-3D773814FAF1}">
          <p14:sldIdLst>
            <p14:sldId id="345"/>
            <p14:sldId id="260"/>
            <p14:sldId id="323"/>
            <p14:sldId id="331"/>
            <p14:sldId id="301"/>
          </p14:sldIdLst>
        </p14:section>
        <p14:section name="Research Directions" id="{B50D9B12-F672-49E9-8D0C-4F6A692E4D5C}">
          <p14:sldIdLst>
            <p14:sldId id="289"/>
            <p14:sldId id="315"/>
            <p14:sldId id="316"/>
            <p14:sldId id="346"/>
            <p14:sldId id="302"/>
            <p14:sldId id="348"/>
            <p14:sldId id="327"/>
            <p14:sldId id="329"/>
            <p14:sldId id="33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939" autoAdjust="0"/>
  </p:normalViewPr>
  <p:slideViewPr>
    <p:cSldViewPr snapToGrid="0">
      <p:cViewPr varScale="1">
        <p:scale>
          <a:sx n="89" d="100"/>
          <a:sy n="89" d="100"/>
        </p:scale>
        <p:origin x="1316"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009FBB-5D04-4CC1-9BAF-B79379F74070}" type="doc">
      <dgm:prSet loTypeId="urn:microsoft.com/office/officeart/2005/8/layout/equation2" loCatId="process" qsTypeId="urn:microsoft.com/office/officeart/2005/8/quickstyle/simple1" qsCatId="simple" csTypeId="urn:microsoft.com/office/officeart/2005/8/colors/accent1_2" csCatId="accent1" phldr="1"/>
      <dgm:spPr/>
      <dgm:t>
        <a:bodyPr/>
        <a:lstStyle/>
        <a:p>
          <a:endParaRPr lang="en-US"/>
        </a:p>
      </dgm:t>
    </dgm:pt>
    <dgm:pt modelId="{2AA6C357-D985-4134-8CC1-E8EEBA59A217}">
      <dgm:prSet phldrT="[Text]" custT="1"/>
      <dgm:spPr>
        <a:solidFill>
          <a:schemeClr val="tx1"/>
        </a:solidFill>
        <a:ln>
          <a:noFill/>
        </a:ln>
      </dgm:spPr>
      <dgm:t>
        <a:bodyPr/>
        <a:lstStyle/>
        <a:p>
          <a:r>
            <a:rPr lang="en-US" sz="2400" dirty="0" smtClean="0"/>
            <a:t>Environmental </a:t>
          </a:r>
          <a:br>
            <a:rPr lang="en-US" sz="2400" dirty="0" smtClean="0"/>
          </a:br>
          <a:r>
            <a:rPr lang="en-US" sz="2400" dirty="0" smtClean="0"/>
            <a:t>model</a:t>
          </a:r>
          <a:endParaRPr lang="en-US" sz="2400" dirty="0"/>
        </a:p>
      </dgm:t>
    </dgm:pt>
    <dgm:pt modelId="{8973AE17-1190-4D61-9D16-88335F6CABA6}" type="sibTrans" cxnId="{7F32C6B5-5E52-4108-B3F5-2584F6F3D6BD}">
      <dgm:prSet/>
      <dgm:spPr/>
      <dgm:t>
        <a:bodyPr/>
        <a:lstStyle/>
        <a:p>
          <a:endParaRPr lang="en-US"/>
        </a:p>
      </dgm:t>
    </dgm:pt>
    <dgm:pt modelId="{8B625D30-7126-40DD-A08D-D0607FE7D0B7}" type="parTrans" cxnId="{7F32C6B5-5E52-4108-B3F5-2584F6F3D6BD}">
      <dgm:prSet/>
      <dgm:spPr/>
      <dgm:t>
        <a:bodyPr/>
        <a:lstStyle/>
        <a:p>
          <a:endParaRPr lang="en-US"/>
        </a:p>
      </dgm:t>
    </dgm:pt>
    <dgm:pt modelId="{25FC53D5-C3D1-4292-87B2-57AF52F78716}">
      <dgm:prSet phldrT="[Text]" custT="1"/>
      <dgm:spPr>
        <a:solidFill>
          <a:schemeClr val="tx1"/>
        </a:solidFill>
        <a:ln>
          <a:noFill/>
        </a:ln>
      </dgm:spPr>
      <dgm:t>
        <a:bodyPr/>
        <a:lstStyle/>
        <a:p>
          <a:r>
            <a:rPr lang="en-US" sz="2400" dirty="0" smtClean="0"/>
            <a:t>Dynamic: traffic, hazards, Road conditions</a:t>
          </a:r>
          <a:endParaRPr lang="en-US" sz="2400" dirty="0"/>
        </a:p>
      </dgm:t>
    </dgm:pt>
    <dgm:pt modelId="{35A636AB-592D-45F5-B2DE-5A133F2E759A}" type="sibTrans" cxnId="{9AFF700D-0DF0-46D1-9EA7-BAE0F4636CCF}">
      <dgm:prSet custT="1"/>
      <dgm:spPr>
        <a:solidFill>
          <a:schemeClr val="tx1"/>
        </a:solidFill>
      </dgm:spPr>
      <dgm:t>
        <a:bodyPr/>
        <a:lstStyle/>
        <a:p>
          <a:endParaRPr lang="en-US" sz="1800"/>
        </a:p>
      </dgm:t>
    </dgm:pt>
    <dgm:pt modelId="{32589884-5806-40DC-AEE3-2DF046DA7BDB}" type="parTrans" cxnId="{9AFF700D-0DF0-46D1-9EA7-BAE0F4636CCF}">
      <dgm:prSet/>
      <dgm:spPr/>
      <dgm:t>
        <a:bodyPr/>
        <a:lstStyle/>
        <a:p>
          <a:endParaRPr lang="en-US"/>
        </a:p>
      </dgm:t>
    </dgm:pt>
    <dgm:pt modelId="{81B4C195-69E9-40AE-9398-E810D4B209C0}">
      <dgm:prSet phldrT="[Text]" custT="1"/>
      <dgm:spPr>
        <a:solidFill>
          <a:schemeClr val="tx1"/>
        </a:solidFill>
        <a:ln>
          <a:noFill/>
        </a:ln>
      </dgm:spPr>
      <dgm:t>
        <a:bodyPr/>
        <a:lstStyle/>
        <a:p>
          <a:r>
            <a:rPr lang="en-US" sz="2400" dirty="0" smtClean="0"/>
            <a:t>Static Info: Map Data, topographical Information</a:t>
          </a:r>
          <a:endParaRPr lang="en-US" sz="2400" dirty="0"/>
        </a:p>
      </dgm:t>
    </dgm:pt>
    <dgm:pt modelId="{22E5CC1A-04EE-46C9-A747-E95B9E111BF0}" type="sibTrans" cxnId="{B07A4F09-B3ED-4713-AA7B-2B6A1F018E00}">
      <dgm:prSet custT="1"/>
      <dgm:spPr>
        <a:solidFill>
          <a:schemeClr val="tx1"/>
        </a:solidFill>
      </dgm:spPr>
      <dgm:t>
        <a:bodyPr/>
        <a:lstStyle/>
        <a:p>
          <a:endParaRPr lang="en-US" sz="1800"/>
        </a:p>
      </dgm:t>
    </dgm:pt>
    <dgm:pt modelId="{541132C9-BB3D-417C-8DE6-460A07BA5DE0}" type="parTrans" cxnId="{B07A4F09-B3ED-4713-AA7B-2B6A1F018E00}">
      <dgm:prSet/>
      <dgm:spPr/>
      <dgm:t>
        <a:bodyPr/>
        <a:lstStyle/>
        <a:p>
          <a:endParaRPr lang="en-US"/>
        </a:p>
      </dgm:t>
    </dgm:pt>
    <dgm:pt modelId="{2F9BA849-2565-463B-B113-9158BE7E440E}">
      <dgm:prSet phldrT="[Text]" custT="1"/>
      <dgm:spPr>
        <a:solidFill>
          <a:schemeClr val="tx1"/>
        </a:solidFill>
        <a:ln>
          <a:noFill/>
        </a:ln>
      </dgm:spPr>
      <dgm:t>
        <a:bodyPr/>
        <a:lstStyle/>
        <a:p>
          <a:r>
            <a:rPr lang="en-US" sz="2400" dirty="0" smtClean="0"/>
            <a:t>Vehicles’ Mobility Model </a:t>
          </a:r>
          <a:endParaRPr lang="en-US" sz="2400" dirty="0"/>
        </a:p>
      </dgm:t>
    </dgm:pt>
    <dgm:pt modelId="{07042C76-CA34-4746-A8E0-C76BB1F2878E}" type="parTrans" cxnId="{FA8DA045-C93E-4465-B462-A14C4DA8A503}">
      <dgm:prSet/>
      <dgm:spPr/>
      <dgm:t>
        <a:bodyPr/>
        <a:lstStyle/>
        <a:p>
          <a:endParaRPr lang="en-US"/>
        </a:p>
      </dgm:t>
    </dgm:pt>
    <dgm:pt modelId="{368C84F0-5E0D-45D5-87F1-B6B9CC3D1A29}" type="sibTrans" cxnId="{FA8DA045-C93E-4465-B462-A14C4DA8A503}">
      <dgm:prSet custT="1"/>
      <dgm:spPr>
        <a:solidFill>
          <a:schemeClr val="tx1"/>
        </a:solidFill>
      </dgm:spPr>
      <dgm:t>
        <a:bodyPr/>
        <a:lstStyle/>
        <a:p>
          <a:endParaRPr lang="en-US" sz="1800"/>
        </a:p>
      </dgm:t>
    </dgm:pt>
    <dgm:pt modelId="{027E6F52-02F0-4778-8C17-9719C792BCD2}" type="pres">
      <dgm:prSet presAssocID="{2A009FBB-5D04-4CC1-9BAF-B79379F74070}" presName="Name0" presStyleCnt="0">
        <dgm:presLayoutVars>
          <dgm:dir/>
          <dgm:resizeHandles val="exact"/>
        </dgm:presLayoutVars>
      </dgm:prSet>
      <dgm:spPr/>
      <dgm:t>
        <a:bodyPr/>
        <a:lstStyle/>
        <a:p>
          <a:endParaRPr lang="de-DE"/>
        </a:p>
      </dgm:t>
    </dgm:pt>
    <dgm:pt modelId="{085B423F-085F-4AD7-9BC7-AC305421C1A6}" type="pres">
      <dgm:prSet presAssocID="{2A009FBB-5D04-4CC1-9BAF-B79379F74070}" presName="vNodes" presStyleCnt="0"/>
      <dgm:spPr/>
    </dgm:pt>
    <dgm:pt modelId="{3B6E6C34-9D73-474F-9632-2D194046BB3B}" type="pres">
      <dgm:prSet presAssocID="{81B4C195-69E9-40AE-9398-E810D4B209C0}" presName="node" presStyleLbl="node1" presStyleIdx="0" presStyleCnt="4" custScaleX="900796" custScaleY="316627">
        <dgm:presLayoutVars>
          <dgm:bulletEnabled val="1"/>
        </dgm:presLayoutVars>
      </dgm:prSet>
      <dgm:spPr/>
      <dgm:t>
        <a:bodyPr/>
        <a:lstStyle/>
        <a:p>
          <a:endParaRPr lang="en-US"/>
        </a:p>
      </dgm:t>
    </dgm:pt>
    <dgm:pt modelId="{F73C9FE2-92B1-43A1-BD22-82F191FE3B01}" type="pres">
      <dgm:prSet presAssocID="{22E5CC1A-04EE-46C9-A747-E95B9E111BF0}" presName="spacerT" presStyleCnt="0"/>
      <dgm:spPr/>
    </dgm:pt>
    <dgm:pt modelId="{A52AA2D5-305E-4043-A9FB-7BB31308455C}" type="pres">
      <dgm:prSet presAssocID="{22E5CC1A-04EE-46C9-A747-E95B9E111BF0}" presName="sibTrans" presStyleLbl="sibTrans2D1" presStyleIdx="0" presStyleCnt="3" custScaleX="191282" custScaleY="180509"/>
      <dgm:spPr/>
      <dgm:t>
        <a:bodyPr/>
        <a:lstStyle/>
        <a:p>
          <a:endParaRPr lang="en-US"/>
        </a:p>
      </dgm:t>
    </dgm:pt>
    <dgm:pt modelId="{028439C0-F870-41D9-BE86-02A6842C63F4}" type="pres">
      <dgm:prSet presAssocID="{22E5CC1A-04EE-46C9-A747-E95B9E111BF0}" presName="spacerB" presStyleCnt="0"/>
      <dgm:spPr/>
    </dgm:pt>
    <dgm:pt modelId="{64391532-30E6-456B-B904-215F55F10F8C}" type="pres">
      <dgm:prSet presAssocID="{2F9BA849-2565-463B-B113-9158BE7E440E}" presName="node" presStyleLbl="node1" presStyleIdx="1" presStyleCnt="4" custScaleX="616601" custScaleY="261672">
        <dgm:presLayoutVars>
          <dgm:bulletEnabled val="1"/>
        </dgm:presLayoutVars>
      </dgm:prSet>
      <dgm:spPr/>
      <dgm:t>
        <a:bodyPr/>
        <a:lstStyle/>
        <a:p>
          <a:endParaRPr lang="en-US"/>
        </a:p>
      </dgm:t>
    </dgm:pt>
    <dgm:pt modelId="{32BCC7CD-5831-40ED-B70D-9A660C8343F4}" type="pres">
      <dgm:prSet presAssocID="{368C84F0-5E0D-45D5-87F1-B6B9CC3D1A29}" presName="spacerT" presStyleCnt="0"/>
      <dgm:spPr/>
    </dgm:pt>
    <dgm:pt modelId="{0EDEB4F6-DF9C-48BE-9425-FD3DD28C7B5A}" type="pres">
      <dgm:prSet presAssocID="{368C84F0-5E0D-45D5-87F1-B6B9CC3D1A29}" presName="sibTrans" presStyleLbl="sibTrans2D1" presStyleIdx="1" presStyleCnt="3" custScaleX="191282" custScaleY="180509"/>
      <dgm:spPr/>
      <dgm:t>
        <a:bodyPr/>
        <a:lstStyle/>
        <a:p>
          <a:endParaRPr lang="de-DE"/>
        </a:p>
      </dgm:t>
    </dgm:pt>
    <dgm:pt modelId="{E382931A-93FC-4D20-8446-39F7F27E7C1A}" type="pres">
      <dgm:prSet presAssocID="{368C84F0-5E0D-45D5-87F1-B6B9CC3D1A29}" presName="spacerB" presStyleCnt="0"/>
      <dgm:spPr/>
    </dgm:pt>
    <dgm:pt modelId="{698833A2-7EEF-4C72-B63A-2093575CACD2}" type="pres">
      <dgm:prSet presAssocID="{25FC53D5-C3D1-4292-87B2-57AF52F78716}" presName="node" presStyleLbl="node1" presStyleIdx="2" presStyleCnt="4" custScaleX="853532" custScaleY="315221">
        <dgm:presLayoutVars>
          <dgm:bulletEnabled val="1"/>
        </dgm:presLayoutVars>
      </dgm:prSet>
      <dgm:spPr/>
      <dgm:t>
        <a:bodyPr/>
        <a:lstStyle/>
        <a:p>
          <a:endParaRPr lang="en-US"/>
        </a:p>
      </dgm:t>
    </dgm:pt>
    <dgm:pt modelId="{AE189FEA-05CB-4EFE-BEA8-EE7E11B5037C}" type="pres">
      <dgm:prSet presAssocID="{2A009FBB-5D04-4CC1-9BAF-B79379F74070}" presName="sibTransLast" presStyleLbl="sibTrans2D1" presStyleIdx="2" presStyleCnt="3" custScaleX="175503" custScaleY="165619"/>
      <dgm:spPr/>
      <dgm:t>
        <a:bodyPr/>
        <a:lstStyle/>
        <a:p>
          <a:endParaRPr lang="en-US"/>
        </a:p>
      </dgm:t>
    </dgm:pt>
    <dgm:pt modelId="{2680A971-F223-45CF-84EC-84D2B215795B}" type="pres">
      <dgm:prSet presAssocID="{2A009FBB-5D04-4CC1-9BAF-B79379F74070}" presName="connectorText" presStyleLbl="sibTrans2D1" presStyleIdx="2" presStyleCnt="3"/>
      <dgm:spPr/>
      <dgm:t>
        <a:bodyPr/>
        <a:lstStyle/>
        <a:p>
          <a:endParaRPr lang="en-US"/>
        </a:p>
      </dgm:t>
    </dgm:pt>
    <dgm:pt modelId="{49F5C840-13B4-436B-ABEE-B97E14C34E23}" type="pres">
      <dgm:prSet presAssocID="{2A009FBB-5D04-4CC1-9BAF-B79379F74070}" presName="lastNode" presStyleLbl="node1" presStyleIdx="3" presStyleCnt="4" custScaleX="343375" custScaleY="160653">
        <dgm:presLayoutVars>
          <dgm:bulletEnabled val="1"/>
        </dgm:presLayoutVars>
      </dgm:prSet>
      <dgm:spPr/>
      <dgm:t>
        <a:bodyPr/>
        <a:lstStyle/>
        <a:p>
          <a:endParaRPr lang="en-US"/>
        </a:p>
      </dgm:t>
    </dgm:pt>
  </dgm:ptLst>
  <dgm:cxnLst>
    <dgm:cxn modelId="{7F32C6B5-5E52-4108-B3F5-2584F6F3D6BD}" srcId="{2A009FBB-5D04-4CC1-9BAF-B79379F74070}" destId="{2AA6C357-D985-4134-8CC1-E8EEBA59A217}" srcOrd="3" destOrd="0" parTransId="{8B625D30-7126-40DD-A08D-D0607FE7D0B7}" sibTransId="{8973AE17-1190-4D61-9D16-88335F6CABA6}"/>
    <dgm:cxn modelId="{63269F8F-3CAC-4277-BA0C-81236CCA1D73}" type="presOf" srcId="{22E5CC1A-04EE-46C9-A747-E95B9E111BF0}" destId="{A52AA2D5-305E-4043-A9FB-7BB31308455C}" srcOrd="0" destOrd="0" presId="urn:microsoft.com/office/officeart/2005/8/layout/equation2"/>
    <dgm:cxn modelId="{CDDDDAA6-6384-4764-8A8D-E6CA1642BCEB}" type="presOf" srcId="{35A636AB-592D-45F5-B2DE-5A133F2E759A}" destId="{AE189FEA-05CB-4EFE-BEA8-EE7E11B5037C}" srcOrd="0" destOrd="0" presId="urn:microsoft.com/office/officeart/2005/8/layout/equation2"/>
    <dgm:cxn modelId="{B07A4F09-B3ED-4713-AA7B-2B6A1F018E00}" srcId="{2A009FBB-5D04-4CC1-9BAF-B79379F74070}" destId="{81B4C195-69E9-40AE-9398-E810D4B209C0}" srcOrd="0" destOrd="0" parTransId="{541132C9-BB3D-417C-8DE6-460A07BA5DE0}" sibTransId="{22E5CC1A-04EE-46C9-A747-E95B9E111BF0}"/>
    <dgm:cxn modelId="{9AFF700D-0DF0-46D1-9EA7-BAE0F4636CCF}" srcId="{2A009FBB-5D04-4CC1-9BAF-B79379F74070}" destId="{25FC53D5-C3D1-4292-87B2-57AF52F78716}" srcOrd="2" destOrd="0" parTransId="{32589884-5806-40DC-AEE3-2DF046DA7BDB}" sibTransId="{35A636AB-592D-45F5-B2DE-5A133F2E759A}"/>
    <dgm:cxn modelId="{FCDBBE19-7BF6-4AB5-8E8E-9974147E69AD}" type="presOf" srcId="{2AA6C357-D985-4134-8CC1-E8EEBA59A217}" destId="{49F5C840-13B4-436B-ABEE-B97E14C34E23}" srcOrd="0" destOrd="0" presId="urn:microsoft.com/office/officeart/2005/8/layout/equation2"/>
    <dgm:cxn modelId="{9AEC0102-5339-4CB1-937B-9162B3F1CC77}" type="presOf" srcId="{25FC53D5-C3D1-4292-87B2-57AF52F78716}" destId="{698833A2-7EEF-4C72-B63A-2093575CACD2}" srcOrd="0" destOrd="0" presId="urn:microsoft.com/office/officeart/2005/8/layout/equation2"/>
    <dgm:cxn modelId="{C0DFFAD4-E6FF-489F-90C1-341F8EE0D324}" type="presOf" srcId="{2F9BA849-2565-463B-B113-9158BE7E440E}" destId="{64391532-30E6-456B-B904-215F55F10F8C}" srcOrd="0" destOrd="0" presId="urn:microsoft.com/office/officeart/2005/8/layout/equation2"/>
    <dgm:cxn modelId="{6AA4E699-819A-487E-AD14-F5FC562D743B}" type="presOf" srcId="{368C84F0-5E0D-45D5-87F1-B6B9CC3D1A29}" destId="{0EDEB4F6-DF9C-48BE-9425-FD3DD28C7B5A}" srcOrd="0" destOrd="0" presId="urn:microsoft.com/office/officeart/2005/8/layout/equation2"/>
    <dgm:cxn modelId="{85C0D23B-ACA0-43EA-A591-227B6F053EAC}" type="presOf" srcId="{35A636AB-592D-45F5-B2DE-5A133F2E759A}" destId="{2680A971-F223-45CF-84EC-84D2B215795B}" srcOrd="1" destOrd="0" presId="urn:microsoft.com/office/officeart/2005/8/layout/equation2"/>
    <dgm:cxn modelId="{FA8DA045-C93E-4465-B462-A14C4DA8A503}" srcId="{2A009FBB-5D04-4CC1-9BAF-B79379F74070}" destId="{2F9BA849-2565-463B-B113-9158BE7E440E}" srcOrd="1" destOrd="0" parTransId="{07042C76-CA34-4746-A8E0-C76BB1F2878E}" sibTransId="{368C84F0-5E0D-45D5-87F1-B6B9CC3D1A29}"/>
    <dgm:cxn modelId="{BADA23F7-2C61-4B8F-A250-CC49BF671658}" type="presOf" srcId="{2A009FBB-5D04-4CC1-9BAF-B79379F74070}" destId="{027E6F52-02F0-4778-8C17-9719C792BCD2}" srcOrd="0" destOrd="0" presId="urn:microsoft.com/office/officeart/2005/8/layout/equation2"/>
    <dgm:cxn modelId="{366F4AD8-5347-4D52-8C54-A4F4330A964A}" type="presOf" srcId="{81B4C195-69E9-40AE-9398-E810D4B209C0}" destId="{3B6E6C34-9D73-474F-9632-2D194046BB3B}" srcOrd="0" destOrd="0" presId="urn:microsoft.com/office/officeart/2005/8/layout/equation2"/>
    <dgm:cxn modelId="{156EE0F2-515C-4760-A87C-F5D8FE8D7B9F}" type="presParOf" srcId="{027E6F52-02F0-4778-8C17-9719C792BCD2}" destId="{085B423F-085F-4AD7-9BC7-AC305421C1A6}" srcOrd="0" destOrd="0" presId="urn:microsoft.com/office/officeart/2005/8/layout/equation2"/>
    <dgm:cxn modelId="{DF3753FD-039A-48F2-A170-38C893EDC8D7}" type="presParOf" srcId="{085B423F-085F-4AD7-9BC7-AC305421C1A6}" destId="{3B6E6C34-9D73-474F-9632-2D194046BB3B}" srcOrd="0" destOrd="0" presId="urn:microsoft.com/office/officeart/2005/8/layout/equation2"/>
    <dgm:cxn modelId="{ECC251D4-96DB-4A6B-9D7D-DCB39DA2BA68}" type="presParOf" srcId="{085B423F-085F-4AD7-9BC7-AC305421C1A6}" destId="{F73C9FE2-92B1-43A1-BD22-82F191FE3B01}" srcOrd="1" destOrd="0" presId="urn:microsoft.com/office/officeart/2005/8/layout/equation2"/>
    <dgm:cxn modelId="{61B7E46D-D273-4D2D-8339-B2719545A835}" type="presParOf" srcId="{085B423F-085F-4AD7-9BC7-AC305421C1A6}" destId="{A52AA2D5-305E-4043-A9FB-7BB31308455C}" srcOrd="2" destOrd="0" presId="urn:microsoft.com/office/officeart/2005/8/layout/equation2"/>
    <dgm:cxn modelId="{AC2CC492-F5D5-4192-91C7-DCCD4CCBD902}" type="presParOf" srcId="{085B423F-085F-4AD7-9BC7-AC305421C1A6}" destId="{028439C0-F870-41D9-BE86-02A6842C63F4}" srcOrd="3" destOrd="0" presId="urn:microsoft.com/office/officeart/2005/8/layout/equation2"/>
    <dgm:cxn modelId="{09C224CE-E55E-411D-90EC-0F0CC0245A9A}" type="presParOf" srcId="{085B423F-085F-4AD7-9BC7-AC305421C1A6}" destId="{64391532-30E6-456B-B904-215F55F10F8C}" srcOrd="4" destOrd="0" presId="urn:microsoft.com/office/officeart/2005/8/layout/equation2"/>
    <dgm:cxn modelId="{1877110B-511A-4C53-8377-895ECABE498D}" type="presParOf" srcId="{085B423F-085F-4AD7-9BC7-AC305421C1A6}" destId="{32BCC7CD-5831-40ED-B70D-9A660C8343F4}" srcOrd="5" destOrd="0" presId="urn:microsoft.com/office/officeart/2005/8/layout/equation2"/>
    <dgm:cxn modelId="{277DD80F-8E47-4823-B9DA-00B3A46E085C}" type="presParOf" srcId="{085B423F-085F-4AD7-9BC7-AC305421C1A6}" destId="{0EDEB4F6-DF9C-48BE-9425-FD3DD28C7B5A}" srcOrd="6" destOrd="0" presId="urn:microsoft.com/office/officeart/2005/8/layout/equation2"/>
    <dgm:cxn modelId="{535894A7-95D9-4067-BC79-44F62EEC2B09}" type="presParOf" srcId="{085B423F-085F-4AD7-9BC7-AC305421C1A6}" destId="{E382931A-93FC-4D20-8446-39F7F27E7C1A}" srcOrd="7" destOrd="0" presId="urn:microsoft.com/office/officeart/2005/8/layout/equation2"/>
    <dgm:cxn modelId="{32A92A69-CFC3-45D3-A008-EA7D161F84B3}" type="presParOf" srcId="{085B423F-085F-4AD7-9BC7-AC305421C1A6}" destId="{698833A2-7EEF-4C72-B63A-2093575CACD2}" srcOrd="8" destOrd="0" presId="urn:microsoft.com/office/officeart/2005/8/layout/equation2"/>
    <dgm:cxn modelId="{05C6A3D3-A3BE-4451-BB18-D6FFC8D15B15}" type="presParOf" srcId="{027E6F52-02F0-4778-8C17-9719C792BCD2}" destId="{AE189FEA-05CB-4EFE-BEA8-EE7E11B5037C}" srcOrd="1" destOrd="0" presId="urn:microsoft.com/office/officeart/2005/8/layout/equation2"/>
    <dgm:cxn modelId="{F364D641-18C3-4AEC-9705-B8E8F9D9FEA1}" type="presParOf" srcId="{AE189FEA-05CB-4EFE-BEA8-EE7E11B5037C}" destId="{2680A971-F223-45CF-84EC-84D2B215795B}" srcOrd="0" destOrd="0" presId="urn:microsoft.com/office/officeart/2005/8/layout/equation2"/>
    <dgm:cxn modelId="{0ECAAF7F-28E0-41DE-8B66-E23F7E325017}" type="presParOf" srcId="{027E6F52-02F0-4778-8C17-9719C792BCD2}" destId="{49F5C840-13B4-436B-ABEE-B97E14C34E23}" srcOrd="2" destOrd="0" presId="urn:microsoft.com/office/officeart/2005/8/layout/equati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6EDCC-5A86-4B63-B6BC-472D5E795B6D}" type="datetimeFigureOut">
              <a:rPr lang="en-US" smtClean="0"/>
              <a:t>22-Sep-17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D7E2EE-E596-438F-9B74-623904177697}" type="slidenum">
              <a:rPr lang="en-US" smtClean="0"/>
              <a:t>‹#›</a:t>
            </a:fld>
            <a:endParaRPr lang="en-US"/>
          </a:p>
        </p:txBody>
      </p:sp>
    </p:spTree>
    <p:extLst>
      <p:ext uri="{BB962C8B-B14F-4D97-AF65-F5344CB8AC3E}">
        <p14:creationId xmlns:p14="http://schemas.microsoft.com/office/powerpoint/2010/main" val="2039704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C54D8F7-2804-4529-98F4-5624D9F4754C}" type="slidenum">
              <a:rPr lang="en-US" smtClean="0"/>
              <a:t>1</a:t>
            </a:fld>
            <a:endParaRPr lang="en-US"/>
          </a:p>
        </p:txBody>
      </p:sp>
    </p:spTree>
    <p:extLst>
      <p:ext uri="{BB962C8B-B14F-4D97-AF65-F5344CB8AC3E}">
        <p14:creationId xmlns:p14="http://schemas.microsoft.com/office/powerpoint/2010/main" val="24592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Will heavily rely on information from cloud </a:t>
            </a:r>
            <a:r>
              <a:rPr lang="en-US" dirty="0" err="1" smtClean="0"/>
              <a:t>backends</a:t>
            </a:r>
            <a:endParaRPr lang="en-US" dirty="0" smtClean="0"/>
          </a:p>
          <a:p>
            <a:pPr marL="285750" indent="-285750">
              <a:buFont typeface="Arial" panose="020B0604020202020204" pitchFamily="34" charset="0"/>
              <a:buChar char="•"/>
            </a:pPr>
            <a:r>
              <a:rPr lang="en-US" dirty="0" smtClean="0"/>
              <a:t>real-time maps</a:t>
            </a:r>
          </a:p>
          <a:p>
            <a:pPr marL="285750" indent="-285750">
              <a:buFont typeface="Arial" panose="020B0604020202020204" pitchFamily="34" charset="0"/>
              <a:buChar char="•"/>
            </a:pPr>
            <a:r>
              <a:rPr lang="en-US" dirty="0" smtClean="0"/>
              <a:t>street condition information</a:t>
            </a:r>
          </a:p>
          <a:p>
            <a:pPr marL="285750" indent="-285750">
              <a:buFont typeface="Arial" panose="020B0604020202020204" pitchFamily="34" charset="0"/>
              <a:buChar char="•"/>
            </a:pPr>
            <a:r>
              <a:rPr lang="en-US" dirty="0" smtClean="0"/>
              <a:t>from in-vehicle systems such as sensors</a:t>
            </a:r>
          </a:p>
          <a:p>
            <a:pPr marL="285750" indent="-285750">
              <a:buFont typeface="Arial" panose="020B0604020202020204" pitchFamily="34" charset="0"/>
              <a:buChar char="•"/>
            </a:pPr>
            <a:r>
              <a:rPr lang="en-US" dirty="0" smtClean="0"/>
              <a:t>personalized data from other domains, such as smart city or smart home environments</a:t>
            </a:r>
            <a:endParaRPr lang="en-US" dirty="0"/>
          </a:p>
        </p:txBody>
      </p:sp>
      <p:sp>
        <p:nvSpPr>
          <p:cNvPr id="4" name="Foliennummernplatzhalter 3"/>
          <p:cNvSpPr>
            <a:spLocks noGrp="1"/>
          </p:cNvSpPr>
          <p:nvPr>
            <p:ph type="sldNum" sz="quarter" idx="10"/>
          </p:nvPr>
        </p:nvSpPr>
        <p:spPr/>
        <p:txBody>
          <a:bodyPr/>
          <a:lstStyle/>
          <a:p>
            <a:fld id="{C1D7E2EE-E596-438F-9B74-623904177697}" type="slidenum">
              <a:rPr lang="en-US" smtClean="0"/>
              <a:t>10</a:t>
            </a:fld>
            <a:endParaRPr lang="en-US"/>
          </a:p>
        </p:txBody>
      </p:sp>
    </p:spTree>
    <p:extLst>
      <p:ext uri="{BB962C8B-B14F-4D97-AF65-F5344CB8AC3E}">
        <p14:creationId xmlns:p14="http://schemas.microsoft.com/office/powerpoint/2010/main" val="42344490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Tactile</a:t>
            </a:r>
            <a:r>
              <a:rPr lang="en-US" baseline="0" dirty="0" smtClean="0"/>
              <a:t> </a:t>
            </a:r>
            <a:r>
              <a:rPr lang="en-US" sz="1200" b="0" i="0" kern="1200" dirty="0" smtClean="0">
                <a:solidFill>
                  <a:schemeClr val="tx1"/>
                </a:solidFill>
                <a:effectLst/>
                <a:latin typeface="+mn-lt"/>
                <a:ea typeface="+mn-ea"/>
                <a:cs typeface="+mn-cs"/>
              </a:rPr>
              <a:t>speed: identify speed  via touching</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latency of a 4G network cannot meet this requirement. With the latency of 4G network, a car driving at 100 km/h still moves 1.4 m from the time it finds a obstacle to the time when the braking command is executed.</a:t>
            </a:r>
          </a:p>
          <a:p>
            <a:r>
              <a:rPr lang="en-US" sz="1200" b="0" i="0" kern="1200" dirty="0" smtClean="0">
                <a:solidFill>
                  <a:schemeClr val="tx1"/>
                </a:solidFill>
                <a:effectLst/>
                <a:latin typeface="+mn-lt"/>
                <a:ea typeface="+mn-ea"/>
                <a:cs typeface="+mn-cs"/>
              </a:rPr>
              <a:t>Under the same condition, with the latency on a 5G network, the car will move just 2.8 cm, and this performance is comparable with the standard of an anti-lock braking system (ABS).</a:t>
            </a:r>
          </a:p>
          <a:p>
            <a:endParaRPr lang="en-US" dirty="0"/>
          </a:p>
        </p:txBody>
      </p:sp>
      <p:sp>
        <p:nvSpPr>
          <p:cNvPr id="4" name="Slide Number Placeholder 3"/>
          <p:cNvSpPr>
            <a:spLocks noGrp="1"/>
          </p:cNvSpPr>
          <p:nvPr>
            <p:ph type="sldNum" sz="quarter" idx="10"/>
          </p:nvPr>
        </p:nvSpPr>
        <p:spPr/>
        <p:txBody>
          <a:bodyPr/>
          <a:lstStyle/>
          <a:p>
            <a:fld id="{2228CE30-E6E2-4E4A-87BC-F293EBF8B470}" type="slidenum">
              <a:rPr lang="en-US" smtClean="0"/>
              <a:t>11</a:t>
            </a:fld>
            <a:endParaRPr lang="en-US"/>
          </a:p>
        </p:txBody>
      </p:sp>
    </p:spTree>
    <p:extLst>
      <p:ext uri="{BB962C8B-B14F-4D97-AF65-F5344CB8AC3E}">
        <p14:creationId xmlns:p14="http://schemas.microsoft.com/office/powerpoint/2010/main" val="19009329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Computation offloading: </a:t>
            </a:r>
            <a:r>
              <a:rPr lang="en-US" dirty="0" err="1" smtClean="0"/>
              <a:t>IoT</a:t>
            </a:r>
            <a:r>
              <a:rPr lang="en-US" baseline="0" dirty="0" smtClean="0"/>
              <a:t> devices (</a:t>
            </a:r>
            <a:r>
              <a:rPr lang="en-US" baseline="0" dirty="0" err="1" smtClean="0"/>
              <a:t>IoTs</a:t>
            </a:r>
            <a:r>
              <a:rPr lang="en-US" baseline="0" dirty="0" smtClean="0"/>
              <a:t>, cameras, even cars) might not have sufficient computing power</a:t>
            </a:r>
          </a:p>
          <a:p>
            <a:r>
              <a:rPr lang="en-US" baseline="0" dirty="0" smtClean="0"/>
              <a:t>Might also need to collect data from other sources</a:t>
            </a:r>
            <a:endParaRPr lang="en-US" dirty="0"/>
          </a:p>
        </p:txBody>
      </p:sp>
      <p:sp>
        <p:nvSpPr>
          <p:cNvPr id="4" name="Slide Number Placeholder 3"/>
          <p:cNvSpPr>
            <a:spLocks noGrp="1"/>
          </p:cNvSpPr>
          <p:nvPr>
            <p:ph type="sldNum" sz="quarter" idx="10"/>
          </p:nvPr>
        </p:nvSpPr>
        <p:spPr/>
        <p:txBody>
          <a:bodyPr/>
          <a:lstStyle/>
          <a:p>
            <a:fld id="{2228CE30-E6E2-4E4A-87BC-F293EBF8B470}" type="slidenum">
              <a:rPr lang="en-US" smtClean="0"/>
              <a:t>12</a:t>
            </a:fld>
            <a:endParaRPr lang="en-US"/>
          </a:p>
        </p:txBody>
      </p:sp>
    </p:spTree>
    <p:extLst>
      <p:ext uri="{BB962C8B-B14F-4D97-AF65-F5344CB8AC3E}">
        <p14:creationId xmlns:p14="http://schemas.microsoft.com/office/powerpoint/2010/main" val="18467261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smtClean="0"/>
              <a:t>Access</a:t>
            </a:r>
            <a:r>
              <a:rPr lang="en-US" baseline="0" dirty="0" smtClean="0"/>
              <a:t> control</a:t>
            </a:r>
          </a:p>
          <a:p>
            <a:pPr marL="171450" indent="-171450">
              <a:buFontTx/>
              <a:buChar char="-"/>
            </a:pPr>
            <a:r>
              <a:rPr lang="en-US" baseline="0" dirty="0" smtClean="0"/>
              <a:t>-- say e2e is not good. Since you want to be able to access any MEC (especially since you are moving)</a:t>
            </a:r>
            <a:endParaRPr lang="en-US" dirty="0" smtClean="0"/>
          </a:p>
          <a:p>
            <a:endParaRPr lang="en-US" dirty="0" smtClean="0"/>
          </a:p>
          <a:p>
            <a:endParaRPr lang="en-US" dirty="0" smtClean="0"/>
          </a:p>
          <a:p>
            <a:endParaRPr lang="en-US" dirty="0" smtClean="0"/>
          </a:p>
          <a:p>
            <a:r>
              <a:rPr lang="en-US" sz="1200" dirty="0" smtClean="0"/>
              <a:t>1)Helps obtain data from the closest MEC</a:t>
            </a:r>
          </a:p>
          <a:p>
            <a:r>
              <a:rPr lang="en-US" sz="1200" dirty="0" smtClean="0"/>
              <a:t>2) Helps MEC obtain relevant info from the closest sources</a:t>
            </a:r>
          </a:p>
          <a:p>
            <a:endParaRPr lang="en-US" sz="1200" dirty="0" smtClean="0"/>
          </a:p>
          <a:p>
            <a:pPr algn="ctr"/>
            <a:r>
              <a:rPr lang="en-US" dirty="0" smtClean="0"/>
              <a:t>ICN edge computing could be useful to easier leverage all available data and computing resources and provide a single abstraction for it. </a:t>
            </a:r>
          </a:p>
          <a:p>
            <a:pPr algn="ctr"/>
            <a:r>
              <a:rPr lang="en-US" dirty="0" smtClean="0"/>
              <a:t>	The resources may be on the local machine (in the car), on road-side units or in the edge/cloud — they can still be accessed in one universal way (name does not change).</a:t>
            </a:r>
          </a:p>
          <a:p>
            <a:endParaRPr lang="en-US" sz="1200" dirty="0" smtClean="0"/>
          </a:p>
          <a:p>
            <a:endParaRPr lang="en-US" sz="1200" dirty="0" smtClean="0"/>
          </a:p>
          <a:p>
            <a:endParaRPr lang="en-US" dirty="0" smtClean="0"/>
          </a:p>
          <a:p>
            <a:endParaRPr lang="en-US" dirty="0" smtClean="0"/>
          </a:p>
          <a:p>
            <a:endParaRPr lang="en-US" dirty="0" smtClean="0"/>
          </a:p>
          <a:p>
            <a:r>
              <a:rPr lang="en-US" dirty="0" smtClean="0"/>
              <a:t>- In an MEC scenario that includes mobile nodes, turning away from depending on physical locations of data simplifies the communication. </a:t>
            </a:r>
          </a:p>
          <a:p>
            <a:pPr marL="171450" indent="-171450">
              <a:buFontTx/>
              <a:buChar char="-"/>
            </a:pPr>
            <a:r>
              <a:rPr lang="en-US" dirty="0" smtClean="0"/>
              <a:t>In ICNs, a vehicle sends an Interest packet to the network asking for some data independently of its current physical location, rather than resolving the address of a specific network node providing the data. The actual content resolution and transport to the vehicle is performed by the network. In a connected vehicle scenario, this concept ensures that the data is retrieved from the closest producer, cache, or MEC instance.</a:t>
            </a:r>
          </a:p>
          <a:p>
            <a:pPr marL="171450" indent="-171450">
              <a:buFontTx/>
              <a:buChar char="-"/>
            </a:pPr>
            <a:endParaRPr lang="en-US" dirty="0" smtClean="0"/>
          </a:p>
          <a:p>
            <a:pPr marL="0" indent="0">
              <a:buNone/>
            </a:pPr>
            <a:r>
              <a:rPr lang="en-US" dirty="0" smtClean="0"/>
              <a:t>Figure 2 illustrates the operational steps of the electronic horizon making use of the edge computing paradigm. A vehicle requests for data about a detailed preview of the road ahead (Figure 2 step 1). This includes static named common data (e.g. traffic situation,  speed limit or hazards) as well as dynamic computed results including personalized data (e.g. fuel consumption or point of interests). </a:t>
            </a:r>
          </a:p>
          <a:p>
            <a:pPr marL="0" indent="0">
              <a:buNone/>
            </a:pPr>
            <a:r>
              <a:rPr lang="en-US" dirty="0" smtClean="0"/>
              <a:t>The electronic horizon service instance aggregates such data from multiple sources in the network and computes the results of the  electronic horizon individually (Figure 2 step 2). Finally, the result is delivered back to the vehicle (Figure 2 step 3). </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Better Integrate Virtualization: Since the network nodes have visibility to the demands of the vehicles, they could provide support by: a) route the requests to the best MEC device; b) instantiate/migrate the network function to an MEC that is closer to the demand; and c) remove unwanted network services to free up valuable resources.</a:t>
            </a:r>
          </a:p>
          <a:p>
            <a:endParaRPr lang="en-US" dirty="0" smtClean="0"/>
          </a:p>
          <a:p>
            <a:pPr marL="171450" indent="-171450">
              <a:buFontTx/>
              <a:buChar char="-"/>
            </a:pPr>
            <a:endParaRPr lang="en-US" dirty="0"/>
          </a:p>
        </p:txBody>
      </p:sp>
      <p:sp>
        <p:nvSpPr>
          <p:cNvPr id="4" name="Foliennummernplatzhalter 3"/>
          <p:cNvSpPr>
            <a:spLocks noGrp="1"/>
          </p:cNvSpPr>
          <p:nvPr>
            <p:ph type="sldNum" sz="quarter" idx="10"/>
          </p:nvPr>
        </p:nvSpPr>
        <p:spPr/>
        <p:txBody>
          <a:bodyPr/>
          <a:lstStyle/>
          <a:p>
            <a:fld id="{C1D7E2EE-E596-438F-9B74-623904177697}" type="slidenum">
              <a:rPr lang="en-US" smtClean="0"/>
              <a:t>16</a:t>
            </a:fld>
            <a:endParaRPr lang="en-US"/>
          </a:p>
        </p:txBody>
      </p:sp>
    </p:spTree>
    <p:extLst>
      <p:ext uri="{BB962C8B-B14F-4D97-AF65-F5344CB8AC3E}">
        <p14:creationId xmlns:p14="http://schemas.microsoft.com/office/powerpoint/2010/main" val="4160034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C54D8F7-2804-4529-98F4-5624D9F4754C}" type="slidenum">
              <a:rPr lang="en-US" smtClean="0"/>
              <a:t>17</a:t>
            </a:fld>
            <a:endParaRPr lang="en-US"/>
          </a:p>
        </p:txBody>
      </p:sp>
    </p:spTree>
    <p:extLst>
      <p:ext uri="{BB962C8B-B14F-4D97-AF65-F5344CB8AC3E}">
        <p14:creationId xmlns:p14="http://schemas.microsoft.com/office/powerpoint/2010/main" val="24864869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sz="1200" b="0" i="0" u="none" strike="noStrike" kern="1200" baseline="0" dirty="0" smtClean="0">
                <a:solidFill>
                  <a:schemeClr val="tx1"/>
                </a:solidFill>
                <a:latin typeface="+mn-lt"/>
                <a:ea typeface="+mn-ea"/>
                <a:cs typeface="+mn-cs"/>
              </a:rPr>
              <a:t>4] J. Augé, G. Carofiglio, G. Grassi, L. Muscariello, G. Pau, and X. Zeng. 2016. MAPMe:</a:t>
            </a:r>
          </a:p>
          <a:p>
            <a:r>
              <a:rPr lang="en-US" sz="1200" b="0" i="0" u="none" strike="noStrike" kern="1200" baseline="0" dirty="0" smtClean="0">
                <a:solidFill>
                  <a:schemeClr val="tx1"/>
                </a:solidFill>
                <a:latin typeface="+mn-lt"/>
                <a:ea typeface="+mn-ea"/>
                <a:cs typeface="+mn-cs"/>
              </a:rPr>
              <a:t>Managing Anchor-less Producer Mobility in Information-Centric Networks.</a:t>
            </a:r>
          </a:p>
          <a:p>
            <a:r>
              <a:rPr lang="en-US" sz="1200" b="0" i="0" u="none" strike="noStrike" kern="1200" baseline="0" dirty="0" err="1" smtClean="0">
                <a:solidFill>
                  <a:schemeClr val="tx1"/>
                </a:solidFill>
                <a:latin typeface="+mn-lt"/>
                <a:ea typeface="+mn-ea"/>
                <a:cs typeface="+mn-cs"/>
              </a:rPr>
              <a:t>CoRR</a:t>
            </a:r>
            <a:r>
              <a:rPr lang="en-US" sz="1200" b="0" i="0" u="none" strike="noStrike" kern="1200" baseline="0" dirty="0" smtClean="0">
                <a:solidFill>
                  <a:schemeClr val="tx1"/>
                </a:solidFill>
                <a:latin typeface="+mn-lt"/>
                <a:ea typeface="+mn-ea"/>
                <a:cs typeface="+mn-cs"/>
              </a:rPr>
              <a:t> abs/1611.06785 (2016).</a:t>
            </a:r>
          </a:p>
          <a:p>
            <a:r>
              <a:rPr lang="en-US" sz="1200" b="0" i="0" u="none" strike="noStrike" kern="1200" baseline="0" dirty="0" smtClean="0">
                <a:solidFill>
                  <a:schemeClr val="tx1"/>
                </a:solidFill>
                <a:latin typeface="+mn-lt"/>
                <a:ea typeface="+mn-ea"/>
                <a:cs typeface="+mn-cs"/>
              </a:rPr>
              <a:t>[33] Y. Zhang, A. </a:t>
            </a:r>
            <a:r>
              <a:rPr lang="en-US" sz="1200" b="0" i="0" u="none" strike="noStrike" kern="1200" baseline="0" dirty="0" err="1" smtClean="0">
                <a:solidFill>
                  <a:schemeClr val="tx1"/>
                </a:solidFill>
                <a:latin typeface="+mn-lt"/>
                <a:ea typeface="+mn-ea"/>
                <a:cs typeface="+mn-cs"/>
              </a:rPr>
              <a:t>Afanasyev</a:t>
            </a:r>
            <a:r>
              <a:rPr lang="en-US" sz="1200" b="0" i="0" u="none" strike="noStrike" kern="1200" baseline="0" dirty="0" smtClean="0">
                <a:solidFill>
                  <a:schemeClr val="tx1"/>
                </a:solidFill>
                <a:latin typeface="+mn-lt"/>
                <a:ea typeface="+mn-ea"/>
                <a:cs typeface="+mn-cs"/>
              </a:rPr>
              <a:t>, J. Burke, and L. Zhang. 2016. A Survey of Mobility</a:t>
            </a:r>
          </a:p>
          <a:p>
            <a:r>
              <a:rPr lang="en-US" sz="1200" b="0" i="0" u="none" strike="noStrike" kern="1200" baseline="0" dirty="0" smtClean="0">
                <a:solidFill>
                  <a:schemeClr val="tx1"/>
                </a:solidFill>
                <a:latin typeface="+mn-lt"/>
                <a:ea typeface="+mn-ea"/>
                <a:cs typeface="+mn-cs"/>
              </a:rPr>
              <a:t>Support in Named Data Networking. In Proceedings of the Workshop on Name-</a:t>
            </a:r>
          </a:p>
          <a:p>
            <a:r>
              <a:rPr lang="en-US" sz="1200" b="0" i="0" u="none" strike="noStrike" kern="1200" baseline="0" dirty="0" smtClean="0">
                <a:solidFill>
                  <a:schemeClr val="tx1"/>
                </a:solidFill>
                <a:latin typeface="+mn-lt"/>
                <a:ea typeface="+mn-ea"/>
                <a:cs typeface="+mn-cs"/>
              </a:rPr>
              <a:t>Oriented Mobility: Architecture, Algorithms and Applications (NOM).</a:t>
            </a:r>
          </a:p>
          <a:p>
            <a:r>
              <a:rPr lang="en-US" sz="1200" b="0" i="0" u="none" strike="noStrike" kern="1200" baseline="0" dirty="0" smtClean="0">
                <a:solidFill>
                  <a:schemeClr val="tx1"/>
                </a:solidFill>
                <a:latin typeface="+mn-lt"/>
                <a:ea typeface="+mn-ea"/>
                <a:cs typeface="+mn-cs"/>
              </a:rPr>
              <a:t>[34] Z. Zhu, R. </a:t>
            </a:r>
            <a:r>
              <a:rPr lang="en-US" sz="1200" b="0" i="0" u="none" strike="noStrike" kern="1200" baseline="0" dirty="0" err="1" smtClean="0">
                <a:solidFill>
                  <a:schemeClr val="tx1"/>
                </a:solidFill>
                <a:latin typeface="+mn-lt"/>
                <a:ea typeface="+mn-ea"/>
                <a:cs typeface="+mn-cs"/>
              </a:rPr>
              <a:t>Wakikawa</a:t>
            </a:r>
            <a:r>
              <a:rPr lang="en-US" sz="1200" b="0" i="0" u="none" strike="noStrike" kern="1200" baseline="0" dirty="0" smtClean="0">
                <a:solidFill>
                  <a:schemeClr val="tx1"/>
                </a:solidFill>
                <a:latin typeface="+mn-lt"/>
                <a:ea typeface="+mn-ea"/>
                <a:cs typeface="+mn-cs"/>
              </a:rPr>
              <a:t>, and L. Zhang. 2011. A Survey of Mobility Support in the</a:t>
            </a:r>
          </a:p>
          <a:p>
            <a:r>
              <a:rPr lang="en-US" sz="1200" b="0" i="0" u="none" strike="noStrike" kern="1200" baseline="0" dirty="0" smtClean="0">
                <a:solidFill>
                  <a:schemeClr val="tx1"/>
                </a:solidFill>
                <a:latin typeface="+mn-lt"/>
                <a:ea typeface="+mn-ea"/>
                <a:cs typeface="+mn-cs"/>
              </a:rPr>
              <a:t>Internet. Request for Comments RFC 6301. IRTF.</a:t>
            </a:r>
            <a:endParaRPr lang="en-US" dirty="0" smtClean="0"/>
          </a:p>
          <a:p>
            <a:endParaRPr lang="en-US" dirty="0"/>
          </a:p>
        </p:txBody>
      </p:sp>
      <p:sp>
        <p:nvSpPr>
          <p:cNvPr id="4" name="Slide Number Placeholder 3"/>
          <p:cNvSpPr>
            <a:spLocks noGrp="1"/>
          </p:cNvSpPr>
          <p:nvPr>
            <p:ph type="sldNum" sz="quarter" idx="10"/>
          </p:nvPr>
        </p:nvSpPr>
        <p:spPr/>
        <p:txBody>
          <a:bodyPr/>
          <a:lstStyle/>
          <a:p>
            <a:fld id="{C1D7E2EE-E596-438F-9B74-623904177697}" type="slidenum">
              <a:rPr lang="en-US" smtClean="0"/>
              <a:t>18</a:t>
            </a:fld>
            <a:endParaRPr lang="en-US"/>
          </a:p>
        </p:txBody>
      </p:sp>
    </p:spTree>
    <p:extLst>
      <p:ext uri="{BB962C8B-B14F-4D97-AF65-F5344CB8AC3E}">
        <p14:creationId xmlns:p14="http://schemas.microsoft.com/office/powerpoint/2010/main" val="17110431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1"/>
            <a:endParaRPr lang="en-US" dirty="0" smtClean="0"/>
          </a:p>
        </p:txBody>
      </p:sp>
      <p:sp>
        <p:nvSpPr>
          <p:cNvPr id="4" name="Foliennummernplatzhalter 3"/>
          <p:cNvSpPr>
            <a:spLocks noGrp="1"/>
          </p:cNvSpPr>
          <p:nvPr>
            <p:ph type="sldNum" sz="quarter" idx="10"/>
          </p:nvPr>
        </p:nvSpPr>
        <p:spPr/>
        <p:txBody>
          <a:bodyPr/>
          <a:lstStyle/>
          <a:p>
            <a:fld id="{C1D7E2EE-E596-438F-9B74-623904177697}" type="slidenum">
              <a:rPr lang="en-US" smtClean="0"/>
              <a:t>19</a:t>
            </a:fld>
            <a:endParaRPr lang="en-US"/>
          </a:p>
        </p:txBody>
      </p:sp>
    </p:spTree>
    <p:extLst>
      <p:ext uri="{BB962C8B-B14F-4D97-AF65-F5344CB8AC3E}">
        <p14:creationId xmlns:p14="http://schemas.microsoft.com/office/powerpoint/2010/main" val="33616601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 double check and connect these issues to MEC, not general ICN</a:t>
            </a:r>
          </a:p>
          <a:p>
            <a:pPr lvl="1"/>
            <a:endParaRPr lang="en-US" dirty="0" smtClean="0"/>
          </a:p>
        </p:txBody>
      </p:sp>
      <p:sp>
        <p:nvSpPr>
          <p:cNvPr id="4" name="Foliennummernplatzhalter 3"/>
          <p:cNvSpPr>
            <a:spLocks noGrp="1"/>
          </p:cNvSpPr>
          <p:nvPr>
            <p:ph type="sldNum" sz="quarter" idx="10"/>
          </p:nvPr>
        </p:nvSpPr>
        <p:spPr/>
        <p:txBody>
          <a:bodyPr/>
          <a:lstStyle/>
          <a:p>
            <a:fld id="{C1D7E2EE-E596-438F-9B74-623904177697}" type="slidenum">
              <a:rPr lang="en-US" smtClean="0"/>
              <a:t>21</a:t>
            </a:fld>
            <a:endParaRPr lang="en-US"/>
          </a:p>
        </p:txBody>
      </p:sp>
    </p:spTree>
    <p:extLst>
      <p:ext uri="{BB962C8B-B14F-4D97-AF65-F5344CB8AC3E}">
        <p14:creationId xmlns:p14="http://schemas.microsoft.com/office/powerpoint/2010/main" val="4088511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D7E2EE-E596-438F-9B74-623904177697}" type="slidenum">
              <a:rPr lang="en-US" smtClean="0"/>
              <a:t>22</a:t>
            </a:fld>
            <a:endParaRPr lang="en-US"/>
          </a:p>
        </p:txBody>
      </p:sp>
    </p:spTree>
    <p:extLst>
      <p:ext uri="{BB962C8B-B14F-4D97-AF65-F5344CB8AC3E}">
        <p14:creationId xmlns:p14="http://schemas.microsoft.com/office/powerpoint/2010/main" val="22899491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TODO: Put more reasons why ICN is useful for MEC</a:t>
            </a:r>
          </a:p>
          <a:p>
            <a:endParaRPr lang="en-US" dirty="0"/>
          </a:p>
        </p:txBody>
      </p:sp>
      <p:sp>
        <p:nvSpPr>
          <p:cNvPr id="4" name="Slide Number Placeholder 3"/>
          <p:cNvSpPr>
            <a:spLocks noGrp="1"/>
          </p:cNvSpPr>
          <p:nvPr>
            <p:ph type="sldNum" sz="quarter" idx="10"/>
          </p:nvPr>
        </p:nvSpPr>
        <p:spPr/>
        <p:txBody>
          <a:bodyPr/>
          <a:lstStyle/>
          <a:p>
            <a:fld id="{C1D7E2EE-E596-438F-9B74-623904177697}" type="slidenum">
              <a:rPr lang="en-US" smtClean="0"/>
              <a:t>23</a:t>
            </a:fld>
            <a:endParaRPr lang="en-US"/>
          </a:p>
        </p:txBody>
      </p:sp>
    </p:spTree>
    <p:extLst>
      <p:ext uri="{BB962C8B-B14F-4D97-AF65-F5344CB8AC3E}">
        <p14:creationId xmlns:p14="http://schemas.microsoft.com/office/powerpoint/2010/main" val="3200166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D7E2EE-E596-438F-9B74-623904177697}" type="slidenum">
              <a:rPr lang="en-US" smtClean="0"/>
              <a:t>2</a:t>
            </a:fld>
            <a:endParaRPr lang="en-US"/>
          </a:p>
        </p:txBody>
      </p:sp>
    </p:spTree>
    <p:extLst>
      <p:ext uri="{BB962C8B-B14F-4D97-AF65-F5344CB8AC3E}">
        <p14:creationId xmlns:p14="http://schemas.microsoft.com/office/powerpoint/2010/main" val="28834451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C54D8F7-2804-4529-98F4-5624D9F4754C}" type="slidenum">
              <a:rPr lang="en-US" smtClean="0"/>
              <a:t>25</a:t>
            </a:fld>
            <a:endParaRPr lang="en-US"/>
          </a:p>
        </p:txBody>
      </p:sp>
    </p:spTree>
    <p:extLst>
      <p:ext uri="{BB962C8B-B14F-4D97-AF65-F5344CB8AC3E}">
        <p14:creationId xmlns:p14="http://schemas.microsoft.com/office/powerpoint/2010/main" val="600514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C54D8F7-2804-4529-98F4-5624D9F4754C}" type="slidenum">
              <a:rPr lang="en-US" smtClean="0"/>
              <a:t>3</a:t>
            </a:fld>
            <a:endParaRPr lang="en-US"/>
          </a:p>
        </p:txBody>
      </p:sp>
    </p:spTree>
    <p:extLst>
      <p:ext uri="{BB962C8B-B14F-4D97-AF65-F5344CB8AC3E}">
        <p14:creationId xmlns:p14="http://schemas.microsoft.com/office/powerpoint/2010/main" val="3785983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Will heavily rely on information from cloud </a:t>
            </a:r>
            <a:r>
              <a:rPr lang="en-US" dirty="0" err="1" smtClean="0"/>
              <a:t>backends</a:t>
            </a:r>
            <a:endParaRPr lang="en-US" dirty="0" smtClean="0"/>
          </a:p>
          <a:p>
            <a:pPr marL="285750" indent="-285750">
              <a:buFont typeface="Arial" panose="020B0604020202020204" pitchFamily="34" charset="0"/>
              <a:buChar char="•"/>
            </a:pPr>
            <a:r>
              <a:rPr lang="en-US" dirty="0" smtClean="0"/>
              <a:t>real-time maps</a:t>
            </a:r>
          </a:p>
          <a:p>
            <a:pPr marL="285750" indent="-285750">
              <a:buFont typeface="Arial" panose="020B0604020202020204" pitchFamily="34" charset="0"/>
              <a:buChar char="•"/>
            </a:pPr>
            <a:r>
              <a:rPr lang="en-US" dirty="0" smtClean="0"/>
              <a:t>street condition information</a:t>
            </a:r>
          </a:p>
          <a:p>
            <a:pPr marL="285750" indent="-285750">
              <a:buFont typeface="Arial" panose="020B0604020202020204" pitchFamily="34" charset="0"/>
              <a:buChar char="•"/>
            </a:pPr>
            <a:r>
              <a:rPr lang="en-US" dirty="0" smtClean="0"/>
              <a:t>from in-vehicle systems such as sensors</a:t>
            </a:r>
          </a:p>
          <a:p>
            <a:pPr marL="285750" indent="-285750">
              <a:buFont typeface="Arial" panose="020B0604020202020204" pitchFamily="34" charset="0"/>
              <a:buChar char="•"/>
            </a:pPr>
            <a:r>
              <a:rPr lang="en-US" dirty="0" smtClean="0"/>
              <a:t>personalized data from other domains, such as smart city or smart home environments</a:t>
            </a:r>
            <a:endParaRPr lang="en-US" dirty="0"/>
          </a:p>
        </p:txBody>
      </p:sp>
      <p:sp>
        <p:nvSpPr>
          <p:cNvPr id="4" name="Foliennummernplatzhalter 3"/>
          <p:cNvSpPr>
            <a:spLocks noGrp="1"/>
          </p:cNvSpPr>
          <p:nvPr>
            <p:ph type="sldNum" sz="quarter" idx="10"/>
          </p:nvPr>
        </p:nvSpPr>
        <p:spPr/>
        <p:txBody>
          <a:bodyPr/>
          <a:lstStyle/>
          <a:p>
            <a:fld id="{C1D7E2EE-E596-438F-9B74-623904177697}" type="slidenum">
              <a:rPr lang="en-US" smtClean="0"/>
              <a:t>4</a:t>
            </a:fld>
            <a:endParaRPr lang="en-US"/>
          </a:p>
        </p:txBody>
      </p:sp>
    </p:spTree>
    <p:extLst>
      <p:ext uri="{BB962C8B-B14F-4D97-AF65-F5344CB8AC3E}">
        <p14:creationId xmlns:p14="http://schemas.microsoft.com/office/powerpoint/2010/main" val="1747161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Based on the fusion of all data, an environment model is computed in the cloud backend by the electronic horizon function to provide a detailed preview of the road ahead. It allows for new features and functions such as adaptive cruise (e.g. reduce velocity to catch next green light) and predictive power-train control (e.g. gear up and down to reduce fuel or battery consumption), adaptive navigation (</a:t>
            </a:r>
            <a:r>
              <a:rPr lang="en-US" dirty="0" err="1" smtClean="0"/>
              <a:t>e.g.based</a:t>
            </a:r>
            <a:r>
              <a:rPr lang="en-US" dirty="0" smtClean="0"/>
              <a:t> on the </a:t>
            </a:r>
            <a:r>
              <a:rPr lang="en-US" dirty="0" err="1" smtClean="0"/>
              <a:t>trac</a:t>
            </a:r>
            <a:r>
              <a:rPr lang="en-US" dirty="0" smtClean="0"/>
              <a:t> ahead) or adaptive headlight adjustment (e.g. to spot to a hazard). </a:t>
            </a:r>
          </a:p>
          <a:p>
            <a:endParaRPr lang="en-US" dirty="0"/>
          </a:p>
        </p:txBody>
      </p:sp>
      <p:sp>
        <p:nvSpPr>
          <p:cNvPr id="4" name="Slide Number Placeholder 3"/>
          <p:cNvSpPr>
            <a:spLocks noGrp="1"/>
          </p:cNvSpPr>
          <p:nvPr>
            <p:ph type="sldNum" sz="quarter" idx="10"/>
          </p:nvPr>
        </p:nvSpPr>
        <p:spPr/>
        <p:txBody>
          <a:bodyPr/>
          <a:lstStyle/>
          <a:p>
            <a:fld id="{C1D7E2EE-E596-438F-9B74-623904177697}" type="slidenum">
              <a:rPr lang="en-US" smtClean="0"/>
              <a:t>5</a:t>
            </a:fld>
            <a:endParaRPr lang="en-US"/>
          </a:p>
        </p:txBody>
      </p:sp>
    </p:spTree>
    <p:extLst>
      <p:ext uri="{BB962C8B-B14F-4D97-AF65-F5344CB8AC3E}">
        <p14:creationId xmlns:p14="http://schemas.microsoft.com/office/powerpoint/2010/main" val="1334677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Based on the fusion of all data, an environment model is computed in the cloud backend by the electronic horizon function to provide a detailed preview of the road ahead. It allows for new features and functions such as adaptive cruise (e.g. reduce velocity to catch next green light) and predictive power-train control (e.g. gear up and down to reduce fuel or battery consumption), adaptive navigation (</a:t>
            </a:r>
            <a:r>
              <a:rPr lang="en-US" dirty="0" err="1" smtClean="0"/>
              <a:t>e.g.based</a:t>
            </a:r>
            <a:r>
              <a:rPr lang="en-US" dirty="0" smtClean="0"/>
              <a:t> on the </a:t>
            </a:r>
            <a:r>
              <a:rPr lang="en-US" dirty="0" err="1" smtClean="0"/>
              <a:t>trac</a:t>
            </a:r>
            <a:r>
              <a:rPr lang="en-US" dirty="0" smtClean="0"/>
              <a:t> ahead) or adaptive headlight adjustment (e.g. to spot to a hazard). </a:t>
            </a:r>
          </a:p>
          <a:p>
            <a:endParaRPr lang="en-US" dirty="0"/>
          </a:p>
        </p:txBody>
      </p:sp>
      <p:sp>
        <p:nvSpPr>
          <p:cNvPr id="4" name="Slide Number Placeholder 3"/>
          <p:cNvSpPr>
            <a:spLocks noGrp="1"/>
          </p:cNvSpPr>
          <p:nvPr>
            <p:ph type="sldNum" sz="quarter" idx="10"/>
          </p:nvPr>
        </p:nvSpPr>
        <p:spPr/>
        <p:txBody>
          <a:bodyPr/>
          <a:lstStyle/>
          <a:p>
            <a:fld id="{C1D7E2EE-E596-438F-9B74-623904177697}" type="slidenum">
              <a:rPr lang="en-US" smtClean="0"/>
              <a:t>6</a:t>
            </a:fld>
            <a:endParaRPr lang="en-US"/>
          </a:p>
        </p:txBody>
      </p:sp>
    </p:spTree>
    <p:extLst>
      <p:ext uri="{BB962C8B-B14F-4D97-AF65-F5344CB8AC3E}">
        <p14:creationId xmlns:p14="http://schemas.microsoft.com/office/powerpoint/2010/main" val="37295681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Based on the fusion of all data, an environment model is computed in the cloud backend by the electronic horizon function to provide a detailed preview of the road ahead. It allows for new features and functions such as adaptive cruise (e.g. reduce velocity to catch next green light) and predictive power-train control (e.g. gear up and down to reduce fuel or battery consumption), adaptive navigation (</a:t>
            </a:r>
            <a:r>
              <a:rPr lang="en-US" dirty="0" err="1" smtClean="0"/>
              <a:t>e.g.based</a:t>
            </a:r>
            <a:r>
              <a:rPr lang="en-US" dirty="0" smtClean="0"/>
              <a:t> on the </a:t>
            </a:r>
            <a:r>
              <a:rPr lang="en-US" dirty="0" err="1" smtClean="0"/>
              <a:t>trac</a:t>
            </a:r>
            <a:r>
              <a:rPr lang="en-US" dirty="0" smtClean="0"/>
              <a:t> ahead) or adaptive headlight adjustment (e.g. to spot to a hazard). </a:t>
            </a:r>
          </a:p>
          <a:p>
            <a:endParaRPr lang="en-US" dirty="0"/>
          </a:p>
        </p:txBody>
      </p:sp>
      <p:sp>
        <p:nvSpPr>
          <p:cNvPr id="4" name="Slide Number Placeholder 3"/>
          <p:cNvSpPr>
            <a:spLocks noGrp="1"/>
          </p:cNvSpPr>
          <p:nvPr>
            <p:ph type="sldNum" sz="quarter" idx="10"/>
          </p:nvPr>
        </p:nvSpPr>
        <p:spPr/>
        <p:txBody>
          <a:bodyPr/>
          <a:lstStyle/>
          <a:p>
            <a:fld id="{C1D7E2EE-E596-438F-9B74-623904177697}" type="slidenum">
              <a:rPr lang="en-US" smtClean="0"/>
              <a:t>7</a:t>
            </a:fld>
            <a:endParaRPr lang="en-US"/>
          </a:p>
        </p:txBody>
      </p:sp>
    </p:spTree>
    <p:extLst>
      <p:ext uri="{BB962C8B-B14F-4D97-AF65-F5344CB8AC3E}">
        <p14:creationId xmlns:p14="http://schemas.microsoft.com/office/powerpoint/2010/main" val="1324278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Based on the fusion of all data, an environment model is computed in the cloud backend by the electronic horizon function to provide a detailed preview of the road ahead. It allows for new features and functions such as adaptive cruise (e.g. reduce velocity to catch next green light) and predictive power-train control (e.g. gear up and down to reduce fuel or battery consumption), adaptive navigation (</a:t>
            </a:r>
            <a:r>
              <a:rPr lang="en-US" dirty="0" err="1" smtClean="0"/>
              <a:t>e.g.based</a:t>
            </a:r>
            <a:r>
              <a:rPr lang="en-US" dirty="0" smtClean="0"/>
              <a:t> on the </a:t>
            </a:r>
            <a:r>
              <a:rPr lang="en-US" dirty="0" err="1" smtClean="0"/>
              <a:t>trac</a:t>
            </a:r>
            <a:r>
              <a:rPr lang="en-US" dirty="0" smtClean="0"/>
              <a:t> ahead) or adaptive headlight adjustment (e.g. to spot to a hazard). </a:t>
            </a:r>
          </a:p>
          <a:p>
            <a:endParaRPr lang="en-US" dirty="0"/>
          </a:p>
        </p:txBody>
      </p:sp>
      <p:sp>
        <p:nvSpPr>
          <p:cNvPr id="4" name="Slide Number Placeholder 3"/>
          <p:cNvSpPr>
            <a:spLocks noGrp="1"/>
          </p:cNvSpPr>
          <p:nvPr>
            <p:ph type="sldNum" sz="quarter" idx="10"/>
          </p:nvPr>
        </p:nvSpPr>
        <p:spPr/>
        <p:txBody>
          <a:bodyPr/>
          <a:lstStyle/>
          <a:p>
            <a:fld id="{C1D7E2EE-E596-438F-9B74-623904177697}" type="slidenum">
              <a:rPr lang="en-US" smtClean="0"/>
              <a:t>8</a:t>
            </a:fld>
            <a:endParaRPr lang="en-US"/>
          </a:p>
        </p:txBody>
      </p:sp>
    </p:spTree>
    <p:extLst>
      <p:ext uri="{BB962C8B-B14F-4D97-AF65-F5344CB8AC3E}">
        <p14:creationId xmlns:p14="http://schemas.microsoft.com/office/powerpoint/2010/main" val="2445137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Based on the fusion of all data, an environment model is computed in the cloud backend by the electronic horizon function to provide a detailed preview of the road ahead. It allows for new features and functions such as adaptive cruise (e.g. reduce velocity to catch next green light) and predictive power-train control (e.g. gear up and down to reduce fuel or battery consumption), adaptive navigation (</a:t>
            </a:r>
            <a:r>
              <a:rPr lang="en-US" dirty="0" err="1" smtClean="0"/>
              <a:t>e.g.based</a:t>
            </a:r>
            <a:r>
              <a:rPr lang="en-US" dirty="0" smtClean="0"/>
              <a:t> on the </a:t>
            </a:r>
            <a:r>
              <a:rPr lang="en-US" dirty="0" err="1" smtClean="0"/>
              <a:t>trac</a:t>
            </a:r>
            <a:r>
              <a:rPr lang="en-US" dirty="0" smtClean="0"/>
              <a:t> ahead) or adaptive headlight adjustment (e.g. to spot to a hazard). </a:t>
            </a:r>
          </a:p>
          <a:p>
            <a:endParaRPr lang="en-US" dirty="0"/>
          </a:p>
        </p:txBody>
      </p:sp>
      <p:sp>
        <p:nvSpPr>
          <p:cNvPr id="4" name="Slide Number Placeholder 3"/>
          <p:cNvSpPr>
            <a:spLocks noGrp="1"/>
          </p:cNvSpPr>
          <p:nvPr>
            <p:ph type="sldNum" sz="quarter" idx="10"/>
          </p:nvPr>
        </p:nvSpPr>
        <p:spPr/>
        <p:txBody>
          <a:bodyPr/>
          <a:lstStyle/>
          <a:p>
            <a:fld id="{C1D7E2EE-E596-438F-9B74-623904177697}" type="slidenum">
              <a:rPr lang="en-US" smtClean="0"/>
              <a:t>9</a:t>
            </a:fld>
            <a:endParaRPr lang="en-US"/>
          </a:p>
        </p:txBody>
      </p:sp>
    </p:spTree>
    <p:extLst>
      <p:ext uri="{BB962C8B-B14F-4D97-AF65-F5344CB8AC3E}">
        <p14:creationId xmlns:p14="http://schemas.microsoft.com/office/powerpoint/2010/main" val="1259329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D986C2-C825-4A2F-BFA6-9BE48AECB1B1}" type="datetime1">
              <a:rPr lang="en-US" smtClean="0"/>
              <a:t>22-Sep-17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36BDB6-C69E-4AB3-BD86-CD24C2E30379}" type="slidenum">
              <a:rPr lang="en-US" smtClean="0"/>
              <a:t>‹#›</a:t>
            </a:fld>
            <a:endParaRPr lang="en-US"/>
          </a:p>
        </p:txBody>
      </p:sp>
    </p:spTree>
    <p:extLst>
      <p:ext uri="{BB962C8B-B14F-4D97-AF65-F5344CB8AC3E}">
        <p14:creationId xmlns:p14="http://schemas.microsoft.com/office/powerpoint/2010/main" val="3050171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357E76-3361-470F-96FE-76ED57473817}" type="datetime1">
              <a:rPr lang="en-US" smtClean="0"/>
              <a:t>22-Sep-17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36BDB6-C69E-4AB3-BD86-CD24C2E30379}" type="slidenum">
              <a:rPr lang="en-US" smtClean="0"/>
              <a:t>‹#›</a:t>
            </a:fld>
            <a:endParaRPr lang="en-US"/>
          </a:p>
        </p:txBody>
      </p:sp>
    </p:spTree>
    <p:extLst>
      <p:ext uri="{BB962C8B-B14F-4D97-AF65-F5344CB8AC3E}">
        <p14:creationId xmlns:p14="http://schemas.microsoft.com/office/powerpoint/2010/main" val="270709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DDAA4C-DDBC-48CB-8D6E-DEB1FAAD6500}" type="datetime1">
              <a:rPr lang="en-US" smtClean="0"/>
              <a:t>22-Sep-17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36BDB6-C69E-4AB3-BD86-CD24C2E30379}" type="slidenum">
              <a:rPr lang="en-US" smtClean="0"/>
              <a:t>‹#›</a:t>
            </a:fld>
            <a:endParaRPr lang="en-US"/>
          </a:p>
        </p:txBody>
      </p:sp>
    </p:spTree>
    <p:extLst>
      <p:ext uri="{BB962C8B-B14F-4D97-AF65-F5344CB8AC3E}">
        <p14:creationId xmlns:p14="http://schemas.microsoft.com/office/powerpoint/2010/main" val="1340542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0BEC38-9725-4AE7-A08C-F09880FF4668}" type="datetime1">
              <a:rPr lang="en-US" smtClean="0"/>
              <a:t>22-Sep-17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36BDB6-C69E-4AB3-BD86-CD24C2E30379}" type="slidenum">
              <a:rPr lang="en-US" smtClean="0"/>
              <a:t>‹#›</a:t>
            </a:fld>
            <a:endParaRPr lang="en-US"/>
          </a:p>
        </p:txBody>
      </p:sp>
    </p:spTree>
    <p:extLst>
      <p:ext uri="{BB962C8B-B14F-4D97-AF65-F5344CB8AC3E}">
        <p14:creationId xmlns:p14="http://schemas.microsoft.com/office/powerpoint/2010/main" val="3079232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03476D-9125-4613-BE02-B64C5802AA91}" type="datetime1">
              <a:rPr lang="en-US" smtClean="0"/>
              <a:t>22-Sep-17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36BDB6-C69E-4AB3-BD86-CD24C2E30379}" type="slidenum">
              <a:rPr lang="en-US" smtClean="0"/>
              <a:t>‹#›</a:t>
            </a:fld>
            <a:endParaRPr lang="en-US"/>
          </a:p>
        </p:txBody>
      </p:sp>
    </p:spTree>
    <p:extLst>
      <p:ext uri="{BB962C8B-B14F-4D97-AF65-F5344CB8AC3E}">
        <p14:creationId xmlns:p14="http://schemas.microsoft.com/office/powerpoint/2010/main" val="2857714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D1FD3B-697B-43EE-BC56-87E44B63B648}" type="datetime1">
              <a:rPr lang="en-US" smtClean="0"/>
              <a:t>22-Sep-17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36BDB6-C69E-4AB3-BD86-CD24C2E30379}" type="slidenum">
              <a:rPr lang="en-US" smtClean="0"/>
              <a:t>‹#›</a:t>
            </a:fld>
            <a:endParaRPr lang="en-US"/>
          </a:p>
        </p:txBody>
      </p:sp>
    </p:spTree>
    <p:extLst>
      <p:ext uri="{BB962C8B-B14F-4D97-AF65-F5344CB8AC3E}">
        <p14:creationId xmlns:p14="http://schemas.microsoft.com/office/powerpoint/2010/main" val="1134749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9A6EB7-6F3F-4A0F-AB33-202A48173BE9}" type="datetime1">
              <a:rPr lang="en-US" smtClean="0"/>
              <a:t>22-Sep-17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36BDB6-C69E-4AB3-BD86-CD24C2E30379}" type="slidenum">
              <a:rPr lang="en-US" smtClean="0"/>
              <a:t>‹#›</a:t>
            </a:fld>
            <a:endParaRPr lang="en-US"/>
          </a:p>
        </p:txBody>
      </p:sp>
    </p:spTree>
    <p:extLst>
      <p:ext uri="{BB962C8B-B14F-4D97-AF65-F5344CB8AC3E}">
        <p14:creationId xmlns:p14="http://schemas.microsoft.com/office/powerpoint/2010/main" val="2133601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8F49BD-2E76-4F60-817A-CC677CFC03B3}" type="datetime1">
              <a:rPr lang="en-US" smtClean="0"/>
              <a:t>22-Sep-17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36BDB6-C69E-4AB3-BD86-CD24C2E30379}" type="slidenum">
              <a:rPr lang="en-US" smtClean="0"/>
              <a:t>‹#›</a:t>
            </a:fld>
            <a:endParaRPr lang="en-US"/>
          </a:p>
        </p:txBody>
      </p:sp>
    </p:spTree>
    <p:extLst>
      <p:ext uri="{BB962C8B-B14F-4D97-AF65-F5344CB8AC3E}">
        <p14:creationId xmlns:p14="http://schemas.microsoft.com/office/powerpoint/2010/main" val="2494289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1DC1C1-2D43-4DB0-A66F-4E7388265E8E}" type="datetime1">
              <a:rPr lang="en-US" smtClean="0"/>
              <a:t>22-Sep-17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36BDB6-C69E-4AB3-BD86-CD24C2E30379}" type="slidenum">
              <a:rPr lang="en-US" smtClean="0"/>
              <a:t>‹#›</a:t>
            </a:fld>
            <a:endParaRPr lang="en-US"/>
          </a:p>
        </p:txBody>
      </p:sp>
    </p:spTree>
    <p:extLst>
      <p:ext uri="{BB962C8B-B14F-4D97-AF65-F5344CB8AC3E}">
        <p14:creationId xmlns:p14="http://schemas.microsoft.com/office/powerpoint/2010/main" val="3484302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47CD58-056E-44EA-B872-B8F61E6D2C6F}" type="datetime1">
              <a:rPr lang="en-US" smtClean="0"/>
              <a:t>22-Sep-17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36BDB6-C69E-4AB3-BD86-CD24C2E30379}" type="slidenum">
              <a:rPr lang="en-US" smtClean="0"/>
              <a:t>‹#›</a:t>
            </a:fld>
            <a:endParaRPr lang="en-US"/>
          </a:p>
        </p:txBody>
      </p:sp>
    </p:spTree>
    <p:extLst>
      <p:ext uri="{BB962C8B-B14F-4D97-AF65-F5344CB8AC3E}">
        <p14:creationId xmlns:p14="http://schemas.microsoft.com/office/powerpoint/2010/main" val="111004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AAC6FA-BCD4-43B7-8D99-CC21FCF36336}" type="datetime1">
              <a:rPr lang="en-US" smtClean="0"/>
              <a:t>22-Sep-17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36BDB6-C69E-4AB3-BD86-CD24C2E30379}" type="slidenum">
              <a:rPr lang="en-US" smtClean="0"/>
              <a:t>‹#›</a:t>
            </a:fld>
            <a:endParaRPr lang="en-US"/>
          </a:p>
        </p:txBody>
      </p:sp>
    </p:spTree>
    <p:extLst>
      <p:ext uri="{BB962C8B-B14F-4D97-AF65-F5344CB8AC3E}">
        <p14:creationId xmlns:p14="http://schemas.microsoft.com/office/powerpoint/2010/main" val="414491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4393AC-901E-461A-B3DD-313AA6D11F0C}" type="datetime1">
              <a:rPr lang="en-US" smtClean="0"/>
              <a:t>22-Sep-17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36BDB6-C69E-4AB3-BD86-CD24C2E30379}" type="slidenum">
              <a:rPr lang="en-US" smtClean="0"/>
              <a:t>‹#›</a:t>
            </a:fld>
            <a:endParaRPr lang="en-US"/>
          </a:p>
        </p:txBody>
      </p:sp>
    </p:spTree>
    <p:extLst>
      <p:ext uri="{BB962C8B-B14F-4D97-AF65-F5344CB8AC3E}">
        <p14:creationId xmlns:p14="http://schemas.microsoft.com/office/powerpoint/2010/main" val="41540423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archdatacenter.techtarget.com/definition/edge-computin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15.jpg"/><Relationship Id="rId5" Type="http://schemas.openxmlformats.org/officeDocument/2006/relationships/image" Target="../media/image14.png"/><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13" Type="http://schemas.openxmlformats.org/officeDocument/2006/relationships/tags" Target="../tags/tag25.xml"/><Relationship Id="rId18" Type="http://schemas.openxmlformats.org/officeDocument/2006/relationships/tags" Target="../tags/tag30.xml"/><Relationship Id="rId26" Type="http://schemas.openxmlformats.org/officeDocument/2006/relationships/tags" Target="../tags/tag38.xml"/><Relationship Id="rId39" Type="http://schemas.openxmlformats.org/officeDocument/2006/relationships/tags" Target="../tags/tag51.xml"/><Relationship Id="rId21" Type="http://schemas.openxmlformats.org/officeDocument/2006/relationships/tags" Target="../tags/tag33.xml"/><Relationship Id="rId34" Type="http://schemas.openxmlformats.org/officeDocument/2006/relationships/tags" Target="../tags/tag46.xml"/><Relationship Id="rId42" Type="http://schemas.openxmlformats.org/officeDocument/2006/relationships/tags" Target="../tags/tag54.xml"/><Relationship Id="rId47" Type="http://schemas.openxmlformats.org/officeDocument/2006/relationships/tags" Target="../tags/tag59.xml"/><Relationship Id="rId50" Type="http://schemas.openxmlformats.org/officeDocument/2006/relationships/tags" Target="../tags/tag62.xml"/><Relationship Id="rId55" Type="http://schemas.openxmlformats.org/officeDocument/2006/relationships/image" Target="../media/image22.png"/><Relationship Id="rId7" Type="http://schemas.openxmlformats.org/officeDocument/2006/relationships/tags" Target="../tags/tag19.xml"/><Relationship Id="rId2" Type="http://schemas.openxmlformats.org/officeDocument/2006/relationships/tags" Target="../tags/tag14.xml"/><Relationship Id="rId16" Type="http://schemas.openxmlformats.org/officeDocument/2006/relationships/tags" Target="../tags/tag28.xml"/><Relationship Id="rId29" Type="http://schemas.openxmlformats.org/officeDocument/2006/relationships/tags" Target="../tags/tag41.xml"/><Relationship Id="rId11" Type="http://schemas.openxmlformats.org/officeDocument/2006/relationships/tags" Target="../tags/tag23.xml"/><Relationship Id="rId24" Type="http://schemas.openxmlformats.org/officeDocument/2006/relationships/tags" Target="../tags/tag36.xml"/><Relationship Id="rId32" Type="http://schemas.openxmlformats.org/officeDocument/2006/relationships/tags" Target="../tags/tag44.xml"/><Relationship Id="rId37" Type="http://schemas.openxmlformats.org/officeDocument/2006/relationships/tags" Target="../tags/tag49.xml"/><Relationship Id="rId40" Type="http://schemas.openxmlformats.org/officeDocument/2006/relationships/tags" Target="../tags/tag52.xml"/><Relationship Id="rId45" Type="http://schemas.openxmlformats.org/officeDocument/2006/relationships/tags" Target="../tags/tag57.xml"/><Relationship Id="rId53" Type="http://schemas.openxmlformats.org/officeDocument/2006/relationships/notesSlide" Target="../notesSlides/notesSlide15.xml"/><Relationship Id="rId58" Type="http://schemas.openxmlformats.org/officeDocument/2006/relationships/image" Target="../media/image25.png"/><Relationship Id="rId5" Type="http://schemas.openxmlformats.org/officeDocument/2006/relationships/tags" Target="../tags/tag17.xml"/><Relationship Id="rId61" Type="http://schemas.openxmlformats.org/officeDocument/2006/relationships/hyperlink" Target="http://mobilityfirst.winlab.rutgers.edu/" TargetMode="External"/><Relationship Id="rId19" Type="http://schemas.openxmlformats.org/officeDocument/2006/relationships/tags" Target="../tags/tag31.xml"/><Relationship Id="rId14" Type="http://schemas.openxmlformats.org/officeDocument/2006/relationships/tags" Target="../tags/tag26.xml"/><Relationship Id="rId22" Type="http://schemas.openxmlformats.org/officeDocument/2006/relationships/tags" Target="../tags/tag34.xml"/><Relationship Id="rId27" Type="http://schemas.openxmlformats.org/officeDocument/2006/relationships/tags" Target="../tags/tag39.xml"/><Relationship Id="rId30" Type="http://schemas.openxmlformats.org/officeDocument/2006/relationships/tags" Target="../tags/tag42.xml"/><Relationship Id="rId35" Type="http://schemas.openxmlformats.org/officeDocument/2006/relationships/tags" Target="../tags/tag47.xml"/><Relationship Id="rId43" Type="http://schemas.openxmlformats.org/officeDocument/2006/relationships/tags" Target="../tags/tag55.xml"/><Relationship Id="rId48" Type="http://schemas.openxmlformats.org/officeDocument/2006/relationships/tags" Target="../tags/tag60.xml"/><Relationship Id="rId56" Type="http://schemas.openxmlformats.org/officeDocument/2006/relationships/image" Target="../media/image23.png"/><Relationship Id="rId8" Type="http://schemas.openxmlformats.org/officeDocument/2006/relationships/tags" Target="../tags/tag20.xml"/><Relationship Id="rId51" Type="http://schemas.openxmlformats.org/officeDocument/2006/relationships/tags" Target="../tags/tag63.xml"/><Relationship Id="rId3" Type="http://schemas.openxmlformats.org/officeDocument/2006/relationships/tags" Target="../tags/tag15.xml"/><Relationship Id="rId12" Type="http://schemas.openxmlformats.org/officeDocument/2006/relationships/tags" Target="../tags/tag24.xml"/><Relationship Id="rId17" Type="http://schemas.openxmlformats.org/officeDocument/2006/relationships/tags" Target="../tags/tag29.xml"/><Relationship Id="rId25" Type="http://schemas.openxmlformats.org/officeDocument/2006/relationships/tags" Target="../tags/tag37.xml"/><Relationship Id="rId33" Type="http://schemas.openxmlformats.org/officeDocument/2006/relationships/tags" Target="../tags/tag45.xml"/><Relationship Id="rId38" Type="http://schemas.openxmlformats.org/officeDocument/2006/relationships/tags" Target="../tags/tag50.xml"/><Relationship Id="rId46" Type="http://schemas.openxmlformats.org/officeDocument/2006/relationships/tags" Target="../tags/tag58.xml"/><Relationship Id="rId59" Type="http://schemas.openxmlformats.org/officeDocument/2006/relationships/image" Target="../media/image26.png"/><Relationship Id="rId20" Type="http://schemas.openxmlformats.org/officeDocument/2006/relationships/tags" Target="../tags/tag32.xml"/><Relationship Id="rId41" Type="http://schemas.openxmlformats.org/officeDocument/2006/relationships/tags" Target="../tags/tag53.xml"/><Relationship Id="rId54" Type="http://schemas.openxmlformats.org/officeDocument/2006/relationships/image" Target="../media/image21.png"/><Relationship Id="rId1" Type="http://schemas.openxmlformats.org/officeDocument/2006/relationships/tags" Target="../tags/tag13.xml"/><Relationship Id="rId6" Type="http://schemas.openxmlformats.org/officeDocument/2006/relationships/tags" Target="../tags/tag18.xml"/><Relationship Id="rId15" Type="http://schemas.openxmlformats.org/officeDocument/2006/relationships/tags" Target="../tags/tag27.xml"/><Relationship Id="rId23" Type="http://schemas.openxmlformats.org/officeDocument/2006/relationships/tags" Target="../tags/tag35.xml"/><Relationship Id="rId28" Type="http://schemas.openxmlformats.org/officeDocument/2006/relationships/tags" Target="../tags/tag40.xml"/><Relationship Id="rId36" Type="http://schemas.openxmlformats.org/officeDocument/2006/relationships/tags" Target="../tags/tag48.xml"/><Relationship Id="rId49" Type="http://schemas.openxmlformats.org/officeDocument/2006/relationships/tags" Target="../tags/tag61.xml"/><Relationship Id="rId57" Type="http://schemas.openxmlformats.org/officeDocument/2006/relationships/image" Target="../media/image24.png"/><Relationship Id="rId10" Type="http://schemas.openxmlformats.org/officeDocument/2006/relationships/tags" Target="../tags/tag22.xml"/><Relationship Id="rId31" Type="http://schemas.openxmlformats.org/officeDocument/2006/relationships/tags" Target="../tags/tag43.xml"/><Relationship Id="rId44" Type="http://schemas.openxmlformats.org/officeDocument/2006/relationships/tags" Target="../tags/tag56.xml"/><Relationship Id="rId52" Type="http://schemas.openxmlformats.org/officeDocument/2006/relationships/slideLayout" Target="../slideLayouts/slideLayout2.xml"/><Relationship Id="rId60" Type="http://schemas.openxmlformats.org/officeDocument/2006/relationships/image" Target="../media/image27.png"/><Relationship Id="rId4" Type="http://schemas.openxmlformats.org/officeDocument/2006/relationships/tags" Target="../tags/tag16.xml"/><Relationship Id="rId9" Type="http://schemas.openxmlformats.org/officeDocument/2006/relationships/tags" Target="../tags/tag21.xml"/></Relationships>
</file>

<file path=ppt/slides/_rels/slide19.xml.rels><?xml version="1.0" encoding="UTF-8" standalone="yes"?>
<Relationships xmlns="http://schemas.openxmlformats.org/package/2006/relationships"><Relationship Id="rId26" Type="http://schemas.openxmlformats.org/officeDocument/2006/relationships/tags" Target="../tags/tag89.xml"/><Relationship Id="rId21" Type="http://schemas.openxmlformats.org/officeDocument/2006/relationships/tags" Target="../tags/tag84.xml"/><Relationship Id="rId42" Type="http://schemas.openxmlformats.org/officeDocument/2006/relationships/tags" Target="../tags/tag105.xml"/><Relationship Id="rId47" Type="http://schemas.openxmlformats.org/officeDocument/2006/relationships/tags" Target="../tags/tag110.xml"/><Relationship Id="rId63" Type="http://schemas.openxmlformats.org/officeDocument/2006/relationships/image" Target="../media/image22.png"/><Relationship Id="rId68" Type="http://schemas.openxmlformats.org/officeDocument/2006/relationships/image" Target="../media/image28.png"/><Relationship Id="rId7" Type="http://schemas.openxmlformats.org/officeDocument/2006/relationships/tags" Target="../tags/tag70.xml"/><Relationship Id="rId2" Type="http://schemas.openxmlformats.org/officeDocument/2006/relationships/tags" Target="../tags/tag65.xml"/><Relationship Id="rId16" Type="http://schemas.openxmlformats.org/officeDocument/2006/relationships/tags" Target="../tags/tag79.xml"/><Relationship Id="rId29" Type="http://schemas.openxmlformats.org/officeDocument/2006/relationships/tags" Target="../tags/tag92.xml"/><Relationship Id="rId11" Type="http://schemas.openxmlformats.org/officeDocument/2006/relationships/tags" Target="../tags/tag74.xml"/><Relationship Id="rId24" Type="http://schemas.openxmlformats.org/officeDocument/2006/relationships/tags" Target="../tags/tag87.xml"/><Relationship Id="rId32" Type="http://schemas.openxmlformats.org/officeDocument/2006/relationships/tags" Target="../tags/tag95.xml"/><Relationship Id="rId37" Type="http://schemas.openxmlformats.org/officeDocument/2006/relationships/tags" Target="../tags/tag100.xml"/><Relationship Id="rId40" Type="http://schemas.openxmlformats.org/officeDocument/2006/relationships/tags" Target="../tags/tag103.xml"/><Relationship Id="rId45" Type="http://schemas.openxmlformats.org/officeDocument/2006/relationships/tags" Target="../tags/tag108.xml"/><Relationship Id="rId53" Type="http://schemas.openxmlformats.org/officeDocument/2006/relationships/tags" Target="../tags/tag116.xml"/><Relationship Id="rId58" Type="http://schemas.openxmlformats.org/officeDocument/2006/relationships/tags" Target="../tags/tag121.xml"/><Relationship Id="rId66" Type="http://schemas.openxmlformats.org/officeDocument/2006/relationships/image" Target="../media/image25.png"/><Relationship Id="rId5" Type="http://schemas.openxmlformats.org/officeDocument/2006/relationships/tags" Target="../tags/tag68.xml"/><Relationship Id="rId61" Type="http://schemas.openxmlformats.org/officeDocument/2006/relationships/notesSlide" Target="../notesSlides/notesSlide16.xml"/><Relationship Id="rId19" Type="http://schemas.openxmlformats.org/officeDocument/2006/relationships/tags" Target="../tags/tag82.xml"/><Relationship Id="rId14" Type="http://schemas.openxmlformats.org/officeDocument/2006/relationships/tags" Target="../tags/tag77.xml"/><Relationship Id="rId22" Type="http://schemas.openxmlformats.org/officeDocument/2006/relationships/tags" Target="../tags/tag85.xml"/><Relationship Id="rId27" Type="http://schemas.openxmlformats.org/officeDocument/2006/relationships/tags" Target="../tags/tag90.xml"/><Relationship Id="rId30" Type="http://schemas.openxmlformats.org/officeDocument/2006/relationships/tags" Target="../tags/tag93.xml"/><Relationship Id="rId35" Type="http://schemas.openxmlformats.org/officeDocument/2006/relationships/tags" Target="../tags/tag98.xml"/><Relationship Id="rId43" Type="http://schemas.openxmlformats.org/officeDocument/2006/relationships/tags" Target="../tags/tag106.xml"/><Relationship Id="rId48" Type="http://schemas.openxmlformats.org/officeDocument/2006/relationships/tags" Target="../tags/tag111.xml"/><Relationship Id="rId56" Type="http://schemas.openxmlformats.org/officeDocument/2006/relationships/tags" Target="../tags/tag119.xml"/><Relationship Id="rId64" Type="http://schemas.openxmlformats.org/officeDocument/2006/relationships/image" Target="../media/image23.png"/><Relationship Id="rId69" Type="http://schemas.openxmlformats.org/officeDocument/2006/relationships/image" Target="../media/image27.png"/><Relationship Id="rId8" Type="http://schemas.openxmlformats.org/officeDocument/2006/relationships/tags" Target="../tags/tag71.xml"/><Relationship Id="rId51" Type="http://schemas.openxmlformats.org/officeDocument/2006/relationships/tags" Target="../tags/tag114.xml"/><Relationship Id="rId3" Type="http://schemas.openxmlformats.org/officeDocument/2006/relationships/tags" Target="../tags/tag66.xml"/><Relationship Id="rId12" Type="http://schemas.openxmlformats.org/officeDocument/2006/relationships/tags" Target="../tags/tag75.xml"/><Relationship Id="rId17" Type="http://schemas.openxmlformats.org/officeDocument/2006/relationships/tags" Target="../tags/tag80.xml"/><Relationship Id="rId25" Type="http://schemas.openxmlformats.org/officeDocument/2006/relationships/tags" Target="../tags/tag88.xml"/><Relationship Id="rId33" Type="http://schemas.openxmlformats.org/officeDocument/2006/relationships/tags" Target="../tags/tag96.xml"/><Relationship Id="rId38" Type="http://schemas.openxmlformats.org/officeDocument/2006/relationships/tags" Target="../tags/tag101.xml"/><Relationship Id="rId46" Type="http://schemas.openxmlformats.org/officeDocument/2006/relationships/tags" Target="../tags/tag109.xml"/><Relationship Id="rId59" Type="http://schemas.openxmlformats.org/officeDocument/2006/relationships/tags" Target="../tags/tag122.xml"/><Relationship Id="rId67" Type="http://schemas.openxmlformats.org/officeDocument/2006/relationships/image" Target="../media/image26.png"/><Relationship Id="rId20" Type="http://schemas.openxmlformats.org/officeDocument/2006/relationships/tags" Target="../tags/tag83.xml"/><Relationship Id="rId41" Type="http://schemas.openxmlformats.org/officeDocument/2006/relationships/tags" Target="../tags/tag104.xml"/><Relationship Id="rId54" Type="http://schemas.openxmlformats.org/officeDocument/2006/relationships/tags" Target="../tags/tag117.xml"/><Relationship Id="rId62" Type="http://schemas.openxmlformats.org/officeDocument/2006/relationships/image" Target="../media/image21.png"/><Relationship Id="rId1" Type="http://schemas.openxmlformats.org/officeDocument/2006/relationships/tags" Target="../tags/tag64.xml"/><Relationship Id="rId6" Type="http://schemas.openxmlformats.org/officeDocument/2006/relationships/tags" Target="../tags/tag69.xml"/><Relationship Id="rId15" Type="http://schemas.openxmlformats.org/officeDocument/2006/relationships/tags" Target="../tags/tag78.xml"/><Relationship Id="rId23" Type="http://schemas.openxmlformats.org/officeDocument/2006/relationships/tags" Target="../tags/tag86.xml"/><Relationship Id="rId28" Type="http://schemas.openxmlformats.org/officeDocument/2006/relationships/tags" Target="../tags/tag91.xml"/><Relationship Id="rId36" Type="http://schemas.openxmlformats.org/officeDocument/2006/relationships/tags" Target="../tags/tag99.xml"/><Relationship Id="rId49" Type="http://schemas.openxmlformats.org/officeDocument/2006/relationships/tags" Target="../tags/tag112.xml"/><Relationship Id="rId57" Type="http://schemas.openxmlformats.org/officeDocument/2006/relationships/tags" Target="../tags/tag120.xml"/><Relationship Id="rId10" Type="http://schemas.openxmlformats.org/officeDocument/2006/relationships/tags" Target="../tags/tag73.xml"/><Relationship Id="rId31" Type="http://schemas.openxmlformats.org/officeDocument/2006/relationships/tags" Target="../tags/tag94.xml"/><Relationship Id="rId44" Type="http://schemas.openxmlformats.org/officeDocument/2006/relationships/tags" Target="../tags/tag107.xml"/><Relationship Id="rId52" Type="http://schemas.openxmlformats.org/officeDocument/2006/relationships/tags" Target="../tags/tag115.xml"/><Relationship Id="rId60" Type="http://schemas.openxmlformats.org/officeDocument/2006/relationships/slideLayout" Target="../slideLayouts/slideLayout2.xml"/><Relationship Id="rId65" Type="http://schemas.openxmlformats.org/officeDocument/2006/relationships/image" Target="../media/image24.png"/><Relationship Id="rId4" Type="http://schemas.openxmlformats.org/officeDocument/2006/relationships/tags" Target="../tags/tag67.xml"/><Relationship Id="rId9" Type="http://schemas.openxmlformats.org/officeDocument/2006/relationships/tags" Target="../tags/tag72.xml"/><Relationship Id="rId13" Type="http://schemas.openxmlformats.org/officeDocument/2006/relationships/tags" Target="../tags/tag76.xml"/><Relationship Id="rId18" Type="http://schemas.openxmlformats.org/officeDocument/2006/relationships/tags" Target="../tags/tag81.xml"/><Relationship Id="rId39" Type="http://schemas.openxmlformats.org/officeDocument/2006/relationships/tags" Target="../tags/tag102.xml"/><Relationship Id="rId34" Type="http://schemas.openxmlformats.org/officeDocument/2006/relationships/tags" Target="../tags/tag97.xml"/><Relationship Id="rId50" Type="http://schemas.openxmlformats.org/officeDocument/2006/relationships/tags" Target="../tags/tag113.xml"/><Relationship Id="rId55" Type="http://schemas.openxmlformats.org/officeDocument/2006/relationships/tags" Target="../tags/tag11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www.autoconnectedcar.com/2014/03/volvo-new-connected-car-features-magnets-real-time-cloud-road-data-driver-sensing/" TargetMode="External"/><Relationship Id="rId5" Type="http://schemas.openxmlformats.org/officeDocument/2006/relationships/image" Target="../media/image6.jpeg"/><Relationship Id="rId4" Type="http://schemas.openxmlformats.org/officeDocument/2006/relationships/hyperlink" Target="http://www.montana.edu/news/16120/msu-researchers-to-collaborate-on-automated-and-connected-vehicle-research-opportunitie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www.networkworld.com/article/3147892/internet/one-autonomous-car-will-use-4000-gb-of-dataday.html" TargetMode="Externa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5.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hyperlink" Target="http://www.bosch-presse.de/pressportal/de/media/dam_images/pi9512/header-connectedstudy_img_w386.jpg" TargetMode="Externa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hyperlink" Target="http://www.bosch-presse.de/pressportal/de/media/migrated_media/pi8704/1-cc-20576_img_h720-2.jpg" TargetMode="Externa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1.png"/><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hyperlink" Target="https://me.engin.umich.edu/news-events/news/koren-appointed-distinguished-university-professorship" TargetMode="Externa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937726"/>
            <a:ext cx="11359662" cy="2387600"/>
          </a:xfrm>
        </p:spPr>
        <p:txBody>
          <a:bodyPr>
            <a:normAutofit fontScale="90000"/>
          </a:bodyPr>
          <a:lstStyle/>
          <a:p>
            <a:r>
              <a:rPr lang="en-US" dirty="0"/>
              <a:t>Information-Centric Mobile Edge Computing for Connected</a:t>
            </a:r>
            <a:br>
              <a:rPr lang="en-US" dirty="0"/>
            </a:br>
            <a:r>
              <a:rPr lang="en-US" dirty="0"/>
              <a:t>Vehicle Environments: Challenges and Research Directions</a:t>
            </a:r>
          </a:p>
        </p:txBody>
      </p:sp>
      <p:sp>
        <p:nvSpPr>
          <p:cNvPr id="3" name="Subtitle 2"/>
          <p:cNvSpPr>
            <a:spLocks noGrp="1"/>
          </p:cNvSpPr>
          <p:nvPr>
            <p:ph type="subTitle" idx="1"/>
          </p:nvPr>
        </p:nvSpPr>
        <p:spPr>
          <a:xfrm>
            <a:off x="1524000" y="3874599"/>
            <a:ext cx="9144000" cy="1655762"/>
          </a:xfrm>
        </p:spPr>
        <p:txBody>
          <a:bodyPr>
            <a:normAutofit/>
          </a:bodyPr>
          <a:lstStyle/>
          <a:p>
            <a:r>
              <a:rPr lang="en-US" sz="1800" u="sng" dirty="0"/>
              <a:t>Dennis </a:t>
            </a:r>
            <a:r>
              <a:rPr lang="en-US" sz="1800" u="sng" dirty="0" err="1" smtClean="0"/>
              <a:t>Grewe</a:t>
            </a:r>
            <a:r>
              <a:rPr lang="ar-AE" sz="1800" baseline="30000" dirty="0"/>
              <a:t> ٭</a:t>
            </a:r>
            <a:r>
              <a:rPr lang="en-US" sz="1800" dirty="0" smtClean="0"/>
              <a:t>, </a:t>
            </a:r>
            <a:r>
              <a:rPr lang="en-US" sz="1800" dirty="0"/>
              <a:t>Marco </a:t>
            </a:r>
            <a:r>
              <a:rPr lang="en-US" sz="1800" dirty="0" smtClean="0"/>
              <a:t>Wagner</a:t>
            </a:r>
            <a:r>
              <a:rPr lang="ar-AE" sz="1800" baseline="30000" dirty="0"/>
              <a:t> ٭</a:t>
            </a:r>
            <a:r>
              <a:rPr lang="en-US" sz="1800" dirty="0" smtClean="0"/>
              <a:t>, </a:t>
            </a:r>
            <a:r>
              <a:rPr lang="en-US" sz="1800" u="sng" dirty="0" err="1"/>
              <a:t>Mayutan</a:t>
            </a:r>
            <a:r>
              <a:rPr lang="en-US" sz="1800" u="sng" dirty="0"/>
              <a:t> </a:t>
            </a:r>
            <a:r>
              <a:rPr lang="en-US" sz="1800" u="sng" dirty="0" err="1" smtClean="0"/>
              <a:t>Arumaithurai</a:t>
            </a:r>
            <a:r>
              <a:rPr lang="en-US" sz="1800" baseline="30000" dirty="0"/>
              <a:t>†</a:t>
            </a:r>
            <a:r>
              <a:rPr lang="en-US" sz="1800" dirty="0" smtClean="0"/>
              <a:t>, </a:t>
            </a:r>
            <a:r>
              <a:rPr lang="en-US" sz="1800" dirty="0" err="1"/>
              <a:t>Ioannis</a:t>
            </a:r>
            <a:r>
              <a:rPr lang="en-US" sz="1800" dirty="0"/>
              <a:t> </a:t>
            </a:r>
            <a:r>
              <a:rPr lang="en-US" sz="1800" dirty="0" err="1" smtClean="0"/>
              <a:t>Psaras</a:t>
            </a:r>
            <a:r>
              <a:rPr lang="en-US" sz="1800" baseline="30000" dirty="0"/>
              <a:t> ‡</a:t>
            </a:r>
            <a:r>
              <a:rPr lang="en-US" sz="1800" dirty="0" smtClean="0"/>
              <a:t> </a:t>
            </a:r>
            <a:r>
              <a:rPr lang="en-US" sz="1800" dirty="0"/>
              <a:t>and Dirk </a:t>
            </a:r>
            <a:r>
              <a:rPr lang="en-US" sz="1800" dirty="0" smtClean="0"/>
              <a:t>Kutscher</a:t>
            </a:r>
            <a:r>
              <a:rPr lang="en-US" sz="1800" baseline="30000" dirty="0"/>
              <a:t> ₸</a:t>
            </a:r>
            <a:endParaRPr lang="en-US" sz="1800" dirty="0"/>
          </a:p>
          <a:p>
            <a:r>
              <a:rPr lang="ar-AE" sz="1600" baseline="30000" dirty="0" smtClean="0"/>
              <a:t>٭</a:t>
            </a:r>
            <a:r>
              <a:rPr lang="en-US" sz="1600" baseline="30000" dirty="0" smtClean="0"/>
              <a:t> </a:t>
            </a:r>
            <a:r>
              <a:rPr lang="en-US" sz="1600" dirty="0" smtClean="0"/>
              <a:t>Robert Bosch GmbH, Corporate Sector Research, </a:t>
            </a:r>
            <a:r>
              <a:rPr lang="en-US" sz="1600" dirty="0" err="1" smtClean="0"/>
              <a:t>Renningen</a:t>
            </a:r>
            <a:r>
              <a:rPr lang="en-US" sz="1600" dirty="0" smtClean="0"/>
              <a:t>, Germany</a:t>
            </a:r>
            <a:endParaRPr lang="en-US" sz="1600" dirty="0"/>
          </a:p>
          <a:p>
            <a:pPr>
              <a:spcBef>
                <a:spcPts val="0"/>
              </a:spcBef>
            </a:pPr>
            <a:r>
              <a:rPr lang="en-US" sz="1600" baseline="30000" dirty="0"/>
              <a:t>† </a:t>
            </a:r>
            <a:r>
              <a:rPr lang="en-US" sz="1600" dirty="0"/>
              <a:t>Institute of Computer Science, University of Göttingen, Germany</a:t>
            </a:r>
          </a:p>
          <a:p>
            <a:pPr>
              <a:spcBef>
                <a:spcPts val="0"/>
              </a:spcBef>
            </a:pPr>
            <a:r>
              <a:rPr lang="en-US" sz="1600" baseline="30000" dirty="0"/>
              <a:t>‡ </a:t>
            </a:r>
            <a:r>
              <a:rPr lang="en-US" sz="1600" dirty="0"/>
              <a:t>University College </a:t>
            </a:r>
            <a:r>
              <a:rPr lang="en-US" sz="1600" dirty="0" smtClean="0"/>
              <a:t>London, UK</a:t>
            </a:r>
          </a:p>
          <a:p>
            <a:pPr>
              <a:spcBef>
                <a:spcPts val="0"/>
              </a:spcBef>
            </a:pPr>
            <a:r>
              <a:rPr lang="en-US" sz="1600" baseline="30000" dirty="0" smtClean="0"/>
              <a:t>₸ </a:t>
            </a:r>
            <a:r>
              <a:rPr lang="en-US" sz="1600" dirty="0"/>
              <a:t>Huawei German Research Center, </a:t>
            </a:r>
            <a:r>
              <a:rPr lang="en-US" sz="1600" dirty="0" smtClean="0"/>
              <a:t>Germany</a:t>
            </a:r>
            <a:endParaRPr lang="en-US" sz="16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1441" y="6161587"/>
            <a:ext cx="3160255" cy="610547"/>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6167" y="6162923"/>
            <a:ext cx="2576796" cy="60921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86471" y="6177259"/>
            <a:ext cx="2164685" cy="594875"/>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06437" y="6145939"/>
            <a:ext cx="1747363" cy="657513"/>
          </a:xfrm>
          <a:prstGeom prst="rect">
            <a:avLst/>
          </a:prstGeom>
        </p:spPr>
      </p:pic>
    </p:spTree>
    <p:extLst>
      <p:ext uri="{BB962C8B-B14F-4D97-AF65-F5344CB8AC3E}">
        <p14:creationId xmlns:p14="http://schemas.microsoft.com/office/powerpoint/2010/main" val="245634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itel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err="1" smtClean="0"/>
              <a:t>Use</a:t>
            </a:r>
            <a:r>
              <a:rPr lang="de-DE" dirty="0" smtClean="0"/>
              <a:t> Case</a:t>
            </a:r>
            <a:endParaRPr lang="de-DE" dirty="0"/>
          </a:p>
        </p:txBody>
      </p:sp>
      <p:sp>
        <p:nvSpPr>
          <p:cNvPr id="103" name="Titel 1_"/>
          <p:cNvSpPr txBox="1">
            <a:spLocks/>
          </p:cNvSpPr>
          <p:nvPr>
            <p:custDataLst>
              <p:tags r:id="rId1"/>
            </p:custDataLst>
          </p:nvPr>
        </p:nvSpPr>
        <p:spPr>
          <a:xfrm>
            <a:off x="949039" y="1258777"/>
            <a:ext cx="11616432" cy="431911"/>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9000"/>
              </a:lnSpc>
              <a:spcBef>
                <a:spcPts val="0"/>
              </a:spcBef>
            </a:pPr>
            <a:r>
              <a:rPr lang="en-US" sz="3112" dirty="0" smtClean="0">
                <a:solidFill>
                  <a:srgbClr val="0E78C5"/>
                </a:solidFill>
              </a:rPr>
              <a:t>Electronic Horizon</a:t>
            </a:r>
            <a:endParaRPr lang="en-US" sz="3112" dirty="0">
              <a:solidFill>
                <a:srgbClr val="67B419"/>
              </a:solidFill>
            </a:endParaRPr>
          </a:p>
        </p:txBody>
      </p:sp>
      <p:pic>
        <p:nvPicPr>
          <p:cNvPr id="64" name="Picture 63"/>
          <p:cNvPicPr>
            <a:picLocks noChangeAspect="1"/>
          </p:cNvPicPr>
          <p:nvPr/>
        </p:nvPicPr>
        <p:blipFill>
          <a:blip r:embed="rId4"/>
          <a:stretch>
            <a:fillRect/>
          </a:stretch>
        </p:blipFill>
        <p:spPr>
          <a:xfrm>
            <a:off x="3219188" y="1267484"/>
            <a:ext cx="8653053" cy="4150026"/>
          </a:xfrm>
          <a:prstGeom prst="rect">
            <a:avLst/>
          </a:prstGeom>
        </p:spPr>
      </p:pic>
      <p:sp>
        <p:nvSpPr>
          <p:cNvPr id="2" name="Slide Number Placeholder 1"/>
          <p:cNvSpPr>
            <a:spLocks noGrp="1"/>
          </p:cNvSpPr>
          <p:nvPr>
            <p:ph type="sldNum" sz="quarter" idx="12"/>
          </p:nvPr>
        </p:nvSpPr>
        <p:spPr/>
        <p:txBody>
          <a:bodyPr/>
          <a:lstStyle/>
          <a:p>
            <a:fld id="{7C36BDB6-C69E-4AB3-BD86-CD24C2E30379}" type="slidenum">
              <a:rPr lang="en-US" smtClean="0"/>
              <a:t>10</a:t>
            </a:fld>
            <a:endParaRPr lang="en-US"/>
          </a:p>
        </p:txBody>
      </p:sp>
      <p:sp>
        <p:nvSpPr>
          <p:cNvPr id="6" name="Rounded Rectangle 5"/>
          <p:cNvSpPr/>
          <p:nvPr/>
        </p:nvSpPr>
        <p:spPr>
          <a:xfrm>
            <a:off x="573258" y="5448216"/>
            <a:ext cx="10176352" cy="71675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dirty="0" err="1"/>
              <a:t>Nowadays</a:t>
            </a:r>
            <a:r>
              <a:rPr lang="de-DE" sz="2400" dirty="0"/>
              <a:t>, </a:t>
            </a:r>
            <a:r>
              <a:rPr lang="de-DE" sz="2400" dirty="0" err="1"/>
              <a:t>services</a:t>
            </a:r>
            <a:r>
              <a:rPr lang="de-DE" sz="2400" dirty="0"/>
              <a:t> </a:t>
            </a:r>
            <a:r>
              <a:rPr lang="de-DE" sz="2400" dirty="0" err="1"/>
              <a:t>are</a:t>
            </a:r>
            <a:r>
              <a:rPr lang="de-DE" sz="2400" dirty="0"/>
              <a:t> </a:t>
            </a:r>
            <a:r>
              <a:rPr lang="de-DE" sz="2400" dirty="0" err="1"/>
              <a:t>running</a:t>
            </a:r>
            <a:r>
              <a:rPr lang="de-DE" sz="2400" dirty="0"/>
              <a:t> in </a:t>
            </a:r>
            <a:r>
              <a:rPr lang="de-DE" sz="2400" dirty="0" err="1"/>
              <a:t>the</a:t>
            </a:r>
            <a:r>
              <a:rPr lang="de-DE" sz="2400" dirty="0"/>
              <a:t> </a:t>
            </a:r>
            <a:r>
              <a:rPr lang="de-DE" sz="2400" dirty="0" err="1"/>
              <a:t>cloud</a:t>
            </a:r>
            <a:r>
              <a:rPr lang="de-DE" sz="2400" dirty="0"/>
              <a:t> </a:t>
            </a:r>
          </a:p>
        </p:txBody>
      </p:sp>
    </p:spTree>
    <p:extLst>
      <p:ext uri="{BB962C8B-B14F-4D97-AF65-F5344CB8AC3E}">
        <p14:creationId xmlns:p14="http://schemas.microsoft.com/office/powerpoint/2010/main" val="11313680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Motivation for Edge </a:t>
            </a:r>
            <a:r>
              <a:rPr lang="en-US" dirty="0" smtClean="0"/>
              <a:t>Computing</a:t>
            </a:r>
            <a:endParaRPr lang="en-US" dirty="0"/>
          </a:p>
        </p:txBody>
      </p:sp>
      <p:sp>
        <p:nvSpPr>
          <p:cNvPr id="3" name="Content Placeholder 2"/>
          <p:cNvSpPr>
            <a:spLocks noGrp="1"/>
          </p:cNvSpPr>
          <p:nvPr>
            <p:ph idx="1"/>
          </p:nvPr>
        </p:nvSpPr>
        <p:spPr>
          <a:xfrm>
            <a:off x="838200" y="1825625"/>
            <a:ext cx="10855712" cy="4351338"/>
          </a:xfrm>
        </p:spPr>
        <p:txBody>
          <a:bodyPr>
            <a:normAutofit/>
          </a:bodyPr>
          <a:lstStyle/>
          <a:p>
            <a:endParaRPr lang="en-US" dirty="0" smtClean="0"/>
          </a:p>
          <a:p>
            <a:endParaRPr lang="en-US" dirty="0"/>
          </a:p>
          <a:p>
            <a:endParaRPr lang="en-US" dirty="0" smtClean="0"/>
          </a:p>
          <a:p>
            <a:endParaRPr lang="en-US" dirty="0"/>
          </a:p>
          <a:p>
            <a:r>
              <a:rPr lang="en-US" dirty="0" smtClean="0"/>
              <a:t>Accessing cloud based services</a:t>
            </a:r>
          </a:p>
          <a:p>
            <a:pPr lvl="1"/>
            <a:r>
              <a:rPr lang="en-US" dirty="0" smtClean="0"/>
              <a:t>total </a:t>
            </a:r>
            <a:r>
              <a:rPr lang="en-US" dirty="0"/>
              <a:t>latency </a:t>
            </a:r>
            <a:r>
              <a:rPr lang="en-US" dirty="0" smtClean="0"/>
              <a:t>in </a:t>
            </a:r>
            <a:r>
              <a:rPr lang="en-US" dirty="0"/>
              <a:t>the range of 30-100ms </a:t>
            </a:r>
            <a:r>
              <a:rPr lang="en-US" dirty="0" smtClean="0"/>
              <a:t>[1]</a:t>
            </a:r>
          </a:p>
          <a:p>
            <a:r>
              <a:rPr lang="en-US" dirty="0" smtClean="0"/>
              <a:t>Unacceptable for many latency-critical mobile applications</a:t>
            </a:r>
          </a:p>
          <a:p>
            <a:pPr lvl="1"/>
            <a:r>
              <a:rPr lang="en-US" dirty="0" smtClean="0"/>
              <a:t>autonomous driving, </a:t>
            </a:r>
            <a:r>
              <a:rPr lang="en-US" dirty="0" err="1" smtClean="0"/>
              <a:t>realtime</a:t>
            </a:r>
            <a:r>
              <a:rPr lang="en-US" dirty="0" smtClean="0"/>
              <a:t> online </a:t>
            </a:r>
            <a:r>
              <a:rPr lang="en-US" dirty="0"/>
              <a:t>gaming, virtual </a:t>
            </a:r>
            <a:r>
              <a:rPr lang="en-US" dirty="0" smtClean="0"/>
              <a:t>sports</a:t>
            </a:r>
          </a:p>
          <a:p>
            <a:pPr lvl="1"/>
            <a:r>
              <a:rPr lang="en-US" dirty="0" smtClean="0"/>
              <a:t>may </a:t>
            </a:r>
            <a:r>
              <a:rPr lang="en-US" dirty="0"/>
              <a:t>require tactile speed with latency </a:t>
            </a:r>
            <a:r>
              <a:rPr lang="en-US" dirty="0" smtClean="0"/>
              <a:t>approaching 1ms [2]</a:t>
            </a:r>
            <a:endParaRPr lang="en-US" dirty="0"/>
          </a:p>
        </p:txBody>
      </p:sp>
      <p:sp>
        <p:nvSpPr>
          <p:cNvPr id="5" name="TextBox 4"/>
          <p:cNvSpPr txBox="1"/>
          <p:nvPr/>
        </p:nvSpPr>
        <p:spPr>
          <a:xfrm>
            <a:off x="713678" y="6119336"/>
            <a:ext cx="10980234" cy="738664"/>
          </a:xfrm>
          <a:prstGeom prst="rect">
            <a:avLst/>
          </a:prstGeom>
          <a:noFill/>
        </p:spPr>
        <p:txBody>
          <a:bodyPr wrap="square" rtlCol="0">
            <a:spAutoFit/>
          </a:bodyPr>
          <a:lstStyle/>
          <a:p>
            <a:r>
              <a:rPr lang="en-US" sz="1200" dirty="0" smtClean="0"/>
              <a:t>[1] M</a:t>
            </a:r>
            <a:r>
              <a:rPr lang="en-US" sz="1200" dirty="0"/>
              <a:t>. </a:t>
            </a:r>
            <a:r>
              <a:rPr lang="en-US" sz="1200" dirty="0" err="1"/>
              <a:t>Satyanarayanan</a:t>
            </a:r>
            <a:r>
              <a:rPr lang="en-US" sz="1200" dirty="0"/>
              <a:t>, P. </a:t>
            </a:r>
            <a:r>
              <a:rPr lang="en-US" sz="1200" dirty="0" err="1"/>
              <a:t>Bahl</a:t>
            </a:r>
            <a:r>
              <a:rPr lang="en-US" sz="1200" dirty="0"/>
              <a:t>, R. Caceres, and N. Davies, “The case </a:t>
            </a:r>
            <a:r>
              <a:rPr lang="en-US" sz="1200" dirty="0" smtClean="0"/>
              <a:t>for VM-based </a:t>
            </a:r>
            <a:r>
              <a:rPr lang="en-US" sz="1200" dirty="0"/>
              <a:t>cloudlets in mobile </a:t>
            </a:r>
            <a:r>
              <a:rPr lang="en-US" sz="1200" dirty="0" smtClean="0"/>
              <a:t> computing</a:t>
            </a:r>
            <a:r>
              <a:rPr lang="en-US" sz="1200" dirty="0"/>
              <a:t>,” IEEE Pervasive </a:t>
            </a:r>
            <a:r>
              <a:rPr lang="en-US" sz="1200" dirty="0" err="1"/>
              <a:t>Comput</a:t>
            </a:r>
            <a:r>
              <a:rPr lang="en-US" sz="1200" dirty="0" smtClean="0"/>
              <a:t>.,vol</a:t>
            </a:r>
            <a:r>
              <a:rPr lang="en-US" sz="1200" dirty="0"/>
              <a:t>. 8, no. 4, pp. 14–23, 2009</a:t>
            </a:r>
            <a:r>
              <a:rPr lang="en-US" sz="1200" dirty="0" smtClean="0"/>
              <a:t>.</a:t>
            </a:r>
          </a:p>
          <a:p>
            <a:r>
              <a:rPr lang="en-US" sz="1200" dirty="0" smtClean="0"/>
              <a:t>[2] </a:t>
            </a:r>
            <a:r>
              <a:rPr lang="en-US" sz="1200" dirty="0"/>
              <a:t>G. Intelligence, “Understanding 5G: Perspectives on future </a:t>
            </a:r>
            <a:r>
              <a:rPr lang="en-US" sz="1200" dirty="0" smtClean="0"/>
              <a:t>technological advancements </a:t>
            </a:r>
            <a:r>
              <a:rPr lang="en-US" sz="1200" dirty="0"/>
              <a:t>in mobile,” London, UK, 2014.</a:t>
            </a:r>
            <a:endParaRPr lang="en-US" sz="1200" dirty="0" smtClean="0"/>
          </a:p>
          <a:p>
            <a:endParaRPr lang="en-US" dirty="0"/>
          </a:p>
        </p:txBody>
      </p:sp>
      <p:pic>
        <p:nvPicPr>
          <p:cNvPr id="10" name="Picture 9"/>
          <p:cNvPicPr>
            <a:picLocks noChangeAspect="1"/>
          </p:cNvPicPr>
          <p:nvPr/>
        </p:nvPicPr>
        <p:blipFill>
          <a:blip r:embed="rId3"/>
          <a:stretch>
            <a:fillRect/>
          </a:stretch>
        </p:blipFill>
        <p:spPr>
          <a:xfrm>
            <a:off x="5013126" y="1267483"/>
            <a:ext cx="6859115" cy="3289649"/>
          </a:xfrm>
          <a:prstGeom prst="rect">
            <a:avLst/>
          </a:prstGeom>
        </p:spPr>
      </p:pic>
      <p:sp>
        <p:nvSpPr>
          <p:cNvPr id="4" name="Slide Number Placeholder 3"/>
          <p:cNvSpPr>
            <a:spLocks noGrp="1"/>
          </p:cNvSpPr>
          <p:nvPr>
            <p:ph type="sldNum" sz="quarter" idx="12"/>
          </p:nvPr>
        </p:nvSpPr>
        <p:spPr/>
        <p:txBody>
          <a:bodyPr/>
          <a:lstStyle/>
          <a:p>
            <a:fld id="{7C36BDB6-C69E-4AB3-BD86-CD24C2E30379}" type="slidenum">
              <a:rPr lang="en-US" smtClean="0"/>
              <a:t>11</a:t>
            </a:fld>
            <a:endParaRPr lang="en-US"/>
          </a:p>
        </p:txBody>
      </p:sp>
    </p:spTree>
    <p:extLst>
      <p:ext uri="{BB962C8B-B14F-4D97-AF65-F5344CB8AC3E}">
        <p14:creationId xmlns:p14="http://schemas.microsoft.com/office/powerpoint/2010/main" val="3468171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(Mobile)Edge Computing</a:t>
            </a:r>
            <a:endParaRPr lang="en-US" dirty="0"/>
          </a:p>
        </p:txBody>
      </p:sp>
      <p:grpSp>
        <p:nvGrpSpPr>
          <p:cNvPr id="3" name="Group 2"/>
          <p:cNvGrpSpPr/>
          <p:nvPr/>
        </p:nvGrpSpPr>
        <p:grpSpPr>
          <a:xfrm>
            <a:off x="6614617" y="1024878"/>
            <a:ext cx="5215601" cy="5667297"/>
            <a:chOff x="7327534" y="1571599"/>
            <a:chExt cx="4541628" cy="5240557"/>
          </a:xfrm>
        </p:grpSpPr>
        <p:sp>
          <p:nvSpPr>
            <p:cNvPr id="5" name="TextBox 4"/>
            <p:cNvSpPr txBox="1"/>
            <p:nvPr/>
          </p:nvSpPr>
          <p:spPr>
            <a:xfrm>
              <a:off x="7327534" y="6211992"/>
              <a:ext cx="4541628" cy="600164"/>
            </a:xfrm>
            <a:prstGeom prst="rect">
              <a:avLst/>
            </a:prstGeom>
            <a:noFill/>
          </p:spPr>
          <p:txBody>
            <a:bodyPr wrap="none" rtlCol="0">
              <a:spAutoFit/>
            </a:bodyPr>
            <a:lstStyle/>
            <a:p>
              <a:r>
                <a:rPr lang="en-US" sz="1100" dirty="0" smtClean="0"/>
                <a:t>Source: </a:t>
              </a:r>
              <a:r>
                <a:rPr lang="en-US" sz="1100" dirty="0" smtClean="0">
                  <a:hlinkClick r:id="rId3"/>
                </a:rPr>
                <a:t>http</a:t>
              </a:r>
              <a:r>
                <a:rPr lang="en-US" sz="1100" dirty="0">
                  <a:hlinkClick r:id="rId3"/>
                </a:rPr>
                <a:t>://</a:t>
              </a:r>
              <a:r>
                <a:rPr lang="en-US" sz="1100" dirty="0" smtClean="0">
                  <a:hlinkClick r:id="rId3"/>
                </a:rPr>
                <a:t>searchdatacenter.techtarget.com/definition/edge-computing</a:t>
              </a:r>
              <a:endParaRPr lang="en-US" sz="1100" dirty="0"/>
            </a:p>
            <a:p>
              <a:r>
                <a:rPr lang="en-US" sz="1100" dirty="0" smtClean="0"/>
                <a:t>Source: </a:t>
              </a:r>
              <a:r>
                <a:rPr lang="en-US" sz="1100" dirty="0"/>
                <a:t>cisco 2014. </a:t>
              </a:r>
            </a:p>
            <a:p>
              <a:endParaRPr lang="en-US" sz="1100" dirty="0"/>
            </a:p>
          </p:txBody>
        </p:sp>
        <p:pic>
          <p:nvPicPr>
            <p:cNvPr id="1028" name="Picture 4" descr="http://cdn.ttgtmedia.com/rms/onlineImages/edgecomputing_desktop.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73049" y="1571599"/>
              <a:ext cx="4250599" cy="4626070"/>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Rounded Rectangle 6"/>
          <p:cNvSpPr/>
          <p:nvPr/>
        </p:nvSpPr>
        <p:spPr>
          <a:xfrm>
            <a:off x="815909" y="2458534"/>
            <a:ext cx="5659232" cy="790187"/>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a:t>Edge computing helps ensure that the right processing takes place at the right time</a:t>
            </a:r>
          </a:p>
        </p:txBody>
      </p:sp>
      <p:sp>
        <p:nvSpPr>
          <p:cNvPr id="15" name="Content Placeholder 2"/>
          <p:cNvSpPr>
            <a:spLocks noGrp="1"/>
          </p:cNvSpPr>
          <p:nvPr>
            <p:ph sz="half" idx="1"/>
          </p:nvPr>
        </p:nvSpPr>
        <p:spPr>
          <a:xfrm>
            <a:off x="838200" y="3345366"/>
            <a:ext cx="5181600" cy="2831597"/>
          </a:xfrm>
        </p:spPr>
        <p:txBody>
          <a:bodyPr>
            <a:normAutofit fontScale="92500"/>
          </a:bodyPr>
          <a:lstStyle/>
          <a:p>
            <a:r>
              <a:rPr lang="en-US" dirty="0" smtClean="0"/>
              <a:t>Benefits</a:t>
            </a:r>
          </a:p>
          <a:p>
            <a:pPr lvl="1"/>
            <a:r>
              <a:rPr lang="en-US" dirty="0" smtClean="0"/>
              <a:t>Latency &amp; bandwidth reduction</a:t>
            </a:r>
          </a:p>
          <a:p>
            <a:pPr lvl="1"/>
            <a:r>
              <a:rPr lang="en-US" dirty="0" smtClean="0"/>
              <a:t>Computation offloading</a:t>
            </a:r>
          </a:p>
          <a:p>
            <a:pPr lvl="2"/>
            <a:r>
              <a:rPr lang="en-US" dirty="0" err="1"/>
              <a:t>IoTs</a:t>
            </a:r>
            <a:r>
              <a:rPr lang="en-US" dirty="0"/>
              <a:t>, cameras, </a:t>
            </a:r>
            <a:r>
              <a:rPr lang="en-US" dirty="0" smtClean="0"/>
              <a:t>cars </a:t>
            </a:r>
            <a:r>
              <a:rPr lang="en-US" dirty="0"/>
              <a:t>might not have sufficient computing power</a:t>
            </a:r>
          </a:p>
          <a:p>
            <a:pPr lvl="2"/>
            <a:r>
              <a:rPr lang="en-US" dirty="0"/>
              <a:t>need to collect data from other sources</a:t>
            </a:r>
          </a:p>
          <a:p>
            <a:pPr lvl="1"/>
            <a:r>
              <a:rPr lang="en-US" dirty="0"/>
              <a:t>Context awareness due to proximity</a:t>
            </a:r>
          </a:p>
          <a:p>
            <a:pPr lvl="2"/>
            <a:endParaRPr lang="en-US" dirty="0" smtClean="0"/>
          </a:p>
          <a:p>
            <a:pPr lvl="1"/>
            <a:endParaRPr lang="en-US" dirty="0"/>
          </a:p>
        </p:txBody>
      </p:sp>
      <p:sp>
        <p:nvSpPr>
          <p:cNvPr id="16" name="Rounded Rectangle 15"/>
          <p:cNvSpPr/>
          <p:nvPr/>
        </p:nvSpPr>
        <p:spPr>
          <a:xfrm>
            <a:off x="815908" y="1511934"/>
            <a:ext cx="5656507" cy="767263"/>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smtClean="0"/>
              <a:t>Bring computational resources, storage and services closer to the consumers</a:t>
            </a:r>
            <a:endParaRPr lang="en-US" sz="2400" dirty="0"/>
          </a:p>
        </p:txBody>
      </p:sp>
      <p:sp>
        <p:nvSpPr>
          <p:cNvPr id="6" name="Slide Number Placeholder 5"/>
          <p:cNvSpPr>
            <a:spLocks noGrp="1"/>
          </p:cNvSpPr>
          <p:nvPr>
            <p:ph type="sldNum" sz="quarter" idx="12"/>
          </p:nvPr>
        </p:nvSpPr>
        <p:spPr/>
        <p:txBody>
          <a:bodyPr/>
          <a:lstStyle/>
          <a:p>
            <a:fld id="{7C36BDB6-C69E-4AB3-BD86-CD24C2E30379}" type="slidenum">
              <a:rPr lang="en-US" smtClean="0"/>
              <a:t>12</a:t>
            </a:fld>
            <a:endParaRPr lang="en-US"/>
          </a:p>
        </p:txBody>
      </p:sp>
    </p:spTree>
    <p:extLst>
      <p:ext uri="{BB962C8B-B14F-4D97-AF65-F5344CB8AC3E}">
        <p14:creationId xmlns:p14="http://schemas.microsoft.com/office/powerpoint/2010/main" val="1908857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(Mobile)Edge Computing</a:t>
            </a:r>
          </a:p>
        </p:txBody>
      </p:sp>
      <p:sp>
        <p:nvSpPr>
          <p:cNvPr id="3" name="Content Placeholder 2"/>
          <p:cNvSpPr>
            <a:spLocks noGrp="1"/>
          </p:cNvSpPr>
          <p:nvPr>
            <p:ph idx="1"/>
          </p:nvPr>
        </p:nvSpPr>
        <p:spPr/>
        <p:txBody>
          <a:bodyPr>
            <a:normAutofit/>
          </a:bodyPr>
          <a:lstStyle/>
          <a:p>
            <a:r>
              <a:rPr lang="en-US" dirty="0" smtClean="0"/>
              <a:t>However</a:t>
            </a:r>
            <a:r>
              <a:rPr lang="en-US" dirty="0"/>
              <a:t>, </a:t>
            </a:r>
            <a:r>
              <a:rPr lang="en-US" dirty="0" smtClean="0"/>
              <a:t>current deployment</a:t>
            </a:r>
          </a:p>
          <a:p>
            <a:pPr lvl="1"/>
            <a:r>
              <a:rPr lang="en-US" dirty="0" smtClean="0"/>
              <a:t>is </a:t>
            </a:r>
            <a:r>
              <a:rPr lang="en-US" dirty="0"/>
              <a:t>based on coarse-grained virtual machines (VM</a:t>
            </a:r>
            <a:r>
              <a:rPr lang="en-US" dirty="0" smtClean="0"/>
              <a:t>)</a:t>
            </a:r>
          </a:p>
          <a:p>
            <a:pPr lvl="1"/>
            <a:r>
              <a:rPr lang="en-US" dirty="0" smtClean="0"/>
              <a:t>heavily relies </a:t>
            </a:r>
            <a:r>
              <a:rPr lang="en-US" dirty="0"/>
              <a:t>on the underlying host-centric networking </a:t>
            </a:r>
            <a:r>
              <a:rPr lang="en-US" dirty="0" smtClean="0"/>
              <a:t>model</a:t>
            </a:r>
          </a:p>
          <a:p>
            <a:r>
              <a:rPr lang="en-US" dirty="0" smtClean="0"/>
              <a:t>Data </a:t>
            </a:r>
            <a:r>
              <a:rPr lang="en-US" dirty="0"/>
              <a:t>dissemination </a:t>
            </a:r>
            <a:r>
              <a:rPr lang="en-US" dirty="0" smtClean="0"/>
              <a:t>is still challenging</a:t>
            </a:r>
          </a:p>
          <a:p>
            <a:pPr lvl="1"/>
            <a:r>
              <a:rPr lang="en-US" dirty="0" smtClean="0"/>
              <a:t>between </a:t>
            </a:r>
            <a:r>
              <a:rPr lang="en-US" dirty="0"/>
              <a:t>the highly </a:t>
            </a:r>
            <a:r>
              <a:rPr lang="en-US" dirty="0" smtClean="0"/>
              <a:t>mobile participants </a:t>
            </a:r>
          </a:p>
          <a:p>
            <a:pPr lvl="1"/>
            <a:r>
              <a:rPr lang="en-US" dirty="0" smtClean="0"/>
              <a:t>nodes </a:t>
            </a:r>
            <a:r>
              <a:rPr lang="en-US" dirty="0"/>
              <a:t>constantly joining and </a:t>
            </a:r>
            <a:r>
              <a:rPr lang="en-US" dirty="0" smtClean="0"/>
              <a:t>leaving the </a:t>
            </a:r>
            <a:r>
              <a:rPr lang="en-US" dirty="0"/>
              <a:t>network. </a:t>
            </a:r>
            <a:endParaRPr lang="en-US" dirty="0" smtClean="0"/>
          </a:p>
          <a:p>
            <a:r>
              <a:rPr lang="en-US" dirty="0" smtClean="0"/>
              <a:t>How to find the </a:t>
            </a:r>
            <a:r>
              <a:rPr lang="en-US" dirty="0"/>
              <a:t>closest instance of an edge cloud in dynamic </a:t>
            </a:r>
            <a:r>
              <a:rPr lang="en-US" dirty="0" smtClean="0"/>
              <a:t>networks</a:t>
            </a:r>
            <a:r>
              <a:rPr lang="en-US" dirty="0"/>
              <a:t>.</a:t>
            </a:r>
          </a:p>
        </p:txBody>
      </p:sp>
      <p:sp>
        <p:nvSpPr>
          <p:cNvPr id="5" name="Rounded Rectangle 4"/>
          <p:cNvSpPr/>
          <p:nvPr/>
        </p:nvSpPr>
        <p:spPr>
          <a:xfrm>
            <a:off x="1600200" y="5393531"/>
            <a:ext cx="8079581" cy="96281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smtClean="0"/>
              <a:t>In this work, we argue that Information Centric Networking (ICN) could enhance the capability of (M)EC</a:t>
            </a:r>
            <a:endParaRPr lang="en-US" sz="2400" dirty="0"/>
          </a:p>
        </p:txBody>
      </p:sp>
      <p:sp>
        <p:nvSpPr>
          <p:cNvPr id="6" name="Slide Number Placeholder 5"/>
          <p:cNvSpPr>
            <a:spLocks noGrp="1"/>
          </p:cNvSpPr>
          <p:nvPr>
            <p:ph type="sldNum" sz="quarter" idx="12"/>
          </p:nvPr>
        </p:nvSpPr>
        <p:spPr/>
        <p:txBody>
          <a:bodyPr/>
          <a:lstStyle/>
          <a:p>
            <a:fld id="{7C36BDB6-C69E-4AB3-BD86-CD24C2E30379}" type="slidenum">
              <a:rPr lang="en-US" smtClean="0"/>
              <a:t>13</a:t>
            </a:fld>
            <a:endParaRPr lang="en-US"/>
          </a:p>
        </p:txBody>
      </p:sp>
    </p:spTree>
    <p:extLst>
      <p:ext uri="{BB962C8B-B14F-4D97-AF65-F5344CB8AC3E}">
        <p14:creationId xmlns:p14="http://schemas.microsoft.com/office/powerpoint/2010/main" val="542908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 </a:t>
            </a:r>
            <a:r>
              <a:rPr lang="de-DE" dirty="0" err="1" smtClean="0"/>
              <a:t>Centric</a:t>
            </a:r>
            <a:r>
              <a:rPr lang="de-DE" dirty="0" smtClean="0"/>
              <a:t> Networking (ICN)</a:t>
            </a:r>
            <a:endParaRPr lang="de-DE" dirty="0"/>
          </a:p>
        </p:txBody>
      </p:sp>
      <p:sp>
        <p:nvSpPr>
          <p:cNvPr id="5" name="Titel 1"/>
          <p:cNvSpPr txBox="1">
            <a:spLocks/>
          </p:cNvSpPr>
          <p:nvPr>
            <p:custDataLst>
              <p:tags r:id="rId1"/>
            </p:custDataLst>
          </p:nvPr>
        </p:nvSpPr>
        <p:spPr>
          <a:xfrm>
            <a:off x="949039" y="1258777"/>
            <a:ext cx="11616432" cy="431911"/>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9000"/>
              </a:lnSpc>
              <a:spcBef>
                <a:spcPts val="0"/>
              </a:spcBef>
            </a:pPr>
            <a:r>
              <a:rPr lang="en-US" sz="3112" dirty="0" smtClean="0">
                <a:solidFill>
                  <a:srgbClr val="0E78C5"/>
                </a:solidFill>
              </a:rPr>
              <a:t>TCP/IP </a:t>
            </a:r>
            <a:endParaRPr lang="en-US" sz="3112" dirty="0">
              <a:solidFill>
                <a:srgbClr val="67B419"/>
              </a:solidFill>
            </a:endParaRPr>
          </a:p>
        </p:txBody>
      </p:sp>
      <p:sp>
        <p:nvSpPr>
          <p:cNvPr id="7" name="Textfeld 6"/>
          <p:cNvSpPr txBox="1"/>
          <p:nvPr>
            <p:custDataLst>
              <p:tags r:id="rId2"/>
            </p:custDataLst>
          </p:nvPr>
        </p:nvSpPr>
        <p:spPr>
          <a:xfrm>
            <a:off x="7464929" y="5512231"/>
            <a:ext cx="3250625" cy="395854"/>
          </a:xfrm>
          <a:prstGeom prst="rect">
            <a:avLst/>
          </a:prstGeom>
          <a:noFill/>
        </p:spPr>
        <p:txBody>
          <a:bodyPr wrap="none" lIns="0" tIns="0" rIns="0" bIns="0" rtlCol="0">
            <a:noAutofit/>
          </a:bodyPr>
          <a:lstStyle/>
          <a:p>
            <a:pPr>
              <a:spcBef>
                <a:spcPts val="556"/>
              </a:spcBef>
            </a:pPr>
            <a:r>
              <a:rPr lang="en-US" sz="1000" kern="0" dirty="0">
                <a:solidFill>
                  <a:srgbClr val="000000"/>
                </a:solidFill>
              </a:rPr>
              <a:t>Source: Scientific American - Early sketch of ARPANET's first four nodes</a:t>
            </a:r>
          </a:p>
          <a:p>
            <a:pPr>
              <a:spcBef>
                <a:spcPts val="556"/>
              </a:spcBef>
            </a:pPr>
            <a:r>
              <a:rPr lang="en-US" sz="1000" i="1" kern="0" dirty="0">
                <a:solidFill>
                  <a:srgbClr val="000000"/>
                </a:solidFill>
              </a:rPr>
              <a:t>http://www.scientificamerican.com/gallery/early-sketch-of-arpanets-first-four-nodes/</a:t>
            </a:r>
            <a:r>
              <a:rPr lang="en-US" sz="1000" kern="0" dirty="0">
                <a:solidFill>
                  <a:srgbClr val="000000"/>
                </a:solidFill>
              </a:rPr>
              <a:t> </a:t>
            </a:r>
            <a:endParaRPr lang="en-US" sz="1000" kern="0" dirty="0" smtClean="0">
              <a:solidFill>
                <a:srgbClr val="000000"/>
              </a:solidFill>
            </a:endParaRPr>
          </a:p>
          <a:p>
            <a:pPr>
              <a:spcBef>
                <a:spcPts val="556"/>
              </a:spcBef>
            </a:pPr>
            <a:endParaRPr lang="en-US" sz="1000" kern="0" dirty="0">
              <a:solidFill>
                <a:srgbClr val="000000"/>
              </a:solidFill>
            </a:endParaRPr>
          </a:p>
        </p:txBody>
      </p:sp>
      <p:pic>
        <p:nvPicPr>
          <p:cNvPr id="8" name="Grafik 7"/>
          <p:cNvPicPr>
            <a:picLocks noChangeAspect="1"/>
          </p:cNvPicPr>
          <p:nvPr>
            <p:custDataLst>
              <p:tags r:id="rId3"/>
            </p:custDataLst>
          </p:nvPr>
        </p:nvPicPr>
        <p:blipFill>
          <a:blip r:embed="rId5"/>
          <a:stretch>
            <a:fillRect/>
          </a:stretch>
        </p:blipFill>
        <p:spPr>
          <a:xfrm>
            <a:off x="8464069" y="1181879"/>
            <a:ext cx="3515904" cy="4253454"/>
          </a:xfrm>
          <a:prstGeom prst="rect">
            <a:avLst/>
          </a:prstGeom>
        </p:spPr>
      </p:pic>
      <p:sp>
        <p:nvSpPr>
          <p:cNvPr id="3" name="Inhaltsplatzhalter 2"/>
          <p:cNvSpPr>
            <a:spLocks noGrp="1"/>
          </p:cNvSpPr>
          <p:nvPr>
            <p:ph idx="1"/>
          </p:nvPr>
        </p:nvSpPr>
        <p:spPr>
          <a:xfrm>
            <a:off x="3101757" y="1670688"/>
            <a:ext cx="5988485" cy="1849126"/>
          </a:xfrm>
        </p:spPr>
        <p:txBody>
          <a:bodyPr>
            <a:normAutofit/>
          </a:bodyPr>
          <a:lstStyle/>
          <a:p>
            <a:r>
              <a:rPr lang="de-DE" sz="2400" dirty="0" smtClean="0"/>
              <a:t>The Internet was </a:t>
            </a:r>
            <a:r>
              <a:rPr lang="de-DE" sz="2400" dirty="0" err="1" smtClean="0"/>
              <a:t>initially</a:t>
            </a:r>
            <a:r>
              <a:rPr lang="de-DE" sz="2400" dirty="0" smtClean="0"/>
              <a:t> </a:t>
            </a:r>
            <a:r>
              <a:rPr lang="de-DE" sz="2400" dirty="0" err="1" smtClean="0"/>
              <a:t>designed</a:t>
            </a:r>
            <a:r>
              <a:rPr lang="de-DE" sz="2400" dirty="0" smtClean="0"/>
              <a:t> </a:t>
            </a:r>
            <a:r>
              <a:rPr lang="de-DE" sz="2400" dirty="0" err="1" smtClean="0"/>
              <a:t>for</a:t>
            </a:r>
            <a:r>
              <a:rPr lang="de-DE" sz="2400" dirty="0" smtClean="0"/>
              <a:t> host-</a:t>
            </a:r>
            <a:r>
              <a:rPr lang="de-DE" sz="2400" dirty="0" err="1" smtClean="0"/>
              <a:t>centric</a:t>
            </a:r>
            <a:r>
              <a:rPr lang="de-DE" sz="2400" dirty="0" smtClean="0"/>
              <a:t> </a:t>
            </a:r>
            <a:r>
              <a:rPr lang="de-DE" sz="2400" dirty="0" err="1" smtClean="0"/>
              <a:t>communications</a:t>
            </a:r>
            <a:endParaRPr lang="de-DE" sz="2400" dirty="0" smtClean="0"/>
          </a:p>
          <a:p>
            <a:pPr lvl="1"/>
            <a:r>
              <a:rPr lang="de-DE" dirty="0" smtClean="0"/>
              <a:t>Remote </a:t>
            </a:r>
            <a:r>
              <a:rPr lang="de-DE" dirty="0" err="1" smtClean="0"/>
              <a:t>login</a:t>
            </a:r>
            <a:r>
              <a:rPr lang="de-DE" dirty="0" smtClean="0"/>
              <a:t>, </a:t>
            </a:r>
            <a:r>
              <a:rPr lang="de-DE" dirty="0" err="1" smtClean="0"/>
              <a:t>file</a:t>
            </a:r>
            <a:r>
              <a:rPr lang="de-DE" dirty="0" smtClean="0"/>
              <a:t> </a:t>
            </a:r>
            <a:r>
              <a:rPr lang="de-DE" dirty="0" err="1" smtClean="0"/>
              <a:t>transfer</a:t>
            </a:r>
            <a:endParaRPr lang="de-DE" dirty="0" smtClean="0"/>
          </a:p>
          <a:p>
            <a:pPr lvl="1"/>
            <a:r>
              <a:rPr lang="de-DE" dirty="0" err="1"/>
              <a:t>C</a:t>
            </a:r>
            <a:r>
              <a:rPr lang="de-DE" dirty="0" err="1" smtClean="0"/>
              <a:t>onversations</a:t>
            </a:r>
            <a:endParaRPr lang="de-DE" dirty="0" smtClean="0"/>
          </a:p>
        </p:txBody>
      </p:sp>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9129" y="2060584"/>
            <a:ext cx="2772538" cy="2918460"/>
          </a:xfrm>
          <a:prstGeom prst="rect">
            <a:avLst/>
          </a:prstGeom>
        </p:spPr>
      </p:pic>
      <p:sp>
        <p:nvSpPr>
          <p:cNvPr id="10" name="TextBox 9"/>
          <p:cNvSpPr txBox="1"/>
          <p:nvPr/>
        </p:nvSpPr>
        <p:spPr>
          <a:xfrm>
            <a:off x="552188" y="4560884"/>
            <a:ext cx="5099137" cy="1865126"/>
          </a:xfrm>
          <a:prstGeom prst="rect">
            <a:avLst/>
          </a:prstGeom>
          <a:noFill/>
        </p:spPr>
        <p:txBody>
          <a:bodyPr wrap="square" rtlCol="0">
            <a:spAutoFit/>
          </a:bodyPr>
          <a:lstStyle/>
          <a:p>
            <a:pPr marL="342900" indent="-342900">
              <a:buFont typeface="Arial" panose="020B0604020202020204" pitchFamily="34" charset="0"/>
              <a:buChar char="•"/>
            </a:pPr>
            <a:r>
              <a:rPr lang="en-US" sz="2160" dirty="0"/>
              <a:t>TCP/IP </a:t>
            </a:r>
            <a:r>
              <a:rPr lang="en-US" sz="2160" dirty="0" smtClean="0"/>
              <a:t>is </a:t>
            </a:r>
            <a:r>
              <a:rPr lang="de-DE" sz="2400" dirty="0" err="1" smtClean="0"/>
              <a:t>well</a:t>
            </a:r>
            <a:r>
              <a:rPr lang="de-DE" sz="2400" dirty="0" smtClean="0"/>
              <a:t> </a:t>
            </a:r>
            <a:r>
              <a:rPr lang="de-DE" sz="2400" dirty="0" err="1"/>
              <a:t>suited</a:t>
            </a:r>
            <a:r>
              <a:rPr lang="de-DE" sz="2400" dirty="0"/>
              <a:t> </a:t>
            </a:r>
            <a:r>
              <a:rPr lang="de-DE" sz="2400" dirty="0" err="1"/>
              <a:t>for</a:t>
            </a:r>
            <a:r>
              <a:rPr lang="de-DE" sz="2400" dirty="0"/>
              <a:t> </a:t>
            </a:r>
            <a:r>
              <a:rPr lang="de-DE" sz="2400" dirty="0" err="1"/>
              <a:t>communications</a:t>
            </a:r>
            <a:r>
              <a:rPr lang="de-DE" sz="2400" dirty="0"/>
              <a:t> </a:t>
            </a:r>
            <a:r>
              <a:rPr lang="de-DE" sz="2400" dirty="0" err="1"/>
              <a:t>between</a:t>
            </a:r>
            <a:r>
              <a:rPr lang="de-DE" sz="2400" dirty="0"/>
              <a:t> </a:t>
            </a:r>
            <a:r>
              <a:rPr lang="de-DE" sz="2400" dirty="0" err="1"/>
              <a:t>two</a:t>
            </a:r>
            <a:r>
              <a:rPr lang="de-DE" sz="2400" dirty="0"/>
              <a:t> </a:t>
            </a:r>
            <a:r>
              <a:rPr lang="de-DE" sz="2400" dirty="0" err="1"/>
              <a:t>stationary</a:t>
            </a:r>
            <a:r>
              <a:rPr lang="de-DE" sz="2400" dirty="0"/>
              <a:t> </a:t>
            </a:r>
            <a:r>
              <a:rPr lang="de-DE" sz="2400" dirty="0" err="1"/>
              <a:t>hosts</a:t>
            </a:r>
            <a:endParaRPr lang="de-DE" sz="2400" dirty="0"/>
          </a:p>
          <a:p>
            <a:endParaRPr lang="en-US" sz="2160" dirty="0" smtClean="0"/>
          </a:p>
          <a:p>
            <a:endParaRPr lang="en-US" sz="2160" dirty="0"/>
          </a:p>
        </p:txBody>
      </p:sp>
      <p:sp>
        <p:nvSpPr>
          <p:cNvPr id="6" name="Slide Number Placeholder 5"/>
          <p:cNvSpPr>
            <a:spLocks noGrp="1"/>
          </p:cNvSpPr>
          <p:nvPr>
            <p:ph type="sldNum" sz="quarter" idx="12"/>
          </p:nvPr>
        </p:nvSpPr>
        <p:spPr/>
        <p:txBody>
          <a:bodyPr/>
          <a:lstStyle/>
          <a:p>
            <a:fld id="{7C36BDB6-C69E-4AB3-BD86-CD24C2E30379}" type="slidenum">
              <a:rPr lang="en-US" smtClean="0"/>
              <a:t>14</a:t>
            </a:fld>
            <a:endParaRPr lang="en-US"/>
          </a:p>
        </p:txBody>
      </p:sp>
    </p:spTree>
    <p:extLst>
      <p:ext uri="{BB962C8B-B14F-4D97-AF65-F5344CB8AC3E}">
        <p14:creationId xmlns:p14="http://schemas.microsoft.com/office/powerpoint/2010/main" val="1270894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 </a:t>
            </a:r>
            <a:r>
              <a:rPr lang="de-DE" dirty="0" err="1" smtClean="0"/>
              <a:t>Centric</a:t>
            </a:r>
            <a:r>
              <a:rPr lang="de-DE" dirty="0" smtClean="0"/>
              <a:t> Networking (ICN)</a:t>
            </a:r>
            <a:endParaRPr lang="de-DE" dirty="0"/>
          </a:p>
        </p:txBody>
      </p:sp>
      <p:sp>
        <p:nvSpPr>
          <p:cNvPr id="5" name="Titel 1"/>
          <p:cNvSpPr txBox="1">
            <a:spLocks/>
          </p:cNvSpPr>
          <p:nvPr>
            <p:custDataLst>
              <p:tags r:id="rId1"/>
            </p:custDataLst>
          </p:nvPr>
        </p:nvSpPr>
        <p:spPr>
          <a:xfrm>
            <a:off x="949039" y="1258777"/>
            <a:ext cx="11616432" cy="431911"/>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9000"/>
              </a:lnSpc>
              <a:spcBef>
                <a:spcPts val="0"/>
              </a:spcBef>
            </a:pPr>
            <a:r>
              <a:rPr lang="en-US" sz="3112" dirty="0" smtClean="0">
                <a:solidFill>
                  <a:srgbClr val="0E78C5"/>
                </a:solidFill>
              </a:rPr>
              <a:t>Currently </a:t>
            </a:r>
            <a:endParaRPr lang="en-US" sz="3112" dirty="0">
              <a:solidFill>
                <a:srgbClr val="67B419"/>
              </a:solidFill>
            </a:endParaRPr>
          </a:p>
        </p:txBody>
      </p:sp>
      <p:sp>
        <p:nvSpPr>
          <p:cNvPr id="11" name="Inhaltsplatzhalter 2"/>
          <p:cNvSpPr txBox="1">
            <a:spLocks/>
          </p:cNvSpPr>
          <p:nvPr/>
        </p:nvSpPr>
        <p:spPr>
          <a:xfrm>
            <a:off x="434689" y="4232924"/>
            <a:ext cx="10735849" cy="16190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400" dirty="0" smtClean="0"/>
              <a:t>Today, </a:t>
            </a:r>
            <a:r>
              <a:rPr lang="de-DE" sz="2400" dirty="0" err="1" smtClean="0"/>
              <a:t>the</a:t>
            </a:r>
            <a:r>
              <a:rPr lang="de-DE" sz="2400" dirty="0" smtClean="0"/>
              <a:t> </a:t>
            </a:r>
            <a:r>
              <a:rPr lang="de-DE" sz="2400" dirty="0" err="1" smtClean="0"/>
              <a:t>communication</a:t>
            </a:r>
            <a:r>
              <a:rPr lang="de-DE" sz="2400" dirty="0" smtClean="0"/>
              <a:t> </a:t>
            </a:r>
            <a:r>
              <a:rPr lang="de-DE" sz="2400" dirty="0" err="1" smtClean="0"/>
              <a:t>pattern</a:t>
            </a:r>
            <a:r>
              <a:rPr lang="de-DE" sz="2400" dirty="0" smtClean="0"/>
              <a:t> </a:t>
            </a:r>
            <a:r>
              <a:rPr lang="de-DE" sz="2400" dirty="0" err="1" smtClean="0"/>
              <a:t>has</a:t>
            </a:r>
            <a:r>
              <a:rPr lang="de-DE" sz="2400" dirty="0" smtClean="0"/>
              <a:t> </a:t>
            </a:r>
            <a:r>
              <a:rPr lang="de-DE" sz="2400" dirty="0" err="1" smtClean="0"/>
              <a:t>changed</a:t>
            </a:r>
            <a:r>
              <a:rPr lang="de-DE" sz="2400" dirty="0" smtClean="0"/>
              <a:t> </a:t>
            </a:r>
            <a:r>
              <a:rPr lang="de-DE" sz="2400" dirty="0" err="1" smtClean="0"/>
              <a:t>significantly</a:t>
            </a:r>
            <a:endParaRPr lang="de-DE" sz="2400" dirty="0" smtClean="0"/>
          </a:p>
          <a:p>
            <a:pPr lvl="1"/>
            <a:r>
              <a:rPr lang="de-DE" sz="2000" dirty="0" smtClean="0"/>
              <a:t>Nodes </a:t>
            </a:r>
            <a:r>
              <a:rPr lang="de-DE" sz="2000" dirty="0" err="1" smtClean="0"/>
              <a:t>are</a:t>
            </a:r>
            <a:r>
              <a:rPr lang="de-DE" sz="2000" dirty="0" smtClean="0"/>
              <a:t> mobile </a:t>
            </a:r>
            <a:r>
              <a:rPr lang="de-DE" sz="2000" dirty="0" err="1" smtClean="0"/>
              <a:t>and</a:t>
            </a:r>
            <a:r>
              <a:rPr lang="de-DE" sz="2000" dirty="0" smtClean="0"/>
              <a:t> </a:t>
            </a:r>
            <a:r>
              <a:rPr lang="de-DE" sz="2000" dirty="0" err="1" smtClean="0"/>
              <a:t>unstable</a:t>
            </a:r>
            <a:r>
              <a:rPr lang="de-DE" sz="2000" dirty="0" smtClean="0"/>
              <a:t> in </a:t>
            </a:r>
            <a:r>
              <a:rPr lang="de-DE" sz="2000" dirty="0" err="1" smtClean="0"/>
              <a:t>their</a:t>
            </a:r>
            <a:r>
              <a:rPr lang="de-DE" sz="2000" dirty="0" smtClean="0"/>
              <a:t> </a:t>
            </a:r>
            <a:r>
              <a:rPr lang="de-DE" sz="2000" dirty="0" err="1" smtClean="0"/>
              <a:t>connectivity</a:t>
            </a:r>
            <a:endParaRPr lang="de-DE" sz="2000" dirty="0" smtClean="0"/>
          </a:p>
          <a:p>
            <a:pPr lvl="1"/>
            <a:r>
              <a:rPr lang="de-DE" sz="2000" dirty="0" smtClean="0"/>
              <a:t>Users care </a:t>
            </a:r>
            <a:r>
              <a:rPr lang="de-DE" sz="2000" dirty="0" err="1" smtClean="0"/>
              <a:t>about</a:t>
            </a:r>
            <a:r>
              <a:rPr lang="de-DE" sz="2000" dirty="0" smtClean="0"/>
              <a:t> </a:t>
            </a:r>
            <a:r>
              <a:rPr lang="de-DE" sz="2000" dirty="0" err="1" smtClean="0"/>
              <a:t>content</a:t>
            </a:r>
            <a:r>
              <a:rPr lang="de-DE" sz="2000" dirty="0" smtClean="0"/>
              <a:t>, </a:t>
            </a:r>
            <a:r>
              <a:rPr lang="de-DE" sz="2000" dirty="0" err="1" smtClean="0"/>
              <a:t>independent</a:t>
            </a:r>
            <a:r>
              <a:rPr lang="de-DE" sz="2000" dirty="0" smtClean="0"/>
              <a:t> </a:t>
            </a:r>
            <a:r>
              <a:rPr lang="de-DE" sz="2000" dirty="0" err="1" smtClean="0"/>
              <a:t>of</a:t>
            </a:r>
            <a:r>
              <a:rPr lang="de-DE" sz="2000" dirty="0" smtClean="0"/>
              <a:t> </a:t>
            </a:r>
            <a:r>
              <a:rPr lang="de-DE" sz="2000" dirty="0" err="1" smtClean="0"/>
              <a:t>its</a:t>
            </a:r>
            <a:r>
              <a:rPr lang="de-DE" sz="2000" dirty="0" smtClean="0"/>
              <a:t> </a:t>
            </a:r>
            <a:r>
              <a:rPr lang="de-DE" sz="2000" dirty="0" err="1" smtClean="0"/>
              <a:t>location</a:t>
            </a:r>
            <a:endParaRPr lang="de-DE" sz="2000" dirty="0" smtClean="0"/>
          </a:p>
          <a:p>
            <a:pPr marL="342900" indent="-342900"/>
            <a:r>
              <a:rPr lang="en-US" sz="2160" dirty="0"/>
              <a:t>This fits with current solutions such as CDNs</a:t>
            </a:r>
            <a:r>
              <a:rPr lang="en-US" sz="2160" dirty="0" smtClean="0"/>
              <a:t>, distributed </a:t>
            </a:r>
            <a:r>
              <a:rPr lang="en-US" sz="2160" dirty="0"/>
              <a:t>cloud, load-balancing and etc.</a:t>
            </a:r>
          </a:p>
          <a:p>
            <a:pPr lvl="1"/>
            <a:endParaRPr lang="de-DE" sz="2000" dirty="0" smtClean="0"/>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57868" y="1995463"/>
            <a:ext cx="800508" cy="884137"/>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9942" y="3066428"/>
            <a:ext cx="3047417" cy="1086841"/>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31498" y="3066428"/>
            <a:ext cx="2605006" cy="1086841"/>
          </a:xfrm>
          <a:prstGeom prst="rect">
            <a:avLst/>
          </a:prstGeom>
        </p:spPr>
      </p:pic>
      <p:sp>
        <p:nvSpPr>
          <p:cNvPr id="17" name="TextBox 16"/>
          <p:cNvSpPr txBox="1"/>
          <p:nvPr/>
        </p:nvSpPr>
        <p:spPr>
          <a:xfrm>
            <a:off x="7006994" y="3375007"/>
            <a:ext cx="1834702" cy="535531"/>
          </a:xfrm>
          <a:prstGeom prst="rect">
            <a:avLst/>
          </a:prstGeom>
          <a:noFill/>
        </p:spPr>
        <p:txBody>
          <a:bodyPr wrap="square" rtlCol="0">
            <a:spAutoFit/>
          </a:bodyPr>
          <a:lstStyle/>
          <a:p>
            <a:pPr algn="ctr"/>
            <a:r>
              <a:rPr lang="en-US" sz="1440" dirty="0"/>
              <a:t>Information Centric Network</a:t>
            </a:r>
          </a:p>
        </p:txBody>
      </p:sp>
      <p:sp>
        <p:nvSpPr>
          <p:cNvPr id="18" name="TextBox 17"/>
          <p:cNvSpPr txBox="1"/>
          <p:nvPr/>
        </p:nvSpPr>
        <p:spPr>
          <a:xfrm>
            <a:off x="2859398" y="3375004"/>
            <a:ext cx="1834702" cy="313932"/>
          </a:xfrm>
          <a:prstGeom prst="rect">
            <a:avLst/>
          </a:prstGeom>
          <a:noFill/>
        </p:spPr>
        <p:txBody>
          <a:bodyPr wrap="square" rtlCol="0">
            <a:spAutoFit/>
          </a:bodyPr>
          <a:lstStyle/>
          <a:p>
            <a:pPr algn="ctr"/>
            <a:r>
              <a:rPr lang="en-US" sz="1440" dirty="0"/>
              <a:t>Current Network</a:t>
            </a:r>
          </a:p>
        </p:txBody>
      </p:sp>
      <p:cxnSp>
        <p:nvCxnSpPr>
          <p:cNvPr id="19" name="Curved Connector 18"/>
          <p:cNvCxnSpPr>
            <a:stCxn id="14" idx="1"/>
            <a:endCxn id="16" idx="0"/>
          </p:cNvCxnSpPr>
          <p:nvPr/>
        </p:nvCxnSpPr>
        <p:spPr>
          <a:xfrm rot="10800000" flipV="1">
            <a:off x="3834008" y="2437533"/>
            <a:ext cx="1623866" cy="628898"/>
          </a:xfrm>
          <a:prstGeom prst="curvedConnector2">
            <a:avLst/>
          </a:prstGeom>
          <a:ln w="22225">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0" name="Curved Connector 19"/>
          <p:cNvCxnSpPr>
            <a:stCxn id="14" idx="3"/>
            <a:endCxn id="15" idx="0"/>
          </p:cNvCxnSpPr>
          <p:nvPr/>
        </p:nvCxnSpPr>
        <p:spPr>
          <a:xfrm>
            <a:off x="6258377" y="2437533"/>
            <a:ext cx="1775273" cy="628898"/>
          </a:xfrm>
          <a:prstGeom prst="curvedConnector2">
            <a:avLst/>
          </a:prstGeom>
          <a:ln w="22225">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6681690" y="2068135"/>
            <a:ext cx="2160004" cy="60359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algn="ctr"/>
            <a:r>
              <a:rPr lang="en-US" sz="1440" dirty="0"/>
              <a:t>Give me today’s issue of Time Magazine</a:t>
            </a:r>
          </a:p>
        </p:txBody>
      </p:sp>
      <p:sp>
        <p:nvSpPr>
          <p:cNvPr id="22" name="Rounded Rectangle 21"/>
          <p:cNvSpPr/>
          <p:nvPr/>
        </p:nvSpPr>
        <p:spPr>
          <a:xfrm>
            <a:off x="2976502" y="2068135"/>
            <a:ext cx="2160004" cy="60359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algn="ctr"/>
            <a:r>
              <a:rPr lang="en-US" sz="1440" dirty="0"/>
              <a:t>Connect me with host 66.45.78.89</a:t>
            </a:r>
          </a:p>
        </p:txBody>
      </p:sp>
      <p:pic>
        <p:nvPicPr>
          <p:cNvPr id="23" name="Pictur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94285" y="1916157"/>
            <a:ext cx="969348" cy="1070616"/>
          </a:xfrm>
          <a:prstGeom prst="rect">
            <a:avLst/>
          </a:prstGeom>
        </p:spPr>
      </p:pic>
      <p:sp>
        <p:nvSpPr>
          <p:cNvPr id="24" name="TextBox 23"/>
          <p:cNvSpPr txBox="1"/>
          <p:nvPr/>
        </p:nvSpPr>
        <p:spPr>
          <a:xfrm>
            <a:off x="2114898" y="2316236"/>
            <a:ext cx="706928" cy="313932"/>
          </a:xfrm>
          <a:prstGeom prst="rect">
            <a:avLst/>
          </a:prstGeom>
          <a:solidFill>
            <a:schemeClr val="bg1"/>
          </a:solidFill>
        </p:spPr>
        <p:txBody>
          <a:bodyPr wrap="square" rtlCol="0">
            <a:spAutoFit/>
          </a:bodyPr>
          <a:lstStyle/>
          <a:p>
            <a:pPr algn="ctr"/>
            <a:r>
              <a:rPr lang="en-US" sz="1440" b="1" dirty="0"/>
              <a:t>DNS</a:t>
            </a:r>
          </a:p>
        </p:txBody>
      </p:sp>
      <p:pic>
        <p:nvPicPr>
          <p:cNvPr id="29" name="Picture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26281" y="2966434"/>
            <a:ext cx="745820" cy="994427"/>
          </a:xfrm>
          <a:prstGeom prst="rect">
            <a:avLst/>
          </a:prstGeom>
        </p:spPr>
      </p:pic>
      <p:sp>
        <p:nvSpPr>
          <p:cNvPr id="25" name="Rounded Rectangle 24"/>
          <p:cNvSpPr/>
          <p:nvPr/>
        </p:nvSpPr>
        <p:spPr>
          <a:xfrm>
            <a:off x="2121737" y="5867895"/>
            <a:ext cx="6672262" cy="47251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dirty="0"/>
              <a:t>ICN </a:t>
            </a:r>
            <a:r>
              <a:rPr lang="de-DE" sz="2400" dirty="0" err="1"/>
              <a:t>puts</a:t>
            </a:r>
            <a:r>
              <a:rPr lang="de-DE" sz="2400" dirty="0"/>
              <a:t> </a:t>
            </a:r>
            <a:r>
              <a:rPr lang="de-DE" sz="2400" dirty="0" err="1"/>
              <a:t>data</a:t>
            </a:r>
            <a:r>
              <a:rPr lang="de-DE" sz="2400" dirty="0"/>
              <a:t> </a:t>
            </a:r>
            <a:r>
              <a:rPr lang="de-DE" sz="2400" dirty="0" err="1"/>
              <a:t>as</a:t>
            </a:r>
            <a:r>
              <a:rPr lang="de-DE" sz="2400" dirty="0"/>
              <a:t> </a:t>
            </a:r>
            <a:r>
              <a:rPr lang="de-DE" sz="2400" dirty="0" err="1"/>
              <a:t>first</a:t>
            </a:r>
            <a:r>
              <a:rPr lang="de-DE" sz="2400" dirty="0"/>
              <a:t> </a:t>
            </a:r>
            <a:r>
              <a:rPr lang="de-DE" sz="2400" dirty="0" err="1"/>
              <a:t>class</a:t>
            </a:r>
            <a:r>
              <a:rPr lang="de-DE" sz="2400" dirty="0"/>
              <a:t> </a:t>
            </a:r>
            <a:r>
              <a:rPr lang="de-DE" sz="2400" dirty="0" err="1"/>
              <a:t>citizen</a:t>
            </a:r>
            <a:r>
              <a:rPr lang="de-DE" sz="2400" dirty="0"/>
              <a:t> in </a:t>
            </a:r>
            <a:r>
              <a:rPr lang="de-DE" sz="2400" dirty="0" err="1"/>
              <a:t>the</a:t>
            </a:r>
            <a:r>
              <a:rPr lang="de-DE" sz="2400" dirty="0"/>
              <a:t> </a:t>
            </a:r>
            <a:r>
              <a:rPr lang="de-DE" sz="2400" dirty="0" err="1"/>
              <a:t>network</a:t>
            </a:r>
            <a:endParaRPr lang="de-DE" sz="2400" dirty="0"/>
          </a:p>
        </p:txBody>
      </p:sp>
      <p:sp>
        <p:nvSpPr>
          <p:cNvPr id="3" name="Slide Number Placeholder 2"/>
          <p:cNvSpPr>
            <a:spLocks noGrp="1"/>
          </p:cNvSpPr>
          <p:nvPr>
            <p:ph type="sldNum" sz="quarter" idx="12"/>
          </p:nvPr>
        </p:nvSpPr>
        <p:spPr/>
        <p:txBody>
          <a:bodyPr/>
          <a:lstStyle/>
          <a:p>
            <a:fld id="{7C36BDB6-C69E-4AB3-BD86-CD24C2E30379}" type="slidenum">
              <a:rPr lang="en-US" smtClean="0"/>
              <a:t>15</a:t>
            </a:fld>
            <a:endParaRPr lang="en-US"/>
          </a:p>
        </p:txBody>
      </p:sp>
    </p:spTree>
    <p:extLst>
      <p:ext uri="{BB962C8B-B14F-4D97-AF65-F5344CB8AC3E}">
        <p14:creationId xmlns:p14="http://schemas.microsoft.com/office/powerpoint/2010/main" val="734755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1" grpId="0" animBg="1"/>
      <p:bldP spid="22" grpId="0" animBg="1"/>
      <p:bldP spid="24" grpId="0" animBg="1"/>
      <p:bldP spid="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a:t>
            </a:r>
            <a:r>
              <a:rPr lang="de-DE" dirty="0" err="1" smtClean="0"/>
              <a:t>Centric</a:t>
            </a:r>
            <a:r>
              <a:rPr lang="de-DE" dirty="0" smtClean="0"/>
              <a:t> Mobile Edge Computing	</a:t>
            </a:r>
            <a:endParaRPr lang="de-DE" dirty="0"/>
          </a:p>
        </p:txBody>
      </p:sp>
      <p:sp>
        <p:nvSpPr>
          <p:cNvPr id="5" name="Titel 1"/>
          <p:cNvSpPr txBox="1">
            <a:spLocks/>
          </p:cNvSpPr>
          <p:nvPr>
            <p:custDataLst>
              <p:tags r:id="rId1"/>
            </p:custDataLst>
          </p:nvPr>
        </p:nvSpPr>
        <p:spPr>
          <a:xfrm>
            <a:off x="949039" y="1258777"/>
            <a:ext cx="11616432" cy="431911"/>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9000"/>
              </a:lnSpc>
              <a:spcBef>
                <a:spcPts val="0"/>
              </a:spcBef>
            </a:pPr>
            <a:r>
              <a:rPr lang="en-US" sz="3112" dirty="0" smtClean="0">
                <a:solidFill>
                  <a:srgbClr val="0E78C5"/>
                </a:solidFill>
              </a:rPr>
              <a:t>Electronic Horizon via ICN + MEC</a:t>
            </a:r>
            <a:endParaRPr lang="en-US" sz="3112" dirty="0">
              <a:solidFill>
                <a:srgbClr val="67B419"/>
              </a:solidFill>
            </a:endParaRPr>
          </a:p>
        </p:txBody>
      </p:sp>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1246" y="1361496"/>
            <a:ext cx="6751949" cy="4352496"/>
          </a:xfrm>
          <a:prstGeom prst="rect">
            <a:avLst/>
          </a:prstGeom>
        </p:spPr>
      </p:pic>
      <p:sp>
        <p:nvSpPr>
          <p:cNvPr id="3" name="TextBox 2"/>
          <p:cNvSpPr txBox="1"/>
          <p:nvPr/>
        </p:nvSpPr>
        <p:spPr>
          <a:xfrm>
            <a:off x="750092" y="1914173"/>
            <a:ext cx="7658101" cy="5078313"/>
          </a:xfrm>
          <a:prstGeom prst="rect">
            <a:avLst/>
          </a:prstGeom>
          <a:noFill/>
        </p:spPr>
        <p:txBody>
          <a:bodyPr wrap="square" rtlCol="0">
            <a:spAutoFit/>
          </a:bodyPr>
          <a:lstStyle/>
          <a:p>
            <a:pPr marL="285750" indent="-285750">
              <a:buFont typeface="Arial" panose="020B0604020202020204" pitchFamily="34" charset="0"/>
              <a:buChar char="•"/>
            </a:pPr>
            <a:endParaRPr lang="en-US" dirty="0" smtClean="0">
              <a:solidFill>
                <a:schemeClr val="accent1">
                  <a:lumMod val="75000"/>
                </a:schemeClr>
              </a:solidFill>
            </a:endParaRPr>
          </a:p>
          <a:p>
            <a:pPr marL="285750" indent="-285750">
              <a:buFont typeface="Arial" panose="020B0604020202020204" pitchFamily="34" charset="0"/>
              <a:buChar char="•"/>
            </a:pPr>
            <a:r>
              <a:rPr lang="en-US" dirty="0" smtClean="0">
                <a:solidFill>
                  <a:schemeClr val="accent1">
                    <a:lumMod val="75000"/>
                  </a:schemeClr>
                </a:solidFill>
              </a:rPr>
              <a:t>Single </a:t>
            </a:r>
            <a:r>
              <a:rPr lang="en-US" dirty="0">
                <a:solidFill>
                  <a:schemeClr val="accent1">
                    <a:lumMod val="75000"/>
                  </a:schemeClr>
                </a:solidFill>
              </a:rPr>
              <a:t>abstraction </a:t>
            </a:r>
            <a:r>
              <a:rPr lang="en-US" dirty="0"/>
              <a:t>of available data and computing resources</a:t>
            </a:r>
          </a:p>
          <a:p>
            <a:pPr marL="742950" lvl="1" indent="-285750">
              <a:buFont typeface="Arial" panose="020B0604020202020204" pitchFamily="34" charset="0"/>
              <a:buChar char="•"/>
            </a:pPr>
            <a:r>
              <a:rPr lang="en-US" dirty="0"/>
              <a:t>They can </a:t>
            </a:r>
            <a:r>
              <a:rPr lang="en-US" dirty="0" smtClean="0"/>
              <a:t>be </a:t>
            </a:r>
            <a:r>
              <a:rPr lang="en-US" dirty="0"/>
              <a:t>accessed in one universal way (name does not change)</a:t>
            </a:r>
          </a:p>
          <a:p>
            <a:pPr marL="742950" lvl="1" indent="-285750">
              <a:buFont typeface="Arial" panose="020B0604020202020204" pitchFamily="34" charset="0"/>
              <a:buChar char="•"/>
            </a:pPr>
            <a:r>
              <a:rPr lang="en-US" dirty="0" smtClean="0"/>
              <a:t>The </a:t>
            </a:r>
            <a:r>
              <a:rPr lang="en-US" dirty="0"/>
              <a:t>resources may be on the local machine (in the car), on road-side units or in the </a:t>
            </a:r>
            <a:r>
              <a:rPr lang="en-US" dirty="0" smtClean="0"/>
              <a:t>edge/cloud</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Consumer Mobility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Better integrate virtualization </a:t>
            </a:r>
          </a:p>
          <a:p>
            <a:pPr marL="742950" lvl="1" indent="-285750">
              <a:buFont typeface="Arial" panose="020B0604020202020204" pitchFamily="34" charset="0"/>
              <a:buChar char="•"/>
            </a:pPr>
            <a:r>
              <a:rPr lang="en-US" dirty="0"/>
              <a:t>instantiation, removal, migration </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Disentangle </a:t>
            </a:r>
            <a:r>
              <a:rPr lang="en-US" dirty="0"/>
              <a:t>network connectivity from access </a:t>
            </a:r>
            <a:r>
              <a:rPr lang="en-US" dirty="0" smtClean="0"/>
              <a:t>control</a:t>
            </a:r>
          </a:p>
          <a:p>
            <a:pPr marL="742950" lvl="1" indent="-285750">
              <a:buFont typeface="Arial" panose="020B0604020202020204" pitchFamily="34" charset="0"/>
              <a:buChar char="•"/>
            </a:pPr>
            <a:r>
              <a:rPr lang="en-US" dirty="0" smtClean="0"/>
              <a:t>E2E security could be detrimental for MECs</a:t>
            </a:r>
          </a:p>
          <a:p>
            <a:pPr marL="742950" lvl="1" indent="-285750">
              <a:buFont typeface="Arial" panose="020B0604020202020204" pitchFamily="34" charset="0"/>
              <a:buChar char="•"/>
            </a:pPr>
            <a:r>
              <a:rPr lang="en-US" dirty="0" smtClean="0"/>
              <a:t>It </a:t>
            </a:r>
            <a:r>
              <a:rPr lang="en-US" dirty="0"/>
              <a:t>does not matter where data and computation results come </a:t>
            </a:r>
            <a:r>
              <a:rPr lang="en-US" dirty="0" smtClean="0"/>
              <a:t>from</a:t>
            </a:r>
          </a:p>
          <a:p>
            <a:pPr marL="742950" lvl="1" indent="-285750">
              <a:buFont typeface="Arial" panose="020B0604020202020204" pitchFamily="34" charset="0"/>
              <a:buChar char="•"/>
            </a:pPr>
            <a:r>
              <a:rPr lang="en-US" dirty="0" smtClean="0"/>
              <a:t>Access </a:t>
            </a:r>
            <a:r>
              <a:rPr lang="en-US" dirty="0"/>
              <a:t>control is implemented through data </a:t>
            </a:r>
            <a:r>
              <a:rPr lang="en-US" dirty="0" smtClean="0"/>
              <a:t>encryption</a:t>
            </a:r>
          </a:p>
          <a:p>
            <a:pPr marL="742950" lvl="1" indent="-285750">
              <a:buFont typeface="Arial" panose="020B0604020202020204" pitchFamily="34" charset="0"/>
              <a:buChar char="•"/>
            </a:pPr>
            <a:r>
              <a:rPr lang="en-US" dirty="0" smtClean="0"/>
              <a:t>which </a:t>
            </a:r>
            <a:r>
              <a:rPr lang="en-US" dirty="0"/>
              <a:t>would be “orthogonal” to accessing the </a:t>
            </a:r>
            <a:r>
              <a:rPr lang="en-US" dirty="0" smtClean="0"/>
              <a:t>bits</a:t>
            </a:r>
            <a:endParaRPr lang="en-US" dirty="0"/>
          </a:p>
          <a:p>
            <a:pPr marL="285750" indent="-285750">
              <a:buFont typeface="Arial" panose="020B0604020202020204" pitchFamily="34" charset="0"/>
              <a:buChar char="•"/>
            </a:pPr>
            <a:endParaRPr lang="en-US" dirty="0"/>
          </a:p>
        </p:txBody>
      </p:sp>
      <p:sp>
        <p:nvSpPr>
          <p:cNvPr id="7" name="Slide Number Placeholder 6"/>
          <p:cNvSpPr>
            <a:spLocks noGrp="1"/>
          </p:cNvSpPr>
          <p:nvPr>
            <p:ph type="sldNum" sz="quarter" idx="12"/>
          </p:nvPr>
        </p:nvSpPr>
        <p:spPr/>
        <p:txBody>
          <a:bodyPr/>
          <a:lstStyle/>
          <a:p>
            <a:fld id="{7C36BDB6-C69E-4AB3-BD86-CD24C2E30379}" type="slidenum">
              <a:rPr lang="en-US" smtClean="0"/>
              <a:t>16</a:t>
            </a:fld>
            <a:endParaRPr lang="en-US"/>
          </a:p>
        </p:txBody>
      </p:sp>
    </p:spTree>
    <p:extLst>
      <p:ext uri="{BB962C8B-B14F-4D97-AF65-F5344CB8AC3E}">
        <p14:creationId xmlns:p14="http://schemas.microsoft.com/office/powerpoint/2010/main" val="3319208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937726"/>
            <a:ext cx="11359662" cy="2387600"/>
          </a:xfrm>
        </p:spPr>
        <p:txBody>
          <a:bodyPr>
            <a:normAutofit/>
          </a:bodyPr>
          <a:lstStyle/>
          <a:p>
            <a:r>
              <a:rPr lang="en-US" dirty="0" smtClean="0"/>
              <a:t>Research Directions</a:t>
            </a:r>
            <a:endParaRPr lang="en-US"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1441" y="6161587"/>
            <a:ext cx="3160255" cy="610547"/>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6167" y="6162923"/>
            <a:ext cx="2576796" cy="60921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86471" y="6177259"/>
            <a:ext cx="2164685" cy="594875"/>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06437" y="6145939"/>
            <a:ext cx="1747363" cy="657513"/>
          </a:xfrm>
          <a:prstGeom prst="rect">
            <a:avLst/>
          </a:prstGeom>
        </p:spPr>
      </p:pic>
    </p:spTree>
    <p:extLst>
      <p:ext uri="{BB962C8B-B14F-4D97-AF65-F5344CB8AC3E}">
        <p14:creationId xmlns:p14="http://schemas.microsoft.com/office/powerpoint/2010/main" val="3420068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ieren 4"/>
          <p:cNvGrpSpPr/>
          <p:nvPr/>
        </p:nvGrpSpPr>
        <p:grpSpPr>
          <a:xfrm>
            <a:off x="3466287" y="2282705"/>
            <a:ext cx="9788977" cy="3569236"/>
            <a:chOff x="3262003" y="2282705"/>
            <a:chExt cx="9788977" cy="3569236"/>
          </a:xfrm>
        </p:grpSpPr>
        <p:cxnSp>
          <p:nvCxnSpPr>
            <p:cNvPr id="6" name="Gerader Verbinder 5"/>
            <p:cNvCxnSpPr/>
            <p:nvPr>
              <p:custDataLst>
                <p:tags r:id="rId1"/>
              </p:custDataLst>
            </p:nvPr>
          </p:nvCxnSpPr>
          <p:spPr>
            <a:xfrm flipH="1">
              <a:off x="8873053" y="2933825"/>
              <a:ext cx="471493" cy="329703"/>
            </a:xfrm>
            <a:prstGeom prst="lin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7" name="Gerader Verbinder 6"/>
            <p:cNvCxnSpPr/>
            <p:nvPr>
              <p:custDataLst>
                <p:tags r:id="rId2"/>
              </p:custDataLst>
            </p:nvPr>
          </p:nvCxnSpPr>
          <p:spPr>
            <a:xfrm flipH="1">
              <a:off x="7351180" y="2936163"/>
              <a:ext cx="471493" cy="329703"/>
            </a:xfrm>
            <a:prstGeom prst="lin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8" name="Gerader Verbinder 7"/>
            <p:cNvCxnSpPr>
              <a:stCxn id="14" idx="0"/>
              <a:endCxn id="42" idx="3"/>
            </p:cNvCxnSpPr>
            <p:nvPr>
              <p:custDataLst>
                <p:tags r:id="rId3"/>
              </p:custDataLst>
            </p:nvPr>
          </p:nvCxnSpPr>
          <p:spPr>
            <a:xfrm flipH="1" flipV="1">
              <a:off x="8988248" y="3395927"/>
              <a:ext cx="2558838" cy="1556158"/>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hteck 8"/>
            <p:cNvSpPr/>
            <p:nvPr>
              <p:custDataLst>
                <p:tags r:id="rId4"/>
              </p:custDataLst>
            </p:nvPr>
          </p:nvSpPr>
          <p:spPr>
            <a:xfrm>
              <a:off x="9834511" y="2282705"/>
              <a:ext cx="2037137" cy="1394595"/>
            </a:xfrm>
            <a:prstGeom prst="rect">
              <a:avLst/>
            </a:prstGeom>
            <a:solidFill>
              <a:schemeClr val="bg1"/>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nvGrpSpPr>
            <p:cNvPr id="10" name="Gruppieren 9"/>
            <p:cNvGrpSpPr/>
            <p:nvPr/>
          </p:nvGrpSpPr>
          <p:grpSpPr>
            <a:xfrm>
              <a:off x="3381155" y="4881650"/>
              <a:ext cx="9298874" cy="460703"/>
              <a:chOff x="1251857" y="4172677"/>
              <a:chExt cx="8343900" cy="1297394"/>
            </a:xfrm>
          </p:grpSpPr>
          <p:sp>
            <p:nvSpPr>
              <p:cNvPr id="72" name="Rechteck 47"/>
              <p:cNvSpPr/>
              <p:nvPr>
                <p:custDataLst>
                  <p:tags r:id="rId50"/>
                </p:custDataLst>
              </p:nvPr>
            </p:nvSpPr>
            <p:spPr>
              <a:xfrm>
                <a:off x="1251857" y="4172677"/>
                <a:ext cx="8343900" cy="1297394"/>
              </a:xfrm>
              <a:custGeom>
                <a:avLst/>
                <a:gdLst>
                  <a:gd name="connsiteX0" fmla="*/ 0 w 7859486"/>
                  <a:gd name="connsiteY0" fmla="*/ 0 h 1297394"/>
                  <a:gd name="connsiteX1" fmla="*/ 7859486 w 7859486"/>
                  <a:gd name="connsiteY1" fmla="*/ 0 h 1297394"/>
                  <a:gd name="connsiteX2" fmla="*/ 7859486 w 7859486"/>
                  <a:gd name="connsiteY2" fmla="*/ 1297394 h 1297394"/>
                  <a:gd name="connsiteX3" fmla="*/ 0 w 7859486"/>
                  <a:gd name="connsiteY3" fmla="*/ 1297394 h 1297394"/>
                  <a:gd name="connsiteX4" fmla="*/ 0 w 7859486"/>
                  <a:gd name="connsiteY4" fmla="*/ 0 h 1297394"/>
                  <a:gd name="connsiteX0" fmla="*/ 674914 w 7859486"/>
                  <a:gd name="connsiteY0" fmla="*/ 5443 h 1297394"/>
                  <a:gd name="connsiteX1" fmla="*/ 7859486 w 7859486"/>
                  <a:gd name="connsiteY1" fmla="*/ 0 h 1297394"/>
                  <a:gd name="connsiteX2" fmla="*/ 7859486 w 7859486"/>
                  <a:gd name="connsiteY2" fmla="*/ 1297394 h 1297394"/>
                  <a:gd name="connsiteX3" fmla="*/ 0 w 7859486"/>
                  <a:gd name="connsiteY3" fmla="*/ 1297394 h 1297394"/>
                  <a:gd name="connsiteX4" fmla="*/ 674914 w 7859486"/>
                  <a:gd name="connsiteY4" fmla="*/ 5443 h 1297394"/>
                  <a:gd name="connsiteX0" fmla="*/ 674914 w 8343900"/>
                  <a:gd name="connsiteY0" fmla="*/ 5443 h 1297394"/>
                  <a:gd name="connsiteX1" fmla="*/ 8343900 w 8343900"/>
                  <a:gd name="connsiteY1" fmla="*/ 0 h 1297394"/>
                  <a:gd name="connsiteX2" fmla="*/ 7859486 w 8343900"/>
                  <a:gd name="connsiteY2" fmla="*/ 1297394 h 1297394"/>
                  <a:gd name="connsiteX3" fmla="*/ 0 w 8343900"/>
                  <a:gd name="connsiteY3" fmla="*/ 1297394 h 1297394"/>
                  <a:gd name="connsiteX4" fmla="*/ 674914 w 8343900"/>
                  <a:gd name="connsiteY4" fmla="*/ 5443 h 1297394"/>
                  <a:gd name="connsiteX0" fmla="*/ 745671 w 8343900"/>
                  <a:gd name="connsiteY0" fmla="*/ 5443 h 1297394"/>
                  <a:gd name="connsiteX1" fmla="*/ 8343900 w 8343900"/>
                  <a:gd name="connsiteY1" fmla="*/ 0 h 1297394"/>
                  <a:gd name="connsiteX2" fmla="*/ 7859486 w 8343900"/>
                  <a:gd name="connsiteY2" fmla="*/ 1297394 h 1297394"/>
                  <a:gd name="connsiteX3" fmla="*/ 0 w 8343900"/>
                  <a:gd name="connsiteY3" fmla="*/ 1297394 h 1297394"/>
                  <a:gd name="connsiteX4" fmla="*/ 745671 w 8343900"/>
                  <a:gd name="connsiteY4" fmla="*/ 5443 h 1297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43900" h="1297394">
                    <a:moveTo>
                      <a:pt x="745671" y="5443"/>
                    </a:moveTo>
                    <a:lnTo>
                      <a:pt x="8343900" y="0"/>
                    </a:lnTo>
                    <a:lnTo>
                      <a:pt x="7859486" y="1297394"/>
                    </a:lnTo>
                    <a:lnTo>
                      <a:pt x="0" y="1297394"/>
                    </a:lnTo>
                    <a:lnTo>
                      <a:pt x="745671" y="5443"/>
                    </a:lnTo>
                    <a:close/>
                  </a:path>
                </a:pathLst>
              </a:cu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73" name="Gerader Verbinder 72"/>
              <p:cNvCxnSpPr/>
              <p:nvPr>
                <p:custDataLst>
                  <p:tags r:id="rId51"/>
                </p:custDataLst>
              </p:nvPr>
            </p:nvCxnSpPr>
            <p:spPr>
              <a:xfrm>
                <a:off x="1670956" y="4786439"/>
                <a:ext cx="7685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1" name="Picture 2" descr="https://pixabay.com/static/uploads/photo/2012/04/13/00/23/tower-31235_960_720.png"/>
            <p:cNvPicPr>
              <a:picLocks noChangeAspect="1" noChangeArrowheads="1"/>
            </p:cNvPicPr>
            <p:nvPr>
              <p:custDataLst>
                <p:tags r:id="rId5"/>
              </p:custDataLst>
            </p:nvPr>
          </p:nvPicPr>
          <p:blipFill>
            <a:blip r:embed="rId54" cstate="print">
              <a:extLst>
                <a:ext uri="{28A0092B-C50C-407E-A947-70E740481C1C}">
                  <a14:useLocalDpi xmlns:a14="http://schemas.microsoft.com/office/drawing/2010/main" val="0"/>
                </a:ext>
              </a:extLst>
            </a:blip>
            <a:srcRect/>
            <a:stretch>
              <a:fillRect/>
            </a:stretch>
          </p:blipFill>
          <p:spPr bwMode="auto">
            <a:xfrm>
              <a:off x="4633120" y="4259331"/>
              <a:ext cx="423472" cy="58298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_" descr="https://pixabay.com/static/uploads/photo/2012/04/13/00/23/tower-31235_960_720.png"/>
            <p:cNvPicPr>
              <a:picLocks noChangeAspect="1" noChangeArrowheads="1"/>
            </p:cNvPicPr>
            <p:nvPr>
              <p:custDataLst>
                <p:tags r:id="rId6"/>
              </p:custDataLst>
            </p:nvPr>
          </p:nvPicPr>
          <p:blipFill>
            <a:blip r:embed="rId54" cstate="print">
              <a:extLst>
                <a:ext uri="{28A0092B-C50C-407E-A947-70E740481C1C}">
                  <a14:useLocalDpi xmlns:a14="http://schemas.microsoft.com/office/drawing/2010/main" val="0"/>
                </a:ext>
              </a:extLst>
            </a:blip>
            <a:srcRect/>
            <a:stretch>
              <a:fillRect/>
            </a:stretch>
          </p:blipFill>
          <p:spPr bwMode="auto">
            <a:xfrm>
              <a:off x="9211368" y="4255787"/>
              <a:ext cx="423472" cy="58298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__" descr="https://pixabay.com/static/uploads/photo/2012/04/13/00/23/tower-31235_960_720.png"/>
            <p:cNvPicPr>
              <a:picLocks noChangeAspect="1" noChangeArrowheads="1"/>
            </p:cNvPicPr>
            <p:nvPr>
              <p:custDataLst>
                <p:tags r:id="rId7"/>
              </p:custDataLst>
            </p:nvPr>
          </p:nvPicPr>
          <p:blipFill>
            <a:blip r:embed="rId54" cstate="print">
              <a:extLst>
                <a:ext uri="{28A0092B-C50C-407E-A947-70E740481C1C}">
                  <a14:useLocalDpi xmlns:a14="http://schemas.microsoft.com/office/drawing/2010/main" val="0"/>
                </a:ext>
              </a:extLst>
            </a:blip>
            <a:srcRect/>
            <a:stretch>
              <a:fillRect/>
            </a:stretch>
          </p:blipFill>
          <p:spPr bwMode="auto">
            <a:xfrm>
              <a:off x="6942124" y="4948091"/>
              <a:ext cx="423472" cy="58298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___" descr="https://pixabay.com/static/uploads/photo/2012/04/13/00/23/tower-31235_960_720.png"/>
            <p:cNvPicPr>
              <a:picLocks noChangeAspect="1" noChangeArrowheads="1"/>
            </p:cNvPicPr>
            <p:nvPr>
              <p:custDataLst>
                <p:tags r:id="rId8"/>
              </p:custDataLst>
            </p:nvPr>
          </p:nvPicPr>
          <p:blipFill>
            <a:blip r:embed="rId54" cstate="print">
              <a:extLst>
                <a:ext uri="{28A0092B-C50C-407E-A947-70E740481C1C}">
                  <a14:useLocalDpi xmlns:a14="http://schemas.microsoft.com/office/drawing/2010/main" val="0"/>
                </a:ext>
              </a:extLst>
            </a:blip>
            <a:srcRect/>
            <a:stretch>
              <a:fillRect/>
            </a:stretch>
          </p:blipFill>
          <p:spPr bwMode="auto">
            <a:xfrm>
              <a:off x="11335350" y="4952085"/>
              <a:ext cx="423472" cy="582983"/>
            </a:xfrm>
            <a:prstGeom prst="rect">
              <a:avLst/>
            </a:prstGeom>
            <a:noFill/>
            <a:extLst>
              <a:ext uri="{909E8E84-426E-40DD-AFC4-6F175D3DCCD1}">
                <a14:hiddenFill xmlns:a14="http://schemas.microsoft.com/office/drawing/2010/main">
                  <a:solidFill>
                    <a:srgbClr val="FFFFFF"/>
                  </a:solidFill>
                </a14:hiddenFill>
              </a:ext>
            </a:extLst>
          </p:spPr>
        </p:pic>
        <p:pic>
          <p:nvPicPr>
            <p:cNvPr id="15" name="Grafik 14"/>
            <p:cNvPicPr>
              <a:picLocks noChangeAspect="1"/>
            </p:cNvPicPr>
            <p:nvPr>
              <p:custDataLst>
                <p:tags r:id="rId9"/>
              </p:custDataLst>
            </p:nvPr>
          </p:nvPicPr>
          <p:blipFill>
            <a:blip r:embed="rId55" cstate="print">
              <a:extLst>
                <a:ext uri="{28A0092B-C50C-407E-A947-70E740481C1C}">
                  <a14:useLocalDpi xmlns:a14="http://schemas.microsoft.com/office/drawing/2010/main" val="0"/>
                </a:ext>
              </a:extLst>
            </a:blip>
            <a:stretch>
              <a:fillRect/>
            </a:stretch>
          </p:blipFill>
          <p:spPr>
            <a:xfrm>
              <a:off x="4599493" y="4575848"/>
              <a:ext cx="245364" cy="245364"/>
            </a:xfrm>
            <a:prstGeom prst="rect">
              <a:avLst/>
            </a:prstGeom>
          </p:spPr>
        </p:pic>
        <p:pic>
          <p:nvPicPr>
            <p:cNvPr id="16" name="Grafik 15"/>
            <p:cNvPicPr>
              <a:picLocks noChangeAspect="1"/>
            </p:cNvPicPr>
            <p:nvPr>
              <p:custDataLst>
                <p:tags r:id="rId10"/>
              </p:custDataLst>
            </p:nvPr>
          </p:nvPicPr>
          <p:blipFill>
            <a:blip r:embed="rId55" cstate="print">
              <a:extLst>
                <a:ext uri="{28A0092B-C50C-407E-A947-70E740481C1C}">
                  <a14:useLocalDpi xmlns:a14="http://schemas.microsoft.com/office/drawing/2010/main" val="0"/>
                </a:ext>
              </a:extLst>
            </a:blip>
            <a:stretch>
              <a:fillRect/>
            </a:stretch>
          </p:blipFill>
          <p:spPr>
            <a:xfrm>
              <a:off x="6929099" y="5278867"/>
              <a:ext cx="245364" cy="245364"/>
            </a:xfrm>
            <a:prstGeom prst="rect">
              <a:avLst/>
            </a:prstGeom>
          </p:spPr>
        </p:pic>
        <p:pic>
          <p:nvPicPr>
            <p:cNvPr id="17" name="Grafik 16"/>
            <p:cNvPicPr>
              <a:picLocks noChangeAspect="1"/>
            </p:cNvPicPr>
            <p:nvPr>
              <p:custDataLst>
                <p:tags r:id="rId11"/>
              </p:custDataLst>
            </p:nvPr>
          </p:nvPicPr>
          <p:blipFill>
            <a:blip r:embed="rId55" cstate="print">
              <a:extLst>
                <a:ext uri="{28A0092B-C50C-407E-A947-70E740481C1C}">
                  <a14:useLocalDpi xmlns:a14="http://schemas.microsoft.com/office/drawing/2010/main" val="0"/>
                </a:ext>
              </a:extLst>
            </a:blip>
            <a:stretch>
              <a:fillRect/>
            </a:stretch>
          </p:blipFill>
          <p:spPr>
            <a:xfrm>
              <a:off x="9202188" y="4566883"/>
              <a:ext cx="245364" cy="245364"/>
            </a:xfrm>
            <a:prstGeom prst="rect">
              <a:avLst/>
            </a:prstGeom>
          </p:spPr>
        </p:pic>
        <p:pic>
          <p:nvPicPr>
            <p:cNvPr id="18" name="Grafik 17"/>
            <p:cNvPicPr>
              <a:picLocks noChangeAspect="1"/>
            </p:cNvPicPr>
            <p:nvPr>
              <p:custDataLst>
                <p:tags r:id="rId12"/>
              </p:custDataLst>
            </p:nvPr>
          </p:nvPicPr>
          <p:blipFill>
            <a:blip r:embed="rId55" cstate="print">
              <a:extLst>
                <a:ext uri="{28A0092B-C50C-407E-A947-70E740481C1C}">
                  <a14:useLocalDpi xmlns:a14="http://schemas.microsoft.com/office/drawing/2010/main" val="0"/>
                </a:ext>
              </a:extLst>
            </a:blip>
            <a:stretch>
              <a:fillRect/>
            </a:stretch>
          </p:blipFill>
          <p:spPr>
            <a:xfrm>
              <a:off x="11314147" y="5280009"/>
              <a:ext cx="245364" cy="245364"/>
            </a:xfrm>
            <a:prstGeom prst="rect">
              <a:avLst/>
            </a:prstGeom>
          </p:spPr>
        </p:pic>
        <p:cxnSp>
          <p:nvCxnSpPr>
            <p:cNvPr id="19" name="Gerader Verbinder 18"/>
            <p:cNvCxnSpPr>
              <a:stCxn id="11" idx="3"/>
            </p:cNvCxnSpPr>
            <p:nvPr>
              <p:custDataLst>
                <p:tags r:id="rId13"/>
              </p:custDataLst>
            </p:nvPr>
          </p:nvCxnSpPr>
          <p:spPr>
            <a:xfrm flipV="1">
              <a:off x="5056592" y="3394942"/>
              <a:ext cx="2150542" cy="1155881"/>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0" name="Gerader Verbinder 19"/>
            <p:cNvCxnSpPr>
              <a:stCxn id="13" idx="0"/>
              <a:endCxn id="41" idx="2"/>
            </p:cNvCxnSpPr>
            <p:nvPr>
              <p:custDataLst>
                <p:tags r:id="rId14"/>
              </p:custDataLst>
            </p:nvPr>
          </p:nvCxnSpPr>
          <p:spPr>
            <a:xfrm flipV="1">
              <a:off x="7153860" y="3542599"/>
              <a:ext cx="137181" cy="1405492"/>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1" name="Gerader Verbinder 20"/>
            <p:cNvCxnSpPr>
              <a:stCxn id="12" idx="0"/>
              <a:endCxn id="42" idx="2"/>
            </p:cNvCxnSpPr>
            <p:nvPr>
              <p:custDataLst>
                <p:tags r:id="rId15"/>
              </p:custDataLst>
            </p:nvPr>
          </p:nvCxnSpPr>
          <p:spPr>
            <a:xfrm flipH="1" flipV="1">
              <a:off x="8765713" y="3546695"/>
              <a:ext cx="657391" cy="709092"/>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22" name="Ellipse 21"/>
            <p:cNvSpPr/>
            <p:nvPr>
              <p:custDataLst>
                <p:tags r:id="rId16"/>
              </p:custDataLst>
            </p:nvPr>
          </p:nvSpPr>
          <p:spPr>
            <a:xfrm>
              <a:off x="7850307" y="3987713"/>
              <a:ext cx="3194489" cy="1694519"/>
            </a:xfrm>
            <a:prstGeom prst="ellipse">
              <a:avLst/>
            </a:prstGeom>
            <a:noFill/>
            <a:ln w="9525" cap="flat" cmpd="sng" algn="ctr">
              <a:solidFill>
                <a:schemeClr val="tx1">
                  <a:lumMod val="50000"/>
                  <a:lumOff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23" name="Ellipse 22"/>
            <p:cNvSpPr/>
            <p:nvPr>
              <p:custDataLst>
                <p:tags r:id="rId17"/>
              </p:custDataLst>
            </p:nvPr>
          </p:nvSpPr>
          <p:spPr>
            <a:xfrm>
              <a:off x="9856491" y="4157422"/>
              <a:ext cx="3194489" cy="1694519"/>
            </a:xfrm>
            <a:prstGeom prst="ellipse">
              <a:avLst/>
            </a:prstGeom>
            <a:noFill/>
            <a:ln w="9525" cap="flat" cmpd="sng" algn="ctr">
              <a:solidFill>
                <a:schemeClr val="tx1">
                  <a:lumMod val="50000"/>
                  <a:lumOff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pic>
          <p:nvPicPr>
            <p:cNvPr id="24" name="Grafik 23"/>
            <p:cNvPicPr>
              <a:picLocks noChangeAspect="1"/>
            </p:cNvPicPr>
            <p:nvPr>
              <p:custDataLst>
                <p:tags r:id="rId18"/>
              </p:custDataLst>
            </p:nvPr>
          </p:nvPicPr>
          <p:blipFill>
            <a:blip r:embed="rId55" cstate="print">
              <a:extLst>
                <a:ext uri="{28A0092B-C50C-407E-A947-70E740481C1C}">
                  <a14:useLocalDpi xmlns:a14="http://schemas.microsoft.com/office/drawing/2010/main" val="0"/>
                </a:ext>
              </a:extLst>
            </a:blip>
            <a:stretch>
              <a:fillRect/>
            </a:stretch>
          </p:blipFill>
          <p:spPr>
            <a:xfrm>
              <a:off x="9979998" y="2346998"/>
              <a:ext cx="325788" cy="325788"/>
            </a:xfrm>
            <a:prstGeom prst="rect">
              <a:avLst/>
            </a:prstGeom>
          </p:spPr>
        </p:pic>
        <p:pic>
          <p:nvPicPr>
            <p:cNvPr id="25" name="Picture 2____" descr="https://pixabay.com/static/uploads/photo/2012/04/13/00/23/tower-31235_960_720.png"/>
            <p:cNvPicPr>
              <a:picLocks noChangeAspect="1" noChangeArrowheads="1"/>
            </p:cNvPicPr>
            <p:nvPr>
              <p:custDataLst>
                <p:tags r:id="rId19"/>
              </p:custDataLst>
            </p:nvPr>
          </p:nvPicPr>
          <p:blipFill>
            <a:blip r:embed="rId56" cstate="print">
              <a:extLst>
                <a:ext uri="{28A0092B-C50C-407E-A947-70E740481C1C}">
                  <a14:useLocalDpi xmlns:a14="http://schemas.microsoft.com/office/drawing/2010/main" val="0"/>
                </a:ext>
              </a:extLst>
            </a:blip>
            <a:srcRect/>
            <a:stretch>
              <a:fillRect/>
            </a:stretch>
          </p:blipFill>
          <p:spPr bwMode="auto">
            <a:xfrm>
              <a:off x="10023373" y="2726899"/>
              <a:ext cx="239039" cy="329079"/>
            </a:xfrm>
            <a:prstGeom prst="rect">
              <a:avLst/>
            </a:prstGeom>
            <a:noFill/>
            <a:extLst>
              <a:ext uri="{909E8E84-426E-40DD-AFC4-6F175D3DCCD1}">
                <a14:hiddenFill xmlns:a14="http://schemas.microsoft.com/office/drawing/2010/main">
                  <a:solidFill>
                    <a:srgbClr val="FFFFFF"/>
                  </a:solidFill>
                </a14:hiddenFill>
              </a:ext>
            </a:extLst>
          </p:spPr>
        </p:pic>
        <p:sp>
          <p:nvSpPr>
            <p:cNvPr id="26" name="Textfeld 25"/>
            <p:cNvSpPr txBox="1"/>
            <p:nvPr>
              <p:custDataLst>
                <p:tags r:id="rId20"/>
              </p:custDataLst>
            </p:nvPr>
          </p:nvSpPr>
          <p:spPr>
            <a:xfrm>
              <a:off x="10304560" y="2404777"/>
              <a:ext cx="1970833" cy="257251"/>
            </a:xfrm>
            <a:prstGeom prst="rect">
              <a:avLst/>
            </a:prstGeom>
            <a:noFill/>
          </p:spPr>
          <p:txBody>
            <a:bodyPr wrap="none" rtlCol="0">
              <a:spAutoFit/>
            </a:bodyPr>
            <a:lstStyle/>
            <a:p>
              <a:r>
                <a:rPr lang="en-US" sz="900" dirty="0" smtClean="0"/>
                <a:t>WLAN-based Connectivity Unit</a:t>
              </a:r>
              <a:endParaRPr lang="en-US" sz="900" dirty="0"/>
            </a:p>
          </p:txBody>
        </p:sp>
        <p:sp>
          <p:nvSpPr>
            <p:cNvPr id="27" name="Textfeld 26"/>
            <p:cNvSpPr txBox="1"/>
            <p:nvPr>
              <p:custDataLst>
                <p:tags r:id="rId21"/>
              </p:custDataLst>
            </p:nvPr>
          </p:nvSpPr>
          <p:spPr>
            <a:xfrm>
              <a:off x="10304560" y="2760715"/>
              <a:ext cx="1070452" cy="257251"/>
            </a:xfrm>
            <a:prstGeom prst="rect">
              <a:avLst/>
            </a:prstGeom>
            <a:noFill/>
          </p:spPr>
          <p:txBody>
            <a:bodyPr wrap="none" rtlCol="0">
              <a:spAutoFit/>
            </a:bodyPr>
            <a:lstStyle/>
            <a:p>
              <a:r>
                <a:rPr lang="en-US" sz="900" dirty="0" smtClean="0"/>
                <a:t>Road Side Unit</a:t>
              </a:r>
              <a:endParaRPr lang="en-US" sz="900" dirty="0"/>
            </a:p>
          </p:txBody>
        </p:sp>
        <p:sp>
          <p:nvSpPr>
            <p:cNvPr id="28" name="Ellipse 27"/>
            <p:cNvSpPr/>
            <p:nvPr>
              <p:custDataLst>
                <p:tags r:id="rId22"/>
              </p:custDataLst>
            </p:nvPr>
          </p:nvSpPr>
          <p:spPr>
            <a:xfrm>
              <a:off x="10021059" y="3122650"/>
              <a:ext cx="243668" cy="156397"/>
            </a:xfrm>
            <a:prstGeom prst="ellipse">
              <a:avLst/>
            </a:prstGeom>
            <a:noFill/>
            <a:ln w="9525" cap="flat" cmpd="sng" algn="ctr">
              <a:solidFill>
                <a:schemeClr val="tx1">
                  <a:lumMod val="50000"/>
                  <a:lumOff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29" name="Textfeld 28"/>
            <p:cNvSpPr txBox="1"/>
            <p:nvPr>
              <p:custDataLst>
                <p:tags r:id="rId23"/>
              </p:custDataLst>
            </p:nvPr>
          </p:nvSpPr>
          <p:spPr>
            <a:xfrm>
              <a:off x="10304560" y="3094197"/>
              <a:ext cx="827492" cy="257251"/>
            </a:xfrm>
            <a:prstGeom prst="rect">
              <a:avLst/>
            </a:prstGeom>
            <a:noFill/>
          </p:spPr>
          <p:txBody>
            <a:bodyPr wrap="none" rtlCol="0">
              <a:spAutoFit/>
            </a:bodyPr>
            <a:lstStyle/>
            <a:p>
              <a:r>
                <a:rPr lang="en-US" sz="900" dirty="0" err="1" smtClean="0"/>
                <a:t>WiFi</a:t>
              </a:r>
              <a:r>
                <a:rPr lang="en-US" sz="900" dirty="0" smtClean="0"/>
                <a:t> range</a:t>
              </a:r>
              <a:endParaRPr lang="en-US" sz="900" dirty="0"/>
            </a:p>
          </p:txBody>
        </p:sp>
        <p:sp>
          <p:nvSpPr>
            <p:cNvPr id="30" name="Abgerundetes Rechteck 29"/>
            <p:cNvSpPr/>
            <p:nvPr>
              <p:custDataLst>
                <p:tags r:id="rId24"/>
              </p:custDataLst>
            </p:nvPr>
          </p:nvSpPr>
          <p:spPr>
            <a:xfrm>
              <a:off x="10022064" y="3367970"/>
              <a:ext cx="241658" cy="215312"/>
            </a:xfrm>
            <a:prstGeom prst="round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400" kern="0" dirty="0">
                  <a:solidFill>
                    <a:schemeClr val="bg1"/>
                  </a:solidFill>
                  <a:latin typeface="Bosch Office Sans"/>
                </a:rPr>
                <a:t>C</a:t>
              </a:r>
            </a:p>
          </p:txBody>
        </p:sp>
        <p:sp>
          <p:nvSpPr>
            <p:cNvPr id="31" name="Textfeld 30"/>
            <p:cNvSpPr txBox="1"/>
            <p:nvPr>
              <p:custDataLst>
                <p:tags r:id="rId25"/>
              </p:custDataLst>
            </p:nvPr>
          </p:nvSpPr>
          <p:spPr>
            <a:xfrm>
              <a:off x="10304560" y="3356915"/>
              <a:ext cx="1106182" cy="257251"/>
            </a:xfrm>
            <a:prstGeom prst="rect">
              <a:avLst/>
            </a:prstGeom>
            <a:noFill/>
          </p:spPr>
          <p:txBody>
            <a:bodyPr wrap="none" rtlCol="0">
              <a:spAutoFit/>
            </a:bodyPr>
            <a:lstStyle/>
            <a:p>
              <a:r>
                <a:rPr lang="en-US" sz="900" dirty="0" smtClean="0"/>
                <a:t>Data Consumer</a:t>
              </a:r>
              <a:endParaRPr lang="en-US" sz="900" dirty="0"/>
            </a:p>
          </p:txBody>
        </p:sp>
        <p:cxnSp>
          <p:nvCxnSpPr>
            <p:cNvPr id="32" name="Gerade Verbindung mit Pfeil 31"/>
            <p:cNvCxnSpPr/>
            <p:nvPr>
              <p:custDataLst>
                <p:tags r:id="rId26"/>
              </p:custDataLst>
            </p:nvPr>
          </p:nvCxnSpPr>
          <p:spPr>
            <a:xfrm>
              <a:off x="4731793" y="5432584"/>
              <a:ext cx="385190" cy="0"/>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feld 32"/>
            <p:cNvSpPr txBox="1"/>
            <p:nvPr>
              <p:custDataLst>
                <p:tags r:id="rId27"/>
              </p:custDataLst>
            </p:nvPr>
          </p:nvSpPr>
          <p:spPr>
            <a:xfrm>
              <a:off x="4816211" y="5430202"/>
              <a:ext cx="200179" cy="288982"/>
            </a:xfrm>
            <a:prstGeom prst="rect">
              <a:avLst/>
            </a:prstGeom>
            <a:noFill/>
          </p:spPr>
          <p:txBody>
            <a:bodyPr wrap="none" lIns="0" tIns="0" rIns="0" bIns="0" rtlCol="0">
              <a:noAutofit/>
            </a:bodyPr>
            <a:lstStyle/>
            <a:p>
              <a:pPr marR="0" defTabSz="914400" eaLnBrk="1" fontAlgn="auto" latinLnBrk="0" hangingPunct="1">
                <a:lnSpc>
                  <a:spcPts val="2300"/>
                </a:lnSpc>
                <a:spcBef>
                  <a:spcPts val="500"/>
                </a:spcBef>
                <a:spcAft>
                  <a:spcPts val="0"/>
                </a:spcAft>
                <a:buClrTx/>
                <a:buSzTx/>
                <a:buFontTx/>
                <a:buNone/>
                <a:tabLst/>
              </a:pPr>
              <a:r>
                <a:rPr kumimoji="0" lang="en-US" sz="1400" b="0" i="0" u="none" strike="noStrike" kern="0" cap="none" spc="0" normalizeH="0" baseline="0" noProof="0" dirty="0" smtClean="0">
                  <a:ln>
                    <a:noFill/>
                  </a:ln>
                  <a:solidFill>
                    <a:srgbClr val="FF0000"/>
                  </a:solidFill>
                  <a:effectLst/>
                  <a:uLnTx/>
                  <a:uFillTx/>
                </a:rPr>
                <a:t>V</a:t>
              </a:r>
            </a:p>
          </p:txBody>
        </p:sp>
        <p:grpSp>
          <p:nvGrpSpPr>
            <p:cNvPr id="34" name="Gruppieren 33"/>
            <p:cNvGrpSpPr/>
            <p:nvPr/>
          </p:nvGrpSpPr>
          <p:grpSpPr>
            <a:xfrm>
              <a:off x="3378974" y="4415586"/>
              <a:ext cx="1712710" cy="1237180"/>
              <a:chOff x="259080" y="4065250"/>
              <a:chExt cx="1859550" cy="1343250"/>
            </a:xfrm>
          </p:grpSpPr>
          <p:pic>
            <p:nvPicPr>
              <p:cNvPr id="69" name="Grafik 68"/>
              <p:cNvPicPr>
                <a:picLocks noChangeAspect="1"/>
              </p:cNvPicPr>
              <p:nvPr>
                <p:custDataLst>
                  <p:tags r:id="rId47"/>
                </p:custDataLst>
              </p:nvPr>
            </p:nvPicPr>
            <p:blipFill>
              <a:blip r:embed="rId57" cstate="print">
                <a:extLst>
                  <a:ext uri="{28A0092B-C50C-407E-A947-70E740481C1C}">
                    <a14:useLocalDpi xmlns:a14="http://schemas.microsoft.com/office/drawing/2010/main" val="0"/>
                  </a:ext>
                </a:extLst>
              </a:blip>
              <a:stretch>
                <a:fillRect/>
              </a:stretch>
            </p:blipFill>
            <p:spPr>
              <a:xfrm>
                <a:off x="259080" y="4065250"/>
                <a:ext cx="1859550" cy="1343250"/>
              </a:xfrm>
              <a:prstGeom prst="rect">
                <a:avLst/>
              </a:prstGeom>
            </p:spPr>
          </p:pic>
          <p:pic>
            <p:nvPicPr>
              <p:cNvPr id="70" name="Grafik 69"/>
              <p:cNvPicPr>
                <a:picLocks noChangeAspect="1"/>
              </p:cNvPicPr>
              <p:nvPr>
                <p:custDataLst>
                  <p:tags r:id="rId48"/>
                </p:custDataLst>
              </p:nvPr>
            </p:nvPicPr>
            <p:blipFill>
              <a:blip r:embed="rId55" cstate="print">
                <a:extLst>
                  <a:ext uri="{28A0092B-C50C-407E-A947-70E740481C1C}">
                    <a14:useLocalDpi xmlns:a14="http://schemas.microsoft.com/office/drawing/2010/main" val="0"/>
                  </a:ext>
                </a:extLst>
              </a:blip>
              <a:stretch>
                <a:fillRect/>
              </a:stretch>
            </p:blipFill>
            <p:spPr>
              <a:xfrm>
                <a:off x="889086" y="4391442"/>
                <a:ext cx="265755" cy="265755"/>
              </a:xfrm>
              <a:prstGeom prst="rect">
                <a:avLst/>
              </a:prstGeom>
            </p:spPr>
          </p:pic>
          <p:sp>
            <p:nvSpPr>
              <p:cNvPr id="71" name="Abgerundetes Rechteck 70"/>
              <p:cNvSpPr/>
              <p:nvPr>
                <p:custDataLst>
                  <p:tags r:id="rId49"/>
                </p:custDataLst>
              </p:nvPr>
            </p:nvSpPr>
            <p:spPr>
              <a:xfrm>
                <a:off x="559030" y="4744312"/>
                <a:ext cx="317478" cy="342265"/>
              </a:xfrm>
              <a:prstGeom prst="round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600" kern="0" dirty="0">
                    <a:solidFill>
                      <a:schemeClr val="bg1"/>
                    </a:solidFill>
                    <a:latin typeface="Bosch Office Sans"/>
                  </a:rPr>
                  <a:t>C</a:t>
                </a:r>
              </a:p>
            </p:txBody>
          </p:sp>
        </p:grpSp>
        <p:sp>
          <p:nvSpPr>
            <p:cNvPr id="35" name="Ellipse 34"/>
            <p:cNvSpPr/>
            <p:nvPr>
              <p:custDataLst>
                <p:tags r:id="rId28"/>
              </p:custDataLst>
            </p:nvPr>
          </p:nvSpPr>
          <p:spPr>
            <a:xfrm>
              <a:off x="3262003" y="4057672"/>
              <a:ext cx="3194489" cy="1694519"/>
            </a:xfrm>
            <a:prstGeom prst="ellipse">
              <a:avLst/>
            </a:prstGeom>
            <a:noFill/>
            <a:ln w="9525" cap="flat" cmpd="sng" algn="ctr">
              <a:solidFill>
                <a:schemeClr val="tx1">
                  <a:lumMod val="50000"/>
                  <a:lumOff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36" name="Ellipse 35"/>
            <p:cNvSpPr/>
            <p:nvPr>
              <p:custDataLst>
                <p:tags r:id="rId29"/>
              </p:custDataLst>
            </p:nvPr>
          </p:nvSpPr>
          <p:spPr>
            <a:xfrm>
              <a:off x="5594288" y="4157422"/>
              <a:ext cx="3194489" cy="1694519"/>
            </a:xfrm>
            <a:prstGeom prst="ellipse">
              <a:avLst/>
            </a:prstGeom>
            <a:noFill/>
            <a:ln w="9525" cap="flat" cmpd="sng" algn="ctr">
              <a:solidFill>
                <a:schemeClr val="tx1">
                  <a:lumMod val="50000"/>
                  <a:lumOff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nvGrpSpPr>
            <p:cNvPr id="37" name="Gruppieren 36"/>
            <p:cNvGrpSpPr/>
            <p:nvPr/>
          </p:nvGrpSpPr>
          <p:grpSpPr>
            <a:xfrm>
              <a:off x="4912962" y="4650009"/>
              <a:ext cx="408041" cy="397223"/>
              <a:chOff x="5373923" y="3302956"/>
              <a:chExt cx="760980" cy="740805"/>
            </a:xfrm>
          </p:grpSpPr>
          <p:pic>
            <p:nvPicPr>
              <p:cNvPr id="62" name="Grafik 61"/>
              <p:cNvPicPr>
                <a:picLocks noChangeAspect="1"/>
              </p:cNvPicPr>
              <p:nvPr>
                <p:custDataLst>
                  <p:tags r:id="rId41"/>
                </p:custDataLst>
              </p:nvPr>
            </p:nvPicPr>
            <p:blipFill>
              <a:blip r:embed="rId58" cstate="print">
                <a:extLst>
                  <a:ext uri="{28A0092B-C50C-407E-A947-70E740481C1C}">
                    <a14:useLocalDpi xmlns:a14="http://schemas.microsoft.com/office/drawing/2010/main" val="0"/>
                  </a:ext>
                </a:extLst>
              </a:blip>
              <a:stretch>
                <a:fillRect/>
              </a:stretch>
            </p:blipFill>
            <p:spPr>
              <a:xfrm>
                <a:off x="5373923" y="3302956"/>
                <a:ext cx="442949" cy="442949"/>
              </a:xfrm>
              <a:prstGeom prst="rect">
                <a:avLst/>
              </a:prstGeom>
            </p:spPr>
          </p:pic>
          <p:grpSp>
            <p:nvGrpSpPr>
              <p:cNvPr id="63" name="Gruppieren 62"/>
              <p:cNvGrpSpPr/>
              <p:nvPr/>
            </p:nvGrpSpPr>
            <p:grpSpPr>
              <a:xfrm>
                <a:off x="5498841" y="3545831"/>
                <a:ext cx="636062" cy="497930"/>
                <a:chOff x="4030412" y="3810018"/>
                <a:chExt cx="636062" cy="497930"/>
              </a:xfrm>
            </p:grpSpPr>
            <p:sp>
              <p:nvSpPr>
                <p:cNvPr id="64" name="Wolke 63"/>
                <p:cNvSpPr/>
                <p:nvPr>
                  <p:custDataLst>
                    <p:tags r:id="rId42"/>
                  </p:custDataLst>
                </p:nvPr>
              </p:nvSpPr>
              <p:spPr>
                <a:xfrm>
                  <a:off x="4093820" y="3869259"/>
                  <a:ext cx="469232" cy="301365"/>
                </a:xfrm>
                <a:prstGeom prst="cloud">
                  <a:avLst/>
                </a:prstGeom>
                <a:noFill/>
                <a:ln w="9525" cap="flat" cmpd="sng" algn="ctr">
                  <a:solidFill>
                    <a:schemeClr val="bg1">
                      <a:lumMod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65" name="Rechteck 64"/>
                <p:cNvSpPr/>
                <p:nvPr>
                  <p:custDataLst>
                    <p:tags r:id="rId43"/>
                  </p:custDataLst>
                </p:nvPr>
              </p:nvSpPr>
              <p:spPr>
                <a:xfrm>
                  <a:off x="4060614" y="3976142"/>
                  <a:ext cx="525942" cy="253723"/>
                </a:xfrm>
                <a:prstGeom prst="rect">
                  <a:avLst/>
                </a:prstGeom>
                <a:solidFill>
                  <a:schemeClr val="bg1"/>
                </a:solidFill>
                <a:ln w="9525" cap="flat" cmpd="sng" algn="ctr">
                  <a:noFill/>
                  <a:prstDash val="solid"/>
                </a:ln>
                <a:effectLst>
                  <a:softEdge rad="31750"/>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66" name="Bogen 65"/>
                <p:cNvSpPr/>
                <p:nvPr>
                  <p:custDataLst>
                    <p:tags r:id="rId44"/>
                  </p:custDataLst>
                </p:nvPr>
              </p:nvSpPr>
              <p:spPr>
                <a:xfrm>
                  <a:off x="4030412" y="3972249"/>
                  <a:ext cx="600178" cy="277091"/>
                </a:xfrm>
                <a:prstGeom prst="arc">
                  <a:avLst>
                    <a:gd name="adj1" fmla="val 11545557"/>
                    <a:gd name="adj2" fmla="val 20700295"/>
                  </a:avLst>
                </a:prstGeom>
                <a:ln>
                  <a:solidFill>
                    <a:schemeClr val="bg1">
                      <a:lumMod val="50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7" name="Picture 2____" descr="https://cdn.pixabay.com/photo/2013/07/13/10/44/asphalt-157687_960_720.png"/>
                <p:cNvPicPr>
                  <a:picLocks noChangeAspect="1" noChangeArrowheads="1"/>
                </p:cNvPicPr>
                <p:nvPr>
                  <p:custDataLst>
                    <p:tags r:id="rId45"/>
                  </p:custDataLst>
                </p:nvPr>
              </p:nvPicPr>
              <p:blipFill rotWithShape="1">
                <a:blip r:embed="rId59" cstate="print">
                  <a:extLst>
                    <a:ext uri="{28A0092B-C50C-407E-A947-70E740481C1C}">
                      <a14:useLocalDpi xmlns:a14="http://schemas.microsoft.com/office/drawing/2010/main" val="0"/>
                    </a:ext>
                  </a:extLst>
                </a:blip>
                <a:srcRect b="23794"/>
                <a:stretch/>
              </p:blipFill>
              <p:spPr bwMode="auto">
                <a:xfrm>
                  <a:off x="4070738" y="3910825"/>
                  <a:ext cx="595736" cy="389100"/>
                </a:xfrm>
                <a:prstGeom prst="rect">
                  <a:avLst/>
                </a:prstGeom>
                <a:noFill/>
                <a:extLst>
                  <a:ext uri="{909E8E84-426E-40DD-AFC4-6F175D3DCCD1}">
                    <a14:hiddenFill xmlns:a14="http://schemas.microsoft.com/office/drawing/2010/main">
                      <a:solidFill>
                        <a:srgbClr val="FFFFFF"/>
                      </a:solidFill>
                    </a14:hiddenFill>
                  </a:ext>
                </a:extLst>
              </p:spPr>
            </p:pic>
            <p:sp>
              <p:nvSpPr>
                <p:cNvPr id="68" name="Abgerundetes Rechteck 67"/>
                <p:cNvSpPr/>
                <p:nvPr>
                  <p:custDataLst>
                    <p:tags r:id="rId46"/>
                  </p:custDataLst>
                </p:nvPr>
              </p:nvSpPr>
              <p:spPr>
                <a:xfrm>
                  <a:off x="4060614" y="3810018"/>
                  <a:ext cx="525942" cy="497930"/>
                </a:xfrm>
                <a:prstGeom prst="roundRect">
                  <a:avLst/>
                </a:prstGeom>
                <a:noFill/>
                <a:ln w="12700" cap="flat" cmpd="sng" algn="ctr">
                  <a:solidFill>
                    <a:schemeClr val="accent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grpSp>
        <p:grpSp>
          <p:nvGrpSpPr>
            <p:cNvPr id="39" name="Gruppieren 38"/>
            <p:cNvGrpSpPr/>
            <p:nvPr/>
          </p:nvGrpSpPr>
          <p:grpSpPr>
            <a:xfrm>
              <a:off x="9486413" y="4658208"/>
              <a:ext cx="408041" cy="397223"/>
              <a:chOff x="5373923" y="3302956"/>
              <a:chExt cx="760980" cy="740805"/>
            </a:xfrm>
          </p:grpSpPr>
          <p:pic>
            <p:nvPicPr>
              <p:cNvPr id="48" name="Grafik 47"/>
              <p:cNvPicPr>
                <a:picLocks noChangeAspect="1"/>
              </p:cNvPicPr>
              <p:nvPr>
                <p:custDataLst>
                  <p:tags r:id="rId35"/>
                </p:custDataLst>
              </p:nvPr>
            </p:nvPicPr>
            <p:blipFill>
              <a:blip r:embed="rId58" cstate="print">
                <a:extLst>
                  <a:ext uri="{28A0092B-C50C-407E-A947-70E740481C1C}">
                    <a14:useLocalDpi xmlns:a14="http://schemas.microsoft.com/office/drawing/2010/main" val="0"/>
                  </a:ext>
                </a:extLst>
              </a:blip>
              <a:stretch>
                <a:fillRect/>
              </a:stretch>
            </p:blipFill>
            <p:spPr>
              <a:xfrm>
                <a:off x="5373923" y="3302956"/>
                <a:ext cx="442949" cy="442949"/>
              </a:xfrm>
              <a:prstGeom prst="rect">
                <a:avLst/>
              </a:prstGeom>
            </p:spPr>
          </p:pic>
          <p:grpSp>
            <p:nvGrpSpPr>
              <p:cNvPr id="49" name="Gruppieren 48"/>
              <p:cNvGrpSpPr/>
              <p:nvPr/>
            </p:nvGrpSpPr>
            <p:grpSpPr>
              <a:xfrm>
                <a:off x="5498841" y="3545831"/>
                <a:ext cx="636062" cy="497930"/>
                <a:chOff x="4030412" y="3810018"/>
                <a:chExt cx="636062" cy="497930"/>
              </a:xfrm>
            </p:grpSpPr>
            <p:sp>
              <p:nvSpPr>
                <p:cNvPr id="50" name="Wolke 49"/>
                <p:cNvSpPr/>
                <p:nvPr>
                  <p:custDataLst>
                    <p:tags r:id="rId36"/>
                  </p:custDataLst>
                </p:nvPr>
              </p:nvSpPr>
              <p:spPr>
                <a:xfrm>
                  <a:off x="4093820" y="3869259"/>
                  <a:ext cx="469232" cy="301365"/>
                </a:xfrm>
                <a:prstGeom prst="cloud">
                  <a:avLst/>
                </a:prstGeom>
                <a:noFill/>
                <a:ln w="9525" cap="flat" cmpd="sng" algn="ctr">
                  <a:solidFill>
                    <a:schemeClr val="bg1">
                      <a:lumMod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51" name="Rechteck 50"/>
                <p:cNvSpPr/>
                <p:nvPr>
                  <p:custDataLst>
                    <p:tags r:id="rId37"/>
                  </p:custDataLst>
                </p:nvPr>
              </p:nvSpPr>
              <p:spPr>
                <a:xfrm>
                  <a:off x="4060614" y="3976142"/>
                  <a:ext cx="525942" cy="253723"/>
                </a:xfrm>
                <a:prstGeom prst="rect">
                  <a:avLst/>
                </a:prstGeom>
                <a:solidFill>
                  <a:schemeClr val="bg1"/>
                </a:solidFill>
                <a:ln w="9525" cap="flat" cmpd="sng" algn="ctr">
                  <a:noFill/>
                  <a:prstDash val="solid"/>
                </a:ln>
                <a:effectLst>
                  <a:softEdge rad="31750"/>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52" name="Bogen 51"/>
                <p:cNvSpPr/>
                <p:nvPr>
                  <p:custDataLst>
                    <p:tags r:id="rId38"/>
                  </p:custDataLst>
                </p:nvPr>
              </p:nvSpPr>
              <p:spPr>
                <a:xfrm>
                  <a:off x="4030412" y="3972249"/>
                  <a:ext cx="600178" cy="277091"/>
                </a:xfrm>
                <a:prstGeom prst="arc">
                  <a:avLst>
                    <a:gd name="adj1" fmla="val 11545557"/>
                    <a:gd name="adj2" fmla="val 20700295"/>
                  </a:avLst>
                </a:prstGeom>
                <a:ln>
                  <a:solidFill>
                    <a:schemeClr val="bg1">
                      <a:lumMod val="50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53" name="Picture 2____" descr="https://cdn.pixabay.com/photo/2013/07/13/10/44/asphalt-157687_960_720.png"/>
                <p:cNvPicPr>
                  <a:picLocks noChangeAspect="1" noChangeArrowheads="1"/>
                </p:cNvPicPr>
                <p:nvPr>
                  <p:custDataLst>
                    <p:tags r:id="rId39"/>
                  </p:custDataLst>
                </p:nvPr>
              </p:nvPicPr>
              <p:blipFill rotWithShape="1">
                <a:blip r:embed="rId59" cstate="print">
                  <a:extLst>
                    <a:ext uri="{28A0092B-C50C-407E-A947-70E740481C1C}">
                      <a14:useLocalDpi xmlns:a14="http://schemas.microsoft.com/office/drawing/2010/main" val="0"/>
                    </a:ext>
                  </a:extLst>
                </a:blip>
                <a:srcRect b="23794"/>
                <a:stretch/>
              </p:blipFill>
              <p:spPr bwMode="auto">
                <a:xfrm>
                  <a:off x="4070738" y="3910825"/>
                  <a:ext cx="595736" cy="389100"/>
                </a:xfrm>
                <a:prstGeom prst="rect">
                  <a:avLst/>
                </a:prstGeom>
                <a:noFill/>
                <a:extLst>
                  <a:ext uri="{909E8E84-426E-40DD-AFC4-6F175D3DCCD1}">
                    <a14:hiddenFill xmlns:a14="http://schemas.microsoft.com/office/drawing/2010/main">
                      <a:solidFill>
                        <a:srgbClr val="FFFFFF"/>
                      </a:solidFill>
                    </a14:hiddenFill>
                  </a:ext>
                </a:extLst>
              </p:spPr>
            </p:pic>
            <p:sp>
              <p:nvSpPr>
                <p:cNvPr id="54" name="Abgerundetes Rechteck 53"/>
                <p:cNvSpPr/>
                <p:nvPr>
                  <p:custDataLst>
                    <p:tags r:id="rId40"/>
                  </p:custDataLst>
                </p:nvPr>
              </p:nvSpPr>
              <p:spPr>
                <a:xfrm>
                  <a:off x="4060614" y="3810018"/>
                  <a:ext cx="525942" cy="497930"/>
                </a:xfrm>
                <a:prstGeom prst="roundRect">
                  <a:avLst/>
                </a:prstGeom>
                <a:noFill/>
                <a:ln w="12700" cap="flat" cmpd="sng" algn="ctr">
                  <a:solidFill>
                    <a:schemeClr val="accent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grpSp>
        <p:pic>
          <p:nvPicPr>
            <p:cNvPr id="41" name="Grafik 40"/>
            <p:cNvPicPr>
              <a:picLocks noChangeAspect="1"/>
            </p:cNvPicPr>
            <p:nvPr>
              <p:custDataLst>
                <p:tags r:id="rId30"/>
              </p:custDataLst>
            </p:nvPr>
          </p:nvPicPr>
          <p:blipFill>
            <a:blip r:embed="rId60" cstate="print">
              <a:extLst>
                <a:ext uri="{28A0092B-C50C-407E-A947-70E740481C1C}">
                  <a14:useLocalDpi xmlns:a14="http://schemas.microsoft.com/office/drawing/2010/main" val="0"/>
                </a:ext>
              </a:extLst>
            </a:blip>
            <a:stretch>
              <a:fillRect/>
            </a:stretch>
          </p:blipFill>
          <p:spPr>
            <a:xfrm>
              <a:off x="7068505" y="3241063"/>
              <a:ext cx="445071" cy="301536"/>
            </a:xfrm>
            <a:prstGeom prst="rect">
              <a:avLst/>
            </a:prstGeom>
          </p:spPr>
        </p:pic>
        <p:pic>
          <p:nvPicPr>
            <p:cNvPr id="42" name="Grafik 41"/>
            <p:cNvPicPr>
              <a:picLocks noChangeAspect="1"/>
            </p:cNvPicPr>
            <p:nvPr>
              <p:custDataLst>
                <p:tags r:id="rId31"/>
              </p:custDataLst>
            </p:nvPr>
          </p:nvPicPr>
          <p:blipFill>
            <a:blip r:embed="rId60" cstate="print">
              <a:extLst>
                <a:ext uri="{28A0092B-C50C-407E-A947-70E740481C1C}">
                  <a14:useLocalDpi xmlns:a14="http://schemas.microsoft.com/office/drawing/2010/main" val="0"/>
                </a:ext>
              </a:extLst>
            </a:blip>
            <a:stretch>
              <a:fillRect/>
            </a:stretch>
          </p:blipFill>
          <p:spPr>
            <a:xfrm>
              <a:off x="8543177" y="3245159"/>
              <a:ext cx="445071" cy="301536"/>
            </a:xfrm>
            <a:prstGeom prst="rect">
              <a:avLst/>
            </a:prstGeom>
          </p:spPr>
        </p:pic>
        <p:cxnSp>
          <p:nvCxnSpPr>
            <p:cNvPr id="43" name="Gerader Verbinder 42"/>
            <p:cNvCxnSpPr>
              <a:stCxn id="42" idx="1"/>
              <a:endCxn id="41" idx="3"/>
            </p:cNvCxnSpPr>
            <p:nvPr>
              <p:custDataLst>
                <p:tags r:id="rId32"/>
              </p:custDataLst>
            </p:nvPr>
          </p:nvCxnSpPr>
          <p:spPr>
            <a:xfrm flipH="1" flipV="1">
              <a:off x="7513576" y="3391831"/>
              <a:ext cx="1029601" cy="4096"/>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4" name="Gerader Verbinder 43"/>
            <p:cNvCxnSpPr/>
            <p:nvPr>
              <p:custDataLst>
                <p:tags r:id="rId33"/>
              </p:custDataLst>
            </p:nvPr>
          </p:nvCxnSpPr>
          <p:spPr>
            <a:xfrm>
              <a:off x="8468031" y="2914894"/>
              <a:ext cx="154885" cy="348633"/>
            </a:xfrm>
            <a:prstGeom prst="lin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45" name="Gerader Verbinder 44"/>
            <p:cNvCxnSpPr/>
            <p:nvPr>
              <p:custDataLst>
                <p:tags r:id="rId34"/>
              </p:custDataLst>
            </p:nvPr>
          </p:nvCxnSpPr>
          <p:spPr>
            <a:xfrm>
              <a:off x="6913486" y="2977112"/>
              <a:ext cx="247696" cy="282198"/>
            </a:xfrm>
            <a:prstGeom prst="lin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grpSp>
      <p:sp>
        <p:nvSpPr>
          <p:cNvPr id="74" name="Titel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smtClean="0"/>
              <a:t>Research </a:t>
            </a:r>
            <a:r>
              <a:rPr lang="de-DE" dirty="0" err="1" smtClean="0"/>
              <a:t>Direction</a:t>
            </a:r>
            <a:r>
              <a:rPr lang="de-DE" dirty="0" smtClean="0"/>
              <a:t>: Mobility</a:t>
            </a:r>
            <a:endParaRPr lang="de-DE" dirty="0"/>
          </a:p>
        </p:txBody>
      </p:sp>
      <p:sp>
        <p:nvSpPr>
          <p:cNvPr id="75" name="Inhaltsplatzhalter 2"/>
          <p:cNvSpPr>
            <a:spLocks noGrp="1"/>
          </p:cNvSpPr>
          <p:nvPr>
            <p:ph idx="1"/>
          </p:nvPr>
        </p:nvSpPr>
        <p:spPr>
          <a:xfrm>
            <a:off x="838200" y="1825625"/>
            <a:ext cx="10025919" cy="4351338"/>
          </a:xfrm>
        </p:spPr>
        <p:txBody>
          <a:bodyPr>
            <a:normAutofit/>
          </a:bodyPr>
          <a:lstStyle/>
          <a:p>
            <a:r>
              <a:rPr lang="en-US" sz="2400" dirty="0" smtClean="0"/>
              <a:t>Consumer Mobility </a:t>
            </a:r>
          </a:p>
          <a:p>
            <a:r>
              <a:rPr lang="en-US" sz="2400" dirty="0" smtClean="0"/>
              <a:t>Producer </a:t>
            </a:r>
            <a:r>
              <a:rPr lang="en-US" sz="2400" dirty="0"/>
              <a:t>mobility (data-source is moving) </a:t>
            </a:r>
          </a:p>
          <a:p>
            <a:pPr lvl="1"/>
            <a:r>
              <a:rPr lang="en-US" sz="2000" dirty="0" smtClean="0"/>
              <a:t>Some early </a:t>
            </a:r>
            <a:r>
              <a:rPr lang="en-US" sz="2000" dirty="0"/>
              <a:t>works dealing with producer </a:t>
            </a:r>
            <a:r>
              <a:rPr lang="en-US" sz="2000" dirty="0" smtClean="0"/>
              <a:t>mobility [2,3]</a:t>
            </a:r>
          </a:p>
          <a:p>
            <a:pPr lvl="2"/>
            <a:r>
              <a:rPr lang="en-US" sz="1800" dirty="0" smtClean="0"/>
              <a:t>Anchor based [4,5]</a:t>
            </a:r>
          </a:p>
          <a:p>
            <a:pPr lvl="3"/>
            <a:r>
              <a:rPr lang="en-US" sz="1600" dirty="0" smtClean="0"/>
              <a:t>Synchronization of anchor(s)</a:t>
            </a:r>
          </a:p>
          <a:p>
            <a:pPr lvl="2"/>
            <a:r>
              <a:rPr lang="en-US" sz="1800" dirty="0" smtClean="0"/>
              <a:t>Anchorless [1]</a:t>
            </a:r>
          </a:p>
          <a:p>
            <a:pPr lvl="3"/>
            <a:r>
              <a:rPr lang="en-US" sz="1600" dirty="0" smtClean="0"/>
              <a:t>Router updates</a:t>
            </a:r>
            <a:endParaRPr lang="en-US" sz="1600" dirty="0"/>
          </a:p>
          <a:p>
            <a:r>
              <a:rPr lang="en-US" sz="2400" dirty="0" smtClean="0"/>
              <a:t>Function/service mobility</a:t>
            </a:r>
          </a:p>
          <a:p>
            <a:pPr lvl="1"/>
            <a:r>
              <a:rPr lang="en-US" sz="2000" dirty="0" smtClean="0"/>
              <a:t>Migration</a:t>
            </a:r>
          </a:p>
          <a:p>
            <a:endParaRPr lang="en-US" dirty="0" smtClean="0"/>
          </a:p>
          <a:p>
            <a:r>
              <a:rPr lang="en-US" sz="2400" dirty="0" smtClean="0"/>
              <a:t>Best not to change solution based on the scenario</a:t>
            </a:r>
            <a:endParaRPr lang="en-US" sz="2400" dirty="0"/>
          </a:p>
        </p:txBody>
      </p:sp>
      <p:cxnSp>
        <p:nvCxnSpPr>
          <p:cNvPr id="76" name="Gerade Verbindung mit Pfeil 75"/>
          <p:cNvCxnSpPr/>
          <p:nvPr/>
        </p:nvCxnSpPr>
        <p:spPr>
          <a:xfrm>
            <a:off x="5525287" y="4938959"/>
            <a:ext cx="3922265" cy="9132"/>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sp>
        <p:nvSpPr>
          <p:cNvPr id="77" name="Textfeld 76"/>
          <p:cNvSpPr txBox="1"/>
          <p:nvPr/>
        </p:nvSpPr>
        <p:spPr>
          <a:xfrm>
            <a:off x="6210473" y="4569627"/>
            <a:ext cx="2498954" cy="369332"/>
          </a:xfrm>
          <a:prstGeom prst="rect">
            <a:avLst/>
          </a:prstGeom>
          <a:noFill/>
        </p:spPr>
        <p:txBody>
          <a:bodyPr wrap="none" rtlCol="0">
            <a:spAutoFit/>
          </a:bodyPr>
          <a:lstStyle/>
          <a:p>
            <a:r>
              <a:rPr lang="de-DE" dirty="0" err="1" smtClean="0">
                <a:solidFill>
                  <a:srgbClr val="0070C0"/>
                </a:solidFill>
              </a:rPr>
              <a:t>Migrate</a:t>
            </a:r>
            <a:r>
              <a:rPr lang="de-DE" dirty="0" smtClean="0">
                <a:solidFill>
                  <a:srgbClr val="0070C0"/>
                </a:solidFill>
              </a:rPr>
              <a:t> </a:t>
            </a:r>
            <a:r>
              <a:rPr lang="de-DE" dirty="0" err="1" smtClean="0">
                <a:solidFill>
                  <a:srgbClr val="0070C0"/>
                </a:solidFill>
              </a:rPr>
              <a:t>function</a:t>
            </a:r>
            <a:r>
              <a:rPr lang="de-DE" dirty="0" smtClean="0">
                <a:solidFill>
                  <a:srgbClr val="0070C0"/>
                </a:solidFill>
              </a:rPr>
              <a:t>/</a:t>
            </a:r>
            <a:r>
              <a:rPr lang="de-DE" dirty="0" err="1" smtClean="0">
                <a:solidFill>
                  <a:srgbClr val="0070C0"/>
                </a:solidFill>
              </a:rPr>
              <a:t>service</a:t>
            </a:r>
            <a:endParaRPr lang="de-DE" dirty="0">
              <a:solidFill>
                <a:srgbClr val="0070C0"/>
              </a:solidFill>
            </a:endParaRPr>
          </a:p>
        </p:txBody>
      </p:sp>
      <p:sp>
        <p:nvSpPr>
          <p:cNvPr id="2" name="TextBox 1"/>
          <p:cNvSpPr txBox="1"/>
          <p:nvPr/>
        </p:nvSpPr>
        <p:spPr>
          <a:xfrm>
            <a:off x="548107" y="5896106"/>
            <a:ext cx="11215688" cy="1323439"/>
          </a:xfrm>
          <a:prstGeom prst="rect">
            <a:avLst/>
          </a:prstGeom>
          <a:noFill/>
        </p:spPr>
        <p:txBody>
          <a:bodyPr wrap="square" rtlCol="0">
            <a:spAutoFit/>
          </a:bodyPr>
          <a:lstStyle/>
          <a:p>
            <a:r>
              <a:rPr lang="it-IT" sz="1000" dirty="0" smtClean="0"/>
              <a:t>[1] J</a:t>
            </a:r>
            <a:r>
              <a:rPr lang="it-IT" sz="1000" dirty="0"/>
              <a:t>. </a:t>
            </a:r>
            <a:r>
              <a:rPr lang="it-IT" sz="1000" dirty="0" smtClean="0"/>
              <a:t>Augé, </a:t>
            </a:r>
            <a:r>
              <a:rPr lang="it-IT" sz="1000" dirty="0"/>
              <a:t>G. Carofiglio, G. Grassi, L. Muscariello, G. Pau, and X. Zeng. </a:t>
            </a:r>
            <a:r>
              <a:rPr lang="it-IT" sz="1000" dirty="0" smtClean="0"/>
              <a:t>, MAPMe: </a:t>
            </a:r>
            <a:r>
              <a:rPr lang="en-US" sz="1000" dirty="0" smtClean="0"/>
              <a:t>Managing </a:t>
            </a:r>
            <a:r>
              <a:rPr lang="en-US" sz="1000" dirty="0"/>
              <a:t>Anchor-less Producer Mobility in Information-Centric </a:t>
            </a:r>
            <a:r>
              <a:rPr lang="en-US" sz="1000" dirty="0" smtClean="0"/>
              <a:t>Networks, </a:t>
            </a:r>
            <a:r>
              <a:rPr lang="en-US" sz="1000" dirty="0" err="1" smtClean="0"/>
              <a:t>CoRR</a:t>
            </a:r>
            <a:r>
              <a:rPr lang="en-US" sz="1000" dirty="0" smtClean="0"/>
              <a:t> abs/1611.06785 </a:t>
            </a:r>
            <a:r>
              <a:rPr lang="en-US" sz="1000" dirty="0"/>
              <a:t>(2016</a:t>
            </a:r>
            <a:r>
              <a:rPr lang="en-US" sz="1000" dirty="0" smtClean="0"/>
              <a:t>).</a:t>
            </a:r>
          </a:p>
          <a:p>
            <a:r>
              <a:rPr lang="en-US" sz="1000" dirty="0" smtClean="0"/>
              <a:t>[2] </a:t>
            </a:r>
            <a:r>
              <a:rPr lang="en-US" sz="1000" dirty="0"/>
              <a:t>Y. Zhang, A. </a:t>
            </a:r>
            <a:r>
              <a:rPr lang="en-US" sz="1000" dirty="0" err="1"/>
              <a:t>Afanasyev</a:t>
            </a:r>
            <a:r>
              <a:rPr lang="en-US" sz="1000" dirty="0"/>
              <a:t>, J. Burke, and L. Zhang. 2016. A Survey of </a:t>
            </a:r>
            <a:r>
              <a:rPr lang="en-US" sz="1000" dirty="0" smtClean="0"/>
              <a:t>Mobility Support </a:t>
            </a:r>
            <a:r>
              <a:rPr lang="en-US" sz="1000" dirty="0"/>
              <a:t>in Named Data Networking. In Proceedings of the Workshop on </a:t>
            </a:r>
            <a:r>
              <a:rPr lang="en-US" sz="1000" dirty="0" smtClean="0"/>
              <a:t>Name- Oriented </a:t>
            </a:r>
            <a:r>
              <a:rPr lang="en-US" sz="1000" dirty="0"/>
              <a:t>Mobility: Architecture, Algorithms and Applications (</a:t>
            </a:r>
            <a:r>
              <a:rPr lang="en-US" sz="1000" dirty="0" smtClean="0"/>
              <a:t>NOM</a:t>
            </a:r>
            <a:r>
              <a:rPr lang="en-US" sz="1000" dirty="0"/>
              <a:t> </a:t>
            </a:r>
            <a:r>
              <a:rPr lang="en-US" sz="1000" dirty="0" smtClean="0"/>
              <a:t>2016).</a:t>
            </a:r>
          </a:p>
          <a:p>
            <a:r>
              <a:rPr lang="en-US" sz="1000" dirty="0" smtClean="0"/>
              <a:t>[3] </a:t>
            </a:r>
            <a:r>
              <a:rPr lang="en-US" sz="1000" dirty="0"/>
              <a:t>Z. Zhu, R. </a:t>
            </a:r>
            <a:r>
              <a:rPr lang="en-US" sz="1000" dirty="0" err="1"/>
              <a:t>Wakikawa</a:t>
            </a:r>
            <a:r>
              <a:rPr lang="en-US" sz="1000" dirty="0"/>
              <a:t>, and L. Zhang. 2011. A Survey of Mobility Support in </a:t>
            </a:r>
            <a:r>
              <a:rPr lang="en-US" sz="1000" dirty="0" smtClean="0"/>
              <a:t>the Internet</a:t>
            </a:r>
            <a:r>
              <a:rPr lang="en-US" sz="1000" dirty="0"/>
              <a:t>. Request for Comments RFC 6301. IRTF</a:t>
            </a:r>
            <a:r>
              <a:rPr lang="en-US" sz="1000" dirty="0" smtClean="0"/>
              <a:t>.</a:t>
            </a:r>
          </a:p>
          <a:p>
            <a:r>
              <a:rPr lang="en-US" sz="1000" dirty="0"/>
              <a:t>[4] </a:t>
            </a:r>
            <a:r>
              <a:rPr lang="en-US" sz="1000" dirty="0" err="1" smtClean="0"/>
              <a:t>Mobilityfirst</a:t>
            </a:r>
            <a:r>
              <a:rPr lang="en-US" sz="1000" dirty="0" smtClean="0"/>
              <a:t>, </a:t>
            </a:r>
            <a:r>
              <a:rPr lang="en-US" sz="1000" dirty="0" smtClean="0">
                <a:hlinkClick r:id="rId61"/>
              </a:rPr>
              <a:t>http</a:t>
            </a:r>
            <a:r>
              <a:rPr lang="en-US" sz="1000" dirty="0">
                <a:hlinkClick r:id="rId61"/>
              </a:rPr>
              <a:t>://mobilityfirst.winlab.rutgers.edu</a:t>
            </a:r>
            <a:r>
              <a:rPr lang="en-US" sz="1000" dirty="0" smtClean="0">
                <a:hlinkClick r:id="rId61"/>
              </a:rPr>
              <a:t>/</a:t>
            </a:r>
            <a:endParaRPr lang="en-US" sz="1000" dirty="0" smtClean="0"/>
          </a:p>
          <a:p>
            <a:r>
              <a:rPr lang="en-US" sz="1000" dirty="0"/>
              <a:t>[5] </a:t>
            </a:r>
            <a:r>
              <a:rPr lang="en-US" sz="1000" dirty="0" smtClean="0"/>
              <a:t>PURSUIT, http</a:t>
            </a:r>
            <a:r>
              <a:rPr lang="en-US" sz="1000" dirty="0"/>
              <a:t>://www.fp7-pursuit.eu/PursuitWeb/</a:t>
            </a:r>
          </a:p>
          <a:p>
            <a:endParaRPr lang="en-US" sz="1000" dirty="0"/>
          </a:p>
          <a:p>
            <a:endParaRPr lang="en-US" sz="1000" dirty="0"/>
          </a:p>
        </p:txBody>
      </p:sp>
      <p:sp>
        <p:nvSpPr>
          <p:cNvPr id="3" name="Slide Number Placeholder 2"/>
          <p:cNvSpPr>
            <a:spLocks noGrp="1"/>
          </p:cNvSpPr>
          <p:nvPr>
            <p:ph type="sldNum" sz="quarter" idx="12"/>
          </p:nvPr>
        </p:nvSpPr>
        <p:spPr/>
        <p:txBody>
          <a:bodyPr/>
          <a:lstStyle/>
          <a:p>
            <a:fld id="{7C36BDB6-C69E-4AB3-BD86-CD24C2E30379}" type="slidenum">
              <a:rPr lang="en-US" smtClean="0"/>
              <a:t>18</a:t>
            </a:fld>
            <a:endParaRPr lang="en-US"/>
          </a:p>
        </p:txBody>
      </p:sp>
    </p:spTree>
    <p:extLst>
      <p:ext uri="{BB962C8B-B14F-4D97-AF65-F5344CB8AC3E}">
        <p14:creationId xmlns:p14="http://schemas.microsoft.com/office/powerpoint/2010/main" val="3957625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5">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5">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build="p"/>
      <p:bldP spid="7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1" name="Gerade Verbindung mit Pfeil 180"/>
          <p:cNvCxnSpPr/>
          <p:nvPr/>
        </p:nvCxnSpPr>
        <p:spPr>
          <a:xfrm flipH="1">
            <a:off x="5137144" y="3433198"/>
            <a:ext cx="1734474" cy="884980"/>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sp>
        <p:nvSpPr>
          <p:cNvPr id="100" name="Inhaltsplatzhalter 2"/>
          <p:cNvSpPr>
            <a:spLocks noGrp="1"/>
          </p:cNvSpPr>
          <p:nvPr>
            <p:ph idx="1"/>
          </p:nvPr>
        </p:nvSpPr>
        <p:spPr>
          <a:xfrm>
            <a:off x="566000" y="1752808"/>
            <a:ext cx="9101965" cy="4351338"/>
          </a:xfrm>
        </p:spPr>
        <p:txBody>
          <a:bodyPr>
            <a:normAutofit fontScale="92500"/>
          </a:bodyPr>
          <a:lstStyle/>
          <a:p>
            <a:r>
              <a:rPr lang="de-DE" sz="2400" dirty="0" err="1" smtClean="0"/>
              <a:t>Prefetching</a:t>
            </a:r>
            <a:r>
              <a:rPr lang="de-DE" sz="2400" dirty="0" smtClean="0"/>
              <a:t> </a:t>
            </a:r>
            <a:r>
              <a:rPr lang="de-DE" sz="2400" dirty="0" err="1" smtClean="0"/>
              <a:t>popular</a:t>
            </a:r>
            <a:r>
              <a:rPr lang="de-DE" sz="2400" dirty="0" smtClean="0"/>
              <a:t> </a:t>
            </a:r>
            <a:r>
              <a:rPr lang="de-DE" sz="2400" dirty="0" err="1" smtClean="0"/>
              <a:t>common</a:t>
            </a:r>
            <a:r>
              <a:rPr lang="de-DE" sz="2400" dirty="0" smtClean="0"/>
              <a:t> </a:t>
            </a:r>
            <a:r>
              <a:rPr lang="de-DE" sz="2400" dirty="0" err="1" smtClean="0"/>
              <a:t>data</a:t>
            </a:r>
            <a:r>
              <a:rPr lang="de-DE" sz="2400" dirty="0" smtClean="0"/>
              <a:t> </a:t>
            </a:r>
            <a:r>
              <a:rPr lang="de-DE" sz="2400" dirty="0" err="1" smtClean="0"/>
              <a:t>and</a:t>
            </a:r>
            <a:r>
              <a:rPr lang="de-DE" sz="2400" dirty="0" smtClean="0"/>
              <a:t> </a:t>
            </a:r>
            <a:r>
              <a:rPr lang="de-DE" sz="2400" dirty="0" err="1" smtClean="0"/>
              <a:t>store</a:t>
            </a:r>
            <a:r>
              <a:rPr lang="de-DE" sz="2400" dirty="0" smtClean="0"/>
              <a:t> </a:t>
            </a:r>
            <a:r>
              <a:rPr lang="de-DE" sz="2400" dirty="0" err="1" smtClean="0"/>
              <a:t>it</a:t>
            </a:r>
            <a:r>
              <a:rPr lang="de-DE" sz="2400" dirty="0" smtClean="0"/>
              <a:t> </a:t>
            </a:r>
            <a:r>
              <a:rPr lang="de-DE" sz="2400" dirty="0" err="1" smtClean="0"/>
              <a:t>within</a:t>
            </a:r>
            <a:r>
              <a:rPr lang="de-DE" sz="2400" dirty="0" smtClean="0"/>
              <a:t> ICN </a:t>
            </a:r>
            <a:r>
              <a:rPr lang="de-DE" sz="2400" dirty="0" err="1" smtClean="0"/>
              <a:t>caches</a:t>
            </a:r>
            <a:endParaRPr lang="de-DE" sz="2400" dirty="0" smtClean="0"/>
          </a:p>
          <a:p>
            <a:pPr lvl="1"/>
            <a:r>
              <a:rPr lang="en-US" sz="2000" dirty="0"/>
              <a:t>reduces computation time and therefore </a:t>
            </a:r>
            <a:r>
              <a:rPr lang="en-US" sz="2000" dirty="0" smtClean="0"/>
              <a:t>latency</a:t>
            </a:r>
          </a:p>
          <a:p>
            <a:pPr lvl="1"/>
            <a:r>
              <a:rPr lang="en-US" sz="2000" dirty="0" smtClean="0"/>
              <a:t>But where and when to place it?</a:t>
            </a:r>
            <a:endParaRPr lang="de-DE" sz="2000" dirty="0"/>
          </a:p>
          <a:p>
            <a:r>
              <a:rPr lang="en-US" sz="2400" dirty="0"/>
              <a:t>P</a:t>
            </a:r>
            <a:r>
              <a:rPr lang="en-US" sz="2400" dirty="0" smtClean="0"/>
              <a:t>redictive </a:t>
            </a:r>
            <a:r>
              <a:rPr lang="en-US" sz="2400" dirty="0"/>
              <a:t>(proactive) </a:t>
            </a:r>
            <a:r>
              <a:rPr lang="en-US" sz="2400" dirty="0" smtClean="0"/>
              <a:t>caching/fetching </a:t>
            </a:r>
            <a:r>
              <a:rPr lang="en-US" sz="2400" dirty="0"/>
              <a:t>strategies </a:t>
            </a:r>
            <a:r>
              <a:rPr lang="de-DE" sz="2400" dirty="0" err="1" smtClean="0"/>
              <a:t>for</a:t>
            </a:r>
            <a:r>
              <a:rPr lang="de-DE" sz="2400" dirty="0" smtClean="0"/>
              <a:t> </a:t>
            </a:r>
            <a:r>
              <a:rPr lang="de-DE" sz="2400" dirty="0" err="1" smtClean="0"/>
              <a:t>computation</a:t>
            </a:r>
            <a:r>
              <a:rPr lang="de-DE" sz="2400" dirty="0" smtClean="0"/>
              <a:t> </a:t>
            </a:r>
            <a:r>
              <a:rPr lang="de-DE" sz="2400" dirty="0" err="1" smtClean="0"/>
              <a:t>results</a:t>
            </a:r>
            <a:endParaRPr lang="de-DE" dirty="0"/>
          </a:p>
          <a:p>
            <a:r>
              <a:rPr lang="en-US" sz="2400" dirty="0" smtClean="0"/>
              <a:t>Cache Revocation </a:t>
            </a:r>
            <a:endParaRPr lang="en-US" sz="2000" dirty="0" smtClean="0"/>
          </a:p>
          <a:p>
            <a:r>
              <a:rPr lang="en-US" sz="2400" dirty="0" smtClean="0"/>
              <a:t>Cache </a:t>
            </a:r>
            <a:r>
              <a:rPr lang="en-US" sz="2400" dirty="0"/>
              <a:t>data to serve </a:t>
            </a:r>
            <a:r>
              <a:rPr lang="en-US" sz="2400" dirty="0" smtClean="0"/>
              <a:t>personalized, E.g.,</a:t>
            </a:r>
          </a:p>
          <a:p>
            <a:pPr lvl="1"/>
            <a:r>
              <a:rPr lang="en-US" sz="2000" dirty="0" smtClean="0"/>
              <a:t>Precomputed screen</a:t>
            </a:r>
          </a:p>
          <a:p>
            <a:pPr lvl="1"/>
            <a:r>
              <a:rPr lang="en-US" sz="2000" dirty="0" smtClean="0"/>
              <a:t>Netflix</a:t>
            </a:r>
          </a:p>
          <a:p>
            <a:r>
              <a:rPr lang="en-US" dirty="0" smtClean="0"/>
              <a:t>Monetization</a:t>
            </a:r>
          </a:p>
          <a:p>
            <a:r>
              <a:rPr lang="en-US" dirty="0" smtClean="0"/>
              <a:t>Assurance</a:t>
            </a:r>
          </a:p>
          <a:p>
            <a:pPr lvl="1"/>
            <a:r>
              <a:rPr lang="en-US" dirty="0" smtClean="0"/>
              <a:t>That this is the latest data</a:t>
            </a:r>
            <a:endParaRPr lang="en-US" sz="2000" dirty="0"/>
          </a:p>
        </p:txBody>
      </p:sp>
      <p:sp>
        <p:nvSpPr>
          <p:cNvPr id="67" name="Titel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smtClean="0"/>
              <a:t>Research </a:t>
            </a:r>
            <a:r>
              <a:rPr lang="de-DE" dirty="0" err="1" smtClean="0"/>
              <a:t>Direction</a:t>
            </a:r>
            <a:r>
              <a:rPr lang="de-DE" dirty="0" smtClean="0"/>
              <a:t>: Caching</a:t>
            </a:r>
            <a:endParaRPr lang="de-DE" dirty="0"/>
          </a:p>
        </p:txBody>
      </p:sp>
      <p:cxnSp>
        <p:nvCxnSpPr>
          <p:cNvPr id="172" name="Gerader Verbinder 171"/>
          <p:cNvCxnSpPr/>
          <p:nvPr>
            <p:custDataLst>
              <p:tags r:id="rId1"/>
            </p:custDataLst>
          </p:nvPr>
        </p:nvCxnSpPr>
        <p:spPr>
          <a:xfrm flipH="1">
            <a:off x="8873053" y="2933825"/>
            <a:ext cx="471493" cy="329703"/>
          </a:xfrm>
          <a:prstGeom prst="lin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70" name="Gerader Verbinder 169"/>
          <p:cNvCxnSpPr/>
          <p:nvPr>
            <p:custDataLst>
              <p:tags r:id="rId2"/>
            </p:custDataLst>
          </p:nvPr>
        </p:nvCxnSpPr>
        <p:spPr>
          <a:xfrm flipH="1">
            <a:off x="7351180" y="2936163"/>
            <a:ext cx="471493" cy="329703"/>
          </a:xfrm>
          <a:prstGeom prst="lin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73" name="Gerader Verbinder 72"/>
          <p:cNvCxnSpPr>
            <a:stCxn id="64" idx="0"/>
            <a:endCxn id="168" idx="3"/>
          </p:cNvCxnSpPr>
          <p:nvPr>
            <p:custDataLst>
              <p:tags r:id="rId3"/>
            </p:custDataLst>
          </p:nvPr>
        </p:nvCxnSpPr>
        <p:spPr>
          <a:xfrm flipH="1" flipV="1">
            <a:off x="8988248" y="3395927"/>
            <a:ext cx="2558838" cy="1556158"/>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88" name="Rechteck 87"/>
          <p:cNvSpPr/>
          <p:nvPr>
            <p:custDataLst>
              <p:tags r:id="rId4"/>
            </p:custDataLst>
          </p:nvPr>
        </p:nvSpPr>
        <p:spPr>
          <a:xfrm>
            <a:off x="9834511" y="2282705"/>
            <a:ext cx="2037137" cy="1394595"/>
          </a:xfrm>
          <a:prstGeom prst="rect">
            <a:avLst/>
          </a:prstGeom>
          <a:solidFill>
            <a:schemeClr val="bg1"/>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nvGrpSpPr>
          <p:cNvPr id="60" name="Gruppieren 59"/>
          <p:cNvGrpSpPr/>
          <p:nvPr/>
        </p:nvGrpSpPr>
        <p:grpSpPr>
          <a:xfrm>
            <a:off x="3381155" y="4881650"/>
            <a:ext cx="9298874" cy="460703"/>
            <a:chOff x="1251857" y="4172677"/>
            <a:chExt cx="8343900" cy="1297394"/>
          </a:xfrm>
        </p:grpSpPr>
        <p:sp>
          <p:nvSpPr>
            <p:cNvPr id="98" name="Rechteck 47"/>
            <p:cNvSpPr/>
            <p:nvPr>
              <p:custDataLst>
                <p:tags r:id="rId58"/>
              </p:custDataLst>
            </p:nvPr>
          </p:nvSpPr>
          <p:spPr>
            <a:xfrm>
              <a:off x="1251857" y="4172677"/>
              <a:ext cx="8343900" cy="1297394"/>
            </a:xfrm>
            <a:custGeom>
              <a:avLst/>
              <a:gdLst>
                <a:gd name="connsiteX0" fmla="*/ 0 w 7859486"/>
                <a:gd name="connsiteY0" fmla="*/ 0 h 1297394"/>
                <a:gd name="connsiteX1" fmla="*/ 7859486 w 7859486"/>
                <a:gd name="connsiteY1" fmla="*/ 0 h 1297394"/>
                <a:gd name="connsiteX2" fmla="*/ 7859486 w 7859486"/>
                <a:gd name="connsiteY2" fmla="*/ 1297394 h 1297394"/>
                <a:gd name="connsiteX3" fmla="*/ 0 w 7859486"/>
                <a:gd name="connsiteY3" fmla="*/ 1297394 h 1297394"/>
                <a:gd name="connsiteX4" fmla="*/ 0 w 7859486"/>
                <a:gd name="connsiteY4" fmla="*/ 0 h 1297394"/>
                <a:gd name="connsiteX0" fmla="*/ 674914 w 7859486"/>
                <a:gd name="connsiteY0" fmla="*/ 5443 h 1297394"/>
                <a:gd name="connsiteX1" fmla="*/ 7859486 w 7859486"/>
                <a:gd name="connsiteY1" fmla="*/ 0 h 1297394"/>
                <a:gd name="connsiteX2" fmla="*/ 7859486 w 7859486"/>
                <a:gd name="connsiteY2" fmla="*/ 1297394 h 1297394"/>
                <a:gd name="connsiteX3" fmla="*/ 0 w 7859486"/>
                <a:gd name="connsiteY3" fmla="*/ 1297394 h 1297394"/>
                <a:gd name="connsiteX4" fmla="*/ 674914 w 7859486"/>
                <a:gd name="connsiteY4" fmla="*/ 5443 h 1297394"/>
                <a:gd name="connsiteX0" fmla="*/ 674914 w 8343900"/>
                <a:gd name="connsiteY0" fmla="*/ 5443 h 1297394"/>
                <a:gd name="connsiteX1" fmla="*/ 8343900 w 8343900"/>
                <a:gd name="connsiteY1" fmla="*/ 0 h 1297394"/>
                <a:gd name="connsiteX2" fmla="*/ 7859486 w 8343900"/>
                <a:gd name="connsiteY2" fmla="*/ 1297394 h 1297394"/>
                <a:gd name="connsiteX3" fmla="*/ 0 w 8343900"/>
                <a:gd name="connsiteY3" fmla="*/ 1297394 h 1297394"/>
                <a:gd name="connsiteX4" fmla="*/ 674914 w 8343900"/>
                <a:gd name="connsiteY4" fmla="*/ 5443 h 1297394"/>
                <a:gd name="connsiteX0" fmla="*/ 745671 w 8343900"/>
                <a:gd name="connsiteY0" fmla="*/ 5443 h 1297394"/>
                <a:gd name="connsiteX1" fmla="*/ 8343900 w 8343900"/>
                <a:gd name="connsiteY1" fmla="*/ 0 h 1297394"/>
                <a:gd name="connsiteX2" fmla="*/ 7859486 w 8343900"/>
                <a:gd name="connsiteY2" fmla="*/ 1297394 h 1297394"/>
                <a:gd name="connsiteX3" fmla="*/ 0 w 8343900"/>
                <a:gd name="connsiteY3" fmla="*/ 1297394 h 1297394"/>
                <a:gd name="connsiteX4" fmla="*/ 745671 w 8343900"/>
                <a:gd name="connsiteY4" fmla="*/ 5443 h 1297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43900" h="1297394">
                  <a:moveTo>
                    <a:pt x="745671" y="5443"/>
                  </a:moveTo>
                  <a:lnTo>
                    <a:pt x="8343900" y="0"/>
                  </a:lnTo>
                  <a:lnTo>
                    <a:pt x="7859486" y="1297394"/>
                  </a:lnTo>
                  <a:lnTo>
                    <a:pt x="0" y="1297394"/>
                  </a:lnTo>
                  <a:lnTo>
                    <a:pt x="745671" y="5443"/>
                  </a:lnTo>
                  <a:close/>
                </a:path>
              </a:pathLst>
            </a:cu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99" name="Gerader Verbinder 98"/>
            <p:cNvCxnSpPr/>
            <p:nvPr>
              <p:custDataLst>
                <p:tags r:id="rId59"/>
              </p:custDataLst>
            </p:nvPr>
          </p:nvCxnSpPr>
          <p:spPr>
            <a:xfrm>
              <a:off x="1670956" y="4786439"/>
              <a:ext cx="7685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61" name="Picture 2" descr="https://pixabay.com/static/uploads/photo/2012/04/13/00/23/tower-31235_960_720.png"/>
          <p:cNvPicPr>
            <a:picLocks noChangeAspect="1" noChangeArrowheads="1"/>
          </p:cNvPicPr>
          <p:nvPr>
            <p:custDataLst>
              <p:tags r:id="rId5"/>
            </p:custDataLst>
          </p:nvPr>
        </p:nvPicPr>
        <p:blipFill>
          <a:blip r:embed="rId62" cstate="print">
            <a:extLst>
              <a:ext uri="{28A0092B-C50C-407E-A947-70E740481C1C}">
                <a14:useLocalDpi xmlns:a14="http://schemas.microsoft.com/office/drawing/2010/main" val="0"/>
              </a:ext>
            </a:extLst>
          </a:blip>
          <a:srcRect/>
          <a:stretch>
            <a:fillRect/>
          </a:stretch>
        </p:blipFill>
        <p:spPr bwMode="auto">
          <a:xfrm>
            <a:off x="4633120" y="4259331"/>
            <a:ext cx="423472" cy="582983"/>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2_" descr="https://pixabay.com/static/uploads/photo/2012/04/13/00/23/tower-31235_960_720.png"/>
          <p:cNvPicPr>
            <a:picLocks noChangeAspect="1" noChangeArrowheads="1"/>
          </p:cNvPicPr>
          <p:nvPr>
            <p:custDataLst>
              <p:tags r:id="rId6"/>
            </p:custDataLst>
          </p:nvPr>
        </p:nvPicPr>
        <p:blipFill>
          <a:blip r:embed="rId62" cstate="print">
            <a:extLst>
              <a:ext uri="{28A0092B-C50C-407E-A947-70E740481C1C}">
                <a14:useLocalDpi xmlns:a14="http://schemas.microsoft.com/office/drawing/2010/main" val="0"/>
              </a:ext>
            </a:extLst>
          </a:blip>
          <a:srcRect/>
          <a:stretch>
            <a:fillRect/>
          </a:stretch>
        </p:blipFill>
        <p:spPr bwMode="auto">
          <a:xfrm>
            <a:off x="9211368" y="4255787"/>
            <a:ext cx="423472" cy="582983"/>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2__" descr="https://pixabay.com/static/uploads/photo/2012/04/13/00/23/tower-31235_960_720.png"/>
          <p:cNvPicPr>
            <a:picLocks noChangeAspect="1" noChangeArrowheads="1"/>
          </p:cNvPicPr>
          <p:nvPr>
            <p:custDataLst>
              <p:tags r:id="rId7"/>
            </p:custDataLst>
          </p:nvPr>
        </p:nvPicPr>
        <p:blipFill>
          <a:blip r:embed="rId62" cstate="print">
            <a:extLst>
              <a:ext uri="{28A0092B-C50C-407E-A947-70E740481C1C}">
                <a14:useLocalDpi xmlns:a14="http://schemas.microsoft.com/office/drawing/2010/main" val="0"/>
              </a:ext>
            </a:extLst>
          </a:blip>
          <a:srcRect/>
          <a:stretch>
            <a:fillRect/>
          </a:stretch>
        </p:blipFill>
        <p:spPr bwMode="auto">
          <a:xfrm>
            <a:off x="6942124" y="4948091"/>
            <a:ext cx="423472" cy="582983"/>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___" descr="https://pixabay.com/static/uploads/photo/2012/04/13/00/23/tower-31235_960_720.png"/>
          <p:cNvPicPr>
            <a:picLocks noChangeAspect="1" noChangeArrowheads="1"/>
          </p:cNvPicPr>
          <p:nvPr>
            <p:custDataLst>
              <p:tags r:id="rId8"/>
            </p:custDataLst>
          </p:nvPr>
        </p:nvPicPr>
        <p:blipFill>
          <a:blip r:embed="rId62" cstate="print">
            <a:extLst>
              <a:ext uri="{28A0092B-C50C-407E-A947-70E740481C1C}">
                <a14:useLocalDpi xmlns:a14="http://schemas.microsoft.com/office/drawing/2010/main" val="0"/>
              </a:ext>
            </a:extLst>
          </a:blip>
          <a:srcRect/>
          <a:stretch>
            <a:fillRect/>
          </a:stretch>
        </p:blipFill>
        <p:spPr bwMode="auto">
          <a:xfrm>
            <a:off x="11335350" y="4952085"/>
            <a:ext cx="423472" cy="582983"/>
          </a:xfrm>
          <a:prstGeom prst="rect">
            <a:avLst/>
          </a:prstGeom>
          <a:noFill/>
          <a:extLst>
            <a:ext uri="{909E8E84-426E-40DD-AFC4-6F175D3DCCD1}">
              <a14:hiddenFill xmlns:a14="http://schemas.microsoft.com/office/drawing/2010/main">
                <a:solidFill>
                  <a:srgbClr val="FFFFFF"/>
                </a:solidFill>
              </a14:hiddenFill>
            </a:ext>
          </a:extLst>
        </p:spPr>
      </p:pic>
      <p:pic>
        <p:nvPicPr>
          <p:cNvPr id="65" name="Grafik 64"/>
          <p:cNvPicPr>
            <a:picLocks noChangeAspect="1"/>
          </p:cNvPicPr>
          <p:nvPr>
            <p:custDataLst>
              <p:tags r:id="rId9"/>
            </p:custDataLst>
          </p:nvPr>
        </p:nvPicPr>
        <p:blipFill>
          <a:blip r:embed="rId63" cstate="print">
            <a:extLst>
              <a:ext uri="{28A0092B-C50C-407E-A947-70E740481C1C}">
                <a14:useLocalDpi xmlns:a14="http://schemas.microsoft.com/office/drawing/2010/main" val="0"/>
              </a:ext>
            </a:extLst>
          </a:blip>
          <a:stretch>
            <a:fillRect/>
          </a:stretch>
        </p:blipFill>
        <p:spPr>
          <a:xfrm>
            <a:off x="4599493" y="4575848"/>
            <a:ext cx="245364" cy="245364"/>
          </a:xfrm>
          <a:prstGeom prst="rect">
            <a:avLst/>
          </a:prstGeom>
        </p:spPr>
      </p:pic>
      <p:pic>
        <p:nvPicPr>
          <p:cNvPr id="66" name="Grafik 65"/>
          <p:cNvPicPr>
            <a:picLocks noChangeAspect="1"/>
          </p:cNvPicPr>
          <p:nvPr>
            <p:custDataLst>
              <p:tags r:id="rId10"/>
            </p:custDataLst>
          </p:nvPr>
        </p:nvPicPr>
        <p:blipFill>
          <a:blip r:embed="rId63" cstate="print">
            <a:extLst>
              <a:ext uri="{28A0092B-C50C-407E-A947-70E740481C1C}">
                <a14:useLocalDpi xmlns:a14="http://schemas.microsoft.com/office/drawing/2010/main" val="0"/>
              </a:ext>
            </a:extLst>
          </a:blip>
          <a:stretch>
            <a:fillRect/>
          </a:stretch>
        </p:blipFill>
        <p:spPr>
          <a:xfrm>
            <a:off x="6929099" y="5278867"/>
            <a:ext cx="245364" cy="245364"/>
          </a:xfrm>
          <a:prstGeom prst="rect">
            <a:avLst/>
          </a:prstGeom>
        </p:spPr>
      </p:pic>
      <p:pic>
        <p:nvPicPr>
          <p:cNvPr id="68" name="Grafik 67"/>
          <p:cNvPicPr>
            <a:picLocks noChangeAspect="1"/>
          </p:cNvPicPr>
          <p:nvPr>
            <p:custDataLst>
              <p:tags r:id="rId11"/>
            </p:custDataLst>
          </p:nvPr>
        </p:nvPicPr>
        <p:blipFill>
          <a:blip r:embed="rId63" cstate="print">
            <a:extLst>
              <a:ext uri="{28A0092B-C50C-407E-A947-70E740481C1C}">
                <a14:useLocalDpi xmlns:a14="http://schemas.microsoft.com/office/drawing/2010/main" val="0"/>
              </a:ext>
            </a:extLst>
          </a:blip>
          <a:stretch>
            <a:fillRect/>
          </a:stretch>
        </p:blipFill>
        <p:spPr>
          <a:xfrm>
            <a:off x="9202188" y="4566883"/>
            <a:ext cx="245364" cy="245364"/>
          </a:xfrm>
          <a:prstGeom prst="rect">
            <a:avLst/>
          </a:prstGeom>
        </p:spPr>
      </p:pic>
      <p:pic>
        <p:nvPicPr>
          <p:cNvPr id="69" name="Grafik 68"/>
          <p:cNvPicPr>
            <a:picLocks noChangeAspect="1"/>
          </p:cNvPicPr>
          <p:nvPr>
            <p:custDataLst>
              <p:tags r:id="rId12"/>
            </p:custDataLst>
          </p:nvPr>
        </p:nvPicPr>
        <p:blipFill>
          <a:blip r:embed="rId63" cstate="print">
            <a:extLst>
              <a:ext uri="{28A0092B-C50C-407E-A947-70E740481C1C}">
                <a14:useLocalDpi xmlns:a14="http://schemas.microsoft.com/office/drawing/2010/main" val="0"/>
              </a:ext>
            </a:extLst>
          </a:blip>
          <a:stretch>
            <a:fillRect/>
          </a:stretch>
        </p:blipFill>
        <p:spPr>
          <a:xfrm>
            <a:off x="11314147" y="5280009"/>
            <a:ext cx="245364" cy="245364"/>
          </a:xfrm>
          <a:prstGeom prst="rect">
            <a:avLst/>
          </a:prstGeom>
        </p:spPr>
      </p:pic>
      <p:cxnSp>
        <p:nvCxnSpPr>
          <p:cNvPr id="70" name="Gerader Verbinder 69"/>
          <p:cNvCxnSpPr>
            <a:stCxn id="61" idx="3"/>
          </p:cNvCxnSpPr>
          <p:nvPr>
            <p:custDataLst>
              <p:tags r:id="rId13"/>
            </p:custDataLst>
          </p:nvPr>
        </p:nvCxnSpPr>
        <p:spPr>
          <a:xfrm flipV="1">
            <a:off x="5056592" y="3394942"/>
            <a:ext cx="2150542" cy="1155881"/>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1" name="Gerader Verbinder 70"/>
          <p:cNvCxnSpPr>
            <a:stCxn id="63" idx="0"/>
            <a:endCxn id="167" idx="2"/>
          </p:cNvCxnSpPr>
          <p:nvPr>
            <p:custDataLst>
              <p:tags r:id="rId14"/>
            </p:custDataLst>
          </p:nvPr>
        </p:nvCxnSpPr>
        <p:spPr>
          <a:xfrm flipV="1">
            <a:off x="7153860" y="3542599"/>
            <a:ext cx="137181" cy="1405492"/>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2" name="Gerader Verbinder 71"/>
          <p:cNvCxnSpPr>
            <a:stCxn id="62" idx="0"/>
            <a:endCxn id="168" idx="2"/>
          </p:cNvCxnSpPr>
          <p:nvPr>
            <p:custDataLst>
              <p:tags r:id="rId15"/>
            </p:custDataLst>
          </p:nvPr>
        </p:nvCxnSpPr>
        <p:spPr>
          <a:xfrm flipH="1" flipV="1">
            <a:off x="8765713" y="3546695"/>
            <a:ext cx="657391" cy="709092"/>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74" name="Ellipse 73"/>
          <p:cNvSpPr/>
          <p:nvPr>
            <p:custDataLst>
              <p:tags r:id="rId16"/>
            </p:custDataLst>
          </p:nvPr>
        </p:nvSpPr>
        <p:spPr>
          <a:xfrm>
            <a:off x="7850307" y="3987713"/>
            <a:ext cx="3194489" cy="1694519"/>
          </a:xfrm>
          <a:prstGeom prst="ellipse">
            <a:avLst/>
          </a:prstGeom>
          <a:noFill/>
          <a:ln w="9525" cap="flat" cmpd="sng" algn="ctr">
            <a:solidFill>
              <a:schemeClr val="tx1">
                <a:lumMod val="50000"/>
                <a:lumOff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75" name="Ellipse 74"/>
          <p:cNvSpPr/>
          <p:nvPr>
            <p:custDataLst>
              <p:tags r:id="rId17"/>
            </p:custDataLst>
          </p:nvPr>
        </p:nvSpPr>
        <p:spPr>
          <a:xfrm>
            <a:off x="9856491" y="4157422"/>
            <a:ext cx="3194489" cy="1694519"/>
          </a:xfrm>
          <a:prstGeom prst="ellipse">
            <a:avLst/>
          </a:prstGeom>
          <a:noFill/>
          <a:ln w="9525" cap="flat" cmpd="sng" algn="ctr">
            <a:solidFill>
              <a:schemeClr val="tx1">
                <a:lumMod val="50000"/>
                <a:lumOff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pic>
        <p:nvPicPr>
          <p:cNvPr id="76" name="Grafik 75"/>
          <p:cNvPicPr>
            <a:picLocks noChangeAspect="1"/>
          </p:cNvPicPr>
          <p:nvPr>
            <p:custDataLst>
              <p:tags r:id="rId18"/>
            </p:custDataLst>
          </p:nvPr>
        </p:nvPicPr>
        <p:blipFill>
          <a:blip r:embed="rId63" cstate="print">
            <a:extLst>
              <a:ext uri="{28A0092B-C50C-407E-A947-70E740481C1C}">
                <a14:useLocalDpi xmlns:a14="http://schemas.microsoft.com/office/drawing/2010/main" val="0"/>
              </a:ext>
            </a:extLst>
          </a:blip>
          <a:stretch>
            <a:fillRect/>
          </a:stretch>
        </p:blipFill>
        <p:spPr>
          <a:xfrm>
            <a:off x="9979998" y="2346998"/>
            <a:ext cx="325788" cy="325788"/>
          </a:xfrm>
          <a:prstGeom prst="rect">
            <a:avLst/>
          </a:prstGeom>
        </p:spPr>
      </p:pic>
      <p:pic>
        <p:nvPicPr>
          <p:cNvPr id="77" name="Picture 2____" descr="https://pixabay.com/static/uploads/photo/2012/04/13/00/23/tower-31235_960_720.png"/>
          <p:cNvPicPr>
            <a:picLocks noChangeAspect="1" noChangeArrowheads="1"/>
          </p:cNvPicPr>
          <p:nvPr>
            <p:custDataLst>
              <p:tags r:id="rId19"/>
            </p:custDataLst>
          </p:nvPr>
        </p:nvPicPr>
        <p:blipFill>
          <a:blip r:embed="rId64" cstate="print">
            <a:extLst>
              <a:ext uri="{28A0092B-C50C-407E-A947-70E740481C1C}">
                <a14:useLocalDpi xmlns:a14="http://schemas.microsoft.com/office/drawing/2010/main" val="0"/>
              </a:ext>
            </a:extLst>
          </a:blip>
          <a:srcRect/>
          <a:stretch>
            <a:fillRect/>
          </a:stretch>
        </p:blipFill>
        <p:spPr bwMode="auto">
          <a:xfrm>
            <a:off x="10023373" y="2726899"/>
            <a:ext cx="239039" cy="329079"/>
          </a:xfrm>
          <a:prstGeom prst="rect">
            <a:avLst/>
          </a:prstGeom>
          <a:noFill/>
          <a:extLst>
            <a:ext uri="{909E8E84-426E-40DD-AFC4-6F175D3DCCD1}">
              <a14:hiddenFill xmlns:a14="http://schemas.microsoft.com/office/drawing/2010/main">
                <a:solidFill>
                  <a:srgbClr val="FFFFFF"/>
                </a:solidFill>
              </a14:hiddenFill>
            </a:ext>
          </a:extLst>
        </p:spPr>
      </p:pic>
      <p:sp>
        <p:nvSpPr>
          <p:cNvPr id="78" name="Textfeld 77"/>
          <p:cNvSpPr txBox="1"/>
          <p:nvPr>
            <p:custDataLst>
              <p:tags r:id="rId20"/>
            </p:custDataLst>
          </p:nvPr>
        </p:nvSpPr>
        <p:spPr>
          <a:xfrm>
            <a:off x="10304560" y="2404777"/>
            <a:ext cx="1970833" cy="257251"/>
          </a:xfrm>
          <a:prstGeom prst="rect">
            <a:avLst/>
          </a:prstGeom>
          <a:noFill/>
        </p:spPr>
        <p:txBody>
          <a:bodyPr wrap="none" rtlCol="0">
            <a:spAutoFit/>
          </a:bodyPr>
          <a:lstStyle/>
          <a:p>
            <a:r>
              <a:rPr lang="en-US" sz="900" dirty="0" smtClean="0"/>
              <a:t>WLAN-based Connectivity Unit</a:t>
            </a:r>
            <a:endParaRPr lang="en-US" sz="900" dirty="0"/>
          </a:p>
        </p:txBody>
      </p:sp>
      <p:sp>
        <p:nvSpPr>
          <p:cNvPr id="79" name="Textfeld 78"/>
          <p:cNvSpPr txBox="1"/>
          <p:nvPr>
            <p:custDataLst>
              <p:tags r:id="rId21"/>
            </p:custDataLst>
          </p:nvPr>
        </p:nvSpPr>
        <p:spPr>
          <a:xfrm>
            <a:off x="10304560" y="2760715"/>
            <a:ext cx="1070452" cy="257251"/>
          </a:xfrm>
          <a:prstGeom prst="rect">
            <a:avLst/>
          </a:prstGeom>
          <a:noFill/>
        </p:spPr>
        <p:txBody>
          <a:bodyPr wrap="none" rtlCol="0">
            <a:spAutoFit/>
          </a:bodyPr>
          <a:lstStyle/>
          <a:p>
            <a:r>
              <a:rPr lang="en-US" sz="900" dirty="0" smtClean="0"/>
              <a:t>Road Side Unit</a:t>
            </a:r>
            <a:endParaRPr lang="en-US" sz="900" dirty="0"/>
          </a:p>
        </p:txBody>
      </p:sp>
      <p:sp>
        <p:nvSpPr>
          <p:cNvPr id="80" name="Ellipse 79"/>
          <p:cNvSpPr/>
          <p:nvPr>
            <p:custDataLst>
              <p:tags r:id="rId22"/>
            </p:custDataLst>
          </p:nvPr>
        </p:nvSpPr>
        <p:spPr>
          <a:xfrm>
            <a:off x="10021059" y="3122650"/>
            <a:ext cx="243668" cy="156397"/>
          </a:xfrm>
          <a:prstGeom prst="ellipse">
            <a:avLst/>
          </a:prstGeom>
          <a:noFill/>
          <a:ln w="9525" cap="flat" cmpd="sng" algn="ctr">
            <a:solidFill>
              <a:schemeClr val="tx1">
                <a:lumMod val="50000"/>
                <a:lumOff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81" name="Textfeld 80"/>
          <p:cNvSpPr txBox="1"/>
          <p:nvPr>
            <p:custDataLst>
              <p:tags r:id="rId23"/>
            </p:custDataLst>
          </p:nvPr>
        </p:nvSpPr>
        <p:spPr>
          <a:xfrm>
            <a:off x="10304560" y="3094197"/>
            <a:ext cx="827492" cy="257251"/>
          </a:xfrm>
          <a:prstGeom prst="rect">
            <a:avLst/>
          </a:prstGeom>
          <a:noFill/>
        </p:spPr>
        <p:txBody>
          <a:bodyPr wrap="none" rtlCol="0">
            <a:spAutoFit/>
          </a:bodyPr>
          <a:lstStyle/>
          <a:p>
            <a:r>
              <a:rPr lang="en-US" sz="900" dirty="0" err="1" smtClean="0"/>
              <a:t>WiFi</a:t>
            </a:r>
            <a:r>
              <a:rPr lang="en-US" sz="900" dirty="0" smtClean="0"/>
              <a:t> range</a:t>
            </a:r>
            <a:endParaRPr lang="en-US" sz="900" dirty="0"/>
          </a:p>
        </p:txBody>
      </p:sp>
      <p:sp>
        <p:nvSpPr>
          <p:cNvPr id="83" name="Abgerundetes Rechteck 82"/>
          <p:cNvSpPr/>
          <p:nvPr>
            <p:custDataLst>
              <p:tags r:id="rId24"/>
            </p:custDataLst>
          </p:nvPr>
        </p:nvSpPr>
        <p:spPr>
          <a:xfrm>
            <a:off x="10022064" y="3367970"/>
            <a:ext cx="241658" cy="215312"/>
          </a:xfrm>
          <a:prstGeom prst="round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400" kern="0" dirty="0">
                <a:solidFill>
                  <a:schemeClr val="bg1"/>
                </a:solidFill>
                <a:latin typeface="Bosch Office Sans"/>
              </a:rPr>
              <a:t>C</a:t>
            </a:r>
          </a:p>
        </p:txBody>
      </p:sp>
      <p:sp>
        <p:nvSpPr>
          <p:cNvPr id="85" name="Textfeld 84"/>
          <p:cNvSpPr txBox="1"/>
          <p:nvPr>
            <p:custDataLst>
              <p:tags r:id="rId25"/>
            </p:custDataLst>
          </p:nvPr>
        </p:nvSpPr>
        <p:spPr>
          <a:xfrm>
            <a:off x="10304560" y="3356915"/>
            <a:ext cx="1106182" cy="257251"/>
          </a:xfrm>
          <a:prstGeom prst="rect">
            <a:avLst/>
          </a:prstGeom>
          <a:noFill/>
        </p:spPr>
        <p:txBody>
          <a:bodyPr wrap="none" rtlCol="0">
            <a:spAutoFit/>
          </a:bodyPr>
          <a:lstStyle/>
          <a:p>
            <a:r>
              <a:rPr lang="en-US" sz="900" dirty="0" smtClean="0"/>
              <a:t>Data Consumer</a:t>
            </a:r>
            <a:endParaRPr lang="en-US" sz="900" dirty="0"/>
          </a:p>
        </p:txBody>
      </p:sp>
      <p:cxnSp>
        <p:nvCxnSpPr>
          <p:cNvPr id="86" name="Gerade Verbindung mit Pfeil 85"/>
          <p:cNvCxnSpPr/>
          <p:nvPr>
            <p:custDataLst>
              <p:tags r:id="rId26"/>
            </p:custDataLst>
          </p:nvPr>
        </p:nvCxnSpPr>
        <p:spPr>
          <a:xfrm>
            <a:off x="4731793" y="5432584"/>
            <a:ext cx="385190" cy="0"/>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7" name="Textfeld 86"/>
          <p:cNvSpPr txBox="1"/>
          <p:nvPr>
            <p:custDataLst>
              <p:tags r:id="rId27"/>
            </p:custDataLst>
          </p:nvPr>
        </p:nvSpPr>
        <p:spPr>
          <a:xfrm>
            <a:off x="4816211" y="5430202"/>
            <a:ext cx="200179" cy="288982"/>
          </a:xfrm>
          <a:prstGeom prst="rect">
            <a:avLst/>
          </a:prstGeom>
          <a:noFill/>
        </p:spPr>
        <p:txBody>
          <a:bodyPr wrap="none" lIns="0" tIns="0" rIns="0" bIns="0" rtlCol="0">
            <a:noAutofit/>
          </a:bodyPr>
          <a:lstStyle/>
          <a:p>
            <a:pPr marR="0" defTabSz="914400" eaLnBrk="1" fontAlgn="auto" latinLnBrk="0" hangingPunct="1">
              <a:lnSpc>
                <a:spcPts val="2300"/>
              </a:lnSpc>
              <a:spcBef>
                <a:spcPts val="500"/>
              </a:spcBef>
              <a:spcAft>
                <a:spcPts val="0"/>
              </a:spcAft>
              <a:buClrTx/>
              <a:buSzTx/>
              <a:buFontTx/>
              <a:buNone/>
              <a:tabLst/>
            </a:pPr>
            <a:r>
              <a:rPr kumimoji="0" lang="en-US" sz="1400" b="0" i="0" u="none" strike="noStrike" kern="0" cap="none" spc="0" normalizeH="0" baseline="0" noProof="0" dirty="0" smtClean="0">
                <a:ln>
                  <a:noFill/>
                </a:ln>
                <a:solidFill>
                  <a:srgbClr val="FF0000"/>
                </a:solidFill>
                <a:effectLst/>
                <a:uLnTx/>
                <a:uFillTx/>
              </a:rPr>
              <a:t>V</a:t>
            </a:r>
          </a:p>
        </p:txBody>
      </p:sp>
      <p:grpSp>
        <p:nvGrpSpPr>
          <p:cNvPr id="92" name="Gruppieren 91"/>
          <p:cNvGrpSpPr/>
          <p:nvPr/>
        </p:nvGrpSpPr>
        <p:grpSpPr>
          <a:xfrm>
            <a:off x="3378974" y="4415586"/>
            <a:ext cx="1712710" cy="1237180"/>
            <a:chOff x="259080" y="4065250"/>
            <a:chExt cx="1859550" cy="1343250"/>
          </a:xfrm>
        </p:grpSpPr>
        <p:pic>
          <p:nvPicPr>
            <p:cNvPr id="95" name="Grafik 94"/>
            <p:cNvPicPr>
              <a:picLocks noChangeAspect="1"/>
            </p:cNvPicPr>
            <p:nvPr>
              <p:custDataLst>
                <p:tags r:id="rId55"/>
              </p:custDataLst>
            </p:nvPr>
          </p:nvPicPr>
          <p:blipFill>
            <a:blip r:embed="rId65" cstate="print">
              <a:extLst>
                <a:ext uri="{28A0092B-C50C-407E-A947-70E740481C1C}">
                  <a14:useLocalDpi xmlns:a14="http://schemas.microsoft.com/office/drawing/2010/main" val="0"/>
                </a:ext>
              </a:extLst>
            </a:blip>
            <a:stretch>
              <a:fillRect/>
            </a:stretch>
          </p:blipFill>
          <p:spPr>
            <a:xfrm>
              <a:off x="259080" y="4065250"/>
              <a:ext cx="1859550" cy="1343250"/>
            </a:xfrm>
            <a:prstGeom prst="rect">
              <a:avLst/>
            </a:prstGeom>
          </p:spPr>
        </p:pic>
        <p:pic>
          <p:nvPicPr>
            <p:cNvPr id="96" name="Grafik 95"/>
            <p:cNvPicPr>
              <a:picLocks noChangeAspect="1"/>
            </p:cNvPicPr>
            <p:nvPr>
              <p:custDataLst>
                <p:tags r:id="rId56"/>
              </p:custDataLst>
            </p:nvPr>
          </p:nvPicPr>
          <p:blipFill>
            <a:blip r:embed="rId63" cstate="print">
              <a:extLst>
                <a:ext uri="{28A0092B-C50C-407E-A947-70E740481C1C}">
                  <a14:useLocalDpi xmlns:a14="http://schemas.microsoft.com/office/drawing/2010/main" val="0"/>
                </a:ext>
              </a:extLst>
            </a:blip>
            <a:stretch>
              <a:fillRect/>
            </a:stretch>
          </p:blipFill>
          <p:spPr>
            <a:xfrm>
              <a:off x="889086" y="4391442"/>
              <a:ext cx="265755" cy="265755"/>
            </a:xfrm>
            <a:prstGeom prst="rect">
              <a:avLst/>
            </a:prstGeom>
          </p:spPr>
        </p:pic>
        <p:sp>
          <p:nvSpPr>
            <p:cNvPr id="97" name="Abgerundetes Rechteck 96"/>
            <p:cNvSpPr/>
            <p:nvPr>
              <p:custDataLst>
                <p:tags r:id="rId57"/>
              </p:custDataLst>
            </p:nvPr>
          </p:nvSpPr>
          <p:spPr>
            <a:xfrm>
              <a:off x="559030" y="4744312"/>
              <a:ext cx="317478" cy="342265"/>
            </a:xfrm>
            <a:prstGeom prst="round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600" kern="0" dirty="0">
                  <a:solidFill>
                    <a:schemeClr val="bg1"/>
                  </a:solidFill>
                  <a:latin typeface="Bosch Office Sans"/>
                </a:rPr>
                <a:t>C</a:t>
              </a:r>
            </a:p>
          </p:txBody>
        </p:sp>
      </p:grpSp>
      <p:sp>
        <p:nvSpPr>
          <p:cNvPr id="93" name="Ellipse 92"/>
          <p:cNvSpPr/>
          <p:nvPr>
            <p:custDataLst>
              <p:tags r:id="rId28"/>
            </p:custDataLst>
          </p:nvPr>
        </p:nvSpPr>
        <p:spPr>
          <a:xfrm>
            <a:off x="3262003" y="4057672"/>
            <a:ext cx="3194489" cy="1694519"/>
          </a:xfrm>
          <a:prstGeom prst="ellipse">
            <a:avLst/>
          </a:prstGeom>
          <a:noFill/>
          <a:ln w="9525" cap="flat" cmpd="sng" algn="ctr">
            <a:solidFill>
              <a:schemeClr val="tx1">
                <a:lumMod val="50000"/>
                <a:lumOff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94" name="Ellipse 93"/>
          <p:cNvSpPr/>
          <p:nvPr>
            <p:custDataLst>
              <p:tags r:id="rId29"/>
            </p:custDataLst>
          </p:nvPr>
        </p:nvSpPr>
        <p:spPr>
          <a:xfrm>
            <a:off x="5594288" y="4157422"/>
            <a:ext cx="3194489" cy="1694519"/>
          </a:xfrm>
          <a:prstGeom prst="ellipse">
            <a:avLst/>
          </a:prstGeom>
          <a:noFill/>
          <a:ln w="9525" cap="flat" cmpd="sng" algn="ctr">
            <a:solidFill>
              <a:schemeClr val="tx1">
                <a:lumMod val="50000"/>
                <a:lumOff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nvGrpSpPr>
          <p:cNvPr id="4" name="Gruppieren 3"/>
          <p:cNvGrpSpPr/>
          <p:nvPr/>
        </p:nvGrpSpPr>
        <p:grpSpPr>
          <a:xfrm>
            <a:off x="4912962" y="4650009"/>
            <a:ext cx="408041" cy="397223"/>
            <a:chOff x="5373923" y="3302956"/>
            <a:chExt cx="760980" cy="740805"/>
          </a:xfrm>
        </p:grpSpPr>
        <p:pic>
          <p:nvPicPr>
            <p:cNvPr id="141" name="Grafik 140"/>
            <p:cNvPicPr>
              <a:picLocks noChangeAspect="1"/>
            </p:cNvPicPr>
            <p:nvPr>
              <p:custDataLst>
                <p:tags r:id="rId49"/>
              </p:custDataLst>
            </p:nvPr>
          </p:nvPicPr>
          <p:blipFill>
            <a:blip r:embed="rId66" cstate="print">
              <a:extLst>
                <a:ext uri="{28A0092B-C50C-407E-A947-70E740481C1C}">
                  <a14:useLocalDpi xmlns:a14="http://schemas.microsoft.com/office/drawing/2010/main" val="0"/>
                </a:ext>
              </a:extLst>
            </a:blip>
            <a:stretch>
              <a:fillRect/>
            </a:stretch>
          </p:blipFill>
          <p:spPr>
            <a:xfrm>
              <a:off x="5373923" y="3302956"/>
              <a:ext cx="442949" cy="442949"/>
            </a:xfrm>
            <a:prstGeom prst="rect">
              <a:avLst/>
            </a:prstGeom>
          </p:spPr>
        </p:pic>
        <p:grpSp>
          <p:nvGrpSpPr>
            <p:cNvPr id="142" name="Gruppieren 141"/>
            <p:cNvGrpSpPr/>
            <p:nvPr/>
          </p:nvGrpSpPr>
          <p:grpSpPr>
            <a:xfrm>
              <a:off x="5498841" y="3545831"/>
              <a:ext cx="636062" cy="497930"/>
              <a:chOff x="4030412" y="3810018"/>
              <a:chExt cx="636062" cy="497930"/>
            </a:xfrm>
          </p:grpSpPr>
          <p:sp>
            <p:nvSpPr>
              <p:cNvPr id="143" name="Wolke 142"/>
              <p:cNvSpPr/>
              <p:nvPr>
                <p:custDataLst>
                  <p:tags r:id="rId50"/>
                </p:custDataLst>
              </p:nvPr>
            </p:nvSpPr>
            <p:spPr>
              <a:xfrm>
                <a:off x="4093820" y="3869259"/>
                <a:ext cx="469232" cy="301365"/>
              </a:xfrm>
              <a:prstGeom prst="cloud">
                <a:avLst/>
              </a:prstGeom>
              <a:noFill/>
              <a:ln w="9525" cap="flat" cmpd="sng" algn="ctr">
                <a:solidFill>
                  <a:schemeClr val="bg1">
                    <a:lumMod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44" name="Rechteck 143"/>
              <p:cNvSpPr/>
              <p:nvPr>
                <p:custDataLst>
                  <p:tags r:id="rId51"/>
                </p:custDataLst>
              </p:nvPr>
            </p:nvSpPr>
            <p:spPr>
              <a:xfrm>
                <a:off x="4060614" y="3976142"/>
                <a:ext cx="525942" cy="253723"/>
              </a:xfrm>
              <a:prstGeom prst="rect">
                <a:avLst/>
              </a:prstGeom>
              <a:solidFill>
                <a:schemeClr val="bg1"/>
              </a:solidFill>
              <a:ln w="9525" cap="flat" cmpd="sng" algn="ctr">
                <a:noFill/>
                <a:prstDash val="solid"/>
              </a:ln>
              <a:effectLst>
                <a:softEdge rad="31750"/>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45" name="Bogen 144"/>
              <p:cNvSpPr/>
              <p:nvPr>
                <p:custDataLst>
                  <p:tags r:id="rId52"/>
                </p:custDataLst>
              </p:nvPr>
            </p:nvSpPr>
            <p:spPr>
              <a:xfrm>
                <a:off x="4030412" y="3972249"/>
                <a:ext cx="600178" cy="277091"/>
              </a:xfrm>
              <a:prstGeom prst="arc">
                <a:avLst>
                  <a:gd name="adj1" fmla="val 11545557"/>
                  <a:gd name="adj2" fmla="val 20700295"/>
                </a:avLst>
              </a:prstGeom>
              <a:ln>
                <a:solidFill>
                  <a:schemeClr val="bg1">
                    <a:lumMod val="50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46" name="Picture 2____" descr="https://cdn.pixabay.com/photo/2013/07/13/10/44/asphalt-157687_960_720.png"/>
              <p:cNvPicPr>
                <a:picLocks noChangeAspect="1" noChangeArrowheads="1"/>
              </p:cNvPicPr>
              <p:nvPr>
                <p:custDataLst>
                  <p:tags r:id="rId53"/>
                </p:custDataLst>
              </p:nvPr>
            </p:nvPicPr>
            <p:blipFill rotWithShape="1">
              <a:blip r:embed="rId67" cstate="print">
                <a:extLst>
                  <a:ext uri="{28A0092B-C50C-407E-A947-70E740481C1C}">
                    <a14:useLocalDpi xmlns:a14="http://schemas.microsoft.com/office/drawing/2010/main" val="0"/>
                  </a:ext>
                </a:extLst>
              </a:blip>
              <a:srcRect b="23794"/>
              <a:stretch/>
            </p:blipFill>
            <p:spPr bwMode="auto">
              <a:xfrm>
                <a:off x="4070738" y="3910825"/>
                <a:ext cx="595736" cy="389100"/>
              </a:xfrm>
              <a:prstGeom prst="rect">
                <a:avLst/>
              </a:prstGeom>
              <a:noFill/>
              <a:extLst>
                <a:ext uri="{909E8E84-426E-40DD-AFC4-6F175D3DCCD1}">
                  <a14:hiddenFill xmlns:a14="http://schemas.microsoft.com/office/drawing/2010/main">
                    <a:solidFill>
                      <a:srgbClr val="FFFFFF"/>
                    </a:solidFill>
                  </a14:hiddenFill>
                </a:ext>
              </a:extLst>
            </p:spPr>
          </p:pic>
          <p:sp>
            <p:nvSpPr>
              <p:cNvPr id="147" name="Abgerundetes Rechteck 146"/>
              <p:cNvSpPr/>
              <p:nvPr>
                <p:custDataLst>
                  <p:tags r:id="rId54"/>
                </p:custDataLst>
              </p:nvPr>
            </p:nvSpPr>
            <p:spPr>
              <a:xfrm>
                <a:off x="4060614" y="3810018"/>
                <a:ext cx="525942" cy="497930"/>
              </a:xfrm>
              <a:prstGeom prst="roundRect">
                <a:avLst/>
              </a:prstGeom>
              <a:noFill/>
              <a:ln w="12700" cap="flat" cmpd="sng" algn="ctr">
                <a:solidFill>
                  <a:schemeClr val="accent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grpSp>
      <p:grpSp>
        <p:nvGrpSpPr>
          <p:cNvPr id="148" name="Gruppieren 147"/>
          <p:cNvGrpSpPr/>
          <p:nvPr/>
        </p:nvGrpSpPr>
        <p:grpSpPr>
          <a:xfrm>
            <a:off x="7284197" y="5309530"/>
            <a:ext cx="408041" cy="397223"/>
            <a:chOff x="5373923" y="3302956"/>
            <a:chExt cx="760980" cy="740805"/>
          </a:xfrm>
        </p:grpSpPr>
        <p:pic>
          <p:nvPicPr>
            <p:cNvPr id="149" name="Grafik 148"/>
            <p:cNvPicPr>
              <a:picLocks noChangeAspect="1"/>
            </p:cNvPicPr>
            <p:nvPr>
              <p:custDataLst>
                <p:tags r:id="rId43"/>
              </p:custDataLst>
            </p:nvPr>
          </p:nvPicPr>
          <p:blipFill>
            <a:blip r:embed="rId66" cstate="print">
              <a:extLst>
                <a:ext uri="{28A0092B-C50C-407E-A947-70E740481C1C}">
                  <a14:useLocalDpi xmlns:a14="http://schemas.microsoft.com/office/drawing/2010/main" val="0"/>
                </a:ext>
              </a:extLst>
            </a:blip>
            <a:stretch>
              <a:fillRect/>
            </a:stretch>
          </p:blipFill>
          <p:spPr>
            <a:xfrm>
              <a:off x="5373923" y="3302956"/>
              <a:ext cx="442949" cy="442949"/>
            </a:xfrm>
            <a:prstGeom prst="rect">
              <a:avLst/>
            </a:prstGeom>
          </p:spPr>
        </p:pic>
        <p:grpSp>
          <p:nvGrpSpPr>
            <p:cNvPr id="150" name="Gruppieren 149"/>
            <p:cNvGrpSpPr/>
            <p:nvPr/>
          </p:nvGrpSpPr>
          <p:grpSpPr>
            <a:xfrm>
              <a:off x="5498841" y="3545831"/>
              <a:ext cx="636062" cy="497930"/>
              <a:chOff x="4030412" y="3810018"/>
              <a:chExt cx="636062" cy="497930"/>
            </a:xfrm>
          </p:grpSpPr>
          <p:sp>
            <p:nvSpPr>
              <p:cNvPr id="151" name="Wolke 150"/>
              <p:cNvSpPr/>
              <p:nvPr>
                <p:custDataLst>
                  <p:tags r:id="rId44"/>
                </p:custDataLst>
              </p:nvPr>
            </p:nvSpPr>
            <p:spPr>
              <a:xfrm>
                <a:off x="4093820" y="3869259"/>
                <a:ext cx="469232" cy="301365"/>
              </a:xfrm>
              <a:prstGeom prst="cloud">
                <a:avLst/>
              </a:prstGeom>
              <a:noFill/>
              <a:ln w="9525" cap="flat" cmpd="sng" algn="ctr">
                <a:solidFill>
                  <a:schemeClr val="bg1">
                    <a:lumMod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52" name="Rechteck 151"/>
              <p:cNvSpPr/>
              <p:nvPr>
                <p:custDataLst>
                  <p:tags r:id="rId45"/>
                </p:custDataLst>
              </p:nvPr>
            </p:nvSpPr>
            <p:spPr>
              <a:xfrm>
                <a:off x="4060614" y="3976142"/>
                <a:ext cx="525942" cy="253723"/>
              </a:xfrm>
              <a:prstGeom prst="rect">
                <a:avLst/>
              </a:prstGeom>
              <a:solidFill>
                <a:schemeClr val="bg1"/>
              </a:solidFill>
              <a:ln w="9525" cap="flat" cmpd="sng" algn="ctr">
                <a:noFill/>
                <a:prstDash val="solid"/>
              </a:ln>
              <a:effectLst>
                <a:softEdge rad="31750"/>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53" name="Bogen 152"/>
              <p:cNvSpPr/>
              <p:nvPr>
                <p:custDataLst>
                  <p:tags r:id="rId46"/>
                </p:custDataLst>
              </p:nvPr>
            </p:nvSpPr>
            <p:spPr>
              <a:xfrm>
                <a:off x="4030412" y="3972249"/>
                <a:ext cx="600178" cy="277091"/>
              </a:xfrm>
              <a:prstGeom prst="arc">
                <a:avLst>
                  <a:gd name="adj1" fmla="val 11545557"/>
                  <a:gd name="adj2" fmla="val 20700295"/>
                </a:avLst>
              </a:prstGeom>
              <a:ln>
                <a:solidFill>
                  <a:schemeClr val="bg1">
                    <a:lumMod val="50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54" name="Picture 2____" descr="https://cdn.pixabay.com/photo/2013/07/13/10/44/asphalt-157687_960_720.png"/>
              <p:cNvPicPr>
                <a:picLocks noChangeAspect="1" noChangeArrowheads="1"/>
              </p:cNvPicPr>
              <p:nvPr>
                <p:custDataLst>
                  <p:tags r:id="rId47"/>
                </p:custDataLst>
              </p:nvPr>
            </p:nvPicPr>
            <p:blipFill rotWithShape="1">
              <a:blip r:embed="rId67" cstate="print">
                <a:extLst>
                  <a:ext uri="{28A0092B-C50C-407E-A947-70E740481C1C}">
                    <a14:useLocalDpi xmlns:a14="http://schemas.microsoft.com/office/drawing/2010/main" val="0"/>
                  </a:ext>
                </a:extLst>
              </a:blip>
              <a:srcRect b="23794"/>
              <a:stretch/>
            </p:blipFill>
            <p:spPr bwMode="auto">
              <a:xfrm>
                <a:off x="4070738" y="3910825"/>
                <a:ext cx="595736" cy="389100"/>
              </a:xfrm>
              <a:prstGeom prst="rect">
                <a:avLst/>
              </a:prstGeom>
              <a:noFill/>
              <a:extLst>
                <a:ext uri="{909E8E84-426E-40DD-AFC4-6F175D3DCCD1}">
                  <a14:hiddenFill xmlns:a14="http://schemas.microsoft.com/office/drawing/2010/main">
                    <a:solidFill>
                      <a:srgbClr val="FFFFFF"/>
                    </a:solidFill>
                  </a14:hiddenFill>
                </a:ext>
              </a:extLst>
            </p:spPr>
          </p:pic>
          <p:sp>
            <p:nvSpPr>
              <p:cNvPr id="155" name="Abgerundetes Rechteck 154"/>
              <p:cNvSpPr/>
              <p:nvPr>
                <p:custDataLst>
                  <p:tags r:id="rId48"/>
                </p:custDataLst>
              </p:nvPr>
            </p:nvSpPr>
            <p:spPr>
              <a:xfrm>
                <a:off x="4060614" y="3810018"/>
                <a:ext cx="525942" cy="497930"/>
              </a:xfrm>
              <a:prstGeom prst="roundRect">
                <a:avLst/>
              </a:prstGeom>
              <a:noFill/>
              <a:ln w="12700" cap="flat" cmpd="sng" algn="ctr">
                <a:solidFill>
                  <a:schemeClr val="accent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grpSp>
      <p:grpSp>
        <p:nvGrpSpPr>
          <p:cNvPr id="156" name="Gruppieren 155"/>
          <p:cNvGrpSpPr/>
          <p:nvPr/>
        </p:nvGrpSpPr>
        <p:grpSpPr>
          <a:xfrm>
            <a:off x="9486413" y="4658208"/>
            <a:ext cx="408041" cy="397223"/>
            <a:chOff x="5373923" y="3302956"/>
            <a:chExt cx="760980" cy="740805"/>
          </a:xfrm>
        </p:grpSpPr>
        <p:pic>
          <p:nvPicPr>
            <p:cNvPr id="157" name="Grafik 156"/>
            <p:cNvPicPr>
              <a:picLocks noChangeAspect="1"/>
            </p:cNvPicPr>
            <p:nvPr>
              <p:custDataLst>
                <p:tags r:id="rId37"/>
              </p:custDataLst>
            </p:nvPr>
          </p:nvPicPr>
          <p:blipFill>
            <a:blip r:embed="rId66" cstate="print">
              <a:extLst>
                <a:ext uri="{28A0092B-C50C-407E-A947-70E740481C1C}">
                  <a14:useLocalDpi xmlns:a14="http://schemas.microsoft.com/office/drawing/2010/main" val="0"/>
                </a:ext>
              </a:extLst>
            </a:blip>
            <a:stretch>
              <a:fillRect/>
            </a:stretch>
          </p:blipFill>
          <p:spPr>
            <a:xfrm>
              <a:off x="5373923" y="3302956"/>
              <a:ext cx="442949" cy="442949"/>
            </a:xfrm>
            <a:prstGeom prst="rect">
              <a:avLst/>
            </a:prstGeom>
          </p:spPr>
        </p:pic>
        <p:grpSp>
          <p:nvGrpSpPr>
            <p:cNvPr id="158" name="Gruppieren 157"/>
            <p:cNvGrpSpPr/>
            <p:nvPr/>
          </p:nvGrpSpPr>
          <p:grpSpPr>
            <a:xfrm>
              <a:off x="5498841" y="3545831"/>
              <a:ext cx="636062" cy="497930"/>
              <a:chOff x="4030412" y="3810018"/>
              <a:chExt cx="636062" cy="497930"/>
            </a:xfrm>
          </p:grpSpPr>
          <p:sp>
            <p:nvSpPr>
              <p:cNvPr id="159" name="Wolke 158"/>
              <p:cNvSpPr/>
              <p:nvPr>
                <p:custDataLst>
                  <p:tags r:id="rId38"/>
                </p:custDataLst>
              </p:nvPr>
            </p:nvSpPr>
            <p:spPr>
              <a:xfrm>
                <a:off x="4093820" y="3869259"/>
                <a:ext cx="469232" cy="301365"/>
              </a:xfrm>
              <a:prstGeom prst="cloud">
                <a:avLst/>
              </a:prstGeom>
              <a:noFill/>
              <a:ln w="9525" cap="flat" cmpd="sng" algn="ctr">
                <a:solidFill>
                  <a:schemeClr val="bg1">
                    <a:lumMod val="50000"/>
                  </a:scheme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60" name="Rechteck 159"/>
              <p:cNvSpPr/>
              <p:nvPr>
                <p:custDataLst>
                  <p:tags r:id="rId39"/>
                </p:custDataLst>
              </p:nvPr>
            </p:nvSpPr>
            <p:spPr>
              <a:xfrm>
                <a:off x="4060614" y="3976142"/>
                <a:ext cx="525942" cy="253723"/>
              </a:xfrm>
              <a:prstGeom prst="rect">
                <a:avLst/>
              </a:prstGeom>
              <a:solidFill>
                <a:schemeClr val="bg1"/>
              </a:solidFill>
              <a:ln w="9525" cap="flat" cmpd="sng" algn="ctr">
                <a:noFill/>
                <a:prstDash val="solid"/>
              </a:ln>
              <a:effectLst>
                <a:softEdge rad="31750"/>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61" name="Bogen 160"/>
              <p:cNvSpPr/>
              <p:nvPr>
                <p:custDataLst>
                  <p:tags r:id="rId40"/>
                </p:custDataLst>
              </p:nvPr>
            </p:nvSpPr>
            <p:spPr>
              <a:xfrm>
                <a:off x="4030412" y="3972249"/>
                <a:ext cx="600178" cy="277091"/>
              </a:xfrm>
              <a:prstGeom prst="arc">
                <a:avLst>
                  <a:gd name="adj1" fmla="val 11545557"/>
                  <a:gd name="adj2" fmla="val 20700295"/>
                </a:avLst>
              </a:prstGeom>
              <a:ln>
                <a:solidFill>
                  <a:schemeClr val="bg1">
                    <a:lumMod val="50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62" name="Picture 2____" descr="https://cdn.pixabay.com/photo/2013/07/13/10/44/asphalt-157687_960_720.png"/>
              <p:cNvPicPr>
                <a:picLocks noChangeAspect="1" noChangeArrowheads="1"/>
              </p:cNvPicPr>
              <p:nvPr>
                <p:custDataLst>
                  <p:tags r:id="rId41"/>
                </p:custDataLst>
              </p:nvPr>
            </p:nvPicPr>
            <p:blipFill rotWithShape="1">
              <a:blip r:embed="rId67" cstate="print">
                <a:extLst>
                  <a:ext uri="{28A0092B-C50C-407E-A947-70E740481C1C}">
                    <a14:useLocalDpi xmlns:a14="http://schemas.microsoft.com/office/drawing/2010/main" val="0"/>
                  </a:ext>
                </a:extLst>
              </a:blip>
              <a:srcRect b="23794"/>
              <a:stretch/>
            </p:blipFill>
            <p:spPr bwMode="auto">
              <a:xfrm>
                <a:off x="4070738" y="3910825"/>
                <a:ext cx="595736" cy="389100"/>
              </a:xfrm>
              <a:prstGeom prst="rect">
                <a:avLst/>
              </a:prstGeom>
              <a:noFill/>
              <a:extLst>
                <a:ext uri="{909E8E84-426E-40DD-AFC4-6F175D3DCCD1}">
                  <a14:hiddenFill xmlns:a14="http://schemas.microsoft.com/office/drawing/2010/main">
                    <a:solidFill>
                      <a:srgbClr val="FFFFFF"/>
                    </a:solidFill>
                  </a14:hiddenFill>
                </a:ext>
              </a:extLst>
            </p:spPr>
          </p:pic>
          <p:sp>
            <p:nvSpPr>
              <p:cNvPr id="163" name="Abgerundetes Rechteck 162"/>
              <p:cNvSpPr/>
              <p:nvPr>
                <p:custDataLst>
                  <p:tags r:id="rId42"/>
                </p:custDataLst>
              </p:nvPr>
            </p:nvSpPr>
            <p:spPr>
              <a:xfrm>
                <a:off x="4060614" y="3810018"/>
                <a:ext cx="525942" cy="497930"/>
              </a:xfrm>
              <a:prstGeom prst="roundRect">
                <a:avLst/>
              </a:prstGeom>
              <a:noFill/>
              <a:ln w="12700" cap="flat" cmpd="sng" algn="ctr">
                <a:solidFill>
                  <a:schemeClr val="accent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grpSp>
      <p:grpSp>
        <p:nvGrpSpPr>
          <p:cNvPr id="164" name="Gruppieren 163"/>
          <p:cNvGrpSpPr/>
          <p:nvPr/>
        </p:nvGrpSpPr>
        <p:grpSpPr>
          <a:xfrm>
            <a:off x="5347236" y="4013907"/>
            <a:ext cx="624548" cy="612648"/>
            <a:chOff x="9366061" y="882965"/>
            <a:chExt cx="624548" cy="612648"/>
          </a:xfrm>
        </p:grpSpPr>
        <p:sp>
          <p:nvSpPr>
            <p:cNvPr id="165" name="Rechteckige Legende 164"/>
            <p:cNvSpPr/>
            <p:nvPr>
              <p:custDataLst>
                <p:tags r:id="rId35"/>
              </p:custDataLst>
            </p:nvPr>
          </p:nvSpPr>
          <p:spPr>
            <a:xfrm>
              <a:off x="9366061" y="882965"/>
              <a:ext cx="624548" cy="612648"/>
            </a:xfrm>
            <a:prstGeom prst="wedgeRectCallout">
              <a:avLst>
                <a:gd name="adj1" fmla="val -80909"/>
                <a:gd name="adj2" fmla="val 86308"/>
              </a:avLst>
            </a:prstGeom>
            <a:solidFill>
              <a:schemeClr val="bg1">
                <a:lumMod val="85000"/>
              </a:schemeClr>
            </a:solidFill>
            <a:ln/>
          </p:spPr>
          <p:style>
            <a:lnRef idx="1">
              <a:schemeClr val="dk1"/>
            </a:lnRef>
            <a:fillRef idx="2">
              <a:schemeClr val="dk1"/>
            </a:fillRef>
            <a:effectRef idx="1">
              <a:schemeClr val="dk1"/>
            </a:effectRef>
            <a:fontRef idx="minor">
              <a:schemeClr val="dk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pic>
          <p:nvPicPr>
            <p:cNvPr id="166" name="Picture 2_____" descr="Sanduhr, Zeit, Gold"/>
            <p:cNvPicPr>
              <a:picLocks noChangeAspect="1" noChangeArrowheads="1"/>
            </p:cNvPicPr>
            <p:nvPr>
              <p:custDataLst>
                <p:tags r:id="rId36"/>
              </p:custDataLst>
            </p:nvPr>
          </p:nvPicPr>
          <p:blipFill>
            <a:blip r:embed="rId68" cstate="print">
              <a:extLst>
                <a:ext uri="{28A0092B-C50C-407E-A947-70E740481C1C}">
                  <a14:useLocalDpi xmlns:a14="http://schemas.microsoft.com/office/drawing/2010/main" val="0"/>
                </a:ext>
              </a:extLst>
            </a:blip>
            <a:srcRect/>
            <a:stretch>
              <a:fillRect/>
            </a:stretch>
          </p:blipFill>
          <p:spPr bwMode="auto">
            <a:xfrm>
              <a:off x="9534695" y="978912"/>
              <a:ext cx="321241" cy="432324"/>
            </a:xfrm>
            <a:prstGeom prst="rect">
              <a:avLst/>
            </a:prstGeom>
            <a:noFill/>
            <a:extLst>
              <a:ext uri="{909E8E84-426E-40DD-AFC4-6F175D3DCCD1}">
                <a14:hiddenFill xmlns:a14="http://schemas.microsoft.com/office/drawing/2010/main">
                  <a:solidFill>
                    <a:srgbClr val="FFFFFF"/>
                  </a:solidFill>
                </a14:hiddenFill>
              </a:ext>
            </a:extLst>
          </p:spPr>
        </p:pic>
      </p:grpSp>
      <p:pic>
        <p:nvPicPr>
          <p:cNvPr id="167" name="Grafik 166"/>
          <p:cNvPicPr>
            <a:picLocks noChangeAspect="1"/>
          </p:cNvPicPr>
          <p:nvPr>
            <p:custDataLst>
              <p:tags r:id="rId30"/>
            </p:custDataLst>
          </p:nvPr>
        </p:nvPicPr>
        <p:blipFill>
          <a:blip r:embed="rId69" cstate="print">
            <a:extLst>
              <a:ext uri="{28A0092B-C50C-407E-A947-70E740481C1C}">
                <a14:useLocalDpi xmlns:a14="http://schemas.microsoft.com/office/drawing/2010/main" val="0"/>
              </a:ext>
            </a:extLst>
          </a:blip>
          <a:stretch>
            <a:fillRect/>
          </a:stretch>
        </p:blipFill>
        <p:spPr>
          <a:xfrm>
            <a:off x="7068505" y="3241063"/>
            <a:ext cx="445071" cy="301536"/>
          </a:xfrm>
          <a:prstGeom prst="rect">
            <a:avLst/>
          </a:prstGeom>
        </p:spPr>
      </p:pic>
      <p:pic>
        <p:nvPicPr>
          <p:cNvPr id="168" name="Grafik 167"/>
          <p:cNvPicPr>
            <a:picLocks noChangeAspect="1"/>
          </p:cNvPicPr>
          <p:nvPr>
            <p:custDataLst>
              <p:tags r:id="rId31"/>
            </p:custDataLst>
          </p:nvPr>
        </p:nvPicPr>
        <p:blipFill>
          <a:blip r:embed="rId69" cstate="print">
            <a:extLst>
              <a:ext uri="{28A0092B-C50C-407E-A947-70E740481C1C}">
                <a14:useLocalDpi xmlns:a14="http://schemas.microsoft.com/office/drawing/2010/main" val="0"/>
              </a:ext>
            </a:extLst>
          </a:blip>
          <a:stretch>
            <a:fillRect/>
          </a:stretch>
        </p:blipFill>
        <p:spPr>
          <a:xfrm>
            <a:off x="8543177" y="3245159"/>
            <a:ext cx="445071" cy="301536"/>
          </a:xfrm>
          <a:prstGeom prst="rect">
            <a:avLst/>
          </a:prstGeom>
        </p:spPr>
      </p:pic>
      <p:cxnSp>
        <p:nvCxnSpPr>
          <p:cNvPr id="169" name="Gerader Verbinder 168"/>
          <p:cNvCxnSpPr>
            <a:stCxn id="168" idx="1"/>
            <a:endCxn id="167" idx="3"/>
          </p:cNvCxnSpPr>
          <p:nvPr>
            <p:custDataLst>
              <p:tags r:id="rId32"/>
            </p:custDataLst>
          </p:nvPr>
        </p:nvCxnSpPr>
        <p:spPr>
          <a:xfrm flipH="1" flipV="1">
            <a:off x="7513576" y="3391831"/>
            <a:ext cx="1029601" cy="4096"/>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73" name="Gerader Verbinder 172"/>
          <p:cNvCxnSpPr/>
          <p:nvPr>
            <p:custDataLst>
              <p:tags r:id="rId33"/>
            </p:custDataLst>
          </p:nvPr>
        </p:nvCxnSpPr>
        <p:spPr>
          <a:xfrm>
            <a:off x="8468031" y="2914894"/>
            <a:ext cx="154885" cy="348633"/>
          </a:xfrm>
          <a:prstGeom prst="lin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75" name="Gerader Verbinder 174"/>
          <p:cNvCxnSpPr/>
          <p:nvPr>
            <p:custDataLst>
              <p:tags r:id="rId34"/>
            </p:custDataLst>
          </p:nvPr>
        </p:nvCxnSpPr>
        <p:spPr>
          <a:xfrm>
            <a:off x="6913486" y="2977112"/>
            <a:ext cx="247696" cy="282198"/>
          </a:xfrm>
          <a:prstGeom prst="lin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79" name="Gerade Verbindung mit Pfeil 178"/>
          <p:cNvCxnSpPr>
            <a:stCxn id="146" idx="3"/>
          </p:cNvCxnSpPr>
          <p:nvPr/>
        </p:nvCxnSpPr>
        <p:spPr>
          <a:xfrm>
            <a:off x="5321003" y="4938612"/>
            <a:ext cx="4126549" cy="9479"/>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sp>
        <p:nvSpPr>
          <p:cNvPr id="184" name="Textfeld 183"/>
          <p:cNvSpPr txBox="1"/>
          <p:nvPr/>
        </p:nvSpPr>
        <p:spPr>
          <a:xfrm>
            <a:off x="5201521" y="3502631"/>
            <a:ext cx="969689" cy="369332"/>
          </a:xfrm>
          <a:prstGeom prst="rect">
            <a:avLst/>
          </a:prstGeom>
          <a:noFill/>
        </p:spPr>
        <p:txBody>
          <a:bodyPr wrap="none" rtlCol="0">
            <a:spAutoFit/>
          </a:bodyPr>
          <a:lstStyle/>
          <a:p>
            <a:r>
              <a:rPr lang="de-DE" dirty="0" err="1" smtClean="0">
                <a:solidFill>
                  <a:srgbClr val="0070C0"/>
                </a:solidFill>
              </a:rPr>
              <a:t>prefetch</a:t>
            </a:r>
            <a:endParaRPr lang="de-DE" dirty="0">
              <a:solidFill>
                <a:srgbClr val="0070C0"/>
              </a:solidFill>
            </a:endParaRPr>
          </a:p>
        </p:txBody>
      </p:sp>
      <p:sp>
        <p:nvSpPr>
          <p:cNvPr id="185" name="Textfeld 184"/>
          <p:cNvSpPr txBox="1"/>
          <p:nvPr/>
        </p:nvSpPr>
        <p:spPr>
          <a:xfrm>
            <a:off x="6210473" y="4569627"/>
            <a:ext cx="2691891" cy="369332"/>
          </a:xfrm>
          <a:prstGeom prst="rect">
            <a:avLst/>
          </a:prstGeom>
          <a:noFill/>
        </p:spPr>
        <p:txBody>
          <a:bodyPr wrap="none" rtlCol="0">
            <a:spAutoFit/>
          </a:bodyPr>
          <a:lstStyle/>
          <a:p>
            <a:r>
              <a:rPr lang="de-DE" dirty="0" err="1" smtClean="0">
                <a:solidFill>
                  <a:srgbClr val="0070C0"/>
                </a:solidFill>
              </a:rPr>
              <a:t>Proactive</a:t>
            </a:r>
            <a:r>
              <a:rPr lang="de-DE" dirty="0" smtClean="0">
                <a:solidFill>
                  <a:srgbClr val="0070C0"/>
                </a:solidFill>
              </a:rPr>
              <a:t> </a:t>
            </a:r>
            <a:r>
              <a:rPr lang="de-DE" dirty="0" err="1" smtClean="0">
                <a:solidFill>
                  <a:srgbClr val="0070C0"/>
                </a:solidFill>
              </a:rPr>
              <a:t>result</a:t>
            </a:r>
            <a:r>
              <a:rPr lang="de-DE" dirty="0" smtClean="0">
                <a:solidFill>
                  <a:srgbClr val="0070C0"/>
                </a:solidFill>
              </a:rPr>
              <a:t> </a:t>
            </a:r>
            <a:r>
              <a:rPr lang="de-DE" dirty="0" err="1" smtClean="0">
                <a:solidFill>
                  <a:srgbClr val="0070C0"/>
                </a:solidFill>
              </a:rPr>
              <a:t>placement</a:t>
            </a:r>
            <a:endParaRPr lang="de-DE" dirty="0">
              <a:solidFill>
                <a:srgbClr val="0070C0"/>
              </a:solidFill>
            </a:endParaRPr>
          </a:p>
        </p:txBody>
      </p:sp>
      <p:sp>
        <p:nvSpPr>
          <p:cNvPr id="2" name="Slide Number Placeholder 1"/>
          <p:cNvSpPr>
            <a:spLocks noGrp="1"/>
          </p:cNvSpPr>
          <p:nvPr>
            <p:ph type="sldNum" sz="quarter" idx="12"/>
          </p:nvPr>
        </p:nvSpPr>
        <p:spPr/>
        <p:txBody>
          <a:bodyPr/>
          <a:lstStyle/>
          <a:p>
            <a:fld id="{7C36BDB6-C69E-4AB3-BD86-CD24C2E30379}" type="slidenum">
              <a:rPr lang="en-US" smtClean="0"/>
              <a:t>19</a:t>
            </a:fld>
            <a:endParaRPr lang="en-US"/>
          </a:p>
        </p:txBody>
      </p:sp>
    </p:spTree>
    <p:extLst>
      <p:ext uri="{BB962C8B-B14F-4D97-AF65-F5344CB8AC3E}">
        <p14:creationId xmlns:p14="http://schemas.microsoft.com/office/powerpoint/2010/main" val="3217520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0">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0">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0">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0">
                                            <p:txEl>
                                              <p:pRg st="5" end="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0">
                                            <p:txEl>
                                              <p:pRg st="6" end="6"/>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0">
                                            <p:txEl>
                                              <p:pRg st="7" end="7"/>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0">
                                            <p:txEl>
                                              <p:pRg st="8" end="8"/>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00">
                                            <p:txEl>
                                              <p:pRg st="9" end="9"/>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0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p:bldP spid="18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450935" y="5089426"/>
            <a:ext cx="11223321" cy="111779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smtClean="0"/>
              <a:t>Connected </a:t>
            </a:r>
            <a:r>
              <a:rPr lang="en-US" sz="2400" dirty="0"/>
              <a:t>automated </a:t>
            </a:r>
            <a:r>
              <a:rPr lang="en-US" sz="2400" dirty="0" smtClean="0"/>
              <a:t>driving</a:t>
            </a:r>
          </a:p>
          <a:p>
            <a:r>
              <a:rPr lang="en-US" sz="2400" dirty="0"/>
              <a:t>	</a:t>
            </a:r>
            <a:r>
              <a:rPr lang="en-US" sz="2400" dirty="0" smtClean="0"/>
              <a:t>-  </a:t>
            </a:r>
            <a:r>
              <a:rPr lang="en-US" sz="2400" dirty="0"/>
              <a:t>is one of the major technological drivers in the automotive domain </a:t>
            </a:r>
            <a:r>
              <a:rPr lang="en-US" sz="2400" dirty="0" smtClean="0"/>
              <a:t>today</a:t>
            </a:r>
            <a:endParaRPr lang="en-US" sz="2400" dirty="0"/>
          </a:p>
        </p:txBody>
      </p:sp>
      <p:pic>
        <p:nvPicPr>
          <p:cNvPr id="1026" name="Picture 2" descr="https://www.montana.edu/cpa/cope/image_manager/thumbnail/jxxkr/image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936" y="275156"/>
            <a:ext cx="5334000" cy="40005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50935" y="4324746"/>
            <a:ext cx="5334001" cy="584775"/>
          </a:xfrm>
          <a:prstGeom prst="rect">
            <a:avLst/>
          </a:prstGeom>
          <a:noFill/>
        </p:spPr>
        <p:txBody>
          <a:bodyPr wrap="square" rtlCol="0">
            <a:spAutoFit/>
          </a:bodyPr>
          <a:lstStyle/>
          <a:p>
            <a:r>
              <a:rPr lang="en-US" sz="1000" dirty="0" smtClean="0">
                <a:hlinkClick r:id="rId4"/>
              </a:rPr>
              <a:t>http</a:t>
            </a:r>
            <a:r>
              <a:rPr lang="en-US" sz="1000" dirty="0">
                <a:hlinkClick r:id="rId4"/>
              </a:rPr>
              <a:t>://</a:t>
            </a:r>
            <a:r>
              <a:rPr lang="en-US" sz="1000" dirty="0" smtClean="0">
                <a:hlinkClick r:id="rId4"/>
              </a:rPr>
              <a:t>www.montana.edu/news/16120/msu-researchers-to-collaborate-on-automated-and-connected-vehicle-research-opportunities</a:t>
            </a:r>
            <a:endParaRPr lang="en-US" sz="1000" dirty="0" smtClean="0"/>
          </a:p>
          <a:p>
            <a:endParaRPr lang="en-US" sz="1200" dirty="0"/>
          </a:p>
        </p:txBody>
      </p:sp>
      <p:pic>
        <p:nvPicPr>
          <p:cNvPr id="1028" name="Picture 4" descr="https://cdn.autoconnectedcar.com/wp-content/uploads/2014/03/Volvocloudvehiclesensin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275156"/>
            <a:ext cx="5029200" cy="400050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324600" y="4324746"/>
            <a:ext cx="5029200" cy="615553"/>
          </a:xfrm>
          <a:prstGeom prst="rect">
            <a:avLst/>
          </a:prstGeom>
          <a:noFill/>
        </p:spPr>
        <p:txBody>
          <a:bodyPr wrap="square" rtlCol="0">
            <a:spAutoFit/>
          </a:bodyPr>
          <a:lstStyle/>
          <a:p>
            <a:r>
              <a:rPr lang="en-US" sz="1050" dirty="0">
                <a:hlinkClick r:id="rId6"/>
              </a:rPr>
              <a:t>http://www.autoconnectedcar.com/2014/03/volvo-new-connected-car-features-magnets-real-time-cloud-road-data-driver-sensing</a:t>
            </a:r>
            <a:r>
              <a:rPr lang="en-US" sz="1050" dirty="0" smtClean="0">
                <a:hlinkClick r:id="rId6"/>
              </a:rPr>
              <a:t>/</a:t>
            </a:r>
            <a:endParaRPr lang="en-US" sz="1050" dirty="0" smtClean="0"/>
          </a:p>
          <a:p>
            <a:endParaRPr lang="en-US" sz="1200" dirty="0"/>
          </a:p>
        </p:txBody>
      </p:sp>
    </p:spTree>
    <p:extLst>
      <p:ext uri="{BB962C8B-B14F-4D97-AF65-F5344CB8AC3E}">
        <p14:creationId xmlns:p14="http://schemas.microsoft.com/office/powerpoint/2010/main" val="154942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Research </a:t>
            </a:r>
            <a:r>
              <a:rPr lang="de-DE" dirty="0" err="1"/>
              <a:t>Direction</a:t>
            </a:r>
            <a:r>
              <a:rPr lang="de-DE" dirty="0"/>
              <a:t>: </a:t>
            </a:r>
            <a:r>
              <a:rPr lang="de-DE" dirty="0" err="1" smtClean="0"/>
              <a:t>Naming</a:t>
            </a:r>
            <a:endParaRPr lang="en-US" dirty="0"/>
          </a:p>
        </p:txBody>
      </p:sp>
      <p:sp>
        <p:nvSpPr>
          <p:cNvPr id="3" name="Content Placeholder 2"/>
          <p:cNvSpPr>
            <a:spLocks noGrp="1"/>
          </p:cNvSpPr>
          <p:nvPr>
            <p:ph idx="1"/>
          </p:nvPr>
        </p:nvSpPr>
        <p:spPr/>
        <p:txBody>
          <a:bodyPr>
            <a:normAutofit fontScale="92500" lnSpcReduction="10000"/>
          </a:bodyPr>
          <a:lstStyle/>
          <a:p>
            <a:r>
              <a:rPr lang="de-DE" dirty="0" err="1" smtClean="0"/>
              <a:t>Naming</a:t>
            </a:r>
            <a:r>
              <a:rPr lang="de-DE" dirty="0" smtClean="0"/>
              <a:t> </a:t>
            </a:r>
            <a:r>
              <a:rPr lang="de-DE" dirty="0" err="1" smtClean="0"/>
              <a:t>is</a:t>
            </a:r>
            <a:r>
              <a:rPr lang="de-DE" dirty="0" smtClean="0"/>
              <a:t> a </a:t>
            </a:r>
            <a:r>
              <a:rPr lang="de-DE" dirty="0" err="1" smtClean="0"/>
              <a:t>major</a:t>
            </a:r>
            <a:r>
              <a:rPr lang="de-DE" dirty="0" smtClean="0"/>
              <a:t>/fundamental </a:t>
            </a:r>
            <a:r>
              <a:rPr lang="de-DE" dirty="0" err="1" smtClean="0"/>
              <a:t>component</a:t>
            </a:r>
            <a:endParaRPr lang="de-DE" dirty="0" smtClean="0"/>
          </a:p>
          <a:p>
            <a:r>
              <a:rPr lang="de-DE" dirty="0" smtClean="0"/>
              <a:t>More </a:t>
            </a:r>
            <a:r>
              <a:rPr lang="de-DE" dirty="0" err="1"/>
              <a:t>info</a:t>
            </a:r>
            <a:r>
              <a:rPr lang="de-DE" dirty="0"/>
              <a:t> =&gt; </a:t>
            </a:r>
            <a:r>
              <a:rPr lang="de-DE" dirty="0" err="1"/>
              <a:t>more</a:t>
            </a:r>
            <a:r>
              <a:rPr lang="de-DE" dirty="0"/>
              <a:t> </a:t>
            </a:r>
            <a:r>
              <a:rPr lang="de-DE" dirty="0" err="1"/>
              <a:t>visibility</a:t>
            </a:r>
            <a:r>
              <a:rPr lang="de-DE" dirty="0"/>
              <a:t> </a:t>
            </a:r>
            <a:r>
              <a:rPr lang="de-DE" dirty="0" err="1"/>
              <a:t>of</a:t>
            </a:r>
            <a:r>
              <a:rPr lang="de-DE" dirty="0"/>
              <a:t> </a:t>
            </a:r>
            <a:r>
              <a:rPr lang="de-DE" dirty="0" err="1"/>
              <a:t>what</a:t>
            </a:r>
            <a:r>
              <a:rPr lang="de-DE" dirty="0"/>
              <a:t> </a:t>
            </a:r>
            <a:r>
              <a:rPr lang="de-DE" dirty="0" err="1"/>
              <a:t>is</a:t>
            </a:r>
            <a:r>
              <a:rPr lang="de-DE" dirty="0"/>
              <a:t> </a:t>
            </a:r>
            <a:r>
              <a:rPr lang="de-DE" dirty="0" err="1" smtClean="0"/>
              <a:t>needed</a:t>
            </a:r>
            <a:endParaRPr lang="de-DE" dirty="0" smtClean="0"/>
          </a:p>
          <a:p>
            <a:pPr lvl="1"/>
            <a:r>
              <a:rPr lang="de-DE" dirty="0" err="1" smtClean="0"/>
              <a:t>What</a:t>
            </a:r>
            <a:r>
              <a:rPr lang="de-DE" dirty="0" smtClean="0"/>
              <a:t> do </a:t>
            </a:r>
            <a:r>
              <a:rPr lang="de-DE" dirty="0" err="1" smtClean="0"/>
              <a:t>we</a:t>
            </a:r>
            <a:r>
              <a:rPr lang="de-DE" dirty="0" smtClean="0"/>
              <a:t> </a:t>
            </a:r>
            <a:r>
              <a:rPr lang="de-DE" dirty="0" err="1" smtClean="0"/>
              <a:t>put</a:t>
            </a:r>
            <a:r>
              <a:rPr lang="de-DE" dirty="0" smtClean="0"/>
              <a:t> in </a:t>
            </a:r>
            <a:r>
              <a:rPr lang="de-DE" dirty="0" err="1" smtClean="0"/>
              <a:t>the</a:t>
            </a:r>
            <a:r>
              <a:rPr lang="de-DE" dirty="0" smtClean="0"/>
              <a:t> </a:t>
            </a:r>
            <a:r>
              <a:rPr lang="de-DE" dirty="0" err="1" smtClean="0"/>
              <a:t>name</a:t>
            </a:r>
            <a:endParaRPr lang="de-DE" dirty="0" smtClean="0"/>
          </a:p>
          <a:p>
            <a:pPr lvl="2"/>
            <a:r>
              <a:rPr lang="de-DE" dirty="0" err="1" smtClean="0"/>
              <a:t>And</a:t>
            </a:r>
            <a:r>
              <a:rPr lang="de-DE" dirty="0" smtClean="0"/>
              <a:t> </a:t>
            </a:r>
            <a:r>
              <a:rPr lang="de-DE" dirty="0" err="1" smtClean="0"/>
              <a:t>what</a:t>
            </a:r>
            <a:r>
              <a:rPr lang="de-DE" dirty="0" smtClean="0"/>
              <a:t> </a:t>
            </a:r>
            <a:r>
              <a:rPr lang="de-DE" dirty="0" err="1" smtClean="0"/>
              <a:t>should</a:t>
            </a:r>
            <a:r>
              <a:rPr lang="de-DE" dirty="0" smtClean="0"/>
              <a:t> </a:t>
            </a:r>
            <a:r>
              <a:rPr lang="de-DE" dirty="0" err="1" smtClean="0"/>
              <a:t>go</a:t>
            </a:r>
            <a:r>
              <a:rPr lang="de-DE" dirty="0" smtClean="0"/>
              <a:t> </a:t>
            </a:r>
            <a:r>
              <a:rPr lang="de-DE" dirty="0" err="1" smtClean="0"/>
              <a:t>as</a:t>
            </a:r>
            <a:r>
              <a:rPr lang="de-DE" dirty="0" smtClean="0"/>
              <a:t> </a:t>
            </a:r>
            <a:r>
              <a:rPr lang="de-DE" dirty="0" err="1" smtClean="0"/>
              <a:t>attributes</a:t>
            </a:r>
            <a:r>
              <a:rPr lang="de-DE" dirty="0"/>
              <a:t> </a:t>
            </a:r>
            <a:r>
              <a:rPr lang="de-DE" dirty="0" err="1" smtClean="0"/>
              <a:t>or</a:t>
            </a:r>
            <a:r>
              <a:rPr lang="de-DE" dirty="0" smtClean="0"/>
              <a:t> in </a:t>
            </a:r>
            <a:r>
              <a:rPr lang="de-DE" dirty="0" err="1" smtClean="0"/>
              <a:t>the</a:t>
            </a:r>
            <a:r>
              <a:rPr lang="de-DE" dirty="0" smtClean="0"/>
              <a:t> </a:t>
            </a:r>
            <a:r>
              <a:rPr lang="de-DE" dirty="0" err="1" smtClean="0"/>
              <a:t>pay-load</a:t>
            </a:r>
            <a:endParaRPr lang="de-DE" dirty="0" smtClean="0"/>
          </a:p>
          <a:p>
            <a:pPr lvl="2"/>
            <a:r>
              <a:rPr lang="de-DE" dirty="0" smtClean="0"/>
              <a:t>E.g., </a:t>
            </a:r>
            <a:r>
              <a:rPr lang="de-DE" dirty="0" err="1" smtClean="0"/>
              <a:t>while</a:t>
            </a:r>
            <a:r>
              <a:rPr lang="de-DE" dirty="0" smtClean="0"/>
              <a:t> </a:t>
            </a:r>
            <a:r>
              <a:rPr lang="de-DE" dirty="0" err="1" smtClean="0"/>
              <a:t>accessing</a:t>
            </a:r>
            <a:r>
              <a:rPr lang="de-DE" dirty="0" smtClean="0"/>
              <a:t> </a:t>
            </a:r>
            <a:r>
              <a:rPr lang="de-DE" dirty="0" err="1" smtClean="0"/>
              <a:t>named</a:t>
            </a:r>
            <a:r>
              <a:rPr lang="de-DE" dirty="0" smtClean="0"/>
              <a:t> </a:t>
            </a:r>
            <a:r>
              <a:rPr lang="de-DE" dirty="0" err="1" smtClean="0"/>
              <a:t>functions</a:t>
            </a:r>
            <a:r>
              <a:rPr lang="de-DE" dirty="0" smtClean="0"/>
              <a:t>/</a:t>
            </a:r>
            <a:r>
              <a:rPr lang="de-DE" dirty="0" err="1" smtClean="0"/>
              <a:t>services</a:t>
            </a:r>
            <a:r>
              <a:rPr lang="de-DE" dirty="0" smtClean="0"/>
              <a:t>, </a:t>
            </a:r>
            <a:r>
              <a:rPr lang="de-DE" dirty="0" err="1" smtClean="0"/>
              <a:t>should</a:t>
            </a:r>
            <a:r>
              <a:rPr lang="de-DE" dirty="0" smtClean="0"/>
              <a:t> </a:t>
            </a:r>
            <a:r>
              <a:rPr lang="de-DE" dirty="0" err="1" smtClean="0"/>
              <a:t>the</a:t>
            </a:r>
            <a:r>
              <a:rPr lang="de-DE" dirty="0" smtClean="0"/>
              <a:t> variables </a:t>
            </a:r>
            <a:r>
              <a:rPr lang="de-DE" dirty="0" err="1" smtClean="0"/>
              <a:t>be</a:t>
            </a:r>
            <a:r>
              <a:rPr lang="de-DE" dirty="0" smtClean="0"/>
              <a:t> in </a:t>
            </a:r>
            <a:r>
              <a:rPr lang="de-DE" dirty="0" err="1" smtClean="0"/>
              <a:t>the</a:t>
            </a:r>
            <a:r>
              <a:rPr lang="de-DE" dirty="0" smtClean="0"/>
              <a:t> </a:t>
            </a:r>
            <a:r>
              <a:rPr lang="de-DE" dirty="0" err="1" smtClean="0"/>
              <a:t>name</a:t>
            </a:r>
            <a:r>
              <a:rPr lang="de-DE" dirty="0" smtClean="0"/>
              <a:t>?</a:t>
            </a:r>
          </a:p>
          <a:p>
            <a:pPr lvl="3"/>
            <a:r>
              <a:rPr lang="de-DE" dirty="0" err="1" smtClean="0"/>
              <a:t>Function</a:t>
            </a:r>
            <a:r>
              <a:rPr lang="de-DE" dirty="0" smtClean="0"/>
              <a:t> </a:t>
            </a:r>
            <a:r>
              <a:rPr lang="de-DE" dirty="0" err="1" smtClean="0"/>
              <a:t>add</a:t>
            </a:r>
            <a:r>
              <a:rPr lang="de-DE" dirty="0" smtClean="0"/>
              <a:t>(</a:t>
            </a:r>
            <a:r>
              <a:rPr lang="de-DE" dirty="0" err="1" smtClean="0"/>
              <a:t>a+b</a:t>
            </a:r>
            <a:r>
              <a:rPr lang="de-DE" dirty="0" smtClean="0"/>
              <a:t>)</a:t>
            </a:r>
          </a:p>
          <a:p>
            <a:pPr lvl="1"/>
            <a:r>
              <a:rPr lang="de-DE" dirty="0" smtClean="0"/>
              <a:t> </a:t>
            </a:r>
            <a:r>
              <a:rPr lang="de-DE" dirty="0"/>
              <a:t>Tradeoffs: </a:t>
            </a:r>
            <a:r>
              <a:rPr lang="de-DE" dirty="0" err="1"/>
              <a:t>forwarding</a:t>
            </a:r>
            <a:r>
              <a:rPr lang="de-DE" dirty="0"/>
              <a:t> </a:t>
            </a:r>
            <a:r>
              <a:rPr lang="de-DE" dirty="0" err="1"/>
              <a:t>efficiency</a:t>
            </a:r>
            <a:r>
              <a:rPr lang="de-DE" dirty="0"/>
              <a:t> </a:t>
            </a:r>
            <a:r>
              <a:rPr lang="de-DE" dirty="0" err="1"/>
              <a:t>vs</a:t>
            </a:r>
            <a:r>
              <a:rPr lang="de-DE" dirty="0"/>
              <a:t> ICN </a:t>
            </a:r>
            <a:r>
              <a:rPr lang="de-DE" dirty="0" err="1" smtClean="0"/>
              <a:t>benefits</a:t>
            </a:r>
            <a:endParaRPr lang="de-DE" dirty="0" smtClean="0"/>
          </a:p>
          <a:p>
            <a:r>
              <a:rPr lang="de-DE" dirty="0" err="1"/>
              <a:t>Should</a:t>
            </a:r>
            <a:r>
              <a:rPr lang="de-DE" dirty="0"/>
              <a:t> </a:t>
            </a:r>
            <a:r>
              <a:rPr lang="de-DE" dirty="0" err="1"/>
              <a:t>it</a:t>
            </a:r>
            <a:r>
              <a:rPr lang="de-DE" dirty="0"/>
              <a:t> </a:t>
            </a:r>
            <a:r>
              <a:rPr lang="de-DE" dirty="0" err="1"/>
              <a:t>be</a:t>
            </a:r>
            <a:r>
              <a:rPr lang="de-DE" dirty="0"/>
              <a:t> </a:t>
            </a:r>
            <a:r>
              <a:rPr lang="de-DE" dirty="0" err="1"/>
              <a:t>hierarchical</a:t>
            </a:r>
            <a:r>
              <a:rPr lang="de-DE" dirty="0"/>
              <a:t> </a:t>
            </a:r>
            <a:r>
              <a:rPr lang="de-DE" dirty="0" err="1"/>
              <a:t>or</a:t>
            </a:r>
            <a:r>
              <a:rPr lang="de-DE" dirty="0"/>
              <a:t> flat </a:t>
            </a:r>
            <a:r>
              <a:rPr lang="de-DE" dirty="0" err="1"/>
              <a:t>or</a:t>
            </a:r>
            <a:r>
              <a:rPr lang="de-DE" dirty="0"/>
              <a:t> </a:t>
            </a:r>
            <a:r>
              <a:rPr lang="de-DE" dirty="0" smtClean="0"/>
              <a:t>… [1]</a:t>
            </a:r>
          </a:p>
          <a:p>
            <a:r>
              <a:rPr lang="de-DE" dirty="0" err="1" smtClean="0"/>
              <a:t>schemes</a:t>
            </a:r>
            <a:r>
              <a:rPr lang="de-DE" dirty="0" smtClean="0"/>
              <a:t> </a:t>
            </a:r>
            <a:r>
              <a:rPr lang="de-DE" dirty="0" err="1"/>
              <a:t>to</a:t>
            </a:r>
            <a:r>
              <a:rPr lang="de-DE" dirty="0"/>
              <a:t> </a:t>
            </a:r>
            <a:r>
              <a:rPr lang="de-DE" dirty="0" err="1"/>
              <a:t>access</a:t>
            </a:r>
            <a:r>
              <a:rPr lang="de-DE" dirty="0"/>
              <a:t> </a:t>
            </a:r>
            <a:r>
              <a:rPr lang="de-DE" dirty="0" err="1"/>
              <a:t>functions</a:t>
            </a:r>
            <a:r>
              <a:rPr lang="de-DE" dirty="0"/>
              <a:t>/</a:t>
            </a:r>
            <a:r>
              <a:rPr lang="de-DE" dirty="0" err="1"/>
              <a:t>services</a:t>
            </a:r>
            <a:r>
              <a:rPr lang="de-DE" dirty="0"/>
              <a:t> </a:t>
            </a:r>
            <a:r>
              <a:rPr lang="de-DE" dirty="0" err="1" smtClean="0"/>
              <a:t>or</a:t>
            </a:r>
            <a:r>
              <a:rPr lang="de-DE" dirty="0" smtClean="0"/>
              <a:t> </a:t>
            </a:r>
            <a:r>
              <a:rPr lang="de-DE" dirty="0" err="1" smtClean="0"/>
              <a:t>specific</a:t>
            </a:r>
            <a:r>
              <a:rPr lang="de-DE" dirty="0" smtClean="0"/>
              <a:t> </a:t>
            </a:r>
            <a:r>
              <a:rPr lang="de-DE" dirty="0" err="1" smtClean="0"/>
              <a:t>instances</a:t>
            </a:r>
            <a:endParaRPr lang="de-DE" dirty="0"/>
          </a:p>
          <a:p>
            <a:r>
              <a:rPr lang="de-DE" dirty="0" err="1"/>
              <a:t>schemes</a:t>
            </a:r>
            <a:r>
              <a:rPr lang="de-DE" dirty="0"/>
              <a:t> </a:t>
            </a:r>
            <a:r>
              <a:rPr lang="de-DE" dirty="0" err="1"/>
              <a:t>to</a:t>
            </a:r>
            <a:r>
              <a:rPr lang="de-DE" dirty="0"/>
              <a:t> </a:t>
            </a:r>
            <a:r>
              <a:rPr lang="de-DE" dirty="0" err="1"/>
              <a:t>query</a:t>
            </a:r>
            <a:r>
              <a:rPr lang="de-DE" dirty="0"/>
              <a:t> </a:t>
            </a:r>
            <a:r>
              <a:rPr lang="de-DE" dirty="0" err="1"/>
              <a:t>for</a:t>
            </a:r>
            <a:r>
              <a:rPr lang="de-DE" dirty="0"/>
              <a:t> </a:t>
            </a:r>
            <a:r>
              <a:rPr lang="de-DE" dirty="0" err="1"/>
              <a:t>results</a:t>
            </a:r>
            <a:r>
              <a:rPr lang="de-DE" dirty="0"/>
              <a:t> (e.g. </a:t>
            </a:r>
            <a:r>
              <a:rPr lang="de-DE" dirty="0" err="1"/>
              <a:t>personalized</a:t>
            </a:r>
            <a:r>
              <a:rPr lang="de-DE" dirty="0" smtClean="0"/>
              <a:t>)</a:t>
            </a:r>
          </a:p>
          <a:p>
            <a:r>
              <a:rPr lang="de-DE" dirty="0" err="1" smtClean="0"/>
              <a:t>How</a:t>
            </a:r>
            <a:r>
              <a:rPr lang="de-DE" dirty="0" smtClean="0"/>
              <a:t> </a:t>
            </a:r>
            <a:r>
              <a:rPr lang="de-DE" dirty="0" err="1" smtClean="0"/>
              <a:t>to</a:t>
            </a:r>
            <a:r>
              <a:rPr lang="de-DE" dirty="0" smtClean="0"/>
              <a:t> </a:t>
            </a:r>
            <a:r>
              <a:rPr lang="de-DE" dirty="0" err="1" smtClean="0"/>
              <a:t>provide</a:t>
            </a:r>
            <a:r>
              <a:rPr lang="de-DE" dirty="0" smtClean="0"/>
              <a:t> additional </a:t>
            </a:r>
            <a:r>
              <a:rPr lang="de-DE" dirty="0" err="1" smtClean="0"/>
              <a:t>context</a:t>
            </a:r>
            <a:r>
              <a:rPr lang="de-DE" dirty="0" smtClean="0"/>
              <a:t> </a:t>
            </a:r>
            <a:r>
              <a:rPr lang="de-DE" dirty="0" err="1" smtClean="0"/>
              <a:t>info</a:t>
            </a:r>
            <a:r>
              <a:rPr lang="de-DE" dirty="0" smtClean="0"/>
              <a:t> (via </a:t>
            </a:r>
            <a:r>
              <a:rPr lang="de-DE" dirty="0" err="1" smtClean="0"/>
              <a:t>name</a:t>
            </a:r>
            <a:r>
              <a:rPr lang="de-DE" dirty="0" smtClean="0"/>
              <a:t>, </a:t>
            </a:r>
            <a:r>
              <a:rPr lang="de-DE" dirty="0" err="1" smtClean="0"/>
              <a:t>attributes</a:t>
            </a:r>
            <a:r>
              <a:rPr lang="de-DE" dirty="0" smtClean="0"/>
              <a:t>)</a:t>
            </a:r>
            <a:endParaRPr lang="de-DE" dirty="0"/>
          </a:p>
          <a:p>
            <a:endParaRPr lang="de-DE" dirty="0" smtClean="0"/>
          </a:p>
          <a:p>
            <a:endParaRPr lang="de-DE" dirty="0"/>
          </a:p>
          <a:p>
            <a:endParaRPr lang="de-DE" dirty="0"/>
          </a:p>
          <a:p>
            <a:endParaRPr lang="en-US" dirty="0"/>
          </a:p>
        </p:txBody>
      </p:sp>
      <p:sp>
        <p:nvSpPr>
          <p:cNvPr id="7" name="Rounded Rectangle 6"/>
          <p:cNvSpPr/>
          <p:nvPr/>
        </p:nvSpPr>
        <p:spPr>
          <a:xfrm>
            <a:off x="2138721" y="5926703"/>
            <a:ext cx="8141918" cy="85929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smtClean="0"/>
              <a:t>Need to perform a lot of application driven design and testing</a:t>
            </a:r>
            <a:endParaRPr lang="en-US" sz="2400" dirty="0"/>
          </a:p>
        </p:txBody>
      </p:sp>
      <p:sp>
        <p:nvSpPr>
          <p:cNvPr id="8" name="Slide Number Placeholder 7"/>
          <p:cNvSpPr>
            <a:spLocks noGrp="1"/>
          </p:cNvSpPr>
          <p:nvPr>
            <p:ph type="sldNum" sz="quarter" idx="12"/>
          </p:nvPr>
        </p:nvSpPr>
        <p:spPr/>
        <p:txBody>
          <a:bodyPr/>
          <a:lstStyle/>
          <a:p>
            <a:fld id="{7C36BDB6-C69E-4AB3-BD86-CD24C2E30379}" type="slidenum">
              <a:rPr lang="en-US" smtClean="0"/>
              <a:t>20</a:t>
            </a:fld>
            <a:endParaRPr lang="en-US"/>
          </a:p>
        </p:txBody>
      </p:sp>
      <p:sp>
        <p:nvSpPr>
          <p:cNvPr id="6" name="TextBox 5"/>
          <p:cNvSpPr txBox="1"/>
          <p:nvPr/>
        </p:nvSpPr>
        <p:spPr>
          <a:xfrm>
            <a:off x="548107" y="6044909"/>
            <a:ext cx="11215688" cy="553998"/>
          </a:xfrm>
          <a:prstGeom prst="rect">
            <a:avLst/>
          </a:prstGeom>
          <a:noFill/>
        </p:spPr>
        <p:txBody>
          <a:bodyPr wrap="square" rtlCol="0">
            <a:spAutoFit/>
          </a:bodyPr>
          <a:lstStyle/>
          <a:p>
            <a:r>
              <a:rPr lang="it-IT" sz="1000" dirty="0" smtClean="0"/>
              <a:t>[1] «Comparison </a:t>
            </a:r>
            <a:r>
              <a:rPr lang="it-IT" sz="1000" dirty="0"/>
              <a:t>of Naming Schema in </a:t>
            </a:r>
            <a:r>
              <a:rPr lang="it-IT" sz="1000" dirty="0" smtClean="0"/>
              <a:t>ICN», </a:t>
            </a:r>
            <a:r>
              <a:rPr lang="it-IT" sz="1000" dirty="0"/>
              <a:t>Sripriya Srikant Adhatarao, Jiachen Chen, Mayutan Arumaithurai, Xiaoming Fu, K. K. Ramakrishnan, the 22nd IEEE International Symposium on Local and Metropolitan Area Networks (LANMAN 2016), Rome, Italy, IEEE, June 2016.</a:t>
            </a:r>
            <a:endParaRPr lang="en-US" sz="1000" dirty="0" smtClean="0"/>
          </a:p>
          <a:p>
            <a:endParaRPr lang="en-US" sz="1000" dirty="0"/>
          </a:p>
        </p:txBody>
      </p:sp>
    </p:spTree>
    <p:extLst>
      <p:ext uri="{BB962C8B-B14F-4D97-AF65-F5344CB8AC3E}">
        <p14:creationId xmlns:p14="http://schemas.microsoft.com/office/powerpoint/2010/main" val="395572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itel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smtClean="0"/>
              <a:t>Research </a:t>
            </a:r>
            <a:r>
              <a:rPr lang="de-DE" dirty="0" err="1" smtClean="0"/>
              <a:t>Directions</a:t>
            </a:r>
            <a:r>
              <a:rPr lang="de-DE" dirty="0" smtClean="0"/>
              <a:t> (</a:t>
            </a:r>
            <a:r>
              <a:rPr lang="de-DE" dirty="0" err="1" smtClean="0"/>
              <a:t>Others</a:t>
            </a:r>
            <a:r>
              <a:rPr lang="de-DE" dirty="0" smtClean="0"/>
              <a:t>)</a:t>
            </a:r>
            <a:endParaRPr lang="de-DE" dirty="0"/>
          </a:p>
        </p:txBody>
      </p:sp>
      <p:sp>
        <p:nvSpPr>
          <p:cNvPr id="9" name="Textfeld 8"/>
          <p:cNvSpPr txBox="1"/>
          <p:nvPr/>
        </p:nvSpPr>
        <p:spPr>
          <a:xfrm>
            <a:off x="409997" y="5050978"/>
            <a:ext cx="1225015" cy="461665"/>
          </a:xfrm>
          <a:prstGeom prst="rect">
            <a:avLst/>
          </a:prstGeom>
          <a:noFill/>
        </p:spPr>
        <p:txBody>
          <a:bodyPr wrap="none" rtlCol="0">
            <a:spAutoFit/>
          </a:bodyPr>
          <a:lstStyle/>
          <a:p>
            <a:r>
              <a:rPr lang="de-DE" sz="2400" dirty="0" smtClean="0">
                <a:solidFill>
                  <a:schemeClr val="bg1">
                    <a:lumMod val="50000"/>
                  </a:schemeClr>
                </a:solidFill>
              </a:rPr>
              <a:t>Mobility</a:t>
            </a:r>
            <a:endParaRPr lang="de-DE" dirty="0">
              <a:solidFill>
                <a:schemeClr val="bg1">
                  <a:lumMod val="50000"/>
                </a:schemeClr>
              </a:solidFill>
            </a:endParaRPr>
          </a:p>
        </p:txBody>
      </p:sp>
      <p:sp>
        <p:nvSpPr>
          <p:cNvPr id="113" name="Textfeld 112"/>
          <p:cNvSpPr txBox="1"/>
          <p:nvPr/>
        </p:nvSpPr>
        <p:spPr>
          <a:xfrm>
            <a:off x="459840" y="2814485"/>
            <a:ext cx="1152880" cy="461665"/>
          </a:xfrm>
          <a:prstGeom prst="rect">
            <a:avLst/>
          </a:prstGeom>
          <a:noFill/>
        </p:spPr>
        <p:txBody>
          <a:bodyPr wrap="none" rtlCol="0">
            <a:spAutoFit/>
          </a:bodyPr>
          <a:lstStyle/>
          <a:p>
            <a:r>
              <a:rPr lang="de-DE" sz="2400" dirty="0" err="1" smtClean="0">
                <a:solidFill>
                  <a:schemeClr val="bg1">
                    <a:lumMod val="50000"/>
                  </a:schemeClr>
                </a:solidFill>
              </a:rPr>
              <a:t>Naming</a:t>
            </a:r>
            <a:endParaRPr lang="de-DE" dirty="0" smtClean="0"/>
          </a:p>
        </p:txBody>
      </p:sp>
      <p:pic>
        <p:nvPicPr>
          <p:cNvPr id="12" name="Grafik 11"/>
          <p:cNvPicPr>
            <a:picLocks noChangeAspect="1"/>
          </p:cNvPicPr>
          <p:nvPr/>
        </p:nvPicPr>
        <p:blipFill rotWithShape="1">
          <a:blip r:embed="rId3">
            <a:extLst>
              <a:ext uri="{28A0092B-C50C-407E-A947-70E740481C1C}">
                <a14:useLocalDpi xmlns:a14="http://schemas.microsoft.com/office/drawing/2010/main" val="0"/>
              </a:ext>
            </a:extLst>
          </a:blip>
          <a:srcRect t="12590" r="21792"/>
          <a:stretch/>
        </p:blipFill>
        <p:spPr>
          <a:xfrm>
            <a:off x="1813182" y="2232664"/>
            <a:ext cx="4744204" cy="3418067"/>
          </a:xfrm>
          <a:prstGeom prst="ellipse">
            <a:avLst/>
          </a:prstGeom>
          <a:solidFill>
            <a:schemeClr val="bg1"/>
          </a:solidFill>
          <a:ln>
            <a:solidFill>
              <a:schemeClr val="accent1">
                <a:shade val="50000"/>
              </a:schemeClr>
            </a:solidFill>
          </a:ln>
          <a:effectLst>
            <a:outerShdw blurRad="50800" dist="76200" dir="2700000" algn="tl" rotWithShape="0">
              <a:prstClr val="black">
                <a:alpha val="40000"/>
              </a:prstClr>
            </a:outerShdw>
          </a:effectLst>
        </p:spPr>
      </p:pic>
      <p:sp>
        <p:nvSpPr>
          <p:cNvPr id="13" name="Textfeld 12"/>
          <p:cNvSpPr txBox="1"/>
          <p:nvPr/>
        </p:nvSpPr>
        <p:spPr>
          <a:xfrm>
            <a:off x="6652439" y="3941697"/>
            <a:ext cx="3567515" cy="1292662"/>
          </a:xfrm>
          <a:prstGeom prst="rect">
            <a:avLst/>
          </a:prstGeom>
          <a:noFill/>
        </p:spPr>
        <p:txBody>
          <a:bodyPr wrap="none" rtlCol="0">
            <a:spAutoFit/>
          </a:bodyPr>
          <a:lstStyle/>
          <a:p>
            <a:r>
              <a:rPr lang="de-DE" sz="2400" dirty="0" smtClean="0"/>
              <a:t>Routing &amp; </a:t>
            </a:r>
            <a:r>
              <a:rPr lang="de-DE" sz="2400" dirty="0" err="1" smtClean="0"/>
              <a:t>Forwarding</a:t>
            </a:r>
            <a:r>
              <a:rPr lang="de-DE" sz="2400" dirty="0" smtClean="0"/>
              <a:t>, </a:t>
            </a:r>
          </a:p>
          <a:p>
            <a:pPr marL="285750" indent="-285750">
              <a:buFontTx/>
              <a:buChar char="-"/>
            </a:pPr>
            <a:r>
              <a:rPr lang="de-DE" dirty="0" smtClean="0"/>
              <a:t>MEC </a:t>
            </a:r>
            <a:r>
              <a:rPr lang="de-DE" dirty="0" err="1" smtClean="0"/>
              <a:t>or</a:t>
            </a:r>
            <a:r>
              <a:rPr lang="de-DE" dirty="0" smtClean="0"/>
              <a:t> </a:t>
            </a:r>
            <a:r>
              <a:rPr lang="de-DE" dirty="0" err="1" smtClean="0"/>
              <a:t>cloud</a:t>
            </a:r>
            <a:endParaRPr lang="de-DE" dirty="0" smtClean="0"/>
          </a:p>
          <a:p>
            <a:pPr marL="285750" indent="-285750">
              <a:buFontTx/>
              <a:buChar char="-"/>
            </a:pPr>
            <a:r>
              <a:rPr lang="de-DE" dirty="0" err="1" smtClean="0"/>
              <a:t>Which</a:t>
            </a:r>
            <a:r>
              <a:rPr lang="de-DE" dirty="0" smtClean="0"/>
              <a:t> MEC </a:t>
            </a:r>
            <a:r>
              <a:rPr lang="de-DE" dirty="0" err="1" smtClean="0"/>
              <a:t>to</a:t>
            </a:r>
            <a:r>
              <a:rPr lang="de-DE" dirty="0" smtClean="0"/>
              <a:t> </a:t>
            </a:r>
            <a:r>
              <a:rPr lang="de-DE" dirty="0" err="1" smtClean="0"/>
              <a:t>connect</a:t>
            </a:r>
            <a:r>
              <a:rPr lang="de-DE" dirty="0" smtClean="0"/>
              <a:t> </a:t>
            </a:r>
            <a:r>
              <a:rPr lang="de-DE" dirty="0" err="1" smtClean="0"/>
              <a:t>to</a:t>
            </a:r>
            <a:endParaRPr lang="de-DE" dirty="0" smtClean="0"/>
          </a:p>
          <a:p>
            <a:pPr marL="285750" indent="-285750">
              <a:buFontTx/>
              <a:buChar char="-"/>
            </a:pPr>
            <a:r>
              <a:rPr lang="de-DE" dirty="0" smtClean="0"/>
              <a:t>Switch MECs </a:t>
            </a:r>
            <a:r>
              <a:rPr lang="de-DE" dirty="0" err="1" smtClean="0"/>
              <a:t>as</a:t>
            </a:r>
            <a:r>
              <a:rPr lang="de-DE" dirty="0" smtClean="0"/>
              <a:t> </a:t>
            </a:r>
            <a:r>
              <a:rPr lang="de-DE" dirty="0" err="1" smtClean="0"/>
              <a:t>vehicle</a:t>
            </a:r>
            <a:r>
              <a:rPr lang="de-DE" dirty="0" smtClean="0"/>
              <a:t> </a:t>
            </a:r>
            <a:r>
              <a:rPr lang="de-DE" dirty="0" err="1" smtClean="0"/>
              <a:t>is</a:t>
            </a:r>
            <a:r>
              <a:rPr lang="de-DE" dirty="0" smtClean="0"/>
              <a:t> </a:t>
            </a:r>
            <a:r>
              <a:rPr lang="de-DE" dirty="0" err="1" smtClean="0"/>
              <a:t>moving</a:t>
            </a:r>
            <a:endParaRPr lang="de-DE" dirty="0"/>
          </a:p>
        </p:txBody>
      </p:sp>
      <p:sp>
        <p:nvSpPr>
          <p:cNvPr id="14" name="Textfeld 13"/>
          <p:cNvSpPr txBox="1"/>
          <p:nvPr/>
        </p:nvSpPr>
        <p:spPr>
          <a:xfrm>
            <a:off x="4589780" y="5710019"/>
            <a:ext cx="7289206" cy="738664"/>
          </a:xfrm>
          <a:prstGeom prst="rect">
            <a:avLst/>
          </a:prstGeom>
          <a:noFill/>
        </p:spPr>
        <p:txBody>
          <a:bodyPr wrap="square" rtlCol="0">
            <a:spAutoFit/>
          </a:bodyPr>
          <a:lstStyle/>
          <a:p>
            <a:r>
              <a:rPr lang="de-DE" sz="2400" dirty="0" err="1" smtClean="0"/>
              <a:t>Deployment</a:t>
            </a:r>
            <a:r>
              <a:rPr lang="de-DE" sz="2400" dirty="0" smtClean="0"/>
              <a:t> </a:t>
            </a:r>
            <a:r>
              <a:rPr lang="de-DE" sz="2400" dirty="0" err="1" smtClean="0"/>
              <a:t>and</a:t>
            </a:r>
            <a:r>
              <a:rPr lang="de-DE" sz="2400" dirty="0" smtClean="0"/>
              <a:t> Orchestration, e.g.,</a:t>
            </a:r>
          </a:p>
          <a:p>
            <a:pPr marL="285750" indent="-285750">
              <a:buFontTx/>
              <a:buChar char="-"/>
            </a:pPr>
            <a:r>
              <a:rPr lang="de-DE" dirty="0"/>
              <a:t>f</a:t>
            </a:r>
            <a:r>
              <a:rPr lang="de-DE" dirty="0" smtClean="0"/>
              <a:t>ast </a:t>
            </a:r>
            <a:r>
              <a:rPr lang="de-DE" dirty="0" err="1" smtClean="0"/>
              <a:t>deployment</a:t>
            </a:r>
            <a:r>
              <a:rPr lang="de-DE" dirty="0" smtClean="0"/>
              <a:t> </a:t>
            </a:r>
            <a:r>
              <a:rPr lang="de-DE" dirty="0" err="1" smtClean="0"/>
              <a:t>of</a:t>
            </a:r>
            <a:r>
              <a:rPr lang="de-DE" dirty="0" smtClean="0"/>
              <a:t> </a:t>
            </a:r>
            <a:r>
              <a:rPr lang="de-DE" dirty="0" err="1" smtClean="0"/>
              <a:t>function</a:t>
            </a:r>
            <a:r>
              <a:rPr lang="de-DE" dirty="0" smtClean="0"/>
              <a:t>/</a:t>
            </a:r>
            <a:r>
              <a:rPr lang="de-DE" dirty="0" err="1" smtClean="0"/>
              <a:t>service</a:t>
            </a:r>
            <a:r>
              <a:rPr lang="de-DE" dirty="0" smtClean="0"/>
              <a:t> (e.g. </a:t>
            </a:r>
            <a:r>
              <a:rPr lang="de-DE" dirty="0" err="1" smtClean="0"/>
              <a:t>unikernel</a:t>
            </a:r>
            <a:r>
              <a:rPr lang="de-DE" dirty="0" smtClean="0"/>
              <a:t>) on </a:t>
            </a:r>
            <a:r>
              <a:rPr lang="de-DE" dirty="0" err="1" smtClean="0"/>
              <a:t>seeing</a:t>
            </a:r>
            <a:r>
              <a:rPr lang="de-DE" dirty="0" smtClean="0"/>
              <a:t> </a:t>
            </a:r>
            <a:r>
              <a:rPr lang="de-DE" dirty="0" err="1" smtClean="0"/>
              <a:t>the</a:t>
            </a:r>
            <a:r>
              <a:rPr lang="de-DE" dirty="0" smtClean="0"/>
              <a:t> </a:t>
            </a:r>
            <a:r>
              <a:rPr lang="de-DE" dirty="0" err="1" smtClean="0"/>
              <a:t>name</a:t>
            </a:r>
            <a:endParaRPr lang="de-DE" dirty="0" smtClean="0"/>
          </a:p>
        </p:txBody>
      </p:sp>
      <p:sp>
        <p:nvSpPr>
          <p:cNvPr id="15" name="Textfeld 14"/>
          <p:cNvSpPr txBox="1"/>
          <p:nvPr/>
        </p:nvSpPr>
        <p:spPr>
          <a:xfrm>
            <a:off x="409997" y="3941698"/>
            <a:ext cx="1164101" cy="461665"/>
          </a:xfrm>
          <a:prstGeom prst="rect">
            <a:avLst/>
          </a:prstGeom>
          <a:noFill/>
        </p:spPr>
        <p:txBody>
          <a:bodyPr wrap="none" rtlCol="0">
            <a:spAutoFit/>
          </a:bodyPr>
          <a:lstStyle/>
          <a:p>
            <a:r>
              <a:rPr lang="de-DE" sz="2400" dirty="0" smtClean="0">
                <a:solidFill>
                  <a:schemeClr val="bg1">
                    <a:lumMod val="50000"/>
                  </a:schemeClr>
                </a:solidFill>
              </a:rPr>
              <a:t>Caching</a:t>
            </a:r>
            <a:endParaRPr lang="de-DE" dirty="0" smtClean="0">
              <a:solidFill>
                <a:schemeClr val="bg1">
                  <a:lumMod val="50000"/>
                </a:schemeClr>
              </a:solidFill>
            </a:endParaRPr>
          </a:p>
        </p:txBody>
      </p:sp>
      <p:sp>
        <p:nvSpPr>
          <p:cNvPr id="16" name="Textfeld 15"/>
          <p:cNvSpPr txBox="1"/>
          <p:nvPr/>
        </p:nvSpPr>
        <p:spPr>
          <a:xfrm>
            <a:off x="6557386" y="2649502"/>
            <a:ext cx="3353995" cy="1015663"/>
          </a:xfrm>
          <a:prstGeom prst="rect">
            <a:avLst/>
          </a:prstGeom>
          <a:noFill/>
        </p:spPr>
        <p:txBody>
          <a:bodyPr wrap="none" rtlCol="0">
            <a:spAutoFit/>
          </a:bodyPr>
          <a:lstStyle/>
          <a:p>
            <a:r>
              <a:rPr lang="de-DE" sz="2400" dirty="0" smtClean="0"/>
              <a:t>Data Dissemination, e.g., </a:t>
            </a:r>
          </a:p>
          <a:p>
            <a:pPr marL="285750" indent="-285750">
              <a:buFontTx/>
              <a:buChar char="-"/>
            </a:pPr>
            <a:r>
              <a:rPr lang="de-DE" dirty="0" smtClean="0"/>
              <a:t>MEC </a:t>
            </a:r>
            <a:r>
              <a:rPr lang="de-DE" dirty="0" err="1" smtClean="0"/>
              <a:t>synchronization</a:t>
            </a:r>
            <a:endParaRPr lang="de-DE" dirty="0" smtClean="0"/>
          </a:p>
          <a:p>
            <a:pPr marL="285750" indent="-285750">
              <a:buFontTx/>
              <a:buChar char="-"/>
            </a:pPr>
            <a:r>
              <a:rPr lang="de-DE" dirty="0" smtClean="0"/>
              <a:t>Pub/</a:t>
            </a:r>
            <a:r>
              <a:rPr lang="de-DE" dirty="0" err="1" smtClean="0"/>
              <a:t>sub</a:t>
            </a:r>
            <a:r>
              <a:rPr lang="de-DE" dirty="0" smtClean="0"/>
              <a:t>, push </a:t>
            </a:r>
            <a:r>
              <a:rPr lang="de-DE" dirty="0" err="1" smtClean="0"/>
              <a:t>from</a:t>
            </a:r>
            <a:r>
              <a:rPr lang="de-DE" dirty="0" smtClean="0"/>
              <a:t>/</a:t>
            </a:r>
            <a:r>
              <a:rPr lang="de-DE" dirty="0" err="1" smtClean="0"/>
              <a:t>to</a:t>
            </a:r>
            <a:r>
              <a:rPr lang="de-DE" dirty="0" smtClean="0"/>
              <a:t> MEC</a:t>
            </a:r>
          </a:p>
        </p:txBody>
      </p:sp>
      <p:sp>
        <p:nvSpPr>
          <p:cNvPr id="17" name="Textfeld 16"/>
          <p:cNvSpPr txBox="1"/>
          <p:nvPr/>
        </p:nvSpPr>
        <p:spPr>
          <a:xfrm>
            <a:off x="5835777" y="1540608"/>
            <a:ext cx="5916813" cy="738664"/>
          </a:xfrm>
          <a:prstGeom prst="rect">
            <a:avLst/>
          </a:prstGeom>
          <a:noFill/>
        </p:spPr>
        <p:txBody>
          <a:bodyPr wrap="none" rtlCol="0">
            <a:spAutoFit/>
          </a:bodyPr>
          <a:lstStyle/>
          <a:p>
            <a:r>
              <a:rPr lang="de-DE" sz="2400" dirty="0" smtClean="0"/>
              <a:t>Security &amp; Privacy, e.g., </a:t>
            </a:r>
          </a:p>
          <a:p>
            <a:pPr marL="285750" indent="-285750">
              <a:buFontTx/>
              <a:buChar char="-"/>
            </a:pPr>
            <a:r>
              <a:rPr lang="de-DE" dirty="0" err="1" smtClean="0"/>
              <a:t>MEC‘s</a:t>
            </a:r>
            <a:r>
              <a:rPr lang="de-DE" dirty="0" smtClean="0"/>
              <a:t> will </a:t>
            </a:r>
            <a:r>
              <a:rPr lang="de-DE" dirty="0" err="1" smtClean="0"/>
              <a:t>require</a:t>
            </a:r>
            <a:r>
              <a:rPr lang="de-DE" dirty="0" smtClean="0"/>
              <a:t> </a:t>
            </a:r>
            <a:r>
              <a:rPr lang="de-DE" dirty="0" err="1" smtClean="0"/>
              <a:t>access</a:t>
            </a:r>
            <a:r>
              <a:rPr lang="de-DE" dirty="0" smtClean="0"/>
              <a:t> </a:t>
            </a:r>
            <a:r>
              <a:rPr lang="de-DE" dirty="0" err="1" smtClean="0"/>
              <a:t>to</a:t>
            </a:r>
            <a:r>
              <a:rPr lang="de-DE" dirty="0" smtClean="0"/>
              <a:t> </a:t>
            </a:r>
            <a:r>
              <a:rPr lang="de-DE" dirty="0" err="1" smtClean="0"/>
              <a:t>data</a:t>
            </a:r>
            <a:r>
              <a:rPr lang="de-DE" dirty="0" smtClean="0"/>
              <a:t> </a:t>
            </a:r>
            <a:r>
              <a:rPr lang="de-DE" dirty="0" err="1" smtClean="0"/>
              <a:t>to</a:t>
            </a:r>
            <a:r>
              <a:rPr lang="de-DE" dirty="0" smtClean="0"/>
              <a:t> </a:t>
            </a:r>
            <a:r>
              <a:rPr lang="de-DE" dirty="0" err="1" smtClean="0"/>
              <a:t>use</a:t>
            </a:r>
            <a:r>
              <a:rPr lang="de-DE" dirty="0" smtClean="0"/>
              <a:t> </a:t>
            </a:r>
            <a:r>
              <a:rPr lang="de-DE" dirty="0" err="1" smtClean="0"/>
              <a:t>it</a:t>
            </a:r>
            <a:r>
              <a:rPr lang="de-DE" dirty="0" smtClean="0"/>
              <a:t> </a:t>
            </a:r>
            <a:r>
              <a:rPr lang="de-DE" dirty="0" err="1" smtClean="0"/>
              <a:t>for</a:t>
            </a:r>
            <a:r>
              <a:rPr lang="de-DE" dirty="0" smtClean="0"/>
              <a:t> </a:t>
            </a:r>
            <a:r>
              <a:rPr lang="de-DE" dirty="0" err="1" smtClean="0"/>
              <a:t>computation</a:t>
            </a:r>
            <a:endParaRPr lang="de-DE" dirty="0" smtClean="0"/>
          </a:p>
        </p:txBody>
      </p:sp>
      <p:sp>
        <p:nvSpPr>
          <p:cNvPr id="4" name="Slide Number Placeholder 3"/>
          <p:cNvSpPr>
            <a:spLocks noGrp="1"/>
          </p:cNvSpPr>
          <p:nvPr>
            <p:ph type="sldNum" sz="quarter" idx="12"/>
          </p:nvPr>
        </p:nvSpPr>
        <p:spPr/>
        <p:txBody>
          <a:bodyPr/>
          <a:lstStyle/>
          <a:p>
            <a:fld id="{7C36BDB6-C69E-4AB3-BD86-CD24C2E30379}" type="slidenum">
              <a:rPr lang="en-US" smtClean="0"/>
              <a:t>21</a:t>
            </a:fld>
            <a:endParaRPr lang="en-US"/>
          </a:p>
        </p:txBody>
      </p:sp>
    </p:spTree>
    <p:extLst>
      <p:ext uri="{BB962C8B-B14F-4D97-AF65-F5344CB8AC3E}">
        <p14:creationId xmlns:p14="http://schemas.microsoft.com/office/powerpoint/2010/main" val="1682071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Research </a:t>
            </a:r>
            <a:r>
              <a:rPr lang="de-DE" dirty="0" err="1"/>
              <a:t>Direction</a:t>
            </a:r>
            <a:r>
              <a:rPr lang="de-DE" dirty="0"/>
              <a:t>: </a:t>
            </a:r>
            <a:r>
              <a:rPr lang="de-DE" dirty="0" smtClean="0"/>
              <a:t>Large </a:t>
            </a:r>
            <a:r>
              <a:rPr lang="de-DE" dirty="0" err="1" smtClean="0"/>
              <a:t>scale</a:t>
            </a:r>
            <a:r>
              <a:rPr lang="de-DE" dirty="0" smtClean="0"/>
              <a:t> </a:t>
            </a:r>
            <a:r>
              <a:rPr lang="de-DE" dirty="0" err="1" smtClean="0"/>
              <a:t>data</a:t>
            </a:r>
            <a:endParaRPr lang="de-DE" dirty="0"/>
          </a:p>
        </p:txBody>
      </p:sp>
      <p:sp>
        <p:nvSpPr>
          <p:cNvPr id="3" name="Inhaltsplatzhalter 2"/>
          <p:cNvSpPr>
            <a:spLocks noGrp="1"/>
          </p:cNvSpPr>
          <p:nvPr>
            <p:ph idx="1"/>
          </p:nvPr>
        </p:nvSpPr>
        <p:spPr>
          <a:xfrm>
            <a:off x="502444" y="1898154"/>
            <a:ext cx="4048516" cy="2290763"/>
          </a:xfrm>
        </p:spPr>
        <p:txBody>
          <a:bodyPr>
            <a:normAutofit/>
          </a:bodyPr>
          <a:lstStyle/>
          <a:p>
            <a:r>
              <a:rPr lang="de-DE" sz="2400" dirty="0" smtClean="0"/>
              <a:t>Future </a:t>
            </a:r>
            <a:r>
              <a:rPr lang="de-DE" sz="2400" dirty="0" err="1" smtClean="0"/>
              <a:t>vehicles</a:t>
            </a:r>
            <a:r>
              <a:rPr lang="de-DE" sz="2400" dirty="0" smtClean="0"/>
              <a:t> will </a:t>
            </a:r>
            <a:r>
              <a:rPr lang="de-DE" sz="2400" dirty="0" err="1" smtClean="0"/>
              <a:t>be</a:t>
            </a:r>
            <a:r>
              <a:rPr lang="de-DE" sz="2400" dirty="0" smtClean="0"/>
              <a:t> </a:t>
            </a:r>
            <a:r>
              <a:rPr lang="de-DE" sz="2400" dirty="0" err="1" smtClean="0"/>
              <a:t>equipped</a:t>
            </a:r>
            <a:r>
              <a:rPr lang="de-DE" sz="2400" dirty="0" smtClean="0"/>
              <a:t> </a:t>
            </a:r>
            <a:r>
              <a:rPr lang="de-DE" sz="2400" dirty="0" err="1" smtClean="0"/>
              <a:t>with</a:t>
            </a:r>
            <a:r>
              <a:rPr lang="de-DE" sz="2400" dirty="0" smtClean="0"/>
              <a:t> </a:t>
            </a:r>
            <a:r>
              <a:rPr lang="de-DE" sz="2400" dirty="0" err="1" smtClean="0"/>
              <a:t>connectivity</a:t>
            </a:r>
            <a:r>
              <a:rPr lang="de-DE" sz="2400" dirty="0" smtClean="0"/>
              <a:t> </a:t>
            </a:r>
            <a:r>
              <a:rPr lang="de-DE" sz="2400" dirty="0" err="1" smtClean="0"/>
              <a:t>units</a:t>
            </a:r>
            <a:r>
              <a:rPr lang="de-DE" sz="2400" dirty="0" smtClean="0"/>
              <a:t> </a:t>
            </a:r>
            <a:r>
              <a:rPr lang="de-DE" sz="2400" dirty="0" err="1" smtClean="0"/>
              <a:t>to</a:t>
            </a:r>
            <a:r>
              <a:rPr lang="de-DE" sz="2400" dirty="0" smtClean="0"/>
              <a:t> </a:t>
            </a:r>
            <a:r>
              <a:rPr lang="de-DE" sz="2400" dirty="0" err="1" smtClean="0"/>
              <a:t>provide</a:t>
            </a:r>
            <a:r>
              <a:rPr lang="de-DE" sz="2400" dirty="0" smtClean="0"/>
              <a:t>/</a:t>
            </a:r>
            <a:r>
              <a:rPr lang="de-DE" sz="2400" dirty="0" err="1" smtClean="0"/>
              <a:t>consume</a:t>
            </a:r>
            <a:r>
              <a:rPr lang="de-DE" sz="2400" dirty="0" smtClean="0"/>
              <a:t> </a:t>
            </a:r>
            <a:r>
              <a:rPr lang="de-DE" sz="2400" dirty="0" err="1" smtClean="0"/>
              <a:t>data</a:t>
            </a:r>
            <a:endParaRPr lang="de-DE" sz="2400" dirty="0" smtClean="0"/>
          </a:p>
        </p:txBody>
      </p:sp>
      <p:pic>
        <p:nvPicPr>
          <p:cNvPr id="2050" name="Picture 2" descr="One autonomous car will use 4,000 GB of data/da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4398" y="1690688"/>
            <a:ext cx="6667500" cy="375285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886716" y="5552284"/>
            <a:ext cx="6755182" cy="246221"/>
          </a:xfrm>
          <a:prstGeom prst="rect">
            <a:avLst/>
          </a:prstGeom>
          <a:noFill/>
        </p:spPr>
        <p:txBody>
          <a:bodyPr wrap="square" rtlCol="0">
            <a:spAutoFit/>
          </a:bodyPr>
          <a:lstStyle/>
          <a:p>
            <a:r>
              <a:rPr lang="en-US" sz="1000" dirty="0">
                <a:hlinkClick r:id="rId4"/>
              </a:rPr>
              <a:t>http://</a:t>
            </a:r>
            <a:r>
              <a:rPr lang="en-US" sz="1000" dirty="0" smtClean="0">
                <a:hlinkClick r:id="rId4"/>
              </a:rPr>
              <a:t>www.networkworld.com/article/3147892/internet/one-autonomous-car-will-use-4000-gb-of-dataday.html</a:t>
            </a:r>
            <a:endParaRPr lang="en-US" dirty="0"/>
          </a:p>
        </p:txBody>
      </p:sp>
      <p:sp>
        <p:nvSpPr>
          <p:cNvPr id="8" name="Rounded Rectangle 7"/>
          <p:cNvSpPr/>
          <p:nvPr/>
        </p:nvSpPr>
        <p:spPr>
          <a:xfrm>
            <a:off x="489002" y="3472161"/>
            <a:ext cx="4457212" cy="71675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smtClean="0"/>
              <a:t>“Just </a:t>
            </a:r>
            <a:r>
              <a:rPr lang="en-US" sz="2400" dirty="0"/>
              <a:t>one autonomous car will use 4,000 GB of </a:t>
            </a:r>
            <a:r>
              <a:rPr lang="en-US" sz="2400" dirty="0" smtClean="0"/>
              <a:t>data/day”</a:t>
            </a:r>
            <a:endParaRPr lang="en-US" sz="2400" dirty="0"/>
          </a:p>
        </p:txBody>
      </p:sp>
      <p:sp>
        <p:nvSpPr>
          <p:cNvPr id="9" name="Rounded Rectangle 8"/>
          <p:cNvSpPr/>
          <p:nvPr/>
        </p:nvSpPr>
        <p:spPr>
          <a:xfrm>
            <a:off x="489002" y="4297662"/>
            <a:ext cx="4457212" cy="101576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t>“Each car driving on the road will generate about as much data as about 3,000 </a:t>
            </a:r>
            <a:r>
              <a:rPr lang="en-US" sz="2400" dirty="0" smtClean="0"/>
              <a:t>people”</a:t>
            </a:r>
          </a:p>
        </p:txBody>
      </p:sp>
      <p:sp>
        <p:nvSpPr>
          <p:cNvPr id="5" name="Slide Number Placeholder 4"/>
          <p:cNvSpPr>
            <a:spLocks noGrp="1"/>
          </p:cNvSpPr>
          <p:nvPr>
            <p:ph type="sldNum" sz="quarter" idx="12"/>
          </p:nvPr>
        </p:nvSpPr>
        <p:spPr/>
        <p:txBody>
          <a:bodyPr/>
          <a:lstStyle/>
          <a:p>
            <a:fld id="{7C36BDB6-C69E-4AB3-BD86-CD24C2E30379}" type="slidenum">
              <a:rPr lang="en-US" smtClean="0"/>
              <a:t>22</a:t>
            </a:fld>
            <a:endParaRPr lang="en-US"/>
          </a:p>
        </p:txBody>
      </p:sp>
      <p:sp>
        <p:nvSpPr>
          <p:cNvPr id="4" name="Rounded Rectangle 3"/>
          <p:cNvSpPr/>
          <p:nvPr/>
        </p:nvSpPr>
        <p:spPr>
          <a:xfrm>
            <a:off x="1465545" y="5987441"/>
            <a:ext cx="8868428" cy="73403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smtClean="0"/>
              <a:t>ICN can help, but naming, caching, mobility, security, needs to be further looked into</a:t>
            </a:r>
            <a:endParaRPr lang="en-US" sz="2400" dirty="0"/>
          </a:p>
        </p:txBody>
      </p:sp>
    </p:spTree>
    <p:extLst>
      <p:ext uri="{BB962C8B-B14F-4D97-AF65-F5344CB8AC3E}">
        <p14:creationId xmlns:p14="http://schemas.microsoft.com/office/powerpoint/2010/main" val="2516251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8" grpId="0" animBg="1"/>
      <p:bldP spid="9" grpId="0" animBg="1"/>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Conclusion</a:t>
            </a:r>
            <a:endParaRPr lang="de-DE" dirty="0"/>
          </a:p>
        </p:txBody>
      </p:sp>
      <p:sp>
        <p:nvSpPr>
          <p:cNvPr id="5" name="Titel 1"/>
          <p:cNvSpPr txBox="1">
            <a:spLocks/>
          </p:cNvSpPr>
          <p:nvPr>
            <p:custDataLst>
              <p:tags r:id="rId1"/>
            </p:custDataLst>
          </p:nvPr>
        </p:nvSpPr>
        <p:spPr>
          <a:xfrm>
            <a:off x="949039" y="1258777"/>
            <a:ext cx="11616432" cy="431911"/>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9000"/>
              </a:lnSpc>
              <a:spcBef>
                <a:spcPts val="0"/>
              </a:spcBef>
            </a:pPr>
            <a:r>
              <a:rPr lang="en-US" sz="3112" dirty="0" smtClean="0">
                <a:solidFill>
                  <a:srgbClr val="0E78C5"/>
                </a:solidFill>
              </a:rPr>
              <a:t>Information-Centric Mobile Edge Computing for Connected Vehicles</a:t>
            </a:r>
            <a:endParaRPr lang="en-US" sz="3112" dirty="0">
              <a:solidFill>
                <a:srgbClr val="67B419"/>
              </a:solidFill>
            </a:endParaRPr>
          </a:p>
        </p:txBody>
      </p:sp>
      <p:sp>
        <p:nvSpPr>
          <p:cNvPr id="6" name="Rounded Rectangle 5"/>
          <p:cNvSpPr/>
          <p:nvPr/>
        </p:nvSpPr>
        <p:spPr>
          <a:xfrm>
            <a:off x="838200" y="3534027"/>
            <a:ext cx="10760901" cy="117575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smtClean="0"/>
              <a:t>ICN has the potential to provide a lot of benefits to (Mobile) Edge Computing</a:t>
            </a:r>
            <a:endParaRPr lang="en-US" sz="2400" dirty="0"/>
          </a:p>
        </p:txBody>
      </p:sp>
      <p:sp>
        <p:nvSpPr>
          <p:cNvPr id="7" name="Rounded Rectangle 6"/>
          <p:cNvSpPr/>
          <p:nvPr/>
        </p:nvSpPr>
        <p:spPr>
          <a:xfrm>
            <a:off x="838201" y="5253928"/>
            <a:ext cx="10760900" cy="120950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smtClean="0"/>
              <a:t>However, there exists a lot of research and open issues in ICN, MEC and ICN+MEC</a:t>
            </a:r>
            <a:endParaRPr lang="en-US" sz="2400" dirty="0"/>
          </a:p>
        </p:txBody>
      </p:sp>
      <p:sp>
        <p:nvSpPr>
          <p:cNvPr id="10" name="Slide Number Placeholder 9"/>
          <p:cNvSpPr>
            <a:spLocks noGrp="1"/>
          </p:cNvSpPr>
          <p:nvPr>
            <p:ph type="sldNum" sz="quarter" idx="12"/>
          </p:nvPr>
        </p:nvSpPr>
        <p:spPr/>
        <p:txBody>
          <a:bodyPr/>
          <a:lstStyle/>
          <a:p>
            <a:fld id="{7C36BDB6-C69E-4AB3-BD86-CD24C2E30379}" type="slidenum">
              <a:rPr lang="en-US" smtClean="0"/>
              <a:t>23</a:t>
            </a:fld>
            <a:endParaRPr lang="en-US"/>
          </a:p>
        </p:txBody>
      </p:sp>
    </p:spTree>
    <p:extLst>
      <p:ext uri="{BB962C8B-B14F-4D97-AF65-F5344CB8AC3E}">
        <p14:creationId xmlns:p14="http://schemas.microsoft.com/office/powerpoint/2010/main" val="2766113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Acknowledgments</a:t>
            </a:r>
            <a:endParaRPr lang="en-US" dirty="0"/>
          </a:p>
        </p:txBody>
      </p:sp>
      <p:sp>
        <p:nvSpPr>
          <p:cNvPr id="3" name="Content Placeholder 2"/>
          <p:cNvSpPr>
            <a:spLocks noGrp="1"/>
          </p:cNvSpPr>
          <p:nvPr>
            <p:ph idx="1"/>
          </p:nvPr>
        </p:nvSpPr>
        <p:spPr/>
        <p:txBody>
          <a:bodyPr/>
          <a:lstStyle/>
          <a:p>
            <a:r>
              <a:rPr lang="en-US" dirty="0"/>
              <a:t>This work was partially supported by the joint EU </a:t>
            </a:r>
            <a:r>
              <a:rPr lang="en-US" dirty="0" smtClean="0"/>
              <a:t>H2020/NICT ICN2020 </a:t>
            </a:r>
            <a:r>
              <a:rPr lang="en-US" dirty="0"/>
              <a:t>Project (Contract No. 723014. and NICT No. 184) and </a:t>
            </a:r>
            <a:r>
              <a:rPr lang="en-US" dirty="0" smtClean="0"/>
              <a:t>the EPSRC </a:t>
            </a:r>
            <a:r>
              <a:rPr lang="en-US" dirty="0"/>
              <a:t>INSP Early Career Fellowship (no. EP/M003787/1).</a:t>
            </a:r>
          </a:p>
        </p:txBody>
      </p:sp>
      <p:sp>
        <p:nvSpPr>
          <p:cNvPr id="5" name="Slide Number Placeholder 4"/>
          <p:cNvSpPr>
            <a:spLocks noGrp="1"/>
          </p:cNvSpPr>
          <p:nvPr>
            <p:ph type="sldNum" sz="quarter" idx="12"/>
          </p:nvPr>
        </p:nvSpPr>
        <p:spPr/>
        <p:txBody>
          <a:bodyPr/>
          <a:lstStyle/>
          <a:p>
            <a:fld id="{7C36BDB6-C69E-4AB3-BD86-CD24C2E30379}" type="slidenum">
              <a:rPr lang="en-US" smtClean="0"/>
              <a:t>24</a:t>
            </a:fld>
            <a:endParaRPr lang="en-US"/>
          </a:p>
        </p:txBody>
      </p:sp>
    </p:spTree>
    <p:extLst>
      <p:ext uri="{BB962C8B-B14F-4D97-AF65-F5344CB8AC3E}">
        <p14:creationId xmlns:p14="http://schemas.microsoft.com/office/powerpoint/2010/main" val="25994169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937726"/>
            <a:ext cx="11359662" cy="2387600"/>
          </a:xfrm>
        </p:spPr>
        <p:txBody>
          <a:bodyPr>
            <a:normAutofit/>
          </a:bodyPr>
          <a:lstStyle/>
          <a:p>
            <a:r>
              <a:rPr lang="en-US" dirty="0" smtClean="0"/>
              <a:t>Thank you &amp; Questions</a:t>
            </a:r>
            <a:endParaRPr lang="en-US"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1441" y="6161587"/>
            <a:ext cx="3160255" cy="610547"/>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6167" y="6162923"/>
            <a:ext cx="2576796" cy="60921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86471" y="6177259"/>
            <a:ext cx="2164685" cy="594875"/>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06437" y="6145939"/>
            <a:ext cx="1747363" cy="657513"/>
          </a:xfrm>
          <a:prstGeom prst="rect">
            <a:avLst/>
          </a:prstGeom>
        </p:spPr>
      </p:pic>
    </p:spTree>
    <p:extLst>
      <p:ext uri="{BB962C8B-B14F-4D97-AF65-F5344CB8AC3E}">
        <p14:creationId xmlns:p14="http://schemas.microsoft.com/office/powerpoint/2010/main" val="3137532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937726"/>
            <a:ext cx="11359662" cy="2387600"/>
          </a:xfrm>
        </p:spPr>
        <p:txBody>
          <a:bodyPr>
            <a:normAutofit/>
          </a:bodyPr>
          <a:lstStyle/>
          <a:p>
            <a:r>
              <a:rPr lang="en-US" dirty="0" smtClean="0"/>
              <a:t>Exemplary use </a:t>
            </a:r>
            <a:r>
              <a:rPr lang="en-US" dirty="0"/>
              <a:t>c</a:t>
            </a:r>
            <a:r>
              <a:rPr lang="en-US" dirty="0" smtClean="0"/>
              <a:t>ase:</a:t>
            </a:r>
            <a:br>
              <a:rPr lang="en-US" dirty="0" smtClean="0"/>
            </a:br>
            <a:r>
              <a:rPr lang="en-US" dirty="0" smtClean="0"/>
              <a:t>Electronic Horizon</a:t>
            </a:r>
            <a:endParaRPr lang="en-US"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1441" y="6161587"/>
            <a:ext cx="3160255" cy="610547"/>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6167" y="6162923"/>
            <a:ext cx="2576796" cy="60921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86471" y="6177259"/>
            <a:ext cx="2164685" cy="594875"/>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06437" y="6145939"/>
            <a:ext cx="1747363" cy="657513"/>
          </a:xfrm>
          <a:prstGeom prst="rect">
            <a:avLst/>
          </a:prstGeom>
        </p:spPr>
      </p:pic>
    </p:spTree>
    <p:extLst>
      <p:ext uri="{BB962C8B-B14F-4D97-AF65-F5344CB8AC3E}">
        <p14:creationId xmlns:p14="http://schemas.microsoft.com/office/powerpoint/2010/main" val="365155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itel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err="1" smtClean="0"/>
              <a:t>Use</a:t>
            </a:r>
            <a:r>
              <a:rPr lang="de-DE" dirty="0" smtClean="0"/>
              <a:t> Case</a:t>
            </a:r>
            <a:endParaRPr lang="de-DE" dirty="0"/>
          </a:p>
        </p:txBody>
      </p:sp>
      <p:sp>
        <p:nvSpPr>
          <p:cNvPr id="103" name="Titel 1_"/>
          <p:cNvSpPr txBox="1">
            <a:spLocks/>
          </p:cNvSpPr>
          <p:nvPr>
            <p:custDataLst>
              <p:tags r:id="rId1"/>
            </p:custDataLst>
          </p:nvPr>
        </p:nvSpPr>
        <p:spPr>
          <a:xfrm>
            <a:off x="949039" y="1258777"/>
            <a:ext cx="11616432" cy="431911"/>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9000"/>
              </a:lnSpc>
              <a:spcBef>
                <a:spcPts val="0"/>
              </a:spcBef>
            </a:pPr>
            <a:r>
              <a:rPr lang="en-US" sz="3112" dirty="0" smtClean="0">
                <a:solidFill>
                  <a:srgbClr val="0E78C5"/>
                </a:solidFill>
              </a:rPr>
              <a:t>Electronic Horizon</a:t>
            </a:r>
            <a:endParaRPr lang="en-US" sz="3112" dirty="0">
              <a:solidFill>
                <a:srgbClr val="67B419"/>
              </a:solidFill>
            </a:endParaRPr>
          </a:p>
        </p:txBody>
      </p:sp>
      <p:pic>
        <p:nvPicPr>
          <p:cNvPr id="64" name="Picture 63"/>
          <p:cNvPicPr>
            <a:picLocks noChangeAspect="1"/>
          </p:cNvPicPr>
          <p:nvPr/>
        </p:nvPicPr>
        <p:blipFill>
          <a:blip r:embed="rId4"/>
          <a:stretch>
            <a:fillRect/>
          </a:stretch>
        </p:blipFill>
        <p:spPr>
          <a:xfrm>
            <a:off x="215680" y="1267483"/>
            <a:ext cx="11656562" cy="5590517"/>
          </a:xfrm>
          <a:prstGeom prst="rect">
            <a:avLst/>
          </a:prstGeom>
        </p:spPr>
      </p:pic>
      <p:sp>
        <p:nvSpPr>
          <p:cNvPr id="2" name="Slide Number Placeholder 1"/>
          <p:cNvSpPr>
            <a:spLocks noGrp="1"/>
          </p:cNvSpPr>
          <p:nvPr>
            <p:ph type="sldNum" sz="quarter" idx="12"/>
          </p:nvPr>
        </p:nvSpPr>
        <p:spPr/>
        <p:txBody>
          <a:bodyPr/>
          <a:lstStyle/>
          <a:p>
            <a:fld id="{7C36BDB6-C69E-4AB3-BD86-CD24C2E30379}" type="slidenum">
              <a:rPr lang="en-US" smtClean="0"/>
              <a:t>4</a:t>
            </a:fld>
            <a:endParaRPr lang="en-US"/>
          </a:p>
        </p:txBody>
      </p:sp>
    </p:spTree>
    <p:extLst>
      <p:ext uri="{BB962C8B-B14F-4D97-AF65-F5344CB8AC3E}">
        <p14:creationId xmlns:p14="http://schemas.microsoft.com/office/powerpoint/2010/main" val="5478973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59494063"/>
              </p:ext>
            </p:extLst>
          </p:nvPr>
        </p:nvGraphicFramePr>
        <p:xfrm>
          <a:off x="2004555" y="1925637"/>
          <a:ext cx="8946813" cy="44862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itel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err="1" smtClean="0"/>
              <a:t>Use</a:t>
            </a:r>
            <a:r>
              <a:rPr lang="de-DE" dirty="0" smtClean="0"/>
              <a:t> Case</a:t>
            </a:r>
            <a:endParaRPr lang="de-DE" dirty="0"/>
          </a:p>
        </p:txBody>
      </p:sp>
      <p:sp>
        <p:nvSpPr>
          <p:cNvPr id="9" name="Titel 1_"/>
          <p:cNvSpPr txBox="1">
            <a:spLocks/>
          </p:cNvSpPr>
          <p:nvPr>
            <p:custDataLst>
              <p:tags r:id="rId1"/>
            </p:custDataLst>
          </p:nvPr>
        </p:nvSpPr>
        <p:spPr>
          <a:xfrm>
            <a:off x="949039" y="1258777"/>
            <a:ext cx="11616432" cy="431911"/>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9000"/>
              </a:lnSpc>
              <a:spcBef>
                <a:spcPts val="0"/>
              </a:spcBef>
            </a:pPr>
            <a:r>
              <a:rPr lang="en-US" sz="3112" dirty="0" smtClean="0">
                <a:solidFill>
                  <a:srgbClr val="0E78C5"/>
                </a:solidFill>
              </a:rPr>
              <a:t>Electronic Horizon</a:t>
            </a:r>
            <a:endParaRPr lang="en-US" sz="3112" dirty="0">
              <a:solidFill>
                <a:srgbClr val="67B419"/>
              </a:solidFill>
            </a:endParaRPr>
          </a:p>
        </p:txBody>
      </p:sp>
      <p:pic>
        <p:nvPicPr>
          <p:cNvPr id="7" name="Picture 6"/>
          <p:cNvPicPr>
            <a:picLocks noChangeAspect="1"/>
          </p:cNvPicPr>
          <p:nvPr/>
        </p:nvPicPr>
        <p:blipFill>
          <a:blip r:embed="rId9"/>
          <a:stretch>
            <a:fillRect/>
          </a:stretch>
        </p:blipFill>
        <p:spPr>
          <a:xfrm>
            <a:off x="5787016" y="45841"/>
            <a:ext cx="6172620" cy="2960405"/>
          </a:xfrm>
          <a:prstGeom prst="rect">
            <a:avLst/>
          </a:prstGeom>
        </p:spPr>
      </p:pic>
      <p:sp>
        <p:nvSpPr>
          <p:cNvPr id="5" name="Slide Number Placeholder 4"/>
          <p:cNvSpPr>
            <a:spLocks noGrp="1"/>
          </p:cNvSpPr>
          <p:nvPr>
            <p:ph type="sldNum" sz="quarter" idx="12"/>
          </p:nvPr>
        </p:nvSpPr>
        <p:spPr/>
        <p:txBody>
          <a:bodyPr/>
          <a:lstStyle/>
          <a:p>
            <a:fld id="{7C36BDB6-C69E-4AB3-BD86-CD24C2E30379}" type="slidenum">
              <a:rPr lang="en-US" smtClean="0"/>
              <a:t>5</a:t>
            </a:fld>
            <a:endParaRPr lang="en-US"/>
          </a:p>
        </p:txBody>
      </p:sp>
    </p:spTree>
    <p:extLst>
      <p:ext uri="{BB962C8B-B14F-4D97-AF65-F5344CB8AC3E}">
        <p14:creationId xmlns:p14="http://schemas.microsoft.com/office/powerpoint/2010/main" val="30971845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6026864" y="1825625"/>
            <a:ext cx="580292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Environment model</a:t>
            </a:r>
          </a:p>
          <a:p>
            <a:pPr lvl="1"/>
            <a:r>
              <a:rPr lang="en-US" dirty="0" smtClean="0"/>
              <a:t>provide a detailed preview of the road ahead</a:t>
            </a:r>
          </a:p>
        </p:txBody>
      </p:sp>
      <p:sp>
        <p:nvSpPr>
          <p:cNvPr id="8" name="Titel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err="1" smtClean="0"/>
              <a:t>Use</a:t>
            </a:r>
            <a:r>
              <a:rPr lang="de-DE" dirty="0" smtClean="0"/>
              <a:t> Case</a:t>
            </a:r>
            <a:endParaRPr lang="de-DE" dirty="0"/>
          </a:p>
        </p:txBody>
      </p:sp>
      <p:sp>
        <p:nvSpPr>
          <p:cNvPr id="9" name="Titel 1_"/>
          <p:cNvSpPr txBox="1">
            <a:spLocks/>
          </p:cNvSpPr>
          <p:nvPr>
            <p:custDataLst>
              <p:tags r:id="rId1"/>
            </p:custDataLst>
          </p:nvPr>
        </p:nvSpPr>
        <p:spPr>
          <a:xfrm>
            <a:off x="949039" y="1258777"/>
            <a:ext cx="11616432" cy="431911"/>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9000"/>
              </a:lnSpc>
              <a:spcBef>
                <a:spcPts val="0"/>
              </a:spcBef>
            </a:pPr>
            <a:r>
              <a:rPr lang="en-US" sz="3112" dirty="0" smtClean="0">
                <a:solidFill>
                  <a:srgbClr val="0E78C5"/>
                </a:solidFill>
              </a:rPr>
              <a:t>Electronic Horizon</a:t>
            </a:r>
            <a:endParaRPr lang="en-US" sz="3112" dirty="0">
              <a:solidFill>
                <a:srgbClr val="67B419"/>
              </a:solidFill>
            </a:endParaRP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237" y="3067408"/>
            <a:ext cx="5489188" cy="2744594"/>
          </a:xfrm>
          <a:prstGeom prst="rect">
            <a:avLst/>
          </a:prstGeom>
        </p:spPr>
      </p:pic>
      <p:sp>
        <p:nvSpPr>
          <p:cNvPr id="2" name="Textfeld 1"/>
          <p:cNvSpPr txBox="1"/>
          <p:nvPr/>
        </p:nvSpPr>
        <p:spPr>
          <a:xfrm>
            <a:off x="604113" y="5809817"/>
            <a:ext cx="6197530" cy="230832"/>
          </a:xfrm>
          <a:prstGeom prst="rect">
            <a:avLst/>
          </a:prstGeom>
          <a:noFill/>
        </p:spPr>
        <p:txBody>
          <a:bodyPr wrap="none" rtlCol="0">
            <a:spAutoFit/>
          </a:bodyPr>
          <a:lstStyle/>
          <a:p>
            <a:r>
              <a:rPr lang="de-DE" sz="900" dirty="0"/>
              <a:t>Picture: </a:t>
            </a:r>
            <a:r>
              <a:rPr lang="de-DE" sz="900" dirty="0" smtClean="0"/>
              <a:t>Bosch </a:t>
            </a:r>
            <a:r>
              <a:rPr lang="de-DE" sz="900" dirty="0" smtClean="0">
                <a:hlinkClick r:id="rId5"/>
              </a:rPr>
              <a:t>http</a:t>
            </a:r>
            <a:r>
              <a:rPr lang="de-DE" sz="900" dirty="0">
                <a:hlinkClick r:id="rId5"/>
              </a:rPr>
              <a:t>://</a:t>
            </a:r>
            <a:r>
              <a:rPr lang="de-DE" sz="900" dirty="0" smtClean="0">
                <a:hlinkClick r:id="rId5"/>
              </a:rPr>
              <a:t>www.bosch-presse.de/pressportal/de/media/dam_images/pi9512/header-connectedstudy_img_w386.jpg</a:t>
            </a:r>
            <a:endParaRPr lang="de-DE" sz="900" dirty="0" smtClean="0"/>
          </a:p>
        </p:txBody>
      </p:sp>
      <p:sp>
        <p:nvSpPr>
          <p:cNvPr id="4" name="Slide Number Placeholder 3"/>
          <p:cNvSpPr>
            <a:spLocks noGrp="1"/>
          </p:cNvSpPr>
          <p:nvPr>
            <p:ph type="sldNum" sz="quarter" idx="12"/>
          </p:nvPr>
        </p:nvSpPr>
        <p:spPr/>
        <p:txBody>
          <a:bodyPr/>
          <a:lstStyle/>
          <a:p>
            <a:fld id="{7C36BDB6-C69E-4AB3-BD86-CD24C2E30379}" type="slidenum">
              <a:rPr lang="en-US" smtClean="0"/>
              <a:t>6</a:t>
            </a:fld>
            <a:endParaRPr lang="en-US"/>
          </a:p>
        </p:txBody>
      </p:sp>
    </p:spTree>
    <p:extLst>
      <p:ext uri="{BB962C8B-B14F-4D97-AF65-F5344CB8AC3E}">
        <p14:creationId xmlns:p14="http://schemas.microsoft.com/office/powerpoint/2010/main" val="37201959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6026864" y="1825625"/>
            <a:ext cx="580292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Environment model</a:t>
            </a:r>
          </a:p>
          <a:p>
            <a:pPr lvl="1"/>
            <a:r>
              <a:rPr lang="en-US" dirty="0" smtClean="0"/>
              <a:t>It allows for new features and functions such as </a:t>
            </a:r>
          </a:p>
          <a:p>
            <a:pPr lvl="2"/>
            <a:r>
              <a:rPr lang="en-US" dirty="0" smtClean="0"/>
              <a:t>adaptive cruise</a:t>
            </a:r>
          </a:p>
          <a:p>
            <a:pPr lvl="3"/>
            <a:r>
              <a:rPr lang="en-US" dirty="0" smtClean="0"/>
              <a:t>e.g. reduce velocity to catch next green light </a:t>
            </a:r>
          </a:p>
          <a:p>
            <a:pPr lvl="2"/>
            <a:r>
              <a:rPr lang="en-US" dirty="0"/>
              <a:t>predictive power-train control</a:t>
            </a:r>
          </a:p>
          <a:p>
            <a:pPr lvl="3"/>
            <a:r>
              <a:rPr lang="en-US" dirty="0"/>
              <a:t>e.g. gear up and down to reduce fuel or battery consumption</a:t>
            </a:r>
          </a:p>
          <a:p>
            <a:pPr lvl="2"/>
            <a:r>
              <a:rPr lang="en-US" dirty="0"/>
              <a:t>adaptive navigation</a:t>
            </a:r>
          </a:p>
          <a:p>
            <a:pPr lvl="3"/>
            <a:r>
              <a:rPr lang="en-US" dirty="0" err="1"/>
              <a:t>e.g.based</a:t>
            </a:r>
            <a:r>
              <a:rPr lang="en-US" dirty="0"/>
              <a:t> on the traffic ahead </a:t>
            </a:r>
          </a:p>
          <a:p>
            <a:pPr lvl="3"/>
            <a:endParaRPr lang="en-US" dirty="0" smtClean="0"/>
          </a:p>
        </p:txBody>
      </p:sp>
      <p:sp>
        <p:nvSpPr>
          <p:cNvPr id="8" name="Titel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err="1" smtClean="0"/>
              <a:t>Use</a:t>
            </a:r>
            <a:r>
              <a:rPr lang="de-DE" dirty="0" smtClean="0"/>
              <a:t> Case</a:t>
            </a:r>
            <a:endParaRPr lang="de-DE" dirty="0"/>
          </a:p>
        </p:txBody>
      </p:sp>
      <p:sp>
        <p:nvSpPr>
          <p:cNvPr id="9" name="Titel 1_"/>
          <p:cNvSpPr txBox="1">
            <a:spLocks/>
          </p:cNvSpPr>
          <p:nvPr>
            <p:custDataLst>
              <p:tags r:id="rId1"/>
            </p:custDataLst>
          </p:nvPr>
        </p:nvSpPr>
        <p:spPr>
          <a:xfrm>
            <a:off x="949039" y="1258777"/>
            <a:ext cx="11616432" cy="431911"/>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9000"/>
              </a:lnSpc>
              <a:spcBef>
                <a:spcPts val="0"/>
              </a:spcBef>
            </a:pPr>
            <a:r>
              <a:rPr lang="en-US" sz="3112" dirty="0" smtClean="0">
                <a:solidFill>
                  <a:srgbClr val="0E78C5"/>
                </a:solidFill>
              </a:rPr>
              <a:t>Electronic Horizon</a:t>
            </a:r>
            <a:endParaRPr lang="en-US" sz="3112" dirty="0">
              <a:solidFill>
                <a:srgbClr val="67B419"/>
              </a:solidFill>
            </a:endParaRPr>
          </a:p>
        </p:txBody>
      </p:sp>
      <p:pic>
        <p:nvPicPr>
          <p:cNvPr id="2" name="Grafik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958" y="1943359"/>
            <a:ext cx="5354906" cy="3866313"/>
          </a:xfrm>
          <a:prstGeom prst="rect">
            <a:avLst/>
          </a:prstGeom>
        </p:spPr>
      </p:pic>
      <p:sp>
        <p:nvSpPr>
          <p:cNvPr id="11" name="Textfeld 10"/>
          <p:cNvSpPr txBox="1"/>
          <p:nvPr/>
        </p:nvSpPr>
        <p:spPr>
          <a:xfrm>
            <a:off x="604113" y="5809817"/>
            <a:ext cx="5843266" cy="230832"/>
          </a:xfrm>
          <a:prstGeom prst="rect">
            <a:avLst/>
          </a:prstGeom>
          <a:noFill/>
        </p:spPr>
        <p:txBody>
          <a:bodyPr wrap="none" rtlCol="0">
            <a:spAutoFit/>
          </a:bodyPr>
          <a:lstStyle/>
          <a:p>
            <a:r>
              <a:rPr lang="de-DE" sz="900" dirty="0"/>
              <a:t>Picture: Bosch </a:t>
            </a:r>
            <a:r>
              <a:rPr lang="de-DE" sz="900" dirty="0">
                <a:hlinkClick r:id="rId5"/>
              </a:rPr>
              <a:t>http://</a:t>
            </a:r>
            <a:r>
              <a:rPr lang="de-DE" sz="900" dirty="0" smtClean="0">
                <a:hlinkClick r:id="rId5"/>
              </a:rPr>
              <a:t>www.bosch-presse.de/pressportal/de/media/migrated_media/pi8704/1-cc-20576_img_h720-2.jpg</a:t>
            </a:r>
            <a:endParaRPr lang="de-DE" sz="900" dirty="0" smtClean="0"/>
          </a:p>
        </p:txBody>
      </p:sp>
      <p:sp>
        <p:nvSpPr>
          <p:cNvPr id="4" name="Slide Number Placeholder 3"/>
          <p:cNvSpPr>
            <a:spLocks noGrp="1"/>
          </p:cNvSpPr>
          <p:nvPr>
            <p:ph type="sldNum" sz="quarter" idx="12"/>
          </p:nvPr>
        </p:nvSpPr>
        <p:spPr/>
        <p:txBody>
          <a:bodyPr/>
          <a:lstStyle/>
          <a:p>
            <a:fld id="{7C36BDB6-C69E-4AB3-BD86-CD24C2E30379}" type="slidenum">
              <a:rPr lang="en-US" smtClean="0"/>
              <a:t>7</a:t>
            </a:fld>
            <a:endParaRPr lang="en-US"/>
          </a:p>
        </p:txBody>
      </p:sp>
    </p:spTree>
    <p:extLst>
      <p:ext uri="{BB962C8B-B14F-4D97-AF65-F5344CB8AC3E}">
        <p14:creationId xmlns:p14="http://schemas.microsoft.com/office/powerpoint/2010/main" val="1374529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6026864" y="1825625"/>
            <a:ext cx="580292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Environment model</a:t>
            </a:r>
          </a:p>
          <a:p>
            <a:pPr lvl="1"/>
            <a:r>
              <a:rPr lang="en-US" dirty="0" smtClean="0"/>
              <a:t>It allows for new features and functions such as </a:t>
            </a:r>
          </a:p>
          <a:p>
            <a:pPr lvl="2"/>
            <a:r>
              <a:rPr lang="en-US" dirty="0" smtClean="0"/>
              <a:t>adaptive headlight adjustment </a:t>
            </a:r>
          </a:p>
          <a:p>
            <a:pPr lvl="3"/>
            <a:r>
              <a:rPr lang="en-US" dirty="0" smtClean="0"/>
              <a:t>e.g. to spot hazard </a:t>
            </a:r>
            <a:endParaRPr lang="en-US" dirty="0"/>
          </a:p>
        </p:txBody>
      </p:sp>
      <p:sp>
        <p:nvSpPr>
          <p:cNvPr id="8" name="Titel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err="1" smtClean="0"/>
              <a:t>Use</a:t>
            </a:r>
            <a:r>
              <a:rPr lang="de-DE" dirty="0" smtClean="0"/>
              <a:t> Case</a:t>
            </a:r>
            <a:endParaRPr lang="de-DE" dirty="0"/>
          </a:p>
        </p:txBody>
      </p:sp>
      <p:sp>
        <p:nvSpPr>
          <p:cNvPr id="9" name="Titel 1_"/>
          <p:cNvSpPr txBox="1">
            <a:spLocks/>
          </p:cNvSpPr>
          <p:nvPr>
            <p:custDataLst>
              <p:tags r:id="rId1"/>
            </p:custDataLst>
          </p:nvPr>
        </p:nvSpPr>
        <p:spPr>
          <a:xfrm>
            <a:off x="949039" y="1258777"/>
            <a:ext cx="11616432" cy="431911"/>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9000"/>
              </a:lnSpc>
              <a:spcBef>
                <a:spcPts val="0"/>
              </a:spcBef>
            </a:pPr>
            <a:r>
              <a:rPr lang="en-US" sz="3112" dirty="0" smtClean="0">
                <a:solidFill>
                  <a:srgbClr val="0E78C5"/>
                </a:solidFill>
              </a:rPr>
              <a:t>Electronic Horizon</a:t>
            </a:r>
            <a:endParaRPr lang="en-US" sz="3112" dirty="0">
              <a:solidFill>
                <a:srgbClr val="67B419"/>
              </a:solidFill>
            </a:endParaRPr>
          </a:p>
        </p:txBody>
      </p:sp>
      <p:pic>
        <p:nvPicPr>
          <p:cNvPr id="10" name="Content Placeholder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0397" y="1719104"/>
            <a:ext cx="2286000" cy="1609725"/>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2213" y="3463766"/>
            <a:ext cx="6096000" cy="3028950"/>
          </a:xfrm>
          <a:prstGeom prst="rect">
            <a:avLst/>
          </a:prstGeom>
        </p:spPr>
      </p:pic>
      <p:sp>
        <p:nvSpPr>
          <p:cNvPr id="2" name="Slide Number Placeholder 1"/>
          <p:cNvSpPr>
            <a:spLocks noGrp="1"/>
          </p:cNvSpPr>
          <p:nvPr>
            <p:ph type="sldNum" sz="quarter" idx="12"/>
          </p:nvPr>
        </p:nvSpPr>
        <p:spPr/>
        <p:txBody>
          <a:bodyPr/>
          <a:lstStyle/>
          <a:p>
            <a:fld id="{7C36BDB6-C69E-4AB3-BD86-CD24C2E30379}" type="slidenum">
              <a:rPr lang="en-US" smtClean="0"/>
              <a:t>8</a:t>
            </a:fld>
            <a:endParaRPr lang="en-US"/>
          </a:p>
        </p:txBody>
      </p:sp>
    </p:spTree>
    <p:extLst>
      <p:ext uri="{BB962C8B-B14F-4D97-AF65-F5344CB8AC3E}">
        <p14:creationId xmlns:p14="http://schemas.microsoft.com/office/powerpoint/2010/main" val="29162108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6026864" y="1825625"/>
            <a:ext cx="580292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Environment model</a:t>
            </a:r>
          </a:p>
          <a:p>
            <a:pPr lvl="1"/>
            <a:r>
              <a:rPr lang="en-US" dirty="0" smtClean="0"/>
              <a:t>Mix of personalized and common information </a:t>
            </a:r>
            <a:endParaRPr lang="en-US" dirty="0"/>
          </a:p>
        </p:txBody>
      </p:sp>
      <p:sp>
        <p:nvSpPr>
          <p:cNvPr id="8" name="Titel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err="1" smtClean="0"/>
              <a:t>Use</a:t>
            </a:r>
            <a:r>
              <a:rPr lang="de-DE" dirty="0" smtClean="0"/>
              <a:t> Case</a:t>
            </a:r>
            <a:endParaRPr lang="de-DE" dirty="0"/>
          </a:p>
        </p:txBody>
      </p:sp>
      <p:sp>
        <p:nvSpPr>
          <p:cNvPr id="9" name="Titel 1_"/>
          <p:cNvSpPr txBox="1">
            <a:spLocks/>
          </p:cNvSpPr>
          <p:nvPr>
            <p:custDataLst>
              <p:tags r:id="rId1"/>
            </p:custDataLst>
          </p:nvPr>
        </p:nvSpPr>
        <p:spPr>
          <a:xfrm>
            <a:off x="949039" y="1258777"/>
            <a:ext cx="11616432" cy="431911"/>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9000"/>
              </a:lnSpc>
              <a:spcBef>
                <a:spcPts val="0"/>
              </a:spcBef>
            </a:pPr>
            <a:r>
              <a:rPr lang="en-US" sz="3112" dirty="0" smtClean="0">
                <a:solidFill>
                  <a:srgbClr val="0E78C5"/>
                </a:solidFill>
              </a:rPr>
              <a:t>Electronic Horizon</a:t>
            </a:r>
            <a:endParaRPr lang="en-US" sz="3112" dirty="0">
              <a:solidFill>
                <a:srgbClr val="67B419"/>
              </a:solidFill>
            </a:endParaRPr>
          </a:p>
        </p:txBody>
      </p:sp>
      <p:pic>
        <p:nvPicPr>
          <p:cNvPr id="4098" name="Picture 2" descr="Personalized C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199" y="1946230"/>
            <a:ext cx="4898721" cy="381574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11833" y="5741943"/>
            <a:ext cx="6383479" cy="569387"/>
          </a:xfrm>
          <a:prstGeom prst="rect">
            <a:avLst/>
          </a:prstGeom>
          <a:noFill/>
        </p:spPr>
        <p:txBody>
          <a:bodyPr wrap="none" rtlCol="0">
            <a:spAutoFit/>
          </a:bodyPr>
          <a:lstStyle/>
          <a:p>
            <a:r>
              <a:rPr lang="en-US" sz="1000" i="1" dirty="0"/>
              <a:t>Under the personalized production paradigm, consumers can personalize their cars with accessories to fit their lifestyles</a:t>
            </a:r>
            <a:r>
              <a:rPr lang="en-US" sz="1000" i="1" dirty="0" smtClean="0"/>
              <a:t>.</a:t>
            </a:r>
          </a:p>
          <a:p>
            <a:r>
              <a:rPr lang="en-US" sz="1000" i="1" dirty="0"/>
              <a:t>Source: </a:t>
            </a:r>
            <a:r>
              <a:rPr lang="en-US" sz="1000" i="1" dirty="0">
                <a:hlinkClick r:id="rId5"/>
              </a:rPr>
              <a:t>https://</a:t>
            </a:r>
            <a:r>
              <a:rPr lang="en-US" sz="1000" i="1" dirty="0" smtClean="0">
                <a:hlinkClick r:id="rId5"/>
              </a:rPr>
              <a:t>me.engin.umich.edu/news-events/news/koren-appointed-distinguished-university-professorship</a:t>
            </a:r>
            <a:endParaRPr lang="en-US" sz="1000" i="1" dirty="0" smtClean="0"/>
          </a:p>
          <a:p>
            <a:endParaRPr lang="en-US" sz="1100" dirty="0"/>
          </a:p>
        </p:txBody>
      </p:sp>
      <p:sp>
        <p:nvSpPr>
          <p:cNvPr id="4" name="Slide Number Placeholder 3"/>
          <p:cNvSpPr>
            <a:spLocks noGrp="1"/>
          </p:cNvSpPr>
          <p:nvPr>
            <p:ph type="sldNum" sz="quarter" idx="12"/>
          </p:nvPr>
        </p:nvSpPr>
        <p:spPr/>
        <p:txBody>
          <a:bodyPr/>
          <a:lstStyle/>
          <a:p>
            <a:fld id="{7C36BDB6-C69E-4AB3-BD86-CD24C2E30379}" type="slidenum">
              <a:rPr lang="en-US" smtClean="0"/>
              <a:t>9</a:t>
            </a:fld>
            <a:endParaRPr lang="en-US"/>
          </a:p>
        </p:txBody>
      </p:sp>
    </p:spTree>
    <p:extLst>
      <p:ext uri="{BB962C8B-B14F-4D97-AF65-F5344CB8AC3E}">
        <p14:creationId xmlns:p14="http://schemas.microsoft.com/office/powerpoint/2010/main" val="249470768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6"/>
  <p:tag name="FONTSETGROUPCLASSNAME" val="FontSetGroup1"/>
  <p:tag name="SHAPECLASSNAME" val="TitleOnSlides"/>
  <p:tag name="SHAPECLASSPROTECTIONTYPE" val="9"/>
  <p:tag name="COLORS" val="-2;-2;-2;-2;-1;-2"/>
</p:tagLst>
</file>

<file path=ppt/tags/tag10.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00.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01.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102.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103.xml><?xml version="1.0" encoding="utf-8"?>
<p:tagLst xmlns:a="http://schemas.openxmlformats.org/drawingml/2006/main" xmlns:r="http://schemas.openxmlformats.org/officeDocument/2006/relationships" xmlns:p="http://schemas.openxmlformats.org/presentationml/2006/main">
  <p:tag name="COLORSETCLASSNAME" val="ColorSet2"/>
  <p:tag name="COLORS" val="-2;-2;-1;-1;-1;Black"/>
</p:tagLst>
</file>

<file path=ppt/tags/tag104.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05.xml><?xml version="1.0" encoding="utf-8"?>
<p:tagLst xmlns:a="http://schemas.openxmlformats.org/drawingml/2006/main" xmlns:r="http://schemas.openxmlformats.org/officeDocument/2006/relationships" xmlns:p="http://schemas.openxmlformats.org/presentationml/2006/main">
  <p:tag name="COLORSETCLASSNAME" val="ColorSet2"/>
  <p:tag name="COLORS" val="-2;-2;Primary;-1;-1;-2"/>
</p:tagLst>
</file>

<file path=ppt/tags/tag106.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07.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108.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109.xml><?xml version="1.0" encoding="utf-8"?>
<p:tagLst xmlns:a="http://schemas.openxmlformats.org/drawingml/2006/main" xmlns:r="http://schemas.openxmlformats.org/officeDocument/2006/relationships" xmlns:p="http://schemas.openxmlformats.org/presentationml/2006/main">
  <p:tag name="COLORSETCLASSNAME" val="ColorSet2"/>
  <p:tag name="COLORS" val="-2;-2;-1;-1;-1;Black"/>
</p:tagLst>
</file>

<file path=ppt/tags/tag11.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6"/>
  <p:tag name="FONTSETGROUPCLASSNAME" val="FontSetGroup1"/>
  <p:tag name="SHAPECLASSNAME" val="TitleOnSlides"/>
  <p:tag name="SHAPECLASSPROTECTIONTYPE" val="9"/>
  <p:tag name="COLORS" val="-2;-2;-2;-2;-1;-2"/>
</p:tagLst>
</file>

<file path=ppt/tags/tag110.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11.xml><?xml version="1.0" encoding="utf-8"?>
<p:tagLst xmlns:a="http://schemas.openxmlformats.org/drawingml/2006/main" xmlns:r="http://schemas.openxmlformats.org/officeDocument/2006/relationships" xmlns:p="http://schemas.openxmlformats.org/presentationml/2006/main">
  <p:tag name="COLORSETCLASSNAME" val="ColorSet2"/>
  <p:tag name="COLORS" val="-2;-2;Primary;-1;-1;-2"/>
</p:tagLst>
</file>

<file path=ppt/tags/tag112.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13.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114.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115.xml><?xml version="1.0" encoding="utf-8"?>
<p:tagLst xmlns:a="http://schemas.openxmlformats.org/drawingml/2006/main" xmlns:r="http://schemas.openxmlformats.org/officeDocument/2006/relationships" xmlns:p="http://schemas.openxmlformats.org/presentationml/2006/main">
  <p:tag name="COLORSETCLASSNAME" val="ColorSet2"/>
  <p:tag name="COLORS" val="-2;-2;-1;-1;-1;Black"/>
</p:tagLst>
</file>

<file path=ppt/tags/tag116.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17.xml><?xml version="1.0" encoding="utf-8"?>
<p:tagLst xmlns:a="http://schemas.openxmlformats.org/drawingml/2006/main" xmlns:r="http://schemas.openxmlformats.org/officeDocument/2006/relationships" xmlns:p="http://schemas.openxmlformats.org/presentationml/2006/main">
  <p:tag name="COLORSETCLASSNAME" val="ColorSet2"/>
  <p:tag name="COLORS" val="-2;-2;Primary;-1;-1;-2"/>
</p:tagLst>
</file>

<file path=ppt/tags/tag118.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19.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2.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6"/>
  <p:tag name="FONTSETGROUPCLASSNAME" val="FontSetGroup1"/>
  <p:tag name="SHAPECLASSNAME" val="TitleOnSlides"/>
  <p:tag name="SHAPECLASSPROTECTIONTYPE" val="9"/>
  <p:tag name="COLORS" val="-2;-2;-2;-2;-1;-2"/>
</p:tagLst>
</file>

<file path=ppt/tags/tag120.xml><?xml version="1.0" encoding="utf-8"?>
<p:tagLst xmlns:a="http://schemas.openxmlformats.org/drawingml/2006/main" xmlns:r="http://schemas.openxmlformats.org/officeDocument/2006/relationships" xmlns:p="http://schemas.openxmlformats.org/presentationml/2006/main">
  <p:tag name="COLORSETCLASSNAME" val="ColorSet2"/>
  <p:tag name="COLORS" val="-1;-1;LightGreen;-1;-1;-2"/>
</p:tagLst>
</file>

<file path=ppt/tags/tag121.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122.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123.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6"/>
  <p:tag name="FONTSETGROUPCLASSNAME" val="FontSetGroup1"/>
  <p:tag name="SHAPECLASSNAME" val="TitleOnSlides"/>
  <p:tag name="SHAPECLASSPROTECTIONTYPE" val="9"/>
  <p:tag name="COLORS" val="-2;-2;-2;-2;-1;-2"/>
</p:tagLst>
</file>

<file path=ppt/tags/tag13.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14.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15.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16.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8.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9.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2.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6"/>
  <p:tag name="FONTSETGROUPCLASSNAME" val="FontSetGroup1"/>
  <p:tag name="SHAPECLASSNAME" val="TitleOnSlides"/>
  <p:tag name="SHAPECLASSPROTECTIONTYPE" val="9"/>
  <p:tag name="COLORS" val="-2;-2;-2;-2;-1;-2"/>
</p:tagLst>
</file>

<file path=ppt/tags/tag20.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21.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22.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23.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24.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25.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26.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27.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28.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29.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3.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6"/>
  <p:tag name="FONTSETGROUPCLASSNAME" val="FontSetGroup1"/>
  <p:tag name="SHAPECLASSNAME" val="TitleOnSlides"/>
  <p:tag name="SHAPECLASSPROTECTIONTYPE" val="9"/>
  <p:tag name="COLORS" val="-2;-2;-2;-2;-1;-2"/>
</p:tagLst>
</file>

<file path=ppt/tags/tag30.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31.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32.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33.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34.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35.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36.xml><?xml version="1.0" encoding="utf-8"?>
<p:tagLst xmlns:a="http://schemas.openxmlformats.org/drawingml/2006/main" xmlns:r="http://schemas.openxmlformats.org/officeDocument/2006/relationships" xmlns:p="http://schemas.openxmlformats.org/presentationml/2006/main">
  <p:tag name="COLORSETCLASSNAME" val="ColorSet2"/>
  <p:tag name="COLORS" val="-1;-1;LightGreen;-1;-1;-2"/>
</p:tagLst>
</file>

<file path=ppt/tags/tag3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38.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39.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4.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6"/>
  <p:tag name="FONTSETGROUPCLASSNAME" val="FontSetGroup1"/>
  <p:tag name="SHAPECLASSNAME" val="TitleOnSlides"/>
  <p:tag name="SHAPECLASSPROTECTIONTYPE" val="9"/>
  <p:tag name="COLORS" val="-2;-2;-2;-2;-1;-2"/>
</p:tagLst>
</file>

<file path=ppt/tags/tag40.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41.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42.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43.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44.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45.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46.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47.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48.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49.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5.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6"/>
  <p:tag name="FONTSETGROUPCLASSNAME" val="FontSetGroup1"/>
  <p:tag name="SHAPECLASSNAME" val="TitleOnSlides"/>
  <p:tag name="SHAPECLASSPROTECTIONTYPE" val="9"/>
  <p:tag name="COLORS" val="-2;-2;-2;-2;-1;-2"/>
</p:tagLst>
</file>

<file path=ppt/tags/tag50.xml><?xml version="1.0" encoding="utf-8"?>
<p:tagLst xmlns:a="http://schemas.openxmlformats.org/drawingml/2006/main" xmlns:r="http://schemas.openxmlformats.org/officeDocument/2006/relationships" xmlns:p="http://schemas.openxmlformats.org/presentationml/2006/main">
  <p:tag name="COLORSETCLASSNAME" val="ColorSet2"/>
  <p:tag name="COLORS" val="-2;-2;-1;-1;-1;Black"/>
</p:tagLst>
</file>

<file path=ppt/tags/tag51.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52.xml><?xml version="1.0" encoding="utf-8"?>
<p:tagLst xmlns:a="http://schemas.openxmlformats.org/drawingml/2006/main" xmlns:r="http://schemas.openxmlformats.org/officeDocument/2006/relationships" xmlns:p="http://schemas.openxmlformats.org/presentationml/2006/main">
  <p:tag name="COLORSETCLASSNAME" val="ColorSet2"/>
  <p:tag name="COLORS" val="-2;-2;Primary;-1;-1;-2"/>
</p:tagLst>
</file>

<file path=ppt/tags/tag53.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54.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55.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56.xml><?xml version="1.0" encoding="utf-8"?>
<p:tagLst xmlns:a="http://schemas.openxmlformats.org/drawingml/2006/main" xmlns:r="http://schemas.openxmlformats.org/officeDocument/2006/relationships" xmlns:p="http://schemas.openxmlformats.org/presentationml/2006/main">
  <p:tag name="COLORSETCLASSNAME" val="ColorSet2"/>
  <p:tag name="COLORS" val="-2;-2;-1;-1;-1;Black"/>
</p:tagLst>
</file>

<file path=ppt/tags/tag57.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58.xml><?xml version="1.0" encoding="utf-8"?>
<p:tagLst xmlns:a="http://schemas.openxmlformats.org/drawingml/2006/main" xmlns:r="http://schemas.openxmlformats.org/officeDocument/2006/relationships" xmlns:p="http://schemas.openxmlformats.org/presentationml/2006/main">
  <p:tag name="COLORSETCLASSNAME" val="ColorSet2"/>
  <p:tag name="COLORS" val="-2;-2;Primary;-1;-1;-2"/>
</p:tagLst>
</file>

<file path=ppt/tags/tag59.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6.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6"/>
  <p:tag name="FONTSETGROUPCLASSNAME" val="FontSetGroup1"/>
  <p:tag name="SHAPECLASSNAME" val="TitleOnSlides"/>
  <p:tag name="SHAPECLASSPROTECTIONTYPE" val="9"/>
  <p:tag name="COLORS" val="-2;-2;-2;-2;-1;-2"/>
</p:tagLst>
</file>

<file path=ppt/tags/tag60.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61.xml><?xml version="1.0" encoding="utf-8"?>
<p:tagLst xmlns:a="http://schemas.openxmlformats.org/drawingml/2006/main" xmlns:r="http://schemas.openxmlformats.org/officeDocument/2006/relationships" xmlns:p="http://schemas.openxmlformats.org/presentationml/2006/main">
  <p:tag name="COLORSETCLASSNAME" val="ColorSet2"/>
  <p:tag name="COLORS" val="-1;-1;LightGreen;-1;-1;-2"/>
</p:tagLst>
</file>

<file path=ppt/tags/tag62.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63.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64.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65.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66.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67.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68.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69.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6"/>
  <p:tag name="FONTSETGROUPCLASSNAME" val="FontSetGroup1"/>
  <p:tag name="SHAPECLASSNAME" val="TitleOnSlides"/>
  <p:tag name="SHAPECLASSPROTECTIONTYPE" val="9"/>
  <p:tag name="COLORS" val="-2;-2;-2;-2;-1;-2"/>
</p:tagLst>
</file>

<file path=ppt/tags/tag70.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1.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2.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3.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4.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5.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6.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77.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78.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79.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8.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6"/>
  <p:tag name="FONTSETGROUPCLASSNAME" val="FontSetGroup1"/>
  <p:tag name="SHAPECLASSNAME" val="TitleOnSlides"/>
  <p:tag name="SHAPECLASSPROTECTIONTYPE" val="9"/>
  <p:tag name="COLORS" val="-2;-2;-2;-2;-1;-2"/>
</p:tagLst>
</file>

<file path=ppt/tags/tag80.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81.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82.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83.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84.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85.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86.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87.xml><?xml version="1.0" encoding="utf-8"?>
<p:tagLst xmlns:a="http://schemas.openxmlformats.org/drawingml/2006/main" xmlns:r="http://schemas.openxmlformats.org/officeDocument/2006/relationships" xmlns:p="http://schemas.openxmlformats.org/presentationml/2006/main">
  <p:tag name="COLORSETCLASSNAME" val="ColorSet2"/>
  <p:tag name="COLORS" val="-1;-1;LightGreen;-1;-1;-2"/>
</p:tagLst>
</file>

<file path=ppt/tags/tag88.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89.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9.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90.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91.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92.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93.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94.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95.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96.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97.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98.xml><?xml version="1.0" encoding="utf-8"?>
<p:tagLst xmlns:a="http://schemas.openxmlformats.org/drawingml/2006/main" xmlns:r="http://schemas.openxmlformats.org/officeDocument/2006/relationships" xmlns:p="http://schemas.openxmlformats.org/presentationml/2006/main">
  <p:tag name="COLORSETCLASSNAME" val="ColorSet2"/>
  <p:tag name="COLORS" val="-1;-1;Black;-1;-1;-2"/>
</p:tagLst>
</file>

<file path=ppt/tags/tag99.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513</TotalTime>
  <Words>2328</Words>
  <Application>Microsoft Office PowerPoint</Application>
  <PresentationFormat>Widescreen</PresentationFormat>
  <Paragraphs>304</Paragraphs>
  <Slides>25</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Bosch Office Sans</vt:lpstr>
      <vt:lpstr>Calibri</vt:lpstr>
      <vt:lpstr>Calibri Light</vt:lpstr>
      <vt:lpstr>Office Theme</vt:lpstr>
      <vt:lpstr>Information-Centric Mobile Edge Computing for Connected Vehicle Environments: Challenges and Research Directions</vt:lpstr>
      <vt:lpstr>PowerPoint Presentation</vt:lpstr>
      <vt:lpstr>Exemplary use case: Electronic Horizon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Motivation for Edge Computing</vt:lpstr>
      <vt:lpstr>(Mobile)Edge Computing</vt:lpstr>
      <vt:lpstr>(Mobile)Edge Computing</vt:lpstr>
      <vt:lpstr>Information Centric Networking (ICN)</vt:lpstr>
      <vt:lpstr>Information Centric Networking (ICN)</vt:lpstr>
      <vt:lpstr>Information-Centric Mobile Edge Computing </vt:lpstr>
      <vt:lpstr>Research Directions</vt:lpstr>
      <vt:lpstr>PowerPoint Presentation</vt:lpstr>
      <vt:lpstr>PowerPoint Presentation</vt:lpstr>
      <vt:lpstr>Research Direction: Naming</vt:lpstr>
      <vt:lpstr>PowerPoint Presentation</vt:lpstr>
      <vt:lpstr>Research Direction: Large scale data</vt:lpstr>
      <vt:lpstr>Conclusion</vt:lpstr>
      <vt:lpstr>Acknowledgments</vt:lpstr>
      <vt:lpstr>Thank you &amp; 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Information-Centric Mobile Edge Computing for Connected Vehicle Environments: Challenges and Research Directions</dc:title>
  <dc:creator>Mayutan Arumaithurai</dc:creator>
  <cp:lastModifiedBy>Mayutan Arumaithurai</cp:lastModifiedBy>
  <cp:revision>228</cp:revision>
  <dcterms:created xsi:type="dcterms:W3CDTF">2017-06-08T19:43:00Z</dcterms:created>
  <dcterms:modified xsi:type="dcterms:W3CDTF">2017-09-22T11:12:07Z</dcterms:modified>
</cp:coreProperties>
</file>