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1" r:id="rId10"/>
    <p:sldId id="268" r:id="rId11"/>
    <p:sldId id="269" r:id="rId12"/>
    <p:sldId id="270" r:id="rId13"/>
    <p:sldId id="272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10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21FD9-1D38-4D91-A322-8C31E53C957E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909B6-A00F-4A5A-995B-19635AD56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86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C7BA-AFA0-4C38-A98A-F5A44B2FD8C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919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German National Research and Education Network    </a:t>
            </a:r>
            <a:r>
              <a:rPr lang="en-US" dirty="0" smtClean="0"/>
              <a:t>https://www.dfn.de/en/services/dfnvpn/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909B6-A00F-4A5A-995B-19635AD568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8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C7BA-AFA0-4C38-A98A-F5A44B2FD8CA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86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871107" cy="78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85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23232"/>
                </a:solidFill>
              </a:defRPr>
            </a:lvl1pPr>
            <a:lvl2pPr>
              <a:defRPr>
                <a:solidFill>
                  <a:srgbClr val="323232"/>
                </a:solidFill>
              </a:defRPr>
            </a:lvl2pPr>
            <a:lvl3pPr>
              <a:defRPr>
                <a:solidFill>
                  <a:srgbClr val="323232"/>
                </a:solidFill>
              </a:defRPr>
            </a:lvl3pPr>
            <a:lvl4pPr>
              <a:defRPr>
                <a:solidFill>
                  <a:srgbClr val="323232"/>
                </a:solidFill>
              </a:defRPr>
            </a:lvl4pPr>
            <a:lvl5pPr>
              <a:defRPr>
                <a:solidFill>
                  <a:srgbClr val="323232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egnaposto data 4"/>
          <p:cNvSpPr>
            <a:spLocks noGrp="1"/>
          </p:cNvSpPr>
          <p:nvPr>
            <p:ph type="dt" sz="half" idx="10"/>
          </p:nvPr>
        </p:nvSpPr>
        <p:spPr>
          <a:xfrm>
            <a:off x="453895" y="6376242"/>
            <a:ext cx="202185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16/10/2014</a:t>
            </a:r>
            <a:endParaRPr lang="it-IT" dirty="0"/>
          </a:p>
        </p:txBody>
      </p:sp>
      <p:sp>
        <p:nvSpPr>
          <p:cNvPr id="15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771800" y="6376241"/>
            <a:ext cx="4176464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Mayutan Arumaithurai</a:t>
            </a:r>
            <a:endParaRPr lang="it-IT" dirty="0"/>
          </a:p>
        </p:txBody>
      </p:sp>
      <p:sp>
        <p:nvSpPr>
          <p:cNvPr id="16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44408" y="6376241"/>
            <a:ext cx="504056" cy="365125"/>
          </a:xfrm>
          <a:prstGeom prst="rect">
            <a:avLst/>
          </a:prstGeom>
        </p:spPr>
        <p:txBody>
          <a:bodyPr/>
          <a:lstStyle/>
          <a:p>
            <a:fld id="{204C9AB4-2AD2-437D-8F08-668CFEA6B104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150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ICNRG Meeting, Berlin, 29-09-2017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Jacopo De Benedetto, </a:t>
            </a:r>
            <a:r>
              <a:rPr lang="en-US" dirty="0" err="1" smtClean="0"/>
              <a:t>Mayutan</a:t>
            </a:r>
            <a:r>
              <a:rPr lang="en-US" dirty="0" smtClean="0"/>
              <a:t> </a:t>
            </a:r>
            <a:r>
              <a:rPr lang="en-US" dirty="0" err="1" smtClean="0"/>
              <a:t>Arumaithurai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80614" y="423522"/>
            <a:ext cx="963386" cy="26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16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871107" cy="78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7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8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0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871107" cy="78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9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5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75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5289"/>
            <a:ext cx="7886700" cy="4791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369BE-F5B5-4D30-B9CA-D735DC7E3E81}" type="datetimeFigureOut">
              <a:rPr lang="en-US" smtClean="0"/>
              <a:t>2017-09-28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5E2F2-97AD-4A5F-A2E5-9DB2DA8884C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D:\PHD\ICN2016\2.Project\Templates\Deliverable Template\img\icn2020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6" y="3"/>
            <a:ext cx="10001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91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iki.fd.io/view/Vic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iki.fd.io/view/Vic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n2020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ant.org/Services/Connectivity_and_network/GT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7840" y="1157197"/>
            <a:ext cx="5608320" cy="23876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ICNRG </a:t>
            </a:r>
            <a:r>
              <a:rPr lang="en-US" sz="3100" dirty="0"/>
              <a:t>Meeting</a:t>
            </a:r>
            <a:br>
              <a:rPr lang="en-US" sz="3100" dirty="0"/>
            </a:br>
            <a:r>
              <a:rPr lang="en-US" sz="3100" dirty="0"/>
              <a:t>Berlin, </a:t>
            </a:r>
            <a:r>
              <a:rPr lang="en-US" sz="3100" dirty="0" smtClean="0"/>
              <a:t>29.09.2017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600" b="1" dirty="0"/>
              <a:t>Interconnection of testbeds to enable better </a:t>
            </a:r>
            <a:r>
              <a:rPr lang="en-US" sz="3600" b="1" dirty="0" smtClean="0"/>
              <a:t>testing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Jacopo De Benedetto</a:t>
            </a:r>
            <a:endParaRPr lang="en-US" sz="2000" dirty="0" smtClean="0"/>
          </a:p>
          <a:p>
            <a:r>
              <a:rPr lang="en-US" sz="2000" dirty="0" err="1" smtClean="0"/>
              <a:t>Mayutan</a:t>
            </a:r>
            <a:r>
              <a:rPr lang="en-US" sz="2000" dirty="0" smtClean="0"/>
              <a:t> </a:t>
            </a:r>
            <a:r>
              <a:rPr lang="en-US" sz="2000" dirty="0" err="1" smtClean="0"/>
              <a:t>Arumaithurai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</a:t>
            </a: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9725" algn="ctr"/>
                <a:tab pos="2981325" algn="r"/>
                <a:tab pos="3060700" algn="ctr"/>
                <a:tab pos="5761038" algn="r"/>
                <a:tab pos="6121400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87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2104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cs typeface="Arial" panose="020B0604020202020204" pitchFamily="34" charset="0"/>
              </a:rPr>
              <a:t>External Domain </a:t>
            </a:r>
            <a:r>
              <a:rPr lang="en-US" dirty="0" smtClean="0">
                <a:cs typeface="Arial" panose="020B0604020202020204" pitchFamily="34" charset="0"/>
              </a:rPr>
              <a:t>Ports requires a VPN interconnection to one of the GTS facilities (paid service).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cs typeface="Arial" panose="020B0604020202020204" pitchFamily="34" charset="0"/>
              </a:rPr>
              <a:t>Workaround</a:t>
            </a:r>
            <a:r>
              <a:rPr lang="en-US" dirty="0" smtClean="0">
                <a:cs typeface="Arial" panose="020B0604020202020204" pitchFamily="34" charset="0"/>
              </a:rPr>
              <a:t>: use the Internet Access Gateway (IAGW) 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20072" y="3429001"/>
            <a:ext cx="2592288" cy="2050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GTS Testbed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475656" y="3717032"/>
            <a:ext cx="1728192" cy="15841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NDN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Testbed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Node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300192" y="4005064"/>
            <a:ext cx="1080120" cy="108012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GTS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Node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3203848" y="4198942"/>
            <a:ext cx="3096344" cy="166162"/>
          </a:xfrm>
          <a:prstGeom prst="leftArrow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35896" y="4016097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Public IP</a:t>
            </a:r>
            <a:endParaRPr lang="en-US" sz="1200" dirty="0"/>
          </a:p>
        </p:txBody>
      </p:sp>
      <p:sp>
        <p:nvSpPr>
          <p:cNvPr id="11" name="Left Arrow 10"/>
          <p:cNvSpPr/>
          <p:nvPr/>
        </p:nvSpPr>
        <p:spPr>
          <a:xfrm rot="10800000">
            <a:off x="3203848" y="4730660"/>
            <a:ext cx="1672952" cy="138500"/>
          </a:xfrm>
          <a:prstGeom prst="leftArrow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>
            <a:off x="4860032" y="4521007"/>
            <a:ext cx="808856" cy="564177"/>
          </a:xfrm>
          <a:prstGeom prst="homePlat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IAGW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44878" y="4797152"/>
            <a:ext cx="1271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VPN connection</a:t>
            </a:r>
            <a:endParaRPr lang="en-US" sz="1200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5668888" y="4730659"/>
            <a:ext cx="631304" cy="138499"/>
          </a:xfrm>
          <a:prstGeom prst="lef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64088" y="4808185"/>
            <a:ext cx="1271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</a:t>
            </a:r>
            <a:r>
              <a:rPr lang="en-US" sz="1200" dirty="0" smtClean="0">
                <a:solidFill>
                  <a:schemeClr val="bg1"/>
                </a:solidFill>
              </a:rPr>
              <a:t>ocal IP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12</a:t>
            </a:r>
            <a:endParaRPr lang="it-IT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77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 animBg="1"/>
      <p:bldP spid="9" grpId="0" animBg="1"/>
      <p:bldP spid="14" grpId="0"/>
      <p:bldP spid="15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The new GTS version introduces </a:t>
            </a:r>
            <a:r>
              <a:rPr lang="en-US" dirty="0" smtClean="0">
                <a:cs typeface="Arial" panose="020B0604020202020204" pitchFamily="34" charset="0"/>
              </a:rPr>
              <a:t>Bare </a:t>
            </a:r>
            <a:r>
              <a:rPr lang="en-US" dirty="0">
                <a:cs typeface="Arial" panose="020B0604020202020204" pitchFamily="34" charset="0"/>
              </a:rPr>
              <a:t>Metal </a:t>
            </a:r>
            <a:r>
              <a:rPr lang="en-US" dirty="0" smtClean="0">
                <a:cs typeface="Arial" panose="020B0604020202020204" pitchFamily="34" charset="0"/>
              </a:rPr>
              <a:t>Server as a resource:</a:t>
            </a:r>
            <a:endParaRPr lang="en-US" dirty="0">
              <a:cs typeface="Arial" panose="020B0604020202020204" pitchFamily="34" charset="0"/>
            </a:endParaRPr>
          </a:p>
          <a:p>
            <a:r>
              <a:rPr lang="en-US" dirty="0" smtClean="0">
                <a:cs typeface="Arial" panose="020B0604020202020204" pitchFamily="34" charset="0"/>
              </a:rPr>
              <a:t>dedicated </a:t>
            </a:r>
            <a:r>
              <a:rPr lang="en-US" dirty="0">
                <a:cs typeface="Arial" panose="020B0604020202020204" pitchFamily="34" charset="0"/>
              </a:rPr>
              <a:t>server(s) available </a:t>
            </a:r>
            <a:r>
              <a:rPr lang="en-US" dirty="0" smtClean="0">
                <a:cs typeface="Arial" panose="020B0604020202020204" pitchFamily="34" charset="0"/>
              </a:rPr>
              <a:t>instead of virtual machines</a:t>
            </a:r>
            <a:endParaRPr lang="en-US" dirty="0"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2800" b="1" u="sng" dirty="0">
                <a:cs typeface="Arial" panose="020B0604020202020204" pitchFamily="34" charset="0"/>
              </a:rPr>
              <a:t>Container-based deployments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2800" dirty="0" err="1">
                <a:cs typeface="Arial" panose="020B0604020202020204" pitchFamily="34" charset="0"/>
              </a:rPr>
              <a:t>CUTEi</a:t>
            </a:r>
            <a:endParaRPr lang="en-US" sz="2800" dirty="0"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2800" dirty="0" err="1">
                <a:cs typeface="Arial" panose="020B0604020202020204" pitchFamily="34" charset="0"/>
              </a:rPr>
              <a:t>vICN</a:t>
            </a:r>
            <a:r>
              <a:rPr lang="en-US" sz="2800" dirty="0">
                <a:cs typeface="Arial" panose="020B0604020202020204" pitchFamily="34" charset="0"/>
              </a:rPr>
              <a:t> (CICN project</a:t>
            </a:r>
            <a:r>
              <a:rPr lang="en-US" sz="2800" dirty="0" smtClean="0">
                <a:cs typeface="Arial" panose="020B0604020202020204" pitchFamily="34" charset="0"/>
              </a:rPr>
              <a:t>)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cs typeface="Arial" panose="020B0604020202020204" pitchFamily="34" charset="0"/>
              </a:rPr>
              <a:t>Unikernels</a:t>
            </a:r>
            <a:r>
              <a:rPr lang="en-US" sz="2800" dirty="0" smtClean="0">
                <a:cs typeface="Arial" panose="020B0604020202020204" pitchFamily="34" charset="0"/>
              </a:rPr>
              <a:t> </a:t>
            </a:r>
            <a:endParaRPr lang="en-US" sz="2800" dirty="0"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GTSv4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13</a:t>
            </a:r>
            <a:endParaRPr lang="it-IT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053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2043113"/>
            <a:ext cx="8058150" cy="17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Extend the DSL to support ICN entities:</a:t>
            </a:r>
          </a:p>
          <a:p>
            <a:pPr marL="0" indent="0" algn="ctr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an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orchestration framework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(e.g.: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vICN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wiki.fd.io/view/Vicn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to automatize the management and deployment of ICN nodes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Actual effort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05315" y="3286398"/>
            <a:ext cx="3466728" cy="134329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GTS Service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GTS for ICN – Future works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14</a:t>
            </a:r>
            <a:endParaRPr lang="it-IT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  <p:sp>
        <p:nvSpPr>
          <p:cNvPr id="2" name="Vertical Scroll 1"/>
          <p:cNvSpPr/>
          <p:nvPr/>
        </p:nvSpPr>
        <p:spPr>
          <a:xfrm>
            <a:off x="2146118" y="3958046"/>
            <a:ext cx="539932" cy="522514"/>
          </a:xfrm>
          <a:prstGeom prst="vertic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Vertical Scroll 9"/>
          <p:cNvSpPr/>
          <p:nvPr/>
        </p:nvSpPr>
        <p:spPr>
          <a:xfrm>
            <a:off x="3865518" y="4956743"/>
            <a:ext cx="539932" cy="522514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Vertical Scroll 10"/>
          <p:cNvSpPr/>
          <p:nvPr/>
        </p:nvSpPr>
        <p:spPr>
          <a:xfrm>
            <a:off x="3944809" y="3330021"/>
            <a:ext cx="539932" cy="52251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01981" y="4480560"/>
            <a:ext cx="142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ICN topology description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21381" y="5479257"/>
            <a:ext cx="142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vICN</a:t>
            </a:r>
            <a:r>
              <a:rPr lang="en-US" dirty="0" smtClean="0"/>
              <a:t> configuration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0672" y="3892786"/>
            <a:ext cx="142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DSL topology</a:t>
            </a:r>
          </a:p>
          <a:p>
            <a:pPr algn="ctr"/>
            <a:r>
              <a:rPr lang="en-US" dirty="0" smtClean="0"/>
              <a:t>description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2" idx="3"/>
            <a:endCxn id="11" idx="1"/>
          </p:cNvCxnSpPr>
          <p:nvPr/>
        </p:nvCxnSpPr>
        <p:spPr>
          <a:xfrm flipV="1">
            <a:off x="2620736" y="3591278"/>
            <a:ext cx="1389387" cy="628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3"/>
            <a:endCxn id="10" idx="1"/>
          </p:cNvCxnSpPr>
          <p:nvPr/>
        </p:nvCxnSpPr>
        <p:spPr>
          <a:xfrm>
            <a:off x="2620736" y="4219303"/>
            <a:ext cx="1310096" cy="998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3"/>
            <a:endCxn id="28" idx="1"/>
          </p:cNvCxnSpPr>
          <p:nvPr/>
        </p:nvCxnSpPr>
        <p:spPr>
          <a:xfrm>
            <a:off x="4419427" y="3591278"/>
            <a:ext cx="1389123" cy="518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03790" y="3718057"/>
            <a:ext cx="792726" cy="79272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15797" y="3809998"/>
            <a:ext cx="984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Network</a:t>
            </a:r>
          </a:p>
          <a:p>
            <a:r>
              <a:rPr lang="en-US" sz="1600" dirty="0" smtClean="0"/>
              <a:t>testbed</a:t>
            </a:r>
            <a:endParaRPr lang="en-US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6052453" y="5218000"/>
            <a:ext cx="1645919" cy="6428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vICN</a:t>
            </a:r>
            <a:endParaRPr lang="en-US" dirty="0" smtClean="0"/>
          </a:p>
          <a:p>
            <a:r>
              <a:rPr lang="en-US" dirty="0" smtClean="0"/>
              <a:t>service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10" idx="3"/>
            <a:endCxn id="23" idx="1"/>
          </p:cNvCxnSpPr>
          <p:nvPr/>
        </p:nvCxnSpPr>
        <p:spPr>
          <a:xfrm>
            <a:off x="4340136" y="5218000"/>
            <a:ext cx="1712317" cy="3214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550" y="3785293"/>
            <a:ext cx="649400" cy="649400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stCxn id="28" idx="3"/>
            <a:endCxn id="20" idx="3"/>
          </p:cNvCxnSpPr>
          <p:nvPr/>
        </p:nvCxnSpPr>
        <p:spPr>
          <a:xfrm>
            <a:off x="6457950" y="4109993"/>
            <a:ext cx="445840" cy="44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666" y="5211469"/>
            <a:ext cx="649400" cy="649400"/>
          </a:xfrm>
          <a:prstGeom prst="rect">
            <a:avLst/>
          </a:prstGeom>
        </p:spPr>
      </p:pic>
      <p:cxnSp>
        <p:nvCxnSpPr>
          <p:cNvPr id="39" name="Straight Arrow Connector 38"/>
          <p:cNvCxnSpPr>
            <a:stCxn id="37" idx="0"/>
            <a:endCxn id="20" idx="2"/>
          </p:cNvCxnSpPr>
          <p:nvPr/>
        </p:nvCxnSpPr>
        <p:spPr>
          <a:xfrm flipH="1" flipV="1">
            <a:off x="7300153" y="4510783"/>
            <a:ext cx="3213" cy="7006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687690" y="3823922"/>
            <a:ext cx="984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ICN</a:t>
            </a:r>
          </a:p>
          <a:p>
            <a:r>
              <a:rPr lang="en-US" sz="1600" dirty="0" smtClean="0"/>
              <a:t>testbed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142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3" grpId="0"/>
      <p:bldP spid="12" grpId="0"/>
      <p:bldP spid="13" grpId="0"/>
      <p:bldP spid="22" grpId="0"/>
      <p:bldP spid="22" grpId="1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2043113"/>
            <a:ext cx="8058150" cy="343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Extend the DSL to support ICN entities:</a:t>
            </a:r>
          </a:p>
          <a:p>
            <a:pPr marL="0" indent="0" algn="ctr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an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orchestration framework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(e.g.: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vICN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wiki.fd.io/view/Vicn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to automatize the management and deployment of ICN nodes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Ideally</a:t>
            </a:r>
          </a:p>
          <a:p>
            <a:pPr marL="0" indent="0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05315" y="3286398"/>
            <a:ext cx="3466728" cy="134329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GTS Service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GTS for ICN – Future works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14</a:t>
            </a:r>
            <a:endParaRPr lang="it-IT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  <p:sp>
        <p:nvSpPr>
          <p:cNvPr id="2" name="Vertical Scroll 1"/>
          <p:cNvSpPr/>
          <p:nvPr/>
        </p:nvSpPr>
        <p:spPr>
          <a:xfrm>
            <a:off x="2146118" y="3958046"/>
            <a:ext cx="539932" cy="522514"/>
          </a:xfrm>
          <a:prstGeom prst="vertic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Vertical Scroll 9"/>
          <p:cNvSpPr/>
          <p:nvPr/>
        </p:nvSpPr>
        <p:spPr>
          <a:xfrm>
            <a:off x="3865518" y="4956743"/>
            <a:ext cx="539932" cy="522514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Vertical Scroll 10"/>
          <p:cNvSpPr/>
          <p:nvPr/>
        </p:nvSpPr>
        <p:spPr>
          <a:xfrm>
            <a:off x="3944809" y="3330021"/>
            <a:ext cx="539932" cy="52251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01981" y="4480560"/>
            <a:ext cx="142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ICN topology description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21381" y="5479257"/>
            <a:ext cx="142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vICN</a:t>
            </a:r>
            <a:r>
              <a:rPr lang="en-US" dirty="0" smtClean="0"/>
              <a:t> configuration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ile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0672" y="3892786"/>
            <a:ext cx="142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DSL topology</a:t>
            </a:r>
          </a:p>
          <a:p>
            <a:pPr algn="ctr"/>
            <a:r>
              <a:rPr lang="en-US" dirty="0" smtClean="0"/>
              <a:t>description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2" idx="3"/>
            <a:endCxn id="11" idx="1"/>
          </p:cNvCxnSpPr>
          <p:nvPr/>
        </p:nvCxnSpPr>
        <p:spPr>
          <a:xfrm flipV="1">
            <a:off x="2620736" y="3591278"/>
            <a:ext cx="1389387" cy="628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3"/>
            <a:endCxn id="10" idx="1"/>
          </p:cNvCxnSpPr>
          <p:nvPr/>
        </p:nvCxnSpPr>
        <p:spPr>
          <a:xfrm>
            <a:off x="2620736" y="4219303"/>
            <a:ext cx="1310096" cy="998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3"/>
            <a:endCxn id="28" idx="1"/>
          </p:cNvCxnSpPr>
          <p:nvPr/>
        </p:nvCxnSpPr>
        <p:spPr>
          <a:xfrm>
            <a:off x="4419427" y="3591278"/>
            <a:ext cx="1389123" cy="518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03790" y="3718057"/>
            <a:ext cx="792726" cy="79272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15797" y="3809998"/>
            <a:ext cx="984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ICN</a:t>
            </a:r>
          </a:p>
          <a:p>
            <a:r>
              <a:rPr lang="en-US" sz="1600" dirty="0" smtClean="0"/>
              <a:t>testbed</a:t>
            </a:r>
            <a:endParaRPr lang="en-US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6052453" y="5218000"/>
            <a:ext cx="1645919" cy="6428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vICN</a:t>
            </a:r>
            <a:endParaRPr lang="en-US" dirty="0" smtClean="0"/>
          </a:p>
          <a:p>
            <a:r>
              <a:rPr lang="en-US" dirty="0" smtClean="0"/>
              <a:t>service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10" idx="3"/>
            <a:endCxn id="23" idx="1"/>
          </p:cNvCxnSpPr>
          <p:nvPr/>
        </p:nvCxnSpPr>
        <p:spPr>
          <a:xfrm>
            <a:off x="4340136" y="5218000"/>
            <a:ext cx="1712317" cy="3214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550" y="3785293"/>
            <a:ext cx="649400" cy="649400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stCxn id="28" idx="3"/>
            <a:endCxn id="20" idx="3"/>
          </p:cNvCxnSpPr>
          <p:nvPr/>
        </p:nvCxnSpPr>
        <p:spPr>
          <a:xfrm>
            <a:off x="6457950" y="4109993"/>
            <a:ext cx="445840" cy="44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666" y="5211469"/>
            <a:ext cx="649400" cy="649400"/>
          </a:xfrm>
          <a:prstGeom prst="rect">
            <a:avLst/>
          </a:prstGeom>
        </p:spPr>
      </p:pic>
      <p:cxnSp>
        <p:nvCxnSpPr>
          <p:cNvPr id="39" name="Straight Arrow Connector 38"/>
          <p:cNvCxnSpPr>
            <a:stCxn id="37" idx="0"/>
            <a:endCxn id="20" idx="2"/>
          </p:cNvCxnSpPr>
          <p:nvPr/>
        </p:nvCxnSpPr>
        <p:spPr>
          <a:xfrm flipH="1" flipV="1">
            <a:off x="7300153" y="4510783"/>
            <a:ext cx="3213" cy="7006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" idx="3"/>
            <a:endCxn id="28" idx="1"/>
          </p:cNvCxnSpPr>
          <p:nvPr/>
        </p:nvCxnSpPr>
        <p:spPr>
          <a:xfrm flipV="1">
            <a:off x="2620736" y="4109993"/>
            <a:ext cx="3187814" cy="109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56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5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22" grpId="0"/>
      <p:bldP spid="23" grpId="0" animBg="1"/>
      <p:bldP spid="2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285992"/>
            <a:ext cx="8286808" cy="1470025"/>
          </a:xfrm>
        </p:spPr>
        <p:txBody>
          <a:bodyPr>
            <a:noAutofit/>
          </a:bodyPr>
          <a:lstStyle/>
          <a:p>
            <a:r>
              <a:rPr lang="en-US" sz="4800" dirty="0" smtClean="0"/>
              <a:t>Thank You</a:t>
            </a:r>
            <a:br>
              <a:rPr lang="en-US" sz="4800" dirty="0" smtClean="0"/>
            </a:br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</a:t>
            </a: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9725" algn="ctr"/>
                <a:tab pos="2981325" algn="r"/>
                <a:tab pos="3060700" algn="ctr"/>
                <a:tab pos="5761038" algn="r"/>
                <a:tab pos="6121400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28596" y="4676495"/>
            <a:ext cx="8286808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ICN2020 webpage: </a:t>
            </a:r>
            <a:r>
              <a:rPr lang="en-US" sz="2600" dirty="0" smtClean="0">
                <a:hlinkClick r:id="rId3"/>
              </a:rPr>
              <a:t>www.icn2020.org</a:t>
            </a:r>
            <a:r>
              <a:rPr lang="en-US" sz="2600" dirty="0" smtClean="0"/>
              <a:t> </a:t>
            </a:r>
          </a:p>
          <a:p>
            <a:r>
              <a:rPr lang="en-US" sz="2600" dirty="0" smtClean="0"/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265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628650" y="1484784"/>
            <a:ext cx="7886700" cy="446449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4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it-IT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it-IT" sz="2400" dirty="0" smtClean="0">
                <a:solidFill>
                  <a:srgbClr val="000000"/>
                </a:solidFill>
                <a:cs typeface="Arial" panose="020B0604020202020204" pitchFamily="34" charset="0"/>
              </a:rPr>
              <a:t>Modifiy </a:t>
            </a:r>
            <a:r>
              <a:rPr lang="it-IT" sz="2400" dirty="0">
                <a:solidFill>
                  <a:srgbClr val="000000"/>
                </a:solidFill>
                <a:cs typeface="Arial" panose="020B0604020202020204" pitchFamily="34" charset="0"/>
              </a:rPr>
              <a:t>sender/receiver behaviour</a:t>
            </a:r>
          </a:p>
          <a:p>
            <a:r>
              <a:rPr lang="it-IT" sz="2400" dirty="0">
                <a:solidFill>
                  <a:srgbClr val="000000"/>
                </a:solidFill>
                <a:cs typeface="Arial" panose="020B0604020202020204" pitchFamily="34" charset="0"/>
              </a:rPr>
              <a:t>Modify routers forwarding mechanism </a:t>
            </a:r>
          </a:p>
          <a:p>
            <a:endParaRPr lang="it-IT" sz="1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it-IT" sz="1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72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lvl="1" indent="0">
              <a:buNone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连接符 278"/>
          <p:cNvCxnSpPr>
            <a:stCxn id="36" idx="6"/>
            <a:endCxn id="30" idx="2"/>
          </p:cNvCxnSpPr>
          <p:nvPr/>
        </p:nvCxnSpPr>
        <p:spPr>
          <a:xfrm>
            <a:off x="3032146" y="4430972"/>
            <a:ext cx="505732" cy="179787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27" name="直接连接符 283"/>
          <p:cNvCxnSpPr>
            <a:stCxn id="32" idx="1"/>
            <a:endCxn id="31" idx="5"/>
          </p:cNvCxnSpPr>
          <p:nvPr/>
        </p:nvCxnSpPr>
        <p:spPr>
          <a:xfrm flipH="1" flipV="1">
            <a:off x="4649324" y="4186888"/>
            <a:ext cx="400761" cy="357073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none" w="med" len="med"/>
            <a:tailEnd type="stealth" w="lg" len="lg"/>
          </a:ln>
          <a:effectLst/>
        </p:spPr>
      </p:cxnSp>
      <p:cxnSp>
        <p:nvCxnSpPr>
          <p:cNvPr id="28" name="直接连接符 285"/>
          <p:cNvCxnSpPr>
            <a:stCxn id="31" idx="6"/>
            <a:endCxn id="35" idx="2"/>
          </p:cNvCxnSpPr>
          <p:nvPr/>
        </p:nvCxnSpPr>
        <p:spPr>
          <a:xfrm flipV="1">
            <a:off x="4709554" y="3988934"/>
            <a:ext cx="1064387" cy="6708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29" name="直接连接符 290"/>
          <p:cNvCxnSpPr>
            <a:stCxn id="32" idx="6"/>
            <a:endCxn id="34" idx="2"/>
          </p:cNvCxnSpPr>
          <p:nvPr/>
        </p:nvCxnSpPr>
        <p:spPr>
          <a:xfrm>
            <a:off x="5401127" y="4674827"/>
            <a:ext cx="627525" cy="18997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/>
          </a:ln>
          <a:effectLst/>
        </p:spPr>
      </p:cxnSp>
      <p:sp>
        <p:nvSpPr>
          <p:cNvPr id="30" name="椭圆 292"/>
          <p:cNvSpPr/>
          <p:nvPr/>
        </p:nvSpPr>
        <p:spPr>
          <a:xfrm>
            <a:off x="3537877" y="4425687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3</a:t>
            </a:r>
          </a:p>
        </p:txBody>
      </p:sp>
      <p:sp>
        <p:nvSpPr>
          <p:cNvPr id="31" name="椭圆 296"/>
          <p:cNvSpPr/>
          <p:nvPr/>
        </p:nvSpPr>
        <p:spPr>
          <a:xfrm>
            <a:off x="4298282" y="3870951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2</a:t>
            </a:r>
          </a:p>
        </p:txBody>
      </p:sp>
      <p:sp>
        <p:nvSpPr>
          <p:cNvPr id="32" name="椭圆 298"/>
          <p:cNvSpPr/>
          <p:nvPr/>
        </p:nvSpPr>
        <p:spPr>
          <a:xfrm>
            <a:off x="4989856" y="4489755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1</a:t>
            </a:r>
          </a:p>
        </p:txBody>
      </p:sp>
      <p:cxnSp>
        <p:nvCxnSpPr>
          <p:cNvPr id="33" name="直接连接符 309"/>
          <p:cNvCxnSpPr>
            <a:stCxn id="30" idx="7"/>
            <a:endCxn id="31" idx="3"/>
          </p:cNvCxnSpPr>
          <p:nvPr/>
        </p:nvCxnSpPr>
        <p:spPr>
          <a:xfrm flipV="1">
            <a:off x="3888920" y="4186888"/>
            <a:ext cx="469592" cy="293005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34" name="椭圆 317"/>
          <p:cNvSpPr/>
          <p:nvPr/>
        </p:nvSpPr>
        <p:spPr>
          <a:xfrm>
            <a:off x="6028652" y="4679733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1</a:t>
            </a:r>
          </a:p>
        </p:txBody>
      </p:sp>
      <p:sp>
        <p:nvSpPr>
          <p:cNvPr id="35" name="椭圆 321"/>
          <p:cNvSpPr/>
          <p:nvPr/>
        </p:nvSpPr>
        <p:spPr>
          <a:xfrm>
            <a:off x="5773941" y="3803862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2</a:t>
            </a:r>
          </a:p>
        </p:txBody>
      </p:sp>
      <p:sp>
        <p:nvSpPr>
          <p:cNvPr id="36" name="椭圆 323"/>
          <p:cNvSpPr/>
          <p:nvPr/>
        </p:nvSpPr>
        <p:spPr>
          <a:xfrm>
            <a:off x="2620874" y="4245900"/>
            <a:ext cx="411272" cy="370144"/>
          </a:xfrm>
          <a:prstGeom prst="ellipse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85800">
              <a:defRPr/>
            </a:pPr>
            <a:r>
              <a:rPr lang="en-US" sz="135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P</a:t>
            </a:r>
            <a:endParaRPr lang="en-US" sz="1350" kern="0" baseline="-25000" dirty="0">
              <a:solidFill>
                <a:prstClr val="black"/>
              </a:solidFill>
              <a:latin typeface="Calibri" panose="020F0502020204030204"/>
              <a:cs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11633" y="4289162"/>
            <a:ext cx="101989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Consumers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137" y="2445558"/>
            <a:ext cx="280302" cy="24853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784518" y="4280262"/>
            <a:ext cx="8694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Producer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46994" y="4405072"/>
            <a:ext cx="76245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Routers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137" y="2938746"/>
            <a:ext cx="242304" cy="23907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1601986" y="3625094"/>
            <a:ext cx="1737140" cy="1496291"/>
          </a:xfrm>
          <a:prstGeom prst="rect">
            <a:avLst/>
          </a:prstGeom>
          <a:noFill/>
          <a:ln w="38100" cap="flat" cmpd="sng" algn="ctr">
            <a:solidFill>
              <a:srgbClr val="139F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3" name="Rectangle 42"/>
          <p:cNvSpPr/>
          <p:nvPr/>
        </p:nvSpPr>
        <p:spPr>
          <a:xfrm>
            <a:off x="5668711" y="3638729"/>
            <a:ext cx="1737140" cy="1496291"/>
          </a:xfrm>
          <a:prstGeom prst="rect">
            <a:avLst/>
          </a:prstGeom>
          <a:noFill/>
          <a:ln w="38100" cap="flat" cmpd="sng" algn="ctr">
            <a:solidFill>
              <a:srgbClr val="139F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4" name="Rectangle 43"/>
          <p:cNvSpPr/>
          <p:nvPr/>
        </p:nvSpPr>
        <p:spPr>
          <a:xfrm>
            <a:off x="3463375" y="3630178"/>
            <a:ext cx="2046714" cy="1496291"/>
          </a:xfrm>
          <a:prstGeom prst="rect">
            <a:avLst/>
          </a:prstGeom>
          <a:noFill/>
          <a:ln w="38100" cap="flat" cmpd="sng" algn="ctr">
            <a:solidFill>
              <a:srgbClr val="FC07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Existing emulated Testbeds</a:t>
            </a:r>
            <a:b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(e.g. NDN Testbed)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4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204C9AB4-2AD2-437D-8F08-668CFEA6B104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49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183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Experiments over GTS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0000"/>
                </a:solidFill>
                <a:cs typeface="Arial" panose="020B0604020202020204" pitchFamily="34" charset="0"/>
              </a:rPr>
              <a:t>GTS</a:t>
            </a:r>
            <a:r>
              <a:rPr lang="it-IT" dirty="0">
                <a:solidFill>
                  <a:srgbClr val="000000"/>
                </a:solidFill>
                <a:cs typeface="Arial" panose="020B0604020202020204" pitchFamily="34" charset="0"/>
              </a:rPr>
              <a:t> enables the opportunity to use </a:t>
            </a:r>
            <a:r>
              <a:rPr lang="it-IT" b="1" dirty="0">
                <a:solidFill>
                  <a:srgbClr val="000000"/>
                </a:solidFill>
                <a:cs typeface="Arial" panose="020B0604020202020204" pitchFamily="34" charset="0"/>
              </a:rPr>
              <a:t>a real global testbed </a:t>
            </a:r>
            <a:r>
              <a:rPr lang="it-IT" dirty="0">
                <a:solidFill>
                  <a:srgbClr val="000000"/>
                </a:solidFill>
                <a:cs typeface="Arial" panose="020B0604020202020204" pitchFamily="34" charset="0"/>
              </a:rPr>
              <a:t>in a </a:t>
            </a:r>
            <a:r>
              <a:rPr lang="it-IT" b="1" dirty="0">
                <a:solidFill>
                  <a:srgbClr val="000000"/>
                </a:solidFill>
                <a:cs typeface="Arial" panose="020B0604020202020204" pitchFamily="34" charset="0"/>
              </a:rPr>
              <a:t>sandbox </a:t>
            </a:r>
            <a:r>
              <a:rPr lang="it-IT" b="1" dirty="0" smtClean="0">
                <a:solidFill>
                  <a:srgbClr val="000000"/>
                </a:solidFill>
                <a:cs typeface="Arial" panose="020B0604020202020204" pitchFamily="34" charset="0"/>
              </a:rPr>
              <a:t>environment</a:t>
            </a:r>
            <a:endParaRPr lang="it-IT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it-IT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it-IT" dirty="0" smtClean="0">
                <a:solidFill>
                  <a:srgbClr val="000000"/>
                </a:solidFill>
                <a:cs typeface="Arial" panose="020B0604020202020204" pitchFamily="34" charset="0"/>
              </a:rPr>
              <a:t>Modifiy </a:t>
            </a:r>
            <a:r>
              <a:rPr lang="it-IT" dirty="0">
                <a:solidFill>
                  <a:srgbClr val="000000"/>
                </a:solidFill>
                <a:cs typeface="Arial" panose="020B0604020202020204" pitchFamily="34" charset="0"/>
              </a:rPr>
              <a:t>sender/receiver behaviour</a:t>
            </a:r>
          </a:p>
          <a:p>
            <a:r>
              <a:rPr lang="it-IT" dirty="0">
                <a:solidFill>
                  <a:srgbClr val="000000"/>
                </a:solidFill>
                <a:cs typeface="Arial" panose="020B0604020202020204" pitchFamily="34" charset="0"/>
              </a:rPr>
              <a:t>Modify routers forwarding mechanism </a:t>
            </a:r>
          </a:p>
          <a:p>
            <a:endParaRPr lang="it-IT" sz="1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1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72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lvl="1" indent="0">
              <a:buNone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580" y="2506096"/>
            <a:ext cx="280302" cy="24853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580" y="2927174"/>
            <a:ext cx="242304" cy="23907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516" y="2896326"/>
            <a:ext cx="280302" cy="248534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1587710" y="3373008"/>
            <a:ext cx="6035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COMPLETE CONTROL ON EACH DEPLOYED NODE!</a:t>
            </a:r>
          </a:p>
        </p:txBody>
      </p:sp>
      <p:cxnSp>
        <p:nvCxnSpPr>
          <p:cNvPr id="67" name="直接连接符 278"/>
          <p:cNvCxnSpPr>
            <a:stCxn id="77" idx="6"/>
            <a:endCxn id="71" idx="2"/>
          </p:cNvCxnSpPr>
          <p:nvPr/>
        </p:nvCxnSpPr>
        <p:spPr>
          <a:xfrm>
            <a:off x="3032146" y="4541531"/>
            <a:ext cx="505732" cy="179787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68" name="直接连接符 283"/>
          <p:cNvCxnSpPr>
            <a:stCxn id="73" idx="1"/>
            <a:endCxn id="72" idx="5"/>
          </p:cNvCxnSpPr>
          <p:nvPr/>
        </p:nvCxnSpPr>
        <p:spPr>
          <a:xfrm flipH="1" flipV="1">
            <a:off x="4649324" y="4297447"/>
            <a:ext cx="400761" cy="357073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none" w="med" len="med"/>
            <a:tailEnd type="stealth" w="lg" len="lg"/>
          </a:ln>
          <a:effectLst/>
        </p:spPr>
      </p:cxnSp>
      <p:cxnSp>
        <p:nvCxnSpPr>
          <p:cNvPr id="69" name="直接连接符 285"/>
          <p:cNvCxnSpPr>
            <a:stCxn id="72" idx="6"/>
            <a:endCxn id="76" idx="2"/>
          </p:cNvCxnSpPr>
          <p:nvPr/>
        </p:nvCxnSpPr>
        <p:spPr>
          <a:xfrm flipV="1">
            <a:off x="4709554" y="4099493"/>
            <a:ext cx="1064387" cy="6708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70" name="直接连接符 290"/>
          <p:cNvCxnSpPr>
            <a:stCxn id="73" idx="6"/>
            <a:endCxn id="75" idx="2"/>
          </p:cNvCxnSpPr>
          <p:nvPr/>
        </p:nvCxnSpPr>
        <p:spPr>
          <a:xfrm>
            <a:off x="5401127" y="4785386"/>
            <a:ext cx="627525" cy="18997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/>
          </a:ln>
          <a:effectLst/>
        </p:spPr>
      </p:cxnSp>
      <p:sp>
        <p:nvSpPr>
          <p:cNvPr id="71" name="椭圆 292"/>
          <p:cNvSpPr/>
          <p:nvPr/>
        </p:nvSpPr>
        <p:spPr>
          <a:xfrm>
            <a:off x="3537877" y="4536246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3</a:t>
            </a:r>
          </a:p>
        </p:txBody>
      </p:sp>
      <p:sp>
        <p:nvSpPr>
          <p:cNvPr id="72" name="椭圆 296"/>
          <p:cNvSpPr/>
          <p:nvPr/>
        </p:nvSpPr>
        <p:spPr>
          <a:xfrm>
            <a:off x="4298282" y="3981510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2</a:t>
            </a:r>
          </a:p>
        </p:txBody>
      </p:sp>
      <p:sp>
        <p:nvSpPr>
          <p:cNvPr id="73" name="椭圆 298"/>
          <p:cNvSpPr/>
          <p:nvPr/>
        </p:nvSpPr>
        <p:spPr>
          <a:xfrm>
            <a:off x="4989856" y="4600314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1</a:t>
            </a:r>
          </a:p>
        </p:txBody>
      </p:sp>
      <p:cxnSp>
        <p:nvCxnSpPr>
          <p:cNvPr id="74" name="直接连接符 309"/>
          <p:cNvCxnSpPr>
            <a:stCxn id="71" idx="7"/>
            <a:endCxn id="72" idx="3"/>
          </p:cNvCxnSpPr>
          <p:nvPr/>
        </p:nvCxnSpPr>
        <p:spPr>
          <a:xfrm flipV="1">
            <a:off x="3888920" y="4297447"/>
            <a:ext cx="469592" cy="293005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75" name="椭圆 317"/>
          <p:cNvSpPr/>
          <p:nvPr/>
        </p:nvSpPr>
        <p:spPr>
          <a:xfrm>
            <a:off x="6028652" y="4790292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1</a:t>
            </a:r>
          </a:p>
        </p:txBody>
      </p:sp>
      <p:sp>
        <p:nvSpPr>
          <p:cNvPr id="76" name="椭圆 321"/>
          <p:cNvSpPr/>
          <p:nvPr/>
        </p:nvSpPr>
        <p:spPr>
          <a:xfrm>
            <a:off x="5773941" y="3914421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2</a:t>
            </a:r>
          </a:p>
        </p:txBody>
      </p:sp>
      <p:sp>
        <p:nvSpPr>
          <p:cNvPr id="77" name="椭圆 323"/>
          <p:cNvSpPr/>
          <p:nvPr/>
        </p:nvSpPr>
        <p:spPr>
          <a:xfrm>
            <a:off x="2620874" y="4356459"/>
            <a:ext cx="411272" cy="370144"/>
          </a:xfrm>
          <a:prstGeom prst="ellipse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85800">
              <a:defRPr/>
            </a:pPr>
            <a:r>
              <a:rPr lang="en-US" sz="1350" kern="0" dirty="0">
                <a:solidFill>
                  <a:prstClr val="black"/>
                </a:solidFill>
                <a:latin typeface="Calibri" panose="020F0502020204030204"/>
                <a:cs typeface="Calibri" pitchFamily="34" charset="0"/>
              </a:rPr>
              <a:t>P</a:t>
            </a:r>
            <a:endParaRPr lang="en-US" sz="1350" kern="0" baseline="-25000" dirty="0">
              <a:solidFill>
                <a:prstClr val="black"/>
              </a:solidFill>
              <a:latin typeface="Calibri" panose="020F0502020204030204"/>
              <a:cs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911633" y="4399721"/>
            <a:ext cx="101989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Consumers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784518" y="4390821"/>
            <a:ext cx="8694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Producer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146994" y="4515631"/>
            <a:ext cx="76245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40" dirty="0">
                <a:solidFill>
                  <a:prstClr val="black"/>
                </a:solidFill>
                <a:latin typeface="Calibri" panose="020F0502020204030204"/>
              </a:rPr>
              <a:t>Routers</a:t>
            </a:r>
          </a:p>
        </p:txBody>
      </p:sp>
      <p:sp>
        <p:nvSpPr>
          <p:cNvPr id="81" name="Rectangle 80"/>
          <p:cNvSpPr/>
          <p:nvPr/>
        </p:nvSpPr>
        <p:spPr>
          <a:xfrm>
            <a:off x="1601986" y="3735653"/>
            <a:ext cx="1737140" cy="1496291"/>
          </a:xfrm>
          <a:prstGeom prst="rect">
            <a:avLst/>
          </a:prstGeom>
          <a:noFill/>
          <a:ln w="38100" cap="flat" cmpd="sng" algn="ctr">
            <a:solidFill>
              <a:srgbClr val="139F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2" name="Rectangle 81"/>
          <p:cNvSpPr/>
          <p:nvPr/>
        </p:nvSpPr>
        <p:spPr>
          <a:xfrm>
            <a:off x="5668711" y="3749288"/>
            <a:ext cx="1737140" cy="1496291"/>
          </a:xfrm>
          <a:prstGeom prst="rect">
            <a:avLst/>
          </a:prstGeom>
          <a:noFill/>
          <a:ln w="38100" cap="flat" cmpd="sng" algn="ctr">
            <a:solidFill>
              <a:srgbClr val="139F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3" name="Rectangle 82"/>
          <p:cNvSpPr/>
          <p:nvPr/>
        </p:nvSpPr>
        <p:spPr>
          <a:xfrm>
            <a:off x="3463375" y="3740737"/>
            <a:ext cx="2046714" cy="1496291"/>
          </a:xfrm>
          <a:prstGeom prst="rect">
            <a:avLst/>
          </a:prstGeom>
          <a:noFill/>
          <a:ln w="38100" cap="flat" cmpd="sng" algn="ctr">
            <a:solidFill>
              <a:srgbClr val="139F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2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/>
              <a:t>5</a:t>
            </a:r>
          </a:p>
        </p:txBody>
      </p:sp>
      <p:sp>
        <p:nvSpPr>
          <p:cNvPr id="30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823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81" grpId="0" animBg="1"/>
      <p:bldP spid="82" grpId="0" animBg="1"/>
      <p:bldP spid="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77032"/>
            <a:ext cx="7886700" cy="343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The GÉANT Testbed Service (GTS) delivers integrated virtual environments as “testbeds” for the network research community</a:t>
            </a:r>
          </a:p>
          <a:p>
            <a:pPr marL="0" indent="0" algn="ctr">
              <a:buNone/>
            </a:pPr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“The network testbed resources are dynamically allocated from a real e-infrastructure distributed throughout the GÉ​ANT core service area allowing researchers to define, build, test and re​build highly scalable, high capacity virtual networks quickly, easily and cost-effectively”​</a:t>
            </a:r>
          </a:p>
          <a:p>
            <a:pPr marL="0" indent="0" algn="ctr">
              <a:buNone/>
            </a:pPr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https://www.geant.org/Services/Connectivity_and_network/GTS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/>
              <a:t>6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4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724527" y="2175723"/>
            <a:ext cx="1704473" cy="94711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Oval 5"/>
          <p:cNvSpPr/>
          <p:nvPr/>
        </p:nvSpPr>
        <p:spPr>
          <a:xfrm>
            <a:off x="3997131" y="2130306"/>
            <a:ext cx="1704472" cy="94711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Oval 6"/>
          <p:cNvSpPr/>
          <p:nvPr/>
        </p:nvSpPr>
        <p:spPr>
          <a:xfrm>
            <a:off x="6161815" y="2130306"/>
            <a:ext cx="1704472" cy="947117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ounded Rectangle 7"/>
          <p:cNvSpPr/>
          <p:nvPr/>
        </p:nvSpPr>
        <p:spPr>
          <a:xfrm>
            <a:off x="6161814" y="4477902"/>
            <a:ext cx="1704473" cy="1065507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ounded Rectangle 8"/>
          <p:cNvSpPr/>
          <p:nvPr/>
        </p:nvSpPr>
        <p:spPr>
          <a:xfrm>
            <a:off x="4024836" y="4480676"/>
            <a:ext cx="1704473" cy="1065507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Rounded Rectangle 9"/>
          <p:cNvSpPr/>
          <p:nvPr/>
        </p:nvSpPr>
        <p:spPr>
          <a:xfrm>
            <a:off x="1887856" y="4477902"/>
            <a:ext cx="1704473" cy="1065507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484" y="4624780"/>
            <a:ext cx="351903" cy="3519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122" y="4817643"/>
            <a:ext cx="351903" cy="3519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47" y="4993595"/>
            <a:ext cx="351903" cy="351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141" y="4584937"/>
            <a:ext cx="351903" cy="3519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140" y="5041444"/>
            <a:ext cx="351903" cy="3519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128" y="4865492"/>
            <a:ext cx="351903" cy="351903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1887857" y="3450582"/>
            <a:ext cx="5978432" cy="6412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83" y="2237549"/>
            <a:ext cx="812422" cy="8124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74" y="2173132"/>
            <a:ext cx="782845" cy="7828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219" y="2276053"/>
            <a:ext cx="717818" cy="717818"/>
          </a:xfrm>
          <a:prstGeom prst="rect">
            <a:avLst/>
          </a:prstGeom>
        </p:spPr>
      </p:pic>
      <p:sp>
        <p:nvSpPr>
          <p:cNvPr id="21" name="Cloud 20"/>
          <p:cNvSpPr/>
          <p:nvPr/>
        </p:nvSpPr>
        <p:spPr>
          <a:xfrm>
            <a:off x="2620296" y="3574140"/>
            <a:ext cx="1241494" cy="409431"/>
          </a:xfrm>
          <a:prstGeom prst="cloud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Hosts</a:t>
            </a:r>
          </a:p>
        </p:txBody>
      </p:sp>
      <p:sp>
        <p:nvSpPr>
          <p:cNvPr id="22" name="Cloud 21"/>
          <p:cNvSpPr/>
          <p:nvPr/>
        </p:nvSpPr>
        <p:spPr>
          <a:xfrm>
            <a:off x="4248349" y="3585398"/>
            <a:ext cx="1241494" cy="409431"/>
          </a:xfrm>
          <a:prstGeom prst="cloud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Links</a:t>
            </a:r>
          </a:p>
        </p:txBody>
      </p:sp>
      <p:sp>
        <p:nvSpPr>
          <p:cNvPr id="23" name="Cloud 22"/>
          <p:cNvSpPr/>
          <p:nvPr/>
        </p:nvSpPr>
        <p:spPr>
          <a:xfrm>
            <a:off x="6019586" y="3547512"/>
            <a:ext cx="1361418" cy="409431"/>
          </a:xfrm>
          <a:prstGeom prst="cloud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9035" y="4584937"/>
            <a:ext cx="975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Physical resources in different locations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9035" y="3528847"/>
            <a:ext cx="975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Virtualized</a:t>
            </a:r>
          </a:p>
          <a:p>
            <a:pPr algn="ctr"/>
            <a:r>
              <a:rPr lang="en-US" sz="1350" dirty="0"/>
              <a:t>Resources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9035" y="2392588"/>
            <a:ext cx="975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Isolated</a:t>
            </a:r>
          </a:p>
          <a:p>
            <a:pPr algn="ctr"/>
            <a:r>
              <a:rPr lang="en-US" sz="1350" dirty="0"/>
              <a:t>testbeds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8650" y="2055799"/>
            <a:ext cx="7637690" cy="110990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8" name="Rectangle 27"/>
          <p:cNvSpPr/>
          <p:nvPr/>
        </p:nvSpPr>
        <p:spPr>
          <a:xfrm>
            <a:off x="628650" y="3404085"/>
            <a:ext cx="7637690" cy="74954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628650" y="4400025"/>
            <a:ext cx="7637690" cy="127007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1843" y="2086996"/>
            <a:ext cx="3871492" cy="2996803"/>
          </a:xfrm>
          <a:prstGeom prst="rect">
            <a:avLst/>
          </a:prstGeom>
        </p:spPr>
      </p:pic>
      <p:sp>
        <p:nvSpPr>
          <p:cNvPr id="3" name="Vertical Scroll 2"/>
          <p:cNvSpPr/>
          <p:nvPr/>
        </p:nvSpPr>
        <p:spPr>
          <a:xfrm>
            <a:off x="3509512" y="3159367"/>
            <a:ext cx="1611485" cy="126149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latin typeface="Consolas" panose="020B0609020204030204" pitchFamily="49" charset="0"/>
              </a:rPr>
              <a:t>DSL</a:t>
            </a:r>
          </a:p>
          <a:p>
            <a:pPr algn="ctr"/>
            <a:r>
              <a:rPr lang="en-US" sz="1350" b="1" dirty="0">
                <a:latin typeface="Consolas" panose="020B0609020204030204" pitchFamily="49" charset="0"/>
              </a:rPr>
              <a:t>Testbed</a:t>
            </a:r>
          </a:p>
          <a:p>
            <a:pPr algn="ctr"/>
            <a:r>
              <a:rPr lang="en-US" sz="1350" b="1" dirty="0">
                <a:latin typeface="Consolas" panose="020B0609020204030204" pitchFamily="49" charset="0"/>
              </a:rPr>
              <a:t>description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3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/>
              <a:t>7</a:t>
            </a:r>
          </a:p>
        </p:txBody>
      </p:sp>
      <p:sp>
        <p:nvSpPr>
          <p:cNvPr id="34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914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  <p:bldP spid="28" grpId="0" animBg="1"/>
      <p:bldP spid="29" grpId="0" animBg="1"/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2104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cs typeface="Arial" panose="020B0604020202020204" pitchFamily="34" charset="0"/>
              </a:rPr>
              <a:t>External Domain Ports </a:t>
            </a:r>
            <a:r>
              <a:rPr lang="en-US" dirty="0">
                <a:cs typeface="Arial" panose="020B0604020202020204" pitchFamily="34" charset="0"/>
              </a:rPr>
              <a:t>are a special type of GTS resources to communicate with the external world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dirty="0">
                <a:cs typeface="Arial" panose="020B0604020202020204" pitchFamily="34" charset="0"/>
              </a:rPr>
              <a:t>GTS nodes can be ’’integrated’’ in another testbed for extended features</a:t>
            </a:r>
          </a:p>
          <a:p>
            <a:pPr algn="ctr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接连接符 278"/>
          <p:cNvCxnSpPr>
            <a:stCxn id="47" idx="5"/>
            <a:endCxn id="36" idx="1"/>
          </p:cNvCxnSpPr>
          <p:nvPr/>
        </p:nvCxnSpPr>
        <p:spPr>
          <a:xfrm>
            <a:off x="3260148" y="4257562"/>
            <a:ext cx="151173" cy="515517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33" name="直接连接符 283"/>
          <p:cNvCxnSpPr>
            <a:stCxn id="38" idx="1"/>
            <a:endCxn id="37" idx="5"/>
          </p:cNvCxnSpPr>
          <p:nvPr/>
        </p:nvCxnSpPr>
        <p:spPr>
          <a:xfrm flipH="1" flipV="1">
            <a:off x="4462538" y="4480075"/>
            <a:ext cx="400761" cy="357073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none" w="med" len="med"/>
            <a:tailEnd type="stealth" w="lg" len="lg"/>
          </a:ln>
          <a:effectLst/>
        </p:spPr>
      </p:cxnSp>
      <p:cxnSp>
        <p:nvCxnSpPr>
          <p:cNvPr id="34" name="直接连接符 285"/>
          <p:cNvCxnSpPr>
            <a:stCxn id="52" idx="6"/>
            <a:endCxn id="41" idx="2"/>
          </p:cNvCxnSpPr>
          <p:nvPr/>
        </p:nvCxnSpPr>
        <p:spPr>
          <a:xfrm>
            <a:off x="5382868" y="3941624"/>
            <a:ext cx="1455803" cy="285746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35" name="直接连接符 290"/>
          <p:cNvCxnSpPr>
            <a:stCxn id="53" idx="5"/>
            <a:endCxn id="40" idx="2"/>
          </p:cNvCxnSpPr>
          <p:nvPr/>
        </p:nvCxnSpPr>
        <p:spPr>
          <a:xfrm>
            <a:off x="6095634" y="4696941"/>
            <a:ext cx="715366" cy="431202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/>
          </a:ln>
          <a:effectLst/>
        </p:spPr>
      </p:cxnSp>
      <p:sp>
        <p:nvSpPr>
          <p:cNvPr id="36" name="椭圆 292"/>
          <p:cNvSpPr/>
          <p:nvPr/>
        </p:nvSpPr>
        <p:spPr>
          <a:xfrm>
            <a:off x="3351091" y="4718873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>
              <a:defRPr/>
            </a:pPr>
            <a:r>
              <a:rPr lang="en-US" sz="1440" kern="0" dirty="0">
                <a:solidFill>
                  <a:prstClr val="black"/>
                </a:solidFill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cs typeface="Calibri" pitchFamily="34" charset="0"/>
              </a:rPr>
              <a:t>3</a:t>
            </a:r>
          </a:p>
        </p:txBody>
      </p:sp>
      <p:sp>
        <p:nvSpPr>
          <p:cNvPr id="37" name="椭圆 296"/>
          <p:cNvSpPr/>
          <p:nvPr/>
        </p:nvSpPr>
        <p:spPr>
          <a:xfrm>
            <a:off x="4111496" y="4164137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>
              <a:defRPr/>
            </a:pPr>
            <a:r>
              <a:rPr lang="en-US" sz="1440" kern="0" dirty="0">
                <a:solidFill>
                  <a:prstClr val="black"/>
                </a:solidFill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cs typeface="Calibri" pitchFamily="34" charset="0"/>
              </a:rPr>
              <a:t>2</a:t>
            </a:r>
          </a:p>
        </p:txBody>
      </p:sp>
      <p:sp>
        <p:nvSpPr>
          <p:cNvPr id="38" name="椭圆 298"/>
          <p:cNvSpPr/>
          <p:nvPr/>
        </p:nvSpPr>
        <p:spPr>
          <a:xfrm>
            <a:off x="4803070" y="4782941"/>
            <a:ext cx="411272" cy="370144"/>
          </a:xfrm>
          <a:prstGeom prst="ellipse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>
              <a:defRPr/>
            </a:pPr>
            <a:r>
              <a:rPr lang="en-US" sz="1440" kern="0" dirty="0">
                <a:solidFill>
                  <a:prstClr val="black"/>
                </a:solidFill>
                <a:cs typeface="Calibri" pitchFamily="34" charset="0"/>
              </a:rPr>
              <a:t>R</a:t>
            </a:r>
            <a:r>
              <a:rPr lang="en-US" sz="1440" kern="0" baseline="-25000" dirty="0">
                <a:solidFill>
                  <a:prstClr val="black"/>
                </a:solidFill>
                <a:cs typeface="Calibri" pitchFamily="34" charset="0"/>
              </a:rPr>
              <a:t>1</a:t>
            </a:r>
          </a:p>
        </p:txBody>
      </p:sp>
      <p:cxnSp>
        <p:nvCxnSpPr>
          <p:cNvPr id="39" name="直接连接符 309"/>
          <p:cNvCxnSpPr>
            <a:stCxn id="36" idx="7"/>
            <a:endCxn id="37" idx="3"/>
          </p:cNvCxnSpPr>
          <p:nvPr/>
        </p:nvCxnSpPr>
        <p:spPr>
          <a:xfrm flipV="1">
            <a:off x="3702134" y="4480075"/>
            <a:ext cx="469592" cy="293005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40" name="椭圆 317"/>
          <p:cNvSpPr/>
          <p:nvPr/>
        </p:nvSpPr>
        <p:spPr>
          <a:xfrm>
            <a:off x="6810999" y="4943071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>
              <a:defRPr/>
            </a:pPr>
            <a:r>
              <a:rPr lang="en-US" sz="1440" kern="0" dirty="0">
                <a:solidFill>
                  <a:prstClr val="black"/>
                </a:solidFill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cs typeface="Calibri" pitchFamily="34" charset="0"/>
              </a:rPr>
              <a:t>1</a:t>
            </a:r>
          </a:p>
        </p:txBody>
      </p:sp>
      <p:sp>
        <p:nvSpPr>
          <p:cNvPr id="41" name="椭圆 321"/>
          <p:cNvSpPr/>
          <p:nvPr/>
        </p:nvSpPr>
        <p:spPr>
          <a:xfrm>
            <a:off x="6838671" y="4042298"/>
            <a:ext cx="411272" cy="370144"/>
          </a:xfrm>
          <a:prstGeom prst="ellipse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lIns="0" tIns="0" rIns="0" bIns="41148" rtlCol="0" anchor="ctr"/>
          <a:lstStyle/>
          <a:p>
            <a:pPr algn="ctr">
              <a:defRPr/>
            </a:pPr>
            <a:r>
              <a:rPr lang="en-US" sz="1440" kern="0" dirty="0">
                <a:solidFill>
                  <a:prstClr val="black"/>
                </a:solidFill>
                <a:cs typeface="Calibri" pitchFamily="34" charset="0"/>
              </a:rPr>
              <a:t>C</a:t>
            </a:r>
            <a:r>
              <a:rPr lang="en-US" sz="1440" kern="0" baseline="-25000" dirty="0">
                <a:solidFill>
                  <a:prstClr val="black"/>
                </a:solidFill>
                <a:cs typeface="Calibri" pitchFamily="34" charset="0"/>
              </a:rPr>
              <a:t>2</a:t>
            </a:r>
          </a:p>
        </p:txBody>
      </p:sp>
      <p:sp>
        <p:nvSpPr>
          <p:cNvPr id="42" name="椭圆 323"/>
          <p:cNvSpPr/>
          <p:nvPr/>
        </p:nvSpPr>
        <p:spPr>
          <a:xfrm>
            <a:off x="2251555" y="4839988"/>
            <a:ext cx="411272" cy="370144"/>
          </a:xfrm>
          <a:prstGeom prst="ellipse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en-US" sz="1350" kern="0" dirty="0">
                <a:solidFill>
                  <a:prstClr val="black"/>
                </a:solidFill>
                <a:cs typeface="Calibri" pitchFamily="34" charset="0"/>
              </a:rPr>
              <a:t>P</a:t>
            </a:r>
            <a:endParaRPr lang="en-US" sz="1350" kern="0" baseline="-250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32203" y="4527849"/>
            <a:ext cx="102303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440" kern="0" dirty="0">
                <a:solidFill>
                  <a:prstClr val="black"/>
                </a:solidFill>
              </a:rPr>
              <a:t>Consumers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046190" y="5203300"/>
            <a:ext cx="87235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440" kern="0" dirty="0">
                <a:solidFill>
                  <a:prstClr val="black"/>
                </a:solidFill>
              </a:rPr>
              <a:t>Producer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717491" y="4693385"/>
            <a:ext cx="1130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200" kern="0" dirty="0">
                <a:solidFill>
                  <a:prstClr val="black"/>
                </a:solidFill>
              </a:rPr>
              <a:t>ICN Routers</a:t>
            </a:r>
          </a:p>
          <a:p>
            <a:pPr algn="ctr" defTabSz="685800">
              <a:defRPr/>
            </a:pPr>
            <a:r>
              <a:rPr lang="en-US" sz="900" kern="0" dirty="0">
                <a:solidFill>
                  <a:prstClr val="black"/>
                </a:solidFill>
              </a:rPr>
              <a:t>(NDN testbed nodes)</a:t>
            </a:r>
          </a:p>
        </p:txBody>
      </p:sp>
      <p:sp>
        <p:nvSpPr>
          <p:cNvPr id="46" name="椭圆 296"/>
          <p:cNvSpPr/>
          <p:nvPr/>
        </p:nvSpPr>
        <p:spPr>
          <a:xfrm>
            <a:off x="1951837" y="4122144"/>
            <a:ext cx="411272" cy="370144"/>
          </a:xfrm>
          <a:prstGeom prst="ellipse">
            <a:avLst/>
          </a:prstGeom>
          <a:gradFill rotWithShape="1">
            <a:gsLst>
              <a:gs pos="0">
                <a:srgbClr val="A7D535">
                  <a:tint val="60000"/>
                  <a:satMod val="100000"/>
                  <a:lumMod val="110000"/>
                </a:srgbClr>
              </a:gs>
              <a:gs pos="100000">
                <a:srgbClr val="A7D535">
                  <a:tint val="70000"/>
                  <a:satMod val="100000"/>
                  <a:lumMod val="100000"/>
                </a:srgbClr>
              </a:gs>
            </a:gsLst>
            <a:lin ang="5400000" scaled="0"/>
          </a:gradFill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G</a:t>
            </a:r>
            <a:r>
              <a:rPr lang="en-US" sz="1440" kern="0" baseline="-2500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1</a:t>
            </a:r>
          </a:p>
        </p:txBody>
      </p:sp>
      <p:sp>
        <p:nvSpPr>
          <p:cNvPr id="47" name="椭圆 296"/>
          <p:cNvSpPr/>
          <p:nvPr/>
        </p:nvSpPr>
        <p:spPr>
          <a:xfrm>
            <a:off x="2909106" y="3941625"/>
            <a:ext cx="411272" cy="370144"/>
          </a:xfrm>
          <a:prstGeom prst="ellipse">
            <a:avLst/>
          </a:prstGeom>
          <a:gradFill rotWithShape="1">
            <a:gsLst>
              <a:gs pos="0">
                <a:srgbClr val="A7D535">
                  <a:tint val="60000"/>
                  <a:satMod val="100000"/>
                  <a:lumMod val="110000"/>
                </a:srgbClr>
              </a:gs>
              <a:gs pos="100000">
                <a:srgbClr val="A7D535">
                  <a:tint val="70000"/>
                  <a:satMod val="100000"/>
                  <a:lumMod val="100000"/>
                </a:srgbClr>
              </a:gs>
            </a:gsLst>
            <a:lin ang="5400000" scaled="0"/>
          </a:gradFill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G</a:t>
            </a:r>
            <a:r>
              <a:rPr lang="en-US" sz="1440" kern="0" baseline="-2500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2</a:t>
            </a:r>
          </a:p>
        </p:txBody>
      </p:sp>
      <p:cxnSp>
        <p:nvCxnSpPr>
          <p:cNvPr id="48" name="直接连接符 278"/>
          <p:cNvCxnSpPr>
            <a:stCxn id="46" idx="6"/>
            <a:endCxn id="47" idx="2"/>
          </p:cNvCxnSpPr>
          <p:nvPr/>
        </p:nvCxnSpPr>
        <p:spPr>
          <a:xfrm flipV="1">
            <a:off x="2363109" y="4126697"/>
            <a:ext cx="545997" cy="18051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49" name="直接连接符 278"/>
          <p:cNvCxnSpPr>
            <a:stCxn id="42" idx="7"/>
            <a:endCxn id="47" idx="3"/>
          </p:cNvCxnSpPr>
          <p:nvPr/>
        </p:nvCxnSpPr>
        <p:spPr>
          <a:xfrm flipV="1">
            <a:off x="2602598" y="4257562"/>
            <a:ext cx="366738" cy="636632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50" name="直接连接符 278"/>
          <p:cNvCxnSpPr>
            <a:stCxn id="42" idx="0"/>
          </p:cNvCxnSpPr>
          <p:nvPr/>
        </p:nvCxnSpPr>
        <p:spPr>
          <a:xfrm flipH="1" flipV="1">
            <a:off x="2187320" y="4492289"/>
            <a:ext cx="269872" cy="34769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1692476" y="3701645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Modified ICN Routers</a:t>
            </a:r>
          </a:p>
          <a:p>
            <a:pPr algn="ctr" defTabSz="68580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(GTS nodes)</a:t>
            </a:r>
          </a:p>
        </p:txBody>
      </p:sp>
      <p:sp>
        <p:nvSpPr>
          <p:cNvPr id="52" name="椭圆 296"/>
          <p:cNvSpPr/>
          <p:nvPr/>
        </p:nvSpPr>
        <p:spPr>
          <a:xfrm>
            <a:off x="4971597" y="3756553"/>
            <a:ext cx="411272" cy="370144"/>
          </a:xfrm>
          <a:prstGeom prst="ellipse">
            <a:avLst/>
          </a:prstGeom>
          <a:gradFill rotWithShape="1">
            <a:gsLst>
              <a:gs pos="0">
                <a:srgbClr val="A7D535">
                  <a:tint val="60000"/>
                  <a:satMod val="100000"/>
                  <a:lumMod val="110000"/>
                </a:srgbClr>
              </a:gs>
              <a:gs pos="100000">
                <a:srgbClr val="A7D535">
                  <a:tint val="70000"/>
                  <a:satMod val="100000"/>
                  <a:lumMod val="100000"/>
                </a:srgbClr>
              </a:gs>
            </a:gsLst>
            <a:lin ang="5400000" scaled="0"/>
          </a:gradFill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G</a:t>
            </a:r>
            <a:r>
              <a:rPr lang="en-US" sz="1440" kern="0" baseline="-2500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3</a:t>
            </a:r>
          </a:p>
        </p:txBody>
      </p:sp>
      <p:sp>
        <p:nvSpPr>
          <p:cNvPr id="53" name="椭圆 296"/>
          <p:cNvSpPr/>
          <p:nvPr/>
        </p:nvSpPr>
        <p:spPr>
          <a:xfrm>
            <a:off x="5744591" y="4381003"/>
            <a:ext cx="411272" cy="370144"/>
          </a:xfrm>
          <a:prstGeom prst="ellipse">
            <a:avLst/>
          </a:prstGeom>
          <a:gradFill rotWithShape="1">
            <a:gsLst>
              <a:gs pos="0">
                <a:srgbClr val="A7D535">
                  <a:tint val="60000"/>
                  <a:satMod val="100000"/>
                  <a:lumMod val="110000"/>
                </a:srgbClr>
              </a:gs>
              <a:gs pos="100000">
                <a:srgbClr val="A7D535">
                  <a:tint val="70000"/>
                  <a:satMod val="100000"/>
                  <a:lumMod val="100000"/>
                </a:srgbClr>
              </a:gs>
            </a:gsLst>
            <a:lin ang="5400000" scaled="0"/>
          </a:gradFill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lIns="0" tIns="0" rIns="0" bIns="41148" rtlCol="0" anchor="ctr"/>
          <a:lstStyle/>
          <a:p>
            <a:pPr algn="ctr" defTabSz="685800">
              <a:defRPr/>
            </a:pPr>
            <a:r>
              <a:rPr lang="en-US" sz="1440" kern="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G</a:t>
            </a:r>
            <a:r>
              <a:rPr lang="en-US" sz="1440" kern="0" baseline="-25000" dirty="0">
                <a:solidFill>
                  <a:prstClr val="black"/>
                </a:solidFill>
                <a:latin typeface="Trebuchet MS" panose="020B0603020202020204"/>
                <a:cs typeface="Calibri" pitchFamily="34" charset="0"/>
              </a:rPr>
              <a:t>4</a:t>
            </a:r>
          </a:p>
        </p:txBody>
      </p:sp>
      <p:cxnSp>
        <p:nvCxnSpPr>
          <p:cNvPr id="54" name="直接连接符 285"/>
          <p:cNvCxnSpPr>
            <a:stCxn id="37" idx="7"/>
            <a:endCxn id="52" idx="2"/>
          </p:cNvCxnSpPr>
          <p:nvPr/>
        </p:nvCxnSpPr>
        <p:spPr>
          <a:xfrm flipV="1">
            <a:off x="4462539" y="3941624"/>
            <a:ext cx="509059" cy="276719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55" name="直接连接符 285"/>
          <p:cNvCxnSpPr>
            <a:stCxn id="38" idx="6"/>
            <a:endCxn id="53" idx="3"/>
          </p:cNvCxnSpPr>
          <p:nvPr/>
        </p:nvCxnSpPr>
        <p:spPr>
          <a:xfrm flipV="1">
            <a:off x="5214341" y="4696940"/>
            <a:ext cx="590480" cy="271073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5138432" y="3491626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Modified ICN Routers</a:t>
            </a:r>
          </a:p>
          <a:p>
            <a:pPr algn="ctr" defTabSz="68580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(GTS nodes)</a:t>
            </a:r>
          </a:p>
        </p:txBody>
      </p:sp>
      <p:cxnSp>
        <p:nvCxnSpPr>
          <p:cNvPr id="57" name="直接连接符 278"/>
          <p:cNvCxnSpPr>
            <a:stCxn id="47" idx="6"/>
            <a:endCxn id="37" idx="1"/>
          </p:cNvCxnSpPr>
          <p:nvPr/>
        </p:nvCxnSpPr>
        <p:spPr>
          <a:xfrm>
            <a:off x="3320378" y="4126697"/>
            <a:ext cx="851348" cy="91646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cxnSp>
        <p:nvCxnSpPr>
          <p:cNvPr id="58" name="直接连接符 285"/>
          <p:cNvCxnSpPr>
            <a:stCxn id="38" idx="0"/>
            <a:endCxn id="52" idx="4"/>
          </p:cNvCxnSpPr>
          <p:nvPr/>
        </p:nvCxnSpPr>
        <p:spPr>
          <a:xfrm flipV="1">
            <a:off x="5008706" y="4126696"/>
            <a:ext cx="168527" cy="656245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solid"/>
            <a:miter lim="800000"/>
            <a:headEnd type="stealth" w="lg" len="lg"/>
            <a:tailEnd type="none" w="med" len="med"/>
          </a:ln>
          <a:effectLst/>
        </p:spPr>
      </p:cxnSp>
      <p:sp>
        <p:nvSpPr>
          <p:cNvPr id="60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6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6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/>
              <a:t>8</a:t>
            </a:r>
          </a:p>
        </p:txBody>
      </p:sp>
      <p:sp>
        <p:nvSpPr>
          <p:cNvPr id="6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184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 animBg="1"/>
      <p:bldP spid="47" grpId="0" animBg="1"/>
      <p:bldP spid="51" grpId="0"/>
      <p:bldP spid="52" grpId="0" animBg="1"/>
      <p:bldP spid="53" grpId="0" animBg="1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972" y="3576825"/>
            <a:ext cx="1571844" cy="11217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663" y="3348928"/>
            <a:ext cx="1128870" cy="1564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8561" y="3570415"/>
            <a:ext cx="1564700" cy="1121726"/>
          </a:xfrm>
          <a:prstGeom prst="rect">
            <a:avLst/>
          </a:prstGeom>
        </p:spPr>
      </p:pic>
      <p:sp>
        <p:nvSpPr>
          <p:cNvPr id="63" name="Subtitle 2"/>
          <p:cNvSpPr txBox="1">
            <a:spLocks/>
          </p:cNvSpPr>
          <p:nvPr/>
        </p:nvSpPr>
        <p:spPr>
          <a:xfrm>
            <a:off x="3862593" y="3821296"/>
            <a:ext cx="1009186" cy="75164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5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NDN</a:t>
            </a:r>
          </a:p>
          <a:p>
            <a:pPr marL="0" indent="0" algn="ctr">
              <a:buNone/>
            </a:pPr>
            <a:r>
              <a:rPr lang="it-IT" sz="15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TestBed</a:t>
            </a:r>
          </a:p>
        </p:txBody>
      </p:sp>
      <p:sp>
        <p:nvSpPr>
          <p:cNvPr id="64" name="Subtitle 2"/>
          <p:cNvSpPr txBox="1">
            <a:spLocks/>
          </p:cNvSpPr>
          <p:nvPr/>
        </p:nvSpPr>
        <p:spPr>
          <a:xfrm>
            <a:off x="4995618" y="3967457"/>
            <a:ext cx="1009186" cy="75164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5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GTS</a:t>
            </a:r>
          </a:p>
        </p:txBody>
      </p:sp>
      <p:sp>
        <p:nvSpPr>
          <p:cNvPr id="65" name="Subtitle 2"/>
          <p:cNvSpPr txBox="1">
            <a:spLocks/>
          </p:cNvSpPr>
          <p:nvPr/>
        </p:nvSpPr>
        <p:spPr>
          <a:xfrm>
            <a:off x="6128301" y="3967457"/>
            <a:ext cx="1009186" cy="75164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5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CUTEi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288" y="2448690"/>
            <a:ext cx="1571844" cy="1121726"/>
          </a:xfrm>
          <a:prstGeom prst="rect">
            <a:avLst/>
          </a:prstGeom>
        </p:spPr>
      </p:pic>
      <p:sp>
        <p:nvSpPr>
          <p:cNvPr id="66" name="Subtitle 2"/>
          <p:cNvSpPr txBox="1">
            <a:spLocks/>
          </p:cNvSpPr>
          <p:nvPr/>
        </p:nvSpPr>
        <p:spPr>
          <a:xfrm>
            <a:off x="4995617" y="2865854"/>
            <a:ext cx="1009186" cy="75164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5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194" y="4698550"/>
            <a:ext cx="1571844" cy="1121726"/>
          </a:xfrm>
          <a:prstGeom prst="rect">
            <a:avLst/>
          </a:prstGeom>
        </p:spPr>
      </p:pic>
      <p:sp>
        <p:nvSpPr>
          <p:cNvPr id="67" name="Subtitle 2"/>
          <p:cNvSpPr txBox="1">
            <a:spLocks/>
          </p:cNvSpPr>
          <p:nvPr/>
        </p:nvSpPr>
        <p:spPr>
          <a:xfrm>
            <a:off x="5000523" y="5135115"/>
            <a:ext cx="1009186" cy="75164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5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68" name="Content Placeholder 2"/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2825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cs typeface="Arial" panose="020B0604020202020204" pitchFamily="34" charset="0"/>
              </a:rPr>
              <a:t>External Domain Ports </a:t>
            </a:r>
            <a:r>
              <a:rPr lang="en-US" dirty="0">
                <a:cs typeface="Arial" panose="020B0604020202020204" pitchFamily="34" charset="0"/>
              </a:rPr>
              <a:t>are a special type of GTS resources to communicate with the external world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" y="3479815"/>
            <a:ext cx="2676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GTS nodes can act as gateways between different ICN testbeds/applications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Federated Testbed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/>
              <a:t>9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762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86572" y="2393970"/>
            <a:ext cx="3618986" cy="34072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NDN Testbed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5129476" y="2383914"/>
            <a:ext cx="3618986" cy="3407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GTS Infrastructure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>
          <a:xfrm>
            <a:off x="628650" y="1306736"/>
            <a:ext cx="7886700" cy="9052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cs typeface="Arial" panose="020B0604020202020204" pitchFamily="34" charset="0"/>
              </a:rPr>
              <a:t>For a fast and stable connection, External </a:t>
            </a:r>
            <a:r>
              <a:rPr lang="en-US" dirty="0">
                <a:cs typeface="Arial" panose="020B0604020202020204" pitchFamily="34" charset="0"/>
              </a:rPr>
              <a:t>Domain </a:t>
            </a:r>
            <a:r>
              <a:rPr lang="en-US" dirty="0" smtClean="0">
                <a:cs typeface="Arial" panose="020B0604020202020204" pitchFamily="34" charset="0"/>
              </a:rPr>
              <a:t>Ports require a VPN interconnection to one of the GTS facilities (paid service </a:t>
            </a: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en-US" dirty="0" smtClean="0">
                <a:cs typeface="Arial" panose="020B0604020202020204" pitchFamily="34" charset="0"/>
              </a:rPr>
              <a:t>).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10</a:t>
            </a:r>
            <a:endParaRPr lang="it-IT" dirty="0"/>
          </a:p>
        </p:txBody>
      </p:sp>
      <p:sp>
        <p:nvSpPr>
          <p:cNvPr id="9" name="Rounded Rectangle 8"/>
          <p:cNvSpPr/>
          <p:nvPr/>
        </p:nvSpPr>
        <p:spPr>
          <a:xfrm>
            <a:off x="1631969" y="3223600"/>
            <a:ext cx="1728192" cy="15841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Göttingen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Node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15050" y="3223600"/>
            <a:ext cx="1656184" cy="160203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GTS POD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Hamburg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3360160" y="3625017"/>
            <a:ext cx="2760659" cy="243699"/>
          </a:xfrm>
          <a:prstGeom prst="lef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0800000">
            <a:off x="3360160" y="4180113"/>
            <a:ext cx="2754890" cy="243699"/>
          </a:xfrm>
          <a:prstGeom prst="lef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77457" y="382061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DFN</a:t>
            </a:r>
          </a:p>
          <a:p>
            <a:pPr algn="ctr"/>
            <a:r>
              <a:rPr lang="en-US" sz="1200" b="1" dirty="0" smtClean="0"/>
              <a:t>VPN</a:t>
            </a:r>
            <a:endParaRPr lang="en-US" sz="1200" b="1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2334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>
            <a:spLocks noGrp="1"/>
          </p:cNvSpPr>
          <p:nvPr>
            <p:ph idx="1"/>
          </p:nvPr>
        </p:nvSpPr>
        <p:spPr>
          <a:xfrm>
            <a:off x="628650" y="1306735"/>
            <a:ext cx="7886700" cy="42104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cs typeface="Arial" panose="020B0604020202020204" pitchFamily="34" charset="0"/>
              </a:rPr>
              <a:t>For a fast and stable connection, External </a:t>
            </a:r>
            <a:r>
              <a:rPr lang="en-US" dirty="0">
                <a:cs typeface="Arial" panose="020B0604020202020204" pitchFamily="34" charset="0"/>
              </a:rPr>
              <a:t>Domain </a:t>
            </a:r>
            <a:r>
              <a:rPr lang="en-US" dirty="0" smtClean="0">
                <a:cs typeface="Arial" panose="020B0604020202020204" pitchFamily="34" charset="0"/>
              </a:rPr>
              <a:t>Ports requires a VPN interconnection to one of the GTS facilities (paid service).</a:t>
            </a: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cs typeface="Arial" panose="020B0604020202020204" pitchFamily="34" charset="0"/>
              </a:rPr>
              <a:t>Workaround</a:t>
            </a:r>
            <a:r>
              <a:rPr lang="en-US" dirty="0" smtClean="0">
                <a:cs typeface="Arial" panose="020B0604020202020204" pitchFamily="34" charset="0"/>
              </a:rPr>
              <a:t>: use the Internet Access Gateway (IAGW) 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GÉANT Testbed Service</a:t>
            </a:r>
          </a:p>
        </p:txBody>
      </p:sp>
      <p:sp>
        <p:nvSpPr>
          <p:cNvPr id="2" name="Rectangle 1"/>
          <p:cNvSpPr/>
          <p:nvPr/>
        </p:nvSpPr>
        <p:spPr>
          <a:xfrm>
            <a:off x="654910" y="2996952"/>
            <a:ext cx="74454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From </a:t>
            </a:r>
            <a:r>
              <a:rPr lang="en-US" dirty="0" smtClean="0"/>
              <a:t>GTS </a:t>
            </a:r>
            <a:r>
              <a:rPr lang="en-US" dirty="0"/>
              <a:t>v2.0 Architecture Guide:</a:t>
            </a:r>
            <a:endParaRPr lang="en-US" dirty="0" smtClean="0"/>
          </a:p>
          <a:p>
            <a:r>
              <a:rPr lang="en-US" i="1" dirty="0"/>
              <a:t>“The </a:t>
            </a:r>
            <a:r>
              <a:rPr lang="en-US" i="1" dirty="0" smtClean="0"/>
              <a:t>IAGW is </a:t>
            </a:r>
            <a:r>
              <a:rPr lang="en-US" i="1" dirty="0"/>
              <a:t>a </a:t>
            </a:r>
            <a:r>
              <a:rPr lang="en-US" b="1" i="1" dirty="0" smtClean="0"/>
              <a:t>‘best-effort’ service </a:t>
            </a:r>
            <a:r>
              <a:rPr lang="en-US" i="1" dirty="0" smtClean="0"/>
              <a:t>and </a:t>
            </a:r>
            <a:r>
              <a:rPr lang="en-US" i="1" dirty="0"/>
              <a:t>is implemented using a </a:t>
            </a:r>
            <a:r>
              <a:rPr lang="en-US" i="1" dirty="0" smtClean="0"/>
              <a:t>virtual routing forwarding table </a:t>
            </a:r>
            <a:r>
              <a:rPr lang="en-US" i="1" dirty="0"/>
              <a:t>(VRF) across </a:t>
            </a:r>
            <a:r>
              <a:rPr lang="en-US" i="1" dirty="0" smtClean="0"/>
              <a:t>the GÉANT IP core. This </a:t>
            </a:r>
            <a:r>
              <a:rPr lang="en-US" i="1" dirty="0"/>
              <a:t>is essentially a VLAN that appears in each Pod and is bridged to appropriate VMs </a:t>
            </a:r>
            <a:r>
              <a:rPr lang="en-US" i="1" dirty="0" smtClean="0"/>
              <a:t>during activation</a:t>
            </a:r>
            <a:r>
              <a:rPr lang="en-US" i="1" dirty="0"/>
              <a:t>.</a:t>
            </a:r>
          </a:p>
          <a:p>
            <a:r>
              <a:rPr lang="en-US" i="1" dirty="0" smtClean="0"/>
              <a:t>The </a:t>
            </a:r>
            <a:r>
              <a:rPr lang="en-US" i="1" dirty="0"/>
              <a:t>interfaces of the individual devices attached to the subnet typically are limited to </a:t>
            </a:r>
            <a:r>
              <a:rPr lang="en-US" b="1" i="1" dirty="0"/>
              <a:t>1 </a:t>
            </a:r>
            <a:r>
              <a:rPr lang="en-US" b="1" i="1" dirty="0" err="1" smtClean="0"/>
              <a:t>Gbps</a:t>
            </a:r>
            <a:r>
              <a:rPr lang="en-US" b="1" i="1" dirty="0" smtClean="0"/>
              <a:t> </a:t>
            </a:r>
            <a:r>
              <a:rPr lang="en-US" b="1" i="1" dirty="0"/>
              <a:t>or </a:t>
            </a:r>
            <a:r>
              <a:rPr lang="en-US" b="1" i="1" dirty="0" smtClean="0"/>
              <a:t>less</a:t>
            </a:r>
            <a:r>
              <a:rPr lang="en-US" i="1" dirty="0" smtClean="0"/>
              <a:t>. </a:t>
            </a:r>
            <a:r>
              <a:rPr lang="en-US" i="1" dirty="0"/>
              <a:t>Further</a:t>
            </a:r>
            <a:r>
              <a:rPr lang="en-US" i="1" dirty="0" smtClean="0"/>
              <a:t>, as </a:t>
            </a:r>
            <a:r>
              <a:rPr lang="en-US" i="1" dirty="0"/>
              <a:t>in conventional IP </a:t>
            </a:r>
            <a:r>
              <a:rPr lang="en-US" i="1" dirty="0" smtClean="0"/>
              <a:t>net works</a:t>
            </a:r>
            <a:r>
              <a:rPr lang="en-US" i="1" dirty="0"/>
              <a:t>, </a:t>
            </a:r>
            <a:r>
              <a:rPr lang="en-US" i="1" dirty="0" smtClean="0"/>
              <a:t>the interface </a:t>
            </a:r>
            <a:r>
              <a:rPr lang="en-US" i="1" dirty="0"/>
              <a:t>linking </a:t>
            </a:r>
            <a:r>
              <a:rPr lang="en-US" i="1" dirty="0" smtClean="0"/>
              <a:t>the IAGW</a:t>
            </a:r>
            <a:r>
              <a:rPr lang="en-US" i="1" dirty="0"/>
              <a:t> </a:t>
            </a:r>
            <a:r>
              <a:rPr lang="en-US" i="1" dirty="0" smtClean="0"/>
              <a:t>subnet </a:t>
            </a:r>
            <a:r>
              <a:rPr lang="en-US" i="1" dirty="0"/>
              <a:t>to the outside world is </a:t>
            </a:r>
            <a:r>
              <a:rPr lang="en-US" b="1" i="1" dirty="0"/>
              <a:t>shared by </a:t>
            </a:r>
            <a:r>
              <a:rPr lang="en-US" b="1" i="1" dirty="0" smtClean="0"/>
              <a:t>all</a:t>
            </a:r>
            <a:r>
              <a:rPr lang="en-US" b="1" i="1" dirty="0"/>
              <a:t> </a:t>
            </a:r>
            <a:r>
              <a:rPr lang="en-US" b="1" i="1" dirty="0" smtClean="0"/>
              <a:t>projects</a:t>
            </a:r>
            <a:r>
              <a:rPr lang="en-US" i="1" dirty="0" smtClean="0"/>
              <a:t> –</a:t>
            </a:r>
            <a:r>
              <a:rPr lang="en-US" i="1" dirty="0"/>
              <a:t> </a:t>
            </a:r>
            <a:r>
              <a:rPr lang="en-US" i="1" dirty="0" smtClean="0"/>
              <a:t>i.e</a:t>
            </a:r>
            <a:r>
              <a:rPr lang="en-US" i="1" dirty="0"/>
              <a:t>. all </a:t>
            </a:r>
            <a:r>
              <a:rPr lang="en-US" i="1" dirty="0" smtClean="0"/>
              <a:t>IAGWs </a:t>
            </a:r>
            <a:r>
              <a:rPr lang="en-US" i="1" dirty="0"/>
              <a:t>for all the projects managed by a GTS domain will typically share the same total </a:t>
            </a:r>
            <a:r>
              <a:rPr lang="en-US" i="1" dirty="0" smtClean="0"/>
              <a:t>capacity </a:t>
            </a:r>
            <a:r>
              <a:rPr lang="en-US" i="1" dirty="0"/>
              <a:t>to the </a:t>
            </a:r>
            <a:r>
              <a:rPr lang="en-US" i="1" dirty="0" smtClean="0"/>
              <a:t>Internet </a:t>
            </a:r>
            <a:r>
              <a:rPr lang="en-US" i="1" dirty="0"/>
              <a:t>(this is not </a:t>
            </a:r>
            <a:r>
              <a:rPr lang="en-US" i="1" dirty="0" smtClean="0"/>
              <a:t>an architectural requirement, </a:t>
            </a:r>
            <a:r>
              <a:rPr lang="en-US" i="1" dirty="0"/>
              <a:t>but is </a:t>
            </a:r>
            <a:r>
              <a:rPr lang="en-US" i="1" dirty="0" smtClean="0"/>
              <a:t>typical, and </a:t>
            </a:r>
            <a:r>
              <a:rPr lang="en-US" i="1" dirty="0"/>
              <a:t>currently </a:t>
            </a:r>
            <a:r>
              <a:rPr lang="en-US" i="1" dirty="0" smtClean="0"/>
              <a:t>all </a:t>
            </a:r>
            <a:r>
              <a:rPr lang="en-US" i="1" dirty="0"/>
              <a:t>IAGWs </a:t>
            </a:r>
            <a:r>
              <a:rPr lang="en-US" i="1" dirty="0" smtClean="0"/>
              <a:t>share a single 1Gbps port).”</a:t>
            </a:r>
            <a:endParaRPr lang="en-US" i="1" dirty="0">
              <a:effectLst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it-IT" dirty="0" smtClean="0"/>
              <a:t>Jacopo De Benedetto, Mayutan Arumaithurai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r>
              <a:rPr lang="it-IT" dirty="0" smtClean="0"/>
              <a:t>11</a:t>
            </a:r>
            <a:endParaRPr lang="it-IT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</p:spPr>
        <p:txBody>
          <a:bodyPr/>
          <a:lstStyle/>
          <a:p>
            <a:r>
              <a:rPr lang="en-US" dirty="0" smtClean="0"/>
              <a:t>ICNRG meeting, Berlin - 29/09/2017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33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833</Words>
  <Application>Microsoft Office PowerPoint</Application>
  <PresentationFormat>On-screen Show (4:3)</PresentationFormat>
  <Paragraphs>247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MS Mincho</vt:lpstr>
      <vt:lpstr>Times New Roman</vt:lpstr>
      <vt:lpstr>Trebuchet MS</vt:lpstr>
      <vt:lpstr>Wingdings</vt:lpstr>
      <vt:lpstr>Office Theme</vt:lpstr>
      <vt:lpstr>ICNRG Meeting Berlin, 29.09.2017  Interconnection of testbeds to enable better testing</vt:lpstr>
      <vt:lpstr>Existing emulated Testbeds (e.g. NDN Testbed)</vt:lpstr>
      <vt:lpstr>Experiments over GTS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WP3: Design and Development of ICN Enhanced Infrastructure</dc:title>
  <dc:creator>Mayutan Arumaithurai</dc:creator>
  <cp:lastModifiedBy>Jacopo De Benedetto</cp:lastModifiedBy>
  <cp:revision>63</cp:revision>
  <dcterms:created xsi:type="dcterms:W3CDTF">2017-09-19T08:47:13Z</dcterms:created>
  <dcterms:modified xsi:type="dcterms:W3CDTF">2017-09-28T17:10:40Z</dcterms:modified>
</cp:coreProperties>
</file>