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1" r:id="rId2"/>
    <p:sldId id="313" r:id="rId3"/>
    <p:sldId id="298" r:id="rId4"/>
    <p:sldId id="299" r:id="rId5"/>
    <p:sldId id="295" r:id="rId6"/>
    <p:sldId id="308" r:id="rId7"/>
    <p:sldId id="303" r:id="rId8"/>
    <p:sldId id="302" r:id="rId9"/>
    <p:sldId id="306" r:id="rId10"/>
    <p:sldId id="311" r:id="rId11"/>
    <p:sldId id="305" r:id="rId12"/>
    <p:sldId id="310" r:id="rId13"/>
    <p:sldId id="300" r:id="rId14"/>
    <p:sldId id="314" r:id="rId15"/>
    <p:sldId id="315" r:id="rId16"/>
    <p:sldId id="301" r:id="rId17"/>
    <p:sldId id="304" r:id="rId18"/>
    <p:sldId id="307" r:id="rId19"/>
    <p:sldId id="309" r:id="rId20"/>
    <p:sldId id="312" r:id="rId21"/>
    <p:sldId id="317" r:id="rId22"/>
    <p:sldId id="316"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97" autoAdjust="0"/>
    <p:restoredTop sz="94424" autoAdjust="0"/>
  </p:normalViewPr>
  <p:slideViewPr>
    <p:cSldViewPr>
      <p:cViewPr varScale="1">
        <p:scale>
          <a:sx n="71" d="100"/>
          <a:sy n="71" d="100"/>
        </p:scale>
        <p:origin x="-123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5F64FA-2A7F-408C-BE24-55CCE3113C16}" type="datetimeFigureOut">
              <a:rPr lang="en-US" smtClean="0"/>
              <a:pPr/>
              <a:t>9/21/2017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12F79E-E951-4195-9688-1160731DE4B0}" type="slidenum">
              <a:rPr lang="en-US" smtClean="0"/>
              <a:pPr/>
              <a:t>‹#›</a:t>
            </a:fld>
            <a:endParaRPr lang="en-US"/>
          </a:p>
        </p:txBody>
      </p:sp>
    </p:spTree>
    <p:extLst>
      <p:ext uri="{BB962C8B-B14F-4D97-AF65-F5344CB8AC3E}">
        <p14:creationId xmlns:p14="http://schemas.microsoft.com/office/powerpoint/2010/main" val="1505564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http://www.cisco.com/c/en/us/td/docs/routers/asr9000/software/asr9k_r4-1/lxvpn/configuration/guide/lesc41/lesc41p2ps.pdf</a:t>
            </a:r>
            <a:endParaRPr lang="zh-CN" altLang="en-US" dirty="0"/>
          </a:p>
        </p:txBody>
      </p:sp>
      <p:sp>
        <p:nvSpPr>
          <p:cNvPr id="4" name="灯片编号占位符 3"/>
          <p:cNvSpPr>
            <a:spLocks noGrp="1"/>
          </p:cNvSpPr>
          <p:nvPr>
            <p:ph type="sldNum" sz="quarter" idx="10"/>
          </p:nvPr>
        </p:nvSpPr>
        <p:spPr/>
        <p:txBody>
          <a:bodyPr/>
          <a:lstStyle/>
          <a:p>
            <a:fld id="{2B0A82AE-9D5A-458C-B218-42F39ABE0973}" type="slidenum">
              <a:rPr lang="zh-CN" altLang="en-US" smtClean="0"/>
              <a:pPr/>
              <a:t>8</a:t>
            </a:fld>
            <a:endParaRPr lang="zh-CN" altLang="en-US"/>
          </a:p>
        </p:txBody>
      </p:sp>
    </p:spTree>
    <p:extLst>
      <p:ext uri="{BB962C8B-B14F-4D97-AF65-F5344CB8AC3E}">
        <p14:creationId xmlns:p14="http://schemas.microsoft.com/office/powerpoint/2010/main" val="1321788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https://tools.ietf.org/html/rfc7432#section-6.1</a:t>
            </a:r>
            <a:endParaRPr lang="zh-CN" altLang="en-US" dirty="0"/>
          </a:p>
        </p:txBody>
      </p:sp>
      <p:sp>
        <p:nvSpPr>
          <p:cNvPr id="4" name="灯片编号占位符 3"/>
          <p:cNvSpPr>
            <a:spLocks noGrp="1"/>
          </p:cNvSpPr>
          <p:nvPr>
            <p:ph type="sldNum" sz="quarter" idx="10"/>
          </p:nvPr>
        </p:nvSpPr>
        <p:spPr/>
        <p:txBody>
          <a:bodyPr/>
          <a:lstStyle/>
          <a:p>
            <a:fld id="{9112F79E-E951-4195-9688-1160731DE4B0}" type="slidenum">
              <a:rPr lang="en-US" smtClean="0"/>
              <a:pPr/>
              <a:t>12</a:t>
            </a:fld>
            <a:endParaRPr lang="en-US"/>
          </a:p>
        </p:txBody>
      </p:sp>
    </p:spTree>
    <p:extLst>
      <p:ext uri="{BB962C8B-B14F-4D97-AF65-F5344CB8AC3E}">
        <p14:creationId xmlns:p14="http://schemas.microsoft.com/office/powerpoint/2010/main" val="4130895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https://wiki.mef.net/display/CESG/Protection+and+Resiliency</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The solution is LAG (Link Aggregation). The basic concept is having standby links that can be used upon failure of a working (active) link. LAG enables the definition of a LAG group of at least 2 ports/2 physical links and considering them as a single logical link. The UNI-N and UNI-C can be perceived as connected over this single logical link. Note that one could connect 4 × 1GbE links and operate 3 of them as active links with one standby link. This would yield a logical link of 3 </a:t>
            </a:r>
            <a:r>
              <a:rPr lang="en-US" altLang="zh-CN" dirty="0" err="1" smtClean="0"/>
              <a:t>Gbps</a:t>
            </a:r>
            <a:r>
              <a:rPr lang="en-US" altLang="zh-CN" dirty="0" smtClean="0"/>
              <a:t> between the UNI-N and UNI-C.</a:t>
            </a:r>
          </a:p>
          <a:p>
            <a:endParaRPr lang="zh-CN" altLang="en-US" dirty="0"/>
          </a:p>
        </p:txBody>
      </p:sp>
      <p:sp>
        <p:nvSpPr>
          <p:cNvPr id="4" name="灯片编号占位符 3"/>
          <p:cNvSpPr>
            <a:spLocks noGrp="1"/>
          </p:cNvSpPr>
          <p:nvPr>
            <p:ph type="sldNum" sz="quarter" idx="10"/>
          </p:nvPr>
        </p:nvSpPr>
        <p:spPr/>
        <p:txBody>
          <a:bodyPr/>
          <a:lstStyle/>
          <a:p>
            <a:fld id="{2B0A82AE-9D5A-458C-B218-42F39ABE0973}" type="slidenum">
              <a:rPr lang="zh-CN" altLang="en-US" smtClean="0"/>
              <a:pPr/>
              <a:t>16</a:t>
            </a:fld>
            <a:endParaRPr lang="zh-CN" altLang="en-US"/>
          </a:p>
        </p:txBody>
      </p:sp>
    </p:spTree>
    <p:extLst>
      <p:ext uri="{BB962C8B-B14F-4D97-AF65-F5344CB8AC3E}">
        <p14:creationId xmlns:p14="http://schemas.microsoft.com/office/powerpoint/2010/main" val="2075591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http://www.cisco.com/networkers/nw04/presos/docs/ACC-1000.pdf</a:t>
            </a:r>
            <a:endParaRPr lang="zh-CN" altLang="en-US" dirty="0"/>
          </a:p>
        </p:txBody>
      </p:sp>
      <p:sp>
        <p:nvSpPr>
          <p:cNvPr id="4" name="灯片编号占位符 3"/>
          <p:cNvSpPr>
            <a:spLocks noGrp="1"/>
          </p:cNvSpPr>
          <p:nvPr>
            <p:ph type="sldNum" sz="quarter" idx="10"/>
          </p:nvPr>
        </p:nvSpPr>
        <p:spPr/>
        <p:txBody>
          <a:bodyPr/>
          <a:lstStyle/>
          <a:p>
            <a:fld id="{2B0A82AE-9D5A-458C-B218-42F39ABE0973}" type="slidenum">
              <a:rPr lang="zh-CN" altLang="en-US" smtClean="0"/>
              <a:pPr/>
              <a:t>17</a:t>
            </a:fld>
            <a:endParaRPr lang="zh-CN" altLang="en-US"/>
          </a:p>
        </p:txBody>
      </p:sp>
    </p:spTree>
    <p:extLst>
      <p:ext uri="{BB962C8B-B14F-4D97-AF65-F5344CB8AC3E}">
        <p14:creationId xmlns:p14="http://schemas.microsoft.com/office/powerpoint/2010/main" val="1440507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E4F0D4-0C9C-4BC4-8210-FDA731151A71}" type="datetimeFigureOut">
              <a:rPr lang="en-US" smtClean="0"/>
              <a:pPr/>
              <a:t>9/21/2017</a:t>
            </a:fld>
            <a:endParaRPr lang="en-US"/>
          </a:p>
        </p:txBody>
      </p:sp>
    </p:spTree>
    <p:extLst>
      <p:ext uri="{BB962C8B-B14F-4D97-AF65-F5344CB8AC3E}">
        <p14:creationId xmlns:p14="http://schemas.microsoft.com/office/powerpoint/2010/main" val="1952222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E4F0D4-0C9C-4BC4-8210-FDA731151A71}" type="datetimeFigureOut">
              <a:rPr lang="en-US" smtClean="0"/>
              <a:pPr/>
              <a:t>9/21/2017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C1EDD89-F110-43CA-AAA7-D0BAEDE28DDD}" type="slidenum">
              <a:rPr lang="en-US" smtClean="0"/>
              <a:pPr/>
              <a:t>‹#›</a:t>
            </a:fld>
            <a:endParaRPr lang="en-US"/>
          </a:p>
        </p:txBody>
      </p:sp>
    </p:spTree>
    <p:extLst>
      <p:ext uri="{BB962C8B-B14F-4D97-AF65-F5344CB8AC3E}">
        <p14:creationId xmlns:p14="http://schemas.microsoft.com/office/powerpoint/2010/main" val="342021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E4F0D4-0C9C-4BC4-8210-FDA731151A71}" type="datetimeFigureOut">
              <a:rPr lang="en-US" smtClean="0"/>
              <a:pPr/>
              <a:t>9/21/2017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C1EDD89-F110-43CA-AAA7-D0BAEDE28DDD}" type="slidenum">
              <a:rPr lang="en-US" smtClean="0"/>
              <a:pPr/>
              <a:t>‹#›</a:t>
            </a:fld>
            <a:endParaRPr lang="en-US"/>
          </a:p>
        </p:txBody>
      </p:sp>
    </p:spTree>
    <p:extLst>
      <p:ext uri="{BB962C8B-B14F-4D97-AF65-F5344CB8AC3E}">
        <p14:creationId xmlns:p14="http://schemas.microsoft.com/office/powerpoint/2010/main" val="4042995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9144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E4F0D4-0C9C-4BC4-8210-FDA731151A71}" type="datetimeFigureOut">
              <a:rPr lang="en-US" smtClean="0"/>
              <a:pPr/>
              <a:t>9/21/2017</a:t>
            </a:fld>
            <a:endParaRPr lang="en-US"/>
          </a:p>
        </p:txBody>
      </p:sp>
    </p:spTree>
    <p:extLst>
      <p:ext uri="{BB962C8B-B14F-4D97-AF65-F5344CB8AC3E}">
        <p14:creationId xmlns:p14="http://schemas.microsoft.com/office/powerpoint/2010/main" val="219289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E4F0D4-0C9C-4BC4-8210-FDA731151A71}" type="datetimeFigureOut">
              <a:rPr lang="en-US" smtClean="0"/>
              <a:pPr/>
              <a:t>9/21/2017</a:t>
            </a:fld>
            <a:endParaRPr lang="en-US"/>
          </a:p>
        </p:txBody>
      </p:sp>
    </p:spTree>
    <p:extLst>
      <p:ext uri="{BB962C8B-B14F-4D97-AF65-F5344CB8AC3E}">
        <p14:creationId xmlns:p14="http://schemas.microsoft.com/office/powerpoint/2010/main" val="349067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E4F0D4-0C9C-4BC4-8210-FDA731151A71}" type="datetimeFigureOut">
              <a:rPr lang="en-US" smtClean="0"/>
              <a:pPr/>
              <a:t>9/21/2017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C1EDD89-F110-43CA-AAA7-D0BAEDE28DDD}" type="slidenum">
              <a:rPr lang="en-US" smtClean="0"/>
              <a:pPr/>
              <a:t>‹#›</a:t>
            </a:fld>
            <a:endParaRPr lang="en-US"/>
          </a:p>
        </p:txBody>
      </p:sp>
    </p:spTree>
    <p:extLst>
      <p:ext uri="{BB962C8B-B14F-4D97-AF65-F5344CB8AC3E}">
        <p14:creationId xmlns:p14="http://schemas.microsoft.com/office/powerpoint/2010/main" val="11165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E4F0D4-0C9C-4BC4-8210-FDA731151A71}" type="datetimeFigureOut">
              <a:rPr lang="en-US" smtClean="0"/>
              <a:pPr/>
              <a:t>9/21/2017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C1EDD89-F110-43CA-AAA7-D0BAEDE28DDD}" type="slidenum">
              <a:rPr lang="en-US" smtClean="0"/>
              <a:pPr/>
              <a:t>‹#›</a:t>
            </a:fld>
            <a:endParaRPr lang="en-US"/>
          </a:p>
        </p:txBody>
      </p:sp>
    </p:spTree>
    <p:extLst>
      <p:ext uri="{BB962C8B-B14F-4D97-AF65-F5344CB8AC3E}">
        <p14:creationId xmlns:p14="http://schemas.microsoft.com/office/powerpoint/2010/main" val="1604775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E4F0D4-0C9C-4BC4-8210-FDA731151A71}" type="datetimeFigureOut">
              <a:rPr lang="en-US" smtClean="0"/>
              <a:pPr/>
              <a:t>9/21/2017</a:t>
            </a:fld>
            <a:endParaRPr lang="en-US"/>
          </a:p>
        </p:txBody>
      </p:sp>
    </p:spTree>
    <p:extLst>
      <p:ext uri="{BB962C8B-B14F-4D97-AF65-F5344CB8AC3E}">
        <p14:creationId xmlns:p14="http://schemas.microsoft.com/office/powerpoint/2010/main" val="2502550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E4F0D4-0C9C-4BC4-8210-FDA731151A71}" type="datetimeFigureOut">
              <a:rPr lang="en-US" smtClean="0"/>
              <a:pPr/>
              <a:t>9/21/2017</a:t>
            </a:fld>
            <a:endParaRPr lang="en-US"/>
          </a:p>
        </p:txBody>
      </p:sp>
    </p:spTree>
    <p:extLst>
      <p:ext uri="{BB962C8B-B14F-4D97-AF65-F5344CB8AC3E}">
        <p14:creationId xmlns:p14="http://schemas.microsoft.com/office/powerpoint/2010/main" val="2291066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E4F0D4-0C9C-4BC4-8210-FDA731151A71}" type="datetimeFigureOut">
              <a:rPr lang="en-US" smtClean="0"/>
              <a:pPr/>
              <a:t>9/21/2017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C1EDD89-F110-43CA-AAA7-D0BAEDE28DDD}" type="slidenum">
              <a:rPr lang="en-US" smtClean="0"/>
              <a:pPr/>
              <a:t>‹#›</a:t>
            </a:fld>
            <a:endParaRPr lang="en-US"/>
          </a:p>
        </p:txBody>
      </p:sp>
    </p:spTree>
    <p:extLst>
      <p:ext uri="{BB962C8B-B14F-4D97-AF65-F5344CB8AC3E}">
        <p14:creationId xmlns:p14="http://schemas.microsoft.com/office/powerpoint/2010/main" val="3843737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E4F0D4-0C9C-4BC4-8210-FDA731151A71}" type="datetimeFigureOut">
              <a:rPr lang="en-US" smtClean="0"/>
              <a:pPr/>
              <a:t>9/21/2017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C1EDD89-F110-43CA-AAA7-D0BAEDE28DDD}" type="slidenum">
              <a:rPr lang="en-US" smtClean="0"/>
              <a:pPr/>
              <a:t>‹#›</a:t>
            </a:fld>
            <a:endParaRPr lang="en-US"/>
          </a:p>
        </p:txBody>
      </p:sp>
    </p:spTree>
    <p:extLst>
      <p:ext uri="{BB962C8B-B14F-4D97-AF65-F5344CB8AC3E}">
        <p14:creationId xmlns:p14="http://schemas.microsoft.com/office/powerpoint/2010/main" val="1090417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E4F0D4-0C9C-4BC4-8210-FDA731151A71}" type="datetimeFigureOut">
              <a:rPr lang="en-US" smtClean="0"/>
              <a:pPr/>
              <a:t>9/21/2017</a:t>
            </a:fld>
            <a:endParaRPr lang="en-US"/>
          </a:p>
        </p:txBody>
      </p:sp>
      <p:sp>
        <p:nvSpPr>
          <p:cNvPr id="7" name="页脚占位符 4"/>
          <p:cNvSpPr txBox="1">
            <a:spLocks/>
          </p:cNvSpPr>
          <p:nvPr userDrawn="1"/>
        </p:nvSpPr>
        <p:spPr>
          <a:xfrm>
            <a:off x="3124200" y="6569075"/>
            <a:ext cx="2895600" cy="2889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dirty="0" smtClean="0">
                <a:solidFill>
                  <a:schemeClr val="bg1">
                    <a:lumMod val="65000"/>
                  </a:schemeClr>
                </a:solidFill>
              </a:rPr>
              <a:t>IETF L2SM Working Group Interim Meeting</a:t>
            </a:r>
            <a:endParaRPr lang="zh-CN" altLang="en-US" sz="1200" dirty="0">
              <a:solidFill>
                <a:schemeClr val="bg1">
                  <a:lumMod val="65000"/>
                </a:schemeClr>
              </a:solidFill>
            </a:endParaRPr>
          </a:p>
        </p:txBody>
      </p:sp>
      <p:sp>
        <p:nvSpPr>
          <p:cNvPr id="9" name="TextBox 8"/>
          <p:cNvSpPr txBox="1"/>
          <p:nvPr userDrawn="1"/>
        </p:nvSpPr>
        <p:spPr>
          <a:xfrm>
            <a:off x="8305800" y="6550223"/>
            <a:ext cx="838200" cy="307777"/>
          </a:xfrm>
          <a:prstGeom prst="rect">
            <a:avLst/>
          </a:prstGeom>
          <a:noFill/>
        </p:spPr>
        <p:txBody>
          <a:bodyPr wrap="square" rtlCol="0">
            <a:spAutoFit/>
          </a:bodyPr>
          <a:lstStyle/>
          <a:p>
            <a:pPr algn="r"/>
            <a:fld id="{25985A2E-63F1-4C0B-BB6F-C79135904A26}" type="slidenum">
              <a:rPr lang="en-GB" sz="1400" smtClean="0">
                <a:solidFill>
                  <a:schemeClr val="bg1">
                    <a:lumMod val="65000"/>
                  </a:schemeClr>
                </a:solidFill>
              </a:rPr>
              <a:pPr algn="r"/>
              <a:t>‹#›</a:t>
            </a:fld>
            <a:endParaRPr lang="en-GB" sz="1400" dirty="0">
              <a:solidFill>
                <a:schemeClr val="bg1">
                  <a:lumMod val="65000"/>
                </a:schemeClr>
              </a:solidFill>
            </a:endParaRPr>
          </a:p>
        </p:txBody>
      </p:sp>
    </p:spTree>
    <p:extLst>
      <p:ext uri="{BB962C8B-B14F-4D97-AF65-F5344CB8AC3E}">
        <p14:creationId xmlns:p14="http://schemas.microsoft.com/office/powerpoint/2010/main" val="3163639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etf.webex.com/ietf/j.php?MTID=m269230aaa9b65847700af143006c1a55"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rfc-editor.org/info/rfc8179" TargetMode="External"/><Relationship Id="rId2" Type="http://schemas.openxmlformats.org/officeDocument/2006/relationships/hyperlink" Target="https://www.rfc-editor.org/info/rfc5378"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ietf.org/mailman/listinfo/l2sm" TargetMode="External"/><Relationship Id="rId2" Type="http://schemas.openxmlformats.org/officeDocument/2006/relationships/hyperlink" Target="http://datatracker.ietf.org/wg/l2sm/charter/"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3568" y="980728"/>
            <a:ext cx="7772400" cy="1470025"/>
          </a:xfrm>
        </p:spPr>
        <p:txBody>
          <a:bodyPr/>
          <a:lstStyle/>
          <a:p>
            <a:r>
              <a:rPr lang="en-US" altLang="zh-CN" dirty="0" smtClean="0"/>
              <a:t>Layer 2 VPN(L2VPN) Service Model (L2SM)</a:t>
            </a:r>
            <a:endParaRPr lang="zh-CN" altLang="en-US" dirty="0"/>
          </a:p>
        </p:txBody>
      </p:sp>
      <p:sp>
        <p:nvSpPr>
          <p:cNvPr id="3" name="副标题 2"/>
          <p:cNvSpPr>
            <a:spLocks noGrp="1"/>
          </p:cNvSpPr>
          <p:nvPr>
            <p:ph type="subTitle" idx="1"/>
          </p:nvPr>
        </p:nvSpPr>
        <p:spPr>
          <a:xfrm>
            <a:off x="1187624" y="5486400"/>
            <a:ext cx="6768752" cy="1044281"/>
          </a:xfrm>
        </p:spPr>
        <p:txBody>
          <a:bodyPr>
            <a:normAutofit lnSpcReduction="10000"/>
          </a:bodyPr>
          <a:lstStyle/>
          <a:p>
            <a:r>
              <a:rPr lang="en-US" altLang="zh-CN" sz="2000" dirty="0" smtClean="0"/>
              <a:t>Adrian Farrel (adrian@olddog.co.uk )</a:t>
            </a:r>
          </a:p>
          <a:p>
            <a:r>
              <a:rPr lang="en-US" altLang="zh-CN" sz="2000" dirty="0" smtClean="0"/>
              <a:t>Qin WU (bill.wu@huawei.com)</a:t>
            </a:r>
          </a:p>
          <a:p>
            <a:r>
              <a:rPr lang="en-US" altLang="zh-CN" sz="2000" dirty="0" smtClean="0"/>
              <a:t>http://tools.ietf.org/wg/l2sm/charters</a:t>
            </a:r>
            <a:endParaRPr lang="zh-CN" altLang="en-US" sz="2000" dirty="0"/>
          </a:p>
        </p:txBody>
      </p:sp>
      <p:sp>
        <p:nvSpPr>
          <p:cNvPr id="5" name="矩形 4"/>
          <p:cNvSpPr/>
          <p:nvPr/>
        </p:nvSpPr>
        <p:spPr>
          <a:xfrm>
            <a:off x="762000" y="2743200"/>
            <a:ext cx="7620000" cy="2739211"/>
          </a:xfrm>
          <a:prstGeom prst="rect">
            <a:avLst/>
          </a:prstGeom>
        </p:spPr>
        <p:txBody>
          <a:bodyPr wrap="square">
            <a:spAutoFit/>
          </a:bodyPr>
          <a:lstStyle/>
          <a:p>
            <a:pPr algn="ctr"/>
            <a:r>
              <a:rPr lang="en-US" altLang="zh-CN" sz="3200" dirty="0" smtClean="0"/>
              <a:t>Interim </a:t>
            </a:r>
            <a:r>
              <a:rPr lang="en-US" altLang="zh-CN" sz="3200" dirty="0" smtClean="0"/>
              <a:t>meeting</a:t>
            </a:r>
          </a:p>
          <a:p>
            <a:pPr algn="ctr"/>
            <a:r>
              <a:rPr lang="en-US" altLang="zh-CN" sz="3200" dirty="0" smtClean="0"/>
              <a:t>Wednesday </a:t>
            </a:r>
            <a:r>
              <a:rPr lang="en-US" altLang="zh-CN" sz="3200" dirty="0" smtClean="0"/>
              <a:t>27th </a:t>
            </a:r>
            <a:r>
              <a:rPr lang="en-US" altLang="zh-CN" sz="3200" dirty="0" smtClean="0"/>
              <a:t>September 2017</a:t>
            </a:r>
            <a:br>
              <a:rPr lang="en-US" altLang="zh-CN" sz="3200" dirty="0" smtClean="0"/>
            </a:br>
            <a:r>
              <a:rPr lang="en-US" altLang="zh-CN" sz="3200" dirty="0" smtClean="0"/>
              <a:t>2pm-3:30pm </a:t>
            </a:r>
            <a:r>
              <a:rPr lang="en-US" altLang="zh-CN" sz="3200" dirty="0" smtClean="0"/>
              <a:t>London </a:t>
            </a:r>
            <a:r>
              <a:rPr lang="en-US" altLang="zh-CN" sz="3200" dirty="0" smtClean="0"/>
              <a:t>Time</a:t>
            </a:r>
          </a:p>
          <a:p>
            <a:pPr algn="ctr"/>
            <a:endParaRPr lang="en-US" altLang="zh-CN" sz="1600" dirty="0"/>
          </a:p>
          <a:p>
            <a:pPr algn="ctr"/>
            <a:r>
              <a:rPr lang="en-US" altLang="zh-CN" sz="2800" dirty="0" err="1" smtClean="0"/>
              <a:t>Webex</a:t>
            </a:r>
            <a:r>
              <a:rPr lang="en-US" altLang="zh-CN" sz="2800" dirty="0" smtClean="0"/>
              <a:t>: </a:t>
            </a:r>
          </a:p>
          <a:p>
            <a:pPr algn="ctr"/>
            <a:r>
              <a:rPr lang="en-GB" sz="1600" dirty="0" smtClean="0">
                <a:hlinkClick r:id="rId2"/>
              </a:rPr>
              <a:t>https</a:t>
            </a:r>
            <a:r>
              <a:rPr lang="en-GB" sz="1600" dirty="0">
                <a:hlinkClick r:id="rId2"/>
              </a:rPr>
              <a:t>://</a:t>
            </a:r>
            <a:r>
              <a:rPr lang="en-GB" sz="1600" dirty="0" smtClean="0">
                <a:hlinkClick r:id="rId2"/>
              </a:rPr>
              <a:t>ietf.webex.com/ietf/j.php?MTID=m269230aaa9b65847700af143006c1a55</a:t>
            </a:r>
            <a:endParaRPr lang="en-GB" sz="1600" dirty="0" smtClean="0"/>
          </a:p>
          <a:p>
            <a:pPr algn="ctr"/>
            <a:endParaRPr lang="zh-CN" altLang="en-US" sz="16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Single homed, Dual </a:t>
            </a:r>
            <a:r>
              <a:rPr lang="en-US" altLang="zh-CN" dirty="0" smtClean="0"/>
              <a:t>Home, and</a:t>
            </a:r>
            <a:br>
              <a:rPr lang="en-US" altLang="zh-CN" dirty="0" smtClean="0"/>
            </a:br>
            <a:r>
              <a:rPr lang="en-US" altLang="zh-CN" dirty="0" smtClean="0"/>
              <a:t>Multi-homing Support</a:t>
            </a:r>
            <a:endParaRPr lang="zh-CN" altLang="en-US" dirty="0"/>
          </a:p>
        </p:txBody>
      </p:sp>
      <p:sp>
        <p:nvSpPr>
          <p:cNvPr id="3" name="内容占位符 2"/>
          <p:cNvSpPr>
            <a:spLocks noGrp="1"/>
          </p:cNvSpPr>
          <p:nvPr>
            <p:ph idx="1"/>
          </p:nvPr>
        </p:nvSpPr>
        <p:spPr>
          <a:xfrm>
            <a:off x="4419600" y="1600200"/>
            <a:ext cx="4267200" cy="4876800"/>
          </a:xfrm>
        </p:spPr>
        <p:txBody>
          <a:bodyPr>
            <a:normAutofit fontScale="92500" lnSpcReduction="20000"/>
          </a:bodyPr>
          <a:lstStyle/>
          <a:p>
            <a:r>
              <a:rPr lang="en-US" altLang="zh-CN" sz="2000" dirty="0" smtClean="0"/>
              <a:t>The "site-type" defines the way the VPN multiplexing is done.</a:t>
            </a:r>
          </a:p>
          <a:p>
            <a:pPr lvl="1"/>
            <a:r>
              <a:rPr lang="en-US" altLang="zh-CN" sz="1900" dirty="0" smtClean="0"/>
              <a:t>site-</a:t>
            </a:r>
            <a:r>
              <a:rPr lang="en-US" altLang="zh-CN" sz="1900" dirty="0" err="1" smtClean="0"/>
              <a:t>vpn</a:t>
            </a:r>
            <a:r>
              <a:rPr lang="en-US" altLang="zh-CN" sz="1900" dirty="0" smtClean="0"/>
              <a:t>-flavor-single: The site belongs to only one VPN. </a:t>
            </a:r>
          </a:p>
          <a:p>
            <a:pPr lvl="1"/>
            <a:r>
              <a:rPr lang="en-US" altLang="zh-CN" sz="1900" dirty="0" smtClean="0"/>
              <a:t>site-</a:t>
            </a:r>
            <a:r>
              <a:rPr lang="en-US" altLang="zh-CN" sz="1900" dirty="0" err="1" smtClean="0"/>
              <a:t>vpn</a:t>
            </a:r>
            <a:r>
              <a:rPr lang="en-US" altLang="zh-CN" sz="1900" dirty="0" smtClean="0"/>
              <a:t>-flavor-multi: The site belongs to multiple VPNs, and all the logical accesses of the sites belong to the same set of VPNs. </a:t>
            </a:r>
          </a:p>
          <a:p>
            <a:r>
              <a:rPr lang="en-US" altLang="zh-CN" sz="2000" dirty="0" smtClean="0"/>
              <a:t>In addition, we have site-network-access/access-diversity parameters (e.g., group-id, constraint-type ), they can tell us which of network accesses belong to the same group, what constraint type is</a:t>
            </a:r>
            <a:r>
              <a:rPr lang="en-US" altLang="zh-CN" sz="2000" dirty="0" smtClean="0"/>
              <a:t>.</a:t>
            </a:r>
          </a:p>
          <a:p>
            <a:r>
              <a:rPr lang="en-US" altLang="zh-CN" sz="2000" dirty="0" smtClean="0"/>
              <a:t>Intention is that text describes how to use all these parameters to achieve the four deployment models shown</a:t>
            </a:r>
          </a:p>
          <a:p>
            <a:pPr lvl="1">
              <a:buFont typeface="Wingdings" panose="05000000000000000000" pitchFamily="2" charset="2"/>
              <a:buChar char="Ø"/>
            </a:pPr>
            <a:r>
              <a:rPr lang="en-US" altLang="zh-CN" sz="1900" dirty="0" smtClean="0"/>
              <a:t>Action point</a:t>
            </a:r>
            <a:endParaRPr lang="zh-CN" altLang="en-US" sz="1900" dirty="0"/>
          </a:p>
        </p:txBody>
      </p:sp>
      <p:pic>
        <p:nvPicPr>
          <p:cNvPr id="2050" name="图片 2" descr="cid:image002.jpg@01D32805.37CC74D0"/>
          <p:cNvPicPr>
            <a:picLocks noChangeAspect="1" noChangeArrowheads="1"/>
          </p:cNvPicPr>
          <p:nvPr/>
        </p:nvPicPr>
        <p:blipFill>
          <a:blip r:embed="rId2" cstate="print"/>
          <a:srcRect/>
          <a:stretch>
            <a:fillRect/>
          </a:stretch>
        </p:blipFill>
        <p:spPr bwMode="auto">
          <a:xfrm>
            <a:off x="152400" y="2133600"/>
            <a:ext cx="4114800" cy="35147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NNI Support</a:t>
            </a:r>
            <a:endParaRPr lang="zh-CN" altLang="en-US" dirty="0"/>
          </a:p>
        </p:txBody>
      </p:sp>
      <p:sp>
        <p:nvSpPr>
          <p:cNvPr id="3" name="内容占位符 2"/>
          <p:cNvSpPr>
            <a:spLocks noGrp="1"/>
          </p:cNvSpPr>
          <p:nvPr>
            <p:ph idx="1"/>
          </p:nvPr>
        </p:nvSpPr>
        <p:spPr>
          <a:xfrm>
            <a:off x="4114800" y="1524000"/>
            <a:ext cx="4724400" cy="4876800"/>
          </a:xfrm>
        </p:spPr>
        <p:txBody>
          <a:bodyPr>
            <a:normAutofit fontScale="70000" lnSpcReduction="20000"/>
          </a:bodyPr>
          <a:lstStyle/>
          <a:p>
            <a:r>
              <a:rPr lang="en-US" altLang="zh-CN" dirty="0" smtClean="0"/>
              <a:t>In case of both two sites belonging to one single AS or one administrative domain, we can use site-network-access to describe one or more network–connectivity under each site</a:t>
            </a:r>
            <a:r>
              <a:rPr lang="en-US" altLang="zh-CN" dirty="0" smtClean="0"/>
              <a:t>.</a:t>
            </a:r>
          </a:p>
          <a:p>
            <a:endParaRPr lang="en-US" altLang="zh-CN" dirty="0" smtClean="0"/>
          </a:p>
          <a:p>
            <a:r>
              <a:rPr lang="en-US" altLang="zh-CN" dirty="0" smtClean="0"/>
              <a:t>In case of both two sites belonging to </a:t>
            </a:r>
            <a:r>
              <a:rPr lang="en-US" altLang="zh-CN" dirty="0" err="1" smtClean="0"/>
              <a:t>ASes</a:t>
            </a:r>
            <a:r>
              <a:rPr lang="en-US" altLang="zh-CN" dirty="0" smtClean="0"/>
              <a:t>, we can use NNI site type to describe network connectivity between ASBR1 and ASBR2.</a:t>
            </a:r>
          </a:p>
          <a:p>
            <a:endParaRPr lang="en-US" altLang="zh-CN" dirty="0" smtClean="0"/>
          </a:p>
          <a:p>
            <a:r>
              <a:rPr lang="en-US" altLang="zh-CN" dirty="0" smtClean="0"/>
              <a:t>This </a:t>
            </a:r>
            <a:r>
              <a:rPr lang="en-US" altLang="zh-CN" dirty="0" smtClean="0"/>
              <a:t>enables </a:t>
            </a:r>
            <a:r>
              <a:rPr lang="en-US" altLang="zh-CN" dirty="0" smtClean="0"/>
              <a:t>us to provide Inter-provider control connections to run only between the two border routers </a:t>
            </a:r>
            <a:endParaRPr lang="zh-CN" altLang="en-US" dirty="0"/>
          </a:p>
        </p:txBody>
      </p:sp>
      <p:grpSp>
        <p:nvGrpSpPr>
          <p:cNvPr id="4" name="组合 3"/>
          <p:cNvGrpSpPr>
            <a:grpSpLocks/>
          </p:cNvGrpSpPr>
          <p:nvPr/>
        </p:nvGrpSpPr>
        <p:grpSpPr bwMode="auto">
          <a:xfrm>
            <a:off x="228600" y="1828800"/>
            <a:ext cx="3617913" cy="2808287"/>
            <a:chOff x="5076056" y="3356992"/>
            <a:chExt cx="4032449" cy="2772982"/>
          </a:xfrm>
        </p:grpSpPr>
        <p:sp>
          <p:nvSpPr>
            <p:cNvPr id="5" name="云形 4"/>
            <p:cNvSpPr/>
            <p:nvPr/>
          </p:nvSpPr>
          <p:spPr bwMode="auto">
            <a:xfrm>
              <a:off x="5507788" y="3573313"/>
              <a:ext cx="3241530" cy="2448501"/>
            </a:xfrm>
            <a:prstGeom prst="cloud">
              <a:avLst/>
            </a:prstGeom>
            <a:noFill/>
            <a:ln>
              <a:solidFill>
                <a:schemeClr val="tx1"/>
              </a:solidFill>
            </a:ln>
            <a:effectLst/>
            <a:extLst/>
          </p:spPr>
          <p:txBody>
            <a:bodyPr/>
            <a:lstStyle/>
            <a:p>
              <a:pPr defTabSz="767822">
                <a:buClr>
                  <a:srgbClr val="CC9900"/>
                </a:buClr>
                <a:buFont typeface="Wingdings" pitchFamily="2" charset="2"/>
                <a:buChar char="n"/>
                <a:defRPr/>
              </a:pPr>
              <a:endParaRPr lang="zh-CN" altLang="en-US" sz="1500" dirty="0">
                <a:latin typeface="Arial Unicode MS" pitchFamily="34" charset="-122"/>
                <a:ea typeface="Arial Unicode MS" pitchFamily="34" charset="-122"/>
                <a:cs typeface="Arial Unicode MS" pitchFamily="34" charset="-122"/>
              </a:endParaRPr>
            </a:p>
          </p:txBody>
        </p:sp>
        <p:sp>
          <p:nvSpPr>
            <p:cNvPr id="6" name="TextBox 5"/>
            <p:cNvSpPr txBox="1">
              <a:spLocks noChangeArrowheads="1"/>
            </p:cNvSpPr>
            <p:nvPr/>
          </p:nvSpPr>
          <p:spPr bwMode="auto">
            <a:xfrm>
              <a:off x="5076056" y="4581128"/>
              <a:ext cx="936104" cy="720080"/>
            </a:xfrm>
            <a:prstGeom prst="rect">
              <a:avLst/>
            </a:prstGeom>
            <a:solidFill>
              <a:schemeClr val="bg1"/>
            </a:solidFill>
            <a:ln w="9525">
              <a:solidFill>
                <a:schemeClr val="tx1"/>
              </a:solidFill>
              <a:miter lim="800000"/>
              <a:headEnd/>
              <a:tailEnd/>
            </a:ln>
          </p:spPr>
          <p:txBody>
            <a:bodyPr anchor="ctr"/>
            <a:lstStyle/>
            <a:p>
              <a:pPr algn="ctr"/>
              <a:r>
                <a:rPr lang="en-US" altLang="zh-CN" sz="1000">
                  <a:latin typeface="Arial Unicode MS" pitchFamily="34" charset="-122"/>
                  <a:ea typeface="Arial Unicode MS" pitchFamily="34" charset="-122"/>
                  <a:cs typeface="Arial Unicode MS" pitchFamily="34" charset="-122"/>
                </a:rPr>
                <a:t>Madrid </a:t>
              </a:r>
            </a:p>
            <a:p>
              <a:pPr algn="ctr"/>
              <a:r>
                <a:rPr lang="en-US" altLang="zh-CN" sz="1000">
                  <a:latin typeface="Arial Unicode MS" pitchFamily="34" charset="-122"/>
                  <a:ea typeface="Arial Unicode MS" pitchFamily="34" charset="-122"/>
                  <a:cs typeface="Arial Unicode MS" pitchFamily="34" charset="-122"/>
                </a:rPr>
                <a:t>Site</a:t>
              </a:r>
              <a:endParaRPr lang="zh-CN" altLang="en-US" sz="1000">
                <a:latin typeface="Arial Unicode MS" pitchFamily="34" charset="-122"/>
                <a:ea typeface="Arial Unicode MS" pitchFamily="34" charset="-122"/>
                <a:cs typeface="Arial Unicode MS" pitchFamily="34" charset="-122"/>
              </a:endParaRPr>
            </a:p>
          </p:txBody>
        </p:sp>
        <p:sp>
          <p:nvSpPr>
            <p:cNvPr id="7" name="TextBox 6"/>
            <p:cNvSpPr txBox="1">
              <a:spLocks noChangeArrowheads="1"/>
            </p:cNvSpPr>
            <p:nvPr/>
          </p:nvSpPr>
          <p:spPr bwMode="auto">
            <a:xfrm>
              <a:off x="6516216" y="3356992"/>
              <a:ext cx="1152128" cy="468726"/>
            </a:xfrm>
            <a:prstGeom prst="rect">
              <a:avLst/>
            </a:prstGeom>
            <a:solidFill>
              <a:schemeClr val="bg1"/>
            </a:solidFill>
            <a:ln w="9525">
              <a:solidFill>
                <a:schemeClr val="tx1"/>
              </a:solidFill>
              <a:miter lim="800000"/>
              <a:headEnd/>
              <a:tailEnd/>
            </a:ln>
          </p:spPr>
          <p:txBody>
            <a:bodyPr anchor="ctr"/>
            <a:lstStyle/>
            <a:p>
              <a:pPr algn="ctr"/>
              <a:r>
                <a:rPr lang="en-US" altLang="zh-CN" sz="1000">
                  <a:latin typeface="Arial Unicode MS" pitchFamily="34" charset="-122"/>
                  <a:ea typeface="Arial Unicode MS" pitchFamily="34" charset="-122"/>
                  <a:cs typeface="Arial Unicode MS" pitchFamily="34" charset="-122"/>
                </a:rPr>
                <a:t>Paris</a:t>
              </a:r>
            </a:p>
            <a:p>
              <a:pPr algn="ctr"/>
              <a:r>
                <a:rPr lang="en-US" altLang="zh-CN" sz="1000">
                  <a:latin typeface="Arial Unicode MS" pitchFamily="34" charset="-122"/>
                  <a:ea typeface="Arial Unicode MS" pitchFamily="34" charset="-122"/>
                  <a:cs typeface="Arial Unicode MS" pitchFamily="34" charset="-122"/>
                </a:rPr>
                <a:t>Site</a:t>
              </a:r>
              <a:endParaRPr lang="zh-CN" altLang="en-US" sz="1000">
                <a:latin typeface="Arial Unicode MS" pitchFamily="34" charset="-122"/>
                <a:ea typeface="Arial Unicode MS" pitchFamily="34" charset="-122"/>
                <a:cs typeface="Arial Unicode MS" pitchFamily="34" charset="-122"/>
              </a:endParaRPr>
            </a:p>
          </p:txBody>
        </p:sp>
        <p:sp>
          <p:nvSpPr>
            <p:cNvPr id="8" name="TextBox 7"/>
            <p:cNvSpPr txBox="1">
              <a:spLocks noChangeArrowheads="1"/>
            </p:cNvSpPr>
            <p:nvPr/>
          </p:nvSpPr>
          <p:spPr bwMode="auto">
            <a:xfrm>
              <a:off x="6660232" y="5661248"/>
              <a:ext cx="936104" cy="468726"/>
            </a:xfrm>
            <a:prstGeom prst="rect">
              <a:avLst/>
            </a:prstGeom>
            <a:solidFill>
              <a:schemeClr val="bg1"/>
            </a:solidFill>
            <a:ln w="9525">
              <a:solidFill>
                <a:schemeClr val="tx1"/>
              </a:solidFill>
              <a:miter lim="800000"/>
              <a:headEnd/>
              <a:tailEnd/>
            </a:ln>
          </p:spPr>
          <p:txBody>
            <a:bodyPr anchor="ctr"/>
            <a:lstStyle/>
            <a:p>
              <a:pPr algn="ctr"/>
              <a:r>
                <a:rPr lang="en-US" altLang="zh-CN" sz="1000" dirty="0">
                  <a:latin typeface="Arial Unicode MS" pitchFamily="34" charset="-122"/>
                  <a:ea typeface="Arial Unicode MS" pitchFamily="34" charset="-122"/>
                  <a:cs typeface="Arial Unicode MS" pitchFamily="34" charset="-122"/>
                </a:rPr>
                <a:t>London</a:t>
              </a:r>
            </a:p>
            <a:p>
              <a:pPr algn="ctr"/>
              <a:r>
                <a:rPr lang="en-US" altLang="zh-CN" sz="1000" dirty="0">
                  <a:latin typeface="Arial Unicode MS" pitchFamily="34" charset="-122"/>
                  <a:ea typeface="Arial Unicode MS" pitchFamily="34" charset="-122"/>
                  <a:cs typeface="Arial Unicode MS" pitchFamily="34" charset="-122"/>
                </a:rPr>
                <a:t>Site</a:t>
              </a:r>
              <a:endParaRPr lang="zh-CN" altLang="en-US" sz="1000" dirty="0">
                <a:latin typeface="Arial Unicode MS" pitchFamily="34" charset="-122"/>
                <a:ea typeface="Arial Unicode MS" pitchFamily="34" charset="-122"/>
                <a:cs typeface="Arial Unicode MS" pitchFamily="34" charset="-122"/>
              </a:endParaRPr>
            </a:p>
          </p:txBody>
        </p:sp>
        <p:sp>
          <p:nvSpPr>
            <p:cNvPr id="9" name="TextBox 8"/>
            <p:cNvSpPr txBox="1">
              <a:spLocks noChangeArrowheads="1"/>
            </p:cNvSpPr>
            <p:nvPr/>
          </p:nvSpPr>
          <p:spPr bwMode="auto">
            <a:xfrm>
              <a:off x="8244408" y="4293096"/>
              <a:ext cx="864097" cy="936104"/>
            </a:xfrm>
            <a:prstGeom prst="rect">
              <a:avLst/>
            </a:prstGeom>
            <a:solidFill>
              <a:schemeClr val="bg1"/>
            </a:solidFill>
            <a:ln w="9525">
              <a:solidFill>
                <a:schemeClr val="tx1"/>
              </a:solidFill>
              <a:miter lim="800000"/>
              <a:headEnd/>
              <a:tailEnd/>
            </a:ln>
          </p:spPr>
          <p:txBody>
            <a:bodyPr anchor="ctr"/>
            <a:lstStyle/>
            <a:p>
              <a:pPr algn="ctr"/>
              <a:r>
                <a:rPr lang="en-US" altLang="zh-CN" sz="1000" dirty="0">
                  <a:latin typeface="Arial Unicode MS" pitchFamily="34" charset="-122"/>
                  <a:ea typeface="Arial Unicode MS" pitchFamily="34" charset="-122"/>
                  <a:cs typeface="Arial Unicode MS" pitchFamily="34" charset="-122"/>
                </a:rPr>
                <a:t>Barcelona</a:t>
              </a:r>
            </a:p>
            <a:p>
              <a:pPr algn="ctr"/>
              <a:r>
                <a:rPr lang="en-US" altLang="zh-CN" sz="1000" dirty="0" smtClean="0">
                  <a:latin typeface="Arial Unicode MS" pitchFamily="34" charset="-122"/>
                  <a:ea typeface="Arial Unicode MS" pitchFamily="34" charset="-122"/>
                  <a:cs typeface="Arial Unicode MS" pitchFamily="34" charset="-122"/>
                </a:rPr>
                <a:t>Site</a:t>
              </a:r>
            </a:p>
            <a:p>
              <a:pPr algn="ctr"/>
              <a:endParaRPr lang="en-US" altLang="zh-CN" sz="1000" dirty="0">
                <a:latin typeface="Arial Unicode MS" pitchFamily="34" charset="-122"/>
                <a:ea typeface="Arial Unicode MS" pitchFamily="34" charset="-122"/>
                <a:cs typeface="Arial Unicode MS" pitchFamily="34" charset="-122"/>
              </a:endParaRPr>
            </a:p>
            <a:p>
              <a:pPr algn="ctr"/>
              <a:endParaRPr lang="zh-CN" altLang="en-US" sz="1000" dirty="0">
                <a:latin typeface="Arial Unicode MS" pitchFamily="34" charset="-122"/>
                <a:ea typeface="Arial Unicode MS" pitchFamily="34" charset="-122"/>
                <a:cs typeface="Arial Unicode MS" pitchFamily="34" charset="-122"/>
              </a:endParaRPr>
            </a:p>
          </p:txBody>
        </p:sp>
        <p:sp>
          <p:nvSpPr>
            <p:cNvPr id="10" name="云形 9"/>
            <p:cNvSpPr/>
            <p:nvPr/>
          </p:nvSpPr>
          <p:spPr bwMode="auto">
            <a:xfrm>
              <a:off x="6084610" y="4653349"/>
              <a:ext cx="863464" cy="360535"/>
            </a:xfrm>
            <a:prstGeom prst="cloud">
              <a:avLst/>
            </a:prstGeom>
            <a:noFill/>
            <a:ln>
              <a:solidFill>
                <a:schemeClr val="tx1"/>
              </a:solidFill>
            </a:ln>
            <a:effectLst/>
            <a:extLst/>
          </p:spPr>
          <p:txBody>
            <a:bodyPr/>
            <a:lstStyle/>
            <a:p>
              <a:pPr defTabSz="767822">
                <a:buClr>
                  <a:srgbClr val="CC9900"/>
                </a:buClr>
                <a:buFont typeface="Wingdings" pitchFamily="2" charset="2"/>
                <a:buChar char="n"/>
                <a:defRPr/>
              </a:pPr>
              <a:endParaRPr lang="zh-CN" altLang="en-US" sz="1500" dirty="0">
                <a:latin typeface="Arial Unicode MS" pitchFamily="34" charset="-122"/>
                <a:ea typeface="Arial Unicode MS" pitchFamily="34" charset="-122"/>
                <a:cs typeface="Arial Unicode MS" pitchFamily="34" charset="-122"/>
              </a:endParaRPr>
            </a:p>
          </p:txBody>
        </p:sp>
        <p:sp>
          <p:nvSpPr>
            <p:cNvPr id="11" name="云形 10"/>
            <p:cNvSpPr/>
            <p:nvPr/>
          </p:nvSpPr>
          <p:spPr bwMode="auto">
            <a:xfrm>
              <a:off x="7309031" y="4581242"/>
              <a:ext cx="790918" cy="360535"/>
            </a:xfrm>
            <a:prstGeom prst="cloud">
              <a:avLst/>
            </a:prstGeom>
            <a:noFill/>
            <a:ln>
              <a:solidFill>
                <a:schemeClr val="tx1"/>
              </a:solidFill>
            </a:ln>
            <a:effectLst/>
            <a:extLst/>
          </p:spPr>
          <p:txBody>
            <a:bodyPr/>
            <a:lstStyle/>
            <a:p>
              <a:pPr defTabSz="767822">
                <a:buClr>
                  <a:srgbClr val="CC9900"/>
                </a:buClr>
                <a:buFont typeface="Wingdings" pitchFamily="2" charset="2"/>
                <a:buChar char="n"/>
                <a:defRPr/>
              </a:pPr>
              <a:endParaRPr lang="zh-CN" altLang="en-US" sz="1500" dirty="0">
                <a:latin typeface="Arial Unicode MS" pitchFamily="34" charset="-122"/>
                <a:ea typeface="Arial Unicode MS" pitchFamily="34" charset="-122"/>
                <a:cs typeface="Arial Unicode MS" pitchFamily="34" charset="-122"/>
              </a:endParaRPr>
            </a:p>
          </p:txBody>
        </p:sp>
        <p:sp>
          <p:nvSpPr>
            <p:cNvPr id="12" name="矩形 11"/>
            <p:cNvSpPr>
              <a:spLocks noChangeArrowheads="1"/>
            </p:cNvSpPr>
            <p:nvPr/>
          </p:nvSpPr>
          <p:spPr bwMode="auto">
            <a:xfrm>
              <a:off x="5796136" y="4725144"/>
              <a:ext cx="432048" cy="216024"/>
            </a:xfrm>
            <a:prstGeom prst="rect">
              <a:avLst/>
            </a:prstGeom>
            <a:solidFill>
              <a:schemeClr val="bg1"/>
            </a:solidFill>
            <a:ln w="9525">
              <a:solidFill>
                <a:schemeClr val="tx1"/>
              </a:solidFill>
              <a:miter lim="800000"/>
              <a:headEnd/>
              <a:tailEnd/>
            </a:ln>
          </p:spPr>
          <p:txBody>
            <a:bodyPr/>
            <a:lstStyle/>
            <a:p>
              <a:pPr defTabSz="766763">
                <a:buClr>
                  <a:srgbClr val="CC9900"/>
                </a:buClr>
              </a:pPr>
              <a:r>
                <a:rPr lang="en-US" altLang="zh-CN" sz="700">
                  <a:latin typeface="Arial Unicode MS" pitchFamily="34" charset="-122"/>
                  <a:ea typeface="Arial Unicode MS" pitchFamily="34" charset="-122"/>
                  <a:cs typeface="Arial Unicode MS" pitchFamily="34" charset="-122"/>
                </a:rPr>
                <a:t>PE1</a:t>
              </a:r>
              <a:endParaRPr lang="zh-CN" altLang="en-US" sz="700">
                <a:latin typeface="Arial Unicode MS" pitchFamily="34" charset="-122"/>
                <a:ea typeface="Arial Unicode MS" pitchFamily="34" charset="-122"/>
                <a:cs typeface="Arial Unicode MS" pitchFamily="34" charset="-122"/>
              </a:endParaRPr>
            </a:p>
          </p:txBody>
        </p:sp>
        <p:sp>
          <p:nvSpPr>
            <p:cNvPr id="13" name="矩形 12"/>
            <p:cNvSpPr>
              <a:spLocks noChangeArrowheads="1"/>
            </p:cNvSpPr>
            <p:nvPr/>
          </p:nvSpPr>
          <p:spPr bwMode="auto">
            <a:xfrm>
              <a:off x="8028384" y="4653136"/>
              <a:ext cx="432048" cy="216024"/>
            </a:xfrm>
            <a:prstGeom prst="rect">
              <a:avLst/>
            </a:prstGeom>
            <a:solidFill>
              <a:schemeClr val="bg1"/>
            </a:solidFill>
            <a:ln w="9525">
              <a:solidFill>
                <a:schemeClr val="tx1"/>
              </a:solidFill>
              <a:miter lim="800000"/>
              <a:headEnd/>
              <a:tailEnd/>
            </a:ln>
          </p:spPr>
          <p:txBody>
            <a:bodyPr/>
            <a:lstStyle/>
            <a:p>
              <a:pPr defTabSz="766763">
                <a:buClr>
                  <a:srgbClr val="CC9900"/>
                </a:buClr>
              </a:pPr>
              <a:r>
                <a:rPr lang="en-US" altLang="zh-CN" sz="700">
                  <a:latin typeface="Arial Unicode MS" pitchFamily="34" charset="-122"/>
                  <a:ea typeface="Arial Unicode MS" pitchFamily="34" charset="-122"/>
                  <a:cs typeface="Arial Unicode MS" pitchFamily="34" charset="-122"/>
                </a:rPr>
                <a:t>PE1</a:t>
              </a:r>
              <a:endParaRPr lang="zh-CN" altLang="en-US" sz="700">
                <a:latin typeface="Arial Unicode MS" pitchFamily="34" charset="-122"/>
                <a:ea typeface="Arial Unicode MS" pitchFamily="34" charset="-122"/>
                <a:cs typeface="Arial Unicode MS" pitchFamily="34" charset="-122"/>
              </a:endParaRPr>
            </a:p>
          </p:txBody>
        </p:sp>
        <p:sp>
          <p:nvSpPr>
            <p:cNvPr id="14" name="矩形 13"/>
            <p:cNvSpPr>
              <a:spLocks noChangeArrowheads="1"/>
            </p:cNvSpPr>
            <p:nvPr/>
          </p:nvSpPr>
          <p:spPr bwMode="auto">
            <a:xfrm>
              <a:off x="6516216" y="4725144"/>
              <a:ext cx="576064" cy="216024"/>
            </a:xfrm>
            <a:prstGeom prst="rect">
              <a:avLst/>
            </a:prstGeom>
            <a:solidFill>
              <a:schemeClr val="bg1"/>
            </a:solidFill>
            <a:ln w="9525">
              <a:solidFill>
                <a:schemeClr val="tx1"/>
              </a:solidFill>
              <a:miter lim="800000"/>
              <a:headEnd/>
              <a:tailEnd/>
            </a:ln>
          </p:spPr>
          <p:txBody>
            <a:bodyPr/>
            <a:lstStyle/>
            <a:p>
              <a:pPr defTabSz="766763">
                <a:buClr>
                  <a:srgbClr val="CC9900"/>
                </a:buClr>
              </a:pPr>
              <a:r>
                <a:rPr lang="en-US" altLang="zh-CN" sz="700">
                  <a:latin typeface="Arial Unicode MS" pitchFamily="34" charset="-122"/>
                  <a:ea typeface="Arial Unicode MS" pitchFamily="34" charset="-122"/>
                  <a:cs typeface="Arial Unicode MS" pitchFamily="34" charset="-122"/>
                </a:rPr>
                <a:t>ASBR1</a:t>
              </a:r>
              <a:endParaRPr lang="zh-CN" altLang="en-US" sz="700">
                <a:latin typeface="Arial Unicode MS" pitchFamily="34" charset="-122"/>
                <a:ea typeface="Arial Unicode MS" pitchFamily="34" charset="-122"/>
                <a:cs typeface="Arial Unicode MS" pitchFamily="34" charset="-122"/>
              </a:endParaRPr>
            </a:p>
          </p:txBody>
        </p:sp>
        <p:sp>
          <p:nvSpPr>
            <p:cNvPr id="15" name="矩形 14"/>
            <p:cNvSpPr>
              <a:spLocks noChangeArrowheads="1"/>
            </p:cNvSpPr>
            <p:nvPr/>
          </p:nvSpPr>
          <p:spPr bwMode="auto">
            <a:xfrm>
              <a:off x="7164288" y="4725144"/>
              <a:ext cx="576064" cy="216024"/>
            </a:xfrm>
            <a:prstGeom prst="rect">
              <a:avLst/>
            </a:prstGeom>
            <a:solidFill>
              <a:schemeClr val="bg1"/>
            </a:solidFill>
            <a:ln w="9525">
              <a:solidFill>
                <a:schemeClr val="tx1"/>
              </a:solidFill>
              <a:miter lim="800000"/>
              <a:headEnd/>
              <a:tailEnd/>
            </a:ln>
          </p:spPr>
          <p:txBody>
            <a:bodyPr/>
            <a:lstStyle/>
            <a:p>
              <a:pPr defTabSz="766763">
                <a:buClr>
                  <a:srgbClr val="CC9900"/>
                </a:buClr>
              </a:pPr>
              <a:r>
                <a:rPr lang="en-US" altLang="zh-CN" sz="700" dirty="0">
                  <a:latin typeface="Arial Unicode MS" pitchFamily="34" charset="-122"/>
                  <a:ea typeface="Arial Unicode MS" pitchFamily="34" charset="-122"/>
                  <a:cs typeface="Arial Unicode MS" pitchFamily="34" charset="-122"/>
                </a:rPr>
                <a:t>ASBR2</a:t>
              </a:r>
              <a:endParaRPr lang="zh-CN" altLang="en-US" sz="700" dirty="0">
                <a:latin typeface="Arial Unicode MS" pitchFamily="34" charset="-122"/>
                <a:ea typeface="Arial Unicode MS" pitchFamily="34" charset="-122"/>
                <a:cs typeface="Arial Unicode MS" pitchFamily="34" charset="-122"/>
              </a:endParaRPr>
            </a:p>
          </p:txBody>
        </p:sp>
        <p:sp>
          <p:nvSpPr>
            <p:cNvPr id="16" name="TextBox 15"/>
            <p:cNvSpPr txBox="1">
              <a:spLocks noChangeArrowheads="1"/>
            </p:cNvSpPr>
            <p:nvPr/>
          </p:nvSpPr>
          <p:spPr bwMode="auto">
            <a:xfrm>
              <a:off x="6876256" y="3933056"/>
              <a:ext cx="504056" cy="468726"/>
            </a:xfrm>
            <a:prstGeom prst="rect">
              <a:avLst/>
            </a:prstGeom>
            <a:solidFill>
              <a:srgbClr val="FFC000"/>
            </a:solidFill>
            <a:ln w="9525">
              <a:solidFill>
                <a:schemeClr val="tx1"/>
              </a:solidFill>
              <a:miter lim="800000"/>
              <a:headEnd/>
              <a:tailEnd/>
            </a:ln>
          </p:spPr>
          <p:txBody>
            <a:bodyPr anchor="ctr"/>
            <a:lstStyle/>
            <a:p>
              <a:pPr algn="ctr"/>
              <a:r>
                <a:rPr lang="en-US" altLang="zh-CN" sz="1000">
                  <a:latin typeface="Arial Unicode MS" pitchFamily="34" charset="-122"/>
                  <a:ea typeface="Arial Unicode MS" pitchFamily="34" charset="-122"/>
                  <a:cs typeface="Arial Unicode MS" pitchFamily="34" charset="-122"/>
                </a:rPr>
                <a:t>NNI</a:t>
              </a:r>
            </a:p>
            <a:p>
              <a:pPr algn="ctr"/>
              <a:r>
                <a:rPr lang="en-US" altLang="zh-CN" sz="1000">
                  <a:latin typeface="Arial Unicode MS" pitchFamily="34" charset="-122"/>
                  <a:ea typeface="Arial Unicode MS" pitchFamily="34" charset="-122"/>
                  <a:cs typeface="Arial Unicode MS" pitchFamily="34" charset="-122"/>
                </a:rPr>
                <a:t>Site</a:t>
              </a:r>
              <a:endParaRPr lang="zh-CN" altLang="en-US" sz="1000">
                <a:latin typeface="Arial Unicode MS" pitchFamily="34" charset="-122"/>
                <a:ea typeface="Arial Unicode MS" pitchFamily="34" charset="-122"/>
                <a:cs typeface="Arial Unicode MS" pitchFamily="34" charset="-122"/>
              </a:endParaRPr>
            </a:p>
          </p:txBody>
        </p:sp>
        <p:sp>
          <p:nvSpPr>
            <p:cNvPr id="17" name="下箭头 16"/>
            <p:cNvSpPr>
              <a:spLocks noChangeArrowheads="1"/>
            </p:cNvSpPr>
            <p:nvPr/>
          </p:nvSpPr>
          <p:spPr bwMode="auto">
            <a:xfrm>
              <a:off x="7055313" y="4437112"/>
              <a:ext cx="144016" cy="288032"/>
            </a:xfrm>
            <a:prstGeom prst="downArrow">
              <a:avLst>
                <a:gd name="adj1" fmla="val 50000"/>
                <a:gd name="adj2" fmla="val 50000"/>
              </a:avLst>
            </a:prstGeom>
            <a:solidFill>
              <a:srgbClr val="FFC000"/>
            </a:solidFill>
            <a:ln w="9525">
              <a:solidFill>
                <a:schemeClr val="tx1"/>
              </a:solidFill>
              <a:miter lim="800000"/>
              <a:headEnd/>
              <a:tailEnd/>
            </a:ln>
          </p:spPr>
          <p:txBody>
            <a:bodyPr/>
            <a:lstStyle/>
            <a:p>
              <a:pPr defTabSz="766763">
                <a:buClr>
                  <a:srgbClr val="CC9900"/>
                </a:buClr>
                <a:buFont typeface="Wingdings" pitchFamily="2" charset="2"/>
                <a:buChar char="n"/>
              </a:pPr>
              <a:endParaRPr lang="zh-CN" altLang="en-US" sz="1500">
                <a:latin typeface="Arial Unicode MS" pitchFamily="34" charset="-122"/>
                <a:ea typeface="Arial Unicode MS" pitchFamily="34" charset="-122"/>
                <a:cs typeface="Arial Unicode MS" pitchFamily="34" charset="-122"/>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000" dirty="0" smtClean="0"/>
              <a:t>EVPN Support</a:t>
            </a:r>
            <a:endParaRPr lang="zh-CN" altLang="en-US" sz="4000" dirty="0"/>
          </a:p>
        </p:txBody>
      </p:sp>
      <p:sp>
        <p:nvSpPr>
          <p:cNvPr id="3" name="内容占位符 2"/>
          <p:cNvSpPr>
            <a:spLocks noGrp="1"/>
          </p:cNvSpPr>
          <p:nvPr>
            <p:ph idx="1"/>
          </p:nvPr>
        </p:nvSpPr>
        <p:spPr>
          <a:xfrm>
            <a:off x="381000" y="1295400"/>
            <a:ext cx="8229600" cy="5181600"/>
          </a:xfrm>
        </p:spPr>
        <p:txBody>
          <a:bodyPr>
            <a:normAutofit fontScale="62500" lnSpcReduction="20000"/>
          </a:bodyPr>
          <a:lstStyle/>
          <a:p>
            <a:r>
              <a:rPr lang="en-US" altLang="zh-CN" dirty="0" smtClean="0"/>
              <a:t>Main thing was to capture the relationship </a:t>
            </a:r>
            <a:r>
              <a:rPr lang="en-US" altLang="zh-CN" dirty="0"/>
              <a:t>between broadcast domains (e.g., VLANs), Ethernet Tag IDs (e.g., VIDs), and MAC-VRFs </a:t>
            </a:r>
            <a:r>
              <a:rPr lang="en-US" altLang="zh-CN" dirty="0" smtClean="0"/>
              <a:t>in </a:t>
            </a:r>
            <a:r>
              <a:rPr lang="en-US" altLang="zh-CN" dirty="0"/>
              <a:t>EVPN </a:t>
            </a:r>
          </a:p>
          <a:p>
            <a:r>
              <a:rPr lang="en-US" altLang="zh-CN" dirty="0" smtClean="0"/>
              <a:t>VLAN-Based </a:t>
            </a:r>
            <a:r>
              <a:rPr lang="en-US" altLang="zh-CN" dirty="0" smtClean="0"/>
              <a:t>Service Interface</a:t>
            </a:r>
          </a:p>
          <a:p>
            <a:pPr lvl="1"/>
            <a:r>
              <a:rPr lang="en-US" altLang="zh-CN" dirty="0" smtClean="0"/>
              <a:t>One to one mapping between VLAN VID and MAC-VRF</a:t>
            </a:r>
          </a:p>
          <a:p>
            <a:r>
              <a:rPr lang="en-US" altLang="zh-CN" dirty="0" smtClean="0"/>
              <a:t>VLAN Bundle Service Interface</a:t>
            </a:r>
          </a:p>
          <a:p>
            <a:pPr lvl="1"/>
            <a:r>
              <a:rPr lang="en-US" altLang="zh-CN" dirty="0" smtClean="0"/>
              <a:t>Multiple VLAN share the same bridge table</a:t>
            </a:r>
          </a:p>
          <a:p>
            <a:pPr lvl="1"/>
            <a:r>
              <a:rPr lang="en-US" altLang="zh-CN" dirty="0" smtClean="0"/>
              <a:t>One bridge table is corresponding to one MAC-VRF</a:t>
            </a:r>
          </a:p>
          <a:p>
            <a:r>
              <a:rPr lang="en-US" altLang="zh-CN" dirty="0" smtClean="0"/>
              <a:t>Port-Based Service Interface</a:t>
            </a:r>
          </a:p>
          <a:p>
            <a:pPr lvl="1"/>
            <a:r>
              <a:rPr lang="en-US" altLang="zh-CN" dirty="0" smtClean="0"/>
              <a:t>Special case of VLAN Bundle Service Interface</a:t>
            </a:r>
          </a:p>
          <a:p>
            <a:pPr lvl="2"/>
            <a:r>
              <a:rPr lang="en-US" altLang="zh-CN" sz="2900" dirty="0" smtClean="0"/>
              <a:t>All VLANs on the port belong to one bundle service</a:t>
            </a:r>
          </a:p>
          <a:p>
            <a:r>
              <a:rPr lang="en-US" altLang="zh-CN" dirty="0" smtClean="0"/>
              <a:t>VLAN-Aware Bundle Service Interface</a:t>
            </a:r>
          </a:p>
          <a:p>
            <a:pPr lvl="1"/>
            <a:r>
              <a:rPr lang="en-US" altLang="zh-CN" dirty="0" smtClean="0"/>
              <a:t>One to one mapping between VLAN and Bridge Table</a:t>
            </a:r>
          </a:p>
          <a:p>
            <a:pPr lvl="1"/>
            <a:r>
              <a:rPr lang="en-US" altLang="zh-CN" dirty="0" smtClean="0"/>
              <a:t>Multiple Bridge tables share the same MAC-VRF</a:t>
            </a:r>
          </a:p>
          <a:p>
            <a:r>
              <a:rPr lang="en-US" altLang="zh-CN" dirty="0" smtClean="0"/>
              <a:t>Port-Based VLAN-Aware Service Interface</a:t>
            </a:r>
          </a:p>
          <a:p>
            <a:pPr lvl="1"/>
            <a:r>
              <a:rPr lang="en-US" altLang="zh-CN" dirty="0" smtClean="0"/>
              <a:t>Special case of VLAN-Aware Bundle Service Interface</a:t>
            </a:r>
          </a:p>
          <a:p>
            <a:pPr lvl="2"/>
            <a:r>
              <a:rPr lang="en-US" altLang="zh-CN" sz="2900" dirty="0" smtClean="0"/>
              <a:t>All VLANs on the port belong to one bundle </a:t>
            </a:r>
            <a:r>
              <a:rPr lang="en-US" altLang="zh-CN" sz="2900" dirty="0" smtClean="0"/>
              <a:t>service</a:t>
            </a:r>
            <a:endParaRPr lang="en-US" altLang="zh-CN" sz="29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152400"/>
            <a:ext cx="8229600" cy="838200"/>
          </a:xfrm>
        </p:spPr>
        <p:txBody>
          <a:bodyPr/>
          <a:lstStyle/>
          <a:p>
            <a:r>
              <a:rPr lang="en-US" altLang="zh-CN" dirty="0" smtClean="0"/>
              <a:t>Document Status</a:t>
            </a:r>
            <a:endParaRPr lang="zh-CN" altLang="en-US" dirty="0"/>
          </a:p>
        </p:txBody>
      </p:sp>
      <p:sp>
        <p:nvSpPr>
          <p:cNvPr id="3" name="内容占位符 2"/>
          <p:cNvSpPr>
            <a:spLocks noGrp="1"/>
          </p:cNvSpPr>
          <p:nvPr>
            <p:ph idx="1"/>
          </p:nvPr>
        </p:nvSpPr>
        <p:spPr>
          <a:xfrm>
            <a:off x="381000" y="990600"/>
            <a:ext cx="8229600" cy="5257800"/>
          </a:xfrm>
        </p:spPr>
        <p:txBody>
          <a:bodyPr>
            <a:normAutofit fontScale="77500" lnSpcReduction="20000"/>
          </a:bodyPr>
          <a:lstStyle/>
          <a:p>
            <a:r>
              <a:rPr lang="en-US" altLang="zh-CN" dirty="0"/>
              <a:t>Changes </a:t>
            </a:r>
            <a:r>
              <a:rPr lang="en-US" altLang="zh-CN" dirty="0" smtClean="0"/>
              <a:t>in recent</a:t>
            </a:r>
            <a:r>
              <a:rPr lang="en-US" altLang="zh-CN" dirty="0" smtClean="0"/>
              <a:t> versions</a:t>
            </a:r>
            <a:endParaRPr lang="en-US" altLang="zh-CN" dirty="0" smtClean="0"/>
          </a:p>
          <a:p>
            <a:pPr lvl="1"/>
            <a:r>
              <a:rPr lang="en-US" altLang="zh-CN" dirty="0" smtClean="0"/>
              <a:t>Introduce additional </a:t>
            </a:r>
            <a:r>
              <a:rPr lang="en-US" altLang="zh-CN" dirty="0" smtClean="0"/>
              <a:t>terminology</a:t>
            </a:r>
            <a:endParaRPr lang="en-US" altLang="zh-CN" dirty="0" smtClean="0"/>
          </a:p>
          <a:p>
            <a:pPr lvl="1"/>
            <a:r>
              <a:rPr lang="en-US" altLang="zh-CN" dirty="0" smtClean="0"/>
              <a:t>Modify figure 5 to get consistent with RFC8049</a:t>
            </a:r>
          </a:p>
          <a:p>
            <a:pPr lvl="1"/>
            <a:r>
              <a:rPr lang="en-US" altLang="zh-CN" dirty="0" smtClean="0"/>
              <a:t>Add end to end Multi-segment connectivity support</a:t>
            </a:r>
          </a:p>
          <a:p>
            <a:pPr lvl="1">
              <a:buNone/>
            </a:pPr>
            <a:r>
              <a:rPr lang="en-US" altLang="zh-CN" dirty="0" smtClean="0"/>
              <a:t>    and site-vpn-flavor-e2e attribute</a:t>
            </a:r>
          </a:p>
          <a:p>
            <a:pPr lvl="1"/>
            <a:r>
              <a:rPr lang="en-US" altLang="zh-CN" dirty="0" smtClean="0"/>
              <a:t>Add usage example to explain how to use EVC and OVC.</a:t>
            </a:r>
          </a:p>
          <a:p>
            <a:pPr lvl="1"/>
            <a:r>
              <a:rPr lang="en-US" altLang="zh-CN" dirty="0" smtClean="0"/>
              <a:t>Discuss applicability of this model to inter-provider support.</a:t>
            </a:r>
          </a:p>
          <a:p>
            <a:pPr lvl="1"/>
            <a:r>
              <a:rPr lang="en-US" altLang="zh-CN" dirty="0" smtClean="0"/>
              <a:t>Reduce redundant parameters related to encapsulation type and Ethernet type in the model. </a:t>
            </a:r>
          </a:p>
          <a:p>
            <a:pPr lvl="1"/>
            <a:r>
              <a:rPr lang="en-US" altLang="zh-CN" dirty="0" smtClean="0"/>
              <a:t>Clarify the relationship between guarantee-bandwidth-percent and CIR, EIR and PIR. </a:t>
            </a:r>
          </a:p>
          <a:p>
            <a:pPr lvl="1"/>
            <a:r>
              <a:rPr lang="en-US" altLang="zh-CN" dirty="0" smtClean="0"/>
              <a:t>Modify model structure for VPN service to make it consistent with the text in section 5. </a:t>
            </a:r>
          </a:p>
          <a:p>
            <a:pPr lvl="1"/>
            <a:r>
              <a:rPr lang="en-US" altLang="zh-CN" dirty="0" smtClean="0"/>
              <a:t>Remove Sub-</a:t>
            </a:r>
            <a:r>
              <a:rPr lang="en-US" altLang="zh-CN" dirty="0" err="1" smtClean="0"/>
              <a:t>inf</a:t>
            </a:r>
            <a:r>
              <a:rPr lang="en-US" altLang="zh-CN" dirty="0" smtClean="0"/>
              <a:t> parameter since it is similar to </a:t>
            </a:r>
            <a:r>
              <a:rPr lang="en-US" altLang="zh-CN" dirty="0" err="1" smtClean="0"/>
              <a:t>QinQ</a:t>
            </a:r>
            <a:r>
              <a:rPr lang="en-US" altLang="zh-CN" dirty="0" smtClean="0"/>
              <a:t> parameter.</a:t>
            </a:r>
          </a:p>
          <a:p>
            <a:pPr lvl="1"/>
            <a:r>
              <a:rPr lang="en-US" altLang="zh-CN" dirty="0" smtClean="0"/>
              <a:t>Add "direction" parameter for </a:t>
            </a:r>
            <a:r>
              <a:rPr lang="en-US" altLang="zh-CN" dirty="0" err="1" smtClean="0"/>
              <a:t>QoS</a:t>
            </a:r>
            <a:r>
              <a:rPr lang="en-US" altLang="zh-CN" dirty="0" smtClean="0"/>
              <a:t> profile. </a:t>
            </a:r>
          </a:p>
          <a:p>
            <a:pPr lvl="1"/>
            <a:r>
              <a:rPr lang="en-US" altLang="zh-CN" dirty="0" smtClean="0"/>
              <a:t>Update XML example and figure in section 5.16. </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Open Issues</a:t>
            </a:r>
            <a:endParaRPr lang="en-GB" dirty="0"/>
          </a:p>
        </p:txBody>
      </p:sp>
      <p:sp>
        <p:nvSpPr>
          <p:cNvPr id="3" name="Content Placeholder 2"/>
          <p:cNvSpPr>
            <a:spLocks noGrp="1"/>
          </p:cNvSpPr>
          <p:nvPr>
            <p:ph idx="1"/>
          </p:nvPr>
        </p:nvSpPr>
        <p:spPr>
          <a:xfrm>
            <a:off x="457200" y="1493837"/>
            <a:ext cx="8229600" cy="4525963"/>
          </a:xfrm>
        </p:spPr>
        <p:txBody>
          <a:bodyPr>
            <a:normAutofit lnSpcReduction="10000"/>
          </a:bodyPr>
          <a:lstStyle/>
          <a:p>
            <a:pPr marL="514350" indent="-514350">
              <a:buFont typeface="+mj-lt"/>
              <a:buAutoNum type="arabicPeriod"/>
            </a:pPr>
            <a:r>
              <a:rPr lang="en-GB" dirty="0" smtClean="0"/>
              <a:t>Support for EVC</a:t>
            </a:r>
          </a:p>
          <a:p>
            <a:pPr marL="514350" indent="-514350">
              <a:buFont typeface="+mj-lt"/>
              <a:buAutoNum type="arabicPeriod"/>
            </a:pPr>
            <a:r>
              <a:rPr lang="en-GB" dirty="0" smtClean="0"/>
              <a:t>LAG Loop Avoidance</a:t>
            </a:r>
          </a:p>
          <a:p>
            <a:pPr marL="514350" indent="-514350">
              <a:buFont typeface="+mj-lt"/>
              <a:buAutoNum type="arabicPeriod"/>
            </a:pPr>
            <a:r>
              <a:rPr lang="en-US" altLang="zh-CN" dirty="0"/>
              <a:t>L2VPN Interworking </a:t>
            </a:r>
            <a:r>
              <a:rPr lang="en-US" altLang="zh-CN" dirty="0" smtClean="0"/>
              <a:t>Support</a:t>
            </a:r>
          </a:p>
          <a:p>
            <a:pPr marL="514350" indent="-514350">
              <a:buFont typeface="+mj-lt"/>
              <a:buAutoNum type="arabicPeriod"/>
            </a:pPr>
            <a:r>
              <a:rPr lang="en-US" altLang="zh-CN" dirty="0"/>
              <a:t>Signaling Option </a:t>
            </a:r>
            <a:r>
              <a:rPr lang="en-US" altLang="zh-CN" dirty="0" smtClean="0"/>
              <a:t>Parameters</a:t>
            </a:r>
          </a:p>
          <a:p>
            <a:pPr marL="514350" indent="-514350">
              <a:buFont typeface="+mj-lt"/>
              <a:buAutoNum type="arabicPeriod"/>
            </a:pPr>
            <a:r>
              <a:rPr lang="en-US" altLang="zh-CN" dirty="0"/>
              <a:t>Applicability to Inter-Provider and </a:t>
            </a:r>
            <a:r>
              <a:rPr lang="en-US" altLang="zh-CN" dirty="0" smtClean="0"/>
              <a:t>Inter-Domain </a:t>
            </a:r>
            <a:r>
              <a:rPr lang="en-US" altLang="zh-CN" dirty="0"/>
              <a:t>Case</a:t>
            </a:r>
            <a:endParaRPr lang="en-US" altLang="zh-CN" dirty="0" smtClean="0"/>
          </a:p>
          <a:p>
            <a:pPr marL="514350" indent="-514350">
              <a:buFont typeface="+mj-lt"/>
              <a:buAutoNum type="arabicPeriod"/>
            </a:pPr>
            <a:r>
              <a:rPr lang="en-US" altLang="zh-CN" dirty="0" smtClean="0"/>
              <a:t>Get text to describe all multi-homing options</a:t>
            </a:r>
          </a:p>
          <a:p>
            <a:pPr marL="514350" indent="-514350">
              <a:buFont typeface="+mj-lt"/>
              <a:buAutoNum type="arabicPeriod"/>
            </a:pPr>
            <a:r>
              <a:rPr lang="en-US" altLang="zh-CN" dirty="0" smtClean="0"/>
              <a:t>Trivial </a:t>
            </a:r>
            <a:r>
              <a:rPr lang="en-US" altLang="zh-CN" dirty="0" err="1" smtClean="0"/>
              <a:t>pyang</a:t>
            </a:r>
            <a:r>
              <a:rPr lang="en-US" altLang="zh-CN" dirty="0" smtClean="0"/>
              <a:t> error &amp; warning from IETF tools</a:t>
            </a:r>
            <a:endParaRPr lang="en-GB" dirty="0" smtClean="0"/>
          </a:p>
        </p:txBody>
      </p:sp>
    </p:spTree>
    <p:extLst>
      <p:ext uri="{BB962C8B-B14F-4D97-AF65-F5344CB8AC3E}">
        <p14:creationId xmlns:p14="http://schemas.microsoft.com/office/powerpoint/2010/main" val="1650121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Open Issue 1: Support for EVC?</a:t>
            </a:r>
            <a:endParaRPr lang="en-GB" dirty="0"/>
          </a:p>
        </p:txBody>
      </p:sp>
      <p:sp>
        <p:nvSpPr>
          <p:cNvPr id="3" name="Content Placeholder 2"/>
          <p:cNvSpPr>
            <a:spLocks noGrp="1"/>
          </p:cNvSpPr>
          <p:nvPr>
            <p:ph idx="1"/>
          </p:nvPr>
        </p:nvSpPr>
        <p:spPr>
          <a:xfrm>
            <a:off x="457200" y="1493837"/>
            <a:ext cx="8229600" cy="4525963"/>
          </a:xfrm>
        </p:spPr>
        <p:txBody>
          <a:bodyPr>
            <a:normAutofit lnSpcReduction="10000"/>
          </a:bodyPr>
          <a:lstStyle/>
          <a:p>
            <a:r>
              <a:rPr lang="en-GB" sz="3000" dirty="0" smtClean="0"/>
              <a:t>Do we want to support for </a:t>
            </a:r>
            <a:r>
              <a:rPr lang="en-GB" sz="3000" dirty="0"/>
              <a:t>EVC in </a:t>
            </a:r>
            <a:r>
              <a:rPr lang="en-GB" sz="3000" dirty="0" smtClean="0"/>
              <a:t>this model?</a:t>
            </a:r>
          </a:p>
          <a:p>
            <a:pPr lvl="1"/>
            <a:r>
              <a:rPr lang="en-GB" sz="2600" dirty="0" smtClean="0"/>
              <a:t>Someone has to do the work!</a:t>
            </a:r>
          </a:p>
          <a:p>
            <a:r>
              <a:rPr lang="en-GB" sz="3000" dirty="0"/>
              <a:t>Do we know of operators offering EVC services</a:t>
            </a:r>
            <a:r>
              <a:rPr lang="en-GB" sz="3000" dirty="0" smtClean="0"/>
              <a:t>?</a:t>
            </a:r>
          </a:p>
          <a:p>
            <a:r>
              <a:rPr lang="en-GB" sz="3000" dirty="0"/>
              <a:t>Is it </a:t>
            </a:r>
            <a:r>
              <a:rPr lang="en-GB" sz="3000" dirty="0" smtClean="0"/>
              <a:t>in scope </a:t>
            </a:r>
            <a:r>
              <a:rPr lang="en-GB" sz="3000" dirty="0"/>
              <a:t>for the </a:t>
            </a:r>
            <a:r>
              <a:rPr lang="en-GB" sz="3000" dirty="0" smtClean="0"/>
              <a:t>IETF to </a:t>
            </a:r>
            <a:r>
              <a:rPr lang="en-GB" sz="3000" dirty="0"/>
              <a:t>do </a:t>
            </a:r>
            <a:r>
              <a:rPr lang="en-GB" sz="3000" dirty="0" smtClean="0"/>
              <a:t>this? Debate…</a:t>
            </a:r>
          </a:p>
          <a:p>
            <a:pPr lvl="1"/>
            <a:r>
              <a:rPr lang="en-GB" dirty="0"/>
              <a:t>Yes, if it is just </a:t>
            </a:r>
            <a:r>
              <a:rPr lang="en-GB" dirty="0" smtClean="0"/>
              <a:t>identifying </a:t>
            </a:r>
            <a:r>
              <a:rPr lang="en-GB" dirty="0"/>
              <a:t>the </a:t>
            </a:r>
            <a:r>
              <a:rPr lang="en-GB" dirty="0" smtClean="0"/>
              <a:t>service type</a:t>
            </a:r>
          </a:p>
          <a:p>
            <a:pPr lvl="1"/>
            <a:r>
              <a:rPr lang="en-GB" dirty="0"/>
              <a:t>No, if it </a:t>
            </a:r>
            <a:r>
              <a:rPr lang="en-GB" dirty="0" smtClean="0"/>
              <a:t>requires us </a:t>
            </a:r>
            <a:r>
              <a:rPr lang="en-GB" dirty="0"/>
              <a:t>to write </a:t>
            </a:r>
            <a:r>
              <a:rPr lang="en-GB" dirty="0" smtClean="0"/>
              <a:t>details of </a:t>
            </a:r>
            <a:r>
              <a:rPr lang="en-GB" dirty="0"/>
              <a:t>the </a:t>
            </a:r>
            <a:r>
              <a:rPr lang="en-GB" dirty="0" smtClean="0"/>
              <a:t>service</a:t>
            </a:r>
          </a:p>
          <a:p>
            <a:pPr lvl="2"/>
            <a:r>
              <a:rPr lang="en-GB" dirty="0" smtClean="0"/>
              <a:t>We don’t own the definition of </a:t>
            </a:r>
            <a:r>
              <a:rPr lang="en-GB" dirty="0"/>
              <a:t>the </a:t>
            </a:r>
            <a:r>
              <a:rPr lang="en-GB" dirty="0" smtClean="0"/>
              <a:t>service</a:t>
            </a:r>
          </a:p>
          <a:p>
            <a:pPr lvl="1"/>
            <a:r>
              <a:rPr lang="en-GB" dirty="0"/>
              <a:t>Yes, </a:t>
            </a:r>
            <a:r>
              <a:rPr lang="en-GB" dirty="0" smtClean="0"/>
              <a:t>if we </a:t>
            </a:r>
            <a:r>
              <a:rPr lang="en-GB" dirty="0"/>
              <a:t>can </a:t>
            </a:r>
            <a:r>
              <a:rPr lang="en-GB" dirty="0" smtClean="0"/>
              <a:t>point to a </a:t>
            </a:r>
            <a:r>
              <a:rPr lang="en-GB" dirty="0"/>
              <a:t>module </a:t>
            </a:r>
            <a:r>
              <a:rPr lang="en-GB" dirty="0" smtClean="0"/>
              <a:t>written elsewhere</a:t>
            </a:r>
          </a:p>
          <a:p>
            <a:pPr lvl="2"/>
            <a:r>
              <a:rPr lang="en-GB" dirty="0" smtClean="0"/>
              <a:t>Maybe just </a:t>
            </a:r>
            <a:r>
              <a:rPr lang="en-GB" dirty="0"/>
              <a:t>a hook </a:t>
            </a:r>
            <a:r>
              <a:rPr lang="en-GB" dirty="0" smtClean="0"/>
              <a:t>if that </a:t>
            </a:r>
            <a:r>
              <a:rPr lang="en-GB" dirty="0"/>
              <a:t>module doesn’t </a:t>
            </a:r>
            <a:r>
              <a:rPr lang="en-GB" dirty="0" smtClean="0"/>
              <a:t>exist yet</a:t>
            </a:r>
          </a:p>
        </p:txBody>
      </p:sp>
    </p:spTree>
    <p:extLst>
      <p:ext uri="{BB962C8B-B14F-4D97-AF65-F5344CB8AC3E}">
        <p14:creationId xmlns:p14="http://schemas.microsoft.com/office/powerpoint/2010/main" val="2509433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16632"/>
            <a:ext cx="8229600" cy="634082"/>
          </a:xfrm>
        </p:spPr>
        <p:txBody>
          <a:bodyPr>
            <a:noAutofit/>
          </a:bodyPr>
          <a:lstStyle/>
          <a:p>
            <a:r>
              <a:rPr lang="en-US" altLang="zh-CN" sz="4000" dirty="0" smtClean="0"/>
              <a:t>Open Issue </a:t>
            </a:r>
            <a:r>
              <a:rPr lang="en-US" altLang="zh-CN" sz="4000" dirty="0" smtClean="0"/>
              <a:t>2: </a:t>
            </a:r>
            <a:r>
              <a:rPr lang="en-US" altLang="zh-CN" sz="4000" dirty="0" smtClean="0"/>
              <a:t>LAG Loop </a:t>
            </a:r>
            <a:r>
              <a:rPr lang="en-US" altLang="zh-CN" sz="4000" dirty="0" smtClean="0"/>
              <a:t>Avoidance</a:t>
            </a:r>
            <a:endParaRPr lang="zh-CN" altLang="en-US" sz="4000" dirty="0"/>
          </a:p>
        </p:txBody>
      </p:sp>
      <p:sp>
        <p:nvSpPr>
          <p:cNvPr id="3" name="内容占位符 2"/>
          <p:cNvSpPr>
            <a:spLocks noGrp="1"/>
          </p:cNvSpPr>
          <p:nvPr>
            <p:ph idx="1"/>
          </p:nvPr>
        </p:nvSpPr>
        <p:spPr>
          <a:xfrm>
            <a:off x="4175174" y="836712"/>
            <a:ext cx="4816426" cy="5544616"/>
          </a:xfrm>
        </p:spPr>
        <p:txBody>
          <a:bodyPr>
            <a:normAutofit fontScale="92500"/>
          </a:bodyPr>
          <a:lstStyle/>
          <a:p>
            <a:r>
              <a:rPr lang="en-US" altLang="zh-CN" sz="1600" dirty="0" smtClean="0"/>
              <a:t>In L3SM model, site-network-access/availability </a:t>
            </a:r>
            <a:r>
              <a:rPr lang="en-US" altLang="zh-CN" sz="1600" dirty="0" smtClean="0"/>
              <a:t>parameter(i.e., access-priority</a:t>
            </a:r>
            <a:r>
              <a:rPr lang="en-US" altLang="zh-CN" sz="1600" dirty="0" smtClean="0"/>
              <a:t>) and site-network-access/access-diversity parameters (e.g., group-id, constraint-type )are  defined to provide site redundancy support</a:t>
            </a:r>
            <a:r>
              <a:rPr lang="en-US" altLang="zh-CN" sz="1600" dirty="0" smtClean="0"/>
              <a:t>. For example…</a:t>
            </a:r>
            <a:endParaRPr lang="en-US" altLang="zh-CN" sz="1600" dirty="0" smtClean="0"/>
          </a:p>
          <a:p>
            <a:pPr lvl="1"/>
            <a:r>
              <a:rPr lang="en-US" altLang="zh-CN" sz="1300" dirty="0" smtClean="0"/>
              <a:t>CE1-PE1 </a:t>
            </a:r>
            <a:r>
              <a:rPr lang="en-US" altLang="zh-CN" sz="1300" dirty="0" smtClean="0"/>
              <a:t>link  access-diversity/group-id =1, access-priority =1</a:t>
            </a:r>
          </a:p>
          <a:p>
            <a:pPr lvl="1"/>
            <a:r>
              <a:rPr lang="en-US" altLang="zh-CN" sz="1300" dirty="0" smtClean="0"/>
              <a:t>CE2-PE2 link  access-diversity/group-id =1, access-priority =2</a:t>
            </a:r>
          </a:p>
          <a:p>
            <a:pPr lvl="1"/>
            <a:r>
              <a:rPr lang="en-US" altLang="zh-CN" sz="1300" dirty="0" smtClean="0"/>
              <a:t>CE3-PE3 link  access-diversity/group-id =2, access-priority =1</a:t>
            </a:r>
          </a:p>
          <a:p>
            <a:pPr lvl="1"/>
            <a:r>
              <a:rPr lang="en-US" altLang="zh-CN" sz="1300" dirty="0" smtClean="0"/>
              <a:t>CE4-PE4 link  access-diversity/group-id =2, access-priority =1</a:t>
            </a:r>
          </a:p>
          <a:p>
            <a:pPr lvl="1"/>
            <a:endParaRPr lang="en-US" altLang="zh-CN" sz="1200" dirty="0" smtClean="0"/>
          </a:p>
          <a:p>
            <a:r>
              <a:rPr lang="en-US" altLang="zh-CN" sz="1600" dirty="0" smtClean="0"/>
              <a:t>In L2SM model, Availability </a:t>
            </a:r>
            <a:r>
              <a:rPr lang="en-US" altLang="zh-CN" sz="1600" dirty="0" smtClean="0"/>
              <a:t>parameter(i.e</a:t>
            </a:r>
            <a:r>
              <a:rPr lang="en-US" altLang="zh-CN" sz="1600" dirty="0" smtClean="0"/>
              <a:t>., </a:t>
            </a:r>
            <a:r>
              <a:rPr lang="en-US" altLang="zh-CN" sz="1600" dirty="0" smtClean="0"/>
              <a:t> access-priority</a:t>
            </a:r>
            <a:r>
              <a:rPr lang="en-US" altLang="zh-CN" sz="1600" dirty="0" smtClean="0"/>
              <a:t>) is also supported and can be used together with site-network-access/access-diversity parameter.</a:t>
            </a:r>
          </a:p>
          <a:p>
            <a:r>
              <a:rPr lang="en-US" altLang="zh-CN" sz="1600" dirty="0" smtClean="0"/>
              <a:t>In addition, in L2SM model, LAG-interfaces parameter under connection is defined to provide link aggregation support</a:t>
            </a:r>
          </a:p>
          <a:p>
            <a:r>
              <a:rPr lang="en-US" altLang="zh-CN" sz="1600" dirty="0" smtClean="0"/>
              <a:t>We need to understand the relationship between LAG-interface parameter such as member link name and network-access-id</a:t>
            </a:r>
          </a:p>
          <a:p>
            <a:pPr lvl="1"/>
            <a:r>
              <a:rPr lang="en-US" altLang="zh-CN" sz="1500" dirty="0" smtClean="0"/>
              <a:t>Looks like LAG-interface related other parameters are complementary to access-priority defined in L2SM.</a:t>
            </a:r>
          </a:p>
          <a:p>
            <a:r>
              <a:rPr lang="en-US" altLang="zh-CN" sz="1600" dirty="0" smtClean="0"/>
              <a:t>Can we close this issue?</a:t>
            </a:r>
          </a:p>
          <a:p>
            <a:endParaRPr lang="zh-CN" altLang="en-US" sz="1600" dirty="0"/>
          </a:p>
        </p:txBody>
      </p:sp>
      <p:pic>
        <p:nvPicPr>
          <p:cNvPr id="3074" name="Picture 2"/>
          <p:cNvPicPr>
            <a:picLocks noChangeAspect="1" noChangeArrowheads="1"/>
          </p:cNvPicPr>
          <p:nvPr/>
        </p:nvPicPr>
        <p:blipFill>
          <a:blip r:embed="rId3" cstate="print">
            <a:grayscl/>
            <a:extLst>
              <a:ext uri="{BEBA8EAE-BF5A-486C-A8C5-ECC9F3942E4B}">
                <a14:imgProps xmlns:a14="http://schemas.microsoft.com/office/drawing/2010/main">
                  <a14:imgLayer r:embed="rId4">
                    <a14:imgEffect>
                      <a14:artisticPhotocopy/>
                    </a14:imgEffect>
                    <a14:imgEffect>
                      <a14:saturation sat="300000"/>
                    </a14:imgEffect>
                  </a14:imgLayer>
                </a14:imgProps>
              </a:ext>
            </a:extLst>
          </a:blip>
          <a:srcRect/>
          <a:stretch>
            <a:fillRect/>
          </a:stretch>
        </p:blipFill>
        <p:spPr bwMode="auto">
          <a:xfrm>
            <a:off x="323528" y="980728"/>
            <a:ext cx="4032448" cy="1584176"/>
          </a:xfrm>
          <a:prstGeom prst="rect">
            <a:avLst/>
          </a:prstGeom>
          <a:noFill/>
          <a:ln w="9525">
            <a:noFill/>
            <a:miter lim="800000"/>
            <a:headEnd/>
            <a:tailEnd/>
          </a:ln>
        </p:spPr>
      </p:pic>
      <p:pic>
        <p:nvPicPr>
          <p:cNvPr id="3075" name="Picture 3"/>
          <p:cNvPicPr>
            <a:picLocks noChangeAspect="1" noChangeArrowheads="1"/>
          </p:cNvPicPr>
          <p:nvPr/>
        </p:nvPicPr>
        <p:blipFill>
          <a:blip r:embed="rId5" cstate="print">
            <a:extLst>
              <a:ext uri="{BEBA8EAE-BF5A-486C-A8C5-ECC9F3942E4B}">
                <a14:imgProps xmlns:a14="http://schemas.microsoft.com/office/drawing/2010/main">
                  <a14:imgLayer r:embed="rId6">
                    <a14:imgEffect>
                      <a14:artisticPhotocopy/>
                    </a14:imgEffect>
                  </a14:imgLayer>
                </a14:imgProps>
              </a:ext>
            </a:extLst>
          </a:blip>
          <a:srcRect/>
          <a:stretch>
            <a:fillRect/>
          </a:stretch>
        </p:blipFill>
        <p:spPr bwMode="auto">
          <a:xfrm>
            <a:off x="304800" y="2895600"/>
            <a:ext cx="3870374" cy="2664296"/>
          </a:xfrm>
          <a:prstGeom prst="rect">
            <a:avLst/>
          </a:prstGeom>
          <a:noFill/>
          <a:ln w="9525">
            <a:noFill/>
            <a:miter lim="800000"/>
            <a:headEnd/>
            <a:tailEnd/>
          </a:ln>
        </p:spPr>
      </p:pic>
      <p:sp>
        <p:nvSpPr>
          <p:cNvPr id="8" name="矩形 7"/>
          <p:cNvSpPr/>
          <p:nvPr/>
        </p:nvSpPr>
        <p:spPr>
          <a:xfrm>
            <a:off x="228600" y="6248400"/>
            <a:ext cx="4572000" cy="276999"/>
          </a:xfrm>
          <a:prstGeom prst="rect">
            <a:avLst/>
          </a:prstGeom>
        </p:spPr>
        <p:txBody>
          <a:bodyPr>
            <a:spAutoFit/>
          </a:bodyPr>
          <a:lstStyle/>
          <a:p>
            <a:r>
              <a:rPr lang="en-US" altLang="zh-CN" sz="1200" dirty="0" smtClean="0"/>
              <a:t>https://tools.ietf.org/id/draft-ietf-l2sm-l2vpn-service-model-01.txt</a:t>
            </a:r>
            <a:endParaRPr lang="zh-CN" altLang="en-US" sz="1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0"/>
            <a:ext cx="8229600" cy="778098"/>
          </a:xfrm>
        </p:spPr>
        <p:txBody>
          <a:bodyPr>
            <a:normAutofit/>
          </a:bodyPr>
          <a:lstStyle/>
          <a:p>
            <a:r>
              <a:rPr lang="en-US" altLang="zh-CN" sz="3000" dirty="0" smtClean="0"/>
              <a:t>Open Issue </a:t>
            </a:r>
            <a:r>
              <a:rPr lang="en-US" altLang="zh-CN" sz="3000" dirty="0" smtClean="0"/>
              <a:t>3: L2VPN </a:t>
            </a:r>
            <a:r>
              <a:rPr lang="en-US" altLang="zh-CN" sz="3000" dirty="0" smtClean="0"/>
              <a:t>Interworking Support</a:t>
            </a:r>
            <a:endParaRPr lang="zh-CN" altLang="en-US" sz="3000" dirty="0"/>
          </a:p>
        </p:txBody>
      </p:sp>
      <p:sp>
        <p:nvSpPr>
          <p:cNvPr id="3" name="内容占位符 2"/>
          <p:cNvSpPr>
            <a:spLocks noGrp="1"/>
          </p:cNvSpPr>
          <p:nvPr>
            <p:ph idx="1"/>
          </p:nvPr>
        </p:nvSpPr>
        <p:spPr>
          <a:xfrm>
            <a:off x="3923928" y="836712"/>
            <a:ext cx="4762872" cy="5289451"/>
          </a:xfrm>
        </p:spPr>
        <p:txBody>
          <a:bodyPr>
            <a:normAutofit/>
          </a:bodyPr>
          <a:lstStyle/>
          <a:p>
            <a:r>
              <a:rPr lang="en-US" altLang="zh-CN" sz="2000" dirty="0" smtClean="0"/>
              <a:t>L2VPN interworking supports 3 models:</a:t>
            </a:r>
          </a:p>
          <a:p>
            <a:pPr lvl="1"/>
            <a:r>
              <a:rPr lang="en-US" altLang="zh-CN" sz="1600" dirty="0" smtClean="0"/>
              <a:t>Local Switching Model</a:t>
            </a:r>
          </a:p>
          <a:p>
            <a:pPr lvl="1"/>
            <a:r>
              <a:rPr lang="en-US" altLang="zh-CN" sz="1600" dirty="0" smtClean="0"/>
              <a:t>Single sided IWF</a:t>
            </a:r>
          </a:p>
          <a:p>
            <a:pPr lvl="1"/>
            <a:r>
              <a:rPr lang="en-US" altLang="zh-CN" sz="1600" dirty="0" smtClean="0"/>
              <a:t>Distribute IWF</a:t>
            </a:r>
          </a:p>
          <a:p>
            <a:r>
              <a:rPr lang="en-US" altLang="zh-CN" sz="2000" dirty="0" smtClean="0"/>
              <a:t>Single sided IWF corresponds to Bridged Mode</a:t>
            </a:r>
          </a:p>
          <a:p>
            <a:r>
              <a:rPr lang="en-US" altLang="zh-CN" sz="2000" dirty="0" smtClean="0"/>
              <a:t>Distributed IWF corresponds to Routed Mode</a:t>
            </a:r>
          </a:p>
          <a:p>
            <a:r>
              <a:rPr lang="en-US" altLang="zh-CN" sz="2000" dirty="0" smtClean="0"/>
              <a:t>Open </a:t>
            </a:r>
            <a:r>
              <a:rPr lang="en-US" altLang="zh-CN" sz="2000" dirty="0" smtClean="0"/>
              <a:t>questions:</a:t>
            </a:r>
            <a:r>
              <a:rPr lang="zh-CN" altLang="en-US" sz="2000" dirty="0" smtClean="0"/>
              <a:t> </a:t>
            </a:r>
            <a:endParaRPr lang="en-GB" altLang="zh-CN" sz="2000" dirty="0" smtClean="0"/>
          </a:p>
          <a:p>
            <a:pPr lvl="1"/>
            <a:r>
              <a:rPr lang="en-US" altLang="zh-CN" sz="1600" dirty="0" smtClean="0"/>
              <a:t>If </a:t>
            </a:r>
            <a:r>
              <a:rPr lang="en-US" altLang="zh-CN" sz="1600" dirty="0" smtClean="0"/>
              <a:t>Interworking is supported, how do we configure  ATM PVC</a:t>
            </a:r>
            <a:r>
              <a:rPr lang="en-US" altLang="zh-CN" sz="1600" dirty="0" smtClean="0"/>
              <a:t>?</a:t>
            </a:r>
          </a:p>
          <a:p>
            <a:pPr lvl="1"/>
            <a:r>
              <a:rPr lang="en-US" altLang="zh-CN" sz="1600" dirty="0" smtClean="0"/>
              <a:t>Do </a:t>
            </a:r>
            <a:r>
              <a:rPr lang="en-US" altLang="zh-CN" sz="1600" dirty="0" smtClean="0"/>
              <a:t>we need to support legacy technology like </a:t>
            </a:r>
            <a:r>
              <a:rPr lang="en-US" altLang="zh-CN" sz="1600" dirty="0" err="1" smtClean="0"/>
              <a:t>ATMoMPLS</a:t>
            </a:r>
            <a:r>
              <a:rPr lang="en-US" altLang="zh-CN" sz="1600" dirty="0" smtClean="0"/>
              <a:t>, </a:t>
            </a:r>
            <a:r>
              <a:rPr lang="en-US" altLang="zh-CN" sz="1600" dirty="0" err="1" smtClean="0"/>
              <a:t>PPPoMPLS</a:t>
            </a:r>
            <a:r>
              <a:rPr lang="en-US" altLang="zh-CN" sz="1600" dirty="0" smtClean="0"/>
              <a:t>, </a:t>
            </a:r>
            <a:r>
              <a:rPr lang="en-US" altLang="zh-CN" sz="1600" dirty="0" err="1" smtClean="0"/>
              <a:t>FroMPLS</a:t>
            </a:r>
            <a:r>
              <a:rPr lang="en-US" altLang="zh-CN" sz="1600" dirty="0" smtClean="0"/>
              <a:t>?</a:t>
            </a:r>
          </a:p>
        </p:txBody>
      </p:sp>
      <p:pic>
        <p:nvPicPr>
          <p:cNvPr id="1026" name="Picture 2"/>
          <p:cNvPicPr>
            <a:picLocks noChangeAspect="1" noChangeArrowheads="1"/>
          </p:cNvPicPr>
          <p:nvPr/>
        </p:nvPicPr>
        <p:blipFill>
          <a:blip r:embed="rId3" cstate="print"/>
          <a:srcRect/>
          <a:stretch>
            <a:fillRect/>
          </a:stretch>
        </p:blipFill>
        <p:spPr bwMode="auto">
          <a:xfrm>
            <a:off x="323528" y="692696"/>
            <a:ext cx="3328814" cy="1908149"/>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251520" y="2708920"/>
            <a:ext cx="3491880" cy="1944216"/>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179512" y="4725144"/>
            <a:ext cx="3673996" cy="1916832"/>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6200"/>
            <a:ext cx="8229600" cy="1143000"/>
          </a:xfrm>
        </p:spPr>
        <p:txBody>
          <a:bodyPr>
            <a:normAutofit/>
          </a:bodyPr>
          <a:lstStyle/>
          <a:p>
            <a:r>
              <a:rPr lang="en-US" altLang="zh-CN" sz="3000" dirty="0" smtClean="0"/>
              <a:t>Open Issue </a:t>
            </a:r>
            <a:r>
              <a:rPr lang="en-US" altLang="zh-CN" sz="3000" dirty="0" smtClean="0"/>
              <a:t>4: Signaling </a:t>
            </a:r>
            <a:r>
              <a:rPr lang="en-US" altLang="zh-CN" sz="3000" dirty="0" smtClean="0"/>
              <a:t>Option Parameters</a:t>
            </a:r>
            <a:endParaRPr lang="zh-CN" altLang="en-US" sz="3000" dirty="0"/>
          </a:p>
        </p:txBody>
      </p:sp>
      <p:sp>
        <p:nvSpPr>
          <p:cNvPr id="3" name="内容占位符 2"/>
          <p:cNvSpPr>
            <a:spLocks noGrp="1"/>
          </p:cNvSpPr>
          <p:nvPr>
            <p:ph idx="1"/>
          </p:nvPr>
        </p:nvSpPr>
        <p:spPr>
          <a:xfrm>
            <a:off x="4419600" y="1295400"/>
            <a:ext cx="4419600" cy="4754563"/>
          </a:xfrm>
        </p:spPr>
        <p:txBody>
          <a:bodyPr>
            <a:normAutofit fontScale="70000" lnSpcReduction="20000"/>
          </a:bodyPr>
          <a:lstStyle/>
          <a:p>
            <a:r>
              <a:rPr lang="en-US" altLang="zh-CN" dirty="0" smtClean="0"/>
              <a:t>In L2SM, four signaling protocols are supported, i.e., BGP L2VPN, BGP EVPN, TLDP, L2TP.</a:t>
            </a:r>
          </a:p>
          <a:p>
            <a:r>
              <a:rPr lang="en-US" altLang="zh-CN" dirty="0" smtClean="0"/>
              <a:t>some parameters we defined for each signaling option is for signaling and VPN auto-discovery such as control word, VC </a:t>
            </a:r>
            <a:r>
              <a:rPr lang="en-US" altLang="zh-CN" dirty="0"/>
              <a:t>label, mac learning, </a:t>
            </a:r>
            <a:r>
              <a:rPr lang="en-US" altLang="zh-CN" dirty="0" err="1"/>
              <a:t>arp</a:t>
            </a:r>
            <a:r>
              <a:rPr lang="en-US" altLang="zh-CN" dirty="0"/>
              <a:t> suppression </a:t>
            </a:r>
            <a:r>
              <a:rPr lang="en-US" altLang="zh-CN" dirty="0" smtClean="0"/>
              <a:t>which will be used to configure PE.</a:t>
            </a:r>
          </a:p>
          <a:p>
            <a:r>
              <a:rPr lang="en-US" altLang="zh-CN" dirty="0" smtClean="0"/>
              <a:t>In addition, we have some parameters(e.g., </a:t>
            </a:r>
            <a:r>
              <a:rPr lang="en-US" altLang="zh-CN" dirty="0" err="1" smtClean="0"/>
              <a:t>vc</a:t>
            </a:r>
            <a:r>
              <a:rPr lang="en-US" altLang="zh-CN" dirty="0" smtClean="0"/>
              <a:t>-id, peer-id) used to describe connectivity between PE and Edge Gateway.</a:t>
            </a:r>
          </a:p>
          <a:p>
            <a:endParaRPr lang="zh-CN" altLang="en-US" dirty="0"/>
          </a:p>
        </p:txBody>
      </p:sp>
      <p:pic>
        <p:nvPicPr>
          <p:cNvPr id="1026"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hotocopy/>
                    </a14:imgEffect>
                  </a14:imgLayer>
                </a14:imgProps>
              </a:ext>
            </a:extLst>
          </a:blip>
          <a:srcRect/>
          <a:stretch>
            <a:fillRect/>
          </a:stretch>
        </p:blipFill>
        <p:spPr bwMode="auto">
          <a:xfrm>
            <a:off x="152400" y="1219200"/>
            <a:ext cx="4267200" cy="46767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en-US" altLang="zh-CN" sz="3000" dirty="0" smtClean="0"/>
              <a:t>Issue </a:t>
            </a:r>
            <a:r>
              <a:rPr lang="en-US" altLang="zh-CN" sz="3000" dirty="0" smtClean="0"/>
              <a:t>5: </a:t>
            </a:r>
            <a:r>
              <a:rPr lang="en-US" altLang="zh-CN" sz="3000" dirty="0" smtClean="0"/>
              <a:t>Applicability to </a:t>
            </a:r>
            <a:r>
              <a:rPr lang="en-US" altLang="zh-CN" sz="3000" dirty="0" smtClean="0"/>
              <a:t>Inter-Provider </a:t>
            </a:r>
            <a:r>
              <a:rPr lang="en-US" altLang="zh-CN" sz="3000" dirty="0" smtClean="0"/>
              <a:t>and </a:t>
            </a:r>
            <a:r>
              <a:rPr lang="en-US" altLang="zh-CN" sz="3000" dirty="0" smtClean="0"/>
              <a:t/>
            </a:r>
            <a:br>
              <a:rPr lang="en-US" altLang="zh-CN" sz="3000" dirty="0" smtClean="0"/>
            </a:br>
            <a:r>
              <a:rPr lang="en-US" altLang="zh-CN" sz="3000" dirty="0" smtClean="0"/>
              <a:t>Inter-Domain </a:t>
            </a:r>
            <a:r>
              <a:rPr lang="en-US" altLang="zh-CN" sz="3000" dirty="0" smtClean="0"/>
              <a:t>Case</a:t>
            </a:r>
            <a:endParaRPr lang="zh-CN" altLang="en-US" sz="3000" dirty="0"/>
          </a:p>
        </p:txBody>
      </p:sp>
      <p:sp>
        <p:nvSpPr>
          <p:cNvPr id="3" name="内容占位符 2"/>
          <p:cNvSpPr>
            <a:spLocks noGrp="1"/>
          </p:cNvSpPr>
          <p:nvPr>
            <p:ph idx="1"/>
          </p:nvPr>
        </p:nvSpPr>
        <p:spPr>
          <a:xfrm>
            <a:off x="3810000" y="1371600"/>
            <a:ext cx="4876800" cy="4525963"/>
          </a:xfrm>
        </p:spPr>
        <p:txBody>
          <a:bodyPr>
            <a:noAutofit/>
          </a:bodyPr>
          <a:lstStyle/>
          <a:p>
            <a:r>
              <a:rPr lang="en-US" altLang="zh-CN" sz="2000" dirty="0" smtClean="0"/>
              <a:t>In addition to Inter-provider control connections to run only between the two border routers, we can also offer an end-to-end, multi-segment connectivity to be constructed out of several connectivity segments, without maintaining an end-to-end control connection.</a:t>
            </a:r>
            <a:r>
              <a:rPr lang="en-US" altLang="zh-CN" sz="2400" dirty="0" smtClean="0"/>
              <a:t> </a:t>
            </a:r>
          </a:p>
          <a:p>
            <a:pPr lvl="1"/>
            <a:r>
              <a:rPr lang="en-US" altLang="zh-CN" sz="1800" dirty="0" smtClean="0"/>
              <a:t>End to end connectivity between site_1 and Site 3 spans across multiple domains and can be constructed by stitching network access connectivity within site_1 with OVC1, OVC3, OVC4 and network access connectivity within site3 </a:t>
            </a:r>
          </a:p>
          <a:p>
            <a:pPr lvl="1"/>
            <a:r>
              <a:rPr lang="en-US" altLang="zh-CN" sz="1800" dirty="0" smtClean="0"/>
              <a:t>The assumption is service orchestration layer in figure 5 should have visibility of the complete abstract topology and resource availability</a:t>
            </a:r>
            <a:endParaRPr lang="zh-CN" altLang="en-US" sz="1800" dirty="0"/>
          </a:p>
        </p:txBody>
      </p:sp>
      <p:pic>
        <p:nvPicPr>
          <p:cNvPr id="1026"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hotocopy/>
                    </a14:imgEffect>
                  </a14:imgLayer>
                </a14:imgProps>
              </a:ext>
            </a:extLst>
          </a:blip>
          <a:srcRect/>
          <a:stretch>
            <a:fillRect/>
          </a:stretch>
        </p:blipFill>
        <p:spPr bwMode="auto">
          <a:xfrm>
            <a:off x="152400" y="2463006"/>
            <a:ext cx="3962400" cy="2651919"/>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Note Well</a:t>
            </a:r>
            <a:endParaRPr lang="en-GB" dirty="0"/>
          </a:p>
        </p:txBody>
      </p:sp>
      <p:sp>
        <p:nvSpPr>
          <p:cNvPr id="3" name="Content Placeholder 2"/>
          <p:cNvSpPr>
            <a:spLocks noGrp="1"/>
          </p:cNvSpPr>
          <p:nvPr>
            <p:ph idx="1"/>
          </p:nvPr>
        </p:nvSpPr>
        <p:spPr>
          <a:xfrm>
            <a:off x="457200" y="1524000"/>
            <a:ext cx="8229600" cy="4876800"/>
          </a:xfrm>
        </p:spPr>
        <p:txBody>
          <a:bodyPr>
            <a:normAutofit fontScale="92500" lnSpcReduction="10000"/>
          </a:bodyPr>
          <a:lstStyle/>
          <a:p>
            <a:r>
              <a:rPr lang="en-US" altLang="en-US" sz="1600" dirty="0">
                <a:ea typeface="ＭＳ Ｐゴシック" pitchFamily="34" charset="-128"/>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lvl="1">
              <a:buFont typeface="Arial" pitchFamily="34" charset="0"/>
              <a:buChar char="•"/>
            </a:pPr>
            <a:r>
              <a:rPr lang="en-US" altLang="en-US" sz="1600" dirty="0">
                <a:ea typeface="ＭＳ Ｐゴシック" pitchFamily="34" charset="-128"/>
              </a:rPr>
              <a:t>The IETF plenary session</a:t>
            </a:r>
          </a:p>
          <a:p>
            <a:pPr lvl="1">
              <a:buFont typeface="Arial" pitchFamily="34" charset="0"/>
              <a:buChar char="•"/>
            </a:pPr>
            <a:r>
              <a:rPr lang="en-US" altLang="en-US" sz="1600" dirty="0">
                <a:ea typeface="ＭＳ Ｐゴシック" pitchFamily="34" charset="-128"/>
              </a:rPr>
              <a:t>The IESG, or any member thereof on behalf of the IESG</a:t>
            </a:r>
          </a:p>
          <a:p>
            <a:pPr lvl="1">
              <a:buFont typeface="Arial" pitchFamily="34" charset="0"/>
              <a:buChar char="•"/>
            </a:pPr>
            <a:r>
              <a:rPr lang="en-US" altLang="en-US" sz="1600" dirty="0">
                <a:ea typeface="ＭＳ Ｐゴシック" pitchFamily="34" charset="-128"/>
              </a:rPr>
              <a:t>Any IETF mailing list, including the IETF list itself, any working group or design team list, or any other list functioning under IETF auspices</a:t>
            </a:r>
          </a:p>
          <a:p>
            <a:pPr lvl="1">
              <a:buFont typeface="Arial" pitchFamily="34" charset="0"/>
              <a:buChar char="•"/>
            </a:pPr>
            <a:r>
              <a:rPr lang="en-US" altLang="en-US" sz="1600" dirty="0">
                <a:ea typeface="ＭＳ Ｐゴシック" pitchFamily="34" charset="-128"/>
              </a:rPr>
              <a:t>Any IETF working group or portion thereof</a:t>
            </a:r>
          </a:p>
          <a:p>
            <a:pPr lvl="1">
              <a:buFont typeface="Arial" pitchFamily="34" charset="0"/>
              <a:buChar char="•"/>
            </a:pPr>
            <a:r>
              <a:rPr lang="en-US" altLang="en-US" sz="1600" dirty="0">
                <a:ea typeface="ＭＳ Ｐゴシック" pitchFamily="34" charset="-128"/>
              </a:rPr>
              <a:t>Any Birds of a Feather (BOF) session</a:t>
            </a:r>
          </a:p>
          <a:p>
            <a:pPr lvl="1">
              <a:buFont typeface="Arial" pitchFamily="34" charset="0"/>
              <a:buChar char="•"/>
            </a:pPr>
            <a:r>
              <a:rPr lang="en-US" altLang="en-US" sz="1600" dirty="0">
                <a:ea typeface="ＭＳ Ｐゴシック" pitchFamily="34" charset="-128"/>
              </a:rPr>
              <a:t>The IAB or any member thereof on behalf of the IAB</a:t>
            </a:r>
          </a:p>
          <a:p>
            <a:pPr lvl="1">
              <a:buFont typeface="Arial" pitchFamily="34" charset="0"/>
              <a:buChar char="•"/>
            </a:pPr>
            <a:r>
              <a:rPr lang="en-US" altLang="en-US" sz="1600" dirty="0">
                <a:ea typeface="ＭＳ Ｐゴシック" pitchFamily="34" charset="-128"/>
              </a:rPr>
              <a:t>The RFC Editor or the Internet-Drafts function</a:t>
            </a:r>
          </a:p>
          <a:p>
            <a:r>
              <a:rPr lang="en-US" altLang="en-US" sz="1600" dirty="0">
                <a:ea typeface="ＭＳ Ｐゴシック" pitchFamily="34" charset="-128"/>
              </a:rPr>
              <a:t>All IETF Contributions are subject to the rules of </a:t>
            </a:r>
            <a:r>
              <a:rPr lang="en-US" altLang="en-US" sz="1600" dirty="0">
                <a:ea typeface="ＭＳ Ｐゴシック" pitchFamily="34" charset="-128"/>
                <a:hlinkClick r:id="rId2"/>
              </a:rPr>
              <a:t>RFC 5378</a:t>
            </a:r>
            <a:r>
              <a:rPr lang="en-US" altLang="en-US" sz="1600" dirty="0">
                <a:ea typeface="ＭＳ Ｐゴシック" pitchFamily="34" charset="-128"/>
              </a:rPr>
              <a:t> and </a:t>
            </a:r>
            <a:r>
              <a:rPr lang="en-US" altLang="en-US" sz="1600" dirty="0">
                <a:ea typeface="ＭＳ Ｐゴシック" pitchFamily="34" charset="-128"/>
                <a:hlinkClick r:id="rId3"/>
              </a:rPr>
              <a:t>RFC 8179</a:t>
            </a:r>
            <a:r>
              <a:rPr lang="en-US" altLang="en-US" sz="1600" dirty="0">
                <a:ea typeface="ＭＳ Ｐゴシック" pitchFamily="34" charset="-128"/>
              </a:rPr>
              <a:t>.</a:t>
            </a:r>
          </a:p>
          <a:p>
            <a:r>
              <a:rPr lang="en-US" altLang="en-US" sz="1600" dirty="0">
                <a:ea typeface="ＭＳ Ｐゴシック" pitchFamily="34" charset="-128"/>
              </a:rPr>
              <a:t>Statements made outside of an IETF session, mailing list or other function, that are clearly not intended to be input to an IETF activity, group or function, are not IETF Contributions in the context of this notice.  Please consult </a:t>
            </a:r>
            <a:r>
              <a:rPr lang="en-US" altLang="en-US" sz="1600" dirty="0">
                <a:ea typeface="ＭＳ Ｐゴシック" pitchFamily="34" charset="-128"/>
                <a:hlinkClick r:id="rId2"/>
              </a:rPr>
              <a:t>RFC 5378</a:t>
            </a:r>
            <a:r>
              <a:rPr lang="en-US" altLang="en-US" sz="1600" dirty="0">
                <a:ea typeface="ＭＳ Ｐゴシック" pitchFamily="34" charset="-128"/>
              </a:rPr>
              <a:t> and </a:t>
            </a:r>
            <a:r>
              <a:rPr lang="en-US" altLang="en-US" sz="1600" dirty="0">
                <a:ea typeface="ＭＳ Ｐゴシック" pitchFamily="34" charset="-128"/>
                <a:hlinkClick r:id="rId3"/>
              </a:rPr>
              <a:t>RFC 8179</a:t>
            </a:r>
            <a:r>
              <a:rPr lang="en-US" altLang="en-US" sz="1600" dirty="0">
                <a:ea typeface="ＭＳ Ｐゴシック" pitchFamily="34" charset="-128"/>
              </a:rPr>
              <a:t> for details. </a:t>
            </a:r>
          </a:p>
          <a:p>
            <a:r>
              <a:rPr lang="en-US" altLang="en-US" sz="1600" dirty="0">
                <a:ea typeface="ＭＳ Ｐゴシック" pitchFamily="34" charset="-128"/>
              </a:rPr>
              <a:t>A participant in any IETF activity is deemed to accept all IETF rules of process, as documented in Best Current Practices RFCs and IESG Statements. </a:t>
            </a:r>
          </a:p>
          <a:p>
            <a:r>
              <a:rPr lang="en-US" altLang="en-US" sz="1600" dirty="0">
                <a:ea typeface="ＭＳ Ｐゴシック" pitchFamily="34" charset="-128"/>
              </a:rPr>
              <a:t>A participant in any IETF activity acknowledges that written, audio and video records of meetings may be made and may be available to the public</a:t>
            </a:r>
            <a:r>
              <a:rPr lang="en-US" altLang="en-US" sz="1600" dirty="0" smtClean="0">
                <a:ea typeface="ＭＳ Ｐゴシック" pitchFamily="34" charset="-128"/>
              </a:rPr>
              <a:t>.</a:t>
            </a:r>
            <a:endParaRPr lang="en-US" altLang="en-US" sz="1600" dirty="0">
              <a:ea typeface="ＭＳ Ｐゴシック" pitchFamily="34" charset="-128"/>
            </a:endParaRPr>
          </a:p>
        </p:txBody>
      </p:sp>
    </p:spTree>
    <p:extLst>
      <p:ext uri="{BB962C8B-B14F-4D97-AF65-F5344CB8AC3E}">
        <p14:creationId xmlns:p14="http://schemas.microsoft.com/office/powerpoint/2010/main" val="25688271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Lessons </a:t>
            </a:r>
            <a:r>
              <a:rPr lang="en-US" altLang="zh-CN" dirty="0" smtClean="0"/>
              <a:t>Learnt </a:t>
            </a:r>
            <a:r>
              <a:rPr lang="en-US" altLang="zh-CN" dirty="0" smtClean="0"/>
              <a:t>from L3SMbis</a:t>
            </a:r>
            <a:endParaRPr lang="zh-CN" altLang="en-US" dirty="0"/>
          </a:p>
        </p:txBody>
      </p:sp>
      <p:sp>
        <p:nvSpPr>
          <p:cNvPr id="3" name="内容占位符 2"/>
          <p:cNvSpPr>
            <a:spLocks noGrp="1"/>
          </p:cNvSpPr>
          <p:nvPr>
            <p:ph idx="1"/>
          </p:nvPr>
        </p:nvSpPr>
        <p:spPr>
          <a:xfrm>
            <a:off x="457200" y="1600200"/>
            <a:ext cx="8229600" cy="4525963"/>
          </a:xfrm>
        </p:spPr>
        <p:txBody>
          <a:bodyPr>
            <a:normAutofit fontScale="77500" lnSpcReduction="20000"/>
          </a:bodyPr>
          <a:lstStyle/>
          <a:p>
            <a:r>
              <a:rPr lang="en-US" altLang="zh-CN" dirty="0" smtClean="0"/>
              <a:t>Add default value or description for optional parameter.</a:t>
            </a:r>
          </a:p>
          <a:p>
            <a:r>
              <a:rPr lang="en-US" altLang="zh-CN" dirty="0" smtClean="0"/>
              <a:t>For optional parameter without default value,</a:t>
            </a:r>
          </a:p>
          <a:p>
            <a:pPr marL="0" indent="0">
              <a:buNone/>
            </a:pPr>
            <a:r>
              <a:rPr lang="en-US" altLang="zh-CN" dirty="0" smtClean="0"/>
              <a:t>Behavior associated with each parameter needs to be well defined.</a:t>
            </a:r>
          </a:p>
          <a:p>
            <a:r>
              <a:rPr lang="en-US" altLang="zh-CN" dirty="0" smtClean="0"/>
              <a:t>Incomplete </a:t>
            </a:r>
            <a:r>
              <a:rPr lang="en-US" altLang="zh-CN" dirty="0"/>
              <a:t>description </a:t>
            </a:r>
            <a:r>
              <a:rPr lang="en-US" altLang="zh-CN" dirty="0" smtClean="0"/>
              <a:t>statements</a:t>
            </a:r>
          </a:p>
          <a:p>
            <a:r>
              <a:rPr lang="en-US" altLang="zh-CN" dirty="0"/>
              <a:t>Fixed broken example and Add mandatory element in the examples. </a:t>
            </a:r>
            <a:endParaRPr lang="en-US" altLang="zh-CN" dirty="0" smtClean="0"/>
          </a:p>
          <a:p>
            <a:r>
              <a:rPr lang="en-US" altLang="zh-CN" dirty="0"/>
              <a:t>Remove redundant parameters in the cloud access</a:t>
            </a:r>
            <a:r>
              <a:rPr lang="en-US" altLang="zh-CN" dirty="0" smtClean="0"/>
              <a:t>.</a:t>
            </a:r>
          </a:p>
          <a:p>
            <a:r>
              <a:rPr lang="en-US" altLang="zh-CN" dirty="0"/>
              <a:t>Add YANG statement to check </a:t>
            </a:r>
            <a:r>
              <a:rPr lang="en-US" altLang="zh-CN" dirty="0" smtClean="0"/>
              <a:t>the validity of </a:t>
            </a:r>
            <a:r>
              <a:rPr lang="en-US" altLang="zh-CN" dirty="0"/>
              <a:t>parameters </a:t>
            </a:r>
            <a:endParaRPr lang="en-US" altLang="zh-CN" dirty="0" smtClean="0"/>
          </a:p>
          <a:p>
            <a:r>
              <a:rPr lang="en-US" altLang="zh-CN" dirty="0"/>
              <a:t>Add in the XPATH string representation of </a:t>
            </a:r>
            <a:r>
              <a:rPr lang="en-US" altLang="zh-CN" dirty="0" err="1"/>
              <a:t>identityrefs</a:t>
            </a:r>
            <a:r>
              <a:rPr lang="en-US" altLang="zh-CN" dirty="0"/>
              <a:t> and remove unqualified name. </a:t>
            </a:r>
            <a:endParaRPr lang="zh-CN" altLang="en-US" dirty="0"/>
          </a:p>
        </p:txBody>
      </p:sp>
    </p:spTree>
    <p:extLst>
      <p:ext uri="{BB962C8B-B14F-4D97-AF65-F5344CB8AC3E}">
        <p14:creationId xmlns:p14="http://schemas.microsoft.com/office/powerpoint/2010/main" val="13384878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a:t>
            </a:r>
            <a:r>
              <a:rPr lang="en-US" altLang="zh-CN" dirty="0" smtClean="0"/>
              <a:t>Issues</a:t>
            </a:r>
            <a:endParaRPr lang="en-GB" dirty="0"/>
          </a:p>
        </p:txBody>
      </p:sp>
      <p:sp>
        <p:nvSpPr>
          <p:cNvPr id="3" name="Content Placeholder 2"/>
          <p:cNvSpPr>
            <a:spLocks noGrp="1"/>
          </p:cNvSpPr>
          <p:nvPr>
            <p:ph idx="1"/>
          </p:nvPr>
        </p:nvSpPr>
        <p:spPr>
          <a:xfrm>
            <a:off x="381000" y="1447800"/>
            <a:ext cx="8229600" cy="4525963"/>
          </a:xfrm>
        </p:spPr>
        <p:txBody>
          <a:bodyPr/>
          <a:lstStyle/>
          <a:p>
            <a:r>
              <a:rPr lang="en-GB" dirty="0" smtClean="0"/>
              <a:t>Does anyone have any other </a:t>
            </a:r>
            <a:r>
              <a:rPr lang="en-US" altLang="zh-CN" dirty="0" smtClean="0"/>
              <a:t>issues or concerns to raise now?</a:t>
            </a:r>
            <a:endParaRPr lang="en-GB" dirty="0"/>
          </a:p>
        </p:txBody>
      </p:sp>
    </p:spTree>
    <p:extLst>
      <p:ext uri="{BB962C8B-B14F-4D97-AF65-F5344CB8AC3E}">
        <p14:creationId xmlns:p14="http://schemas.microsoft.com/office/powerpoint/2010/main" val="1874125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88640"/>
            <a:ext cx="8229600" cy="1143000"/>
          </a:xfrm>
        </p:spPr>
        <p:txBody>
          <a:bodyPr>
            <a:normAutofit/>
          </a:bodyPr>
          <a:lstStyle/>
          <a:p>
            <a:r>
              <a:rPr lang="en-US" altLang="zh-CN" dirty="0" smtClean="0"/>
              <a:t>Wrap-up /Next Steps</a:t>
            </a:r>
            <a:endParaRPr lang="zh-CN" altLang="en-US" dirty="0"/>
          </a:p>
        </p:txBody>
      </p:sp>
      <p:sp>
        <p:nvSpPr>
          <p:cNvPr id="3" name="内容占位符 2"/>
          <p:cNvSpPr>
            <a:spLocks noGrp="1"/>
          </p:cNvSpPr>
          <p:nvPr>
            <p:ph idx="1"/>
          </p:nvPr>
        </p:nvSpPr>
        <p:spPr>
          <a:xfrm>
            <a:off x="539552" y="1412776"/>
            <a:ext cx="8229600" cy="4525963"/>
          </a:xfrm>
        </p:spPr>
        <p:txBody>
          <a:bodyPr>
            <a:normAutofit fontScale="85000" lnSpcReduction="20000"/>
          </a:bodyPr>
          <a:lstStyle/>
          <a:p>
            <a:r>
              <a:rPr lang="en-US" altLang="zh-CN" sz="3000" dirty="0"/>
              <a:t>Minutes capture all agreements and new </a:t>
            </a:r>
            <a:r>
              <a:rPr lang="en-US" altLang="zh-CN" sz="3000" dirty="0" smtClean="0"/>
              <a:t>issues</a:t>
            </a:r>
          </a:p>
          <a:p>
            <a:pPr lvl="1"/>
            <a:r>
              <a:rPr lang="en-US" altLang="zh-CN" sz="2600" dirty="0" smtClean="0"/>
              <a:t>Will be posted SOON</a:t>
            </a:r>
          </a:p>
          <a:p>
            <a:r>
              <a:rPr lang="en-US" altLang="zh-CN" sz="3000" dirty="0"/>
              <a:t>Author team </a:t>
            </a:r>
            <a:r>
              <a:rPr lang="en-US" altLang="zh-CN" sz="3000" dirty="0" smtClean="0"/>
              <a:t>will address </a:t>
            </a:r>
            <a:r>
              <a:rPr lang="en-US" altLang="zh-CN" sz="3000" dirty="0"/>
              <a:t>agreed points in new </a:t>
            </a:r>
            <a:r>
              <a:rPr lang="en-US" altLang="zh-CN" sz="3000" dirty="0" smtClean="0"/>
              <a:t>revision</a:t>
            </a:r>
          </a:p>
          <a:p>
            <a:pPr lvl="1"/>
            <a:r>
              <a:rPr lang="en-US" altLang="zh-CN" sz="2600" dirty="0"/>
              <a:t>That revision </a:t>
            </a:r>
            <a:r>
              <a:rPr lang="en-US" altLang="zh-CN" sz="2600" dirty="0" smtClean="0"/>
              <a:t>will be ready </a:t>
            </a:r>
            <a:r>
              <a:rPr lang="en-US" altLang="zh-CN" sz="2600" dirty="0"/>
              <a:t>for pre-last-call </a:t>
            </a:r>
            <a:r>
              <a:rPr lang="en-US" altLang="zh-CN" sz="2600" dirty="0" smtClean="0"/>
              <a:t>review</a:t>
            </a:r>
          </a:p>
          <a:p>
            <a:pPr lvl="2"/>
            <a:r>
              <a:rPr lang="en-US" altLang="zh-CN" sz="2200" dirty="0"/>
              <a:t>Wake up the </a:t>
            </a:r>
            <a:r>
              <a:rPr lang="en-US" altLang="zh-CN" sz="2200" dirty="0" smtClean="0"/>
              <a:t>implementers</a:t>
            </a:r>
          </a:p>
          <a:p>
            <a:pPr lvl="2"/>
            <a:r>
              <a:rPr lang="en-US" altLang="zh-CN" sz="2200" dirty="0" smtClean="0"/>
              <a:t>Get </a:t>
            </a:r>
            <a:r>
              <a:rPr lang="en-US" altLang="zh-CN" sz="2200" dirty="0"/>
              <a:t>YANG Doctor </a:t>
            </a:r>
            <a:r>
              <a:rPr lang="en-US" altLang="zh-CN" sz="2200" dirty="0" smtClean="0"/>
              <a:t>review</a:t>
            </a:r>
          </a:p>
          <a:p>
            <a:r>
              <a:rPr lang="en-US" altLang="zh-CN" sz="3000" dirty="0"/>
              <a:t>Discuss remaining open issues on </a:t>
            </a:r>
            <a:r>
              <a:rPr lang="en-US" altLang="zh-CN" sz="3000" dirty="0" smtClean="0"/>
              <a:t>list </a:t>
            </a:r>
          </a:p>
          <a:p>
            <a:r>
              <a:rPr lang="en-US" altLang="zh-CN" sz="3000" dirty="0" smtClean="0"/>
              <a:t>Short </a:t>
            </a:r>
            <a:r>
              <a:rPr lang="en-US" altLang="zh-CN" sz="3000" dirty="0"/>
              <a:t>meeting at </a:t>
            </a:r>
            <a:r>
              <a:rPr lang="en-US" altLang="zh-CN" sz="3000" dirty="0" smtClean="0"/>
              <a:t>IETF 100</a:t>
            </a:r>
          </a:p>
          <a:p>
            <a:pPr lvl="1"/>
            <a:r>
              <a:rPr lang="en-US" altLang="zh-CN" sz="2600" dirty="0"/>
              <a:t>Close off open </a:t>
            </a:r>
            <a:r>
              <a:rPr lang="en-US" altLang="zh-CN" sz="2600" dirty="0" smtClean="0"/>
              <a:t>issues</a:t>
            </a:r>
          </a:p>
          <a:p>
            <a:pPr lvl="1"/>
            <a:r>
              <a:rPr lang="en-US" altLang="zh-CN" sz="2600" dirty="0" smtClean="0"/>
              <a:t>Get ready for WG last call</a:t>
            </a:r>
          </a:p>
          <a:p>
            <a:r>
              <a:rPr lang="en-US" altLang="zh-CN" sz="3000" dirty="0" smtClean="0"/>
              <a:t>Request WG last call before end of year</a:t>
            </a:r>
          </a:p>
          <a:p>
            <a:r>
              <a:rPr lang="en-US" altLang="zh-CN" sz="3000" dirty="0"/>
              <a:t>Send to AD </a:t>
            </a:r>
            <a:r>
              <a:rPr lang="en-US" altLang="zh-CN" sz="3000" dirty="0" smtClean="0"/>
              <a:t>in February</a:t>
            </a:r>
          </a:p>
          <a:p>
            <a:pPr lvl="1"/>
            <a:endParaRPr lang="en-US" altLang="zh-CN" sz="2600" dirty="0" smtClean="0"/>
          </a:p>
        </p:txBody>
      </p:sp>
    </p:spTree>
    <p:extLst>
      <p:ext uri="{BB962C8B-B14F-4D97-AF65-F5344CB8AC3E}">
        <p14:creationId xmlns:p14="http://schemas.microsoft.com/office/powerpoint/2010/main" val="2729647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8229600" cy="1143000"/>
          </a:xfrm>
        </p:spPr>
        <p:txBody>
          <a:bodyPr/>
          <a:lstStyle/>
          <a:p>
            <a:r>
              <a:rPr lang="en-US" altLang="zh-CN" dirty="0" smtClean="0"/>
              <a:t>Administrativia</a:t>
            </a:r>
            <a:endParaRPr lang="zh-CN" altLang="en-US" dirty="0"/>
          </a:p>
        </p:txBody>
      </p:sp>
      <p:sp>
        <p:nvSpPr>
          <p:cNvPr id="3" name="内容占位符 2"/>
          <p:cNvSpPr>
            <a:spLocks noGrp="1"/>
          </p:cNvSpPr>
          <p:nvPr>
            <p:ph idx="1"/>
          </p:nvPr>
        </p:nvSpPr>
        <p:spPr>
          <a:xfrm>
            <a:off x="539552" y="1340768"/>
            <a:ext cx="8229600" cy="4525963"/>
          </a:xfrm>
        </p:spPr>
        <p:txBody>
          <a:bodyPr>
            <a:normAutofit fontScale="77500" lnSpcReduction="20000"/>
          </a:bodyPr>
          <a:lstStyle/>
          <a:p>
            <a:r>
              <a:rPr lang="en-US" altLang="zh-CN" dirty="0" smtClean="0"/>
              <a:t>Charter</a:t>
            </a:r>
            <a:r>
              <a:rPr lang="en-US" altLang="zh-CN" dirty="0" smtClean="0"/>
              <a:t>:</a:t>
            </a:r>
          </a:p>
          <a:p>
            <a:pPr lvl="1">
              <a:buNone/>
            </a:pPr>
            <a:r>
              <a:rPr lang="en-US" altLang="zh-CN" sz="2200" dirty="0" smtClean="0">
                <a:hlinkClick r:id="rId2"/>
              </a:rPr>
              <a:t>http</a:t>
            </a:r>
            <a:r>
              <a:rPr lang="en-US" altLang="zh-CN" sz="2200" dirty="0" smtClean="0">
                <a:hlinkClick r:id="rId2"/>
              </a:rPr>
              <a:t>://datatracker.ietf.org/wg/l2sm/charter</a:t>
            </a:r>
            <a:r>
              <a:rPr lang="en-US" altLang="zh-CN" sz="2200" dirty="0" smtClean="0">
                <a:hlinkClick r:id="rId2"/>
              </a:rPr>
              <a:t>/</a:t>
            </a:r>
            <a:endParaRPr lang="en-US" altLang="zh-CN" sz="2200" dirty="0" smtClean="0"/>
          </a:p>
          <a:p>
            <a:r>
              <a:rPr lang="en-US" altLang="zh-CN" dirty="0" smtClean="0"/>
              <a:t>Mailing List:</a:t>
            </a:r>
          </a:p>
          <a:p>
            <a:pPr marL="457200" lvl="1" indent="0">
              <a:buNone/>
            </a:pPr>
            <a:r>
              <a:rPr lang="en-US" altLang="zh-CN" sz="2200" dirty="0" smtClean="0">
                <a:hlinkClick r:id="rId3"/>
              </a:rPr>
              <a:t>https</a:t>
            </a:r>
            <a:r>
              <a:rPr lang="en-US" altLang="zh-CN" sz="2200" dirty="0" smtClean="0">
                <a:hlinkClick r:id="rId3"/>
              </a:rPr>
              <a:t>://www.ietf.org/mailman/listinfo/l2sm</a:t>
            </a:r>
            <a:endParaRPr lang="en-US" altLang="zh-CN" sz="2200" dirty="0" smtClean="0"/>
          </a:p>
          <a:p>
            <a:r>
              <a:rPr lang="en-US" altLang="zh-CN" dirty="0" smtClean="0"/>
              <a:t>Minutes:</a:t>
            </a:r>
          </a:p>
          <a:p>
            <a:pPr lvl="1"/>
            <a:r>
              <a:rPr lang="en-US" altLang="zh-CN" dirty="0" smtClean="0"/>
              <a:t>http</a:t>
            </a:r>
            <a:r>
              <a:rPr lang="en-US" altLang="zh-CN" dirty="0"/>
              <a:t>://</a:t>
            </a:r>
            <a:r>
              <a:rPr lang="en-US" altLang="zh-CN" dirty="0" smtClean="0"/>
              <a:t>etherpad.tools.ietf.org:9000/p/l2sm-interim-2017-09-27-minutes</a:t>
            </a:r>
          </a:p>
          <a:p>
            <a:pPr lvl="1"/>
            <a:r>
              <a:rPr lang="en-US" altLang="zh-CN" dirty="0" smtClean="0"/>
              <a:t>Chairs will record conclusions during the meeting</a:t>
            </a:r>
          </a:p>
          <a:p>
            <a:pPr lvl="1"/>
            <a:r>
              <a:rPr lang="en-US" altLang="zh-CN" dirty="0" smtClean="0"/>
              <a:t>Any volunteers to help?</a:t>
            </a:r>
            <a:endParaRPr lang="en-US" altLang="zh-CN" dirty="0" smtClean="0"/>
          </a:p>
          <a:p>
            <a:r>
              <a:rPr lang="en-US" altLang="zh-CN" dirty="0" smtClean="0"/>
              <a:t>Virtual </a:t>
            </a:r>
            <a:r>
              <a:rPr lang="en-US" altLang="zh-CN" dirty="0" err="1" smtClean="0"/>
              <a:t>Bluesheet</a:t>
            </a:r>
            <a:r>
              <a:rPr lang="en-US" altLang="zh-CN" dirty="0" smtClean="0"/>
              <a:t>:</a:t>
            </a:r>
          </a:p>
          <a:p>
            <a:pPr lvl="1"/>
            <a:r>
              <a:rPr lang="en-US" altLang="zh-CN" dirty="0" smtClean="0"/>
              <a:t>You MUST record your attendance on the (virtual blue sheets)</a:t>
            </a:r>
          </a:p>
          <a:p>
            <a:pPr lvl="1"/>
            <a:r>
              <a:rPr lang="en-US" altLang="zh-CN" dirty="0" smtClean="0"/>
              <a:t>Use the space </a:t>
            </a:r>
            <a:r>
              <a:rPr lang="en-US" altLang="zh-CN" dirty="0"/>
              <a:t>at the top of the </a:t>
            </a:r>
            <a:r>
              <a:rPr lang="en-US" altLang="zh-CN" dirty="0" err="1" smtClean="0"/>
              <a:t>Etherpad</a:t>
            </a:r>
            <a:endParaRPr lang="en-US" altLang="zh-CN"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88640"/>
            <a:ext cx="8229600" cy="1143000"/>
          </a:xfrm>
        </p:spPr>
        <p:txBody>
          <a:bodyPr/>
          <a:lstStyle/>
          <a:p>
            <a:r>
              <a:rPr lang="en-US" altLang="zh-CN" dirty="0"/>
              <a:t>Agenda (90 </a:t>
            </a:r>
            <a:r>
              <a:rPr lang="en-US" altLang="zh-CN" dirty="0" smtClean="0"/>
              <a:t>minutes)</a:t>
            </a:r>
            <a:endParaRPr lang="zh-CN" altLang="en-US" dirty="0"/>
          </a:p>
        </p:txBody>
      </p:sp>
      <p:sp>
        <p:nvSpPr>
          <p:cNvPr id="3" name="内容占位符 2"/>
          <p:cNvSpPr>
            <a:spLocks noGrp="1"/>
          </p:cNvSpPr>
          <p:nvPr>
            <p:ph idx="1"/>
          </p:nvPr>
        </p:nvSpPr>
        <p:spPr>
          <a:xfrm>
            <a:off x="539552" y="1412776"/>
            <a:ext cx="8229600" cy="4525963"/>
          </a:xfrm>
        </p:spPr>
        <p:txBody>
          <a:bodyPr>
            <a:normAutofit fontScale="92500" lnSpcReduction="20000"/>
          </a:bodyPr>
          <a:lstStyle/>
          <a:p>
            <a:r>
              <a:rPr lang="en-US" altLang="zh-CN" sz="3000" dirty="0" smtClean="0"/>
              <a:t>Introduction</a:t>
            </a:r>
          </a:p>
          <a:p>
            <a:pPr lvl="1"/>
            <a:r>
              <a:rPr lang="en-US" altLang="zh-CN" dirty="0" err="1" smtClean="0"/>
              <a:t>Administrivia</a:t>
            </a:r>
            <a:r>
              <a:rPr lang="en-US" altLang="zh-CN" dirty="0" smtClean="0"/>
              <a:t> and Agenda Bash – (Chairs</a:t>
            </a:r>
            <a:r>
              <a:rPr lang="en-US" altLang="zh-CN" dirty="0" smtClean="0"/>
              <a:t>, 2 mins)</a:t>
            </a:r>
            <a:endParaRPr lang="en-US" altLang="zh-CN" dirty="0" smtClean="0"/>
          </a:p>
          <a:p>
            <a:pPr lvl="1"/>
            <a:r>
              <a:rPr lang="fr-FR" altLang="zh-CN" dirty="0" smtClean="0"/>
              <a:t>WG </a:t>
            </a:r>
            <a:r>
              <a:rPr lang="fr-FR" altLang="zh-CN" dirty="0" err="1" smtClean="0"/>
              <a:t>Status</a:t>
            </a:r>
            <a:r>
              <a:rPr lang="fr-FR" altLang="zh-CN" dirty="0" smtClean="0"/>
              <a:t> </a:t>
            </a:r>
            <a:r>
              <a:rPr lang="fr-FR" altLang="zh-CN" dirty="0" smtClean="0"/>
              <a:t>(Chairs</a:t>
            </a:r>
            <a:r>
              <a:rPr lang="fr-FR" altLang="zh-CN" dirty="0" smtClean="0"/>
              <a:t>, </a:t>
            </a:r>
            <a:r>
              <a:rPr lang="fr-FR" altLang="zh-CN" dirty="0" smtClean="0"/>
              <a:t>3 </a:t>
            </a:r>
            <a:r>
              <a:rPr lang="fr-FR" altLang="zh-CN" dirty="0" err="1" smtClean="0"/>
              <a:t>mins</a:t>
            </a:r>
            <a:r>
              <a:rPr lang="fr-FR" altLang="zh-CN" dirty="0" smtClean="0"/>
              <a:t>)</a:t>
            </a:r>
            <a:endParaRPr lang="en-US" altLang="zh-CN" dirty="0" smtClean="0"/>
          </a:p>
          <a:p>
            <a:r>
              <a:rPr lang="en-US" altLang="zh-CN" sz="3000" dirty="0"/>
              <a:t>Document Status (</a:t>
            </a:r>
            <a:r>
              <a:rPr lang="en-US" altLang="zh-CN" sz="3000" dirty="0" smtClean="0"/>
              <a:t>Giuseppe, 15 mins)</a:t>
            </a:r>
            <a:endParaRPr lang="en-US" altLang="zh-CN" sz="3000" dirty="0" smtClean="0"/>
          </a:p>
          <a:p>
            <a:pPr lvl="1"/>
            <a:r>
              <a:rPr lang="en-US" altLang="zh-CN" dirty="0"/>
              <a:t>High-level overview of model</a:t>
            </a:r>
          </a:p>
          <a:p>
            <a:pPr lvl="1"/>
            <a:r>
              <a:rPr lang="en-US" altLang="zh-CN" dirty="0" smtClean="0"/>
              <a:t>Changes </a:t>
            </a:r>
            <a:r>
              <a:rPr lang="en-US" altLang="zh-CN" dirty="0"/>
              <a:t>since last revision</a:t>
            </a:r>
          </a:p>
          <a:p>
            <a:pPr marL="342900" lvl="1" indent="-342900">
              <a:buFont typeface="Arial" panose="020B0604020202020204" pitchFamily="34" charset="0"/>
              <a:buChar char="•"/>
            </a:pPr>
            <a:r>
              <a:rPr lang="en-US" altLang="zh-CN" sz="3000" dirty="0" smtClean="0"/>
              <a:t>Work </a:t>
            </a:r>
            <a:r>
              <a:rPr lang="en-US" altLang="zh-CN" sz="3000" dirty="0"/>
              <a:t>on Open </a:t>
            </a:r>
            <a:r>
              <a:rPr lang="en-US" altLang="zh-CN" sz="3000" dirty="0" smtClean="0"/>
              <a:t>Issues (Giuseppe </a:t>
            </a:r>
            <a:r>
              <a:rPr lang="en-US" altLang="zh-CN" sz="3000" dirty="0"/>
              <a:t>/ everyone, </a:t>
            </a:r>
            <a:r>
              <a:rPr lang="en-US" altLang="zh-CN" sz="3000" dirty="0" smtClean="0"/>
              <a:t>45 mins)</a:t>
            </a:r>
            <a:endParaRPr lang="en-US" altLang="zh-CN" sz="3000" dirty="0" smtClean="0"/>
          </a:p>
          <a:p>
            <a:r>
              <a:rPr lang="en-US" altLang="zh-CN" sz="3000" dirty="0"/>
              <a:t>Lessons from L3SM revision (Qin, </a:t>
            </a:r>
            <a:r>
              <a:rPr lang="en-US" altLang="zh-CN" sz="3000" dirty="0" smtClean="0"/>
              <a:t>10 mins)</a:t>
            </a:r>
            <a:endParaRPr lang="en-US" altLang="zh-CN" sz="3000" dirty="0"/>
          </a:p>
          <a:p>
            <a:r>
              <a:rPr lang="en-US" altLang="zh-CN" sz="3000" dirty="0"/>
              <a:t>Raise new </a:t>
            </a:r>
            <a:r>
              <a:rPr lang="en-US" altLang="zh-CN" sz="3000" dirty="0" smtClean="0"/>
              <a:t>issues (All</a:t>
            </a:r>
            <a:r>
              <a:rPr lang="en-US" altLang="zh-CN" sz="3000" dirty="0"/>
              <a:t>, </a:t>
            </a:r>
            <a:r>
              <a:rPr lang="en-US" altLang="zh-CN" sz="3000" dirty="0" smtClean="0"/>
              <a:t>10 mins)</a:t>
            </a:r>
          </a:p>
          <a:p>
            <a:r>
              <a:rPr lang="en-US" altLang="zh-CN" sz="3000" dirty="0" smtClean="0"/>
              <a:t>Next steps and wrap-up </a:t>
            </a:r>
            <a:r>
              <a:rPr lang="en-US" altLang="zh-CN" sz="3000" dirty="0"/>
              <a:t>(Chairs, 5 </a:t>
            </a:r>
            <a:r>
              <a:rPr lang="en-US" altLang="zh-CN" sz="3000" dirty="0" smtClean="0"/>
              <a:t>mins</a:t>
            </a:r>
            <a:r>
              <a:rPr lang="en-GB" altLang="zh-CN" sz="2800" dirty="0"/>
              <a:t>)</a:t>
            </a:r>
            <a:endParaRPr lang="en-US" altLang="zh-CN" sz="3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15962"/>
          </a:xfrm>
        </p:spPr>
        <p:txBody>
          <a:bodyPr>
            <a:normAutofit fontScale="90000"/>
          </a:bodyPr>
          <a:lstStyle/>
          <a:p>
            <a:r>
              <a:rPr lang="en-US" altLang="zh-CN" dirty="0" smtClean="0"/>
              <a:t>WG Status</a:t>
            </a:r>
            <a:endParaRPr lang="zh-CN" altLang="en-US" dirty="0"/>
          </a:p>
        </p:txBody>
      </p:sp>
      <p:sp>
        <p:nvSpPr>
          <p:cNvPr id="3" name="内容占位符 2"/>
          <p:cNvSpPr>
            <a:spLocks noGrp="1"/>
          </p:cNvSpPr>
          <p:nvPr>
            <p:ph idx="1"/>
          </p:nvPr>
        </p:nvSpPr>
        <p:spPr>
          <a:xfrm>
            <a:off x="381000" y="1066800"/>
            <a:ext cx="8229600" cy="5334000"/>
          </a:xfrm>
        </p:spPr>
        <p:txBody>
          <a:bodyPr>
            <a:normAutofit fontScale="55000" lnSpcReduction="20000"/>
          </a:bodyPr>
          <a:lstStyle/>
          <a:p>
            <a:r>
              <a:rPr lang="en-US" altLang="zh-CN" dirty="0" smtClean="0"/>
              <a:t>Initial version of I-D by L2SM design Team comprising 4 operators before Seoul</a:t>
            </a:r>
          </a:p>
          <a:p>
            <a:pPr lvl="1"/>
            <a:r>
              <a:rPr lang="en-US" altLang="zh-CN" dirty="0" smtClean="0"/>
              <a:t>draft-wen-l2sm-l2vpn-service-model-04</a:t>
            </a:r>
          </a:p>
          <a:p>
            <a:pPr lvl="1"/>
            <a:r>
              <a:rPr lang="en-US" altLang="zh-CN" dirty="0" smtClean="0"/>
              <a:t>Four revisions issued</a:t>
            </a:r>
          </a:p>
          <a:p>
            <a:r>
              <a:rPr lang="en-US" altLang="zh-CN" dirty="0" smtClean="0"/>
              <a:t>Adopted L2sm draft in Feb 21 after Seoul Meeting</a:t>
            </a:r>
          </a:p>
          <a:p>
            <a:pPr lvl="1"/>
            <a:r>
              <a:rPr lang="en-US" altLang="zh-CN" dirty="0" smtClean="0"/>
              <a:t>Two WG adoption calls on v-03 and v-04 of L2SM draft draft-wen-l2sm-l2vpn-service-model</a:t>
            </a:r>
          </a:p>
          <a:p>
            <a:pPr lvl="1"/>
            <a:r>
              <a:rPr lang="en-US" altLang="zh-CN" dirty="0" smtClean="0"/>
              <a:t>V-04 adds usage example and change model structure to get in line with L3SM WG document (RFC8049)</a:t>
            </a:r>
          </a:p>
          <a:p>
            <a:r>
              <a:rPr lang="en-US" altLang="zh-CN" dirty="0" smtClean="0"/>
              <a:t>1</a:t>
            </a:r>
            <a:r>
              <a:rPr lang="en-US" altLang="zh-CN" baseline="30000" dirty="0" smtClean="0"/>
              <a:t>st</a:t>
            </a:r>
            <a:r>
              <a:rPr lang="en-US" altLang="zh-CN" dirty="0" smtClean="0"/>
              <a:t> L2SM meeting (IETF97) in Seoul</a:t>
            </a:r>
          </a:p>
          <a:p>
            <a:pPr lvl="1"/>
            <a:r>
              <a:rPr lang="en-US" altLang="zh-CN" dirty="0" smtClean="0"/>
              <a:t>Discussed relationship with MEF and prepare Liaison response.</a:t>
            </a:r>
          </a:p>
          <a:p>
            <a:pPr lvl="1"/>
            <a:r>
              <a:rPr lang="en-US" altLang="zh-CN" dirty="0" smtClean="0"/>
              <a:t>Discuss L2SM Charter and the Definition of Customer Service Model</a:t>
            </a:r>
          </a:p>
          <a:p>
            <a:pPr lvl="1"/>
            <a:r>
              <a:rPr lang="en-US" altLang="zh-CN" dirty="0" smtClean="0"/>
              <a:t>Discuss L2SM Design Team work and several open issues.</a:t>
            </a:r>
          </a:p>
          <a:p>
            <a:r>
              <a:rPr lang="en-US" altLang="zh-CN" dirty="0" smtClean="0"/>
              <a:t>No Face to face L2SM meeting in Chicago (IETF 98). But Design Team members in Chicago had a short meeting with the following actions:</a:t>
            </a:r>
          </a:p>
          <a:p>
            <a:pPr lvl="1"/>
            <a:r>
              <a:rPr lang="en-US" altLang="zh-CN" dirty="0"/>
              <a:t>Advance the content of the document through regular meetings focusing on specific issues</a:t>
            </a:r>
          </a:p>
          <a:p>
            <a:pPr lvl="1"/>
            <a:r>
              <a:rPr lang="en-US" altLang="zh-CN" dirty="0" smtClean="0"/>
              <a:t>Edit and post revision of the document (Giuseppe : May 23, 2017)</a:t>
            </a:r>
          </a:p>
          <a:p>
            <a:r>
              <a:rPr lang="en-US" altLang="zh-CN" dirty="0" smtClean="0"/>
              <a:t>One </a:t>
            </a:r>
            <a:r>
              <a:rPr lang="en-US" altLang="zh-CN" dirty="0" smtClean="0"/>
              <a:t>interim meeting before IETF99 </a:t>
            </a:r>
            <a:r>
              <a:rPr lang="en-US" altLang="zh-CN" sz="3300" dirty="0" smtClean="0"/>
              <a:t>scheduled on May 25, 2017</a:t>
            </a:r>
          </a:p>
          <a:p>
            <a:pPr lvl="1"/>
            <a:r>
              <a:rPr lang="en-US" altLang="zh-CN" dirty="0" smtClean="0"/>
              <a:t>Discussion of </a:t>
            </a:r>
            <a:r>
              <a:rPr lang="en-US" altLang="zh-CN" dirty="0"/>
              <a:t>o</a:t>
            </a:r>
            <a:r>
              <a:rPr lang="en-US" altLang="zh-CN" dirty="0" smtClean="0"/>
              <a:t>utstanding </a:t>
            </a:r>
            <a:r>
              <a:rPr lang="en-US" altLang="zh-CN" dirty="0" smtClean="0"/>
              <a:t>issues</a:t>
            </a:r>
          </a:p>
          <a:p>
            <a:pPr lvl="1"/>
            <a:r>
              <a:rPr lang="en-US" altLang="zh-CN" dirty="0" smtClean="0"/>
              <a:t>Edit </a:t>
            </a:r>
            <a:r>
              <a:rPr lang="en-US" altLang="zh-CN" dirty="0"/>
              <a:t>and post revision of the document (Giuseppe : </a:t>
            </a:r>
            <a:r>
              <a:rPr lang="en-US" altLang="zh-CN" dirty="0" smtClean="0"/>
              <a:t>July 3</a:t>
            </a:r>
            <a:r>
              <a:rPr lang="en-US" altLang="zh-CN" dirty="0"/>
              <a:t>, 2017</a:t>
            </a:r>
            <a:r>
              <a:rPr lang="en-US" altLang="zh-CN" dirty="0" smtClean="0"/>
              <a:t>)</a:t>
            </a:r>
            <a:endParaRPr lang="en-US" altLang="zh-CN" dirty="0" smtClean="0"/>
          </a:p>
          <a:p>
            <a:r>
              <a:rPr lang="en-US" altLang="zh-CN" dirty="0" smtClean="0"/>
              <a:t>No </a:t>
            </a:r>
            <a:r>
              <a:rPr lang="en-US" altLang="zh-CN" dirty="0" smtClean="0"/>
              <a:t>Face to Face L2SM meeting in Prague (IETF99). But Design Team had a short meeting to discuss remaining issues and planned for the next </a:t>
            </a:r>
            <a:r>
              <a:rPr lang="en-US" altLang="zh-CN" dirty="0" smtClean="0"/>
              <a:t>step.</a:t>
            </a:r>
          </a:p>
          <a:p>
            <a:pPr lvl="1"/>
            <a:r>
              <a:rPr lang="en-US" altLang="zh-CN" dirty="0" smtClean="0"/>
              <a:t>Edit </a:t>
            </a:r>
            <a:r>
              <a:rPr lang="en-US" altLang="zh-CN" dirty="0"/>
              <a:t>and post revision of the document (Giuseppe : </a:t>
            </a:r>
            <a:r>
              <a:rPr lang="en-US" altLang="zh-CN" dirty="0" smtClean="0"/>
              <a:t>September 18, </a:t>
            </a:r>
            <a:r>
              <a:rPr lang="en-US" altLang="zh-CN" dirty="0"/>
              <a:t>2017)</a:t>
            </a:r>
          </a:p>
          <a:p>
            <a:pPr marL="742950" lvl="2" indent="-342900"/>
            <a:endParaRPr lang="en-US" altLang="zh-CN" dirty="0" smtClean="0"/>
          </a:p>
          <a:p>
            <a:pPr marL="1200150" lvl="3" indent="-342900">
              <a:buNone/>
            </a:pPr>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VPN Service Definition</a:t>
            </a:r>
            <a:endParaRPr lang="zh-CN" altLang="en-US" dirty="0"/>
          </a:p>
        </p:txBody>
      </p:sp>
      <p:sp>
        <p:nvSpPr>
          <p:cNvPr id="3" name="内容占位符 2"/>
          <p:cNvSpPr>
            <a:spLocks noGrp="1"/>
          </p:cNvSpPr>
          <p:nvPr>
            <p:ph idx="1"/>
          </p:nvPr>
        </p:nvSpPr>
        <p:spPr>
          <a:xfrm>
            <a:off x="381000" y="1600200"/>
            <a:ext cx="8229600" cy="4525963"/>
          </a:xfrm>
        </p:spPr>
        <p:txBody>
          <a:bodyPr>
            <a:normAutofit fontScale="77500" lnSpcReduction="20000"/>
          </a:bodyPr>
          <a:lstStyle/>
          <a:p>
            <a:r>
              <a:rPr lang="en-US" altLang="zh-CN" dirty="0" smtClean="0">
                <a:cs typeface="Times New Roman" pitchFamily="18" charset="0"/>
              </a:rPr>
              <a:t>Have a common base model that addresses multiple popular L2VPN service types. </a:t>
            </a:r>
          </a:p>
          <a:p>
            <a:r>
              <a:rPr lang="en-US" altLang="zh-CN" dirty="0" smtClean="0">
                <a:cs typeface="Times New Roman" pitchFamily="18" charset="0"/>
              </a:rPr>
              <a:t>The working group will derive a single data model that includes support for the following: </a:t>
            </a:r>
          </a:p>
          <a:p>
            <a:pPr lvl="1"/>
            <a:r>
              <a:rPr lang="en-US" altLang="zh-CN" dirty="0" smtClean="0">
                <a:cs typeface="Times New Roman" pitchFamily="18" charset="0"/>
              </a:rPr>
              <a:t>Point-to-point </a:t>
            </a:r>
            <a:r>
              <a:rPr lang="en-US" altLang="zh-CN" dirty="0" smtClean="0">
                <a:cs typeface="Times New Roman" pitchFamily="18" charset="0"/>
              </a:rPr>
              <a:t>Virtual Private Wire Services (VPWS);</a:t>
            </a:r>
          </a:p>
          <a:p>
            <a:pPr lvl="1"/>
            <a:r>
              <a:rPr lang="en-US" altLang="zh-CN" dirty="0">
                <a:cs typeface="Times New Roman" pitchFamily="18" charset="0"/>
              </a:rPr>
              <a:t>M</a:t>
            </a:r>
            <a:r>
              <a:rPr lang="en-US" altLang="zh-CN" dirty="0" smtClean="0">
                <a:cs typeface="Times New Roman" pitchFamily="18" charset="0"/>
              </a:rPr>
              <a:t>ultipoint </a:t>
            </a:r>
            <a:r>
              <a:rPr lang="en-US" altLang="zh-CN" dirty="0" smtClean="0">
                <a:cs typeface="Times New Roman" pitchFamily="18" charset="0"/>
              </a:rPr>
              <a:t>Virtual Private LAN services (VPLS) that use LDP-signaled Pseudowires ;</a:t>
            </a:r>
          </a:p>
          <a:p>
            <a:pPr lvl="1"/>
            <a:r>
              <a:rPr lang="en-US" altLang="zh-CN" dirty="0">
                <a:cs typeface="Times New Roman" pitchFamily="18" charset="0"/>
              </a:rPr>
              <a:t>M</a:t>
            </a:r>
            <a:r>
              <a:rPr lang="en-US" altLang="zh-CN" dirty="0" smtClean="0">
                <a:cs typeface="Times New Roman" pitchFamily="18" charset="0"/>
              </a:rPr>
              <a:t>ultipoint </a:t>
            </a:r>
            <a:r>
              <a:rPr lang="en-US" altLang="zh-CN" dirty="0" smtClean="0">
                <a:cs typeface="Times New Roman" pitchFamily="18" charset="0"/>
              </a:rPr>
              <a:t>Virtual Private LAN services (VPLS) that use a Border Gateway Protocol (BGP) control plane as described in RFC4761 and RFC6624 ;</a:t>
            </a:r>
          </a:p>
          <a:p>
            <a:pPr lvl="1"/>
            <a:r>
              <a:rPr lang="en-US" altLang="zh-CN" dirty="0" smtClean="0">
                <a:cs typeface="Times New Roman" pitchFamily="18" charset="0"/>
              </a:rPr>
              <a:t>Ethernet VPNs specified in RFC 7432;</a:t>
            </a:r>
          </a:p>
          <a:p>
            <a:pPr lvl="1"/>
            <a:r>
              <a:rPr lang="en-US" altLang="zh-CN" dirty="0" smtClean="0">
                <a:cs typeface="Times New Roman" pitchFamily="18" charset="0"/>
              </a:rPr>
              <a:t>Other </a:t>
            </a:r>
            <a:r>
              <a:rPr lang="en-US" altLang="zh-CN" dirty="0" smtClean="0">
                <a:cs typeface="Times New Roman" pitchFamily="18" charset="0"/>
              </a:rPr>
              <a:t>L2VPN service types may be included if there is consensus in the working group. </a:t>
            </a:r>
            <a:endParaRPr lang="en-US" altLang="zh-CN" dirty="0" smtClean="0">
              <a:cs typeface="Times New Roman" pitchFamily="18" charset="0"/>
            </a:endParaRPr>
          </a:p>
          <a:p>
            <a:pPr lvl="2"/>
            <a:r>
              <a:rPr lang="en-US" altLang="zh-CN" sz="2800" dirty="0">
                <a:cs typeface="Times New Roman" pitchFamily="18" charset="0"/>
              </a:rPr>
              <a:t>EVC </a:t>
            </a:r>
            <a:r>
              <a:rPr lang="en-US" altLang="zh-CN" sz="2800" dirty="0" smtClean="0">
                <a:cs typeface="Times New Roman" pitchFamily="18" charset="0"/>
              </a:rPr>
              <a:t>Service? </a:t>
            </a:r>
            <a:r>
              <a:rPr lang="en-US" altLang="zh-CN" sz="2800" dirty="0">
                <a:cs typeface="Times New Roman" pitchFamily="18" charset="0"/>
              </a:rPr>
              <a:t>(Open issue for </a:t>
            </a:r>
            <a:r>
              <a:rPr lang="en-US" altLang="zh-CN" sz="2800" dirty="0" smtClean="0">
                <a:cs typeface="Times New Roman" pitchFamily="18" charset="0"/>
              </a:rPr>
              <a:t>discussion later)</a:t>
            </a:r>
            <a:endParaRPr lang="en-US" altLang="zh-CN" sz="2800" dirty="0" smtClean="0">
              <a:cs typeface="Times New Roman" pitchFamily="18" charset="0"/>
            </a:endParaRPr>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0238" y="152400"/>
            <a:ext cx="7772400" cy="561975"/>
          </a:xfrm>
        </p:spPr>
        <p:txBody>
          <a:bodyPr>
            <a:normAutofit fontScale="90000"/>
          </a:bodyPr>
          <a:lstStyle/>
          <a:p>
            <a:pPr>
              <a:defRPr/>
            </a:pPr>
            <a:r>
              <a:rPr lang="en-US" altLang="zh-CN" sz="4000" dirty="0" smtClean="0">
                <a:ea typeface="宋体" charset="-122"/>
              </a:rPr>
              <a:t>What is </a:t>
            </a:r>
            <a:r>
              <a:rPr lang="en-US" altLang="zh-CN" sz="4000" dirty="0" smtClean="0">
                <a:ea typeface="宋体" charset="-122"/>
              </a:rPr>
              <a:t>the L2SM </a:t>
            </a:r>
            <a:r>
              <a:rPr lang="en-US" altLang="zh-CN" sz="4000" dirty="0" smtClean="0">
                <a:ea typeface="宋体" charset="-122"/>
              </a:rPr>
              <a:t>Service Model</a:t>
            </a:r>
            <a:endParaRPr lang="zh-CN" altLang="en-US" sz="4000" dirty="0" smtClean="0">
              <a:ea typeface="宋体" charset="-122"/>
            </a:endParaRPr>
          </a:p>
        </p:txBody>
      </p:sp>
      <p:sp>
        <p:nvSpPr>
          <p:cNvPr id="8195" name="TextBox 5"/>
          <p:cNvSpPr txBox="1">
            <a:spLocks noChangeArrowheads="1"/>
          </p:cNvSpPr>
          <p:nvPr/>
        </p:nvSpPr>
        <p:spPr bwMode="auto">
          <a:xfrm>
            <a:off x="2776538" y="1052513"/>
            <a:ext cx="914400" cy="468312"/>
          </a:xfrm>
          <a:prstGeom prst="rect">
            <a:avLst/>
          </a:prstGeom>
          <a:noFill/>
          <a:ln w="9525">
            <a:solidFill>
              <a:schemeClr val="tx1"/>
            </a:solidFill>
            <a:miter lim="800000"/>
            <a:headEnd/>
            <a:tailEnd/>
          </a:ln>
        </p:spPr>
        <p:txBody>
          <a:bodyPr anchor="ctr"/>
          <a:lstStyle/>
          <a:p>
            <a:pPr algn="ctr"/>
            <a:r>
              <a:rPr lang="en-US" altLang="zh-CN" sz="1400">
                <a:ea typeface="宋体" charset="-122"/>
              </a:rPr>
              <a:t>VPN</a:t>
            </a:r>
            <a:endParaRPr lang="zh-CN" altLang="en-US" sz="1400">
              <a:ea typeface="宋体" charset="-122"/>
            </a:endParaRPr>
          </a:p>
        </p:txBody>
      </p:sp>
      <p:sp>
        <p:nvSpPr>
          <p:cNvPr id="8196" name="TextBox 6"/>
          <p:cNvSpPr txBox="1">
            <a:spLocks noChangeArrowheads="1"/>
          </p:cNvSpPr>
          <p:nvPr/>
        </p:nvSpPr>
        <p:spPr bwMode="auto">
          <a:xfrm>
            <a:off x="4648200" y="1052513"/>
            <a:ext cx="914400" cy="469900"/>
          </a:xfrm>
          <a:prstGeom prst="rect">
            <a:avLst/>
          </a:prstGeom>
          <a:noFill/>
          <a:ln w="9525">
            <a:solidFill>
              <a:schemeClr val="tx1"/>
            </a:solidFill>
            <a:miter lim="800000"/>
            <a:headEnd/>
            <a:tailEnd/>
          </a:ln>
        </p:spPr>
        <p:txBody>
          <a:bodyPr anchor="ctr"/>
          <a:lstStyle/>
          <a:p>
            <a:pPr algn="ctr"/>
            <a:r>
              <a:rPr lang="en-US" altLang="zh-CN" sz="1400">
                <a:ea typeface="宋体" charset="-122"/>
              </a:rPr>
              <a:t>Service</a:t>
            </a:r>
            <a:endParaRPr lang="zh-CN" altLang="en-US" sz="1400">
              <a:ea typeface="宋体" charset="-122"/>
            </a:endParaRPr>
          </a:p>
        </p:txBody>
      </p:sp>
      <p:cxnSp>
        <p:nvCxnSpPr>
          <p:cNvPr id="8197" name="直接连接符 7"/>
          <p:cNvCxnSpPr>
            <a:cxnSpLocks noChangeShapeType="1"/>
            <a:stCxn id="8195" idx="3"/>
            <a:endCxn id="8196" idx="1"/>
          </p:cNvCxnSpPr>
          <p:nvPr/>
        </p:nvCxnSpPr>
        <p:spPr bwMode="auto">
          <a:xfrm>
            <a:off x="3690938" y="1286669"/>
            <a:ext cx="957262" cy="794"/>
          </a:xfrm>
          <a:prstGeom prst="line">
            <a:avLst/>
          </a:prstGeom>
          <a:noFill/>
          <a:ln w="6350" algn="ctr">
            <a:solidFill>
              <a:schemeClr val="tx1"/>
            </a:solidFill>
            <a:round/>
            <a:headEnd/>
            <a:tailEnd/>
          </a:ln>
        </p:spPr>
      </p:cxnSp>
      <p:sp>
        <p:nvSpPr>
          <p:cNvPr id="8198" name="TextBox 39"/>
          <p:cNvSpPr txBox="1">
            <a:spLocks noChangeArrowheads="1"/>
          </p:cNvSpPr>
          <p:nvPr/>
        </p:nvSpPr>
        <p:spPr bwMode="auto">
          <a:xfrm>
            <a:off x="4648200" y="1557338"/>
            <a:ext cx="914400" cy="468312"/>
          </a:xfrm>
          <a:prstGeom prst="rect">
            <a:avLst/>
          </a:prstGeom>
          <a:noFill/>
          <a:ln w="9525">
            <a:solidFill>
              <a:schemeClr val="tx1"/>
            </a:solidFill>
            <a:miter lim="800000"/>
            <a:headEnd/>
            <a:tailEnd/>
          </a:ln>
        </p:spPr>
        <p:txBody>
          <a:bodyPr anchor="ctr"/>
          <a:lstStyle/>
          <a:p>
            <a:pPr algn="ctr"/>
            <a:r>
              <a:rPr lang="en-US" altLang="zh-CN" sz="1400">
                <a:ea typeface="宋体" charset="-122"/>
              </a:rPr>
              <a:t>Site</a:t>
            </a:r>
            <a:endParaRPr lang="zh-CN" altLang="en-US" sz="1400">
              <a:ea typeface="宋体" charset="-122"/>
            </a:endParaRPr>
          </a:p>
        </p:txBody>
      </p:sp>
      <p:cxnSp>
        <p:nvCxnSpPr>
          <p:cNvPr id="44" name="直接连接符 43"/>
          <p:cNvCxnSpPr/>
          <p:nvPr/>
        </p:nvCxnSpPr>
        <p:spPr>
          <a:xfrm>
            <a:off x="5584825" y="1268413"/>
            <a:ext cx="7191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6303963" y="838200"/>
            <a:ext cx="0" cy="12549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03963" y="838200"/>
            <a:ext cx="5048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02" name="TextBox 48"/>
          <p:cNvSpPr txBox="1">
            <a:spLocks noChangeArrowheads="1"/>
          </p:cNvSpPr>
          <p:nvPr/>
        </p:nvSpPr>
        <p:spPr bwMode="auto">
          <a:xfrm>
            <a:off x="6808788" y="762000"/>
            <a:ext cx="863600" cy="217488"/>
          </a:xfrm>
          <a:prstGeom prst="rect">
            <a:avLst/>
          </a:prstGeom>
          <a:noFill/>
          <a:ln w="9525">
            <a:solidFill>
              <a:schemeClr val="tx1"/>
            </a:solidFill>
            <a:miter lim="800000"/>
            <a:headEnd/>
            <a:tailEnd/>
          </a:ln>
        </p:spPr>
        <p:txBody>
          <a:bodyPr anchor="ctr"/>
          <a:lstStyle/>
          <a:p>
            <a:pPr algn="ctr"/>
            <a:r>
              <a:rPr lang="en-US" altLang="zh-CN" sz="1000" dirty="0">
                <a:ea typeface="宋体" charset="-122"/>
              </a:rPr>
              <a:t>Cloud Access</a:t>
            </a:r>
            <a:endParaRPr lang="zh-CN" altLang="en-US" sz="1000" dirty="0">
              <a:ea typeface="宋体" charset="-122"/>
            </a:endParaRPr>
          </a:p>
        </p:txBody>
      </p:sp>
      <p:sp>
        <p:nvSpPr>
          <p:cNvPr id="8203" name="TextBox 49"/>
          <p:cNvSpPr txBox="1">
            <a:spLocks noChangeArrowheads="1"/>
          </p:cNvSpPr>
          <p:nvPr/>
        </p:nvSpPr>
        <p:spPr bwMode="auto">
          <a:xfrm>
            <a:off x="6808788" y="1066800"/>
            <a:ext cx="863600" cy="215900"/>
          </a:xfrm>
          <a:prstGeom prst="rect">
            <a:avLst/>
          </a:prstGeom>
          <a:noFill/>
          <a:ln w="9525">
            <a:solidFill>
              <a:schemeClr val="tx1"/>
            </a:solidFill>
            <a:miter lim="800000"/>
            <a:headEnd/>
            <a:tailEnd/>
          </a:ln>
        </p:spPr>
        <p:txBody>
          <a:bodyPr anchor="ctr"/>
          <a:lstStyle/>
          <a:p>
            <a:pPr algn="ctr"/>
            <a:r>
              <a:rPr lang="en-US" altLang="zh-CN" sz="1000" dirty="0">
                <a:ea typeface="宋体" charset="-122"/>
              </a:rPr>
              <a:t>VPN Topo</a:t>
            </a:r>
            <a:endParaRPr lang="zh-CN" altLang="en-US" sz="1000" dirty="0">
              <a:ea typeface="宋体" charset="-122"/>
            </a:endParaRPr>
          </a:p>
        </p:txBody>
      </p:sp>
      <p:sp>
        <p:nvSpPr>
          <p:cNvPr id="8204" name="TextBox 50"/>
          <p:cNvSpPr txBox="1">
            <a:spLocks noChangeArrowheads="1"/>
          </p:cNvSpPr>
          <p:nvPr/>
        </p:nvSpPr>
        <p:spPr bwMode="auto">
          <a:xfrm>
            <a:off x="6808788" y="1371600"/>
            <a:ext cx="863600" cy="215899"/>
          </a:xfrm>
          <a:prstGeom prst="rect">
            <a:avLst/>
          </a:prstGeom>
          <a:noFill/>
          <a:ln w="9525">
            <a:solidFill>
              <a:schemeClr val="tx1"/>
            </a:solidFill>
            <a:miter lim="800000"/>
            <a:headEnd/>
            <a:tailEnd/>
          </a:ln>
        </p:spPr>
        <p:txBody>
          <a:bodyPr anchor="ctr"/>
          <a:lstStyle/>
          <a:p>
            <a:pPr algn="ctr"/>
            <a:r>
              <a:rPr lang="en-US" altLang="zh-CN" sz="1000" dirty="0">
                <a:ea typeface="宋体" charset="-122"/>
              </a:rPr>
              <a:t>Multicast</a:t>
            </a:r>
            <a:endParaRPr lang="zh-CN" altLang="en-US" sz="1000" dirty="0">
              <a:ea typeface="宋体" charset="-122"/>
            </a:endParaRPr>
          </a:p>
        </p:txBody>
      </p:sp>
      <p:sp>
        <p:nvSpPr>
          <p:cNvPr id="8205" name="TextBox 51"/>
          <p:cNvSpPr txBox="1">
            <a:spLocks noChangeArrowheads="1"/>
          </p:cNvSpPr>
          <p:nvPr/>
        </p:nvSpPr>
        <p:spPr bwMode="auto">
          <a:xfrm>
            <a:off x="6808787" y="1676400"/>
            <a:ext cx="1152525" cy="215900"/>
          </a:xfrm>
          <a:prstGeom prst="rect">
            <a:avLst/>
          </a:prstGeom>
          <a:noFill/>
          <a:ln w="9525">
            <a:solidFill>
              <a:schemeClr val="tx1"/>
            </a:solidFill>
            <a:miter lim="800000"/>
            <a:headEnd/>
            <a:tailEnd/>
          </a:ln>
        </p:spPr>
        <p:txBody>
          <a:bodyPr anchor="ctr"/>
          <a:lstStyle/>
          <a:p>
            <a:pPr algn="ctr"/>
            <a:r>
              <a:rPr lang="en-US" altLang="zh-CN" sz="1000" dirty="0">
                <a:ea typeface="宋体" charset="-122"/>
              </a:rPr>
              <a:t>Extranet-VPN</a:t>
            </a:r>
            <a:endParaRPr lang="zh-CN" altLang="en-US" sz="1000" dirty="0">
              <a:ea typeface="宋体" charset="-122"/>
            </a:endParaRPr>
          </a:p>
        </p:txBody>
      </p:sp>
      <p:sp>
        <p:nvSpPr>
          <p:cNvPr id="8206" name="TextBox 52"/>
          <p:cNvSpPr txBox="1">
            <a:spLocks noChangeArrowheads="1"/>
          </p:cNvSpPr>
          <p:nvPr/>
        </p:nvSpPr>
        <p:spPr bwMode="auto">
          <a:xfrm>
            <a:off x="6808787" y="1981201"/>
            <a:ext cx="1152525" cy="223838"/>
          </a:xfrm>
          <a:prstGeom prst="rect">
            <a:avLst/>
          </a:prstGeom>
          <a:noFill/>
          <a:ln w="9525">
            <a:solidFill>
              <a:schemeClr val="tx1"/>
            </a:solidFill>
            <a:miter lim="800000"/>
            <a:headEnd/>
            <a:tailEnd/>
          </a:ln>
        </p:spPr>
        <p:txBody>
          <a:bodyPr anchor="ctr"/>
          <a:lstStyle/>
          <a:p>
            <a:pPr algn="ctr"/>
            <a:r>
              <a:rPr lang="en-US" altLang="zh-CN" sz="1000" dirty="0">
                <a:ea typeface="宋体" charset="-122"/>
              </a:rPr>
              <a:t>Customer-Name</a:t>
            </a:r>
            <a:endParaRPr lang="zh-CN" altLang="en-US" sz="800" dirty="0">
              <a:ea typeface="宋体" charset="-122"/>
            </a:endParaRPr>
          </a:p>
        </p:txBody>
      </p:sp>
      <p:cxnSp>
        <p:nvCxnSpPr>
          <p:cNvPr id="55" name="直接连接符 54"/>
          <p:cNvCxnSpPr>
            <a:endCxn id="8206" idx="1"/>
          </p:cNvCxnSpPr>
          <p:nvPr/>
        </p:nvCxnSpPr>
        <p:spPr>
          <a:xfrm>
            <a:off x="6303963" y="2093120"/>
            <a:ext cx="5048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6303963" y="1143000"/>
            <a:ext cx="5048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6303963" y="1447800"/>
            <a:ext cx="5048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303963" y="1828800"/>
            <a:ext cx="5048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287838" y="1268413"/>
            <a:ext cx="0" cy="5762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4287838" y="1844675"/>
            <a:ext cx="3603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4792663" y="2060575"/>
            <a:ext cx="0" cy="4505325"/>
          </a:xfrm>
          <a:prstGeom prst="line">
            <a:avLst/>
          </a:prstGeom>
        </p:spPr>
        <p:style>
          <a:lnRef idx="1">
            <a:schemeClr val="accent1"/>
          </a:lnRef>
          <a:fillRef idx="0">
            <a:schemeClr val="accent1"/>
          </a:fillRef>
          <a:effectRef idx="0">
            <a:schemeClr val="accent1"/>
          </a:effectRef>
          <a:fontRef idx="minor">
            <a:schemeClr val="tx1"/>
          </a:fontRef>
        </p:style>
      </p:cxnSp>
      <p:sp>
        <p:nvSpPr>
          <p:cNvPr id="8214" name="TextBox 68"/>
          <p:cNvSpPr txBox="1">
            <a:spLocks noChangeArrowheads="1"/>
          </p:cNvSpPr>
          <p:nvPr/>
        </p:nvSpPr>
        <p:spPr bwMode="auto">
          <a:xfrm>
            <a:off x="5584825" y="2492375"/>
            <a:ext cx="863600"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Location</a:t>
            </a:r>
            <a:endParaRPr lang="zh-CN" altLang="en-US" sz="1000">
              <a:ea typeface="宋体" charset="-122"/>
            </a:endParaRPr>
          </a:p>
        </p:txBody>
      </p:sp>
      <p:sp>
        <p:nvSpPr>
          <p:cNvPr id="8215" name="TextBox 69"/>
          <p:cNvSpPr txBox="1">
            <a:spLocks noChangeArrowheads="1"/>
          </p:cNvSpPr>
          <p:nvPr/>
        </p:nvSpPr>
        <p:spPr bwMode="auto">
          <a:xfrm>
            <a:off x="5584825" y="2781300"/>
            <a:ext cx="863600" cy="215900"/>
          </a:xfrm>
          <a:prstGeom prst="rect">
            <a:avLst/>
          </a:prstGeom>
          <a:noFill/>
          <a:ln w="9525">
            <a:solidFill>
              <a:schemeClr val="tx1"/>
            </a:solidFill>
            <a:miter lim="800000"/>
            <a:headEnd/>
            <a:tailEnd/>
          </a:ln>
        </p:spPr>
        <p:txBody>
          <a:bodyPr anchor="ctr"/>
          <a:lstStyle/>
          <a:p>
            <a:pPr algn="ctr"/>
            <a:r>
              <a:rPr lang="en-US" altLang="zh-CN" sz="1000" dirty="0">
                <a:ea typeface="宋体" charset="-122"/>
              </a:rPr>
              <a:t>Device</a:t>
            </a:r>
            <a:endParaRPr lang="zh-CN" altLang="en-US" sz="1000" dirty="0">
              <a:ea typeface="宋体" charset="-122"/>
            </a:endParaRPr>
          </a:p>
        </p:txBody>
      </p:sp>
      <p:sp>
        <p:nvSpPr>
          <p:cNvPr id="8216" name="TextBox 70"/>
          <p:cNvSpPr txBox="1">
            <a:spLocks noChangeArrowheads="1"/>
          </p:cNvSpPr>
          <p:nvPr/>
        </p:nvSpPr>
        <p:spPr bwMode="auto">
          <a:xfrm>
            <a:off x="5584824" y="3716338"/>
            <a:ext cx="1079501" cy="217487"/>
          </a:xfrm>
          <a:prstGeom prst="rect">
            <a:avLst/>
          </a:prstGeom>
          <a:noFill/>
          <a:ln w="9525">
            <a:solidFill>
              <a:schemeClr val="tx1"/>
            </a:solidFill>
            <a:miter lim="800000"/>
            <a:headEnd/>
            <a:tailEnd/>
          </a:ln>
        </p:spPr>
        <p:txBody>
          <a:bodyPr anchor="ctr"/>
          <a:lstStyle/>
          <a:p>
            <a:pPr algn="ctr"/>
            <a:r>
              <a:rPr lang="en-US" altLang="zh-CN" sz="1000" dirty="0">
                <a:ea typeface="宋体" charset="-122"/>
              </a:rPr>
              <a:t>Management</a:t>
            </a:r>
            <a:endParaRPr lang="zh-CN" altLang="en-US" sz="1000" dirty="0">
              <a:ea typeface="宋体" charset="-122"/>
            </a:endParaRPr>
          </a:p>
        </p:txBody>
      </p:sp>
      <p:sp>
        <p:nvSpPr>
          <p:cNvPr id="8217" name="TextBox 71"/>
          <p:cNvSpPr txBox="1">
            <a:spLocks noChangeArrowheads="1"/>
          </p:cNvSpPr>
          <p:nvPr/>
        </p:nvSpPr>
        <p:spPr bwMode="auto">
          <a:xfrm>
            <a:off x="5584825" y="3357563"/>
            <a:ext cx="863600"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VPN Policy</a:t>
            </a:r>
            <a:endParaRPr lang="zh-CN" altLang="en-US" sz="1000">
              <a:ea typeface="宋体" charset="-122"/>
            </a:endParaRPr>
          </a:p>
        </p:txBody>
      </p:sp>
      <p:sp>
        <p:nvSpPr>
          <p:cNvPr id="8218" name="TextBox 72"/>
          <p:cNvSpPr txBox="1">
            <a:spLocks noChangeArrowheads="1"/>
          </p:cNvSpPr>
          <p:nvPr/>
        </p:nvSpPr>
        <p:spPr bwMode="auto">
          <a:xfrm>
            <a:off x="5584825" y="4005263"/>
            <a:ext cx="1079500"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Site VPN flavor</a:t>
            </a:r>
            <a:endParaRPr lang="zh-CN" altLang="en-US" sz="1000">
              <a:ea typeface="宋体" charset="-122"/>
            </a:endParaRPr>
          </a:p>
        </p:txBody>
      </p:sp>
      <p:sp>
        <p:nvSpPr>
          <p:cNvPr id="8219" name="TextBox 73"/>
          <p:cNvSpPr txBox="1">
            <a:spLocks noChangeArrowheads="1"/>
          </p:cNvSpPr>
          <p:nvPr/>
        </p:nvSpPr>
        <p:spPr bwMode="auto">
          <a:xfrm>
            <a:off x="5584825" y="4292600"/>
            <a:ext cx="863600"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Security</a:t>
            </a:r>
            <a:endParaRPr lang="zh-CN" altLang="en-US" sz="1000">
              <a:ea typeface="宋体" charset="-122"/>
            </a:endParaRPr>
          </a:p>
        </p:txBody>
      </p:sp>
      <p:sp>
        <p:nvSpPr>
          <p:cNvPr id="8220" name="TextBox 74"/>
          <p:cNvSpPr txBox="1">
            <a:spLocks noChangeArrowheads="1"/>
          </p:cNvSpPr>
          <p:nvPr/>
        </p:nvSpPr>
        <p:spPr bwMode="auto">
          <a:xfrm>
            <a:off x="5584825" y="5057775"/>
            <a:ext cx="863600" cy="215900"/>
          </a:xfrm>
          <a:prstGeom prst="rect">
            <a:avLst/>
          </a:prstGeom>
          <a:noFill/>
          <a:ln w="9525">
            <a:solidFill>
              <a:schemeClr val="tx1"/>
            </a:solidFill>
            <a:miter lim="800000"/>
            <a:headEnd/>
            <a:tailEnd/>
          </a:ln>
        </p:spPr>
        <p:txBody>
          <a:bodyPr anchor="ctr"/>
          <a:lstStyle/>
          <a:p>
            <a:pPr algn="ctr"/>
            <a:r>
              <a:rPr lang="en-US" altLang="zh-CN" sz="1000" dirty="0" smtClean="0">
                <a:ea typeface="宋体" charset="-122"/>
              </a:rPr>
              <a:t>Load balance</a:t>
            </a:r>
            <a:endParaRPr lang="zh-CN" altLang="en-US" sz="1000" dirty="0">
              <a:ea typeface="宋体" charset="-122"/>
            </a:endParaRPr>
          </a:p>
        </p:txBody>
      </p:sp>
      <p:sp>
        <p:nvSpPr>
          <p:cNvPr id="8221" name="TextBox 75"/>
          <p:cNvSpPr txBox="1">
            <a:spLocks noChangeArrowheads="1"/>
          </p:cNvSpPr>
          <p:nvPr/>
        </p:nvSpPr>
        <p:spPr bwMode="auto">
          <a:xfrm>
            <a:off x="5584825" y="5346700"/>
            <a:ext cx="863600" cy="215900"/>
          </a:xfrm>
          <a:prstGeom prst="rect">
            <a:avLst/>
          </a:prstGeom>
          <a:noFill/>
          <a:ln w="9525">
            <a:solidFill>
              <a:schemeClr val="tx1"/>
            </a:solidFill>
            <a:miter lim="800000"/>
            <a:headEnd/>
            <a:tailEnd/>
          </a:ln>
        </p:spPr>
        <p:txBody>
          <a:bodyPr anchor="ctr"/>
          <a:lstStyle/>
          <a:p>
            <a:pPr algn="ctr"/>
            <a:r>
              <a:rPr lang="en-US" altLang="zh-CN" sz="1000" dirty="0">
                <a:ea typeface="宋体" charset="-122"/>
              </a:rPr>
              <a:t>Multicast</a:t>
            </a:r>
            <a:endParaRPr lang="zh-CN" altLang="en-US" sz="1000" dirty="0">
              <a:ea typeface="宋体" charset="-122"/>
            </a:endParaRPr>
          </a:p>
        </p:txBody>
      </p:sp>
      <p:sp>
        <p:nvSpPr>
          <p:cNvPr id="8222" name="TextBox 76"/>
          <p:cNvSpPr txBox="1">
            <a:spLocks noChangeArrowheads="1"/>
          </p:cNvSpPr>
          <p:nvPr/>
        </p:nvSpPr>
        <p:spPr bwMode="auto">
          <a:xfrm>
            <a:off x="5562599" y="6489700"/>
            <a:ext cx="1101725" cy="215900"/>
          </a:xfrm>
          <a:prstGeom prst="rect">
            <a:avLst/>
          </a:prstGeom>
          <a:noFill/>
          <a:ln w="9525">
            <a:solidFill>
              <a:schemeClr val="tx1"/>
            </a:solidFill>
            <a:miter lim="800000"/>
            <a:headEnd/>
            <a:tailEnd/>
          </a:ln>
        </p:spPr>
        <p:txBody>
          <a:bodyPr anchor="ctr"/>
          <a:lstStyle/>
          <a:p>
            <a:pPr algn="ctr"/>
            <a:r>
              <a:rPr lang="en-US" altLang="zh-CN" sz="1000" dirty="0" smtClean="0">
                <a:ea typeface="宋体" charset="-122"/>
              </a:rPr>
              <a:t>Signaling Option</a:t>
            </a:r>
            <a:endParaRPr lang="zh-CN" altLang="en-US" sz="1000" dirty="0">
              <a:ea typeface="宋体" charset="-122"/>
            </a:endParaRPr>
          </a:p>
        </p:txBody>
      </p:sp>
      <p:sp>
        <p:nvSpPr>
          <p:cNvPr id="8223" name="TextBox 77"/>
          <p:cNvSpPr txBox="1">
            <a:spLocks noChangeArrowheads="1"/>
          </p:cNvSpPr>
          <p:nvPr/>
        </p:nvSpPr>
        <p:spPr bwMode="auto">
          <a:xfrm>
            <a:off x="5584825" y="2205038"/>
            <a:ext cx="863600" cy="215900"/>
          </a:xfrm>
          <a:prstGeom prst="rect">
            <a:avLst/>
          </a:prstGeom>
          <a:noFill/>
          <a:ln w="9525">
            <a:solidFill>
              <a:schemeClr val="tx1"/>
            </a:solidFill>
            <a:miter lim="800000"/>
            <a:headEnd/>
            <a:tailEnd/>
          </a:ln>
        </p:spPr>
        <p:txBody>
          <a:bodyPr anchor="ctr"/>
          <a:lstStyle/>
          <a:p>
            <a:pPr algn="ctr"/>
            <a:r>
              <a:rPr lang="en-US" altLang="zh-CN" sz="1000" dirty="0">
                <a:ea typeface="宋体" charset="-122"/>
              </a:rPr>
              <a:t>Service</a:t>
            </a:r>
            <a:endParaRPr lang="zh-CN" altLang="en-US" sz="1000" dirty="0">
              <a:ea typeface="宋体" charset="-122"/>
            </a:endParaRPr>
          </a:p>
        </p:txBody>
      </p:sp>
      <p:sp>
        <p:nvSpPr>
          <p:cNvPr id="8224" name="TextBox 78"/>
          <p:cNvSpPr txBox="1">
            <a:spLocks noChangeArrowheads="1"/>
          </p:cNvSpPr>
          <p:nvPr/>
        </p:nvSpPr>
        <p:spPr bwMode="auto">
          <a:xfrm>
            <a:off x="5584825" y="3068638"/>
            <a:ext cx="863600" cy="215900"/>
          </a:xfrm>
          <a:prstGeom prst="rect">
            <a:avLst/>
          </a:prstGeom>
          <a:noFill/>
          <a:ln w="9525">
            <a:solidFill>
              <a:schemeClr val="tx1"/>
            </a:solidFill>
            <a:miter lim="800000"/>
            <a:headEnd/>
            <a:tailEnd/>
          </a:ln>
        </p:spPr>
        <p:txBody>
          <a:bodyPr anchor="ctr"/>
          <a:lstStyle/>
          <a:p>
            <a:pPr algn="ctr"/>
            <a:r>
              <a:rPr lang="en-US" altLang="zh-CN" sz="1000" dirty="0">
                <a:ea typeface="宋体" charset="-122"/>
              </a:rPr>
              <a:t>Site Diversity</a:t>
            </a:r>
            <a:endParaRPr lang="zh-CN" altLang="en-US" sz="1000" dirty="0">
              <a:ea typeface="宋体" charset="-122"/>
            </a:endParaRPr>
          </a:p>
        </p:txBody>
      </p:sp>
      <p:sp>
        <p:nvSpPr>
          <p:cNvPr id="8225" name="TextBox 79"/>
          <p:cNvSpPr txBox="1">
            <a:spLocks noChangeArrowheads="1"/>
          </p:cNvSpPr>
          <p:nvPr/>
        </p:nvSpPr>
        <p:spPr bwMode="auto">
          <a:xfrm>
            <a:off x="5584825" y="4581525"/>
            <a:ext cx="863600" cy="323850"/>
          </a:xfrm>
          <a:prstGeom prst="rect">
            <a:avLst/>
          </a:prstGeom>
          <a:noFill/>
          <a:ln w="9525">
            <a:solidFill>
              <a:schemeClr val="tx1"/>
            </a:solidFill>
            <a:miter lim="800000"/>
            <a:headEnd/>
            <a:tailEnd/>
          </a:ln>
        </p:spPr>
        <p:txBody>
          <a:bodyPr anchor="ctr"/>
          <a:lstStyle/>
          <a:p>
            <a:pPr algn="ctr"/>
            <a:r>
              <a:rPr lang="en-US" altLang="zh-CN" sz="1000">
                <a:ea typeface="宋体" charset="-122"/>
              </a:rPr>
              <a:t>Network Access</a:t>
            </a:r>
            <a:endParaRPr lang="zh-CN" altLang="en-US" sz="1000">
              <a:ea typeface="宋体" charset="-122"/>
            </a:endParaRPr>
          </a:p>
        </p:txBody>
      </p:sp>
      <p:sp>
        <p:nvSpPr>
          <p:cNvPr id="8226" name="TextBox 80"/>
          <p:cNvSpPr txBox="1">
            <a:spLocks noChangeArrowheads="1"/>
          </p:cNvSpPr>
          <p:nvPr/>
        </p:nvSpPr>
        <p:spPr bwMode="auto">
          <a:xfrm>
            <a:off x="6880225" y="2276475"/>
            <a:ext cx="863600" cy="427038"/>
          </a:xfrm>
          <a:prstGeom prst="rect">
            <a:avLst/>
          </a:prstGeom>
          <a:noFill/>
          <a:ln w="9525">
            <a:solidFill>
              <a:schemeClr val="tx1"/>
            </a:solidFill>
            <a:miter lim="800000"/>
            <a:headEnd/>
            <a:tailEnd/>
          </a:ln>
        </p:spPr>
        <p:txBody>
          <a:bodyPr anchor="ctr"/>
          <a:lstStyle/>
          <a:p>
            <a:pPr algn="ctr"/>
            <a:r>
              <a:rPr lang="en-US" altLang="zh-CN" sz="1000" dirty="0" err="1">
                <a:ea typeface="宋体" charset="-122"/>
              </a:rPr>
              <a:t>QoS</a:t>
            </a:r>
            <a:r>
              <a:rPr lang="en-US" altLang="zh-CN" sz="1000" dirty="0">
                <a:ea typeface="宋体" charset="-122"/>
              </a:rPr>
              <a:t> Classification</a:t>
            </a:r>
            <a:endParaRPr lang="zh-CN" altLang="en-US" sz="1000" dirty="0">
              <a:ea typeface="宋体" charset="-122"/>
            </a:endParaRPr>
          </a:p>
        </p:txBody>
      </p:sp>
      <p:sp>
        <p:nvSpPr>
          <p:cNvPr id="8227" name="TextBox 81"/>
          <p:cNvSpPr txBox="1">
            <a:spLocks noChangeArrowheads="1"/>
          </p:cNvSpPr>
          <p:nvPr/>
        </p:nvSpPr>
        <p:spPr bwMode="auto">
          <a:xfrm>
            <a:off x="6880225" y="2776538"/>
            <a:ext cx="863600" cy="215900"/>
          </a:xfrm>
          <a:prstGeom prst="rect">
            <a:avLst/>
          </a:prstGeom>
          <a:noFill/>
          <a:ln w="9525">
            <a:solidFill>
              <a:schemeClr val="tx1"/>
            </a:solidFill>
            <a:miter lim="800000"/>
            <a:headEnd/>
            <a:tailEnd/>
          </a:ln>
        </p:spPr>
        <p:txBody>
          <a:bodyPr anchor="ctr"/>
          <a:lstStyle/>
          <a:p>
            <a:pPr algn="ctr"/>
            <a:r>
              <a:rPr lang="en-US" altLang="zh-CN" sz="1000" dirty="0" err="1">
                <a:ea typeface="宋体" charset="-122"/>
              </a:rPr>
              <a:t>QoS</a:t>
            </a:r>
            <a:r>
              <a:rPr lang="en-US" altLang="zh-CN" sz="1000" dirty="0">
                <a:ea typeface="宋体" charset="-122"/>
              </a:rPr>
              <a:t> Profile</a:t>
            </a:r>
            <a:endParaRPr lang="zh-CN" altLang="en-US" sz="1000" dirty="0">
              <a:ea typeface="宋体" charset="-122"/>
            </a:endParaRPr>
          </a:p>
        </p:txBody>
      </p:sp>
      <p:sp>
        <p:nvSpPr>
          <p:cNvPr id="8228" name="TextBox 82"/>
          <p:cNvSpPr txBox="1">
            <a:spLocks noChangeArrowheads="1"/>
          </p:cNvSpPr>
          <p:nvPr/>
        </p:nvSpPr>
        <p:spPr bwMode="auto">
          <a:xfrm>
            <a:off x="7961313" y="2524126"/>
            <a:ext cx="863600" cy="323850"/>
          </a:xfrm>
          <a:prstGeom prst="rect">
            <a:avLst/>
          </a:prstGeom>
          <a:noFill/>
          <a:ln w="9525">
            <a:solidFill>
              <a:schemeClr val="tx1"/>
            </a:solidFill>
            <a:miter lim="800000"/>
            <a:headEnd/>
            <a:tailEnd/>
          </a:ln>
        </p:spPr>
        <p:txBody>
          <a:bodyPr anchor="ctr"/>
          <a:lstStyle/>
          <a:p>
            <a:pPr algn="ctr"/>
            <a:r>
              <a:rPr lang="en-US" altLang="zh-CN" sz="1000" dirty="0">
                <a:ea typeface="宋体" charset="-122"/>
              </a:rPr>
              <a:t>Standard Profile</a:t>
            </a:r>
            <a:endParaRPr lang="zh-CN" altLang="en-US" sz="1000" dirty="0">
              <a:ea typeface="宋体" charset="-122"/>
            </a:endParaRPr>
          </a:p>
        </p:txBody>
      </p:sp>
      <p:sp>
        <p:nvSpPr>
          <p:cNvPr id="8229" name="TextBox 83"/>
          <p:cNvSpPr txBox="1">
            <a:spLocks noChangeArrowheads="1"/>
          </p:cNvSpPr>
          <p:nvPr/>
        </p:nvSpPr>
        <p:spPr bwMode="auto">
          <a:xfrm>
            <a:off x="7961313" y="2992437"/>
            <a:ext cx="863600" cy="360363"/>
          </a:xfrm>
          <a:prstGeom prst="rect">
            <a:avLst/>
          </a:prstGeom>
          <a:noFill/>
          <a:ln w="9525">
            <a:solidFill>
              <a:schemeClr val="tx1"/>
            </a:solidFill>
            <a:miter lim="800000"/>
            <a:headEnd/>
            <a:tailEnd/>
          </a:ln>
        </p:spPr>
        <p:txBody>
          <a:bodyPr anchor="ctr"/>
          <a:lstStyle/>
          <a:p>
            <a:pPr algn="ctr"/>
            <a:r>
              <a:rPr lang="en-US" altLang="zh-CN" sz="1000" dirty="0">
                <a:ea typeface="宋体" charset="-122"/>
              </a:rPr>
              <a:t>Customized Profile</a:t>
            </a:r>
            <a:endParaRPr lang="zh-CN" altLang="en-US" sz="1000" dirty="0">
              <a:ea typeface="宋体" charset="-122"/>
            </a:endParaRPr>
          </a:p>
        </p:txBody>
      </p:sp>
      <p:cxnSp>
        <p:nvCxnSpPr>
          <p:cNvPr id="108" name="直接连接符 107"/>
          <p:cNvCxnSpPr/>
          <p:nvPr/>
        </p:nvCxnSpPr>
        <p:spPr>
          <a:xfrm>
            <a:off x="7816850" y="2703513"/>
            <a:ext cx="0" cy="43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7816850" y="2703513"/>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7816850" y="3135313"/>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7743825" y="2847976"/>
            <a:ext cx="730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6448425" y="2349500"/>
            <a:ext cx="431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6664325" y="2349500"/>
            <a:ext cx="8404" cy="546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6664325" y="2895600"/>
            <a:ext cx="215900" cy="0"/>
          </a:xfrm>
          <a:prstGeom prst="line">
            <a:avLst/>
          </a:prstGeom>
        </p:spPr>
        <p:style>
          <a:lnRef idx="1">
            <a:schemeClr val="accent1"/>
          </a:lnRef>
          <a:fillRef idx="0">
            <a:schemeClr val="accent1"/>
          </a:fillRef>
          <a:effectRef idx="0">
            <a:schemeClr val="accent1"/>
          </a:effectRef>
          <a:fontRef idx="minor">
            <a:schemeClr val="tx1"/>
          </a:fontRef>
        </p:style>
      </p:cxnSp>
      <p:sp>
        <p:nvSpPr>
          <p:cNvPr id="8249" name="TextBox 121"/>
          <p:cNvSpPr txBox="1">
            <a:spLocks noChangeArrowheads="1"/>
          </p:cNvSpPr>
          <p:nvPr/>
        </p:nvSpPr>
        <p:spPr bwMode="auto">
          <a:xfrm>
            <a:off x="6735763" y="4508500"/>
            <a:ext cx="1081087" cy="234950"/>
          </a:xfrm>
          <a:prstGeom prst="rect">
            <a:avLst/>
          </a:prstGeom>
          <a:noFill/>
          <a:ln w="9525">
            <a:solidFill>
              <a:schemeClr val="tx1"/>
            </a:solidFill>
            <a:miter lim="800000"/>
            <a:headEnd/>
            <a:tailEnd/>
          </a:ln>
        </p:spPr>
        <p:txBody>
          <a:bodyPr anchor="ctr"/>
          <a:lstStyle/>
          <a:p>
            <a:pPr algn="ctr"/>
            <a:r>
              <a:rPr lang="en-US" altLang="zh-CN" sz="1000" dirty="0">
                <a:ea typeface="宋体" charset="-122"/>
              </a:rPr>
              <a:t>Access Diversity</a:t>
            </a:r>
            <a:endParaRPr lang="zh-CN" altLang="en-US" sz="1000" dirty="0">
              <a:ea typeface="宋体" charset="-122"/>
            </a:endParaRPr>
          </a:p>
        </p:txBody>
      </p:sp>
      <p:sp>
        <p:nvSpPr>
          <p:cNvPr id="8250" name="TextBox 122"/>
          <p:cNvSpPr txBox="1">
            <a:spLocks noChangeArrowheads="1"/>
          </p:cNvSpPr>
          <p:nvPr/>
        </p:nvSpPr>
        <p:spPr bwMode="auto">
          <a:xfrm>
            <a:off x="6735763" y="4797425"/>
            <a:ext cx="936625"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Bearer</a:t>
            </a:r>
            <a:endParaRPr lang="zh-CN" altLang="en-US" sz="1000">
              <a:ea typeface="宋体" charset="-122"/>
            </a:endParaRPr>
          </a:p>
        </p:txBody>
      </p:sp>
      <p:sp>
        <p:nvSpPr>
          <p:cNvPr id="8251" name="TextBox 123"/>
          <p:cNvSpPr txBox="1">
            <a:spLocks noChangeArrowheads="1"/>
          </p:cNvSpPr>
          <p:nvPr/>
        </p:nvSpPr>
        <p:spPr bwMode="auto">
          <a:xfrm>
            <a:off x="6735763" y="5084763"/>
            <a:ext cx="936625" cy="215900"/>
          </a:xfrm>
          <a:prstGeom prst="rect">
            <a:avLst/>
          </a:prstGeom>
          <a:noFill/>
          <a:ln w="9525">
            <a:solidFill>
              <a:schemeClr val="tx1"/>
            </a:solidFill>
            <a:miter lim="800000"/>
            <a:headEnd/>
            <a:tailEnd/>
          </a:ln>
        </p:spPr>
        <p:txBody>
          <a:bodyPr anchor="ctr"/>
          <a:lstStyle/>
          <a:p>
            <a:pPr algn="ctr"/>
            <a:r>
              <a:rPr lang="en-US" altLang="zh-CN" sz="1000" dirty="0" smtClean="0">
                <a:ea typeface="宋体" charset="-122"/>
              </a:rPr>
              <a:t> </a:t>
            </a:r>
            <a:r>
              <a:rPr lang="en-US" altLang="zh-CN" sz="1000" dirty="0">
                <a:ea typeface="宋体" charset="-122"/>
              </a:rPr>
              <a:t>Connection</a:t>
            </a:r>
            <a:endParaRPr lang="zh-CN" altLang="en-US" sz="1000" dirty="0">
              <a:ea typeface="宋体" charset="-122"/>
            </a:endParaRPr>
          </a:p>
        </p:txBody>
      </p:sp>
      <p:sp>
        <p:nvSpPr>
          <p:cNvPr id="8252" name="TextBox 124"/>
          <p:cNvSpPr txBox="1">
            <a:spLocks noChangeArrowheads="1"/>
          </p:cNvSpPr>
          <p:nvPr/>
        </p:nvSpPr>
        <p:spPr bwMode="auto">
          <a:xfrm>
            <a:off x="6735763" y="5373688"/>
            <a:ext cx="936625" cy="215900"/>
          </a:xfrm>
          <a:prstGeom prst="rect">
            <a:avLst/>
          </a:prstGeom>
          <a:noFill/>
          <a:ln w="9525">
            <a:solidFill>
              <a:schemeClr val="tx1"/>
            </a:solidFill>
            <a:miter lim="800000"/>
            <a:headEnd/>
            <a:tailEnd/>
          </a:ln>
        </p:spPr>
        <p:txBody>
          <a:bodyPr anchor="ctr"/>
          <a:lstStyle/>
          <a:p>
            <a:pPr algn="ctr"/>
            <a:r>
              <a:rPr lang="en-US" altLang="zh-CN" sz="1000" dirty="0">
                <a:ea typeface="宋体" charset="-122"/>
              </a:rPr>
              <a:t>Security</a:t>
            </a:r>
            <a:endParaRPr lang="zh-CN" altLang="en-US" sz="1000" dirty="0">
              <a:ea typeface="宋体" charset="-122"/>
            </a:endParaRPr>
          </a:p>
        </p:txBody>
      </p:sp>
      <p:sp>
        <p:nvSpPr>
          <p:cNvPr id="8253" name="TextBox 125"/>
          <p:cNvSpPr txBox="1">
            <a:spLocks noChangeArrowheads="1"/>
          </p:cNvSpPr>
          <p:nvPr/>
        </p:nvSpPr>
        <p:spPr bwMode="auto">
          <a:xfrm>
            <a:off x="6735763" y="5661025"/>
            <a:ext cx="936625"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Service</a:t>
            </a:r>
            <a:endParaRPr lang="zh-CN" altLang="en-US" sz="1000">
              <a:ea typeface="宋体" charset="-122"/>
            </a:endParaRPr>
          </a:p>
        </p:txBody>
      </p:sp>
      <p:sp>
        <p:nvSpPr>
          <p:cNvPr id="8255" name="TextBox 127"/>
          <p:cNvSpPr txBox="1">
            <a:spLocks noChangeArrowheads="1"/>
          </p:cNvSpPr>
          <p:nvPr/>
        </p:nvSpPr>
        <p:spPr bwMode="auto">
          <a:xfrm>
            <a:off x="6735763" y="5943600"/>
            <a:ext cx="936625"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VPN attach</a:t>
            </a:r>
            <a:endParaRPr lang="zh-CN" altLang="en-US" sz="1000">
              <a:ea typeface="宋体" charset="-122"/>
            </a:endParaRPr>
          </a:p>
        </p:txBody>
      </p:sp>
      <p:sp>
        <p:nvSpPr>
          <p:cNvPr id="8256" name="TextBox 128"/>
          <p:cNvSpPr txBox="1">
            <a:spLocks noChangeArrowheads="1"/>
          </p:cNvSpPr>
          <p:nvPr/>
        </p:nvSpPr>
        <p:spPr bwMode="auto">
          <a:xfrm>
            <a:off x="6735763" y="6230937"/>
            <a:ext cx="936625" cy="217488"/>
          </a:xfrm>
          <a:prstGeom prst="rect">
            <a:avLst/>
          </a:prstGeom>
          <a:noFill/>
          <a:ln w="9525">
            <a:solidFill>
              <a:schemeClr val="tx1"/>
            </a:solidFill>
            <a:miter lim="800000"/>
            <a:headEnd/>
            <a:tailEnd/>
          </a:ln>
        </p:spPr>
        <p:txBody>
          <a:bodyPr anchor="ctr"/>
          <a:lstStyle/>
          <a:p>
            <a:pPr algn="ctr"/>
            <a:r>
              <a:rPr lang="en-US" altLang="zh-CN" sz="1000">
                <a:ea typeface="宋体" charset="-122"/>
              </a:rPr>
              <a:t>Availability</a:t>
            </a:r>
            <a:endParaRPr lang="zh-CN" altLang="en-US" sz="1000">
              <a:ea typeface="宋体" charset="-122"/>
            </a:endParaRPr>
          </a:p>
        </p:txBody>
      </p:sp>
      <p:cxnSp>
        <p:nvCxnSpPr>
          <p:cNvPr id="131" name="直接连接符 130"/>
          <p:cNvCxnSpPr/>
          <p:nvPr/>
        </p:nvCxnSpPr>
        <p:spPr>
          <a:xfrm>
            <a:off x="6592888" y="4652963"/>
            <a:ext cx="0" cy="1722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6448425" y="4652963"/>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6592888" y="4652963"/>
            <a:ext cx="142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6592888" y="4868863"/>
            <a:ext cx="142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6592888" y="5229225"/>
            <a:ext cx="142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6592888" y="5516563"/>
            <a:ext cx="142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6592888" y="5805488"/>
            <a:ext cx="142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6592888" y="6015037"/>
            <a:ext cx="142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6592888" y="6375400"/>
            <a:ext cx="142875" cy="0"/>
          </a:xfrm>
          <a:prstGeom prst="line">
            <a:avLst/>
          </a:prstGeom>
        </p:spPr>
        <p:style>
          <a:lnRef idx="1">
            <a:schemeClr val="accent1"/>
          </a:lnRef>
          <a:fillRef idx="0">
            <a:schemeClr val="accent1"/>
          </a:fillRef>
          <a:effectRef idx="0">
            <a:schemeClr val="accent1"/>
          </a:effectRef>
          <a:fontRef idx="minor">
            <a:schemeClr val="tx1"/>
          </a:fontRef>
        </p:style>
      </p:cxnSp>
      <p:sp>
        <p:nvSpPr>
          <p:cNvPr id="8267" name="TextBox 142"/>
          <p:cNvSpPr txBox="1">
            <a:spLocks noChangeArrowheads="1"/>
          </p:cNvSpPr>
          <p:nvPr/>
        </p:nvSpPr>
        <p:spPr bwMode="auto">
          <a:xfrm>
            <a:off x="7993063" y="4953000"/>
            <a:ext cx="863600"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type</a:t>
            </a:r>
            <a:endParaRPr lang="zh-CN" altLang="en-US" sz="1000">
              <a:ea typeface="宋体" charset="-122"/>
            </a:endParaRPr>
          </a:p>
        </p:txBody>
      </p:sp>
      <p:sp>
        <p:nvSpPr>
          <p:cNvPr id="8268" name="TextBox 143"/>
          <p:cNvSpPr txBox="1">
            <a:spLocks noChangeArrowheads="1"/>
          </p:cNvSpPr>
          <p:nvPr/>
        </p:nvSpPr>
        <p:spPr bwMode="auto">
          <a:xfrm>
            <a:off x="7993063" y="5240337"/>
            <a:ext cx="863600" cy="217488"/>
          </a:xfrm>
          <a:prstGeom prst="rect">
            <a:avLst/>
          </a:prstGeom>
          <a:noFill/>
          <a:ln w="9525">
            <a:solidFill>
              <a:schemeClr val="tx1"/>
            </a:solidFill>
            <a:miter lim="800000"/>
            <a:headEnd/>
            <a:tailEnd/>
          </a:ln>
        </p:spPr>
        <p:txBody>
          <a:bodyPr anchor="ctr"/>
          <a:lstStyle/>
          <a:p>
            <a:pPr algn="ctr"/>
            <a:r>
              <a:rPr lang="en-US" altLang="zh-CN" sz="1000" dirty="0" smtClean="0">
                <a:ea typeface="宋体" charset="-122"/>
              </a:rPr>
              <a:t>EVPN</a:t>
            </a:r>
            <a:endParaRPr lang="zh-CN" altLang="en-US" sz="1000" dirty="0">
              <a:ea typeface="宋体" charset="-122"/>
            </a:endParaRPr>
          </a:p>
        </p:txBody>
      </p:sp>
      <p:sp>
        <p:nvSpPr>
          <p:cNvPr id="8269" name="TextBox 144"/>
          <p:cNvSpPr txBox="1">
            <a:spLocks noChangeArrowheads="1"/>
          </p:cNvSpPr>
          <p:nvPr/>
        </p:nvSpPr>
        <p:spPr bwMode="auto">
          <a:xfrm>
            <a:off x="7993063" y="5529261"/>
            <a:ext cx="863600" cy="347663"/>
          </a:xfrm>
          <a:prstGeom prst="rect">
            <a:avLst/>
          </a:prstGeom>
          <a:noFill/>
          <a:ln w="9525">
            <a:solidFill>
              <a:schemeClr val="tx1"/>
            </a:solidFill>
            <a:miter lim="800000"/>
            <a:headEnd/>
            <a:tailEnd/>
          </a:ln>
        </p:spPr>
        <p:txBody>
          <a:bodyPr anchor="ctr"/>
          <a:lstStyle/>
          <a:p>
            <a:pPr algn="ctr"/>
            <a:r>
              <a:rPr lang="en-US" altLang="zh-CN" sz="1000" dirty="0" smtClean="0">
                <a:ea typeface="宋体" charset="-122"/>
              </a:rPr>
              <a:t>VPW,VPLS based VPN</a:t>
            </a:r>
            <a:endParaRPr lang="zh-CN" altLang="en-US" sz="1000" dirty="0">
              <a:ea typeface="宋体" charset="-122"/>
            </a:endParaRPr>
          </a:p>
        </p:txBody>
      </p:sp>
      <p:sp>
        <p:nvSpPr>
          <p:cNvPr id="8270" name="TextBox 145"/>
          <p:cNvSpPr txBox="1">
            <a:spLocks noChangeArrowheads="1"/>
          </p:cNvSpPr>
          <p:nvPr/>
        </p:nvSpPr>
        <p:spPr bwMode="auto">
          <a:xfrm>
            <a:off x="7993063" y="5943600"/>
            <a:ext cx="863600" cy="215900"/>
          </a:xfrm>
          <a:prstGeom prst="rect">
            <a:avLst/>
          </a:prstGeom>
          <a:noFill/>
          <a:ln w="9525">
            <a:solidFill>
              <a:schemeClr val="tx1"/>
            </a:solidFill>
            <a:miter lim="800000"/>
            <a:headEnd/>
            <a:tailEnd/>
          </a:ln>
        </p:spPr>
        <p:txBody>
          <a:bodyPr anchor="ctr"/>
          <a:lstStyle/>
          <a:p>
            <a:pPr algn="ctr"/>
            <a:r>
              <a:rPr lang="en-US" altLang="zh-CN" sz="1000" dirty="0" smtClean="0">
                <a:ea typeface="宋体" charset="-122"/>
              </a:rPr>
              <a:t>PWE3</a:t>
            </a:r>
            <a:endParaRPr lang="zh-CN" altLang="en-US" sz="1000" dirty="0">
              <a:ea typeface="宋体" charset="-122"/>
            </a:endParaRPr>
          </a:p>
        </p:txBody>
      </p:sp>
      <p:sp>
        <p:nvSpPr>
          <p:cNvPr id="8272" name="TextBox 147"/>
          <p:cNvSpPr txBox="1">
            <a:spLocks noChangeArrowheads="1"/>
          </p:cNvSpPr>
          <p:nvPr/>
        </p:nvSpPr>
        <p:spPr bwMode="auto">
          <a:xfrm>
            <a:off x="8007350" y="6281737"/>
            <a:ext cx="863600" cy="215900"/>
          </a:xfrm>
          <a:prstGeom prst="rect">
            <a:avLst/>
          </a:prstGeom>
          <a:noFill/>
          <a:ln w="9525">
            <a:solidFill>
              <a:schemeClr val="tx1"/>
            </a:solidFill>
            <a:miter lim="800000"/>
            <a:headEnd/>
            <a:tailEnd/>
          </a:ln>
        </p:spPr>
        <p:txBody>
          <a:bodyPr anchor="ctr"/>
          <a:lstStyle/>
          <a:p>
            <a:pPr algn="ctr"/>
            <a:r>
              <a:rPr lang="en-US" altLang="zh-CN" sz="1000" dirty="0" smtClean="0">
                <a:ea typeface="宋体" charset="-122"/>
              </a:rPr>
              <a:t>L2TP-PW</a:t>
            </a:r>
            <a:endParaRPr lang="zh-CN" altLang="en-US" sz="1000" dirty="0">
              <a:ea typeface="宋体" charset="-122"/>
            </a:endParaRPr>
          </a:p>
        </p:txBody>
      </p:sp>
      <p:cxnSp>
        <p:nvCxnSpPr>
          <p:cNvPr id="151" name="直接连接符 150"/>
          <p:cNvCxnSpPr/>
          <p:nvPr/>
        </p:nvCxnSpPr>
        <p:spPr>
          <a:xfrm>
            <a:off x="6705600" y="6596856"/>
            <a:ext cx="11112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V="1">
            <a:off x="7848600" y="5024437"/>
            <a:ext cx="0" cy="15843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7848600" y="5024437"/>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7848600" y="6375400"/>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7848600" y="5673725"/>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7848600" y="5384800"/>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7848600" y="6088062"/>
            <a:ext cx="144463" cy="0"/>
          </a:xfrm>
          <a:prstGeom prst="line">
            <a:avLst/>
          </a:prstGeom>
        </p:spPr>
        <p:style>
          <a:lnRef idx="1">
            <a:schemeClr val="accent1"/>
          </a:lnRef>
          <a:fillRef idx="0">
            <a:schemeClr val="accent1"/>
          </a:fillRef>
          <a:effectRef idx="0">
            <a:schemeClr val="accent1"/>
          </a:effectRef>
          <a:fontRef idx="minor">
            <a:schemeClr val="tx1"/>
          </a:fontRef>
        </p:style>
      </p:cxnSp>
      <p:sp>
        <p:nvSpPr>
          <p:cNvPr id="8281" name="TextBox 159"/>
          <p:cNvSpPr txBox="1">
            <a:spLocks noChangeArrowheads="1"/>
          </p:cNvSpPr>
          <p:nvPr/>
        </p:nvSpPr>
        <p:spPr bwMode="auto">
          <a:xfrm>
            <a:off x="6880225" y="3365500"/>
            <a:ext cx="863600" cy="215900"/>
          </a:xfrm>
          <a:prstGeom prst="rect">
            <a:avLst/>
          </a:prstGeom>
          <a:noFill/>
          <a:ln w="9525">
            <a:solidFill>
              <a:schemeClr val="tx1"/>
            </a:solidFill>
            <a:miter lim="800000"/>
            <a:headEnd/>
            <a:tailEnd/>
          </a:ln>
        </p:spPr>
        <p:txBody>
          <a:bodyPr anchor="ctr"/>
          <a:lstStyle/>
          <a:p>
            <a:pPr algn="ctr"/>
            <a:r>
              <a:rPr lang="en-US" altLang="zh-CN" sz="1000" dirty="0">
                <a:ea typeface="宋体" charset="-122"/>
              </a:rPr>
              <a:t>Filter</a:t>
            </a:r>
            <a:endParaRPr lang="zh-CN" altLang="en-US" sz="1000" dirty="0">
              <a:ea typeface="宋体" charset="-122"/>
            </a:endParaRPr>
          </a:p>
        </p:txBody>
      </p:sp>
      <p:sp>
        <p:nvSpPr>
          <p:cNvPr id="8282" name="TextBox 160"/>
          <p:cNvSpPr txBox="1">
            <a:spLocks noChangeArrowheads="1"/>
          </p:cNvSpPr>
          <p:nvPr/>
        </p:nvSpPr>
        <p:spPr bwMode="auto">
          <a:xfrm>
            <a:off x="6880225" y="3683000"/>
            <a:ext cx="863600"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VPN</a:t>
            </a:r>
            <a:endParaRPr lang="zh-CN" altLang="en-US" sz="1000">
              <a:ea typeface="宋体" charset="-122"/>
            </a:endParaRPr>
          </a:p>
        </p:txBody>
      </p:sp>
      <p:sp>
        <p:nvSpPr>
          <p:cNvPr id="8283" name="TextBox 161"/>
          <p:cNvSpPr txBox="1">
            <a:spLocks noChangeArrowheads="1"/>
          </p:cNvSpPr>
          <p:nvPr/>
        </p:nvSpPr>
        <p:spPr bwMode="auto">
          <a:xfrm>
            <a:off x="7961313" y="3609975"/>
            <a:ext cx="863600" cy="215900"/>
          </a:xfrm>
          <a:prstGeom prst="rect">
            <a:avLst/>
          </a:prstGeom>
          <a:noFill/>
          <a:ln w="9525">
            <a:solidFill>
              <a:schemeClr val="tx1"/>
            </a:solidFill>
            <a:miter lim="800000"/>
            <a:headEnd/>
            <a:tailEnd/>
          </a:ln>
        </p:spPr>
        <p:txBody>
          <a:bodyPr anchor="ctr"/>
          <a:lstStyle/>
          <a:p>
            <a:pPr algn="ctr"/>
            <a:r>
              <a:rPr lang="en-US" altLang="zh-CN" sz="1000">
                <a:ea typeface="宋体" charset="-122"/>
              </a:rPr>
              <a:t>VPN id</a:t>
            </a:r>
            <a:endParaRPr lang="zh-CN" altLang="en-US" sz="1000">
              <a:ea typeface="宋体" charset="-122"/>
            </a:endParaRPr>
          </a:p>
        </p:txBody>
      </p:sp>
      <p:sp>
        <p:nvSpPr>
          <p:cNvPr id="8284" name="TextBox 162"/>
          <p:cNvSpPr txBox="1">
            <a:spLocks noChangeArrowheads="1"/>
          </p:cNvSpPr>
          <p:nvPr/>
        </p:nvSpPr>
        <p:spPr bwMode="auto">
          <a:xfrm>
            <a:off x="7961313" y="3898900"/>
            <a:ext cx="863600" cy="215900"/>
          </a:xfrm>
          <a:prstGeom prst="rect">
            <a:avLst/>
          </a:prstGeom>
          <a:noFill/>
          <a:ln w="9525">
            <a:solidFill>
              <a:schemeClr val="tx1"/>
            </a:solidFill>
            <a:miter lim="800000"/>
            <a:headEnd/>
            <a:tailEnd/>
          </a:ln>
        </p:spPr>
        <p:txBody>
          <a:bodyPr anchor="ctr"/>
          <a:lstStyle/>
          <a:p>
            <a:pPr algn="ctr"/>
            <a:r>
              <a:rPr lang="en-US" altLang="zh-CN" sz="1000" dirty="0">
                <a:ea typeface="宋体" charset="-122"/>
              </a:rPr>
              <a:t>Site-Role</a:t>
            </a:r>
            <a:endParaRPr lang="zh-CN" altLang="en-US" sz="1000" dirty="0">
              <a:ea typeface="宋体" charset="-122"/>
            </a:endParaRPr>
          </a:p>
        </p:txBody>
      </p:sp>
      <p:cxnSp>
        <p:nvCxnSpPr>
          <p:cNvPr id="164" name="直接连接符 163"/>
          <p:cNvCxnSpPr/>
          <p:nvPr/>
        </p:nvCxnSpPr>
        <p:spPr>
          <a:xfrm>
            <a:off x="7816850" y="3725862"/>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a:off x="7816850" y="4013200"/>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a:off x="7816850" y="3733800"/>
            <a:ext cx="0" cy="279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a:off x="7743825" y="3797300"/>
            <a:ext cx="730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a:off x="6456829" y="3429000"/>
            <a:ext cx="431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a:off x="6772275" y="3429000"/>
            <a:ext cx="0" cy="36036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0" name="直接连接符 169"/>
          <p:cNvCxnSpPr>
            <a:endCxn id="8282" idx="1"/>
          </p:cNvCxnSpPr>
          <p:nvPr/>
        </p:nvCxnSpPr>
        <p:spPr>
          <a:xfrm>
            <a:off x="6798141" y="3789362"/>
            <a:ext cx="8208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a:off x="4792663" y="6565900"/>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a:off x="4792663" y="5418137"/>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a:off x="4792663" y="5130800"/>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a:off x="4792663" y="4652963"/>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4792663" y="4365625"/>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4792663" y="4076700"/>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a:off x="4792663" y="3789363"/>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a:off x="4792663" y="3429000"/>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a:off x="4792663" y="3141663"/>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4792663" y="2852738"/>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a:off x="4792663" y="2565400"/>
            <a:ext cx="7921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a:off x="4792663" y="2276475"/>
            <a:ext cx="792162" cy="0"/>
          </a:xfrm>
          <a:prstGeom prst="line">
            <a:avLst/>
          </a:prstGeom>
        </p:spPr>
        <p:style>
          <a:lnRef idx="1">
            <a:schemeClr val="accent1"/>
          </a:lnRef>
          <a:fillRef idx="0">
            <a:schemeClr val="accent1"/>
          </a:fillRef>
          <a:effectRef idx="0">
            <a:schemeClr val="accent1"/>
          </a:effectRef>
          <a:fontRef idx="minor">
            <a:schemeClr val="tx1"/>
          </a:fontRef>
        </p:style>
      </p:cxnSp>
      <p:sp>
        <p:nvSpPr>
          <p:cNvPr id="8306" name="TextBox 186"/>
          <p:cNvSpPr txBox="1">
            <a:spLocks noChangeArrowheads="1"/>
          </p:cNvSpPr>
          <p:nvPr/>
        </p:nvSpPr>
        <p:spPr bwMode="auto">
          <a:xfrm>
            <a:off x="198438" y="1389063"/>
            <a:ext cx="3881437" cy="5416868"/>
          </a:xfrm>
          <a:prstGeom prst="rect">
            <a:avLst/>
          </a:prstGeom>
          <a:noFill/>
          <a:ln w="9525">
            <a:noFill/>
            <a:miter lim="800000"/>
            <a:headEnd/>
            <a:tailEnd/>
          </a:ln>
        </p:spPr>
        <p:txBody>
          <a:bodyPr>
            <a:spAutoFit/>
          </a:bodyPr>
          <a:lstStyle/>
          <a:p>
            <a:pPr marL="228600" indent="-228600">
              <a:buFont typeface="+mj-lt"/>
              <a:buAutoNum type="arabicPeriod"/>
            </a:pPr>
            <a:r>
              <a:rPr lang="en-US" altLang="zh-CN" sz="1400" dirty="0" smtClean="0">
                <a:ea typeface="宋体" charset="-122"/>
              </a:rPr>
              <a:t> </a:t>
            </a:r>
            <a:r>
              <a:rPr lang="en-US" altLang="zh-CN" sz="1400" dirty="0">
                <a:ea typeface="宋体" charset="-122"/>
              </a:rPr>
              <a:t>Support </a:t>
            </a:r>
            <a:r>
              <a:rPr lang="en-US" altLang="zh-CN" sz="1400" dirty="0" smtClean="0">
                <a:ea typeface="宋体" charset="-122"/>
              </a:rPr>
              <a:t>L2VPN </a:t>
            </a:r>
            <a:r>
              <a:rPr lang="en-US" altLang="zh-CN" sz="1400" dirty="0">
                <a:ea typeface="宋体" charset="-122"/>
              </a:rPr>
              <a:t>creation</a:t>
            </a:r>
          </a:p>
          <a:p>
            <a:pPr marL="228600" indent="-228600">
              <a:buFont typeface="+mj-lt"/>
              <a:buAutoNum type="arabicPeriod"/>
            </a:pPr>
            <a:r>
              <a:rPr lang="en-US" altLang="zh-CN" sz="1400" dirty="0">
                <a:ea typeface="宋体" charset="-122"/>
              </a:rPr>
              <a:t> Support one site belonging to one VPN</a:t>
            </a:r>
          </a:p>
          <a:p>
            <a:pPr marL="228600" indent="-228600">
              <a:buFont typeface="+mj-lt"/>
              <a:buAutoNum type="arabicPeriod"/>
            </a:pPr>
            <a:r>
              <a:rPr lang="en-US" altLang="zh-CN" sz="1400" dirty="0">
                <a:ea typeface="宋体" charset="-122"/>
              </a:rPr>
              <a:t> Support one site belonging to multi-VPN</a:t>
            </a:r>
          </a:p>
          <a:p>
            <a:pPr marL="228600" indent="-228600">
              <a:buFont typeface="+mj-lt"/>
              <a:buAutoNum type="arabicPeriod"/>
            </a:pPr>
            <a:r>
              <a:rPr lang="en-US" altLang="zh-CN" sz="1400" dirty="0">
                <a:ea typeface="宋体" charset="-122"/>
              </a:rPr>
              <a:t> Support one Site with multiple logical accesses</a:t>
            </a:r>
          </a:p>
          <a:p>
            <a:pPr marL="628650" lvl="1" indent="-171450">
              <a:buFont typeface="Arial" panose="020B0604020202020204" pitchFamily="34" charset="0"/>
              <a:buChar char="•"/>
            </a:pPr>
            <a:r>
              <a:rPr lang="en-US" altLang="zh-CN" sz="1400" dirty="0">
                <a:ea typeface="宋体" charset="-122"/>
              </a:rPr>
              <a:t>Connecting to multiple VPNs and these logical accesses </a:t>
            </a:r>
            <a:r>
              <a:rPr lang="en-US" altLang="zh-CN" sz="1400" dirty="0" smtClean="0">
                <a:ea typeface="宋体" charset="-122"/>
              </a:rPr>
              <a:t>sharing </a:t>
            </a:r>
            <a:r>
              <a:rPr lang="en-US" altLang="zh-CN" sz="1400" dirty="0">
                <a:ea typeface="宋体" charset="-122"/>
              </a:rPr>
              <a:t>the same bearer.</a:t>
            </a:r>
          </a:p>
          <a:p>
            <a:pPr marL="228600" indent="-228600">
              <a:buFont typeface="+mj-lt"/>
              <a:buAutoNum type="arabicPeriod"/>
            </a:pPr>
            <a:r>
              <a:rPr lang="en-US" altLang="zh-CN" sz="1400" dirty="0">
                <a:ea typeface="宋体" charset="-122"/>
              </a:rPr>
              <a:t>Provide </a:t>
            </a:r>
            <a:r>
              <a:rPr lang="en-US" altLang="zh-CN" sz="1400" dirty="0" smtClean="0">
                <a:ea typeface="宋体" charset="-122"/>
              </a:rPr>
              <a:t>L2VPN </a:t>
            </a:r>
            <a:r>
              <a:rPr lang="en-US" altLang="zh-CN" sz="1400" dirty="0">
                <a:ea typeface="宋体" charset="-122"/>
              </a:rPr>
              <a:t>with Public Cloud Access</a:t>
            </a:r>
          </a:p>
          <a:p>
            <a:pPr marL="228600" indent="-228600">
              <a:buFont typeface="+mj-lt"/>
              <a:buAutoNum type="arabicPeriod"/>
            </a:pPr>
            <a:r>
              <a:rPr lang="en-US" altLang="zh-CN" sz="1400" dirty="0">
                <a:ea typeface="宋体" charset="-122"/>
              </a:rPr>
              <a:t>Support extend </a:t>
            </a:r>
            <a:r>
              <a:rPr lang="en-US" altLang="zh-CN" sz="1400" dirty="0" smtClean="0">
                <a:ea typeface="宋体" charset="-122"/>
              </a:rPr>
              <a:t>L2VPN </a:t>
            </a:r>
            <a:r>
              <a:rPr lang="en-US" altLang="zh-CN" sz="1400" dirty="0">
                <a:ea typeface="宋体" charset="-122"/>
              </a:rPr>
              <a:t>to Private Cloud </a:t>
            </a:r>
            <a:r>
              <a:rPr lang="en-US" altLang="zh-CN" sz="1400" dirty="0" smtClean="0">
                <a:ea typeface="宋体" charset="-122"/>
              </a:rPr>
              <a:t>Or </a:t>
            </a:r>
            <a:r>
              <a:rPr lang="en-US" altLang="zh-CN" sz="1400" dirty="0">
                <a:ea typeface="宋体" charset="-122"/>
              </a:rPr>
              <a:t>Data Center Network</a:t>
            </a:r>
          </a:p>
          <a:p>
            <a:pPr marL="228600" indent="-228600">
              <a:buFont typeface="+mj-lt"/>
              <a:buAutoNum type="arabicPeriod"/>
            </a:pPr>
            <a:r>
              <a:rPr lang="en-US" altLang="zh-CN" sz="1400" dirty="0" smtClean="0">
                <a:ea typeface="宋体" charset="-122"/>
              </a:rPr>
              <a:t>Support </a:t>
            </a:r>
            <a:r>
              <a:rPr lang="en-US" altLang="zh-CN" sz="1400" dirty="0">
                <a:ea typeface="宋体" charset="-122"/>
              </a:rPr>
              <a:t>Site-level </a:t>
            </a:r>
            <a:r>
              <a:rPr lang="en-US" altLang="zh-CN" sz="1400" dirty="0" err="1">
                <a:ea typeface="宋体" charset="-122"/>
              </a:rPr>
              <a:t>QoS</a:t>
            </a:r>
            <a:r>
              <a:rPr lang="en-US" altLang="zh-CN" sz="1400" dirty="0">
                <a:ea typeface="宋体" charset="-122"/>
              </a:rPr>
              <a:t> requirements</a:t>
            </a:r>
          </a:p>
          <a:p>
            <a:pPr marL="228600" indent="-228600">
              <a:buFont typeface="+mj-lt"/>
              <a:buAutoNum type="arabicPeriod"/>
            </a:pPr>
            <a:r>
              <a:rPr lang="en-US" altLang="zh-CN" sz="1400" dirty="0" smtClean="0">
                <a:ea typeface="宋体" charset="-122"/>
              </a:rPr>
              <a:t>Support </a:t>
            </a:r>
            <a:r>
              <a:rPr lang="en-US" altLang="zh-CN" sz="1400" dirty="0">
                <a:ea typeface="宋体" charset="-122"/>
              </a:rPr>
              <a:t>Network Access level </a:t>
            </a:r>
            <a:r>
              <a:rPr lang="en-US" altLang="zh-CN" sz="1400" dirty="0" err="1">
                <a:ea typeface="宋体" charset="-122"/>
              </a:rPr>
              <a:t>QoS</a:t>
            </a:r>
            <a:r>
              <a:rPr lang="en-US" altLang="zh-CN" sz="1400" dirty="0">
                <a:ea typeface="宋体" charset="-122"/>
              </a:rPr>
              <a:t> requirements</a:t>
            </a:r>
          </a:p>
          <a:p>
            <a:pPr marL="228600" indent="-228600">
              <a:buFont typeface="+mj-lt"/>
              <a:buAutoNum type="arabicPeriod"/>
            </a:pPr>
            <a:r>
              <a:rPr lang="en-US" altLang="zh-CN" sz="1400" dirty="0" smtClean="0">
                <a:ea typeface="宋体" charset="-122"/>
              </a:rPr>
              <a:t>Support </a:t>
            </a:r>
            <a:r>
              <a:rPr lang="en-US" altLang="zh-CN" sz="1400" dirty="0">
                <a:ea typeface="宋体" charset="-122"/>
              </a:rPr>
              <a:t>Site level and Network Access Level </a:t>
            </a:r>
            <a:r>
              <a:rPr lang="en-US" altLang="zh-CN" sz="1400" dirty="0" smtClean="0">
                <a:ea typeface="宋体" charset="-122"/>
              </a:rPr>
              <a:t>Security Requirements</a:t>
            </a:r>
            <a:r>
              <a:rPr lang="en-US" altLang="zh-CN" sz="1400" dirty="0">
                <a:ea typeface="宋体" charset="-122"/>
              </a:rPr>
              <a:t>.</a:t>
            </a:r>
          </a:p>
          <a:p>
            <a:pPr marL="228600" indent="-228600">
              <a:buFont typeface="+mj-lt"/>
              <a:buAutoNum type="arabicPeriod"/>
            </a:pPr>
            <a:r>
              <a:rPr lang="en-US" altLang="zh-CN" sz="1400" dirty="0" smtClean="0">
                <a:ea typeface="宋体" charset="-122"/>
              </a:rPr>
              <a:t>Support </a:t>
            </a:r>
            <a:r>
              <a:rPr lang="en-US" altLang="zh-CN" sz="1400" dirty="0">
                <a:ea typeface="宋体" charset="-122"/>
              </a:rPr>
              <a:t>Site level Multicast requirements and global level Multicast requirements</a:t>
            </a:r>
          </a:p>
          <a:p>
            <a:pPr marL="228600" indent="-228600">
              <a:buFont typeface="+mj-lt"/>
              <a:buAutoNum type="arabicPeriod"/>
            </a:pPr>
            <a:r>
              <a:rPr lang="en-US" altLang="zh-CN" sz="1400" dirty="0" smtClean="0">
                <a:ea typeface="宋体" charset="-122"/>
              </a:rPr>
              <a:t>Multi-AS </a:t>
            </a:r>
            <a:r>
              <a:rPr lang="en-US" altLang="zh-CN" sz="1400" dirty="0">
                <a:ea typeface="宋体" charset="-122"/>
              </a:rPr>
              <a:t>support</a:t>
            </a:r>
          </a:p>
          <a:p>
            <a:pPr marL="228600" indent="-228600">
              <a:buFont typeface="+mj-lt"/>
              <a:buAutoNum type="arabicPeriod"/>
            </a:pPr>
            <a:r>
              <a:rPr lang="en-US" altLang="zh-CN" sz="1400" dirty="0" smtClean="0">
                <a:ea typeface="宋体" charset="-122"/>
              </a:rPr>
              <a:t>Support </a:t>
            </a:r>
            <a:r>
              <a:rPr lang="en-US" altLang="zh-CN" sz="1400" dirty="0">
                <a:ea typeface="宋体" charset="-122"/>
              </a:rPr>
              <a:t>Network Access Creation based on Service Placement constraints and other constraints parameters.</a:t>
            </a:r>
          </a:p>
          <a:p>
            <a:pPr marL="228600" indent="-228600">
              <a:buFont typeface="+mj-lt"/>
              <a:buAutoNum type="arabicPeriod"/>
            </a:pPr>
            <a:r>
              <a:rPr lang="en-US" altLang="zh-CN" sz="1400" dirty="0" smtClean="0">
                <a:ea typeface="宋体" charset="-122"/>
              </a:rPr>
              <a:t>Support </a:t>
            </a:r>
            <a:r>
              <a:rPr lang="en-US" altLang="zh-CN" sz="1400" dirty="0">
                <a:ea typeface="宋体" charset="-122"/>
              </a:rPr>
              <a:t>point to point network connectivity and multi-point network connectivity.</a:t>
            </a:r>
          </a:p>
          <a:p>
            <a:pPr marL="228600" indent="-228600">
              <a:buFont typeface="+mj-lt"/>
              <a:buAutoNum type="arabicPeriod"/>
            </a:pPr>
            <a:r>
              <a:rPr lang="en-US" altLang="zh-CN" sz="1400" dirty="0" smtClean="0">
                <a:ea typeface="宋体" charset="-122"/>
              </a:rPr>
              <a:t>Support </a:t>
            </a:r>
            <a:r>
              <a:rPr lang="en-US" altLang="zh-CN" sz="1400" dirty="0">
                <a:ea typeface="宋体" charset="-122"/>
              </a:rPr>
              <a:t>distribute VPN route across sites belonging to different </a:t>
            </a:r>
            <a:r>
              <a:rPr lang="en-US" altLang="zh-CN" sz="1400" dirty="0" smtClean="0">
                <a:ea typeface="宋体" charset="-122"/>
              </a:rPr>
              <a:t>VPNs</a:t>
            </a:r>
            <a:endParaRPr lang="en-US" altLang="zh-CN" sz="1050" dirty="0">
              <a:ea typeface="宋体"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229600" cy="634082"/>
          </a:xfrm>
        </p:spPr>
        <p:txBody>
          <a:bodyPr>
            <a:normAutofit/>
          </a:bodyPr>
          <a:lstStyle/>
          <a:p>
            <a:r>
              <a:rPr lang="en-US" altLang="zh-CN" sz="2400" dirty="0" smtClean="0"/>
              <a:t>Connection Definition in L2SM model</a:t>
            </a:r>
            <a:endParaRPr lang="zh-CN" altLang="en-US" sz="2400" dirty="0"/>
          </a:p>
        </p:txBody>
      </p:sp>
      <p:sp>
        <p:nvSpPr>
          <p:cNvPr id="3" name="内容占位符 2"/>
          <p:cNvSpPr>
            <a:spLocks noGrp="1"/>
          </p:cNvSpPr>
          <p:nvPr>
            <p:ph idx="1"/>
          </p:nvPr>
        </p:nvSpPr>
        <p:spPr>
          <a:xfrm>
            <a:off x="457200" y="4114800"/>
            <a:ext cx="8610600" cy="2553147"/>
          </a:xfrm>
        </p:spPr>
        <p:txBody>
          <a:bodyPr>
            <a:normAutofit fontScale="92500"/>
          </a:bodyPr>
          <a:lstStyle/>
          <a:p>
            <a:r>
              <a:rPr lang="en-US" altLang="zh-CN" sz="1800" dirty="0" smtClean="0"/>
              <a:t>Under each Site Network Access, Ethernet connection in data plane supports several modes</a:t>
            </a:r>
          </a:p>
          <a:p>
            <a:pPr lvl="1"/>
            <a:r>
              <a:rPr lang="en-US" altLang="zh-CN" sz="1600" dirty="0" smtClean="0"/>
              <a:t>Physical Interface Mode</a:t>
            </a:r>
          </a:p>
          <a:p>
            <a:pPr lvl="1"/>
            <a:r>
              <a:rPr lang="en-US" altLang="zh-CN" sz="1600" dirty="0" smtClean="0"/>
              <a:t>Dot1q  interface Mode</a:t>
            </a:r>
          </a:p>
          <a:p>
            <a:pPr lvl="2"/>
            <a:r>
              <a:rPr lang="en-US" altLang="zh-CN" sz="1500" dirty="0" smtClean="0"/>
              <a:t>VLAN Mode:</a:t>
            </a:r>
          </a:p>
          <a:p>
            <a:pPr lvl="2"/>
            <a:r>
              <a:rPr lang="en-US" altLang="zh-CN" sz="1500" dirty="0" err="1" smtClean="0"/>
              <a:t>QinQ</a:t>
            </a:r>
            <a:r>
              <a:rPr lang="en-US" altLang="zh-CN" sz="1500" dirty="0" smtClean="0"/>
              <a:t> Mode: </a:t>
            </a:r>
            <a:r>
              <a:rPr lang="en-US" altLang="zh-CN" sz="1500" dirty="0" err="1" smtClean="0"/>
              <a:t>Config</a:t>
            </a:r>
            <a:r>
              <a:rPr lang="en-US" altLang="zh-CN" sz="1500" dirty="0" smtClean="0"/>
              <a:t> both S-tag and C-tag on PE</a:t>
            </a:r>
          </a:p>
          <a:p>
            <a:pPr lvl="2"/>
            <a:r>
              <a:rPr lang="en-US" altLang="zh-CN" sz="1500" dirty="0" err="1" smtClean="0"/>
              <a:t>QinAny</a:t>
            </a:r>
            <a:r>
              <a:rPr lang="en-US" altLang="zh-CN" sz="1500" dirty="0" smtClean="0"/>
              <a:t> Mode: Only </a:t>
            </a:r>
            <a:r>
              <a:rPr lang="en-US" altLang="zh-CN" sz="1500" dirty="0" err="1" smtClean="0"/>
              <a:t>Config</a:t>
            </a:r>
            <a:r>
              <a:rPr lang="en-US" altLang="zh-CN" sz="1500" dirty="0" smtClean="0"/>
              <a:t> S-tag on PE and PE doesn’t know C-Tag</a:t>
            </a:r>
          </a:p>
          <a:p>
            <a:pPr lvl="1"/>
            <a:r>
              <a:rPr lang="en-US" altLang="zh-CN" sz="1600" dirty="0" smtClean="0"/>
              <a:t>LAG Interface Mode</a:t>
            </a:r>
          </a:p>
          <a:p>
            <a:pPr lvl="2"/>
            <a:r>
              <a:rPr lang="en-US" altLang="zh-CN" sz="1500" dirty="0" smtClean="0"/>
              <a:t>Need to specify LACP  parameters.</a:t>
            </a:r>
          </a:p>
          <a:p>
            <a:pPr lvl="1"/>
            <a:r>
              <a:rPr lang="en-US" altLang="zh-CN" sz="1600" dirty="0" smtClean="0"/>
              <a:t>In addition, we may support optional L2CP parameters between CE and PE</a:t>
            </a:r>
          </a:p>
        </p:txBody>
      </p:sp>
      <p:sp>
        <p:nvSpPr>
          <p:cNvPr id="6" name="矩形 5"/>
          <p:cNvSpPr/>
          <p:nvPr/>
        </p:nvSpPr>
        <p:spPr>
          <a:xfrm>
            <a:off x="3203848" y="1124744"/>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sp>
        <p:nvSpPr>
          <p:cNvPr id="7" name="矩形 6"/>
          <p:cNvSpPr/>
          <p:nvPr/>
        </p:nvSpPr>
        <p:spPr>
          <a:xfrm>
            <a:off x="4800600" y="1124744"/>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8" name="矩形 7"/>
          <p:cNvSpPr/>
          <p:nvPr/>
        </p:nvSpPr>
        <p:spPr>
          <a:xfrm>
            <a:off x="6156176" y="1124744"/>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9" name="矩形 8"/>
          <p:cNvSpPr/>
          <p:nvPr/>
        </p:nvSpPr>
        <p:spPr>
          <a:xfrm>
            <a:off x="8001000" y="1124744"/>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cxnSp>
        <p:nvCxnSpPr>
          <p:cNvPr id="11" name="直接连接符 10"/>
          <p:cNvCxnSpPr/>
          <p:nvPr/>
        </p:nvCxnSpPr>
        <p:spPr>
          <a:xfrm>
            <a:off x="5436096" y="1268760"/>
            <a:ext cx="72008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51920" y="1268760"/>
            <a:ext cx="936104"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763688" y="1052736"/>
            <a:ext cx="790601" cy="461665"/>
          </a:xfrm>
          <a:prstGeom prst="rect">
            <a:avLst/>
          </a:prstGeom>
          <a:noFill/>
        </p:spPr>
        <p:txBody>
          <a:bodyPr wrap="none" rtlCol="0">
            <a:spAutoFit/>
          </a:bodyPr>
          <a:lstStyle/>
          <a:p>
            <a:r>
              <a:rPr lang="en-US" altLang="zh-CN" sz="1200" dirty="0" smtClean="0"/>
              <a:t>Customer</a:t>
            </a:r>
          </a:p>
          <a:p>
            <a:r>
              <a:rPr lang="en-US" altLang="zh-CN" sz="1200" dirty="0" smtClean="0"/>
              <a:t>Network</a:t>
            </a:r>
            <a:endParaRPr lang="zh-CN" altLang="en-US" sz="1200" dirty="0"/>
          </a:p>
        </p:txBody>
      </p:sp>
      <p:cxnSp>
        <p:nvCxnSpPr>
          <p:cNvPr id="22" name="直接连接符 21"/>
          <p:cNvCxnSpPr/>
          <p:nvPr/>
        </p:nvCxnSpPr>
        <p:spPr>
          <a:xfrm>
            <a:off x="2411760" y="1268760"/>
            <a:ext cx="792088"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644582" y="1052736"/>
            <a:ext cx="479618" cy="246221"/>
          </a:xfrm>
          <a:prstGeom prst="rect">
            <a:avLst/>
          </a:prstGeom>
          <a:noFill/>
        </p:spPr>
        <p:txBody>
          <a:bodyPr wrap="none" rtlCol="0">
            <a:spAutoFit/>
          </a:bodyPr>
          <a:lstStyle/>
          <a:p>
            <a:r>
              <a:rPr lang="en-US" altLang="zh-CN" sz="1000" dirty="0" smtClean="0"/>
              <a:t>802.3</a:t>
            </a:r>
            <a:endParaRPr lang="zh-CN" altLang="en-US" sz="1000" dirty="0"/>
          </a:p>
        </p:txBody>
      </p:sp>
      <p:sp>
        <p:nvSpPr>
          <p:cNvPr id="24" name="TextBox 23"/>
          <p:cNvSpPr txBox="1"/>
          <p:nvPr/>
        </p:nvSpPr>
        <p:spPr>
          <a:xfrm>
            <a:off x="3892735" y="980728"/>
            <a:ext cx="479618" cy="246221"/>
          </a:xfrm>
          <a:prstGeom prst="rect">
            <a:avLst/>
          </a:prstGeom>
          <a:noFill/>
        </p:spPr>
        <p:txBody>
          <a:bodyPr wrap="none" rtlCol="0">
            <a:spAutoFit/>
          </a:bodyPr>
          <a:lstStyle/>
          <a:p>
            <a:r>
              <a:rPr lang="en-US" altLang="zh-CN" sz="1000" dirty="0" smtClean="0"/>
              <a:t>802.3</a:t>
            </a:r>
            <a:endParaRPr lang="zh-CN" altLang="en-US" sz="1000" dirty="0"/>
          </a:p>
        </p:txBody>
      </p:sp>
      <p:cxnSp>
        <p:nvCxnSpPr>
          <p:cNvPr id="26" name="直接连接符 25"/>
          <p:cNvCxnSpPr/>
          <p:nvPr/>
        </p:nvCxnSpPr>
        <p:spPr>
          <a:xfrm>
            <a:off x="6804248" y="1268760"/>
            <a:ext cx="1152128"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203848" y="1772816"/>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sp>
        <p:nvSpPr>
          <p:cNvPr id="28" name="矩形 27"/>
          <p:cNvSpPr/>
          <p:nvPr/>
        </p:nvSpPr>
        <p:spPr>
          <a:xfrm>
            <a:off x="4800600" y="1772816"/>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29" name="矩形 28"/>
          <p:cNvSpPr/>
          <p:nvPr/>
        </p:nvSpPr>
        <p:spPr>
          <a:xfrm>
            <a:off x="6156176" y="1772816"/>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30" name="矩形 29"/>
          <p:cNvSpPr/>
          <p:nvPr/>
        </p:nvSpPr>
        <p:spPr>
          <a:xfrm>
            <a:off x="8001000" y="1772816"/>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cxnSp>
        <p:nvCxnSpPr>
          <p:cNvPr id="31" name="直接连接符 30"/>
          <p:cNvCxnSpPr/>
          <p:nvPr/>
        </p:nvCxnSpPr>
        <p:spPr>
          <a:xfrm>
            <a:off x="5436096" y="1916832"/>
            <a:ext cx="72008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851920" y="1916832"/>
            <a:ext cx="936104"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763688" y="1700808"/>
            <a:ext cx="790601" cy="461665"/>
          </a:xfrm>
          <a:prstGeom prst="rect">
            <a:avLst/>
          </a:prstGeom>
          <a:noFill/>
        </p:spPr>
        <p:txBody>
          <a:bodyPr wrap="none" rtlCol="0">
            <a:spAutoFit/>
          </a:bodyPr>
          <a:lstStyle/>
          <a:p>
            <a:r>
              <a:rPr lang="en-US" altLang="zh-CN" sz="1200" dirty="0" smtClean="0"/>
              <a:t>Customer</a:t>
            </a:r>
          </a:p>
          <a:p>
            <a:r>
              <a:rPr lang="en-US" altLang="zh-CN" sz="1200" dirty="0" smtClean="0"/>
              <a:t>Network</a:t>
            </a:r>
            <a:endParaRPr lang="zh-CN" altLang="en-US" sz="1200" dirty="0"/>
          </a:p>
        </p:txBody>
      </p:sp>
      <p:cxnSp>
        <p:nvCxnSpPr>
          <p:cNvPr id="34" name="直接连接符 33"/>
          <p:cNvCxnSpPr/>
          <p:nvPr/>
        </p:nvCxnSpPr>
        <p:spPr>
          <a:xfrm>
            <a:off x="2411760" y="1916832"/>
            <a:ext cx="792088"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644582" y="1700808"/>
            <a:ext cx="479618" cy="246221"/>
          </a:xfrm>
          <a:prstGeom prst="rect">
            <a:avLst/>
          </a:prstGeom>
          <a:noFill/>
        </p:spPr>
        <p:txBody>
          <a:bodyPr wrap="none" rtlCol="0">
            <a:spAutoFit/>
          </a:bodyPr>
          <a:lstStyle/>
          <a:p>
            <a:r>
              <a:rPr lang="en-US" altLang="zh-CN" sz="1000" dirty="0" smtClean="0"/>
              <a:t>802.3</a:t>
            </a:r>
            <a:endParaRPr lang="zh-CN" altLang="en-US" sz="1000" dirty="0"/>
          </a:p>
        </p:txBody>
      </p:sp>
      <p:sp>
        <p:nvSpPr>
          <p:cNvPr id="36" name="TextBox 35"/>
          <p:cNvSpPr txBox="1"/>
          <p:nvPr/>
        </p:nvSpPr>
        <p:spPr>
          <a:xfrm>
            <a:off x="3892735" y="1628800"/>
            <a:ext cx="561372" cy="246221"/>
          </a:xfrm>
          <a:prstGeom prst="rect">
            <a:avLst/>
          </a:prstGeom>
          <a:noFill/>
        </p:spPr>
        <p:txBody>
          <a:bodyPr wrap="none" rtlCol="0">
            <a:spAutoFit/>
          </a:bodyPr>
          <a:lstStyle/>
          <a:p>
            <a:r>
              <a:rPr lang="en-US" altLang="zh-CN" sz="1000" dirty="0" smtClean="0"/>
              <a:t>Tagged</a:t>
            </a:r>
            <a:endParaRPr lang="zh-CN" altLang="en-US" sz="1000" dirty="0"/>
          </a:p>
        </p:txBody>
      </p:sp>
      <p:cxnSp>
        <p:nvCxnSpPr>
          <p:cNvPr id="37" name="直接连接符 36"/>
          <p:cNvCxnSpPr/>
          <p:nvPr/>
        </p:nvCxnSpPr>
        <p:spPr>
          <a:xfrm>
            <a:off x="6804248" y="1916832"/>
            <a:ext cx="1152128"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3200400" y="2348880"/>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sp>
        <p:nvSpPr>
          <p:cNvPr id="39" name="矩形 38"/>
          <p:cNvSpPr/>
          <p:nvPr/>
        </p:nvSpPr>
        <p:spPr>
          <a:xfrm>
            <a:off x="4800600" y="2348880"/>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40" name="矩形 39"/>
          <p:cNvSpPr/>
          <p:nvPr/>
        </p:nvSpPr>
        <p:spPr>
          <a:xfrm>
            <a:off x="6172200" y="2348880"/>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41" name="矩形 40"/>
          <p:cNvSpPr/>
          <p:nvPr/>
        </p:nvSpPr>
        <p:spPr>
          <a:xfrm>
            <a:off x="8001000" y="2348880"/>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cxnSp>
        <p:nvCxnSpPr>
          <p:cNvPr id="42" name="直接连接符 41"/>
          <p:cNvCxnSpPr/>
          <p:nvPr/>
        </p:nvCxnSpPr>
        <p:spPr>
          <a:xfrm>
            <a:off x="5452120" y="2492896"/>
            <a:ext cx="72008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886200" y="2492896"/>
            <a:ext cx="936104"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835696" y="2276872"/>
            <a:ext cx="790601" cy="461665"/>
          </a:xfrm>
          <a:prstGeom prst="rect">
            <a:avLst/>
          </a:prstGeom>
          <a:noFill/>
        </p:spPr>
        <p:txBody>
          <a:bodyPr wrap="none" rtlCol="0">
            <a:spAutoFit/>
          </a:bodyPr>
          <a:lstStyle/>
          <a:p>
            <a:r>
              <a:rPr lang="en-US" altLang="zh-CN" sz="1200" dirty="0" smtClean="0"/>
              <a:t>Customer</a:t>
            </a:r>
          </a:p>
          <a:p>
            <a:r>
              <a:rPr lang="en-US" altLang="zh-CN" sz="1200" dirty="0" smtClean="0"/>
              <a:t>Network</a:t>
            </a:r>
            <a:endParaRPr lang="zh-CN" altLang="en-US" sz="1200" dirty="0"/>
          </a:p>
        </p:txBody>
      </p:sp>
      <p:sp>
        <p:nvSpPr>
          <p:cNvPr id="46" name="TextBox 45"/>
          <p:cNvSpPr txBox="1"/>
          <p:nvPr/>
        </p:nvSpPr>
        <p:spPr>
          <a:xfrm>
            <a:off x="2644582" y="2276872"/>
            <a:ext cx="479618" cy="246221"/>
          </a:xfrm>
          <a:prstGeom prst="rect">
            <a:avLst/>
          </a:prstGeom>
          <a:noFill/>
        </p:spPr>
        <p:txBody>
          <a:bodyPr wrap="none" rtlCol="0">
            <a:spAutoFit/>
          </a:bodyPr>
          <a:lstStyle/>
          <a:p>
            <a:r>
              <a:rPr lang="en-US" altLang="zh-CN" sz="1000" dirty="0" smtClean="0"/>
              <a:t>802.3</a:t>
            </a:r>
            <a:endParaRPr lang="zh-CN" altLang="en-US" sz="1000" dirty="0"/>
          </a:p>
        </p:txBody>
      </p:sp>
      <p:sp>
        <p:nvSpPr>
          <p:cNvPr id="47" name="TextBox 46"/>
          <p:cNvSpPr txBox="1"/>
          <p:nvPr/>
        </p:nvSpPr>
        <p:spPr>
          <a:xfrm>
            <a:off x="3911619" y="2246675"/>
            <a:ext cx="561372" cy="246221"/>
          </a:xfrm>
          <a:prstGeom prst="rect">
            <a:avLst/>
          </a:prstGeom>
          <a:noFill/>
        </p:spPr>
        <p:txBody>
          <a:bodyPr wrap="none" rtlCol="0">
            <a:spAutoFit/>
          </a:bodyPr>
          <a:lstStyle/>
          <a:p>
            <a:r>
              <a:rPr lang="en-US" altLang="zh-CN" sz="1000" dirty="0" smtClean="0"/>
              <a:t>Tagged</a:t>
            </a:r>
            <a:endParaRPr lang="zh-CN" altLang="en-US" sz="1000" dirty="0"/>
          </a:p>
        </p:txBody>
      </p:sp>
      <p:cxnSp>
        <p:nvCxnSpPr>
          <p:cNvPr id="48" name="直接连接符 47"/>
          <p:cNvCxnSpPr/>
          <p:nvPr/>
        </p:nvCxnSpPr>
        <p:spPr>
          <a:xfrm>
            <a:off x="6820272" y="2492896"/>
            <a:ext cx="1152128"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3200400" y="2996952"/>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sp>
        <p:nvSpPr>
          <p:cNvPr id="50" name="矩形 49"/>
          <p:cNvSpPr/>
          <p:nvPr/>
        </p:nvSpPr>
        <p:spPr>
          <a:xfrm>
            <a:off x="4800600" y="2996952"/>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51" name="矩形 50"/>
          <p:cNvSpPr/>
          <p:nvPr/>
        </p:nvSpPr>
        <p:spPr>
          <a:xfrm>
            <a:off x="6172200" y="2996952"/>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52" name="矩形 51"/>
          <p:cNvSpPr/>
          <p:nvPr/>
        </p:nvSpPr>
        <p:spPr>
          <a:xfrm>
            <a:off x="8001000" y="2996952"/>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cxnSp>
        <p:nvCxnSpPr>
          <p:cNvPr id="53" name="直接连接符 52"/>
          <p:cNvCxnSpPr/>
          <p:nvPr/>
        </p:nvCxnSpPr>
        <p:spPr>
          <a:xfrm>
            <a:off x="5452120" y="3140968"/>
            <a:ext cx="72008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864496" y="3140968"/>
            <a:ext cx="936104" cy="0"/>
          </a:xfrm>
          <a:prstGeom prst="line">
            <a:avLst/>
          </a:prstGeom>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835696" y="2924944"/>
            <a:ext cx="790601" cy="461665"/>
          </a:xfrm>
          <a:prstGeom prst="rect">
            <a:avLst/>
          </a:prstGeom>
          <a:noFill/>
        </p:spPr>
        <p:txBody>
          <a:bodyPr wrap="none" rtlCol="0">
            <a:spAutoFit/>
          </a:bodyPr>
          <a:lstStyle/>
          <a:p>
            <a:r>
              <a:rPr lang="en-US" altLang="zh-CN" sz="1200" dirty="0" smtClean="0"/>
              <a:t>Customer</a:t>
            </a:r>
          </a:p>
          <a:p>
            <a:r>
              <a:rPr lang="en-US" altLang="zh-CN" sz="1200" dirty="0" smtClean="0"/>
              <a:t>Network</a:t>
            </a:r>
            <a:endParaRPr lang="zh-CN" altLang="en-US" sz="1200" dirty="0"/>
          </a:p>
        </p:txBody>
      </p:sp>
      <p:cxnSp>
        <p:nvCxnSpPr>
          <p:cNvPr id="56" name="直接连接符 55"/>
          <p:cNvCxnSpPr/>
          <p:nvPr/>
        </p:nvCxnSpPr>
        <p:spPr>
          <a:xfrm>
            <a:off x="2502768" y="3124200"/>
            <a:ext cx="697632" cy="0"/>
          </a:xfrm>
          <a:prstGeom prst="line">
            <a:avLst/>
          </a:prstGeom>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667000" y="2895600"/>
            <a:ext cx="479618" cy="246221"/>
          </a:xfrm>
          <a:prstGeom prst="rect">
            <a:avLst/>
          </a:prstGeom>
          <a:noFill/>
        </p:spPr>
        <p:txBody>
          <a:bodyPr wrap="none" rtlCol="0">
            <a:spAutoFit/>
          </a:bodyPr>
          <a:lstStyle/>
          <a:p>
            <a:r>
              <a:rPr lang="en-US" altLang="zh-CN" sz="1000" dirty="0" smtClean="0"/>
              <a:t>802.3</a:t>
            </a:r>
            <a:endParaRPr lang="zh-CN" altLang="en-US" sz="1000" dirty="0"/>
          </a:p>
        </p:txBody>
      </p:sp>
      <p:sp>
        <p:nvSpPr>
          <p:cNvPr id="58" name="TextBox 57"/>
          <p:cNvSpPr txBox="1"/>
          <p:nvPr/>
        </p:nvSpPr>
        <p:spPr>
          <a:xfrm>
            <a:off x="3911619" y="2894747"/>
            <a:ext cx="561372" cy="246221"/>
          </a:xfrm>
          <a:prstGeom prst="rect">
            <a:avLst/>
          </a:prstGeom>
          <a:noFill/>
        </p:spPr>
        <p:txBody>
          <a:bodyPr wrap="none" rtlCol="0">
            <a:spAutoFit/>
          </a:bodyPr>
          <a:lstStyle/>
          <a:p>
            <a:r>
              <a:rPr lang="en-US" altLang="zh-CN" sz="1000" dirty="0" smtClean="0"/>
              <a:t>Tagged</a:t>
            </a:r>
            <a:endParaRPr lang="zh-CN" altLang="en-US" sz="1000" dirty="0"/>
          </a:p>
        </p:txBody>
      </p:sp>
      <p:cxnSp>
        <p:nvCxnSpPr>
          <p:cNvPr id="59" name="直接连接符 58"/>
          <p:cNvCxnSpPr/>
          <p:nvPr/>
        </p:nvCxnSpPr>
        <p:spPr>
          <a:xfrm>
            <a:off x="6820272" y="3140968"/>
            <a:ext cx="1152128" cy="0"/>
          </a:xfrm>
          <a:prstGeom prst="line">
            <a:avLst/>
          </a:prstGeom>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3906810" y="1916832"/>
            <a:ext cx="566181" cy="246221"/>
          </a:xfrm>
          <a:prstGeom prst="rect">
            <a:avLst/>
          </a:prstGeom>
          <a:noFill/>
        </p:spPr>
        <p:txBody>
          <a:bodyPr wrap="none" rtlCol="0">
            <a:spAutoFit/>
          </a:bodyPr>
          <a:lstStyle/>
          <a:p>
            <a:r>
              <a:rPr lang="en-US" altLang="zh-CN" sz="1000" dirty="0" smtClean="0"/>
              <a:t>802.1Q</a:t>
            </a:r>
            <a:endParaRPr lang="zh-CN" altLang="en-US" sz="1000" dirty="0"/>
          </a:p>
        </p:txBody>
      </p:sp>
      <p:sp>
        <p:nvSpPr>
          <p:cNvPr id="61" name="TextBox 60"/>
          <p:cNvSpPr txBox="1"/>
          <p:nvPr/>
        </p:nvSpPr>
        <p:spPr>
          <a:xfrm>
            <a:off x="3906810" y="2492896"/>
            <a:ext cx="566181" cy="246221"/>
          </a:xfrm>
          <a:prstGeom prst="rect">
            <a:avLst/>
          </a:prstGeom>
          <a:noFill/>
        </p:spPr>
        <p:txBody>
          <a:bodyPr wrap="none" rtlCol="0">
            <a:spAutoFit/>
          </a:bodyPr>
          <a:lstStyle/>
          <a:p>
            <a:r>
              <a:rPr lang="en-US" altLang="zh-CN" sz="1000" dirty="0" smtClean="0"/>
              <a:t>802.1Q</a:t>
            </a:r>
            <a:endParaRPr lang="zh-CN" altLang="en-US" sz="1000" dirty="0"/>
          </a:p>
        </p:txBody>
      </p:sp>
      <p:sp>
        <p:nvSpPr>
          <p:cNvPr id="62" name="TextBox 61"/>
          <p:cNvSpPr txBox="1"/>
          <p:nvPr/>
        </p:nvSpPr>
        <p:spPr>
          <a:xfrm>
            <a:off x="3906810" y="3140968"/>
            <a:ext cx="566181" cy="246221"/>
          </a:xfrm>
          <a:prstGeom prst="rect">
            <a:avLst/>
          </a:prstGeom>
          <a:noFill/>
        </p:spPr>
        <p:txBody>
          <a:bodyPr wrap="none" rtlCol="0">
            <a:spAutoFit/>
          </a:bodyPr>
          <a:lstStyle/>
          <a:p>
            <a:r>
              <a:rPr lang="en-US" altLang="zh-CN" sz="1000" dirty="0" smtClean="0"/>
              <a:t>802.1Q</a:t>
            </a:r>
            <a:endParaRPr lang="zh-CN" altLang="en-US" sz="1000" dirty="0"/>
          </a:p>
        </p:txBody>
      </p:sp>
      <p:sp>
        <p:nvSpPr>
          <p:cNvPr id="63" name="TextBox 62"/>
          <p:cNvSpPr txBox="1"/>
          <p:nvPr/>
        </p:nvSpPr>
        <p:spPr>
          <a:xfrm>
            <a:off x="899592" y="1124744"/>
            <a:ext cx="742511" cy="246221"/>
          </a:xfrm>
          <a:prstGeom prst="rect">
            <a:avLst/>
          </a:prstGeom>
          <a:noFill/>
        </p:spPr>
        <p:txBody>
          <a:bodyPr wrap="none" rtlCol="0">
            <a:spAutoFit/>
          </a:bodyPr>
          <a:lstStyle/>
          <a:p>
            <a:r>
              <a:rPr lang="en-US" altLang="zh-CN" sz="1000" dirty="0" smtClean="0"/>
              <a:t>Port Mode</a:t>
            </a:r>
            <a:endParaRPr lang="zh-CN" altLang="en-US" sz="1000" dirty="0"/>
          </a:p>
        </p:txBody>
      </p:sp>
      <p:sp>
        <p:nvSpPr>
          <p:cNvPr id="64" name="TextBox 63"/>
          <p:cNvSpPr txBox="1"/>
          <p:nvPr/>
        </p:nvSpPr>
        <p:spPr>
          <a:xfrm>
            <a:off x="947571" y="1844824"/>
            <a:ext cx="805029" cy="246221"/>
          </a:xfrm>
          <a:prstGeom prst="rect">
            <a:avLst/>
          </a:prstGeom>
          <a:noFill/>
        </p:spPr>
        <p:txBody>
          <a:bodyPr wrap="none" rtlCol="0">
            <a:spAutoFit/>
          </a:bodyPr>
          <a:lstStyle/>
          <a:p>
            <a:r>
              <a:rPr lang="en-US" altLang="zh-CN" sz="1000" dirty="0" smtClean="0"/>
              <a:t>VLAN Mode</a:t>
            </a:r>
            <a:endParaRPr lang="zh-CN" altLang="en-US" sz="1000" dirty="0"/>
          </a:p>
        </p:txBody>
      </p:sp>
      <p:sp>
        <p:nvSpPr>
          <p:cNvPr id="65" name="TextBox 64"/>
          <p:cNvSpPr txBox="1"/>
          <p:nvPr/>
        </p:nvSpPr>
        <p:spPr>
          <a:xfrm>
            <a:off x="971600" y="2348880"/>
            <a:ext cx="790601" cy="246221"/>
          </a:xfrm>
          <a:prstGeom prst="rect">
            <a:avLst/>
          </a:prstGeom>
          <a:noFill/>
        </p:spPr>
        <p:txBody>
          <a:bodyPr wrap="none" rtlCol="0">
            <a:spAutoFit/>
          </a:bodyPr>
          <a:lstStyle/>
          <a:p>
            <a:r>
              <a:rPr lang="en-US" altLang="zh-CN" sz="1000" dirty="0" err="1" smtClean="0"/>
              <a:t>QinQ</a:t>
            </a:r>
            <a:r>
              <a:rPr lang="en-US" altLang="zh-CN" sz="1000" dirty="0" smtClean="0"/>
              <a:t> Mode</a:t>
            </a:r>
            <a:endParaRPr lang="zh-CN" altLang="en-US" sz="1000" dirty="0"/>
          </a:p>
        </p:txBody>
      </p:sp>
      <p:sp>
        <p:nvSpPr>
          <p:cNvPr id="66" name="TextBox 65"/>
          <p:cNvSpPr txBox="1"/>
          <p:nvPr/>
        </p:nvSpPr>
        <p:spPr>
          <a:xfrm>
            <a:off x="971600" y="2996952"/>
            <a:ext cx="902811" cy="246221"/>
          </a:xfrm>
          <a:prstGeom prst="rect">
            <a:avLst/>
          </a:prstGeom>
          <a:noFill/>
        </p:spPr>
        <p:txBody>
          <a:bodyPr wrap="none" rtlCol="0">
            <a:spAutoFit/>
          </a:bodyPr>
          <a:lstStyle/>
          <a:p>
            <a:r>
              <a:rPr lang="en-US" altLang="zh-CN" sz="1000" dirty="0" err="1" smtClean="0"/>
              <a:t>QinAny</a:t>
            </a:r>
            <a:r>
              <a:rPr lang="en-US" altLang="zh-CN" sz="1000" dirty="0" smtClean="0"/>
              <a:t> Mode</a:t>
            </a:r>
            <a:endParaRPr lang="zh-CN" altLang="en-US" sz="1000" dirty="0"/>
          </a:p>
        </p:txBody>
      </p:sp>
      <p:sp>
        <p:nvSpPr>
          <p:cNvPr id="67" name="矩形 66"/>
          <p:cNvSpPr/>
          <p:nvPr/>
        </p:nvSpPr>
        <p:spPr>
          <a:xfrm>
            <a:off x="3200400" y="3577208"/>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sp>
        <p:nvSpPr>
          <p:cNvPr id="68" name="矩形 67"/>
          <p:cNvSpPr/>
          <p:nvPr/>
        </p:nvSpPr>
        <p:spPr>
          <a:xfrm>
            <a:off x="4800600" y="3577208"/>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69" name="矩形 68"/>
          <p:cNvSpPr/>
          <p:nvPr/>
        </p:nvSpPr>
        <p:spPr>
          <a:xfrm>
            <a:off x="6191200" y="3577208"/>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PE</a:t>
            </a:r>
            <a:endParaRPr lang="zh-CN" altLang="en-US" dirty="0">
              <a:solidFill>
                <a:schemeClr val="tx1"/>
              </a:solidFill>
            </a:endParaRPr>
          </a:p>
        </p:txBody>
      </p:sp>
      <p:sp>
        <p:nvSpPr>
          <p:cNvPr id="70" name="矩形 69"/>
          <p:cNvSpPr/>
          <p:nvPr/>
        </p:nvSpPr>
        <p:spPr>
          <a:xfrm>
            <a:off x="8001000" y="3577208"/>
            <a:ext cx="648072" cy="3600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CE</a:t>
            </a:r>
            <a:endParaRPr lang="zh-CN" altLang="en-US" dirty="0">
              <a:solidFill>
                <a:schemeClr val="tx1"/>
              </a:solidFill>
            </a:endParaRPr>
          </a:p>
        </p:txBody>
      </p:sp>
      <p:cxnSp>
        <p:nvCxnSpPr>
          <p:cNvPr id="71" name="直接连接符 70"/>
          <p:cNvCxnSpPr/>
          <p:nvPr/>
        </p:nvCxnSpPr>
        <p:spPr>
          <a:xfrm>
            <a:off x="5429200" y="3721224"/>
            <a:ext cx="72008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3864496" y="3721224"/>
            <a:ext cx="936104" cy="0"/>
          </a:xfrm>
          <a:prstGeom prst="line">
            <a:avLst/>
          </a:prstGeom>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1854696" y="3505200"/>
            <a:ext cx="790601" cy="461665"/>
          </a:xfrm>
          <a:prstGeom prst="rect">
            <a:avLst/>
          </a:prstGeom>
          <a:noFill/>
        </p:spPr>
        <p:txBody>
          <a:bodyPr wrap="none" rtlCol="0">
            <a:spAutoFit/>
          </a:bodyPr>
          <a:lstStyle/>
          <a:p>
            <a:r>
              <a:rPr lang="en-US" altLang="zh-CN" sz="1200" dirty="0" smtClean="0"/>
              <a:t>Customer</a:t>
            </a:r>
          </a:p>
          <a:p>
            <a:r>
              <a:rPr lang="en-US" altLang="zh-CN" sz="1200" dirty="0" smtClean="0"/>
              <a:t>Network</a:t>
            </a:r>
            <a:endParaRPr lang="zh-CN" altLang="en-US" sz="1200" dirty="0"/>
          </a:p>
        </p:txBody>
      </p:sp>
      <p:sp>
        <p:nvSpPr>
          <p:cNvPr id="75" name="TextBox 74"/>
          <p:cNvSpPr txBox="1"/>
          <p:nvPr/>
        </p:nvSpPr>
        <p:spPr>
          <a:xfrm>
            <a:off x="2667000" y="3505200"/>
            <a:ext cx="479618" cy="246221"/>
          </a:xfrm>
          <a:prstGeom prst="rect">
            <a:avLst/>
          </a:prstGeom>
          <a:noFill/>
        </p:spPr>
        <p:txBody>
          <a:bodyPr wrap="none" rtlCol="0">
            <a:spAutoFit/>
          </a:bodyPr>
          <a:lstStyle/>
          <a:p>
            <a:r>
              <a:rPr lang="en-US" altLang="zh-CN" sz="1000" dirty="0" smtClean="0"/>
              <a:t>802.3</a:t>
            </a:r>
            <a:endParaRPr lang="zh-CN" altLang="en-US" sz="1000" dirty="0"/>
          </a:p>
        </p:txBody>
      </p:sp>
      <p:sp>
        <p:nvSpPr>
          <p:cNvPr id="76" name="TextBox 75"/>
          <p:cNvSpPr txBox="1"/>
          <p:nvPr/>
        </p:nvSpPr>
        <p:spPr>
          <a:xfrm>
            <a:off x="3949233" y="3475003"/>
            <a:ext cx="447558" cy="246221"/>
          </a:xfrm>
          <a:prstGeom prst="rect">
            <a:avLst/>
          </a:prstGeom>
          <a:noFill/>
        </p:spPr>
        <p:txBody>
          <a:bodyPr wrap="none" rtlCol="0">
            <a:spAutoFit/>
          </a:bodyPr>
          <a:lstStyle/>
          <a:p>
            <a:r>
              <a:rPr lang="en-US" altLang="zh-CN" sz="1000" dirty="0" smtClean="0"/>
              <a:t>LACP</a:t>
            </a:r>
            <a:endParaRPr lang="zh-CN" altLang="en-US" sz="1000" dirty="0"/>
          </a:p>
        </p:txBody>
      </p:sp>
      <p:cxnSp>
        <p:nvCxnSpPr>
          <p:cNvPr id="77" name="直接连接符 76"/>
          <p:cNvCxnSpPr/>
          <p:nvPr/>
        </p:nvCxnSpPr>
        <p:spPr>
          <a:xfrm>
            <a:off x="6839272" y="3721224"/>
            <a:ext cx="1152128" cy="0"/>
          </a:xfrm>
          <a:prstGeom prst="line">
            <a:avLst/>
          </a:prstGeom>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3886200" y="3733800"/>
            <a:ext cx="891591" cy="246221"/>
          </a:xfrm>
          <a:prstGeom prst="rect">
            <a:avLst/>
          </a:prstGeom>
          <a:noFill/>
        </p:spPr>
        <p:txBody>
          <a:bodyPr wrap="none" rtlCol="0">
            <a:spAutoFit/>
          </a:bodyPr>
          <a:lstStyle/>
          <a:p>
            <a:r>
              <a:rPr lang="en-US" altLang="zh-CN" sz="1000" dirty="0" smtClean="0"/>
              <a:t>LAG Interface</a:t>
            </a:r>
            <a:endParaRPr lang="zh-CN" altLang="en-US" sz="1000" dirty="0"/>
          </a:p>
        </p:txBody>
      </p:sp>
      <p:sp>
        <p:nvSpPr>
          <p:cNvPr id="79" name="TextBox 78"/>
          <p:cNvSpPr txBox="1"/>
          <p:nvPr/>
        </p:nvSpPr>
        <p:spPr>
          <a:xfrm>
            <a:off x="990600" y="3577208"/>
            <a:ext cx="729687" cy="246221"/>
          </a:xfrm>
          <a:prstGeom prst="rect">
            <a:avLst/>
          </a:prstGeom>
          <a:noFill/>
        </p:spPr>
        <p:txBody>
          <a:bodyPr wrap="none" rtlCol="0">
            <a:spAutoFit/>
          </a:bodyPr>
          <a:lstStyle/>
          <a:p>
            <a:r>
              <a:rPr lang="en-US" altLang="zh-CN" sz="1000" dirty="0" smtClean="0"/>
              <a:t>LAG Mode</a:t>
            </a:r>
            <a:endParaRPr lang="zh-CN" altLang="en-US" sz="1000" dirty="0"/>
          </a:p>
        </p:txBody>
      </p:sp>
      <p:sp>
        <p:nvSpPr>
          <p:cNvPr id="80" name="左大括号 79"/>
          <p:cNvSpPr/>
          <p:nvPr/>
        </p:nvSpPr>
        <p:spPr>
          <a:xfrm>
            <a:off x="533400" y="1823918"/>
            <a:ext cx="426719" cy="145268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81" name="直接连接符 33"/>
          <p:cNvCxnSpPr/>
          <p:nvPr/>
        </p:nvCxnSpPr>
        <p:spPr>
          <a:xfrm>
            <a:off x="2408312" y="2514600"/>
            <a:ext cx="792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接连接符 33"/>
          <p:cNvCxnSpPr/>
          <p:nvPr/>
        </p:nvCxnSpPr>
        <p:spPr>
          <a:xfrm>
            <a:off x="2408312" y="3733800"/>
            <a:ext cx="79208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868362"/>
          </a:xfrm>
        </p:spPr>
        <p:txBody>
          <a:bodyPr/>
          <a:lstStyle/>
          <a:p>
            <a:r>
              <a:rPr lang="en-US" altLang="zh-CN" dirty="0" smtClean="0"/>
              <a:t>Multicast Support</a:t>
            </a:r>
            <a:endParaRPr lang="zh-CN" altLang="en-US" dirty="0"/>
          </a:p>
        </p:txBody>
      </p:sp>
      <p:sp>
        <p:nvSpPr>
          <p:cNvPr id="3" name="内容占位符 2"/>
          <p:cNvSpPr>
            <a:spLocks noGrp="1"/>
          </p:cNvSpPr>
          <p:nvPr>
            <p:ph idx="1"/>
          </p:nvPr>
        </p:nvSpPr>
        <p:spPr>
          <a:xfrm>
            <a:off x="4343400" y="1295400"/>
            <a:ext cx="4343400" cy="4648200"/>
          </a:xfrm>
        </p:spPr>
        <p:txBody>
          <a:bodyPr>
            <a:normAutofit fontScale="77500" lnSpcReduction="20000"/>
          </a:bodyPr>
          <a:lstStyle/>
          <a:p>
            <a:r>
              <a:rPr lang="en-US" altLang="zh-CN" dirty="0" smtClean="0"/>
              <a:t>In case of multicast support, we </a:t>
            </a:r>
            <a:r>
              <a:rPr lang="en-US" altLang="zh-CN" dirty="0" smtClean="0"/>
              <a:t>describe </a:t>
            </a:r>
            <a:r>
              <a:rPr lang="en-US" altLang="zh-CN" dirty="0" smtClean="0"/>
              <a:t>multicast tree type, traffic </a:t>
            </a:r>
            <a:r>
              <a:rPr lang="en-US" altLang="zh-CN" dirty="0" smtClean="0"/>
              <a:t>type, </a:t>
            </a:r>
            <a:r>
              <a:rPr lang="en-US" altLang="zh-CN" dirty="0" smtClean="0"/>
              <a:t>and </a:t>
            </a:r>
            <a:r>
              <a:rPr lang="en-US" altLang="zh-CN" dirty="0" smtClean="0"/>
              <a:t>group-to-port-mapping </a:t>
            </a:r>
            <a:r>
              <a:rPr lang="en-US" altLang="zh-CN" dirty="0" smtClean="0"/>
              <a:t>type at a global </a:t>
            </a:r>
            <a:r>
              <a:rPr lang="en-US" altLang="zh-CN" dirty="0" smtClean="0"/>
              <a:t>level</a:t>
            </a:r>
            <a:endParaRPr lang="en-US" altLang="zh-CN" dirty="0" smtClean="0"/>
          </a:p>
          <a:p>
            <a:r>
              <a:rPr lang="en-US" altLang="zh-CN" dirty="0" smtClean="0"/>
              <a:t>We also describe </a:t>
            </a:r>
            <a:r>
              <a:rPr lang="en-US" altLang="zh-CN" dirty="0" smtClean="0"/>
              <a:t>MAC Multicast Group at site level:</a:t>
            </a:r>
          </a:p>
          <a:p>
            <a:pPr lvl="1"/>
            <a:r>
              <a:rPr lang="en-US" altLang="zh-CN" b="1" dirty="0" smtClean="0"/>
              <a:t>VLAN </a:t>
            </a:r>
            <a:r>
              <a:rPr lang="en-US" altLang="zh-CN" b="1" dirty="0" smtClean="0"/>
              <a:t>ID</a:t>
            </a:r>
            <a:r>
              <a:rPr lang="en-US" altLang="zh-CN" dirty="0" smtClean="0"/>
              <a:t>:</a:t>
            </a:r>
            <a:r>
              <a:rPr lang="en-US" altLang="zh-CN" dirty="0" smtClean="0"/>
              <a:t> </a:t>
            </a:r>
            <a:r>
              <a:rPr lang="en-US" altLang="zh-CN" dirty="0" smtClean="0"/>
              <a:t>Displays the VLAN ID of the Multicast </a:t>
            </a:r>
            <a:r>
              <a:rPr lang="en-US" altLang="zh-CN" dirty="0" smtClean="0"/>
              <a:t>group</a:t>
            </a:r>
            <a:endParaRPr lang="en-US" altLang="zh-CN" dirty="0" smtClean="0"/>
          </a:p>
          <a:p>
            <a:pPr lvl="1"/>
            <a:r>
              <a:rPr lang="en-US" altLang="zh-CN" b="1" dirty="0" smtClean="0"/>
              <a:t>MAC Address </a:t>
            </a:r>
            <a:r>
              <a:rPr lang="en-US" altLang="zh-CN" b="1" dirty="0" smtClean="0"/>
              <a:t>Group:</a:t>
            </a:r>
            <a:r>
              <a:rPr lang="en-US" altLang="zh-CN" dirty="0" smtClean="0"/>
              <a:t> </a:t>
            </a:r>
            <a:r>
              <a:rPr lang="en-US" altLang="zh-CN" dirty="0" smtClean="0"/>
              <a:t>Displays the MAC address of the </a:t>
            </a:r>
            <a:r>
              <a:rPr lang="en-US" altLang="zh-CN" dirty="0" smtClean="0"/>
              <a:t>group</a:t>
            </a:r>
            <a:endParaRPr lang="en-US" altLang="zh-CN" dirty="0" smtClean="0"/>
          </a:p>
          <a:p>
            <a:pPr lvl="1"/>
            <a:r>
              <a:rPr lang="en-US" altLang="zh-CN" b="1" dirty="0" smtClean="0"/>
              <a:t>Ports/LAG:</a:t>
            </a:r>
            <a:r>
              <a:rPr lang="en-US" altLang="zh-CN" dirty="0" smtClean="0"/>
              <a:t> </a:t>
            </a:r>
            <a:r>
              <a:rPr lang="en-US" altLang="zh-CN" dirty="0" smtClean="0"/>
              <a:t>Select to display the ports/LAGs belonging to the Multicast </a:t>
            </a:r>
            <a:r>
              <a:rPr lang="en-US" altLang="zh-CN" dirty="0" smtClean="0"/>
              <a:t>group</a:t>
            </a:r>
            <a:endParaRPr lang="en-US" altLang="zh-CN" dirty="0" smtClean="0"/>
          </a:p>
          <a:p>
            <a:pPr lvl="1"/>
            <a:endParaRPr lang="zh-CN" altLang="en-US" dirty="0"/>
          </a:p>
        </p:txBody>
      </p:sp>
      <p:grpSp>
        <p:nvGrpSpPr>
          <p:cNvPr id="4" name="组合 3"/>
          <p:cNvGrpSpPr>
            <a:grpSpLocks/>
          </p:cNvGrpSpPr>
          <p:nvPr/>
        </p:nvGrpSpPr>
        <p:grpSpPr bwMode="auto">
          <a:xfrm>
            <a:off x="228600" y="1828800"/>
            <a:ext cx="3617913" cy="2808287"/>
            <a:chOff x="5076056" y="3356992"/>
            <a:chExt cx="4032449" cy="2772982"/>
          </a:xfrm>
        </p:grpSpPr>
        <p:sp>
          <p:nvSpPr>
            <p:cNvPr id="5" name="云形 4"/>
            <p:cNvSpPr/>
            <p:nvPr/>
          </p:nvSpPr>
          <p:spPr bwMode="auto">
            <a:xfrm>
              <a:off x="5507788" y="3573313"/>
              <a:ext cx="3241530" cy="2448501"/>
            </a:xfrm>
            <a:prstGeom prst="cloud">
              <a:avLst/>
            </a:prstGeom>
            <a:noFill/>
            <a:ln>
              <a:solidFill>
                <a:schemeClr val="tx1"/>
              </a:solidFill>
            </a:ln>
            <a:effectLst/>
            <a:extLst/>
          </p:spPr>
          <p:txBody>
            <a:bodyPr/>
            <a:lstStyle/>
            <a:p>
              <a:pPr defTabSz="767822">
                <a:buClr>
                  <a:srgbClr val="CC9900"/>
                </a:buClr>
                <a:buFont typeface="Wingdings" pitchFamily="2" charset="2"/>
                <a:buChar char="n"/>
                <a:defRPr/>
              </a:pPr>
              <a:endParaRPr lang="zh-CN" altLang="en-US" sz="1500" dirty="0">
                <a:latin typeface="Arial Unicode MS" pitchFamily="34" charset="-122"/>
                <a:ea typeface="Arial Unicode MS" pitchFamily="34" charset="-122"/>
                <a:cs typeface="Arial Unicode MS" pitchFamily="34" charset="-122"/>
              </a:endParaRPr>
            </a:p>
          </p:txBody>
        </p:sp>
        <p:sp>
          <p:nvSpPr>
            <p:cNvPr id="6" name="TextBox 5"/>
            <p:cNvSpPr txBox="1">
              <a:spLocks noChangeArrowheads="1"/>
            </p:cNvSpPr>
            <p:nvPr/>
          </p:nvSpPr>
          <p:spPr bwMode="auto">
            <a:xfrm>
              <a:off x="5076056" y="4581128"/>
              <a:ext cx="936104" cy="720080"/>
            </a:xfrm>
            <a:prstGeom prst="rect">
              <a:avLst/>
            </a:prstGeom>
            <a:solidFill>
              <a:schemeClr val="bg1"/>
            </a:solidFill>
            <a:ln w="9525">
              <a:solidFill>
                <a:schemeClr val="tx1"/>
              </a:solidFill>
              <a:miter lim="800000"/>
              <a:headEnd/>
              <a:tailEnd/>
            </a:ln>
          </p:spPr>
          <p:txBody>
            <a:bodyPr anchor="ctr"/>
            <a:lstStyle/>
            <a:p>
              <a:pPr algn="ctr"/>
              <a:r>
                <a:rPr lang="en-US" altLang="zh-CN" sz="1000">
                  <a:latin typeface="Arial Unicode MS" pitchFamily="34" charset="-122"/>
                  <a:ea typeface="Arial Unicode MS" pitchFamily="34" charset="-122"/>
                  <a:cs typeface="Arial Unicode MS" pitchFamily="34" charset="-122"/>
                </a:rPr>
                <a:t>Madrid </a:t>
              </a:r>
            </a:p>
            <a:p>
              <a:pPr algn="ctr"/>
              <a:r>
                <a:rPr lang="en-US" altLang="zh-CN" sz="1000">
                  <a:latin typeface="Arial Unicode MS" pitchFamily="34" charset="-122"/>
                  <a:ea typeface="Arial Unicode MS" pitchFamily="34" charset="-122"/>
                  <a:cs typeface="Arial Unicode MS" pitchFamily="34" charset="-122"/>
                </a:rPr>
                <a:t>Site</a:t>
              </a:r>
              <a:endParaRPr lang="zh-CN" altLang="en-US" sz="1000">
                <a:latin typeface="Arial Unicode MS" pitchFamily="34" charset="-122"/>
                <a:ea typeface="Arial Unicode MS" pitchFamily="34" charset="-122"/>
                <a:cs typeface="Arial Unicode MS" pitchFamily="34" charset="-122"/>
              </a:endParaRPr>
            </a:p>
          </p:txBody>
        </p:sp>
        <p:sp>
          <p:nvSpPr>
            <p:cNvPr id="7" name="TextBox 6"/>
            <p:cNvSpPr txBox="1">
              <a:spLocks noChangeArrowheads="1"/>
            </p:cNvSpPr>
            <p:nvPr/>
          </p:nvSpPr>
          <p:spPr bwMode="auto">
            <a:xfrm>
              <a:off x="6516216" y="3356992"/>
              <a:ext cx="1152128" cy="468726"/>
            </a:xfrm>
            <a:prstGeom prst="rect">
              <a:avLst/>
            </a:prstGeom>
            <a:solidFill>
              <a:schemeClr val="bg1"/>
            </a:solidFill>
            <a:ln w="9525">
              <a:solidFill>
                <a:schemeClr val="tx1"/>
              </a:solidFill>
              <a:miter lim="800000"/>
              <a:headEnd/>
              <a:tailEnd/>
            </a:ln>
          </p:spPr>
          <p:txBody>
            <a:bodyPr anchor="ctr"/>
            <a:lstStyle/>
            <a:p>
              <a:pPr algn="ctr"/>
              <a:r>
                <a:rPr lang="en-US" altLang="zh-CN" sz="1000">
                  <a:latin typeface="Arial Unicode MS" pitchFamily="34" charset="-122"/>
                  <a:ea typeface="Arial Unicode MS" pitchFamily="34" charset="-122"/>
                  <a:cs typeface="Arial Unicode MS" pitchFamily="34" charset="-122"/>
                </a:rPr>
                <a:t>Paris</a:t>
              </a:r>
            </a:p>
            <a:p>
              <a:pPr algn="ctr"/>
              <a:r>
                <a:rPr lang="en-US" altLang="zh-CN" sz="1000">
                  <a:latin typeface="Arial Unicode MS" pitchFamily="34" charset="-122"/>
                  <a:ea typeface="Arial Unicode MS" pitchFamily="34" charset="-122"/>
                  <a:cs typeface="Arial Unicode MS" pitchFamily="34" charset="-122"/>
                </a:rPr>
                <a:t>Site</a:t>
              </a:r>
              <a:endParaRPr lang="zh-CN" altLang="en-US" sz="1000">
                <a:latin typeface="Arial Unicode MS" pitchFamily="34" charset="-122"/>
                <a:ea typeface="Arial Unicode MS" pitchFamily="34" charset="-122"/>
                <a:cs typeface="Arial Unicode MS" pitchFamily="34" charset="-122"/>
              </a:endParaRPr>
            </a:p>
          </p:txBody>
        </p:sp>
        <p:sp>
          <p:nvSpPr>
            <p:cNvPr id="8" name="TextBox 7"/>
            <p:cNvSpPr txBox="1">
              <a:spLocks noChangeArrowheads="1"/>
            </p:cNvSpPr>
            <p:nvPr/>
          </p:nvSpPr>
          <p:spPr bwMode="auto">
            <a:xfrm>
              <a:off x="6660232" y="5661248"/>
              <a:ext cx="936104" cy="468726"/>
            </a:xfrm>
            <a:prstGeom prst="rect">
              <a:avLst/>
            </a:prstGeom>
            <a:solidFill>
              <a:schemeClr val="bg1"/>
            </a:solidFill>
            <a:ln w="9525">
              <a:solidFill>
                <a:schemeClr val="tx1"/>
              </a:solidFill>
              <a:miter lim="800000"/>
              <a:headEnd/>
              <a:tailEnd/>
            </a:ln>
          </p:spPr>
          <p:txBody>
            <a:bodyPr anchor="ctr"/>
            <a:lstStyle/>
            <a:p>
              <a:pPr algn="ctr"/>
              <a:r>
                <a:rPr lang="en-US" altLang="zh-CN" sz="1000" dirty="0">
                  <a:latin typeface="Arial Unicode MS" pitchFamily="34" charset="-122"/>
                  <a:ea typeface="Arial Unicode MS" pitchFamily="34" charset="-122"/>
                  <a:cs typeface="Arial Unicode MS" pitchFamily="34" charset="-122"/>
                </a:rPr>
                <a:t>London</a:t>
              </a:r>
            </a:p>
            <a:p>
              <a:pPr algn="ctr"/>
              <a:r>
                <a:rPr lang="en-US" altLang="zh-CN" sz="1000" dirty="0">
                  <a:latin typeface="Arial Unicode MS" pitchFamily="34" charset="-122"/>
                  <a:ea typeface="Arial Unicode MS" pitchFamily="34" charset="-122"/>
                  <a:cs typeface="Arial Unicode MS" pitchFamily="34" charset="-122"/>
                </a:rPr>
                <a:t>Site</a:t>
              </a:r>
              <a:endParaRPr lang="zh-CN" altLang="en-US" sz="1000" dirty="0">
                <a:latin typeface="Arial Unicode MS" pitchFamily="34" charset="-122"/>
                <a:ea typeface="Arial Unicode MS" pitchFamily="34" charset="-122"/>
                <a:cs typeface="Arial Unicode MS" pitchFamily="34" charset="-122"/>
              </a:endParaRPr>
            </a:p>
          </p:txBody>
        </p:sp>
        <p:sp>
          <p:nvSpPr>
            <p:cNvPr id="9" name="TextBox 8"/>
            <p:cNvSpPr txBox="1">
              <a:spLocks noChangeArrowheads="1"/>
            </p:cNvSpPr>
            <p:nvPr/>
          </p:nvSpPr>
          <p:spPr bwMode="auto">
            <a:xfrm>
              <a:off x="8244408" y="4293096"/>
              <a:ext cx="864097" cy="936104"/>
            </a:xfrm>
            <a:prstGeom prst="rect">
              <a:avLst/>
            </a:prstGeom>
            <a:solidFill>
              <a:schemeClr val="bg1"/>
            </a:solidFill>
            <a:ln w="9525">
              <a:solidFill>
                <a:schemeClr val="tx1"/>
              </a:solidFill>
              <a:miter lim="800000"/>
              <a:headEnd/>
              <a:tailEnd/>
            </a:ln>
          </p:spPr>
          <p:txBody>
            <a:bodyPr anchor="ctr"/>
            <a:lstStyle/>
            <a:p>
              <a:pPr algn="ctr"/>
              <a:r>
                <a:rPr lang="en-US" altLang="zh-CN" sz="1000">
                  <a:latin typeface="Arial Unicode MS" pitchFamily="34" charset="-122"/>
                  <a:ea typeface="Arial Unicode MS" pitchFamily="34" charset="-122"/>
                  <a:cs typeface="Arial Unicode MS" pitchFamily="34" charset="-122"/>
                </a:rPr>
                <a:t>Barcelona</a:t>
              </a:r>
            </a:p>
            <a:p>
              <a:pPr algn="ctr"/>
              <a:r>
                <a:rPr lang="en-US" altLang="zh-CN" sz="1000">
                  <a:latin typeface="Arial Unicode MS" pitchFamily="34" charset="-122"/>
                  <a:ea typeface="Arial Unicode MS" pitchFamily="34" charset="-122"/>
                  <a:cs typeface="Arial Unicode MS" pitchFamily="34" charset="-122"/>
                </a:rPr>
                <a:t>Site</a:t>
              </a:r>
              <a:endParaRPr lang="zh-CN" altLang="en-US" sz="1000">
                <a:latin typeface="Arial Unicode MS" pitchFamily="34" charset="-122"/>
                <a:ea typeface="Arial Unicode MS" pitchFamily="34" charset="-122"/>
                <a:cs typeface="Arial Unicode MS" pitchFamily="34" charset="-122"/>
              </a:endParaRPr>
            </a:p>
          </p:txBody>
        </p:sp>
        <p:sp>
          <p:nvSpPr>
            <p:cNvPr id="12" name="矩形 11"/>
            <p:cNvSpPr>
              <a:spLocks noChangeArrowheads="1"/>
            </p:cNvSpPr>
            <p:nvPr/>
          </p:nvSpPr>
          <p:spPr bwMode="auto">
            <a:xfrm>
              <a:off x="5796136" y="4725144"/>
              <a:ext cx="432048" cy="216024"/>
            </a:xfrm>
            <a:prstGeom prst="rect">
              <a:avLst/>
            </a:prstGeom>
            <a:solidFill>
              <a:schemeClr val="bg1"/>
            </a:solidFill>
            <a:ln w="9525">
              <a:solidFill>
                <a:schemeClr val="tx1"/>
              </a:solidFill>
              <a:miter lim="800000"/>
              <a:headEnd/>
              <a:tailEnd/>
            </a:ln>
          </p:spPr>
          <p:txBody>
            <a:bodyPr/>
            <a:lstStyle/>
            <a:p>
              <a:pPr defTabSz="766763">
                <a:buClr>
                  <a:srgbClr val="CC9900"/>
                </a:buClr>
              </a:pPr>
              <a:r>
                <a:rPr lang="en-US" altLang="zh-CN" sz="700">
                  <a:latin typeface="Arial Unicode MS" pitchFamily="34" charset="-122"/>
                  <a:ea typeface="Arial Unicode MS" pitchFamily="34" charset="-122"/>
                  <a:cs typeface="Arial Unicode MS" pitchFamily="34" charset="-122"/>
                </a:rPr>
                <a:t>PE1</a:t>
              </a:r>
              <a:endParaRPr lang="zh-CN" altLang="en-US" sz="700">
                <a:latin typeface="Arial Unicode MS" pitchFamily="34" charset="-122"/>
                <a:ea typeface="Arial Unicode MS" pitchFamily="34" charset="-122"/>
                <a:cs typeface="Arial Unicode MS" pitchFamily="34" charset="-122"/>
              </a:endParaRPr>
            </a:p>
          </p:txBody>
        </p:sp>
        <p:sp>
          <p:nvSpPr>
            <p:cNvPr id="13" name="矩形 12"/>
            <p:cNvSpPr>
              <a:spLocks noChangeArrowheads="1"/>
            </p:cNvSpPr>
            <p:nvPr/>
          </p:nvSpPr>
          <p:spPr bwMode="auto">
            <a:xfrm>
              <a:off x="7963707" y="4796293"/>
              <a:ext cx="432048" cy="216024"/>
            </a:xfrm>
            <a:prstGeom prst="rect">
              <a:avLst/>
            </a:prstGeom>
            <a:solidFill>
              <a:schemeClr val="bg1"/>
            </a:solidFill>
            <a:ln w="9525">
              <a:solidFill>
                <a:schemeClr val="tx1"/>
              </a:solidFill>
              <a:miter lim="800000"/>
              <a:headEnd/>
              <a:tailEnd/>
            </a:ln>
          </p:spPr>
          <p:txBody>
            <a:bodyPr/>
            <a:lstStyle/>
            <a:p>
              <a:pPr defTabSz="766763">
                <a:buClr>
                  <a:srgbClr val="CC9900"/>
                </a:buClr>
              </a:pPr>
              <a:r>
                <a:rPr lang="en-US" altLang="zh-CN" sz="700" dirty="0" smtClean="0">
                  <a:latin typeface="Arial Unicode MS" pitchFamily="34" charset="-122"/>
                  <a:ea typeface="Arial Unicode MS" pitchFamily="34" charset="-122"/>
                  <a:cs typeface="Arial Unicode MS" pitchFamily="34" charset="-122"/>
                </a:rPr>
                <a:t>PE2</a:t>
              </a:r>
              <a:endParaRPr lang="zh-CN" altLang="en-US" sz="700" dirty="0">
                <a:latin typeface="Arial Unicode MS" pitchFamily="34" charset="-122"/>
                <a:ea typeface="Arial Unicode MS" pitchFamily="34" charset="-122"/>
                <a:cs typeface="Arial Unicode MS" pitchFamily="34" charset="-122"/>
              </a:endParaR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2391</TotalTime>
  <Words>2355</Words>
  <Application>Microsoft Office PowerPoint</Application>
  <PresentationFormat>On-screen Show (4:3)</PresentationFormat>
  <Paragraphs>343</Paragraphs>
  <Slides>22</Slides>
  <Notes>4</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Layer 2 VPN(L2VPN) Service Model (L2SM)</vt:lpstr>
      <vt:lpstr>Note Well</vt:lpstr>
      <vt:lpstr>Administrativia</vt:lpstr>
      <vt:lpstr>Agenda (90 minutes)</vt:lpstr>
      <vt:lpstr>WG Status</vt:lpstr>
      <vt:lpstr>VPN Service Definition</vt:lpstr>
      <vt:lpstr>What is the L2SM Service Model</vt:lpstr>
      <vt:lpstr>Connection Definition in L2SM model</vt:lpstr>
      <vt:lpstr>Multicast Support</vt:lpstr>
      <vt:lpstr>Single homed, Dual Home, and Multi-homing Support</vt:lpstr>
      <vt:lpstr>NNI Support</vt:lpstr>
      <vt:lpstr>EVPN Support</vt:lpstr>
      <vt:lpstr>Document Status</vt:lpstr>
      <vt:lpstr>Open Issues</vt:lpstr>
      <vt:lpstr>Open Issue 1: Support for EVC?</vt:lpstr>
      <vt:lpstr>Open Issue 2: LAG Loop Avoidance</vt:lpstr>
      <vt:lpstr>Open Issue 3: L2VPN Interworking Support</vt:lpstr>
      <vt:lpstr>Open Issue 4: Signaling Option Parameters</vt:lpstr>
      <vt:lpstr>Issue 5: Applicability to Inter-Provider and  Inter-Domain Case</vt:lpstr>
      <vt:lpstr>Lessons Learnt from L3SMbis</vt:lpstr>
      <vt:lpstr>New Issues</vt:lpstr>
      <vt:lpstr>Wrap-up /Next Steps</vt:lpstr>
    </vt:vector>
  </TitlesOfParts>
  <Company>ORANGE FT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draft-ietf-l3sm-l3vpn-service-model</dc:title>
  <dc:creator>LITKOWSKI Stephane SCE/IBNF</dc:creator>
  <cp:lastModifiedBy>Adrian Farrel</cp:lastModifiedBy>
  <cp:revision>131</cp:revision>
  <dcterms:created xsi:type="dcterms:W3CDTF">2015-07-15T13:25:36Z</dcterms:created>
  <dcterms:modified xsi:type="dcterms:W3CDTF">2017-09-21T12:07:06Z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_ms_pID_72543">
    <vt:lpwstr>(3)0WeHgbkQ4Gy4PRp3hMQGndsyqgPOyQayLgJMAoN5y3lceBe9aw+7PEPwvHWlmoU8Hs0e9OxU
AKwD2N7TmAExvo2eXT01BWWdtU1eZBQvTvmDblABN/p8jBg3yuDWThDKzwro+An3dy5QCpLz
IIxxoJPNjMG6XVM4Gag8et7pHKGRVJYFZ0ULfYOiRhhh4zt25LaTawfKrNxf04bkzgxD0dj0
/g8N8jEiIkNn/H573H</vt:lpwstr>
  </property>
  <property fmtid="{D5CDD505-2E9C-101B-9397-08002B2CF9AE}" pid="3" name="_new_ms_pID_725431">
    <vt:lpwstr>9yNd4+v4h0tY1iaEbLYUjDav6SU59Sx0QyrT2JlSqTl/yc9WLK/c4N
A9pazoCGTxB9CYatCFbYpX5PAV6ziAr02H1DBG3RB3jhMsbYDyh5bko9O1GHI0xW16t7eHFd
5r27my6yvmMCv3FIlAk0fE9pCJUa1DHgaBLN23lvCpZqqg/g5qooKlSRU3/bGNHO5vcBjIwW
2wszIDJtCREGN8YfkDaCIl6V7sIi/JlUYrrE</vt:lpwstr>
  </property>
  <property fmtid="{D5CDD505-2E9C-101B-9397-08002B2CF9AE}" pid="4" name="_new_ms_pID_725432">
    <vt:lpwstr>U2yEDqNZ7aVFzTHCju6+sch/eH7RS2s75+ne
4Hgtk+FKsFun3X4y/rDnJ0U6jT4YnXxMyZFQX1nd0JrJnAQ6+G/axfiqRfMKoiNNL8U2eQJl
</vt:lpwstr>
  </property>
  <property fmtid="{D5CDD505-2E9C-101B-9397-08002B2CF9AE}" pid="5" name="_2015_ms_pID_725343">
    <vt:lpwstr>(2)9rQbQ+TrSHqbak+Br9t/t4FJmH2GXl0U5ci6O2hu0MF4PU38K0Z8xCiXTwZasR9AN+Q6rQI0
Ju9yTIOMZenxfw2W5hZRtB31xHESWFrZRGyldQmY3J+lkrmlb/vqXldTl+Ln/BkY1hfboeUU
sckG647etJscrUdn4mvadJOSO4U+dR+SeIHNFIs4/7TTHAWUdalKcGo8fqGQCfILUh/tTp4U
7enyovcVJFcvy0fk7x</vt:lpwstr>
  </property>
  <property fmtid="{D5CDD505-2E9C-101B-9397-08002B2CF9AE}" pid="6" name="_2015_ms_pID_7253431">
    <vt:lpwstr>32nAJStCJJn18zRpUQiXQJJf3y6jzO1qNoVQzQ3VCstVIBBCrRLT+L
MT3w7v3g1hb0lmJPkvv7+sRaMTiPZMZFHeQaLxkFoeMmmhugE251ITlSKPTRrfm7zadAZfOj
mqU1nEBNxJ+bAXZLMuV9UqVpdB+kc08+xh5MnNnlsHdZ726sqzdnM5uEf6YYZCA71yc=</vt:lpwstr>
  </property>
  <property fmtid="{D5CDD505-2E9C-101B-9397-08002B2CF9AE}" pid="7" name="_readonly">
    <vt:lpwstr/>
  </property>
  <property fmtid="{D5CDD505-2E9C-101B-9397-08002B2CF9AE}" pid="8" name="_change">
    <vt:lpwstr/>
  </property>
  <property fmtid="{D5CDD505-2E9C-101B-9397-08002B2CF9AE}" pid="9" name="_full-control">
    <vt:lpwstr/>
  </property>
  <property fmtid="{D5CDD505-2E9C-101B-9397-08002B2CF9AE}" pid="10" name="sflag">
    <vt:lpwstr>1505456946</vt:lpwstr>
  </property>
</Properties>
</file>