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Lst>
  <p:notesMasterIdLst>
    <p:notesMasterId r:id="rId35"/>
  </p:notesMasterIdLst>
  <p:handoutMasterIdLst>
    <p:handoutMasterId r:id="rId36"/>
  </p:handoutMasterIdLst>
  <p:sldIdLst>
    <p:sldId id="504" r:id="rId2"/>
    <p:sldId id="505" r:id="rId3"/>
    <p:sldId id="506" r:id="rId4"/>
    <p:sldId id="508" r:id="rId5"/>
    <p:sldId id="510" r:id="rId6"/>
    <p:sldId id="511" r:id="rId7"/>
    <p:sldId id="516" r:id="rId8"/>
    <p:sldId id="531" r:id="rId9"/>
    <p:sldId id="532" r:id="rId10"/>
    <p:sldId id="533" r:id="rId11"/>
    <p:sldId id="534" r:id="rId12"/>
    <p:sldId id="530" r:id="rId13"/>
    <p:sldId id="535" r:id="rId14"/>
    <p:sldId id="517" r:id="rId15"/>
    <p:sldId id="542" r:id="rId16"/>
    <p:sldId id="518" r:id="rId17"/>
    <p:sldId id="543" r:id="rId18"/>
    <p:sldId id="544" r:id="rId19"/>
    <p:sldId id="545" r:id="rId20"/>
    <p:sldId id="546" r:id="rId21"/>
    <p:sldId id="519" r:id="rId22"/>
    <p:sldId id="520" r:id="rId23"/>
    <p:sldId id="521" r:id="rId24"/>
    <p:sldId id="522" r:id="rId25"/>
    <p:sldId id="523" r:id="rId26"/>
    <p:sldId id="524" r:id="rId27"/>
    <p:sldId id="525" r:id="rId28"/>
    <p:sldId id="526" r:id="rId29"/>
    <p:sldId id="527" r:id="rId30"/>
    <p:sldId id="528" r:id="rId31"/>
    <p:sldId id="547" r:id="rId32"/>
    <p:sldId id="541" r:id="rId33"/>
    <p:sldId id="529" r:id="rId34"/>
  </p:sldIdLst>
  <p:sldSz cx="9144000" cy="5143500" type="screen16x9"/>
  <p:notesSz cx="6858000" cy="9144000"/>
  <p:defaultTextStyle>
    <a:defPPr>
      <a:defRPr lang="fr-FR"/>
    </a:defPPr>
    <a:lvl1pPr marL="0" algn="l" defTabSz="457061" rtl="0" eaLnBrk="1" latinLnBrk="0" hangingPunct="1">
      <a:defRPr sz="1800" kern="1200">
        <a:solidFill>
          <a:schemeClr val="tx1"/>
        </a:solidFill>
        <a:latin typeface="+mn-lt"/>
        <a:ea typeface="+mn-ea"/>
        <a:cs typeface="+mn-cs"/>
      </a:defRPr>
    </a:lvl1pPr>
    <a:lvl2pPr marL="457061" algn="l" defTabSz="457061" rtl="0" eaLnBrk="1" latinLnBrk="0" hangingPunct="1">
      <a:defRPr sz="1800" kern="1200">
        <a:solidFill>
          <a:schemeClr val="tx1"/>
        </a:solidFill>
        <a:latin typeface="+mn-lt"/>
        <a:ea typeface="+mn-ea"/>
        <a:cs typeface="+mn-cs"/>
      </a:defRPr>
    </a:lvl2pPr>
    <a:lvl3pPr marL="914121" algn="l" defTabSz="457061" rtl="0" eaLnBrk="1" latinLnBrk="0" hangingPunct="1">
      <a:defRPr sz="1800" kern="1200">
        <a:solidFill>
          <a:schemeClr val="tx1"/>
        </a:solidFill>
        <a:latin typeface="+mn-lt"/>
        <a:ea typeface="+mn-ea"/>
        <a:cs typeface="+mn-cs"/>
      </a:defRPr>
    </a:lvl3pPr>
    <a:lvl4pPr marL="1371183" algn="l" defTabSz="457061" rtl="0" eaLnBrk="1" latinLnBrk="0" hangingPunct="1">
      <a:defRPr sz="1800" kern="1200">
        <a:solidFill>
          <a:schemeClr val="tx1"/>
        </a:solidFill>
        <a:latin typeface="+mn-lt"/>
        <a:ea typeface="+mn-ea"/>
        <a:cs typeface="+mn-cs"/>
      </a:defRPr>
    </a:lvl4pPr>
    <a:lvl5pPr marL="1828243" algn="l" defTabSz="457061" rtl="0" eaLnBrk="1" latinLnBrk="0" hangingPunct="1">
      <a:defRPr sz="1800" kern="1200">
        <a:solidFill>
          <a:schemeClr val="tx1"/>
        </a:solidFill>
        <a:latin typeface="+mn-lt"/>
        <a:ea typeface="+mn-ea"/>
        <a:cs typeface="+mn-cs"/>
      </a:defRPr>
    </a:lvl5pPr>
    <a:lvl6pPr marL="2285303" algn="l" defTabSz="457061" rtl="0" eaLnBrk="1" latinLnBrk="0" hangingPunct="1">
      <a:defRPr sz="1800" kern="1200">
        <a:solidFill>
          <a:schemeClr val="tx1"/>
        </a:solidFill>
        <a:latin typeface="+mn-lt"/>
        <a:ea typeface="+mn-ea"/>
        <a:cs typeface="+mn-cs"/>
      </a:defRPr>
    </a:lvl6pPr>
    <a:lvl7pPr marL="2742363" algn="l" defTabSz="457061" rtl="0" eaLnBrk="1" latinLnBrk="0" hangingPunct="1">
      <a:defRPr sz="1800" kern="1200">
        <a:solidFill>
          <a:schemeClr val="tx1"/>
        </a:solidFill>
        <a:latin typeface="+mn-lt"/>
        <a:ea typeface="+mn-ea"/>
        <a:cs typeface="+mn-cs"/>
      </a:defRPr>
    </a:lvl7pPr>
    <a:lvl8pPr marL="3199424" algn="l" defTabSz="457061" rtl="0" eaLnBrk="1" latinLnBrk="0" hangingPunct="1">
      <a:defRPr sz="1800" kern="1200">
        <a:solidFill>
          <a:schemeClr val="tx1"/>
        </a:solidFill>
        <a:latin typeface="+mn-lt"/>
        <a:ea typeface="+mn-ea"/>
        <a:cs typeface="+mn-cs"/>
      </a:defRPr>
    </a:lvl8pPr>
    <a:lvl9pPr marL="3656485" algn="l" defTabSz="45706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B1E26"/>
    <a:srgbClr val="C01D23"/>
    <a:srgbClr val="C12022"/>
    <a:srgbClr val="E96870"/>
    <a:srgbClr val="9BBB59"/>
    <a:srgbClr val="EAD4D5"/>
    <a:srgbClr val="FD272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46F890A9-2807-4EBB-B81D-B2AA78EC7F39}" styleName="Style foncé 2 - Accentuation 5/Accentuation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734" autoAdjust="0"/>
  </p:normalViewPr>
  <p:slideViewPr>
    <p:cSldViewPr snapToGrid="0" snapToObjects="1">
      <p:cViewPr varScale="1">
        <p:scale>
          <a:sx n="76" d="100"/>
          <a:sy n="76" d="100"/>
        </p:scale>
        <p:origin x="637" y="24"/>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F18AC8D-8152-934A-9CD4-87285105D0F1}" type="datetimeFigureOut">
              <a:rPr lang="fr-FR" smtClean="0"/>
              <a:t>26/04/2017</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4E68B7E-75EB-E145-A77D-27225DB7AAD8}" type="slidenum">
              <a:rPr lang="fr-FR" smtClean="0"/>
              <a:t>‹#›</a:t>
            </a:fld>
            <a:endParaRPr lang="fr-FR"/>
          </a:p>
        </p:txBody>
      </p:sp>
    </p:spTree>
    <p:extLst>
      <p:ext uri="{BB962C8B-B14F-4D97-AF65-F5344CB8AC3E}">
        <p14:creationId xmlns:p14="http://schemas.microsoft.com/office/powerpoint/2010/main" val="425603218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85E145-BB0C-9046-AB45-371B9A6AEC76}" type="datetimeFigureOut">
              <a:rPr lang="fr-FR" smtClean="0"/>
              <a:t>26/04/2017</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D6E558-E63E-1D45-BFE4-2383456AADF7}" type="slidenum">
              <a:rPr lang="fr-FR" smtClean="0"/>
              <a:t>‹#›</a:t>
            </a:fld>
            <a:endParaRPr lang="fr-FR"/>
          </a:p>
        </p:txBody>
      </p:sp>
    </p:spTree>
    <p:extLst>
      <p:ext uri="{BB962C8B-B14F-4D97-AF65-F5344CB8AC3E}">
        <p14:creationId xmlns:p14="http://schemas.microsoft.com/office/powerpoint/2010/main" val="1472513166"/>
      </p:ext>
    </p:extLst>
  </p:cSld>
  <p:clrMap bg1="lt1" tx1="dk1" bg2="lt2" tx2="dk2" accent1="accent1" accent2="accent2" accent3="accent3" accent4="accent4" accent5="accent5" accent6="accent6" hlink="hlink" folHlink="folHlink"/>
  <p:hf hdr="0" ftr="0" dt="0"/>
  <p:notesStyle>
    <a:lvl1pPr marL="0" algn="l" defTabSz="457061" rtl="0" eaLnBrk="1" latinLnBrk="0" hangingPunct="1">
      <a:defRPr sz="1200" kern="1200">
        <a:solidFill>
          <a:schemeClr val="tx1"/>
        </a:solidFill>
        <a:latin typeface="+mn-lt"/>
        <a:ea typeface="+mn-ea"/>
        <a:cs typeface="+mn-cs"/>
      </a:defRPr>
    </a:lvl1pPr>
    <a:lvl2pPr marL="457061" algn="l" defTabSz="457061" rtl="0" eaLnBrk="1" latinLnBrk="0" hangingPunct="1">
      <a:defRPr sz="1200" kern="1200">
        <a:solidFill>
          <a:schemeClr val="tx1"/>
        </a:solidFill>
        <a:latin typeface="+mn-lt"/>
        <a:ea typeface="+mn-ea"/>
        <a:cs typeface="+mn-cs"/>
      </a:defRPr>
    </a:lvl2pPr>
    <a:lvl3pPr marL="914121" algn="l" defTabSz="457061" rtl="0" eaLnBrk="1" latinLnBrk="0" hangingPunct="1">
      <a:defRPr sz="1200" kern="1200">
        <a:solidFill>
          <a:schemeClr val="tx1"/>
        </a:solidFill>
        <a:latin typeface="+mn-lt"/>
        <a:ea typeface="+mn-ea"/>
        <a:cs typeface="+mn-cs"/>
      </a:defRPr>
    </a:lvl3pPr>
    <a:lvl4pPr marL="1371183" algn="l" defTabSz="457061" rtl="0" eaLnBrk="1" latinLnBrk="0" hangingPunct="1">
      <a:defRPr sz="1200" kern="1200">
        <a:solidFill>
          <a:schemeClr val="tx1"/>
        </a:solidFill>
        <a:latin typeface="+mn-lt"/>
        <a:ea typeface="+mn-ea"/>
        <a:cs typeface="+mn-cs"/>
      </a:defRPr>
    </a:lvl4pPr>
    <a:lvl5pPr marL="1828243" algn="l" defTabSz="457061" rtl="0" eaLnBrk="1" latinLnBrk="0" hangingPunct="1">
      <a:defRPr sz="1200" kern="1200">
        <a:solidFill>
          <a:schemeClr val="tx1"/>
        </a:solidFill>
        <a:latin typeface="+mn-lt"/>
        <a:ea typeface="+mn-ea"/>
        <a:cs typeface="+mn-cs"/>
      </a:defRPr>
    </a:lvl5pPr>
    <a:lvl6pPr marL="2285303" algn="l" defTabSz="457061" rtl="0" eaLnBrk="1" latinLnBrk="0" hangingPunct="1">
      <a:defRPr sz="1200" kern="1200">
        <a:solidFill>
          <a:schemeClr val="tx1"/>
        </a:solidFill>
        <a:latin typeface="+mn-lt"/>
        <a:ea typeface="+mn-ea"/>
        <a:cs typeface="+mn-cs"/>
      </a:defRPr>
    </a:lvl6pPr>
    <a:lvl7pPr marL="2742363" algn="l" defTabSz="457061" rtl="0" eaLnBrk="1" latinLnBrk="0" hangingPunct="1">
      <a:defRPr sz="1200" kern="1200">
        <a:solidFill>
          <a:schemeClr val="tx1"/>
        </a:solidFill>
        <a:latin typeface="+mn-lt"/>
        <a:ea typeface="+mn-ea"/>
        <a:cs typeface="+mn-cs"/>
      </a:defRPr>
    </a:lvl7pPr>
    <a:lvl8pPr marL="3199424" algn="l" defTabSz="457061" rtl="0" eaLnBrk="1" latinLnBrk="0" hangingPunct="1">
      <a:defRPr sz="1200" kern="1200">
        <a:solidFill>
          <a:schemeClr val="tx1"/>
        </a:solidFill>
        <a:latin typeface="+mn-lt"/>
        <a:ea typeface="+mn-ea"/>
        <a:cs typeface="+mn-cs"/>
      </a:defRPr>
    </a:lvl8pPr>
    <a:lvl9pPr marL="3656485" algn="l" defTabSz="45706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1</a:t>
            </a:fld>
            <a:endParaRPr lang="fr-FR"/>
          </a:p>
        </p:txBody>
      </p:sp>
    </p:spTree>
    <p:extLst>
      <p:ext uri="{BB962C8B-B14F-4D97-AF65-F5344CB8AC3E}">
        <p14:creationId xmlns:p14="http://schemas.microsoft.com/office/powerpoint/2010/main" val="2333996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Lst>
        </p:spPr>
        <p:txBody>
          <a:bodyPr/>
          <a:lstStyle>
            <a:lvl1pPr>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B72B973-5313-475C-956F-84CFCC418E7F}" type="slidenum">
              <a:rPr lang="en-US" altLang="en-US" smtClean="0">
                <a:solidFill>
                  <a:srgbClr val="000000"/>
                </a:solidFill>
                <a:latin typeface="Arial" panose="020B0604020202020204" pitchFamily="34" charset="0"/>
                <a:cs typeface="Droid Sans Fallback" charset="0"/>
              </a:rPr>
              <a:pPr>
                <a:spcBef>
                  <a:spcPct val="0"/>
                </a:spcBef>
              </a:pPr>
              <a:t>3</a:t>
            </a:fld>
            <a:endParaRPr lang="en-US" altLang="en-US" smtClean="0">
              <a:solidFill>
                <a:srgbClr val="000000"/>
              </a:solidFill>
              <a:latin typeface="Arial" panose="020B0604020202020204" pitchFamily="34" charset="0"/>
              <a:cs typeface="Droid Sans Fallback" charset="0"/>
            </a:endParaRPr>
          </a:p>
        </p:txBody>
      </p:sp>
      <p:sp>
        <p:nvSpPr>
          <p:cNvPr id="1024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 xmlns:a14="http://schemas.microsoft.com/office/drawing/2010/main">
                <a:effectLst>
                  <a:outerShdw dist="35921" dir="2700000" algn="ctr" rotWithShape="0">
                    <a:srgbClr val="808080"/>
                  </a:outerShdw>
                </a:effectLst>
              </a14:hiddenEffects>
            </a:ext>
          </a:extLst>
        </p:spPr>
      </p:sp>
      <p:sp>
        <p:nvSpPr>
          <p:cNvPr id="10244" name="Rectangle 2"/>
          <p:cNvSpPr>
            <a:spLocks noGrp="1" noChangeArrowheads="1"/>
          </p:cNvSpPr>
          <p:nvPr>
            <p:ph type="body" idx="1"/>
          </p:nvPr>
        </p:nvSpPr>
        <p:spPr>
          <a:xfrm>
            <a:off x="685800" y="4343400"/>
            <a:ext cx="5486400" cy="41148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smtClean="0">
              <a:latin typeface="Times New Roman" panose="02020603050405020304" pitchFamily="18" charset="0"/>
            </a:endParaRPr>
          </a:p>
        </p:txBody>
      </p:sp>
    </p:spTree>
    <p:extLst>
      <p:ext uri="{BB962C8B-B14F-4D97-AF65-F5344CB8AC3E}">
        <p14:creationId xmlns:p14="http://schemas.microsoft.com/office/powerpoint/2010/main" val="38831521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Lst>
        </p:spPr>
        <p:txBody>
          <a:bodyPr/>
          <a:lstStyle>
            <a:lvl1pPr>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EA1EBAB-5340-4F9C-B0A8-5AA623943A0E}" type="slidenum">
              <a:rPr lang="en-US" altLang="en-US" smtClean="0">
                <a:solidFill>
                  <a:srgbClr val="000000"/>
                </a:solidFill>
                <a:latin typeface="Arial" panose="020B0604020202020204" pitchFamily="34" charset="0"/>
                <a:cs typeface="Droid Sans Fallback" charset="0"/>
              </a:rPr>
              <a:pPr>
                <a:spcBef>
                  <a:spcPct val="0"/>
                </a:spcBef>
              </a:pPr>
              <a:t>4</a:t>
            </a:fld>
            <a:endParaRPr lang="en-US" altLang="en-US" smtClean="0">
              <a:solidFill>
                <a:srgbClr val="000000"/>
              </a:solidFill>
              <a:latin typeface="Arial" panose="020B0604020202020204" pitchFamily="34" charset="0"/>
              <a:cs typeface="Droid Sans Fallback" charset="0"/>
            </a:endParaRPr>
          </a:p>
        </p:txBody>
      </p:sp>
      <p:sp>
        <p:nvSpPr>
          <p:cNvPr id="12291"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 xmlns:a14="http://schemas.microsoft.com/office/drawing/2010/main">
                <a:effectLst>
                  <a:outerShdw dist="35921" dir="2700000" algn="ctr" rotWithShape="0">
                    <a:srgbClr val="808080"/>
                  </a:outerShdw>
                </a:effectLst>
              </a14:hiddenEffects>
            </a:ext>
          </a:extLst>
        </p:spPr>
      </p:sp>
      <p:sp>
        <p:nvSpPr>
          <p:cNvPr id="12292"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buClr>
                <a:srgbClr val="000000"/>
              </a:buClr>
              <a:buSzPct val="100000"/>
              <a:buFont typeface="Times New Roman" panose="02020603050405020304" pitchFamily="18" charset="0"/>
              <a:buNone/>
            </a:pPr>
            <a:endParaRPr lang="en-US" altLang="en-US">
              <a:solidFill>
                <a:srgbClr val="FFFFFF"/>
              </a:solidFill>
            </a:endParaRPr>
          </a:p>
        </p:txBody>
      </p:sp>
      <p:sp>
        <p:nvSpPr>
          <p:cNvPr id="12293" name="Notes Placeholder 1"/>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miter lim="800000"/>
                <a:headEnd/>
                <a:tailEnd/>
              </a14:hiddenLine>
            </a:ext>
          </a:extLst>
        </p:spPr>
        <p:txBody>
          <a:bodyPr/>
          <a:lstStyle/>
          <a:p>
            <a:r>
              <a:rPr lang="en-US" dirty="0" smtClean="0"/>
              <a:t>13:00&gt; Opening, agenda bashing (5 min, Alexander, Pascal)</a:t>
            </a:r>
          </a:p>
          <a:p>
            <a:r>
              <a:rPr lang="en-US" dirty="0" smtClean="0"/>
              <a:t>13:05&gt; LPWAN Overview Presentation and Discussion (15 min)  Presenter: Stephen Farrell  https://datatracker.ietf.org/doc/draft-ietf-lpwan-overview/</a:t>
            </a:r>
          </a:p>
          <a:p>
            <a:r>
              <a:rPr lang="en-US" dirty="0" smtClean="0"/>
              <a:t>13:20&gt; </a:t>
            </a:r>
            <a:r>
              <a:rPr lang="en-US" dirty="0" err="1" smtClean="0"/>
              <a:t>LoRaWAN</a:t>
            </a:r>
            <a:r>
              <a:rPr lang="en-US" dirty="0" smtClean="0"/>
              <a:t> overview (15 min + 5mn Q&amp;A)  Presenter: </a:t>
            </a:r>
            <a:r>
              <a:rPr lang="en-US" dirty="0" err="1" smtClean="0"/>
              <a:t>Alper</a:t>
            </a:r>
            <a:r>
              <a:rPr lang="en-US" dirty="0" smtClean="0"/>
              <a:t> </a:t>
            </a:r>
            <a:r>
              <a:rPr lang="en-US" dirty="0" err="1" smtClean="0"/>
              <a:t>Yegin</a:t>
            </a:r>
            <a:r>
              <a:rPr lang="en-US" dirty="0" smtClean="0"/>
              <a:t>  https://datatracker.ietf.org/doc/draft-farrell-lpwan-lora-overview/</a:t>
            </a:r>
          </a:p>
          <a:p>
            <a:r>
              <a:rPr lang="en-US" dirty="0" smtClean="0"/>
              <a:t>13:40&gt; SCHC LPWAN Fragmentation Header (15 min)   Presenter: </a:t>
            </a:r>
            <a:r>
              <a:rPr lang="en-US" dirty="0" err="1" smtClean="0"/>
              <a:t>Carles</a:t>
            </a:r>
            <a:r>
              <a:rPr lang="en-US" dirty="0" smtClean="0"/>
              <a:t> Gomez  https://datatracker.ietf.org/doc/draft-ietf-lpwan-ipv6-static-context-hc/</a:t>
            </a:r>
          </a:p>
          <a:p>
            <a:r>
              <a:rPr lang="en-US" dirty="0" smtClean="0"/>
              <a:t>13:55&gt; LPWAN Static Context Header Compression (SCHC) for IPv6 and UDP (10 min + 5mn Q&amp;A)  Presenter: Laurent </a:t>
            </a:r>
            <a:r>
              <a:rPr lang="en-US" dirty="0" err="1" smtClean="0"/>
              <a:t>Toutain</a:t>
            </a:r>
            <a:r>
              <a:rPr lang="en-US" dirty="0" smtClean="0"/>
              <a:t>, Ana </a:t>
            </a:r>
            <a:r>
              <a:rPr lang="en-US" dirty="0" err="1" smtClean="0"/>
              <a:t>Minaburo</a:t>
            </a:r>
            <a:r>
              <a:rPr lang="en-US" dirty="0" smtClean="0"/>
              <a:t>  </a:t>
            </a:r>
          </a:p>
          <a:p>
            <a:r>
              <a:rPr lang="en-US" dirty="0" smtClean="0"/>
              <a:t>https://datatracker.ietf.org/doc/draft-ietf-lpwan-ipv6-static-context-hc/</a:t>
            </a:r>
          </a:p>
          <a:p>
            <a:r>
              <a:rPr lang="en-US" dirty="0" smtClean="0"/>
              <a:t>14:10&gt; LPWAN SCHC for </a:t>
            </a:r>
            <a:r>
              <a:rPr lang="en-US" dirty="0" err="1" smtClean="0"/>
              <a:t>CoAP</a:t>
            </a:r>
            <a:r>
              <a:rPr lang="en-US" dirty="0" smtClean="0"/>
              <a:t> (20 min)  Presenter: Laurent </a:t>
            </a:r>
            <a:r>
              <a:rPr lang="en-US" dirty="0" err="1" smtClean="0"/>
              <a:t>Toutain</a:t>
            </a:r>
            <a:r>
              <a:rPr lang="en-US" dirty="0" smtClean="0"/>
              <a:t>, Ana </a:t>
            </a:r>
            <a:r>
              <a:rPr lang="en-US" dirty="0" err="1" smtClean="0"/>
              <a:t>Minaburo</a:t>
            </a:r>
            <a:r>
              <a:rPr lang="en-US" dirty="0" smtClean="0"/>
              <a:t>  https://datatracker.ietf.org/doc/draft-ietf-lpwan-coap-static-context-hc/</a:t>
            </a:r>
          </a:p>
          <a:p>
            <a:r>
              <a:rPr lang="en-US" dirty="0" smtClean="0"/>
              <a:t>14:30&gt; SCHC Implementation (5 </a:t>
            </a:r>
            <a:r>
              <a:rPr lang="en-US" dirty="0" err="1" smtClean="0"/>
              <a:t>mn</a:t>
            </a:r>
            <a:r>
              <a:rPr lang="en-US" dirty="0" smtClean="0"/>
              <a:t>)   Presenter: Tomas Lagos14:35&gt; Implementation of SCHC over </a:t>
            </a:r>
            <a:r>
              <a:rPr lang="en-US" dirty="0" err="1" smtClean="0"/>
              <a:t>Sigfox</a:t>
            </a:r>
            <a:r>
              <a:rPr lang="en-US" dirty="0" smtClean="0"/>
              <a:t> (5 </a:t>
            </a:r>
            <a:r>
              <a:rPr lang="en-US" dirty="0" err="1" smtClean="0"/>
              <a:t>mn</a:t>
            </a:r>
            <a:r>
              <a:rPr lang="en-US" dirty="0" smtClean="0"/>
              <a:t>)   Presenter: Juan Carlos Zuniga14:40&gt; Overview of 802.15.LPWA Interest Group Activities (10 min)  Presenter: Charlie Perkins14:50&gt; Possible future work items (10 </a:t>
            </a:r>
            <a:r>
              <a:rPr lang="en-US" dirty="0" err="1" smtClean="0"/>
              <a:t>mn</a:t>
            </a:r>
            <a:r>
              <a:rPr lang="en-US" dirty="0" smtClean="0"/>
              <a:t>)   Presenter: Sri Gundavelli15:00&gt; 0 min flextime</a:t>
            </a:r>
            <a:endParaRPr lang="en-US" dirty="0"/>
          </a:p>
        </p:txBody>
      </p:sp>
    </p:spTree>
    <p:extLst>
      <p:ext uri="{BB962C8B-B14F-4D97-AF65-F5344CB8AC3E}">
        <p14:creationId xmlns:p14="http://schemas.microsoft.com/office/powerpoint/2010/main" val="38620920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7</a:t>
            </a:fld>
            <a:endParaRPr lang="fr-FR"/>
          </a:p>
        </p:txBody>
      </p:sp>
    </p:spTree>
    <p:extLst>
      <p:ext uri="{BB962C8B-B14F-4D97-AF65-F5344CB8AC3E}">
        <p14:creationId xmlns:p14="http://schemas.microsoft.com/office/powerpoint/2010/main" val="31084375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the</a:t>
            </a:r>
            <a:r>
              <a:rPr lang="en-US" baseline="0" dirty="0" smtClean="0"/>
              <a:t> CDF will only send the index of the list in order to identify the value used.</a:t>
            </a:r>
          </a:p>
          <a:p>
            <a:endParaRPr lang="en-US" baseline="0" dirty="0" smtClean="0"/>
          </a:p>
          <a:p>
            <a:r>
              <a:rPr lang="en-US" baseline="0" dirty="0" smtClean="0"/>
              <a:t>We have also changed the name of the compute*, we have put the name of the field that have to be computed as:</a:t>
            </a:r>
          </a:p>
          <a:p>
            <a:r>
              <a:rPr lang="en-US" baseline="0" dirty="0" smtClean="0"/>
              <a:t>Compute-length or compute-checksum, etc. It is more generic and easily identified for IPv6 and UDP.</a:t>
            </a:r>
          </a:p>
          <a:p>
            <a:endParaRPr lang="en-US" baseline="0" dirty="0" smtClean="0"/>
          </a:p>
        </p:txBody>
      </p:sp>
      <p:sp>
        <p:nvSpPr>
          <p:cNvPr id="4" name="Slide Number Placeholder 3"/>
          <p:cNvSpPr>
            <a:spLocks noGrp="1"/>
          </p:cNvSpPr>
          <p:nvPr>
            <p:ph type="sldNum" sz="quarter" idx="10"/>
          </p:nvPr>
        </p:nvSpPr>
        <p:spPr/>
        <p:txBody>
          <a:bodyPr/>
          <a:lstStyle/>
          <a:p>
            <a:fld id="{68D6E558-E63E-1D45-BFE4-2383456AADF7}" type="slidenum">
              <a:rPr lang="fr-FR" smtClean="0"/>
              <a:t>19</a:t>
            </a:fld>
            <a:endParaRPr lang="fr-FR"/>
          </a:p>
        </p:txBody>
      </p:sp>
    </p:spTree>
    <p:extLst>
      <p:ext uri="{BB962C8B-B14F-4D97-AF65-F5344CB8AC3E}">
        <p14:creationId xmlns:p14="http://schemas.microsoft.com/office/powerpoint/2010/main" val="505022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8D6E558-E63E-1D45-BFE4-2383456AADF7}" type="slidenum">
              <a:rPr lang="fr-FR" smtClean="0"/>
              <a:t>27</a:t>
            </a:fld>
            <a:endParaRPr lang="fr-FR"/>
          </a:p>
        </p:txBody>
      </p:sp>
    </p:spTree>
    <p:extLst>
      <p:ext uri="{BB962C8B-B14F-4D97-AF65-F5344CB8AC3E}">
        <p14:creationId xmlns:p14="http://schemas.microsoft.com/office/powerpoint/2010/main" val="1079285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25"/>
            <a:ext cx="7772400" cy="1102519"/>
          </a:xfrm>
        </p:spPr>
        <p:txBody>
          <a:bodyPr/>
          <a:lstStyle/>
          <a:p>
            <a:r>
              <a:rPr lang="fr-FR" dirty="0" smtClean="0"/>
              <a:t>Cliquez et modifiez le titre</a:t>
            </a:r>
            <a:endParaRPr lang="fr-FR" dirty="0"/>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7061" indent="0" algn="ctr">
              <a:buNone/>
              <a:defRPr>
                <a:solidFill>
                  <a:schemeClr val="tx1">
                    <a:tint val="75000"/>
                  </a:schemeClr>
                </a:solidFill>
              </a:defRPr>
            </a:lvl2pPr>
            <a:lvl3pPr marL="914121" indent="0" algn="ctr">
              <a:buNone/>
              <a:defRPr>
                <a:solidFill>
                  <a:schemeClr val="tx1">
                    <a:tint val="75000"/>
                  </a:schemeClr>
                </a:solidFill>
              </a:defRPr>
            </a:lvl3pPr>
            <a:lvl4pPr marL="1371183" indent="0" algn="ctr">
              <a:buNone/>
              <a:defRPr>
                <a:solidFill>
                  <a:schemeClr val="tx1">
                    <a:tint val="75000"/>
                  </a:schemeClr>
                </a:solidFill>
              </a:defRPr>
            </a:lvl4pPr>
            <a:lvl5pPr marL="1828243" indent="0" algn="ctr">
              <a:buNone/>
              <a:defRPr>
                <a:solidFill>
                  <a:schemeClr val="tx1">
                    <a:tint val="75000"/>
                  </a:schemeClr>
                </a:solidFill>
              </a:defRPr>
            </a:lvl5pPr>
            <a:lvl6pPr marL="2285303" indent="0" algn="ctr">
              <a:buNone/>
              <a:defRPr>
                <a:solidFill>
                  <a:schemeClr val="tx1">
                    <a:tint val="75000"/>
                  </a:schemeClr>
                </a:solidFill>
              </a:defRPr>
            </a:lvl6pPr>
            <a:lvl7pPr marL="2742363" indent="0" algn="ctr">
              <a:buNone/>
              <a:defRPr>
                <a:solidFill>
                  <a:schemeClr val="tx1">
                    <a:tint val="75000"/>
                  </a:schemeClr>
                </a:solidFill>
              </a:defRPr>
            </a:lvl7pPr>
            <a:lvl8pPr marL="3199424" indent="0" algn="ctr">
              <a:buNone/>
              <a:defRPr>
                <a:solidFill>
                  <a:schemeClr val="tx1">
                    <a:tint val="75000"/>
                  </a:schemeClr>
                </a:solidFill>
              </a:defRPr>
            </a:lvl8pPr>
            <a:lvl9pPr marL="3656485" indent="0" algn="ctr">
              <a:buNone/>
              <a:defRPr>
                <a:solidFill>
                  <a:schemeClr val="tx1">
                    <a:tint val="75000"/>
                  </a:schemeClr>
                </a:solidFill>
              </a:defRPr>
            </a:lvl9pPr>
          </a:lstStyle>
          <a:p>
            <a:r>
              <a:rPr lang="fr-FR" dirty="0" smtClean="0"/>
              <a:t>Cliquez pour modifier le style des sous-titres du masque</a:t>
            </a:r>
            <a:endParaRPr lang="fr-FR" dirty="0"/>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469615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3588037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5420397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80"/>
            <a:ext cx="8229600" cy="637043"/>
          </a:xfrm>
          <a:prstGeom prst="rect">
            <a:avLst/>
          </a:prstGeom>
        </p:spPr>
        <p:txBody>
          <a:bodyPr vert="horz" lIns="91411" tIns="45707" rIns="91411" bIns="45707" rtlCol="0" anchor="ctr">
            <a:normAutofit/>
          </a:bodyPr>
          <a:lstStyle/>
          <a:p>
            <a:r>
              <a:rPr lang="fr-FR" dirty="0" smtClean="0"/>
              <a:t>Cliquez et modifiez le titre</a:t>
            </a:r>
            <a:endParaRPr lang="fr-FR" dirty="0"/>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411" tIns="45707" rIns="91411" bIns="45707" rtlCol="0">
            <a:norm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6" name="Espace réservé du numéro de diapositive 5"/>
          <p:cNvSpPr>
            <a:spLocks noGrp="1"/>
          </p:cNvSpPr>
          <p:nvPr>
            <p:ph type="sldNum" sz="quarter" idx="4"/>
          </p:nvPr>
        </p:nvSpPr>
        <p:spPr>
          <a:xfrm>
            <a:off x="8279981" y="4824409"/>
            <a:ext cx="489445" cy="273844"/>
          </a:xfrm>
          <a:prstGeom prst="rect">
            <a:avLst/>
          </a:prstGeom>
        </p:spPr>
        <p:txBody>
          <a:bodyPr vert="horz" lIns="91411" tIns="45707" rIns="91411" bIns="45707" rtlCol="0" anchor="ctr"/>
          <a:lstStyle>
            <a:lvl1pPr algn="r">
              <a:defRPr sz="1200">
                <a:solidFill>
                  <a:schemeClr val="tx1"/>
                </a:solidFill>
                <a:latin typeface="+mn-lt"/>
              </a:defRPr>
            </a:lvl1pPr>
          </a:lstStyle>
          <a:p>
            <a:fld id="{22D2E28D-3C84-FA4F-AA95-DF0FC25EB245}" type="slidenum">
              <a:rPr lang="fr-FR" smtClean="0"/>
              <a:pPr/>
              <a:t>‹#›</a:t>
            </a:fld>
            <a:endParaRPr lang="fr-F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0" y="33338"/>
            <a:ext cx="1519238" cy="468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8"/>
          <p:cNvSpPr txBox="1">
            <a:spLocks noChangeArrowheads="1"/>
          </p:cNvSpPr>
          <p:nvPr userDrawn="1"/>
        </p:nvSpPr>
        <p:spPr bwMode="auto">
          <a:xfrm>
            <a:off x="95252" y="4790278"/>
            <a:ext cx="1976567" cy="307777"/>
          </a:xfrm>
          <a:prstGeom prst="rect">
            <a:avLst/>
          </a:prstGeom>
          <a:noFill/>
          <a:ln w="9525">
            <a:noFill/>
            <a:miter lim="800000"/>
            <a:headEnd/>
            <a:tailEnd/>
          </a:ln>
        </p:spPr>
        <p:txBody>
          <a:bodyPr wrap="none">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smtClean="0">
                <a:cs typeface="Arial" panose="020B0604020202020204" pitchFamily="34" charset="0"/>
              </a:rPr>
              <a:t>Interim,</a:t>
            </a:r>
            <a:r>
              <a:rPr lang="en-US" altLang="en-US" sz="1400" baseline="0" dirty="0" smtClean="0">
                <a:cs typeface="Arial" panose="020B0604020202020204" pitchFamily="34" charset="0"/>
              </a:rPr>
              <a:t> April 26</a:t>
            </a:r>
            <a:r>
              <a:rPr lang="en-US" altLang="en-US" sz="1400" baseline="30000" dirty="0" smtClean="0">
                <a:cs typeface="Arial" panose="020B0604020202020204" pitchFamily="34" charset="0"/>
              </a:rPr>
              <a:t>th</a:t>
            </a:r>
            <a:r>
              <a:rPr lang="en-US" altLang="en-US" sz="1400" baseline="0" dirty="0" smtClean="0">
                <a:cs typeface="Arial" panose="020B0604020202020204" pitchFamily="34" charset="0"/>
              </a:rPr>
              <a:t> 2017</a:t>
            </a:r>
            <a:endParaRPr lang="en-US" altLang="en-US" sz="1400" dirty="0" smtClean="0">
              <a:cs typeface="Arial" panose="020B0604020202020204" pitchFamily="34" charset="0"/>
            </a:endParaRPr>
          </a:p>
        </p:txBody>
      </p:sp>
    </p:spTree>
    <p:extLst>
      <p:ext uri="{BB962C8B-B14F-4D97-AF65-F5344CB8AC3E}">
        <p14:creationId xmlns:p14="http://schemas.microsoft.com/office/powerpoint/2010/main" val="94599259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70" r:id="rId3"/>
  </p:sldLayoutIdLst>
  <p:hf hdr="0" ftr="0" dt="0"/>
  <p:txStyles>
    <p:titleStyle>
      <a:lvl1pPr algn="ctr" defTabSz="457061" rtl="0" eaLnBrk="1" latinLnBrk="0" hangingPunct="1">
        <a:spcBef>
          <a:spcPct val="0"/>
        </a:spcBef>
        <a:buNone/>
        <a:defRPr sz="4400" kern="1200">
          <a:solidFill>
            <a:schemeClr val="tx1"/>
          </a:solidFill>
          <a:latin typeface="+mj-lt"/>
          <a:ea typeface="+mj-ea"/>
          <a:cs typeface="+mj-cs"/>
        </a:defRPr>
      </a:lvl1pPr>
    </p:titleStyle>
    <p:bodyStyle>
      <a:lvl1pPr marL="342796" indent="-342796" algn="l" defTabSz="457061" rtl="0" eaLnBrk="1" latinLnBrk="0" hangingPunct="1">
        <a:spcBef>
          <a:spcPct val="20000"/>
        </a:spcBef>
        <a:buFont typeface="Arial"/>
        <a:buChar char="•"/>
        <a:defRPr sz="3200" kern="1200">
          <a:solidFill>
            <a:schemeClr val="tx1"/>
          </a:solidFill>
          <a:latin typeface="+mn-lt"/>
          <a:ea typeface="+mn-ea"/>
          <a:cs typeface="+mn-cs"/>
        </a:defRPr>
      </a:lvl1pPr>
      <a:lvl2pPr marL="742724" indent="-285662" algn="l" defTabSz="457061" rtl="0" eaLnBrk="1" latinLnBrk="0" hangingPunct="1">
        <a:spcBef>
          <a:spcPct val="20000"/>
        </a:spcBef>
        <a:buFont typeface="Arial"/>
        <a:buChar char="–"/>
        <a:defRPr sz="2800" kern="1200">
          <a:solidFill>
            <a:schemeClr val="tx1"/>
          </a:solidFill>
          <a:latin typeface="+mn-lt"/>
          <a:ea typeface="+mn-ea"/>
          <a:cs typeface="+mn-cs"/>
        </a:defRPr>
      </a:lvl2pPr>
      <a:lvl3pPr marL="1142652" indent="-228531" algn="l" defTabSz="457061" rtl="0" eaLnBrk="1" latinLnBrk="0" hangingPunct="1">
        <a:spcBef>
          <a:spcPct val="20000"/>
        </a:spcBef>
        <a:buFont typeface="Arial"/>
        <a:buChar char="•"/>
        <a:defRPr sz="2400" kern="1200">
          <a:solidFill>
            <a:schemeClr val="tx1"/>
          </a:solidFill>
          <a:latin typeface="+mn-lt"/>
          <a:ea typeface="+mn-ea"/>
          <a:cs typeface="+mn-cs"/>
        </a:defRPr>
      </a:lvl3pPr>
      <a:lvl4pPr marL="1599712" indent="-228531" algn="l" defTabSz="457061" rtl="0" eaLnBrk="1" latinLnBrk="0" hangingPunct="1">
        <a:spcBef>
          <a:spcPct val="20000"/>
        </a:spcBef>
        <a:buFont typeface="Arial"/>
        <a:buChar char="–"/>
        <a:defRPr sz="2000" kern="1200">
          <a:solidFill>
            <a:schemeClr val="tx1"/>
          </a:solidFill>
          <a:latin typeface="+mn-lt"/>
          <a:ea typeface="+mn-ea"/>
          <a:cs typeface="+mn-cs"/>
        </a:defRPr>
      </a:lvl4pPr>
      <a:lvl5pPr marL="2056773" indent="-228531" algn="l" defTabSz="457061" rtl="0" eaLnBrk="1" latinLnBrk="0" hangingPunct="1">
        <a:spcBef>
          <a:spcPct val="20000"/>
        </a:spcBef>
        <a:buFont typeface="Arial"/>
        <a:buChar char="»"/>
        <a:defRPr sz="2000" kern="1200">
          <a:solidFill>
            <a:schemeClr val="tx1"/>
          </a:solidFill>
          <a:latin typeface="+mn-lt"/>
          <a:ea typeface="+mn-ea"/>
          <a:cs typeface="+mn-cs"/>
        </a:defRPr>
      </a:lvl5pPr>
      <a:lvl6pPr marL="2513834" indent="-228531" algn="l" defTabSz="457061" rtl="0" eaLnBrk="1" latinLnBrk="0" hangingPunct="1">
        <a:spcBef>
          <a:spcPct val="20000"/>
        </a:spcBef>
        <a:buFont typeface="Arial"/>
        <a:buChar char="•"/>
        <a:defRPr sz="2000" kern="1200">
          <a:solidFill>
            <a:schemeClr val="tx1"/>
          </a:solidFill>
          <a:latin typeface="+mn-lt"/>
          <a:ea typeface="+mn-ea"/>
          <a:cs typeface="+mn-cs"/>
        </a:defRPr>
      </a:lvl6pPr>
      <a:lvl7pPr marL="2970895" indent="-228531" algn="l" defTabSz="457061" rtl="0" eaLnBrk="1" latinLnBrk="0" hangingPunct="1">
        <a:spcBef>
          <a:spcPct val="20000"/>
        </a:spcBef>
        <a:buFont typeface="Arial"/>
        <a:buChar char="•"/>
        <a:defRPr sz="2000" kern="1200">
          <a:solidFill>
            <a:schemeClr val="tx1"/>
          </a:solidFill>
          <a:latin typeface="+mn-lt"/>
          <a:ea typeface="+mn-ea"/>
          <a:cs typeface="+mn-cs"/>
        </a:defRPr>
      </a:lvl7pPr>
      <a:lvl8pPr marL="3427955" indent="-228531" algn="l" defTabSz="457061" rtl="0" eaLnBrk="1" latinLnBrk="0" hangingPunct="1">
        <a:spcBef>
          <a:spcPct val="20000"/>
        </a:spcBef>
        <a:buFont typeface="Arial"/>
        <a:buChar char="•"/>
        <a:defRPr sz="2000" kern="1200">
          <a:solidFill>
            <a:schemeClr val="tx1"/>
          </a:solidFill>
          <a:latin typeface="+mn-lt"/>
          <a:ea typeface="+mn-ea"/>
          <a:cs typeface="+mn-cs"/>
        </a:defRPr>
      </a:lvl8pPr>
      <a:lvl9pPr marL="3885015" indent="-228531" algn="l" defTabSz="45706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061" rtl="0" eaLnBrk="1" latinLnBrk="0" hangingPunct="1">
        <a:defRPr sz="1800" kern="1200">
          <a:solidFill>
            <a:schemeClr val="tx1"/>
          </a:solidFill>
          <a:latin typeface="+mn-lt"/>
          <a:ea typeface="+mn-ea"/>
          <a:cs typeface="+mn-cs"/>
        </a:defRPr>
      </a:lvl1pPr>
      <a:lvl2pPr marL="457061" algn="l" defTabSz="457061" rtl="0" eaLnBrk="1" latinLnBrk="0" hangingPunct="1">
        <a:defRPr sz="1800" kern="1200">
          <a:solidFill>
            <a:schemeClr val="tx1"/>
          </a:solidFill>
          <a:latin typeface="+mn-lt"/>
          <a:ea typeface="+mn-ea"/>
          <a:cs typeface="+mn-cs"/>
        </a:defRPr>
      </a:lvl2pPr>
      <a:lvl3pPr marL="914121" algn="l" defTabSz="457061" rtl="0" eaLnBrk="1" latinLnBrk="0" hangingPunct="1">
        <a:defRPr sz="1800" kern="1200">
          <a:solidFill>
            <a:schemeClr val="tx1"/>
          </a:solidFill>
          <a:latin typeface="+mn-lt"/>
          <a:ea typeface="+mn-ea"/>
          <a:cs typeface="+mn-cs"/>
        </a:defRPr>
      </a:lvl3pPr>
      <a:lvl4pPr marL="1371183" algn="l" defTabSz="457061" rtl="0" eaLnBrk="1" latinLnBrk="0" hangingPunct="1">
        <a:defRPr sz="1800" kern="1200">
          <a:solidFill>
            <a:schemeClr val="tx1"/>
          </a:solidFill>
          <a:latin typeface="+mn-lt"/>
          <a:ea typeface="+mn-ea"/>
          <a:cs typeface="+mn-cs"/>
        </a:defRPr>
      </a:lvl4pPr>
      <a:lvl5pPr marL="1828243" algn="l" defTabSz="457061" rtl="0" eaLnBrk="1" latinLnBrk="0" hangingPunct="1">
        <a:defRPr sz="1800" kern="1200">
          <a:solidFill>
            <a:schemeClr val="tx1"/>
          </a:solidFill>
          <a:latin typeface="+mn-lt"/>
          <a:ea typeface="+mn-ea"/>
          <a:cs typeface="+mn-cs"/>
        </a:defRPr>
      </a:lvl5pPr>
      <a:lvl6pPr marL="2285303" algn="l" defTabSz="457061" rtl="0" eaLnBrk="1" latinLnBrk="0" hangingPunct="1">
        <a:defRPr sz="1800" kern="1200">
          <a:solidFill>
            <a:schemeClr val="tx1"/>
          </a:solidFill>
          <a:latin typeface="+mn-lt"/>
          <a:ea typeface="+mn-ea"/>
          <a:cs typeface="+mn-cs"/>
        </a:defRPr>
      </a:lvl6pPr>
      <a:lvl7pPr marL="2742363" algn="l" defTabSz="457061" rtl="0" eaLnBrk="1" latinLnBrk="0" hangingPunct="1">
        <a:defRPr sz="1800" kern="1200">
          <a:solidFill>
            <a:schemeClr val="tx1"/>
          </a:solidFill>
          <a:latin typeface="+mn-lt"/>
          <a:ea typeface="+mn-ea"/>
          <a:cs typeface="+mn-cs"/>
        </a:defRPr>
      </a:lvl7pPr>
      <a:lvl8pPr marL="3199424" algn="l" defTabSz="457061" rtl="0" eaLnBrk="1" latinLnBrk="0" hangingPunct="1">
        <a:defRPr sz="1800" kern="1200">
          <a:solidFill>
            <a:schemeClr val="tx1"/>
          </a:solidFill>
          <a:latin typeface="+mn-lt"/>
          <a:ea typeface="+mn-ea"/>
          <a:cs typeface="+mn-cs"/>
        </a:defRPr>
      </a:lvl8pPr>
      <a:lvl9pPr marL="3656485" algn="l" defTabSz="45706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etherpad.tools.ietf.org:9000/p/lpwan"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datatracker.ietf.org/doc/draft-ietf-lpwan-overview/"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hyperlink" Target="https://datatracker.ietf.org/doc/draft-ietf-lpwan-coap-static-context-hc/" TargetMode="External"/><Relationship Id="rId4" Type="http://schemas.openxmlformats.org/officeDocument/2006/relationships/hyperlink" Target="https://datatracker.ietf.org/doc/draft-ietf-lpwan-ipv6-static-context-hc/"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22D2E28D-3C84-FA4F-AA95-DF0FC25EB245}" type="slidenum">
              <a:rPr lang="fr-FR" smtClean="0"/>
              <a:t>1</a:t>
            </a:fld>
            <a:endParaRPr lang="fr-FR" dirty="0"/>
          </a:p>
        </p:txBody>
      </p:sp>
      <p:sp>
        <p:nvSpPr>
          <p:cNvPr id="4" name="Titre 1"/>
          <p:cNvSpPr txBox="1">
            <a:spLocks/>
          </p:cNvSpPr>
          <p:nvPr/>
        </p:nvSpPr>
        <p:spPr>
          <a:xfrm>
            <a:off x="0" y="1133922"/>
            <a:ext cx="9144000" cy="900112"/>
          </a:xfrm>
          <a:prstGeom prst="rect">
            <a:avLst/>
          </a:prstGeom>
        </p:spPr>
        <p:txBody>
          <a:bodyPr vert="horz" lIns="91411" tIns="45707" rIns="91411" bIns="4570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r>
              <a:rPr lang="en-US" b="1" dirty="0" smtClean="0">
                <a:latin typeface="High Tower Text" panose="02040502050506030303" pitchFamily="18" charset="0"/>
                <a:cs typeface="Trebuchet MS"/>
              </a:rPr>
              <a:t>LPWAN WG</a:t>
            </a:r>
            <a:endParaRPr lang="en-US" b="1" dirty="0">
              <a:latin typeface="High Tower Text" panose="02040502050506030303" pitchFamily="18" charset="0"/>
              <a:cs typeface="Trebuchet MS"/>
            </a:endParaRPr>
          </a:p>
        </p:txBody>
      </p:sp>
      <p:sp>
        <p:nvSpPr>
          <p:cNvPr id="5" name="Titre 1"/>
          <p:cNvSpPr txBox="1">
            <a:spLocks/>
          </p:cNvSpPr>
          <p:nvPr/>
        </p:nvSpPr>
        <p:spPr>
          <a:xfrm>
            <a:off x="0" y="2971799"/>
            <a:ext cx="9144000" cy="1586089"/>
          </a:xfrm>
          <a:prstGeom prst="rect">
            <a:avLst/>
          </a:prstGeom>
        </p:spPr>
        <p:txBody>
          <a:bodyPr vert="horz" lIns="91411" tIns="45707" rIns="91411" bIns="45707" rtlCol="0" anchor="ctr">
            <a:normAutofit fontScale="92500" lnSpcReduction="20000"/>
          </a:bodyPr>
          <a:lstStyle>
            <a:lvl1pPr algn="ctr" defTabSz="457061" rtl="0" eaLnBrk="1" latinLnBrk="0" hangingPunct="1">
              <a:spcBef>
                <a:spcPct val="0"/>
              </a:spcBef>
              <a:buNone/>
              <a:defRPr sz="4400" kern="1200">
                <a:solidFill>
                  <a:schemeClr val="tx1"/>
                </a:solidFill>
                <a:latin typeface="+mj-lt"/>
                <a:ea typeface="+mj-ea"/>
                <a:cs typeface="+mj-cs"/>
              </a:defRPr>
            </a:lvl1pPr>
          </a:lstStyle>
          <a:p>
            <a:r>
              <a:rPr lang="en-US" sz="2000" dirty="0">
                <a:latin typeface="+mn-lt"/>
                <a:cs typeface="Trebuchet MS"/>
              </a:rPr>
              <a:t>WG Chairs: </a:t>
            </a:r>
            <a:endParaRPr lang="en-US" sz="2000" dirty="0" smtClean="0">
              <a:latin typeface="+mn-lt"/>
              <a:cs typeface="Trebuchet MS"/>
            </a:endParaRPr>
          </a:p>
          <a:p>
            <a:r>
              <a:rPr lang="en-US" sz="2000" dirty="0" smtClean="0">
                <a:latin typeface="+mn-lt"/>
                <a:cs typeface="Trebuchet MS"/>
              </a:rPr>
              <a:t>Alexander </a:t>
            </a:r>
            <a:r>
              <a:rPr lang="en-US" sz="2000" dirty="0">
                <a:latin typeface="+mn-lt"/>
                <a:cs typeface="Trebuchet MS"/>
              </a:rPr>
              <a:t>Pelov </a:t>
            </a:r>
            <a:r>
              <a:rPr lang="en-US" sz="2000" dirty="0" smtClean="0">
                <a:latin typeface="+mn-lt"/>
                <a:cs typeface="Trebuchet MS"/>
              </a:rPr>
              <a:t>&lt;</a:t>
            </a:r>
            <a:r>
              <a:rPr lang="en-US" sz="2000" dirty="0" err="1" smtClean="0">
                <a:latin typeface="+mn-lt"/>
                <a:cs typeface="Trebuchet MS"/>
              </a:rPr>
              <a:t>a</a:t>
            </a:r>
            <a:r>
              <a:rPr lang="en-US" sz="2000" dirty="0" err="1">
                <a:latin typeface="+mn-lt"/>
                <a:cs typeface="Trebuchet MS"/>
              </a:rPr>
              <a:t>@</a:t>
            </a:r>
            <a:r>
              <a:rPr lang="en-US" sz="2000" dirty="0" err="1" smtClean="0">
                <a:latin typeface="+mn-lt"/>
                <a:cs typeface="Trebuchet MS"/>
              </a:rPr>
              <a:t>ackl.io</a:t>
            </a:r>
            <a:r>
              <a:rPr lang="en-US" sz="2000" dirty="0" smtClean="0">
                <a:latin typeface="+mn-lt"/>
                <a:cs typeface="Trebuchet MS"/>
              </a:rPr>
              <a:t>&gt;</a:t>
            </a:r>
          </a:p>
          <a:p>
            <a:r>
              <a:rPr lang="en-US" sz="2000" dirty="0" smtClean="0">
                <a:latin typeface="+mn-lt"/>
                <a:cs typeface="Trebuchet MS"/>
              </a:rPr>
              <a:t>Pascal </a:t>
            </a:r>
            <a:r>
              <a:rPr lang="en-US" sz="2000" dirty="0" err="1">
                <a:latin typeface="+mn-lt"/>
                <a:cs typeface="Trebuchet MS"/>
              </a:rPr>
              <a:t>Thubert</a:t>
            </a:r>
            <a:r>
              <a:rPr lang="en-US" sz="2000" dirty="0">
                <a:latin typeface="+mn-lt"/>
                <a:cs typeface="Trebuchet MS"/>
              </a:rPr>
              <a:t> </a:t>
            </a:r>
            <a:r>
              <a:rPr lang="en-US" sz="2000" dirty="0" smtClean="0">
                <a:latin typeface="+mn-lt"/>
                <a:cs typeface="Trebuchet MS"/>
              </a:rPr>
              <a:t>&lt;</a:t>
            </a:r>
            <a:r>
              <a:rPr lang="en-US" sz="2000" dirty="0" err="1" smtClean="0">
                <a:latin typeface="+mn-lt"/>
                <a:cs typeface="Trebuchet MS"/>
              </a:rPr>
              <a:t>pthubert</a:t>
            </a:r>
            <a:r>
              <a:rPr lang="en-US" sz="2000" dirty="0" err="1">
                <a:latin typeface="+mn-lt"/>
                <a:cs typeface="Trebuchet MS"/>
              </a:rPr>
              <a:t>@</a:t>
            </a:r>
            <a:r>
              <a:rPr lang="en-US" sz="2000" dirty="0" err="1" smtClean="0">
                <a:latin typeface="+mn-lt"/>
                <a:cs typeface="Trebuchet MS"/>
              </a:rPr>
              <a:t>cisco.com</a:t>
            </a:r>
            <a:r>
              <a:rPr lang="en-US" sz="2000" dirty="0" smtClean="0">
                <a:latin typeface="+mn-lt"/>
                <a:cs typeface="Trebuchet MS"/>
              </a:rPr>
              <a:t>&gt;</a:t>
            </a:r>
          </a:p>
          <a:p>
            <a:endParaRPr lang="en-US" sz="2000" dirty="0" smtClean="0">
              <a:latin typeface="+mn-lt"/>
              <a:cs typeface="Trebuchet MS"/>
            </a:endParaRPr>
          </a:p>
          <a:p>
            <a:r>
              <a:rPr lang="en-US" sz="2000" dirty="0" smtClean="0">
                <a:latin typeface="+mn-lt"/>
                <a:cs typeface="Trebuchet MS"/>
              </a:rPr>
              <a:t>AD: </a:t>
            </a:r>
            <a:r>
              <a:rPr lang="en-US" sz="2000" dirty="0">
                <a:latin typeface="+mn-lt"/>
                <a:cs typeface="Trebuchet MS"/>
              </a:rPr>
              <a:t>Suresh Krishnan </a:t>
            </a:r>
            <a:endParaRPr lang="en-US" sz="2000" dirty="0" smtClean="0">
              <a:latin typeface="+mn-lt"/>
              <a:cs typeface="Trebuchet MS"/>
            </a:endParaRPr>
          </a:p>
          <a:p>
            <a:r>
              <a:rPr lang="en-US" sz="2000" dirty="0" smtClean="0">
                <a:latin typeface="+mn-lt"/>
                <a:cs typeface="Trebuchet MS"/>
              </a:rPr>
              <a:t>&lt;</a:t>
            </a:r>
            <a:r>
              <a:rPr lang="en-US" sz="2000" dirty="0" err="1" smtClean="0">
                <a:latin typeface="+mn-lt"/>
                <a:cs typeface="Trebuchet MS"/>
              </a:rPr>
              <a:t>suresh.krishnan</a:t>
            </a:r>
            <a:r>
              <a:rPr lang="en-US" sz="2000" dirty="0" err="1">
                <a:latin typeface="+mn-lt"/>
                <a:cs typeface="Trebuchet MS"/>
              </a:rPr>
              <a:t>@</a:t>
            </a:r>
            <a:r>
              <a:rPr lang="en-US" sz="2000" dirty="0" err="1" smtClean="0">
                <a:latin typeface="+mn-lt"/>
                <a:cs typeface="Trebuchet MS"/>
              </a:rPr>
              <a:t>ericsson.com</a:t>
            </a:r>
            <a:r>
              <a:rPr lang="en-US" sz="2000" dirty="0" smtClean="0">
                <a:latin typeface="+mn-lt"/>
                <a:cs typeface="Trebuchet MS"/>
              </a:rPr>
              <a:t>&gt;</a:t>
            </a:r>
          </a:p>
        </p:txBody>
      </p:sp>
      <p:sp>
        <p:nvSpPr>
          <p:cNvPr id="6" name="Titre 1"/>
          <p:cNvSpPr txBox="1">
            <a:spLocks/>
          </p:cNvSpPr>
          <p:nvPr/>
        </p:nvSpPr>
        <p:spPr>
          <a:xfrm>
            <a:off x="0" y="4154768"/>
            <a:ext cx="9144000" cy="900112"/>
          </a:xfrm>
          <a:prstGeom prst="rect">
            <a:avLst/>
          </a:prstGeom>
        </p:spPr>
        <p:txBody>
          <a:bodyPr vert="horz" lIns="91411" tIns="45707" rIns="91411" bIns="4570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endParaRPr lang="en-US" sz="2000" dirty="0">
              <a:latin typeface="Trebuchet MS"/>
              <a:cs typeface="Trebuchet MS"/>
            </a:endParaRPr>
          </a:p>
        </p:txBody>
      </p:sp>
      <p:sp>
        <p:nvSpPr>
          <p:cNvPr id="7" name="ZoneTexte 6"/>
          <p:cNvSpPr txBox="1"/>
          <p:nvPr/>
        </p:nvSpPr>
        <p:spPr>
          <a:xfrm>
            <a:off x="6787444" y="4684889"/>
            <a:ext cx="184666" cy="369332"/>
          </a:xfrm>
          <a:prstGeom prst="rect">
            <a:avLst/>
          </a:prstGeom>
          <a:noFill/>
        </p:spPr>
        <p:txBody>
          <a:bodyPr wrap="none" rtlCol="0">
            <a:spAutoFit/>
          </a:bodyPr>
          <a:lstStyle/>
          <a:p>
            <a:endParaRPr lang="en-US" dirty="0"/>
          </a:p>
        </p:txBody>
      </p:sp>
      <p:sp>
        <p:nvSpPr>
          <p:cNvPr id="8" name="ZoneTexte 1"/>
          <p:cNvSpPr txBox="1"/>
          <p:nvPr/>
        </p:nvSpPr>
        <p:spPr>
          <a:xfrm>
            <a:off x="2745945" y="4728823"/>
            <a:ext cx="3082703" cy="369332"/>
          </a:xfrm>
          <a:prstGeom prst="rect">
            <a:avLst/>
          </a:prstGeom>
          <a:noFill/>
        </p:spPr>
        <p:txBody>
          <a:bodyPr wrap="none" rtlCol="0">
            <a:spAutoFit/>
          </a:bodyPr>
          <a:lstStyle/>
          <a:p>
            <a:r>
              <a:rPr lang="en-US" dirty="0" smtClean="0">
                <a:cs typeface="Trebuchet MS"/>
              </a:rPr>
              <a:t>Interim </a:t>
            </a:r>
            <a:r>
              <a:rPr lang="en-US" dirty="0" err="1" smtClean="0">
                <a:cs typeface="Trebuchet MS"/>
              </a:rPr>
              <a:t>Webex</a:t>
            </a:r>
            <a:r>
              <a:rPr lang="en-US" dirty="0" smtClean="0">
                <a:cs typeface="Trebuchet MS"/>
              </a:rPr>
              <a:t>, April 26</a:t>
            </a:r>
            <a:r>
              <a:rPr lang="en-US" baseline="30000" dirty="0" smtClean="0">
                <a:cs typeface="Trebuchet MS"/>
              </a:rPr>
              <a:t>th</a:t>
            </a:r>
            <a:r>
              <a:rPr lang="en-US" dirty="0" smtClean="0">
                <a:cs typeface="Trebuchet MS"/>
              </a:rPr>
              <a:t>, 2017</a:t>
            </a:r>
            <a:endParaRPr lang="en-US" dirty="0">
              <a:cs typeface="Trebuchet MS"/>
            </a:endParaRPr>
          </a:p>
        </p:txBody>
      </p:sp>
    </p:spTree>
    <p:extLst>
      <p:ext uri="{BB962C8B-B14F-4D97-AF65-F5344CB8AC3E}">
        <p14:creationId xmlns:p14="http://schemas.microsoft.com/office/powerpoint/2010/main" val="1029567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dirty="0" smtClean="0"/>
              <a:t>Milestones</a:t>
            </a:r>
            <a:endParaRPr lang="en-US" dirty="0"/>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10</a:t>
            </a:fld>
            <a:endParaRPr lang="fr-FR"/>
          </a:p>
        </p:txBody>
      </p:sp>
      <p:cxnSp>
        <p:nvCxnSpPr>
          <p:cNvPr id="5" name="Connecteur en angle 4"/>
          <p:cNvCxnSpPr>
            <a:stCxn id="13" idx="3"/>
            <a:endCxn id="16" idx="2"/>
          </p:cNvCxnSpPr>
          <p:nvPr/>
        </p:nvCxnSpPr>
        <p:spPr>
          <a:xfrm flipV="1">
            <a:off x="3590345" y="2897627"/>
            <a:ext cx="1941938" cy="463396"/>
          </a:xfrm>
          <a:prstGeom prst="bentConnector2">
            <a:avLst/>
          </a:prstGeom>
          <a:ln w="6350" cmpd="sng">
            <a:solidFill>
              <a:srgbClr val="A6A6A6"/>
            </a:solidFill>
            <a:prstDash val="dot"/>
            <a:headEnd type="none"/>
            <a:tailEnd type="arrow"/>
          </a:ln>
        </p:spPr>
        <p:style>
          <a:lnRef idx="2">
            <a:schemeClr val="dk1"/>
          </a:lnRef>
          <a:fillRef idx="0">
            <a:schemeClr val="dk1"/>
          </a:fillRef>
          <a:effectRef idx="1">
            <a:schemeClr val="dk1"/>
          </a:effectRef>
          <a:fontRef idx="minor">
            <a:schemeClr val="tx1"/>
          </a:fontRef>
        </p:style>
      </p:cxnSp>
      <p:sp>
        <p:nvSpPr>
          <p:cNvPr id="7" name="ZoneTexte 6"/>
          <p:cNvSpPr txBox="1"/>
          <p:nvPr/>
        </p:nvSpPr>
        <p:spPr>
          <a:xfrm>
            <a:off x="1501491" y="2528295"/>
            <a:ext cx="1095259" cy="369332"/>
          </a:xfrm>
          <a:prstGeom prst="rect">
            <a:avLst/>
          </a:prstGeom>
          <a:noFill/>
        </p:spPr>
        <p:txBody>
          <a:bodyPr wrap="none" rtlCol="0">
            <a:spAutoFit/>
          </a:bodyPr>
          <a:lstStyle/>
          <a:p>
            <a:r>
              <a:rPr lang="en-US" dirty="0" smtClean="0">
                <a:solidFill>
                  <a:srgbClr val="A6A6A6"/>
                </a:solidFill>
              </a:rPr>
              <a:t>Dec 2016</a:t>
            </a:r>
            <a:endParaRPr lang="en-US" dirty="0">
              <a:solidFill>
                <a:srgbClr val="A6A6A6"/>
              </a:solidFill>
            </a:endParaRPr>
          </a:p>
        </p:txBody>
      </p:sp>
      <p:cxnSp>
        <p:nvCxnSpPr>
          <p:cNvPr id="11" name="Connecteur droit 10"/>
          <p:cNvCxnSpPr>
            <a:stCxn id="7" idx="2"/>
            <a:endCxn id="13" idx="0"/>
          </p:cNvCxnSpPr>
          <p:nvPr/>
        </p:nvCxnSpPr>
        <p:spPr>
          <a:xfrm>
            <a:off x="2049121" y="2897627"/>
            <a:ext cx="12601" cy="278730"/>
          </a:xfrm>
          <a:prstGeom prst="line">
            <a:avLst/>
          </a:prstGeom>
          <a:ln>
            <a:solidFill>
              <a:schemeClr val="bg1">
                <a:lumMod val="75000"/>
              </a:schemeClr>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13" name="Rectangle 12"/>
          <p:cNvSpPr/>
          <p:nvPr/>
        </p:nvSpPr>
        <p:spPr>
          <a:xfrm>
            <a:off x="533098" y="3176357"/>
            <a:ext cx="3057247" cy="369332"/>
          </a:xfrm>
          <a:prstGeom prst="rect">
            <a:avLst/>
          </a:prstGeom>
          <a:solidFill>
            <a:schemeClr val="bg1"/>
          </a:solidFill>
          <a:ln>
            <a:solidFill>
              <a:schemeClr val="bg1">
                <a:lumMod val="75000"/>
              </a:schemeClr>
            </a:solidFill>
          </a:ln>
        </p:spPr>
        <p:style>
          <a:lnRef idx="2">
            <a:schemeClr val="accent2"/>
          </a:lnRef>
          <a:fillRef idx="1">
            <a:schemeClr val="lt1"/>
          </a:fillRef>
          <a:effectRef idx="0">
            <a:schemeClr val="accent2"/>
          </a:effectRef>
          <a:fontRef idx="minor">
            <a:schemeClr val="dk1"/>
          </a:fontRef>
        </p:style>
        <p:txBody>
          <a:bodyPr wrap="none">
            <a:spAutoFit/>
          </a:bodyPr>
          <a:lstStyle/>
          <a:p>
            <a:r>
              <a:rPr lang="en-US" dirty="0" smtClean="0">
                <a:solidFill>
                  <a:srgbClr val="BFBFBF"/>
                </a:solidFill>
              </a:rPr>
              <a:t>Adopt LPWAN overview draft</a:t>
            </a:r>
            <a:endParaRPr lang="en-US" dirty="0">
              <a:solidFill>
                <a:srgbClr val="BFBFBF"/>
              </a:solidFill>
            </a:endParaRPr>
          </a:p>
        </p:txBody>
      </p:sp>
      <p:sp>
        <p:nvSpPr>
          <p:cNvPr id="15" name="Rectangle 14"/>
          <p:cNvSpPr/>
          <p:nvPr/>
        </p:nvSpPr>
        <p:spPr>
          <a:xfrm>
            <a:off x="630377" y="3699179"/>
            <a:ext cx="2900574" cy="369332"/>
          </a:xfrm>
          <a:prstGeom prst="rect">
            <a:avLst/>
          </a:prstGeom>
          <a:solidFill>
            <a:schemeClr val="bg1"/>
          </a:solidFill>
          <a:ln>
            <a:solidFill>
              <a:srgbClr val="000000"/>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dirty="0">
                <a:solidFill>
                  <a:schemeClr val="tx1"/>
                </a:solidFill>
              </a:rPr>
              <a:t>Adopt CoAP </a:t>
            </a:r>
            <a:r>
              <a:rPr lang="en-US" dirty="0" smtClean="0">
                <a:solidFill>
                  <a:schemeClr val="tx1"/>
                </a:solidFill>
              </a:rPr>
              <a:t>compression</a:t>
            </a:r>
            <a:endParaRPr lang="en-US" dirty="0">
              <a:solidFill>
                <a:schemeClr val="tx1"/>
              </a:solidFill>
            </a:endParaRPr>
          </a:p>
        </p:txBody>
      </p:sp>
      <p:sp>
        <p:nvSpPr>
          <p:cNvPr id="16" name="ZoneTexte 15"/>
          <p:cNvSpPr txBox="1"/>
          <p:nvPr/>
        </p:nvSpPr>
        <p:spPr>
          <a:xfrm>
            <a:off x="4996657" y="2528295"/>
            <a:ext cx="1071252" cy="369332"/>
          </a:xfrm>
          <a:prstGeom prst="rect">
            <a:avLst/>
          </a:prstGeom>
          <a:solidFill>
            <a:srgbClr val="BFBFBF"/>
          </a:solidFill>
        </p:spPr>
        <p:txBody>
          <a:bodyPr wrap="none" rtlCol="0">
            <a:spAutoFit/>
          </a:bodyPr>
          <a:lstStyle/>
          <a:p>
            <a:r>
              <a:rPr lang="en-US" dirty="0" smtClean="0">
                <a:solidFill>
                  <a:srgbClr val="FFFFFF"/>
                </a:solidFill>
              </a:rPr>
              <a:t>Apr 2017</a:t>
            </a:r>
            <a:endParaRPr lang="en-US" dirty="0">
              <a:solidFill>
                <a:srgbClr val="FFFFFF"/>
              </a:solidFill>
            </a:endParaRPr>
          </a:p>
        </p:txBody>
      </p:sp>
      <p:sp>
        <p:nvSpPr>
          <p:cNvPr id="17" name="ZoneTexte 16"/>
          <p:cNvSpPr txBox="1"/>
          <p:nvPr/>
        </p:nvSpPr>
        <p:spPr>
          <a:xfrm>
            <a:off x="5813627" y="2158963"/>
            <a:ext cx="1082348" cy="369332"/>
          </a:xfrm>
          <a:prstGeom prst="rect">
            <a:avLst/>
          </a:prstGeom>
          <a:solidFill>
            <a:srgbClr val="BFBFBF"/>
          </a:solidFill>
        </p:spPr>
        <p:txBody>
          <a:bodyPr wrap="none" rtlCol="0">
            <a:spAutoFit/>
          </a:bodyPr>
          <a:lstStyle/>
          <a:p>
            <a:r>
              <a:rPr lang="en-US" dirty="0" smtClean="0">
                <a:solidFill>
                  <a:schemeClr val="bg1"/>
                </a:solidFill>
              </a:rPr>
              <a:t>May 2017</a:t>
            </a:r>
            <a:endParaRPr lang="en-US" dirty="0">
              <a:solidFill>
                <a:schemeClr val="bg1"/>
              </a:solidFill>
            </a:endParaRPr>
          </a:p>
        </p:txBody>
      </p:sp>
      <p:sp>
        <p:nvSpPr>
          <p:cNvPr id="18" name="ZoneTexte 17"/>
          <p:cNvSpPr txBox="1"/>
          <p:nvPr/>
        </p:nvSpPr>
        <p:spPr>
          <a:xfrm>
            <a:off x="6752532" y="2528295"/>
            <a:ext cx="1007207" cy="369332"/>
          </a:xfrm>
          <a:prstGeom prst="rect">
            <a:avLst/>
          </a:prstGeom>
          <a:solidFill>
            <a:schemeClr val="accent2"/>
          </a:solidFill>
        </p:spPr>
        <p:txBody>
          <a:bodyPr wrap="none" rtlCol="0">
            <a:spAutoFit/>
          </a:bodyPr>
          <a:lstStyle/>
          <a:p>
            <a:r>
              <a:rPr lang="en-US" dirty="0" smtClean="0">
                <a:solidFill>
                  <a:srgbClr val="FFFFFF"/>
                </a:solidFill>
              </a:rPr>
              <a:t>Jun 2017</a:t>
            </a:r>
            <a:endParaRPr lang="en-US" dirty="0">
              <a:solidFill>
                <a:srgbClr val="FFFFFF"/>
              </a:solidFill>
            </a:endParaRPr>
          </a:p>
        </p:txBody>
      </p:sp>
      <p:cxnSp>
        <p:nvCxnSpPr>
          <p:cNvPr id="19" name="Connecteur en angle 18"/>
          <p:cNvCxnSpPr>
            <a:stCxn id="15" idx="3"/>
            <a:endCxn id="18" idx="2"/>
          </p:cNvCxnSpPr>
          <p:nvPr/>
        </p:nvCxnSpPr>
        <p:spPr>
          <a:xfrm flipV="1">
            <a:off x="3530951" y="2897627"/>
            <a:ext cx="3725185" cy="986218"/>
          </a:xfrm>
          <a:prstGeom prst="bentConnector2">
            <a:avLst/>
          </a:prstGeom>
          <a:ln w="12700" cmpd="sng">
            <a:solidFill>
              <a:srgbClr val="C0504D"/>
            </a:solidFill>
            <a:prstDash val="solid"/>
            <a:headEnd type="none"/>
            <a:tailEnd type="arrow"/>
          </a:ln>
        </p:spPr>
        <p:style>
          <a:lnRef idx="2">
            <a:schemeClr val="dk1"/>
          </a:lnRef>
          <a:fillRef idx="0">
            <a:schemeClr val="dk1"/>
          </a:fillRef>
          <a:effectRef idx="1">
            <a:schemeClr val="dk1"/>
          </a:effectRef>
          <a:fontRef idx="minor">
            <a:schemeClr val="tx1"/>
          </a:fontRef>
        </p:style>
      </p:cxnSp>
      <p:cxnSp>
        <p:nvCxnSpPr>
          <p:cNvPr id="20" name="Connecteur en angle 19"/>
          <p:cNvCxnSpPr>
            <a:stCxn id="23" idx="3"/>
            <a:endCxn id="17" idx="0"/>
          </p:cNvCxnSpPr>
          <p:nvPr/>
        </p:nvCxnSpPr>
        <p:spPr>
          <a:xfrm>
            <a:off x="4607940" y="1756298"/>
            <a:ext cx="1746861" cy="402665"/>
          </a:xfrm>
          <a:prstGeom prst="bentConnector2">
            <a:avLst/>
          </a:prstGeom>
          <a:ln w="6350" cmpd="sng">
            <a:solidFill>
              <a:srgbClr val="A6A6A6"/>
            </a:solidFill>
            <a:prstDash val="dot"/>
            <a:headEnd type="none"/>
            <a:tailEnd type="arrow"/>
          </a:ln>
        </p:spPr>
        <p:style>
          <a:lnRef idx="2">
            <a:schemeClr val="dk1"/>
          </a:lnRef>
          <a:fillRef idx="0">
            <a:schemeClr val="dk1"/>
          </a:fillRef>
          <a:effectRef idx="1">
            <a:schemeClr val="dk1"/>
          </a:effectRef>
          <a:fontRef idx="minor">
            <a:schemeClr val="tx1"/>
          </a:fontRef>
        </p:style>
      </p:cxnSp>
      <p:cxnSp>
        <p:nvCxnSpPr>
          <p:cNvPr id="6" name="Connecteur droit avec flèche 5"/>
          <p:cNvCxnSpPr/>
          <p:nvPr/>
        </p:nvCxnSpPr>
        <p:spPr>
          <a:xfrm>
            <a:off x="457200" y="2528295"/>
            <a:ext cx="8418658" cy="0"/>
          </a:xfrm>
          <a:prstGeom prst="straightConnector1">
            <a:avLst/>
          </a:prstGeom>
          <a:ln w="38100" cmpd="sng">
            <a:tailEnd type="arrow"/>
          </a:ln>
          <a:effectLst/>
        </p:spPr>
        <p:style>
          <a:lnRef idx="2">
            <a:schemeClr val="accent2"/>
          </a:lnRef>
          <a:fillRef idx="0">
            <a:schemeClr val="accent2"/>
          </a:fillRef>
          <a:effectRef idx="1">
            <a:schemeClr val="accent2"/>
          </a:effectRef>
          <a:fontRef idx="minor">
            <a:schemeClr val="tx1"/>
          </a:fontRef>
        </p:style>
      </p:cxnSp>
      <p:sp>
        <p:nvSpPr>
          <p:cNvPr id="21" name="ZoneTexte 20"/>
          <p:cNvSpPr txBox="1"/>
          <p:nvPr/>
        </p:nvSpPr>
        <p:spPr>
          <a:xfrm>
            <a:off x="6551938" y="1775258"/>
            <a:ext cx="1464839" cy="369332"/>
          </a:xfrm>
          <a:prstGeom prst="rect">
            <a:avLst/>
          </a:prstGeom>
          <a:noFill/>
        </p:spPr>
        <p:txBody>
          <a:bodyPr wrap="none" rtlCol="0">
            <a:spAutoFit/>
          </a:bodyPr>
          <a:lstStyle/>
          <a:p>
            <a:r>
              <a:rPr lang="en-US" dirty="0" smtClean="0">
                <a:solidFill>
                  <a:schemeClr val="accent2"/>
                </a:solidFill>
              </a:rPr>
              <a:t>WG Last </a:t>
            </a:r>
            <a:r>
              <a:rPr lang="en-US" dirty="0">
                <a:solidFill>
                  <a:schemeClr val="accent2"/>
                </a:solidFill>
              </a:rPr>
              <a:t>C</a:t>
            </a:r>
            <a:r>
              <a:rPr lang="en-US" dirty="0" smtClean="0">
                <a:solidFill>
                  <a:schemeClr val="accent2"/>
                </a:solidFill>
              </a:rPr>
              <a:t>all</a:t>
            </a:r>
            <a:endParaRPr lang="en-US" dirty="0">
              <a:solidFill>
                <a:schemeClr val="accent2"/>
              </a:solidFill>
            </a:endParaRPr>
          </a:p>
        </p:txBody>
      </p:sp>
      <p:cxnSp>
        <p:nvCxnSpPr>
          <p:cNvPr id="22" name="Connecteur droit 21"/>
          <p:cNvCxnSpPr/>
          <p:nvPr/>
        </p:nvCxnSpPr>
        <p:spPr>
          <a:xfrm>
            <a:off x="2079196" y="1940964"/>
            <a:ext cx="1468" cy="479507"/>
          </a:xfrm>
          <a:prstGeom prst="line">
            <a:avLst/>
          </a:prstGeom>
          <a:ln>
            <a:solidFill>
              <a:schemeClr val="bg1">
                <a:lumMod val="75000"/>
              </a:schemeClr>
            </a:solidFill>
            <a:headEnd type="none"/>
            <a:tailEnd type="arrow"/>
          </a:ln>
        </p:spPr>
        <p:style>
          <a:lnRef idx="2">
            <a:schemeClr val="accent2"/>
          </a:lnRef>
          <a:fillRef idx="0">
            <a:schemeClr val="accent2"/>
          </a:fillRef>
          <a:effectRef idx="1">
            <a:schemeClr val="accent2"/>
          </a:effectRef>
          <a:fontRef idx="minor">
            <a:schemeClr val="tx1"/>
          </a:fontRef>
        </p:style>
      </p:cxnSp>
      <p:sp>
        <p:nvSpPr>
          <p:cNvPr id="23" name="Rectangle 22"/>
          <p:cNvSpPr/>
          <p:nvPr/>
        </p:nvSpPr>
        <p:spPr>
          <a:xfrm>
            <a:off x="35940" y="1571632"/>
            <a:ext cx="4572000" cy="369332"/>
          </a:xfrm>
          <a:prstGeom prst="rect">
            <a:avLst/>
          </a:prstGeom>
          <a:solidFill>
            <a:schemeClr val="bg1"/>
          </a:solidFill>
          <a:ln>
            <a:solidFill>
              <a:schemeClr val="bg1">
                <a:lumMod val="75000"/>
              </a:schemeClr>
            </a:solidFill>
          </a:ln>
        </p:spPr>
        <p:style>
          <a:lnRef idx="2">
            <a:schemeClr val="accent2"/>
          </a:lnRef>
          <a:fillRef idx="1">
            <a:schemeClr val="lt1"/>
          </a:fillRef>
          <a:effectRef idx="0">
            <a:schemeClr val="accent2"/>
          </a:effectRef>
          <a:fontRef idx="minor">
            <a:schemeClr val="dk1"/>
          </a:fontRef>
        </p:style>
        <p:txBody>
          <a:bodyPr>
            <a:spAutoFit/>
          </a:bodyPr>
          <a:lstStyle/>
          <a:p>
            <a:pPr algn="ctr"/>
            <a:r>
              <a:rPr lang="en-US" dirty="0">
                <a:solidFill>
                  <a:schemeClr val="bg1">
                    <a:lumMod val="75000"/>
                  </a:schemeClr>
                </a:solidFill>
              </a:rPr>
              <a:t>Adopt IP/UDP compression </a:t>
            </a:r>
            <a:r>
              <a:rPr lang="en-US" dirty="0" smtClean="0">
                <a:solidFill>
                  <a:schemeClr val="bg1">
                    <a:lumMod val="75000"/>
                  </a:schemeClr>
                </a:solidFill>
              </a:rPr>
              <a:t>&amp; fragmentation</a:t>
            </a:r>
            <a:endParaRPr lang="en-US" dirty="0">
              <a:solidFill>
                <a:schemeClr val="bg1">
                  <a:lumMod val="75000"/>
                </a:schemeClr>
              </a:solidFill>
            </a:endParaRPr>
          </a:p>
        </p:txBody>
      </p:sp>
      <p:cxnSp>
        <p:nvCxnSpPr>
          <p:cNvPr id="12" name="Connecteur droit 11"/>
          <p:cNvCxnSpPr>
            <a:endCxn id="15" idx="0"/>
          </p:cNvCxnSpPr>
          <p:nvPr/>
        </p:nvCxnSpPr>
        <p:spPr>
          <a:xfrm>
            <a:off x="2072339" y="2897627"/>
            <a:ext cx="8325" cy="801552"/>
          </a:xfrm>
          <a:prstGeom prst="line">
            <a:avLst/>
          </a:prstGeom>
          <a:ln>
            <a:solidFill>
              <a:srgbClr val="000000"/>
            </a:solidFill>
            <a:headEnd type="arrow"/>
            <a:tailEnd type="none"/>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37358483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dirty="0" smtClean="0"/>
              <a:t>Milestones</a:t>
            </a:r>
            <a:endParaRPr lang="en-US" dirty="0"/>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11</a:t>
            </a:fld>
            <a:endParaRPr lang="fr-FR"/>
          </a:p>
        </p:txBody>
      </p:sp>
      <p:cxnSp>
        <p:nvCxnSpPr>
          <p:cNvPr id="5" name="Connecteur en angle 4"/>
          <p:cNvCxnSpPr>
            <a:stCxn id="13" idx="3"/>
            <a:endCxn id="16" idx="2"/>
          </p:cNvCxnSpPr>
          <p:nvPr/>
        </p:nvCxnSpPr>
        <p:spPr>
          <a:xfrm flipV="1">
            <a:off x="3590345" y="2897627"/>
            <a:ext cx="1941938" cy="463396"/>
          </a:xfrm>
          <a:prstGeom prst="bentConnector2">
            <a:avLst/>
          </a:prstGeom>
          <a:ln w="6350" cmpd="sng">
            <a:solidFill>
              <a:srgbClr val="A6A6A6"/>
            </a:solidFill>
            <a:prstDash val="dot"/>
            <a:headEnd type="none"/>
            <a:tailEnd type="arrow"/>
          </a:ln>
        </p:spPr>
        <p:style>
          <a:lnRef idx="2">
            <a:schemeClr val="dk1"/>
          </a:lnRef>
          <a:fillRef idx="0">
            <a:schemeClr val="dk1"/>
          </a:fillRef>
          <a:effectRef idx="1">
            <a:schemeClr val="dk1"/>
          </a:effectRef>
          <a:fontRef idx="minor">
            <a:schemeClr val="tx1"/>
          </a:fontRef>
        </p:style>
      </p:cxnSp>
      <p:sp>
        <p:nvSpPr>
          <p:cNvPr id="7" name="ZoneTexte 6"/>
          <p:cNvSpPr txBox="1"/>
          <p:nvPr/>
        </p:nvSpPr>
        <p:spPr>
          <a:xfrm>
            <a:off x="1501491" y="2528295"/>
            <a:ext cx="1095259" cy="369332"/>
          </a:xfrm>
          <a:prstGeom prst="rect">
            <a:avLst/>
          </a:prstGeom>
          <a:noFill/>
        </p:spPr>
        <p:txBody>
          <a:bodyPr wrap="none" rtlCol="0">
            <a:spAutoFit/>
          </a:bodyPr>
          <a:lstStyle/>
          <a:p>
            <a:r>
              <a:rPr lang="en-US" dirty="0" smtClean="0">
                <a:solidFill>
                  <a:srgbClr val="A6A6A6"/>
                </a:solidFill>
              </a:rPr>
              <a:t>Dec 2016</a:t>
            </a:r>
            <a:endParaRPr lang="en-US" dirty="0">
              <a:solidFill>
                <a:srgbClr val="A6A6A6"/>
              </a:solidFill>
            </a:endParaRPr>
          </a:p>
        </p:txBody>
      </p:sp>
      <p:cxnSp>
        <p:nvCxnSpPr>
          <p:cNvPr id="11" name="Connecteur droit 10"/>
          <p:cNvCxnSpPr>
            <a:stCxn id="7" idx="2"/>
            <a:endCxn id="13" idx="0"/>
          </p:cNvCxnSpPr>
          <p:nvPr/>
        </p:nvCxnSpPr>
        <p:spPr>
          <a:xfrm>
            <a:off x="2049121" y="2897627"/>
            <a:ext cx="12601" cy="278730"/>
          </a:xfrm>
          <a:prstGeom prst="line">
            <a:avLst/>
          </a:prstGeom>
          <a:ln>
            <a:solidFill>
              <a:schemeClr val="bg1">
                <a:lumMod val="75000"/>
              </a:schemeClr>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13" name="Rectangle 12"/>
          <p:cNvSpPr/>
          <p:nvPr/>
        </p:nvSpPr>
        <p:spPr>
          <a:xfrm>
            <a:off x="533098" y="3176357"/>
            <a:ext cx="3057247" cy="369332"/>
          </a:xfrm>
          <a:prstGeom prst="rect">
            <a:avLst/>
          </a:prstGeom>
          <a:solidFill>
            <a:schemeClr val="bg1"/>
          </a:solidFill>
          <a:ln>
            <a:solidFill>
              <a:schemeClr val="bg1">
                <a:lumMod val="75000"/>
              </a:schemeClr>
            </a:solidFill>
          </a:ln>
        </p:spPr>
        <p:style>
          <a:lnRef idx="2">
            <a:schemeClr val="accent2"/>
          </a:lnRef>
          <a:fillRef idx="1">
            <a:schemeClr val="lt1"/>
          </a:fillRef>
          <a:effectRef idx="0">
            <a:schemeClr val="accent2"/>
          </a:effectRef>
          <a:fontRef idx="minor">
            <a:schemeClr val="dk1"/>
          </a:fontRef>
        </p:style>
        <p:txBody>
          <a:bodyPr wrap="none">
            <a:spAutoFit/>
          </a:bodyPr>
          <a:lstStyle/>
          <a:p>
            <a:r>
              <a:rPr lang="en-US" dirty="0" smtClean="0">
                <a:solidFill>
                  <a:srgbClr val="BFBFBF"/>
                </a:solidFill>
              </a:rPr>
              <a:t>Adopt LPWAN overview draft</a:t>
            </a:r>
            <a:endParaRPr lang="en-US" dirty="0">
              <a:solidFill>
                <a:srgbClr val="BFBFBF"/>
              </a:solidFill>
            </a:endParaRPr>
          </a:p>
        </p:txBody>
      </p:sp>
      <p:sp>
        <p:nvSpPr>
          <p:cNvPr id="15" name="Rectangle 14"/>
          <p:cNvSpPr/>
          <p:nvPr/>
        </p:nvSpPr>
        <p:spPr>
          <a:xfrm>
            <a:off x="630377" y="3699179"/>
            <a:ext cx="2900574" cy="369332"/>
          </a:xfrm>
          <a:prstGeom prst="rect">
            <a:avLst/>
          </a:prstGeom>
          <a:solidFill>
            <a:schemeClr val="bg1"/>
          </a:solidFill>
          <a:ln>
            <a:solidFill>
              <a:srgbClr val="BFBFBF"/>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dirty="0">
                <a:solidFill>
                  <a:srgbClr val="BFBFBF"/>
                </a:solidFill>
              </a:rPr>
              <a:t>Adopt CoAP </a:t>
            </a:r>
            <a:r>
              <a:rPr lang="en-US" dirty="0" smtClean="0">
                <a:solidFill>
                  <a:srgbClr val="BFBFBF"/>
                </a:solidFill>
              </a:rPr>
              <a:t>compression</a:t>
            </a:r>
            <a:endParaRPr lang="en-US" dirty="0">
              <a:solidFill>
                <a:srgbClr val="BFBFBF"/>
              </a:solidFill>
            </a:endParaRPr>
          </a:p>
        </p:txBody>
      </p:sp>
      <p:sp>
        <p:nvSpPr>
          <p:cNvPr id="16" name="ZoneTexte 15"/>
          <p:cNvSpPr txBox="1"/>
          <p:nvPr/>
        </p:nvSpPr>
        <p:spPr>
          <a:xfrm>
            <a:off x="4996657" y="2528295"/>
            <a:ext cx="1071252" cy="369332"/>
          </a:xfrm>
          <a:prstGeom prst="rect">
            <a:avLst/>
          </a:prstGeom>
          <a:solidFill>
            <a:srgbClr val="BFBFBF"/>
          </a:solidFill>
        </p:spPr>
        <p:txBody>
          <a:bodyPr wrap="none" rtlCol="0">
            <a:spAutoFit/>
          </a:bodyPr>
          <a:lstStyle/>
          <a:p>
            <a:r>
              <a:rPr lang="en-US" dirty="0" smtClean="0">
                <a:solidFill>
                  <a:srgbClr val="FFFFFF"/>
                </a:solidFill>
              </a:rPr>
              <a:t>Apr 2017</a:t>
            </a:r>
            <a:endParaRPr lang="en-US" dirty="0">
              <a:solidFill>
                <a:srgbClr val="FFFFFF"/>
              </a:solidFill>
            </a:endParaRPr>
          </a:p>
        </p:txBody>
      </p:sp>
      <p:sp>
        <p:nvSpPr>
          <p:cNvPr id="17" name="ZoneTexte 16"/>
          <p:cNvSpPr txBox="1"/>
          <p:nvPr/>
        </p:nvSpPr>
        <p:spPr>
          <a:xfrm>
            <a:off x="5813627" y="2158963"/>
            <a:ext cx="1082348" cy="369332"/>
          </a:xfrm>
          <a:prstGeom prst="rect">
            <a:avLst/>
          </a:prstGeom>
          <a:solidFill>
            <a:srgbClr val="BFBFBF"/>
          </a:solidFill>
        </p:spPr>
        <p:txBody>
          <a:bodyPr wrap="none" rtlCol="0">
            <a:spAutoFit/>
          </a:bodyPr>
          <a:lstStyle/>
          <a:p>
            <a:r>
              <a:rPr lang="en-US" dirty="0" smtClean="0">
                <a:solidFill>
                  <a:schemeClr val="bg1"/>
                </a:solidFill>
              </a:rPr>
              <a:t>May 2017</a:t>
            </a:r>
            <a:endParaRPr lang="en-US" dirty="0">
              <a:solidFill>
                <a:schemeClr val="bg1"/>
              </a:solidFill>
            </a:endParaRPr>
          </a:p>
        </p:txBody>
      </p:sp>
      <p:sp>
        <p:nvSpPr>
          <p:cNvPr id="18" name="ZoneTexte 17"/>
          <p:cNvSpPr txBox="1"/>
          <p:nvPr/>
        </p:nvSpPr>
        <p:spPr>
          <a:xfrm>
            <a:off x="6752532" y="2528295"/>
            <a:ext cx="1007207" cy="369332"/>
          </a:xfrm>
          <a:prstGeom prst="rect">
            <a:avLst/>
          </a:prstGeom>
          <a:solidFill>
            <a:schemeClr val="bg1">
              <a:lumMod val="75000"/>
            </a:schemeClr>
          </a:solidFill>
        </p:spPr>
        <p:txBody>
          <a:bodyPr wrap="none" rtlCol="0">
            <a:spAutoFit/>
          </a:bodyPr>
          <a:lstStyle/>
          <a:p>
            <a:r>
              <a:rPr lang="en-US" dirty="0" smtClean="0">
                <a:solidFill>
                  <a:srgbClr val="FFFFFF"/>
                </a:solidFill>
              </a:rPr>
              <a:t>Jun 2017</a:t>
            </a:r>
            <a:endParaRPr lang="en-US" dirty="0">
              <a:solidFill>
                <a:srgbClr val="FFFFFF"/>
              </a:solidFill>
            </a:endParaRPr>
          </a:p>
        </p:txBody>
      </p:sp>
      <p:cxnSp>
        <p:nvCxnSpPr>
          <p:cNvPr id="19" name="Connecteur en angle 18"/>
          <p:cNvCxnSpPr>
            <a:stCxn id="15" idx="3"/>
            <a:endCxn id="18" idx="2"/>
          </p:cNvCxnSpPr>
          <p:nvPr/>
        </p:nvCxnSpPr>
        <p:spPr>
          <a:xfrm flipV="1">
            <a:off x="3530951" y="2897627"/>
            <a:ext cx="3725185" cy="986218"/>
          </a:xfrm>
          <a:prstGeom prst="bentConnector2">
            <a:avLst/>
          </a:prstGeom>
          <a:ln w="12700" cmpd="sng">
            <a:solidFill>
              <a:srgbClr val="BFBFBF"/>
            </a:solidFill>
            <a:prstDash val="solid"/>
            <a:headEnd type="none"/>
            <a:tailEnd type="arrow"/>
          </a:ln>
        </p:spPr>
        <p:style>
          <a:lnRef idx="2">
            <a:schemeClr val="dk1"/>
          </a:lnRef>
          <a:fillRef idx="0">
            <a:schemeClr val="dk1"/>
          </a:fillRef>
          <a:effectRef idx="1">
            <a:schemeClr val="dk1"/>
          </a:effectRef>
          <a:fontRef idx="minor">
            <a:schemeClr val="tx1"/>
          </a:fontRef>
        </p:style>
      </p:cxnSp>
      <p:cxnSp>
        <p:nvCxnSpPr>
          <p:cNvPr id="20" name="Connecteur en angle 19"/>
          <p:cNvCxnSpPr>
            <a:stCxn id="23" idx="3"/>
            <a:endCxn id="17" idx="0"/>
          </p:cNvCxnSpPr>
          <p:nvPr/>
        </p:nvCxnSpPr>
        <p:spPr>
          <a:xfrm>
            <a:off x="4607940" y="1756298"/>
            <a:ext cx="1746861" cy="402665"/>
          </a:xfrm>
          <a:prstGeom prst="bentConnector2">
            <a:avLst/>
          </a:prstGeom>
          <a:ln w="6350" cmpd="sng">
            <a:solidFill>
              <a:srgbClr val="A6A6A6"/>
            </a:solidFill>
            <a:prstDash val="dot"/>
            <a:headEnd type="none"/>
            <a:tailEnd type="arrow"/>
          </a:ln>
        </p:spPr>
        <p:style>
          <a:lnRef idx="2">
            <a:schemeClr val="dk1"/>
          </a:lnRef>
          <a:fillRef idx="0">
            <a:schemeClr val="dk1"/>
          </a:fillRef>
          <a:effectRef idx="1">
            <a:schemeClr val="dk1"/>
          </a:effectRef>
          <a:fontRef idx="minor">
            <a:schemeClr val="tx1"/>
          </a:fontRef>
        </p:style>
      </p:cxnSp>
      <p:cxnSp>
        <p:nvCxnSpPr>
          <p:cNvPr id="6" name="Connecteur droit avec flèche 5"/>
          <p:cNvCxnSpPr/>
          <p:nvPr/>
        </p:nvCxnSpPr>
        <p:spPr>
          <a:xfrm>
            <a:off x="457200" y="2528295"/>
            <a:ext cx="8418658" cy="0"/>
          </a:xfrm>
          <a:prstGeom prst="straightConnector1">
            <a:avLst/>
          </a:prstGeom>
          <a:ln w="38100" cmpd="sng">
            <a:tailEnd type="arrow"/>
          </a:ln>
          <a:effectLst/>
        </p:spPr>
        <p:style>
          <a:lnRef idx="2">
            <a:schemeClr val="accent2"/>
          </a:lnRef>
          <a:fillRef idx="0">
            <a:schemeClr val="accent2"/>
          </a:fillRef>
          <a:effectRef idx="1">
            <a:schemeClr val="accent2"/>
          </a:effectRef>
          <a:fontRef idx="minor">
            <a:schemeClr val="tx1"/>
          </a:fontRef>
        </p:style>
      </p:cxnSp>
      <p:cxnSp>
        <p:nvCxnSpPr>
          <p:cNvPr id="22" name="Connecteur droit 21"/>
          <p:cNvCxnSpPr/>
          <p:nvPr/>
        </p:nvCxnSpPr>
        <p:spPr>
          <a:xfrm>
            <a:off x="2079196" y="1940964"/>
            <a:ext cx="1468" cy="479507"/>
          </a:xfrm>
          <a:prstGeom prst="line">
            <a:avLst/>
          </a:prstGeom>
          <a:ln>
            <a:solidFill>
              <a:schemeClr val="bg1">
                <a:lumMod val="75000"/>
              </a:schemeClr>
            </a:solidFill>
            <a:headEnd type="none"/>
            <a:tailEnd type="arrow"/>
          </a:ln>
        </p:spPr>
        <p:style>
          <a:lnRef idx="2">
            <a:schemeClr val="accent2"/>
          </a:lnRef>
          <a:fillRef idx="0">
            <a:schemeClr val="accent2"/>
          </a:fillRef>
          <a:effectRef idx="1">
            <a:schemeClr val="accent2"/>
          </a:effectRef>
          <a:fontRef idx="minor">
            <a:schemeClr val="tx1"/>
          </a:fontRef>
        </p:style>
      </p:cxnSp>
      <p:sp>
        <p:nvSpPr>
          <p:cNvPr id="23" name="Rectangle 22"/>
          <p:cNvSpPr/>
          <p:nvPr/>
        </p:nvSpPr>
        <p:spPr>
          <a:xfrm>
            <a:off x="35940" y="1571632"/>
            <a:ext cx="4572000" cy="369332"/>
          </a:xfrm>
          <a:prstGeom prst="rect">
            <a:avLst/>
          </a:prstGeom>
          <a:solidFill>
            <a:schemeClr val="bg1"/>
          </a:solidFill>
          <a:ln>
            <a:solidFill>
              <a:schemeClr val="bg1">
                <a:lumMod val="75000"/>
              </a:schemeClr>
            </a:solidFill>
          </a:ln>
        </p:spPr>
        <p:style>
          <a:lnRef idx="2">
            <a:schemeClr val="accent2"/>
          </a:lnRef>
          <a:fillRef idx="1">
            <a:schemeClr val="lt1"/>
          </a:fillRef>
          <a:effectRef idx="0">
            <a:schemeClr val="accent2"/>
          </a:effectRef>
          <a:fontRef idx="minor">
            <a:schemeClr val="dk1"/>
          </a:fontRef>
        </p:style>
        <p:txBody>
          <a:bodyPr>
            <a:spAutoFit/>
          </a:bodyPr>
          <a:lstStyle/>
          <a:p>
            <a:pPr algn="ctr"/>
            <a:r>
              <a:rPr lang="en-US" dirty="0">
                <a:solidFill>
                  <a:schemeClr val="bg1">
                    <a:lumMod val="75000"/>
                  </a:schemeClr>
                </a:solidFill>
              </a:rPr>
              <a:t>Adopt IP/UDP compression </a:t>
            </a:r>
            <a:r>
              <a:rPr lang="en-US" dirty="0" smtClean="0">
                <a:solidFill>
                  <a:schemeClr val="bg1">
                    <a:lumMod val="75000"/>
                  </a:schemeClr>
                </a:solidFill>
              </a:rPr>
              <a:t>&amp; fragmentation</a:t>
            </a:r>
            <a:endParaRPr lang="en-US" dirty="0">
              <a:solidFill>
                <a:schemeClr val="bg1">
                  <a:lumMod val="75000"/>
                </a:schemeClr>
              </a:solidFill>
            </a:endParaRPr>
          </a:p>
        </p:txBody>
      </p:sp>
      <p:sp>
        <p:nvSpPr>
          <p:cNvPr id="24" name="Rectangle 23"/>
          <p:cNvSpPr/>
          <p:nvPr/>
        </p:nvSpPr>
        <p:spPr>
          <a:xfrm>
            <a:off x="2551812" y="2336575"/>
            <a:ext cx="1904874" cy="383440"/>
          </a:xfrm>
          <a:prstGeom prst="rect">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Design team</a:t>
            </a:r>
            <a:endParaRPr lang="en-US" dirty="0"/>
          </a:p>
        </p:txBody>
      </p:sp>
      <p:sp>
        <p:nvSpPr>
          <p:cNvPr id="25" name="ZoneTexte 24"/>
          <p:cNvSpPr txBox="1"/>
          <p:nvPr/>
        </p:nvSpPr>
        <p:spPr>
          <a:xfrm>
            <a:off x="3891551" y="1976222"/>
            <a:ext cx="1082348" cy="369332"/>
          </a:xfrm>
          <a:prstGeom prst="rect">
            <a:avLst/>
          </a:prstGeom>
          <a:noFill/>
        </p:spPr>
        <p:txBody>
          <a:bodyPr wrap="none" rtlCol="0">
            <a:spAutoFit/>
          </a:bodyPr>
          <a:lstStyle/>
          <a:p>
            <a:r>
              <a:rPr lang="en-US" dirty="0" smtClean="0"/>
              <a:t>Mar 2017</a:t>
            </a:r>
            <a:endParaRPr lang="en-US" dirty="0"/>
          </a:p>
        </p:txBody>
      </p:sp>
    </p:spTree>
    <p:extLst>
      <p:ext uri="{BB962C8B-B14F-4D97-AF65-F5344CB8AC3E}">
        <p14:creationId xmlns:p14="http://schemas.microsoft.com/office/powerpoint/2010/main" val="6082644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22D2E28D-3C84-FA4F-AA95-DF0FC25EB245}" type="slidenum">
              <a:rPr lang="fr-FR" smtClean="0"/>
              <a:t>12</a:t>
            </a:fld>
            <a:endParaRPr lang="fr-FR"/>
          </a:p>
        </p:txBody>
      </p:sp>
      <p:sp>
        <p:nvSpPr>
          <p:cNvPr id="4" name="Titre 1"/>
          <p:cNvSpPr txBox="1">
            <a:spLocks/>
          </p:cNvSpPr>
          <p:nvPr/>
        </p:nvSpPr>
        <p:spPr>
          <a:xfrm>
            <a:off x="0" y="1133922"/>
            <a:ext cx="9144000" cy="900112"/>
          </a:xfrm>
          <a:prstGeom prst="rect">
            <a:avLst/>
          </a:prstGeom>
        </p:spPr>
        <p:txBody>
          <a:bodyPr vert="horz" lIns="91411" tIns="45707" rIns="91411" bIns="4570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r>
              <a:rPr lang="en-US" b="1" dirty="0" smtClean="0">
                <a:cs typeface="Trebuchet MS"/>
              </a:rPr>
              <a:t>LPWAN Overview</a:t>
            </a:r>
          </a:p>
        </p:txBody>
      </p:sp>
      <p:sp>
        <p:nvSpPr>
          <p:cNvPr id="5" name="Titre 1"/>
          <p:cNvSpPr txBox="1">
            <a:spLocks/>
          </p:cNvSpPr>
          <p:nvPr/>
        </p:nvSpPr>
        <p:spPr>
          <a:xfrm>
            <a:off x="0" y="2971799"/>
            <a:ext cx="9144000" cy="1586089"/>
          </a:xfrm>
          <a:prstGeom prst="rect">
            <a:avLst/>
          </a:prstGeom>
        </p:spPr>
        <p:txBody>
          <a:bodyPr vert="horz" lIns="91411" tIns="45707" rIns="91411" bIns="4570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r>
              <a:rPr lang="en-US" sz="2000" dirty="0" smtClean="0">
                <a:latin typeface="+mn-lt"/>
                <a:cs typeface="Trebuchet MS"/>
              </a:rPr>
              <a:t>Editor: Stephen Farrell</a:t>
            </a:r>
          </a:p>
          <a:p>
            <a:r>
              <a:rPr lang="en-US" sz="2000" dirty="0" smtClean="0">
                <a:latin typeface="+mn-lt"/>
                <a:cs typeface="Trebuchet MS"/>
              </a:rPr>
              <a:t>(many contributors)</a:t>
            </a:r>
            <a:endParaRPr lang="en-US" sz="2000" dirty="0">
              <a:cs typeface="Trebuchet MS"/>
            </a:endParaRPr>
          </a:p>
        </p:txBody>
      </p:sp>
      <p:sp>
        <p:nvSpPr>
          <p:cNvPr id="6" name="Titre 1"/>
          <p:cNvSpPr txBox="1">
            <a:spLocks/>
          </p:cNvSpPr>
          <p:nvPr/>
        </p:nvSpPr>
        <p:spPr>
          <a:xfrm>
            <a:off x="0" y="4154768"/>
            <a:ext cx="9144000" cy="900112"/>
          </a:xfrm>
          <a:prstGeom prst="rect">
            <a:avLst/>
          </a:prstGeom>
        </p:spPr>
        <p:txBody>
          <a:bodyPr vert="horz" lIns="91411" tIns="45707" rIns="91411" bIns="4570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endParaRPr lang="en-US" sz="2000" dirty="0">
              <a:latin typeface="Trebuchet MS"/>
              <a:cs typeface="Trebuchet MS"/>
            </a:endParaRPr>
          </a:p>
        </p:txBody>
      </p:sp>
      <p:sp>
        <p:nvSpPr>
          <p:cNvPr id="7" name="ZoneTexte 6"/>
          <p:cNvSpPr txBox="1"/>
          <p:nvPr/>
        </p:nvSpPr>
        <p:spPr>
          <a:xfrm>
            <a:off x="6787444" y="4684889"/>
            <a:ext cx="184666" cy="369332"/>
          </a:xfrm>
          <a:prstGeom prst="rect">
            <a:avLst/>
          </a:prstGeom>
          <a:noFill/>
        </p:spPr>
        <p:txBody>
          <a:bodyPr wrap="none" rtlCol="0">
            <a:spAutoFit/>
          </a:bodyPr>
          <a:lstStyle/>
          <a:p>
            <a:endParaRPr lang="en-US" dirty="0"/>
          </a:p>
        </p:txBody>
      </p:sp>
      <p:sp>
        <p:nvSpPr>
          <p:cNvPr id="2" name="ZoneTexte 1"/>
          <p:cNvSpPr txBox="1"/>
          <p:nvPr/>
        </p:nvSpPr>
        <p:spPr>
          <a:xfrm>
            <a:off x="3410865" y="4761640"/>
            <a:ext cx="2068708" cy="307777"/>
          </a:xfrm>
          <a:prstGeom prst="rect">
            <a:avLst/>
          </a:prstGeom>
          <a:noFill/>
        </p:spPr>
        <p:txBody>
          <a:bodyPr wrap="none" rtlCol="0">
            <a:spAutoFit/>
          </a:bodyPr>
          <a:lstStyle/>
          <a:p>
            <a:r>
              <a:rPr lang="en-US" sz="1400" dirty="0" smtClean="0">
                <a:cs typeface="Trebuchet MS"/>
              </a:rPr>
              <a:t>draft-</a:t>
            </a:r>
            <a:r>
              <a:rPr lang="en-US" sz="1400" dirty="0" err="1" smtClean="0">
                <a:cs typeface="Trebuchet MS"/>
              </a:rPr>
              <a:t>ietf</a:t>
            </a:r>
            <a:r>
              <a:rPr lang="en-US" sz="1400" dirty="0" smtClean="0">
                <a:cs typeface="Trebuchet MS"/>
              </a:rPr>
              <a:t>-</a:t>
            </a:r>
            <a:r>
              <a:rPr lang="en-US" sz="1400" dirty="0" err="1" smtClean="0">
                <a:cs typeface="Trebuchet MS"/>
              </a:rPr>
              <a:t>lpwan</a:t>
            </a:r>
            <a:r>
              <a:rPr lang="en-US" sz="1400" dirty="0" smtClean="0">
                <a:cs typeface="Trebuchet MS"/>
              </a:rPr>
              <a:t>-overview</a:t>
            </a:r>
            <a:endParaRPr lang="en-US" sz="1400" dirty="0">
              <a:cs typeface="Trebuchet MS"/>
            </a:endParaRPr>
          </a:p>
        </p:txBody>
      </p:sp>
    </p:spTree>
    <p:extLst>
      <p:ext uri="{BB962C8B-B14F-4D97-AF65-F5344CB8AC3E}">
        <p14:creationId xmlns:p14="http://schemas.microsoft.com/office/powerpoint/2010/main" val="7244602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mtClean="0"/>
              <a:t>Wi-Sun Contribution</a:t>
            </a:r>
            <a:r>
              <a:rPr lang="en-US" dirty="0" smtClean="0"/>
              <a:t>?</a:t>
            </a:r>
            <a:endParaRPr lang="en-US" dirty="0"/>
          </a:p>
        </p:txBody>
      </p:sp>
      <p:sp>
        <p:nvSpPr>
          <p:cNvPr id="4" name="Content Placeholder 3"/>
          <p:cNvSpPr>
            <a:spLocks noGrp="1"/>
          </p:cNvSpPr>
          <p:nvPr>
            <p:ph idx="1"/>
          </p:nvPr>
        </p:nvSpPr>
        <p:spPr/>
        <p:txBody>
          <a:bodyPr>
            <a:normAutofit lnSpcReduction="10000"/>
          </a:bodyPr>
          <a:lstStyle/>
          <a:p>
            <a:r>
              <a:rPr lang="en-US" dirty="0" smtClean="0"/>
              <a:t>Expected, no received</a:t>
            </a:r>
          </a:p>
          <a:p>
            <a:r>
              <a:rPr lang="fr-FR" dirty="0" smtClean="0"/>
              <a:t>« I </a:t>
            </a:r>
            <a:r>
              <a:rPr lang="fr-FR" dirty="0" err="1"/>
              <a:t>think</a:t>
            </a:r>
            <a:r>
              <a:rPr lang="fr-FR" dirty="0"/>
              <a:t> the </a:t>
            </a:r>
            <a:r>
              <a:rPr lang="fr-FR" dirty="0" err="1"/>
              <a:t>only</a:t>
            </a:r>
            <a:r>
              <a:rPr lang="fr-FR" dirty="0"/>
              <a:t> action </a:t>
            </a:r>
            <a:r>
              <a:rPr lang="fr-FR" dirty="0" err="1"/>
              <a:t>wrt</a:t>
            </a:r>
            <a:r>
              <a:rPr lang="fr-FR" dirty="0"/>
              <a:t> the </a:t>
            </a:r>
            <a:r>
              <a:rPr lang="fr-FR" dirty="0" err="1"/>
              <a:t>overview</a:t>
            </a:r>
            <a:r>
              <a:rPr lang="fr-FR" dirty="0"/>
              <a:t> </a:t>
            </a:r>
            <a:r>
              <a:rPr lang="fr-FR" dirty="0" err="1"/>
              <a:t>is</a:t>
            </a:r>
            <a:r>
              <a:rPr lang="fr-FR" dirty="0"/>
              <a:t> </a:t>
            </a:r>
            <a:r>
              <a:rPr lang="fr-FR" dirty="0" err="1"/>
              <a:t>that</a:t>
            </a:r>
            <a:r>
              <a:rPr lang="fr-FR" dirty="0"/>
              <a:t> </a:t>
            </a:r>
            <a:r>
              <a:rPr lang="fr-FR" dirty="0" err="1"/>
              <a:t>since</a:t>
            </a:r>
            <a:r>
              <a:rPr lang="fr-FR" dirty="0"/>
              <a:t> </a:t>
            </a:r>
            <a:r>
              <a:rPr lang="fr-FR" dirty="0" err="1"/>
              <a:t>we</a:t>
            </a:r>
            <a:r>
              <a:rPr lang="fr-FR" dirty="0"/>
              <a:t> have no new </a:t>
            </a:r>
            <a:r>
              <a:rPr lang="fr-FR" dirty="0" err="1" smtClean="0"/>
              <a:t>contributed</a:t>
            </a:r>
            <a:r>
              <a:rPr lang="fr-FR" dirty="0" smtClean="0"/>
              <a:t> </a:t>
            </a:r>
            <a:r>
              <a:rPr lang="fr-FR" dirty="0" err="1"/>
              <a:t>text</a:t>
            </a:r>
            <a:r>
              <a:rPr lang="fr-FR" dirty="0"/>
              <a:t> </a:t>
            </a:r>
            <a:r>
              <a:rPr lang="fr-FR" dirty="0" err="1"/>
              <a:t>with</a:t>
            </a:r>
            <a:r>
              <a:rPr lang="fr-FR" dirty="0"/>
              <a:t> </a:t>
            </a:r>
            <a:r>
              <a:rPr lang="fr-FR" dirty="0" err="1"/>
              <a:t>references</a:t>
            </a:r>
            <a:r>
              <a:rPr lang="fr-FR" dirty="0"/>
              <a:t> on </a:t>
            </a:r>
            <a:r>
              <a:rPr lang="fr-FR" dirty="0" smtClean="0"/>
              <a:t>Wi-Sun </a:t>
            </a:r>
            <a:r>
              <a:rPr lang="fr-FR" dirty="0"/>
              <a:t>(as </a:t>
            </a:r>
            <a:r>
              <a:rPr lang="fr-FR" dirty="0" err="1"/>
              <a:t>was</a:t>
            </a:r>
            <a:r>
              <a:rPr lang="fr-FR" dirty="0"/>
              <a:t> </a:t>
            </a:r>
            <a:r>
              <a:rPr lang="fr-FR" dirty="0" err="1"/>
              <a:t>promised</a:t>
            </a:r>
            <a:r>
              <a:rPr lang="fr-FR" dirty="0"/>
              <a:t> in Chicago) </a:t>
            </a:r>
            <a:r>
              <a:rPr lang="fr-FR" dirty="0" err="1" smtClean="0"/>
              <a:t>we</a:t>
            </a:r>
            <a:r>
              <a:rPr lang="fr-FR" dirty="0" smtClean="0"/>
              <a:t> </a:t>
            </a:r>
            <a:r>
              <a:rPr lang="fr-FR" dirty="0" err="1"/>
              <a:t>ought</a:t>
            </a:r>
            <a:r>
              <a:rPr lang="fr-FR" dirty="0"/>
              <a:t> </a:t>
            </a:r>
            <a:r>
              <a:rPr lang="fr-FR" dirty="0" err="1"/>
              <a:t>decide</a:t>
            </a:r>
            <a:r>
              <a:rPr lang="fr-FR" dirty="0"/>
              <a:t> to excise </a:t>
            </a:r>
            <a:r>
              <a:rPr lang="fr-FR" dirty="0" err="1"/>
              <a:t>that</a:t>
            </a:r>
            <a:r>
              <a:rPr lang="fr-FR" dirty="0"/>
              <a:t> section or to </a:t>
            </a:r>
            <a:r>
              <a:rPr lang="fr-FR" dirty="0" err="1"/>
              <a:t>take</a:t>
            </a:r>
            <a:r>
              <a:rPr lang="fr-FR" dirty="0"/>
              <a:t> </a:t>
            </a:r>
            <a:r>
              <a:rPr lang="fr-FR" dirty="0" err="1"/>
              <a:t>some</a:t>
            </a:r>
            <a:r>
              <a:rPr lang="fr-FR" dirty="0"/>
              <a:t> </a:t>
            </a:r>
            <a:r>
              <a:rPr lang="fr-FR" dirty="0" err="1"/>
              <a:t>other</a:t>
            </a:r>
            <a:r>
              <a:rPr lang="fr-FR" dirty="0"/>
              <a:t> action </a:t>
            </a:r>
            <a:r>
              <a:rPr lang="fr-FR" dirty="0" err="1" smtClean="0"/>
              <a:t>that</a:t>
            </a:r>
            <a:r>
              <a:rPr lang="fr-FR" dirty="0" smtClean="0"/>
              <a:t> </a:t>
            </a:r>
            <a:r>
              <a:rPr lang="fr-FR" dirty="0" err="1"/>
              <a:t>would</a:t>
            </a:r>
            <a:r>
              <a:rPr lang="fr-FR" dirty="0"/>
              <a:t> </a:t>
            </a:r>
            <a:r>
              <a:rPr lang="fr-FR" dirty="0" err="1"/>
              <a:t>allow</a:t>
            </a:r>
            <a:r>
              <a:rPr lang="fr-FR" dirty="0"/>
              <a:t> us to finish</a:t>
            </a:r>
            <a:r>
              <a:rPr lang="fr-FR" dirty="0" smtClean="0"/>
              <a:t>. »</a:t>
            </a:r>
            <a:endParaRPr lang="en-US" dirty="0"/>
          </a:p>
          <a:p>
            <a:endParaRPr lang="en-US" dirty="0"/>
          </a:p>
        </p:txBody>
      </p:sp>
      <p:sp>
        <p:nvSpPr>
          <p:cNvPr id="2" name="Slide Number Placeholder 1"/>
          <p:cNvSpPr>
            <a:spLocks noGrp="1"/>
          </p:cNvSpPr>
          <p:nvPr>
            <p:ph type="sldNum" sz="quarter" idx="12"/>
          </p:nvPr>
        </p:nvSpPr>
        <p:spPr/>
        <p:txBody>
          <a:bodyPr/>
          <a:lstStyle/>
          <a:p>
            <a:fld id="{22D2E28D-3C84-FA4F-AA95-DF0FC25EB245}" type="slidenum">
              <a:rPr lang="fr-FR" smtClean="0"/>
              <a:t>13</a:t>
            </a:fld>
            <a:endParaRPr lang="fr-FR"/>
          </a:p>
        </p:txBody>
      </p:sp>
    </p:spTree>
    <p:extLst>
      <p:ext uri="{BB962C8B-B14F-4D97-AF65-F5344CB8AC3E}">
        <p14:creationId xmlns:p14="http://schemas.microsoft.com/office/powerpoint/2010/main" val="25255040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22D2E28D-3C84-FA4F-AA95-DF0FC25EB245}" type="slidenum">
              <a:rPr lang="fr-FR" smtClean="0"/>
              <a:t>14</a:t>
            </a:fld>
            <a:endParaRPr lang="fr-FR" dirty="0"/>
          </a:p>
        </p:txBody>
      </p:sp>
      <p:sp>
        <p:nvSpPr>
          <p:cNvPr id="4" name="Titre 1"/>
          <p:cNvSpPr txBox="1">
            <a:spLocks/>
          </p:cNvSpPr>
          <p:nvPr/>
        </p:nvSpPr>
        <p:spPr>
          <a:xfrm>
            <a:off x="0" y="1133922"/>
            <a:ext cx="9144000" cy="900112"/>
          </a:xfrm>
          <a:prstGeom prst="rect">
            <a:avLst/>
          </a:prstGeom>
        </p:spPr>
        <p:txBody>
          <a:bodyPr vert="horz" lIns="91411" tIns="45707" rIns="91411" bIns="4570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r>
              <a:rPr lang="en-US" b="1" dirty="0" smtClean="0">
                <a:cs typeface="Trebuchet MS"/>
              </a:rPr>
              <a:t>LPWAN </a:t>
            </a:r>
            <a:r>
              <a:rPr lang="en-US" b="1" dirty="0" smtClean="0">
                <a:cs typeface="Trebuchet MS"/>
              </a:rPr>
              <a:t>IPv6/UDP SCHC</a:t>
            </a:r>
            <a:endParaRPr lang="en-US" b="1" dirty="0" smtClean="0">
              <a:cs typeface="Trebuchet MS"/>
            </a:endParaRPr>
          </a:p>
        </p:txBody>
      </p:sp>
      <p:sp>
        <p:nvSpPr>
          <p:cNvPr id="5" name="Titre 1"/>
          <p:cNvSpPr txBox="1">
            <a:spLocks/>
          </p:cNvSpPr>
          <p:nvPr/>
        </p:nvSpPr>
        <p:spPr>
          <a:xfrm>
            <a:off x="0" y="2971799"/>
            <a:ext cx="9144000" cy="1586089"/>
          </a:xfrm>
          <a:prstGeom prst="rect">
            <a:avLst/>
          </a:prstGeom>
        </p:spPr>
        <p:txBody>
          <a:bodyPr vert="horz" lIns="91411" tIns="45707" rIns="91411" bIns="4570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r>
              <a:rPr lang="en-US" sz="2000" dirty="0" smtClean="0">
                <a:latin typeface="+mn-lt"/>
                <a:cs typeface="Trebuchet MS"/>
              </a:rPr>
              <a:t>Authors:</a:t>
            </a:r>
          </a:p>
          <a:p>
            <a:r>
              <a:rPr lang="en-US" sz="2000" smtClean="0">
                <a:latin typeface="+mn-lt"/>
                <a:cs typeface="Trebuchet MS"/>
              </a:rPr>
              <a:t>Ana Minaburo &lt;ana@ackl.io&gt;</a:t>
            </a:r>
            <a:endParaRPr lang="en-US" sz="2000" dirty="0" smtClean="0">
              <a:latin typeface="+mn-lt"/>
              <a:cs typeface="Trebuchet MS"/>
            </a:endParaRPr>
          </a:p>
          <a:p>
            <a:r>
              <a:rPr lang="en-US" sz="2000" smtClean="0">
                <a:cs typeface="Trebuchet MS"/>
              </a:rPr>
              <a:t>Laurent Toutain &lt;laurent.toutain@imt-atlantique.fr&gt;</a:t>
            </a:r>
          </a:p>
          <a:p>
            <a:r>
              <a:rPr lang="en-US" sz="2000" u="sng" smtClean="0">
                <a:cs typeface="Trebuchet MS"/>
              </a:rPr>
              <a:t>Carles Gomez</a:t>
            </a:r>
            <a:r>
              <a:rPr lang="en-US" sz="2000" smtClean="0">
                <a:cs typeface="Trebuchet MS"/>
              </a:rPr>
              <a:t> &lt;carlesgo@entel.upc.edu&gt;</a:t>
            </a:r>
            <a:endParaRPr lang="en-US" sz="2000" dirty="0">
              <a:cs typeface="Trebuchet MS"/>
            </a:endParaRPr>
          </a:p>
        </p:txBody>
      </p:sp>
      <p:sp>
        <p:nvSpPr>
          <p:cNvPr id="6" name="Titre 1"/>
          <p:cNvSpPr txBox="1">
            <a:spLocks/>
          </p:cNvSpPr>
          <p:nvPr/>
        </p:nvSpPr>
        <p:spPr>
          <a:xfrm>
            <a:off x="0" y="4154768"/>
            <a:ext cx="9144000" cy="900112"/>
          </a:xfrm>
          <a:prstGeom prst="rect">
            <a:avLst/>
          </a:prstGeom>
        </p:spPr>
        <p:txBody>
          <a:bodyPr vert="horz" lIns="91411" tIns="45707" rIns="91411" bIns="4570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endParaRPr lang="en-US" sz="2000" dirty="0">
              <a:latin typeface="Trebuchet MS"/>
              <a:cs typeface="Trebuchet MS"/>
            </a:endParaRPr>
          </a:p>
        </p:txBody>
      </p:sp>
      <p:sp>
        <p:nvSpPr>
          <p:cNvPr id="7" name="ZoneTexte 6"/>
          <p:cNvSpPr txBox="1"/>
          <p:nvPr/>
        </p:nvSpPr>
        <p:spPr>
          <a:xfrm>
            <a:off x="6787444" y="4684889"/>
            <a:ext cx="184666" cy="369332"/>
          </a:xfrm>
          <a:prstGeom prst="rect">
            <a:avLst/>
          </a:prstGeom>
          <a:noFill/>
        </p:spPr>
        <p:txBody>
          <a:bodyPr wrap="none" rtlCol="0">
            <a:spAutoFit/>
          </a:bodyPr>
          <a:lstStyle/>
          <a:p>
            <a:endParaRPr lang="en-US" dirty="0"/>
          </a:p>
        </p:txBody>
      </p:sp>
      <p:sp>
        <p:nvSpPr>
          <p:cNvPr id="8" name="ZoneTexte 1"/>
          <p:cNvSpPr txBox="1"/>
          <p:nvPr/>
        </p:nvSpPr>
        <p:spPr>
          <a:xfrm>
            <a:off x="3410865" y="4761640"/>
            <a:ext cx="2932213" cy="307777"/>
          </a:xfrm>
          <a:prstGeom prst="rect">
            <a:avLst/>
          </a:prstGeom>
          <a:noFill/>
        </p:spPr>
        <p:txBody>
          <a:bodyPr wrap="none" rtlCol="0">
            <a:spAutoFit/>
          </a:bodyPr>
          <a:lstStyle/>
          <a:p>
            <a:r>
              <a:rPr lang="en-US" sz="1400" dirty="0" smtClean="0">
                <a:cs typeface="Trebuchet MS"/>
              </a:rPr>
              <a:t>draft-ietf-lpwan-ipv6-static-context-hc</a:t>
            </a:r>
            <a:endParaRPr lang="en-US" sz="1400" dirty="0">
              <a:cs typeface="Trebuchet MS"/>
            </a:endParaRPr>
          </a:p>
        </p:txBody>
      </p:sp>
    </p:spTree>
    <p:extLst>
      <p:ext uri="{BB962C8B-B14F-4D97-AF65-F5344CB8AC3E}">
        <p14:creationId xmlns:p14="http://schemas.microsoft.com/office/powerpoint/2010/main" val="22043136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Changes in IPv6 </a:t>
            </a:r>
            <a:r>
              <a:rPr lang="fr-FR" dirty="0" smtClean="0"/>
              <a:t>HC</a:t>
            </a:r>
            <a:endParaRPr lang="fr-FR" dirty="0"/>
          </a:p>
        </p:txBody>
      </p:sp>
      <p:sp>
        <p:nvSpPr>
          <p:cNvPr id="3" name="Sous-titre 2"/>
          <p:cNvSpPr>
            <a:spLocks noGrp="1"/>
          </p:cNvSpPr>
          <p:nvPr>
            <p:ph type="subTitle" idx="1"/>
          </p:nvPr>
        </p:nvSpPr>
        <p:spPr/>
        <p:txBody>
          <a:bodyPr/>
          <a:lstStyle/>
          <a:p>
            <a:endParaRPr lang="fr-FR"/>
          </a:p>
        </p:txBody>
      </p:sp>
      <p:sp>
        <p:nvSpPr>
          <p:cNvPr id="4" name="ZoneTexte 1"/>
          <p:cNvSpPr txBox="1"/>
          <p:nvPr/>
        </p:nvSpPr>
        <p:spPr>
          <a:xfrm>
            <a:off x="3410865" y="4761640"/>
            <a:ext cx="2932213" cy="307777"/>
          </a:xfrm>
          <a:prstGeom prst="rect">
            <a:avLst/>
          </a:prstGeom>
          <a:noFill/>
        </p:spPr>
        <p:txBody>
          <a:bodyPr wrap="none" rtlCol="0">
            <a:spAutoFit/>
          </a:bodyPr>
          <a:lstStyle/>
          <a:p>
            <a:r>
              <a:rPr lang="en-US" sz="1400" dirty="0" smtClean="0">
                <a:cs typeface="Trebuchet MS"/>
              </a:rPr>
              <a:t>draft-ietf-lpwan-ipv6-static-context-hc</a:t>
            </a:r>
            <a:endParaRPr lang="en-US" sz="1400" dirty="0">
              <a:cs typeface="Trebuchet MS"/>
            </a:endParaRPr>
          </a:p>
        </p:txBody>
      </p:sp>
    </p:spTree>
    <p:extLst>
      <p:ext uri="{BB962C8B-B14F-4D97-AF65-F5344CB8AC3E}">
        <p14:creationId xmlns:p14="http://schemas.microsoft.com/office/powerpoint/2010/main" val="10524154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smtClean="0"/>
              <a:t>Status</a:t>
            </a:r>
            <a:endParaRPr lang="en-US" dirty="0"/>
          </a:p>
        </p:txBody>
      </p:sp>
      <p:sp>
        <p:nvSpPr>
          <p:cNvPr id="3" name="Espace réservé du contenu 2"/>
          <p:cNvSpPr>
            <a:spLocks noGrp="1"/>
          </p:cNvSpPr>
          <p:nvPr>
            <p:ph idx="1"/>
          </p:nvPr>
        </p:nvSpPr>
        <p:spPr/>
        <p:txBody>
          <a:bodyPr/>
          <a:lstStyle/>
          <a:p>
            <a:r>
              <a:rPr lang="en-US" sz="2800" smtClean="0"/>
              <a:t>Proposed updates to draft-ietf-lpwan-ipv6-static-context-hc</a:t>
            </a:r>
            <a:endParaRPr lang="en-US" smtClean="0"/>
          </a:p>
          <a:p>
            <a:pPr lvl="1"/>
            <a:r>
              <a:rPr lang="en-US" sz="2400" smtClean="0"/>
              <a:t>Intended as basis of new content for -03</a:t>
            </a:r>
          </a:p>
          <a:p>
            <a:r>
              <a:rPr lang="en-US" sz="2800" smtClean="0"/>
              <a:t>Input from the list and from hallway meetings</a:t>
            </a:r>
          </a:p>
          <a:p>
            <a:pPr lvl="1"/>
            <a:r>
              <a:rPr lang="en-US" sz="2400" smtClean="0"/>
              <a:t>Thanks!</a:t>
            </a:r>
          </a:p>
          <a:p>
            <a:r>
              <a:rPr lang="en-US" sz="2800"/>
              <a:t>N</a:t>
            </a:r>
            <a:r>
              <a:rPr lang="en-US" sz="2800" smtClean="0"/>
              <a:t>ew text already on github</a:t>
            </a:r>
          </a:p>
          <a:p>
            <a:pPr lvl="1"/>
            <a:r>
              <a:rPr lang="en-US" sz="2400"/>
              <a:t>https://github.com/lp-wan/ip-compression</a:t>
            </a:r>
          </a:p>
          <a:p>
            <a:pPr lvl="1"/>
            <a:endParaRPr lang="en-US" dirty="0"/>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16</a:t>
            </a:fld>
            <a:endParaRPr lang="fr-FR"/>
          </a:p>
        </p:txBody>
      </p:sp>
      <p:sp>
        <p:nvSpPr>
          <p:cNvPr id="5" name="ZoneTexte 1"/>
          <p:cNvSpPr txBox="1"/>
          <p:nvPr/>
        </p:nvSpPr>
        <p:spPr>
          <a:xfrm>
            <a:off x="3410865" y="4761640"/>
            <a:ext cx="2932213" cy="307777"/>
          </a:xfrm>
          <a:prstGeom prst="rect">
            <a:avLst/>
          </a:prstGeom>
          <a:noFill/>
        </p:spPr>
        <p:txBody>
          <a:bodyPr wrap="none" rtlCol="0">
            <a:spAutoFit/>
          </a:bodyPr>
          <a:lstStyle/>
          <a:p>
            <a:r>
              <a:rPr lang="en-US" sz="1400" dirty="0" smtClean="0">
                <a:cs typeface="Trebuchet MS"/>
              </a:rPr>
              <a:t>draft-ietf-lpwan-ipv6-static-context-hc</a:t>
            </a:r>
            <a:endParaRPr lang="en-US" sz="1400" dirty="0">
              <a:cs typeface="Trebuchet MS"/>
            </a:endParaRPr>
          </a:p>
        </p:txBody>
      </p:sp>
    </p:spTree>
    <p:extLst>
      <p:ext uri="{BB962C8B-B14F-4D97-AF65-F5344CB8AC3E}">
        <p14:creationId xmlns:p14="http://schemas.microsoft.com/office/powerpoint/2010/main" val="23843328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Major changes</a:t>
            </a:r>
            <a:endParaRPr lang="fr-FR" dirty="0"/>
          </a:p>
        </p:txBody>
      </p:sp>
      <p:sp>
        <p:nvSpPr>
          <p:cNvPr id="3" name="Espace réservé du contenu 2"/>
          <p:cNvSpPr>
            <a:spLocks noGrp="1"/>
          </p:cNvSpPr>
          <p:nvPr>
            <p:ph idx="1"/>
          </p:nvPr>
        </p:nvSpPr>
        <p:spPr/>
        <p:txBody>
          <a:bodyPr>
            <a:normAutofit fontScale="70000" lnSpcReduction="20000"/>
          </a:bodyPr>
          <a:lstStyle/>
          <a:p>
            <a:r>
              <a:rPr lang="fr-FR" dirty="0" smtClean="0"/>
              <a:t>Move all </a:t>
            </a:r>
            <a:r>
              <a:rPr lang="fr-FR" dirty="0" err="1" smtClean="0"/>
              <a:t>CoAP</a:t>
            </a:r>
            <a:r>
              <a:rPr lang="fr-FR" dirty="0" smtClean="0"/>
              <a:t> SCHC </a:t>
            </a:r>
            <a:r>
              <a:rPr lang="fr-FR" dirty="0" err="1" smtClean="0"/>
              <a:t>specific</a:t>
            </a:r>
            <a:r>
              <a:rPr lang="fr-FR" dirty="0" smtClean="0"/>
              <a:t> </a:t>
            </a:r>
            <a:r>
              <a:rPr lang="fr-FR" dirty="0" err="1" smtClean="0"/>
              <a:t>behavior</a:t>
            </a:r>
            <a:r>
              <a:rPr lang="fr-FR" dirty="0" smtClean="0"/>
              <a:t> in IPv6</a:t>
            </a:r>
          </a:p>
          <a:p>
            <a:pPr lvl="1"/>
            <a:r>
              <a:rPr lang="fr-FR" dirty="0" smtClean="0"/>
              <a:t>Directions</a:t>
            </a:r>
          </a:p>
          <a:p>
            <a:pPr lvl="2"/>
            <a:r>
              <a:rPr lang="fr-FR" dirty="0" err="1" smtClean="0"/>
              <a:t>used</a:t>
            </a:r>
            <a:r>
              <a:rPr lang="fr-FR" dirty="0" smtClean="0"/>
              <a:t> for HL</a:t>
            </a:r>
          </a:p>
          <a:p>
            <a:pPr lvl="1"/>
            <a:r>
              <a:rPr lang="fr-FR" dirty="0" smtClean="0"/>
              <a:t>Position</a:t>
            </a:r>
          </a:p>
          <a:p>
            <a:pPr lvl="2"/>
            <a:r>
              <a:rPr lang="fr-FR" dirty="0" err="1"/>
              <a:t>m</a:t>
            </a:r>
            <a:r>
              <a:rPr lang="fr-FR" dirty="0" err="1" smtClean="0"/>
              <a:t>apping</a:t>
            </a:r>
            <a:r>
              <a:rPr lang="fr-FR" dirty="0" smtClean="0"/>
              <a:t>-sent </a:t>
            </a:r>
          </a:p>
          <a:p>
            <a:r>
              <a:rPr lang="fr-FR" dirty="0" err="1" smtClean="0"/>
              <a:t>Simplify</a:t>
            </a:r>
            <a:r>
              <a:rPr lang="fr-FR" dirty="0" smtClean="0"/>
              <a:t> LSB</a:t>
            </a:r>
          </a:p>
          <a:p>
            <a:pPr lvl="1"/>
            <a:r>
              <a:rPr lang="fr-FR" dirty="0" smtClean="0"/>
              <a:t>No arguments </a:t>
            </a:r>
          </a:p>
          <a:p>
            <a:pPr lvl="1"/>
            <a:r>
              <a:rPr lang="fr-FR" dirty="0" smtClean="0"/>
              <a:t>Compressed </a:t>
            </a:r>
            <a:r>
              <a:rPr lang="fr-FR" dirty="0" err="1" smtClean="0"/>
              <a:t>field</a:t>
            </a:r>
            <a:r>
              <a:rPr lang="fr-FR" dirty="0" smtClean="0"/>
              <a:t> </a:t>
            </a:r>
            <a:r>
              <a:rPr lang="fr-FR" dirty="0" err="1" smtClean="0"/>
              <a:t>length</a:t>
            </a:r>
            <a:r>
              <a:rPr lang="fr-FR" dirty="0" smtClean="0"/>
              <a:t> – MSB </a:t>
            </a:r>
            <a:r>
              <a:rPr lang="fr-FR" dirty="0" err="1" smtClean="0"/>
              <a:t>specified</a:t>
            </a:r>
            <a:r>
              <a:rPr lang="fr-FR" dirty="0" smtClean="0"/>
              <a:t> size</a:t>
            </a:r>
          </a:p>
          <a:p>
            <a:pPr lvl="1"/>
            <a:r>
              <a:rPr lang="fr-FR" dirty="0" err="1" smtClean="0"/>
              <a:t>Useful</a:t>
            </a:r>
            <a:r>
              <a:rPr lang="fr-FR" dirty="0" smtClean="0"/>
              <a:t> for variable </a:t>
            </a:r>
            <a:r>
              <a:rPr lang="fr-FR" dirty="0" err="1" smtClean="0"/>
              <a:t>length</a:t>
            </a:r>
            <a:r>
              <a:rPr lang="fr-FR" dirty="0" smtClean="0"/>
              <a:t> </a:t>
            </a:r>
            <a:r>
              <a:rPr lang="fr-FR" dirty="0" err="1" smtClean="0"/>
              <a:t>fields</a:t>
            </a:r>
            <a:endParaRPr lang="fr-FR" dirty="0" smtClean="0"/>
          </a:p>
          <a:p>
            <a:r>
              <a:rPr lang="fr-FR" dirty="0" err="1" smtClean="0"/>
              <a:t>Define</a:t>
            </a:r>
            <a:r>
              <a:rPr lang="fr-FR" dirty="0" smtClean="0"/>
              <a:t> the size of </a:t>
            </a:r>
            <a:r>
              <a:rPr lang="fr-FR" dirty="0" err="1" smtClean="0"/>
              <a:t>mapping</a:t>
            </a:r>
            <a:r>
              <a:rPr lang="fr-FR" dirty="0" smtClean="0"/>
              <a:t>-sent</a:t>
            </a:r>
          </a:p>
          <a:p>
            <a:pPr lvl="1"/>
            <a:r>
              <a:rPr lang="fr-FR" dirty="0" smtClean="0"/>
              <a:t>The minimum </a:t>
            </a:r>
            <a:r>
              <a:rPr lang="fr-FR" dirty="0" err="1" smtClean="0"/>
              <a:t>number</a:t>
            </a:r>
            <a:r>
              <a:rPr lang="fr-FR" dirty="0" smtClean="0"/>
              <a:t> of bit to </a:t>
            </a:r>
            <a:r>
              <a:rPr lang="fr-FR" dirty="0" err="1" smtClean="0"/>
              <a:t>send</a:t>
            </a:r>
            <a:r>
              <a:rPr lang="fr-FR" dirty="0" smtClean="0"/>
              <a:t> the index</a:t>
            </a:r>
            <a:endParaRPr lang="fr-FR" dirty="0"/>
          </a:p>
        </p:txBody>
      </p:sp>
      <p:sp>
        <p:nvSpPr>
          <p:cNvPr id="4" name="ZoneTexte 1"/>
          <p:cNvSpPr txBox="1"/>
          <p:nvPr/>
        </p:nvSpPr>
        <p:spPr>
          <a:xfrm>
            <a:off x="3410865" y="4761640"/>
            <a:ext cx="2932213" cy="307777"/>
          </a:xfrm>
          <a:prstGeom prst="rect">
            <a:avLst/>
          </a:prstGeom>
          <a:noFill/>
        </p:spPr>
        <p:txBody>
          <a:bodyPr wrap="none" rtlCol="0">
            <a:spAutoFit/>
          </a:bodyPr>
          <a:lstStyle/>
          <a:p>
            <a:r>
              <a:rPr lang="en-US" sz="1400" dirty="0" smtClean="0">
                <a:cs typeface="Trebuchet MS"/>
              </a:rPr>
              <a:t>draft-ietf-lpwan-ipv6-static-context-hc</a:t>
            </a:r>
            <a:endParaRPr lang="en-US" sz="1400" dirty="0">
              <a:cs typeface="Trebuchet MS"/>
            </a:endParaRPr>
          </a:p>
        </p:txBody>
      </p:sp>
    </p:spTree>
    <p:extLst>
      <p:ext uri="{BB962C8B-B14F-4D97-AF65-F5344CB8AC3E}">
        <p14:creationId xmlns:p14="http://schemas.microsoft.com/office/powerpoint/2010/main" val="28120564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err="1" smtClean="0"/>
              <a:t>Rules</a:t>
            </a:r>
            <a:endParaRPr lang="fr-FR" dirty="0"/>
          </a:p>
        </p:txBody>
      </p:sp>
      <p:pic>
        <p:nvPicPr>
          <p:cNvPr id="4" name="Image 3" descr="Screen Shot 2017-04-25 at 19.11.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3634" y="958677"/>
            <a:ext cx="6717367" cy="3607474"/>
          </a:xfrm>
          <a:prstGeom prst="rect">
            <a:avLst/>
          </a:prstGeom>
        </p:spPr>
      </p:pic>
      <p:sp>
        <p:nvSpPr>
          <p:cNvPr id="5" name="Down Arrow 4"/>
          <p:cNvSpPr/>
          <p:nvPr/>
        </p:nvSpPr>
        <p:spPr>
          <a:xfrm>
            <a:off x="2487661" y="1089941"/>
            <a:ext cx="492305" cy="1130639"/>
          </a:xfrm>
          <a:prstGeom prst="downArrow">
            <a:avLst>
              <a:gd name="adj1" fmla="val 50000"/>
              <a:gd name="adj2" fmla="val 10472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dirty="0"/>
          </a:p>
          <a:p>
            <a:pPr algn="ctr"/>
            <a:r>
              <a:rPr lang="en-US" sz="1050" dirty="0"/>
              <a:t>Direction</a:t>
            </a:r>
            <a:endParaRPr lang="en-US" sz="1050" dirty="0"/>
          </a:p>
        </p:txBody>
      </p:sp>
      <p:sp>
        <p:nvSpPr>
          <p:cNvPr id="6" name="TextBox 5"/>
          <p:cNvSpPr txBox="1"/>
          <p:nvPr/>
        </p:nvSpPr>
        <p:spPr>
          <a:xfrm>
            <a:off x="2708089" y="871264"/>
            <a:ext cx="4925519" cy="300082"/>
          </a:xfrm>
          <a:prstGeom prst="rect">
            <a:avLst/>
          </a:prstGeom>
          <a:solidFill>
            <a:schemeClr val="bg2"/>
          </a:solidFill>
        </p:spPr>
        <p:txBody>
          <a:bodyPr wrap="square" rtlCol="0">
            <a:spAutoFit/>
          </a:bodyPr>
          <a:lstStyle/>
          <a:p>
            <a:r>
              <a:rPr lang="en-US" sz="1350" dirty="0"/>
              <a:t>Most of IP/UDP fields are bidirectional, except for Hop Limit</a:t>
            </a:r>
            <a:endParaRPr lang="en-US" sz="1350" dirty="0"/>
          </a:p>
        </p:txBody>
      </p:sp>
      <p:sp>
        <p:nvSpPr>
          <p:cNvPr id="7" name="Down Arrow 6"/>
          <p:cNvSpPr/>
          <p:nvPr/>
        </p:nvSpPr>
        <p:spPr>
          <a:xfrm rot="10800000">
            <a:off x="4532098" y="3620899"/>
            <a:ext cx="492305" cy="1130639"/>
          </a:xfrm>
          <a:prstGeom prst="downArrow">
            <a:avLst>
              <a:gd name="adj1" fmla="val 50000"/>
              <a:gd name="adj2" fmla="val 10472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dirty="0"/>
          </a:p>
          <a:p>
            <a:pPr algn="ctr"/>
            <a:endParaRPr lang="en-US" sz="1050" dirty="0"/>
          </a:p>
        </p:txBody>
      </p:sp>
      <p:sp>
        <p:nvSpPr>
          <p:cNvPr id="8" name="TextBox 7"/>
          <p:cNvSpPr txBox="1"/>
          <p:nvPr/>
        </p:nvSpPr>
        <p:spPr>
          <a:xfrm>
            <a:off x="4679056" y="3657638"/>
            <a:ext cx="293915" cy="1015663"/>
          </a:xfrm>
          <a:prstGeom prst="rect">
            <a:avLst/>
          </a:prstGeom>
          <a:noFill/>
        </p:spPr>
        <p:txBody>
          <a:bodyPr wrap="square" rtlCol="0">
            <a:spAutoFit/>
          </a:bodyPr>
          <a:lstStyle/>
          <a:p>
            <a:pPr fontAlgn="t">
              <a:lnSpc>
                <a:spcPts val="1245"/>
              </a:lnSpc>
            </a:pPr>
            <a:r>
              <a:rPr lang="en-US" sz="1350" dirty="0">
                <a:solidFill>
                  <a:schemeClr val="bg1"/>
                </a:solidFill>
              </a:rPr>
              <a:t>Position</a:t>
            </a:r>
            <a:endParaRPr lang="en-US" sz="1350" dirty="0">
              <a:solidFill>
                <a:schemeClr val="bg1"/>
              </a:solidFill>
            </a:endParaRPr>
          </a:p>
        </p:txBody>
      </p:sp>
      <p:sp>
        <p:nvSpPr>
          <p:cNvPr id="9" name="TextBox 8"/>
          <p:cNvSpPr txBox="1"/>
          <p:nvPr/>
        </p:nvSpPr>
        <p:spPr>
          <a:xfrm>
            <a:off x="4875001" y="4464391"/>
            <a:ext cx="2565827" cy="300082"/>
          </a:xfrm>
          <a:prstGeom prst="rect">
            <a:avLst/>
          </a:prstGeom>
          <a:solidFill>
            <a:schemeClr val="bg2"/>
          </a:solidFill>
        </p:spPr>
        <p:txBody>
          <a:bodyPr wrap="square" rtlCol="0">
            <a:spAutoFit/>
          </a:bodyPr>
          <a:lstStyle/>
          <a:p>
            <a:r>
              <a:rPr lang="en-US" sz="1350" dirty="0"/>
              <a:t>Possible options as </a:t>
            </a:r>
            <a:r>
              <a:rPr lang="en-US" sz="1350"/>
              <a:t>IPv6 addresses</a:t>
            </a:r>
            <a:endParaRPr lang="en-US" sz="1350" dirty="0"/>
          </a:p>
        </p:txBody>
      </p:sp>
      <p:sp>
        <p:nvSpPr>
          <p:cNvPr id="10" name="ZoneTexte 1"/>
          <p:cNvSpPr txBox="1"/>
          <p:nvPr/>
        </p:nvSpPr>
        <p:spPr>
          <a:xfrm>
            <a:off x="3410865" y="4761640"/>
            <a:ext cx="2932213" cy="307777"/>
          </a:xfrm>
          <a:prstGeom prst="rect">
            <a:avLst/>
          </a:prstGeom>
          <a:noFill/>
        </p:spPr>
        <p:txBody>
          <a:bodyPr wrap="none" rtlCol="0">
            <a:spAutoFit/>
          </a:bodyPr>
          <a:lstStyle/>
          <a:p>
            <a:r>
              <a:rPr lang="en-US" sz="1400" dirty="0" smtClean="0">
                <a:cs typeface="Trebuchet MS"/>
              </a:rPr>
              <a:t>draft-ietf-lpwan-ipv6-static-context-hc</a:t>
            </a:r>
            <a:endParaRPr lang="en-US" sz="1400" dirty="0">
              <a:cs typeface="Trebuchet MS"/>
            </a:endParaRPr>
          </a:p>
        </p:txBody>
      </p:sp>
    </p:spTree>
    <p:extLst>
      <p:ext uri="{BB962C8B-B14F-4D97-AF65-F5344CB8AC3E}">
        <p14:creationId xmlns:p14="http://schemas.microsoft.com/office/powerpoint/2010/main" val="41755621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re 1"/>
          <p:cNvSpPr>
            <a:spLocks noGrp="1"/>
          </p:cNvSpPr>
          <p:nvPr>
            <p:ph type="title"/>
          </p:nvPr>
        </p:nvSpPr>
        <p:spPr/>
        <p:txBody>
          <a:bodyPr>
            <a:normAutofit fontScale="90000"/>
          </a:bodyPr>
          <a:lstStyle/>
          <a:p>
            <a:r>
              <a:rPr lang="fr-FR" altLang="x-none">
                <a:ea typeface="ＭＳ Ｐゴシック" charset="-128"/>
              </a:rPr>
              <a:t>Compression Decompression Functions</a:t>
            </a:r>
          </a:p>
        </p:txBody>
      </p:sp>
      <p:sp>
        <p:nvSpPr>
          <p:cNvPr id="3" name="Espace réservé du contenu 2"/>
          <p:cNvSpPr>
            <a:spLocks noGrp="1"/>
          </p:cNvSpPr>
          <p:nvPr>
            <p:ph idx="1"/>
          </p:nvPr>
        </p:nvSpPr>
        <p:spPr/>
        <p:txBody>
          <a:bodyPr>
            <a:normAutofit fontScale="92500" lnSpcReduction="10000"/>
          </a:bodyPr>
          <a:lstStyle/>
          <a:p>
            <a:r>
              <a:rPr lang="fr-FR" altLang="x-none" dirty="0" err="1">
                <a:ea typeface="ＭＳ Ｐゴシック" charset="-128"/>
              </a:rPr>
              <a:t>Add</a:t>
            </a:r>
            <a:r>
              <a:rPr lang="fr-FR" altLang="x-none" dirty="0">
                <a:ea typeface="ＭＳ Ｐゴシック" charset="-128"/>
              </a:rPr>
              <a:t> </a:t>
            </a:r>
            <a:r>
              <a:rPr lang="fr-FR" altLang="x-none" i="1" dirty="0" err="1">
                <a:ea typeface="ＭＳ Ｐゴシック" charset="-128"/>
              </a:rPr>
              <a:t>mapping</a:t>
            </a:r>
            <a:r>
              <a:rPr lang="fr-FR" altLang="x-none" i="1" dirty="0">
                <a:ea typeface="ＭＳ Ｐゴシック" charset="-128"/>
              </a:rPr>
              <a:t>-sent </a:t>
            </a:r>
            <a:r>
              <a:rPr lang="fr-FR" altLang="x-none" dirty="0">
                <a:ea typeface="ＭＳ Ｐゴシック" charset="-128"/>
              </a:rPr>
              <a:t>(</a:t>
            </a:r>
            <a:r>
              <a:rPr lang="fr-FR" altLang="x-none" dirty="0" err="1">
                <a:ea typeface="ＭＳ Ｐゴシック" charset="-128"/>
              </a:rPr>
              <a:t>from</a:t>
            </a:r>
            <a:r>
              <a:rPr lang="fr-FR" altLang="x-none" dirty="0">
                <a:ea typeface="ＭＳ Ｐゴシック" charset="-128"/>
              </a:rPr>
              <a:t> </a:t>
            </a:r>
            <a:r>
              <a:rPr lang="fr-FR" altLang="x-none" dirty="0" err="1">
                <a:ea typeface="ＭＳ Ｐゴシック" charset="-128"/>
              </a:rPr>
              <a:t>CoAP</a:t>
            </a:r>
            <a:r>
              <a:rPr lang="fr-FR" altLang="x-none" dirty="0">
                <a:ea typeface="ＭＳ Ｐゴシック" charset="-128"/>
              </a:rPr>
              <a:t> </a:t>
            </a:r>
            <a:r>
              <a:rPr lang="fr-FR" altLang="x-none" dirty="0" err="1">
                <a:ea typeface="ＭＳ Ｐゴシック" charset="-128"/>
              </a:rPr>
              <a:t>draft</a:t>
            </a:r>
            <a:r>
              <a:rPr lang="fr-FR" altLang="x-none" dirty="0">
                <a:ea typeface="ＭＳ Ｐゴシック" charset="-128"/>
              </a:rPr>
              <a:t>)</a:t>
            </a:r>
          </a:p>
          <a:p>
            <a:pPr lvl="1"/>
            <a:r>
              <a:rPr lang="fr-FR" altLang="x-none" dirty="0">
                <a:ea typeface="ＭＳ Ｐゴシック" charset="-128"/>
              </a:rPr>
              <a:t>Index </a:t>
            </a:r>
            <a:r>
              <a:rPr lang="fr-FR" altLang="x-none" dirty="0" err="1">
                <a:ea typeface="ＭＳ Ｐゴシック" charset="-128"/>
              </a:rPr>
              <a:t>is</a:t>
            </a:r>
            <a:r>
              <a:rPr lang="fr-FR" altLang="x-none" dirty="0">
                <a:ea typeface="ＭＳ Ｐゴシック" charset="-128"/>
              </a:rPr>
              <a:t> sent </a:t>
            </a:r>
            <a:r>
              <a:rPr lang="fr-FR" altLang="x-none" dirty="0" err="1">
                <a:ea typeface="ＭＳ Ｐゴシック" charset="-128"/>
              </a:rPr>
              <a:t>corresponding</a:t>
            </a:r>
            <a:r>
              <a:rPr lang="fr-FR" altLang="x-none" dirty="0">
                <a:ea typeface="ＭＳ Ｐゴシック" charset="-128"/>
              </a:rPr>
              <a:t> to the FV</a:t>
            </a:r>
          </a:p>
          <a:p>
            <a:pPr lvl="1">
              <a:buFontTx/>
              <a:buNone/>
            </a:pPr>
            <a:r>
              <a:rPr lang="fr-FR" altLang="x-none" dirty="0">
                <a:latin typeface="Courier New" charset="0"/>
                <a:ea typeface="ＭＳ Ｐゴシック" charset="-128"/>
              </a:rPr>
              <a:t>	</a:t>
            </a:r>
            <a:r>
              <a:rPr lang="fr-FR" altLang="x-none" dirty="0" smtClean="0">
                <a:latin typeface="Courier New" charset="0"/>
                <a:ea typeface="ＭＳ Ｐゴシック" charset="-128"/>
              </a:rPr>
              <a:t>{ 0: 2001:db8:1:1, </a:t>
            </a:r>
            <a:endParaRPr lang="fr-FR" altLang="x-none" dirty="0">
              <a:latin typeface="Courier New" charset="0"/>
              <a:ea typeface="ＭＳ Ｐゴシック" charset="-128"/>
            </a:endParaRPr>
          </a:p>
          <a:p>
            <a:pPr lvl="1">
              <a:buFontTx/>
              <a:buNone/>
            </a:pPr>
            <a:r>
              <a:rPr lang="fr-FR" altLang="x-none" dirty="0">
                <a:latin typeface="Courier New" charset="0"/>
                <a:ea typeface="ＭＳ Ｐゴシック" charset="-128"/>
              </a:rPr>
              <a:t>  </a:t>
            </a:r>
            <a:r>
              <a:rPr lang="fr-FR" altLang="x-none" dirty="0" smtClean="0">
                <a:latin typeface="Courier New" charset="0"/>
                <a:ea typeface="ＭＳ Ｐゴシック" charset="-128"/>
              </a:rPr>
              <a:t>	 1: 2001:db8:2:3</a:t>
            </a:r>
          </a:p>
          <a:p>
            <a:pPr lvl="1">
              <a:buFontTx/>
              <a:buNone/>
            </a:pPr>
            <a:r>
              <a:rPr lang="fr-FR" altLang="x-none" dirty="0">
                <a:latin typeface="Courier New" charset="0"/>
                <a:ea typeface="ＭＳ Ｐゴシック" charset="-128"/>
              </a:rPr>
              <a:t> </a:t>
            </a:r>
            <a:r>
              <a:rPr lang="fr-FR" altLang="x-none" dirty="0" smtClean="0">
                <a:latin typeface="Courier New" charset="0"/>
                <a:ea typeface="ＭＳ Ｐゴシック" charset="-128"/>
              </a:rPr>
              <a:t> 	 </a:t>
            </a:r>
            <a:r>
              <a:rPr lang="fr-FR" dirty="0" smtClean="0">
                <a:latin typeface="Courier New"/>
                <a:cs typeface="Courier New"/>
              </a:rPr>
              <a:t>2: </a:t>
            </a:r>
            <a:r>
              <a:rPr lang="fr-FR" dirty="0">
                <a:latin typeface="Courier New"/>
                <a:cs typeface="Courier New"/>
              </a:rPr>
              <a:t>2001:db8:3:7</a:t>
            </a:r>
            <a:r>
              <a:rPr lang="fr-FR" altLang="x-none" dirty="0" smtClean="0">
                <a:latin typeface="Courier New" charset="0"/>
                <a:ea typeface="ＭＳ Ｐゴシック" charset="-128"/>
              </a:rPr>
              <a:t>}</a:t>
            </a:r>
            <a:endParaRPr lang="fr-FR" altLang="x-none" dirty="0">
              <a:latin typeface="Courier New" charset="0"/>
              <a:ea typeface="ＭＳ Ｐゴシック" charset="-128"/>
            </a:endParaRPr>
          </a:p>
          <a:p>
            <a:r>
              <a:rPr lang="fr-FR" altLang="x-none" dirty="0" err="1">
                <a:ea typeface="ＭＳ Ｐゴシック" charset="-128"/>
              </a:rPr>
              <a:t>Rename</a:t>
            </a:r>
            <a:r>
              <a:rPr lang="fr-FR" altLang="x-none" dirty="0">
                <a:ea typeface="ＭＳ Ｐゴシック" charset="-128"/>
              </a:rPr>
              <a:t> </a:t>
            </a:r>
            <a:r>
              <a:rPr lang="fr-FR" altLang="x-none" i="1" dirty="0" err="1">
                <a:ea typeface="ＭＳ Ｐゴシック" charset="-128"/>
              </a:rPr>
              <a:t>compute-length</a:t>
            </a:r>
            <a:r>
              <a:rPr lang="fr-FR" altLang="x-none" i="1" dirty="0">
                <a:ea typeface="ＭＳ Ｐゴシック" charset="-128"/>
              </a:rPr>
              <a:t> </a:t>
            </a:r>
            <a:r>
              <a:rPr lang="fr-FR" altLang="x-none" dirty="0">
                <a:ea typeface="ＭＳ Ｐゴシック" charset="-128"/>
              </a:rPr>
              <a:t>and </a:t>
            </a:r>
            <a:r>
              <a:rPr lang="fr-FR" altLang="x-none" i="1" dirty="0" err="1">
                <a:ea typeface="ＭＳ Ｐゴシック" charset="-128"/>
              </a:rPr>
              <a:t>compute</a:t>
            </a:r>
            <a:r>
              <a:rPr lang="fr-FR" altLang="x-none" i="1" dirty="0">
                <a:ea typeface="ＭＳ Ｐゴシック" charset="-128"/>
              </a:rPr>
              <a:t>-checksum</a:t>
            </a:r>
          </a:p>
          <a:p>
            <a:pPr lvl="1"/>
            <a:r>
              <a:rPr lang="fr-FR" altLang="x-none" dirty="0">
                <a:ea typeface="ＭＳ Ｐゴシック" charset="-128"/>
              </a:rPr>
              <a:t>More </a:t>
            </a:r>
            <a:r>
              <a:rPr lang="fr-FR" altLang="x-none" dirty="0" err="1">
                <a:ea typeface="ＭＳ Ｐゴシック" charset="-128"/>
              </a:rPr>
              <a:t>generic</a:t>
            </a:r>
            <a:r>
              <a:rPr lang="fr-FR" altLang="x-none" dirty="0">
                <a:ea typeface="ＭＳ Ｐゴシック" charset="-128"/>
              </a:rPr>
              <a:t> (IPv6, UDP, …)</a:t>
            </a:r>
          </a:p>
          <a:p>
            <a:pPr lvl="1"/>
            <a:endParaRPr lang="fr-FR" altLang="x-none" dirty="0">
              <a:ea typeface="ＭＳ Ｐゴシック" charset="-128"/>
            </a:endParaRPr>
          </a:p>
        </p:txBody>
      </p:sp>
      <p:sp>
        <p:nvSpPr>
          <p:cNvPr id="15363" name="Espace réservé du numéro de diapositive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50">
                <a:solidFill>
                  <a:schemeClr val="tx1"/>
                </a:solidFill>
                <a:latin typeface="Arial" charset="0"/>
                <a:ea typeface="MS PGothic" charset="-128"/>
              </a:defRPr>
            </a:lvl1pPr>
            <a:lvl2pPr marL="417910" indent="-160735">
              <a:defRPr sz="1350">
                <a:solidFill>
                  <a:schemeClr val="tx1"/>
                </a:solidFill>
                <a:latin typeface="Arial" charset="0"/>
                <a:ea typeface="MS PGothic" charset="-128"/>
              </a:defRPr>
            </a:lvl2pPr>
            <a:lvl3pPr marL="642938" indent="-128588">
              <a:defRPr sz="1350">
                <a:solidFill>
                  <a:schemeClr val="tx1"/>
                </a:solidFill>
                <a:latin typeface="Arial" charset="0"/>
                <a:ea typeface="MS PGothic" charset="-128"/>
              </a:defRPr>
            </a:lvl3pPr>
            <a:lvl4pPr marL="900113" indent="-128588">
              <a:defRPr sz="1350">
                <a:solidFill>
                  <a:schemeClr val="tx1"/>
                </a:solidFill>
                <a:latin typeface="Arial" charset="0"/>
                <a:ea typeface="MS PGothic" charset="-128"/>
              </a:defRPr>
            </a:lvl4pPr>
            <a:lvl5pPr marL="1157288" indent="-128588">
              <a:defRPr sz="1350">
                <a:solidFill>
                  <a:schemeClr val="tx1"/>
                </a:solidFill>
                <a:latin typeface="Arial" charset="0"/>
                <a:ea typeface="MS PGothic" charset="-128"/>
              </a:defRPr>
            </a:lvl5pPr>
            <a:lvl6pPr marL="1414463" indent="-128588" eaLnBrk="0" fontAlgn="base" hangingPunct="0">
              <a:spcBef>
                <a:spcPct val="0"/>
              </a:spcBef>
              <a:spcAft>
                <a:spcPct val="0"/>
              </a:spcAft>
              <a:defRPr sz="1350">
                <a:solidFill>
                  <a:schemeClr val="tx1"/>
                </a:solidFill>
                <a:latin typeface="Arial" charset="0"/>
                <a:ea typeface="MS PGothic" charset="-128"/>
              </a:defRPr>
            </a:lvl6pPr>
            <a:lvl7pPr marL="1671638" indent="-128588" eaLnBrk="0" fontAlgn="base" hangingPunct="0">
              <a:spcBef>
                <a:spcPct val="0"/>
              </a:spcBef>
              <a:spcAft>
                <a:spcPct val="0"/>
              </a:spcAft>
              <a:defRPr sz="1350">
                <a:solidFill>
                  <a:schemeClr val="tx1"/>
                </a:solidFill>
                <a:latin typeface="Arial" charset="0"/>
                <a:ea typeface="MS PGothic" charset="-128"/>
              </a:defRPr>
            </a:lvl7pPr>
            <a:lvl8pPr marL="1928813" indent="-128588" eaLnBrk="0" fontAlgn="base" hangingPunct="0">
              <a:spcBef>
                <a:spcPct val="0"/>
              </a:spcBef>
              <a:spcAft>
                <a:spcPct val="0"/>
              </a:spcAft>
              <a:defRPr sz="1350">
                <a:solidFill>
                  <a:schemeClr val="tx1"/>
                </a:solidFill>
                <a:latin typeface="Arial" charset="0"/>
                <a:ea typeface="MS PGothic" charset="-128"/>
              </a:defRPr>
            </a:lvl8pPr>
            <a:lvl9pPr marL="2185988" indent="-128588" eaLnBrk="0" fontAlgn="base" hangingPunct="0">
              <a:spcBef>
                <a:spcPct val="0"/>
              </a:spcBef>
              <a:spcAft>
                <a:spcPct val="0"/>
              </a:spcAft>
              <a:defRPr sz="1350">
                <a:solidFill>
                  <a:schemeClr val="tx1"/>
                </a:solidFill>
                <a:latin typeface="Arial" charset="0"/>
                <a:ea typeface="MS PGothic" charset="-128"/>
              </a:defRPr>
            </a:lvl9pPr>
          </a:lstStyle>
          <a:p>
            <a:fld id="{64043D44-0BA1-8848-91B6-A57EE22CBF06}" type="slidenum">
              <a:rPr lang="fr-FR" altLang="x-none" sz="675">
                <a:solidFill>
                  <a:srgbClr val="898989"/>
                </a:solidFill>
              </a:rPr>
              <a:pPr/>
              <a:t>19</a:t>
            </a:fld>
            <a:endParaRPr lang="fr-FR" altLang="x-none" sz="675">
              <a:solidFill>
                <a:srgbClr val="898989"/>
              </a:solidFill>
            </a:endParaRPr>
          </a:p>
        </p:txBody>
      </p:sp>
      <p:sp>
        <p:nvSpPr>
          <p:cNvPr id="5" name="ZoneTexte 1"/>
          <p:cNvSpPr txBox="1"/>
          <p:nvPr/>
        </p:nvSpPr>
        <p:spPr>
          <a:xfrm>
            <a:off x="3410865" y="4761640"/>
            <a:ext cx="2932213" cy="307777"/>
          </a:xfrm>
          <a:prstGeom prst="rect">
            <a:avLst/>
          </a:prstGeom>
          <a:noFill/>
        </p:spPr>
        <p:txBody>
          <a:bodyPr wrap="none" rtlCol="0">
            <a:spAutoFit/>
          </a:bodyPr>
          <a:lstStyle/>
          <a:p>
            <a:r>
              <a:rPr lang="en-US" sz="1400" dirty="0" smtClean="0">
                <a:cs typeface="Trebuchet MS"/>
              </a:rPr>
              <a:t>draft-ietf-lpwan-ipv6-static-context-hc</a:t>
            </a:r>
            <a:endParaRPr lang="en-US" sz="1400" dirty="0">
              <a:cs typeface="Trebuchet MS"/>
            </a:endParaRPr>
          </a:p>
        </p:txBody>
      </p:sp>
    </p:spTree>
    <p:extLst>
      <p:ext uri="{BB962C8B-B14F-4D97-AF65-F5344CB8AC3E}">
        <p14:creationId xmlns:p14="http://schemas.microsoft.com/office/powerpoint/2010/main" val="33402918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22D2E28D-3C84-FA4F-AA95-DF0FC25EB245}" type="slidenum">
              <a:rPr lang="en-US" smtClean="0"/>
              <a:t>2</a:t>
            </a:fld>
            <a:endParaRPr lang="en-US"/>
          </a:p>
        </p:txBody>
      </p:sp>
      <p:sp>
        <p:nvSpPr>
          <p:cNvPr id="7" name="Rectangle 6"/>
          <p:cNvSpPr/>
          <p:nvPr/>
        </p:nvSpPr>
        <p:spPr>
          <a:xfrm>
            <a:off x="296739" y="1055909"/>
            <a:ext cx="8605419" cy="3308598"/>
          </a:xfrm>
          <a:prstGeom prst="rect">
            <a:avLst/>
          </a:prstGeom>
        </p:spPr>
        <p:txBody>
          <a:bodyPr wrap="square">
            <a:spAutoFit/>
          </a:bodyPr>
          <a:lstStyle/>
          <a:p>
            <a:r>
              <a:rPr lang="en-US" sz="1100" dirty="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r>
              <a:rPr lang="en-US" sz="1100" dirty="0" smtClean="0"/>
              <a:t>:</a:t>
            </a:r>
            <a:endParaRPr lang="en-US" sz="1100" dirty="0"/>
          </a:p>
          <a:p>
            <a:pPr marL="171450" indent="-171450">
              <a:buFont typeface="Arial"/>
              <a:buChar char="•"/>
            </a:pPr>
            <a:r>
              <a:rPr lang="en-US" sz="1100" dirty="0"/>
              <a:t>    The IETF plenary session</a:t>
            </a:r>
          </a:p>
          <a:p>
            <a:pPr marL="171450" indent="-171450">
              <a:buFont typeface="Arial"/>
              <a:buChar char="•"/>
            </a:pPr>
            <a:r>
              <a:rPr lang="en-US" sz="1100" dirty="0"/>
              <a:t>    The IESG, or any member thereof on behalf of the IESG</a:t>
            </a:r>
          </a:p>
          <a:p>
            <a:pPr marL="171450" indent="-171450">
              <a:buFont typeface="Arial"/>
              <a:buChar char="•"/>
            </a:pPr>
            <a:r>
              <a:rPr lang="en-US" sz="1100" dirty="0"/>
              <a:t>    Any IETF mailing list, including the IETF list itself, any working group or design team list, or any other list functioning under IETF auspices</a:t>
            </a:r>
          </a:p>
          <a:p>
            <a:pPr marL="171450" indent="-171450">
              <a:buFont typeface="Arial"/>
              <a:buChar char="•"/>
            </a:pPr>
            <a:r>
              <a:rPr lang="en-US" sz="1100" dirty="0"/>
              <a:t>    Any IETF working group or portion thereof</a:t>
            </a:r>
          </a:p>
          <a:p>
            <a:pPr marL="171450" indent="-171450">
              <a:buFont typeface="Arial"/>
              <a:buChar char="•"/>
            </a:pPr>
            <a:r>
              <a:rPr lang="en-US" sz="1100" dirty="0"/>
              <a:t>    Any Birds of a Feather (BOF) session</a:t>
            </a:r>
          </a:p>
          <a:p>
            <a:pPr marL="171450" indent="-171450">
              <a:buFont typeface="Arial"/>
              <a:buChar char="•"/>
            </a:pPr>
            <a:r>
              <a:rPr lang="en-US" sz="1100" dirty="0"/>
              <a:t>    The IAB or any member thereof on behalf of the IAB</a:t>
            </a:r>
          </a:p>
          <a:p>
            <a:pPr marL="171450" indent="-171450">
              <a:buFont typeface="Arial"/>
              <a:buChar char="•"/>
            </a:pPr>
            <a:r>
              <a:rPr lang="en-US" sz="1100" dirty="0"/>
              <a:t>    The RFC Editor or the Internet-Drafts function</a:t>
            </a:r>
          </a:p>
          <a:p>
            <a:endParaRPr lang="en-US" sz="1100" dirty="0"/>
          </a:p>
          <a:p>
            <a:r>
              <a:rPr lang="en-US" sz="1100" dirty="0"/>
              <a:t>All IETF Contributions are subject to the rules of RFC 5378 and RFC 3979 (updated by RFC 4879).</a:t>
            </a:r>
          </a:p>
          <a:p>
            <a:endParaRPr lang="en-US" sz="1100" dirty="0"/>
          </a:p>
          <a:p>
            <a:r>
              <a:rPr lang="en-US" sz="1100" dirty="0"/>
              <a:t>Statements made outside of an IETF session, mailing list or other function, that are clearly not intended to be input to an IETF activity, group or function, are not IETF Contributions in the context of this notice.  Please consult RFC 5378 and RFC 3979 for details.</a:t>
            </a:r>
          </a:p>
          <a:p>
            <a:endParaRPr lang="en-US" sz="1100" dirty="0"/>
          </a:p>
          <a:p>
            <a:r>
              <a:rPr lang="en-US" sz="1100" dirty="0"/>
              <a:t>A participant in any IETF activity is deemed to accept all IETF rules of process, as documented in Best Current Practices RFCs and IESG Statements.</a:t>
            </a:r>
          </a:p>
          <a:p>
            <a:endParaRPr lang="en-US" sz="1100" dirty="0"/>
          </a:p>
          <a:p>
            <a:r>
              <a:rPr lang="en-US" sz="1100" dirty="0"/>
              <a:t>A participant in any IETF activity acknowledges that written, audio and video records of meetings may be made and may be available to the public</a:t>
            </a:r>
            <a:r>
              <a:rPr lang="en-US" sz="1100" dirty="0" smtClean="0"/>
              <a:t>.</a:t>
            </a:r>
            <a:endParaRPr lang="en-US" sz="1100" dirty="0"/>
          </a:p>
        </p:txBody>
      </p:sp>
      <p:sp>
        <p:nvSpPr>
          <p:cNvPr id="8" name="Titre 7"/>
          <p:cNvSpPr>
            <a:spLocks noGrp="1"/>
          </p:cNvSpPr>
          <p:nvPr>
            <p:ph type="title"/>
          </p:nvPr>
        </p:nvSpPr>
        <p:spPr/>
        <p:txBody>
          <a:bodyPr>
            <a:normAutofit fontScale="90000"/>
          </a:bodyPr>
          <a:lstStyle/>
          <a:p>
            <a:r>
              <a:rPr lang="en-US" smtClean="0"/>
              <a:t>Note Well</a:t>
            </a:r>
            <a:endParaRPr lang="en-US"/>
          </a:p>
        </p:txBody>
      </p:sp>
    </p:spTree>
    <p:extLst>
      <p:ext uri="{BB962C8B-B14F-4D97-AF65-F5344CB8AC3E}">
        <p14:creationId xmlns:p14="http://schemas.microsoft.com/office/powerpoint/2010/main" val="12063427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Fragmentation</a:t>
            </a:r>
            <a:endParaRPr lang="fr-FR" dirty="0"/>
          </a:p>
        </p:txBody>
      </p:sp>
      <p:sp>
        <p:nvSpPr>
          <p:cNvPr id="3" name="Sous-titre 2"/>
          <p:cNvSpPr>
            <a:spLocks noGrp="1"/>
          </p:cNvSpPr>
          <p:nvPr>
            <p:ph type="subTitle" idx="1"/>
          </p:nvPr>
        </p:nvSpPr>
        <p:spPr/>
        <p:txBody>
          <a:bodyPr/>
          <a:lstStyle/>
          <a:p>
            <a:endParaRPr lang="fr-FR"/>
          </a:p>
        </p:txBody>
      </p:sp>
      <p:sp>
        <p:nvSpPr>
          <p:cNvPr id="4" name="ZoneTexte 1"/>
          <p:cNvSpPr txBox="1"/>
          <p:nvPr/>
        </p:nvSpPr>
        <p:spPr>
          <a:xfrm>
            <a:off x="3410865" y="4761640"/>
            <a:ext cx="2932213" cy="307777"/>
          </a:xfrm>
          <a:prstGeom prst="rect">
            <a:avLst/>
          </a:prstGeom>
          <a:noFill/>
        </p:spPr>
        <p:txBody>
          <a:bodyPr wrap="none" rtlCol="0">
            <a:spAutoFit/>
          </a:bodyPr>
          <a:lstStyle/>
          <a:p>
            <a:r>
              <a:rPr lang="en-US" sz="1400" dirty="0" smtClean="0">
                <a:cs typeface="Trebuchet MS"/>
              </a:rPr>
              <a:t>draft-ietf-lpwan-ipv6-static-context-hc</a:t>
            </a:r>
            <a:endParaRPr lang="en-US" sz="1400" dirty="0">
              <a:cs typeface="Trebuchet MS"/>
            </a:endParaRPr>
          </a:p>
        </p:txBody>
      </p:sp>
    </p:spTree>
    <p:extLst>
      <p:ext uri="{BB962C8B-B14F-4D97-AF65-F5344CB8AC3E}">
        <p14:creationId xmlns:p14="http://schemas.microsoft.com/office/powerpoint/2010/main" val="5759994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smtClean="0"/>
              <a:t>Reliability options: definition</a:t>
            </a:r>
            <a:endParaRPr lang="en-US" dirty="0"/>
          </a:p>
        </p:txBody>
      </p:sp>
      <p:sp>
        <p:nvSpPr>
          <p:cNvPr id="3" name="Espace réservé du contenu 2"/>
          <p:cNvSpPr>
            <a:spLocks noGrp="1"/>
          </p:cNvSpPr>
          <p:nvPr>
            <p:ph idx="1"/>
          </p:nvPr>
        </p:nvSpPr>
        <p:spPr>
          <a:xfrm>
            <a:off x="457200" y="960662"/>
            <a:ext cx="8229600" cy="3774624"/>
          </a:xfrm>
        </p:spPr>
        <p:txBody>
          <a:bodyPr>
            <a:normAutofit fontScale="92500" lnSpcReduction="20000"/>
          </a:bodyPr>
          <a:lstStyle/>
          <a:p>
            <a:r>
              <a:rPr lang="en-US" sz="2400" dirty="0" smtClean="0"/>
              <a:t>Clarifying the available reliability options</a:t>
            </a:r>
          </a:p>
          <a:p>
            <a:r>
              <a:rPr lang="en-US" sz="2400" dirty="0" smtClean="0"/>
              <a:t>Reluctance about “NACK” term</a:t>
            </a:r>
          </a:p>
          <a:p>
            <a:endParaRPr lang="en-US" sz="2400" dirty="0" smtClean="0"/>
          </a:p>
          <a:p>
            <a:r>
              <a:rPr lang="en-US" sz="2400" dirty="0" smtClean="0"/>
              <a:t>Reliability options</a:t>
            </a:r>
          </a:p>
          <a:p>
            <a:pPr lvl="1"/>
            <a:r>
              <a:rPr lang="en-US" sz="2000" dirty="0" smtClean="0"/>
              <a:t>No ACK</a:t>
            </a:r>
          </a:p>
          <a:p>
            <a:pPr lvl="1"/>
            <a:r>
              <a:rPr lang="en-US" sz="2000" dirty="0" smtClean="0"/>
              <a:t>Packet mode – ACK “Always”</a:t>
            </a:r>
          </a:p>
          <a:p>
            <a:pPr lvl="1"/>
            <a:r>
              <a:rPr lang="en-US" sz="2000" dirty="0" smtClean="0"/>
              <a:t>Packet mode – ACK on error</a:t>
            </a:r>
          </a:p>
          <a:p>
            <a:pPr lvl="1"/>
            <a:r>
              <a:rPr lang="en-US" sz="2000" dirty="0" smtClean="0"/>
              <a:t>Window mode – ACK “Always”</a:t>
            </a:r>
          </a:p>
          <a:p>
            <a:pPr lvl="1"/>
            <a:r>
              <a:rPr lang="en-US" sz="2000" dirty="0" smtClean="0"/>
              <a:t>Window mode – ACK on error</a:t>
            </a:r>
          </a:p>
          <a:p>
            <a:endParaRPr lang="en-US" sz="2400" dirty="0" smtClean="0"/>
          </a:p>
          <a:p>
            <a:r>
              <a:rPr lang="en-US" sz="2400" dirty="0" smtClean="0"/>
              <a:t>New terms used throughout current working (</a:t>
            </a:r>
            <a:r>
              <a:rPr lang="en-US" sz="2400" dirty="0" err="1" smtClean="0"/>
              <a:t>github</a:t>
            </a:r>
            <a:r>
              <a:rPr lang="en-US" sz="2400" dirty="0" smtClean="0"/>
              <a:t>) version</a:t>
            </a:r>
          </a:p>
          <a:p>
            <a:pPr lvl="1"/>
            <a:r>
              <a:rPr lang="en-US" sz="2000" dirty="0" smtClean="0"/>
              <a:t>Instead of the former </a:t>
            </a:r>
            <a:r>
              <a:rPr lang="en-US" sz="2000" dirty="0" err="1" smtClean="0"/>
              <a:t>UnR</a:t>
            </a:r>
            <a:r>
              <a:rPr lang="en-US" sz="2000" dirty="0" smtClean="0"/>
              <a:t>, </a:t>
            </a:r>
            <a:r>
              <a:rPr lang="en-US" sz="2000" dirty="0" err="1" smtClean="0"/>
              <a:t>RpP</a:t>
            </a:r>
            <a:r>
              <a:rPr lang="en-US" sz="2000" dirty="0" smtClean="0"/>
              <a:t>, </a:t>
            </a:r>
            <a:r>
              <a:rPr lang="en-US" sz="2000" dirty="0" err="1" smtClean="0"/>
              <a:t>RpW</a:t>
            </a:r>
            <a:endParaRPr lang="en-US" sz="2000" dirty="0"/>
          </a:p>
          <a:p>
            <a:pPr lvl="1"/>
            <a:endParaRPr lang="en-US" sz="2400" dirty="0" smtClean="0"/>
          </a:p>
          <a:p>
            <a:pPr lvl="1"/>
            <a:endParaRPr lang="en-US" sz="2400" dirty="0" smtClean="0"/>
          </a:p>
          <a:p>
            <a:endParaRPr lang="en-US" sz="2800" dirty="0" smtClean="0"/>
          </a:p>
          <a:p>
            <a:pPr lvl="1"/>
            <a:endParaRPr lang="en-US" dirty="0"/>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21</a:t>
            </a:fld>
            <a:endParaRPr lang="fr-FR"/>
          </a:p>
        </p:txBody>
      </p:sp>
      <p:sp>
        <p:nvSpPr>
          <p:cNvPr id="5" name="ZoneTexte 1"/>
          <p:cNvSpPr txBox="1"/>
          <p:nvPr/>
        </p:nvSpPr>
        <p:spPr>
          <a:xfrm>
            <a:off x="3410865" y="4761640"/>
            <a:ext cx="2932213" cy="307777"/>
          </a:xfrm>
          <a:prstGeom prst="rect">
            <a:avLst/>
          </a:prstGeom>
          <a:noFill/>
        </p:spPr>
        <p:txBody>
          <a:bodyPr wrap="none" rtlCol="0">
            <a:spAutoFit/>
          </a:bodyPr>
          <a:lstStyle/>
          <a:p>
            <a:r>
              <a:rPr lang="en-US" sz="1400" dirty="0" smtClean="0">
                <a:cs typeface="Trebuchet MS"/>
              </a:rPr>
              <a:t>draft-ietf-lpwan-ipv6-static-context-hc</a:t>
            </a:r>
            <a:endParaRPr lang="en-US" sz="1400" dirty="0">
              <a:cs typeface="Trebuchet MS"/>
            </a:endParaRPr>
          </a:p>
        </p:txBody>
      </p:sp>
    </p:spTree>
    <p:extLst>
      <p:ext uri="{BB962C8B-B14F-4D97-AF65-F5344CB8AC3E}">
        <p14:creationId xmlns:p14="http://schemas.microsoft.com/office/powerpoint/2010/main" val="30301784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smtClean="0"/>
              <a:t>Reliability options: discussion</a:t>
            </a:r>
            <a:endParaRPr lang="en-US" dirty="0"/>
          </a:p>
        </p:txBody>
      </p:sp>
      <p:sp>
        <p:nvSpPr>
          <p:cNvPr id="3" name="Espace réservé du contenu 2"/>
          <p:cNvSpPr>
            <a:spLocks noGrp="1"/>
          </p:cNvSpPr>
          <p:nvPr>
            <p:ph idx="1"/>
          </p:nvPr>
        </p:nvSpPr>
        <p:spPr>
          <a:xfrm>
            <a:off x="457200" y="960662"/>
            <a:ext cx="8392886" cy="3774624"/>
          </a:xfrm>
        </p:spPr>
        <p:txBody>
          <a:bodyPr>
            <a:normAutofit/>
          </a:bodyPr>
          <a:lstStyle/>
          <a:p>
            <a:r>
              <a:rPr lang="en-US" sz="2400" smtClean="0"/>
              <a:t>Discussion on pros/cons of each reliability option</a:t>
            </a:r>
          </a:p>
          <a:p>
            <a:pPr lvl="1"/>
            <a:r>
              <a:rPr lang="en-US" sz="2000" smtClean="0"/>
              <a:t>Text plus summary table</a:t>
            </a:r>
          </a:p>
          <a:p>
            <a:pPr lvl="1"/>
            <a:r>
              <a:rPr lang="en-US" sz="2000" smtClean="0"/>
              <a:t>‘No ACK’ not in the table: not actually tied to Packet or Window modes</a:t>
            </a:r>
          </a:p>
          <a:p>
            <a:endParaRPr lang="en-US" sz="2000" smtClean="0"/>
          </a:p>
          <a:p>
            <a:pPr lvl="1"/>
            <a:endParaRPr lang="en-US" sz="2000" smtClean="0"/>
          </a:p>
          <a:p>
            <a:pPr marL="457062" lvl="1" indent="0">
              <a:buNone/>
            </a:pPr>
            <a:r>
              <a:rPr lang="en-US" sz="2100" smtClean="0"/>
              <a:t> </a:t>
            </a:r>
            <a:endParaRPr lang="en-US" sz="2100"/>
          </a:p>
          <a:p>
            <a:pPr lvl="1"/>
            <a:endParaRPr lang="en-US" sz="2400" smtClean="0"/>
          </a:p>
          <a:p>
            <a:pPr lvl="1"/>
            <a:endParaRPr lang="en-US" sz="2400" smtClean="0"/>
          </a:p>
          <a:p>
            <a:endParaRPr lang="en-US" sz="2800" smtClean="0"/>
          </a:p>
          <a:p>
            <a:pPr lvl="1"/>
            <a:endParaRPr lang="en-US" dirty="0"/>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22</a:t>
            </a:fld>
            <a:endParaRPr lang="fr-F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334" y="2122725"/>
            <a:ext cx="7199749" cy="26778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ZoneTexte 1"/>
          <p:cNvSpPr txBox="1"/>
          <p:nvPr/>
        </p:nvSpPr>
        <p:spPr>
          <a:xfrm>
            <a:off x="3410865" y="4761640"/>
            <a:ext cx="2932213" cy="307777"/>
          </a:xfrm>
          <a:prstGeom prst="rect">
            <a:avLst/>
          </a:prstGeom>
          <a:noFill/>
        </p:spPr>
        <p:txBody>
          <a:bodyPr wrap="none" rtlCol="0">
            <a:spAutoFit/>
          </a:bodyPr>
          <a:lstStyle/>
          <a:p>
            <a:r>
              <a:rPr lang="en-US" sz="1400" dirty="0" smtClean="0">
                <a:cs typeface="Trebuchet MS"/>
              </a:rPr>
              <a:t>draft-ietf-lpwan-ipv6-static-context-hc</a:t>
            </a:r>
            <a:endParaRPr lang="en-US" sz="1400" dirty="0">
              <a:cs typeface="Trebuchet MS"/>
            </a:endParaRPr>
          </a:p>
        </p:txBody>
      </p:sp>
    </p:spTree>
    <p:extLst>
      <p:ext uri="{BB962C8B-B14F-4D97-AF65-F5344CB8AC3E}">
        <p14:creationId xmlns:p14="http://schemas.microsoft.com/office/powerpoint/2010/main" val="18667451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 smtClean="0"/>
              <a:t>Fragmentation header formats</a:t>
            </a:r>
            <a:endParaRPr lang="es-ES"/>
          </a:p>
        </p:txBody>
      </p:sp>
      <p:sp>
        <p:nvSpPr>
          <p:cNvPr id="3" name="Content Placeholder 2"/>
          <p:cNvSpPr>
            <a:spLocks noGrp="1"/>
          </p:cNvSpPr>
          <p:nvPr>
            <p:ph idx="1"/>
          </p:nvPr>
        </p:nvSpPr>
        <p:spPr/>
        <p:txBody>
          <a:bodyPr>
            <a:normAutofit/>
          </a:bodyPr>
          <a:lstStyle/>
          <a:p>
            <a:r>
              <a:rPr lang="es-ES" sz="2800" smtClean="0"/>
              <a:t>Not the last fragment:</a:t>
            </a:r>
          </a:p>
          <a:p>
            <a:endParaRPr lang="es-ES" sz="2800"/>
          </a:p>
          <a:p>
            <a:endParaRPr lang="es-ES" sz="2800" smtClean="0"/>
          </a:p>
          <a:p>
            <a:r>
              <a:rPr lang="es-ES" sz="2800" smtClean="0"/>
              <a:t>Last fragment:</a:t>
            </a:r>
            <a:endParaRPr lang="es-ES" sz="2800"/>
          </a:p>
        </p:txBody>
      </p:sp>
      <p:sp>
        <p:nvSpPr>
          <p:cNvPr id="4" name="Slide Number Placeholder 3"/>
          <p:cNvSpPr>
            <a:spLocks noGrp="1"/>
          </p:cNvSpPr>
          <p:nvPr>
            <p:ph type="sldNum" sz="quarter" idx="12"/>
          </p:nvPr>
        </p:nvSpPr>
        <p:spPr/>
        <p:txBody>
          <a:bodyPr/>
          <a:lstStyle/>
          <a:p>
            <a:fld id="{22D2E28D-3C84-FA4F-AA95-DF0FC25EB245}" type="slidenum">
              <a:rPr lang="fr-FR" smtClean="0"/>
              <a:t>23</a:t>
            </a:fld>
            <a:endParaRPr lang="fr-FR"/>
          </a:p>
        </p:txBody>
      </p:sp>
      <p:sp>
        <p:nvSpPr>
          <p:cNvPr id="8" name="TextBox 7"/>
          <p:cNvSpPr txBox="1"/>
          <p:nvPr/>
        </p:nvSpPr>
        <p:spPr>
          <a:xfrm>
            <a:off x="5192468" y="1097717"/>
            <a:ext cx="3799132" cy="1754326"/>
          </a:xfrm>
          <a:prstGeom prst="rect">
            <a:avLst/>
          </a:prstGeom>
          <a:noFill/>
        </p:spPr>
        <p:txBody>
          <a:bodyPr wrap="square" rtlCol="0">
            <a:spAutoFit/>
          </a:bodyPr>
          <a:lstStyle/>
          <a:p>
            <a:pPr marL="285750" indent="-285750">
              <a:buFontTx/>
              <a:buChar char="-"/>
            </a:pPr>
            <a:r>
              <a:rPr lang="es-ES" smtClean="0"/>
              <a:t>Datagram Tag</a:t>
            </a:r>
          </a:p>
          <a:p>
            <a:pPr marL="285750" indent="-285750">
              <a:buFontTx/>
              <a:buChar char="-"/>
            </a:pPr>
            <a:r>
              <a:rPr lang="es-ES" smtClean="0"/>
              <a:t>Allows interleaving fragments from different IPv6 datagrams</a:t>
            </a:r>
          </a:p>
          <a:p>
            <a:pPr marL="285750" indent="-285750">
              <a:buFontTx/>
              <a:buChar char="-"/>
            </a:pPr>
            <a:r>
              <a:rPr lang="es-ES" smtClean="0"/>
              <a:t>Sequentially increasing</a:t>
            </a:r>
          </a:p>
          <a:p>
            <a:pPr marL="285750" indent="-285750">
              <a:buFontTx/>
              <a:buChar char="-"/>
            </a:pPr>
            <a:r>
              <a:rPr lang="es-ES" smtClean="0"/>
              <a:t>Starts from </a:t>
            </a:r>
            <a:r>
              <a:rPr lang="es-ES"/>
              <a:t>0, wraps from </a:t>
            </a:r>
            <a:r>
              <a:rPr lang="es-ES" smtClean="0"/>
              <a:t>2</a:t>
            </a:r>
            <a:r>
              <a:rPr lang="es-ES" baseline="30000" smtClean="0"/>
              <a:t>T</a:t>
            </a:r>
            <a:r>
              <a:rPr lang="es-ES" smtClean="0"/>
              <a:t>-1 to 0</a:t>
            </a:r>
          </a:p>
          <a:p>
            <a:pPr marL="285750" indent="-285750">
              <a:buFontTx/>
              <a:buChar char="-"/>
            </a:pPr>
            <a:r>
              <a:rPr lang="es-ES" smtClean="0"/>
              <a:t>T≥0</a:t>
            </a:r>
            <a:endParaRPr lang="es-ES"/>
          </a:p>
        </p:txBody>
      </p:sp>
      <p:sp>
        <p:nvSpPr>
          <p:cNvPr id="11" name="TextBox 10"/>
          <p:cNvSpPr txBox="1"/>
          <p:nvPr/>
        </p:nvSpPr>
        <p:spPr>
          <a:xfrm>
            <a:off x="163285" y="3516104"/>
            <a:ext cx="1540569" cy="1200329"/>
          </a:xfrm>
          <a:prstGeom prst="rect">
            <a:avLst/>
          </a:prstGeom>
          <a:noFill/>
          <a:ln>
            <a:solidFill>
              <a:srgbClr val="FF0000"/>
            </a:solidFill>
          </a:ln>
        </p:spPr>
        <p:txBody>
          <a:bodyPr wrap="square" rtlCol="0">
            <a:spAutoFit/>
          </a:bodyPr>
          <a:lstStyle/>
          <a:p>
            <a:pPr algn="ctr"/>
            <a:r>
              <a:rPr lang="es-ES" smtClean="0"/>
              <a:t>R, T, N, M to be decided by underlying L2 technology</a:t>
            </a:r>
            <a:endParaRPr lang="es-E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250" y="1777385"/>
            <a:ext cx="3393602" cy="1039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99556" y="3309256"/>
            <a:ext cx="4207316" cy="925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extBox 18"/>
          <p:cNvSpPr txBox="1"/>
          <p:nvPr/>
        </p:nvSpPr>
        <p:spPr>
          <a:xfrm>
            <a:off x="3546957" y="4396286"/>
            <a:ext cx="4791505" cy="646331"/>
          </a:xfrm>
          <a:prstGeom prst="rect">
            <a:avLst/>
          </a:prstGeom>
          <a:noFill/>
          <a:ln>
            <a:solidFill>
              <a:schemeClr val="accent1"/>
            </a:solidFill>
          </a:ln>
        </p:spPr>
        <p:txBody>
          <a:bodyPr wrap="square" rtlCol="0">
            <a:spAutoFit/>
          </a:bodyPr>
          <a:lstStyle/>
          <a:p>
            <a:r>
              <a:rPr lang="es-ES" smtClean="0"/>
              <a:t>Rule ID to signal “a fragment”: allows interleaving non-fragmented and fragmented IPv6 datagrams</a:t>
            </a:r>
            <a:endParaRPr lang="es-ES"/>
          </a:p>
        </p:txBody>
      </p:sp>
      <p:sp>
        <p:nvSpPr>
          <p:cNvPr id="20" name="Rectangular Callout 19"/>
          <p:cNvSpPr/>
          <p:nvPr/>
        </p:nvSpPr>
        <p:spPr>
          <a:xfrm>
            <a:off x="5181582" y="1081452"/>
            <a:ext cx="3733797" cy="1735908"/>
          </a:xfrm>
          <a:prstGeom prst="wedgeRectCallout">
            <a:avLst>
              <a:gd name="adj1" fmla="val -88422"/>
              <a:gd name="adj2" fmla="val 24400"/>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2" name="ZoneTexte 1"/>
          <p:cNvSpPr txBox="1"/>
          <p:nvPr/>
        </p:nvSpPr>
        <p:spPr>
          <a:xfrm>
            <a:off x="3410865" y="4761640"/>
            <a:ext cx="2932213" cy="307777"/>
          </a:xfrm>
          <a:prstGeom prst="rect">
            <a:avLst/>
          </a:prstGeom>
          <a:noFill/>
        </p:spPr>
        <p:txBody>
          <a:bodyPr wrap="none" rtlCol="0">
            <a:spAutoFit/>
          </a:bodyPr>
          <a:lstStyle/>
          <a:p>
            <a:r>
              <a:rPr lang="en-US" sz="1400" dirty="0" smtClean="0">
                <a:cs typeface="Trebuchet MS"/>
              </a:rPr>
              <a:t>draft-ietf-lpwan-ipv6-static-context-hc</a:t>
            </a:r>
            <a:endParaRPr lang="en-US" sz="1400" dirty="0">
              <a:cs typeface="Trebuchet MS"/>
            </a:endParaRPr>
          </a:p>
        </p:txBody>
      </p:sp>
    </p:spTree>
    <p:extLst>
      <p:ext uri="{BB962C8B-B14F-4D97-AF65-F5344CB8AC3E}">
        <p14:creationId xmlns:p14="http://schemas.microsoft.com/office/powerpoint/2010/main" val="10249102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 smtClean="0"/>
              <a:t>ACK format</a:t>
            </a:r>
            <a:endParaRPr lang="es-ES"/>
          </a:p>
        </p:txBody>
      </p:sp>
      <p:sp>
        <p:nvSpPr>
          <p:cNvPr id="3" name="Content Placeholder 2"/>
          <p:cNvSpPr>
            <a:spLocks noGrp="1"/>
          </p:cNvSpPr>
          <p:nvPr>
            <p:ph idx="1"/>
          </p:nvPr>
        </p:nvSpPr>
        <p:spPr/>
        <p:txBody>
          <a:bodyPr/>
          <a:lstStyle/>
          <a:p>
            <a:r>
              <a:rPr lang="es-ES" sz="2400" smtClean="0"/>
              <a:t>General format</a:t>
            </a:r>
          </a:p>
          <a:p>
            <a:endParaRPr lang="es-ES" sz="2400" smtClean="0"/>
          </a:p>
          <a:p>
            <a:endParaRPr lang="es-ES" sz="2400"/>
          </a:p>
          <a:p>
            <a:r>
              <a:rPr lang="es-ES" sz="2400" smtClean="0"/>
              <a:t>Example</a:t>
            </a:r>
          </a:p>
          <a:p>
            <a:pPr lvl="1"/>
            <a:r>
              <a:rPr lang="es-ES" sz="2000" smtClean="0"/>
              <a:t>11 fragments, 2nd and 9th lost</a:t>
            </a:r>
          </a:p>
          <a:p>
            <a:pPr lvl="1"/>
            <a:endParaRPr lang="es-ES" sz="2400"/>
          </a:p>
          <a:p>
            <a:pPr lvl="1"/>
            <a:endParaRPr lang="es-ES" sz="2000" smtClean="0"/>
          </a:p>
          <a:p>
            <a:pPr lvl="1"/>
            <a:endParaRPr lang="es-ES" sz="2000" smtClean="0"/>
          </a:p>
          <a:p>
            <a:endParaRPr lang="es-ES"/>
          </a:p>
        </p:txBody>
      </p:sp>
      <p:sp>
        <p:nvSpPr>
          <p:cNvPr id="4" name="Slide Number Placeholder 3"/>
          <p:cNvSpPr>
            <a:spLocks noGrp="1"/>
          </p:cNvSpPr>
          <p:nvPr>
            <p:ph type="sldNum" sz="quarter" idx="12"/>
          </p:nvPr>
        </p:nvSpPr>
        <p:spPr/>
        <p:txBody>
          <a:bodyPr/>
          <a:lstStyle/>
          <a:p>
            <a:fld id="{22D2E28D-3C84-FA4F-AA95-DF0FC25EB245}" type="slidenum">
              <a:rPr lang="fr-FR" smtClean="0"/>
              <a:t>24</a:t>
            </a:fld>
            <a:endParaRPr lang="fr-F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2843" y="1714336"/>
            <a:ext cx="3873954" cy="9417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a:off x="5506797" y="1058641"/>
            <a:ext cx="2743246" cy="923330"/>
          </a:xfrm>
          <a:prstGeom prst="rect">
            <a:avLst/>
          </a:prstGeom>
          <a:noFill/>
        </p:spPr>
        <p:txBody>
          <a:bodyPr wrap="square" rtlCol="0">
            <a:spAutoFit/>
          </a:bodyPr>
          <a:lstStyle/>
          <a:p>
            <a:r>
              <a:rPr lang="es-ES" smtClean="0"/>
              <a:t>- Same value as DTag in the fragments for which this ACK is provided</a:t>
            </a:r>
            <a:endParaRPr lang="es-ES"/>
          </a:p>
        </p:txBody>
      </p:sp>
      <p:sp>
        <p:nvSpPr>
          <p:cNvPr id="15" name="Rectangular Callout 14"/>
          <p:cNvSpPr/>
          <p:nvPr/>
        </p:nvSpPr>
        <p:spPr>
          <a:xfrm>
            <a:off x="5506797" y="1058642"/>
            <a:ext cx="2743246" cy="923328"/>
          </a:xfrm>
          <a:prstGeom prst="wedgeRectCallout">
            <a:avLst>
              <a:gd name="adj1" fmla="val -114539"/>
              <a:gd name="adj2" fmla="val 69421"/>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5937" y="3472543"/>
            <a:ext cx="5442177" cy="10450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ZoneTexte 1"/>
          <p:cNvSpPr txBox="1"/>
          <p:nvPr/>
        </p:nvSpPr>
        <p:spPr>
          <a:xfrm>
            <a:off x="3410865" y="4761640"/>
            <a:ext cx="2932213" cy="307777"/>
          </a:xfrm>
          <a:prstGeom prst="rect">
            <a:avLst/>
          </a:prstGeom>
          <a:noFill/>
        </p:spPr>
        <p:txBody>
          <a:bodyPr wrap="none" rtlCol="0">
            <a:spAutoFit/>
          </a:bodyPr>
          <a:lstStyle/>
          <a:p>
            <a:r>
              <a:rPr lang="en-US" sz="1400" dirty="0" smtClean="0">
                <a:cs typeface="Trebuchet MS"/>
              </a:rPr>
              <a:t>draft-ietf-lpwan-ipv6-static-context-hc</a:t>
            </a:r>
            <a:endParaRPr lang="en-US" sz="1400" dirty="0">
              <a:cs typeface="Trebuchet MS"/>
            </a:endParaRPr>
          </a:p>
        </p:txBody>
      </p:sp>
    </p:spTree>
    <p:extLst>
      <p:ext uri="{BB962C8B-B14F-4D97-AF65-F5344CB8AC3E}">
        <p14:creationId xmlns:p14="http://schemas.microsoft.com/office/powerpoint/2010/main" val="28089879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 smtClean="0"/>
              <a:t>ACK on error timer</a:t>
            </a:r>
            <a:endParaRPr lang="es-ES"/>
          </a:p>
        </p:txBody>
      </p:sp>
      <p:sp>
        <p:nvSpPr>
          <p:cNvPr id="3" name="Content Placeholder 2"/>
          <p:cNvSpPr>
            <a:spLocks noGrp="1"/>
          </p:cNvSpPr>
          <p:nvPr>
            <p:ph idx="1"/>
          </p:nvPr>
        </p:nvSpPr>
        <p:spPr>
          <a:xfrm>
            <a:off x="457200" y="843023"/>
            <a:ext cx="8229600" cy="3903148"/>
          </a:xfrm>
        </p:spPr>
        <p:txBody>
          <a:bodyPr>
            <a:normAutofit fontScale="85000" lnSpcReduction="20000"/>
          </a:bodyPr>
          <a:lstStyle/>
          <a:p>
            <a:r>
              <a:rPr lang="es-ES" sz="2600" smtClean="0"/>
              <a:t>Upon reception of the first fragment from an IPv6 datagram, the receiver starts a timer</a:t>
            </a:r>
          </a:p>
          <a:p>
            <a:pPr lvl="1"/>
            <a:endParaRPr lang="es-ES" sz="2200" smtClean="0"/>
          </a:p>
          <a:p>
            <a:r>
              <a:rPr lang="es-ES" sz="2600" smtClean="0"/>
              <a:t>The timer is reset every time a new fragment (same IPv6 packet) is received</a:t>
            </a:r>
          </a:p>
          <a:p>
            <a:pPr lvl="1"/>
            <a:r>
              <a:rPr lang="es-ES" sz="2200" smtClean="0"/>
              <a:t>Assumption: not many long bursts of losses, so the initial timer value may be kept relatively small (e.g. a few expected RTTs)</a:t>
            </a:r>
          </a:p>
          <a:p>
            <a:pPr lvl="1"/>
            <a:r>
              <a:rPr lang="es-ES" sz="2200" smtClean="0"/>
              <a:t>Difficult to estimate the time needed for a whole packet or window (may be large)</a:t>
            </a:r>
          </a:p>
          <a:p>
            <a:pPr lvl="1"/>
            <a:endParaRPr lang="es-ES" sz="2200" smtClean="0"/>
          </a:p>
          <a:p>
            <a:r>
              <a:rPr lang="es-ES" sz="2600" smtClean="0"/>
              <a:t>Upon timer expiration</a:t>
            </a:r>
          </a:p>
          <a:p>
            <a:pPr lvl="1"/>
            <a:r>
              <a:rPr lang="es-ES" sz="2200" smtClean="0"/>
              <a:t>Packet mode: if last fragment not received, ACK transmitted</a:t>
            </a:r>
          </a:p>
          <a:p>
            <a:pPr lvl="1"/>
            <a:r>
              <a:rPr lang="es-ES" sz="2200" smtClean="0"/>
              <a:t>Window mode: if last frag of window not received, ACK transm.</a:t>
            </a:r>
            <a:endParaRPr lang="es-ES" sz="2200"/>
          </a:p>
          <a:p>
            <a:endParaRPr lang="es-ES" sz="1000"/>
          </a:p>
          <a:p>
            <a:endParaRPr lang="es-ES" sz="2800"/>
          </a:p>
          <a:p>
            <a:endParaRPr lang="es-ES"/>
          </a:p>
        </p:txBody>
      </p:sp>
      <p:sp>
        <p:nvSpPr>
          <p:cNvPr id="4" name="Slide Number Placeholder 3"/>
          <p:cNvSpPr>
            <a:spLocks noGrp="1"/>
          </p:cNvSpPr>
          <p:nvPr>
            <p:ph type="sldNum" sz="quarter" idx="12"/>
          </p:nvPr>
        </p:nvSpPr>
        <p:spPr/>
        <p:txBody>
          <a:bodyPr/>
          <a:lstStyle/>
          <a:p>
            <a:fld id="{22D2E28D-3C84-FA4F-AA95-DF0FC25EB245}" type="slidenum">
              <a:rPr lang="fr-FR" smtClean="0"/>
              <a:t>25</a:t>
            </a:fld>
            <a:endParaRPr lang="fr-FR"/>
          </a:p>
        </p:txBody>
      </p:sp>
    </p:spTree>
    <p:extLst>
      <p:ext uri="{BB962C8B-B14F-4D97-AF65-F5344CB8AC3E}">
        <p14:creationId xmlns:p14="http://schemas.microsoft.com/office/powerpoint/2010/main" val="33138239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 smtClean="0"/>
              <a:t>ACK “Always” timer</a:t>
            </a:r>
            <a:endParaRPr lang="es-ES"/>
          </a:p>
        </p:txBody>
      </p:sp>
      <p:sp>
        <p:nvSpPr>
          <p:cNvPr id="3" name="Content Placeholder 2"/>
          <p:cNvSpPr>
            <a:spLocks noGrp="1"/>
          </p:cNvSpPr>
          <p:nvPr>
            <p:ph idx="1"/>
          </p:nvPr>
        </p:nvSpPr>
        <p:spPr>
          <a:xfrm>
            <a:off x="457200" y="843023"/>
            <a:ext cx="8229600" cy="3903148"/>
          </a:xfrm>
        </p:spPr>
        <p:txBody>
          <a:bodyPr>
            <a:normAutofit/>
          </a:bodyPr>
          <a:lstStyle/>
          <a:p>
            <a:endParaRPr lang="es-ES" sz="2600" smtClean="0"/>
          </a:p>
          <a:p>
            <a:r>
              <a:rPr lang="es-ES" sz="2600" smtClean="0"/>
              <a:t>Sender starts a timer upon sending last fragment</a:t>
            </a:r>
          </a:p>
          <a:p>
            <a:pPr lvl="1"/>
            <a:r>
              <a:rPr lang="es-ES" sz="2200" smtClean="0"/>
              <a:t>Of the packet (Packet mode)</a:t>
            </a:r>
          </a:p>
          <a:p>
            <a:pPr lvl="1"/>
            <a:r>
              <a:rPr lang="es-ES" sz="2200" smtClean="0"/>
              <a:t>Of the current window (Window mode)</a:t>
            </a:r>
          </a:p>
          <a:p>
            <a:pPr lvl="1"/>
            <a:endParaRPr lang="es-ES" sz="2200" smtClean="0"/>
          </a:p>
          <a:p>
            <a:r>
              <a:rPr lang="es-ES" sz="2600" smtClean="0"/>
              <a:t>Upon timer expiration, if no ACK received</a:t>
            </a:r>
          </a:p>
          <a:p>
            <a:pPr lvl="1"/>
            <a:r>
              <a:rPr lang="es-ES" sz="2200" smtClean="0"/>
              <a:t>Sender retransmits last fragment and restarts the timer</a:t>
            </a:r>
          </a:p>
          <a:p>
            <a:pPr lvl="1"/>
            <a:endParaRPr lang="es-ES" sz="2200"/>
          </a:p>
          <a:p>
            <a:pPr lvl="1"/>
            <a:endParaRPr lang="es-ES" sz="2200"/>
          </a:p>
          <a:p>
            <a:pPr lvl="1"/>
            <a:endParaRPr lang="es-ES" sz="2200" smtClean="0"/>
          </a:p>
          <a:p>
            <a:endParaRPr lang="es-ES" sz="2800"/>
          </a:p>
          <a:p>
            <a:endParaRPr lang="es-ES"/>
          </a:p>
        </p:txBody>
      </p:sp>
      <p:sp>
        <p:nvSpPr>
          <p:cNvPr id="4" name="Slide Number Placeholder 3"/>
          <p:cNvSpPr>
            <a:spLocks noGrp="1"/>
          </p:cNvSpPr>
          <p:nvPr>
            <p:ph type="sldNum" sz="quarter" idx="12"/>
          </p:nvPr>
        </p:nvSpPr>
        <p:spPr/>
        <p:txBody>
          <a:bodyPr/>
          <a:lstStyle/>
          <a:p>
            <a:fld id="{22D2E28D-3C84-FA4F-AA95-DF0FC25EB245}" type="slidenum">
              <a:rPr lang="fr-FR" smtClean="0"/>
              <a:t>26</a:t>
            </a:fld>
            <a:endParaRPr lang="fr-FR"/>
          </a:p>
        </p:txBody>
      </p:sp>
      <p:sp>
        <p:nvSpPr>
          <p:cNvPr id="5" name="ZoneTexte 1"/>
          <p:cNvSpPr txBox="1"/>
          <p:nvPr/>
        </p:nvSpPr>
        <p:spPr>
          <a:xfrm>
            <a:off x="3410865" y="4761640"/>
            <a:ext cx="2932213" cy="307777"/>
          </a:xfrm>
          <a:prstGeom prst="rect">
            <a:avLst/>
          </a:prstGeom>
          <a:noFill/>
        </p:spPr>
        <p:txBody>
          <a:bodyPr wrap="none" rtlCol="0">
            <a:spAutoFit/>
          </a:bodyPr>
          <a:lstStyle/>
          <a:p>
            <a:r>
              <a:rPr lang="en-US" sz="1400" dirty="0" smtClean="0">
                <a:cs typeface="Trebuchet MS"/>
              </a:rPr>
              <a:t>draft-ietf-lpwan-ipv6-static-context-hc</a:t>
            </a:r>
            <a:endParaRPr lang="en-US" sz="1400" dirty="0">
              <a:cs typeface="Trebuchet MS"/>
            </a:endParaRPr>
          </a:p>
        </p:txBody>
      </p:sp>
    </p:spTree>
    <p:extLst>
      <p:ext uri="{BB962C8B-B14F-4D97-AF65-F5344CB8AC3E}">
        <p14:creationId xmlns:p14="http://schemas.microsoft.com/office/powerpoint/2010/main" val="5304323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006"/>
            <a:ext cx="8229600" cy="637043"/>
          </a:xfrm>
        </p:spPr>
        <p:txBody>
          <a:bodyPr>
            <a:normAutofit fontScale="90000"/>
          </a:bodyPr>
          <a:lstStyle/>
          <a:p>
            <a:r>
              <a:rPr lang="es-ES" smtClean="0"/>
              <a:t>Fragment renumbering</a:t>
            </a:r>
            <a:endParaRPr lang="es-ES"/>
          </a:p>
        </p:txBody>
      </p:sp>
      <p:sp>
        <p:nvSpPr>
          <p:cNvPr id="3" name="Content Placeholder 2"/>
          <p:cNvSpPr>
            <a:spLocks noGrp="1"/>
          </p:cNvSpPr>
          <p:nvPr>
            <p:ph idx="1"/>
          </p:nvPr>
        </p:nvSpPr>
        <p:spPr>
          <a:xfrm>
            <a:off x="457200" y="766821"/>
            <a:ext cx="8229600" cy="3903148"/>
          </a:xfrm>
        </p:spPr>
        <p:txBody>
          <a:bodyPr>
            <a:normAutofit/>
          </a:bodyPr>
          <a:lstStyle/>
          <a:p>
            <a:r>
              <a:rPr lang="es-ES" sz="2600" smtClean="0"/>
              <a:t>Minimize ambiguity about resent frags in Packet modes</a:t>
            </a:r>
            <a:endParaRPr lang="es-ES" sz="1800"/>
          </a:p>
          <a:p>
            <a:endParaRPr lang="es-ES" sz="2800"/>
          </a:p>
          <a:p>
            <a:endParaRPr lang="es-ES"/>
          </a:p>
        </p:txBody>
      </p:sp>
      <p:sp>
        <p:nvSpPr>
          <p:cNvPr id="4" name="Slide Number Placeholder 3"/>
          <p:cNvSpPr>
            <a:spLocks noGrp="1"/>
          </p:cNvSpPr>
          <p:nvPr>
            <p:ph type="sldNum" sz="quarter" idx="12"/>
          </p:nvPr>
        </p:nvSpPr>
        <p:spPr/>
        <p:txBody>
          <a:bodyPr/>
          <a:lstStyle/>
          <a:p>
            <a:fld id="{22D2E28D-3C84-FA4F-AA95-DF0FC25EB245}" type="slidenum">
              <a:rPr lang="fr-FR" smtClean="0"/>
              <a:t>27</a:t>
            </a:fld>
            <a:endParaRPr lang="fr-F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4839" y="1393370"/>
            <a:ext cx="4395969" cy="32919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4865911" y="4550223"/>
            <a:ext cx="2688771" cy="369332"/>
          </a:xfrm>
          <a:prstGeom prst="rect">
            <a:avLst/>
          </a:prstGeom>
          <a:noFill/>
        </p:spPr>
        <p:txBody>
          <a:bodyPr wrap="square" rtlCol="0">
            <a:spAutoFit/>
          </a:bodyPr>
          <a:lstStyle/>
          <a:p>
            <a:r>
              <a:rPr lang="es-ES" smtClean="0">
                <a:solidFill>
                  <a:srgbClr val="FF0000"/>
                </a:solidFill>
              </a:rPr>
              <a:t>Fragment renumbering</a:t>
            </a:r>
            <a:endParaRPr lang="en-GB">
              <a:solidFill>
                <a:srgbClr val="FF0000"/>
              </a:solidFill>
            </a:endParaRPr>
          </a:p>
        </p:txBody>
      </p:sp>
      <p:sp>
        <p:nvSpPr>
          <p:cNvPr id="11" name="Rectangular Callout 10"/>
          <p:cNvSpPr/>
          <p:nvPr/>
        </p:nvSpPr>
        <p:spPr>
          <a:xfrm>
            <a:off x="7228114" y="1219969"/>
            <a:ext cx="1781808" cy="2031325"/>
          </a:xfrm>
          <a:prstGeom prst="wedgeRectCallout">
            <a:avLst>
              <a:gd name="adj1" fmla="val -108326"/>
              <a:gd name="adj2" fmla="val 70639"/>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2" name="TextBox 11"/>
          <p:cNvSpPr txBox="1"/>
          <p:nvPr/>
        </p:nvSpPr>
        <p:spPr>
          <a:xfrm>
            <a:off x="7206345" y="1219970"/>
            <a:ext cx="1868893" cy="2031325"/>
          </a:xfrm>
          <a:prstGeom prst="rect">
            <a:avLst/>
          </a:prstGeom>
          <a:noFill/>
        </p:spPr>
        <p:txBody>
          <a:bodyPr wrap="square" rtlCol="0">
            <a:spAutoFit/>
          </a:bodyPr>
          <a:lstStyle/>
          <a:p>
            <a:pPr marL="285750" indent="-285750">
              <a:buFontTx/>
              <a:buChar char="-"/>
            </a:pPr>
            <a:r>
              <a:rPr lang="es-ES"/>
              <a:t>A</a:t>
            </a:r>
            <a:r>
              <a:rPr lang="es-ES" smtClean="0"/>
              <a:t>s for a new sequence of fragments</a:t>
            </a:r>
          </a:p>
          <a:p>
            <a:pPr marL="285750" indent="-285750">
              <a:buFontTx/>
              <a:buChar char="-"/>
            </a:pPr>
            <a:r>
              <a:rPr lang="es-ES" smtClean="0"/>
              <a:t>But last resent frag does not carry CFN=11..1</a:t>
            </a:r>
            <a:endParaRPr lang="es-ES"/>
          </a:p>
        </p:txBody>
      </p:sp>
      <p:pic>
        <p:nvPicPr>
          <p:cNvPr id="1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7839" y="1408657"/>
            <a:ext cx="4284828" cy="32983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p:nvSpPr>
        <p:spPr>
          <a:xfrm>
            <a:off x="1491335" y="4550227"/>
            <a:ext cx="923224" cy="370114"/>
          </a:xfrm>
          <a:prstGeom prst="rect">
            <a:avLst/>
          </a:prstGeom>
          <a:noFill/>
        </p:spPr>
        <p:txBody>
          <a:bodyPr wrap="square" rtlCol="0">
            <a:spAutoFit/>
          </a:bodyPr>
          <a:lstStyle/>
          <a:p>
            <a:r>
              <a:rPr lang="es-ES">
                <a:solidFill>
                  <a:srgbClr val="FF0000"/>
                </a:solidFill>
              </a:rPr>
              <a:t>I</a:t>
            </a:r>
            <a:r>
              <a:rPr lang="es-ES" smtClean="0">
                <a:solidFill>
                  <a:srgbClr val="FF0000"/>
                </a:solidFill>
              </a:rPr>
              <a:t>n -02</a:t>
            </a:r>
            <a:endParaRPr lang="en-GB">
              <a:solidFill>
                <a:srgbClr val="FF0000"/>
              </a:solidFill>
            </a:endParaRPr>
          </a:p>
        </p:txBody>
      </p:sp>
      <p:sp>
        <p:nvSpPr>
          <p:cNvPr id="9" name="Oval 8"/>
          <p:cNvSpPr/>
          <p:nvPr/>
        </p:nvSpPr>
        <p:spPr>
          <a:xfrm>
            <a:off x="6025239" y="3623911"/>
            <a:ext cx="185057" cy="68580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Oval 16"/>
          <p:cNvSpPr/>
          <p:nvPr/>
        </p:nvSpPr>
        <p:spPr>
          <a:xfrm>
            <a:off x="1914833" y="3682751"/>
            <a:ext cx="185057" cy="68580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ZoneTexte 1"/>
          <p:cNvSpPr txBox="1"/>
          <p:nvPr/>
        </p:nvSpPr>
        <p:spPr>
          <a:xfrm>
            <a:off x="3410865" y="4761640"/>
            <a:ext cx="2932213" cy="307777"/>
          </a:xfrm>
          <a:prstGeom prst="rect">
            <a:avLst/>
          </a:prstGeom>
          <a:noFill/>
        </p:spPr>
        <p:txBody>
          <a:bodyPr wrap="none" rtlCol="0">
            <a:spAutoFit/>
          </a:bodyPr>
          <a:lstStyle/>
          <a:p>
            <a:r>
              <a:rPr lang="en-US" sz="1400" dirty="0" smtClean="0">
                <a:cs typeface="Trebuchet MS"/>
              </a:rPr>
              <a:t>draft-ietf-lpwan-ipv6-static-context-hc</a:t>
            </a:r>
            <a:endParaRPr lang="en-US" sz="1400" dirty="0">
              <a:cs typeface="Trebuchet MS"/>
            </a:endParaRPr>
          </a:p>
        </p:txBody>
      </p:sp>
    </p:spTree>
    <p:extLst>
      <p:ext uri="{BB962C8B-B14F-4D97-AF65-F5344CB8AC3E}">
        <p14:creationId xmlns:p14="http://schemas.microsoft.com/office/powerpoint/2010/main" val="33874892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 smtClean="0"/>
              <a:t>Aborting a fragmented transmission</a:t>
            </a:r>
            <a:endParaRPr lang="es-ES"/>
          </a:p>
        </p:txBody>
      </p:sp>
      <p:sp>
        <p:nvSpPr>
          <p:cNvPr id="3" name="Content Placeholder 2"/>
          <p:cNvSpPr>
            <a:spLocks noGrp="1"/>
          </p:cNvSpPr>
          <p:nvPr>
            <p:ph idx="1"/>
          </p:nvPr>
        </p:nvSpPr>
        <p:spPr>
          <a:xfrm>
            <a:off x="457200" y="843023"/>
            <a:ext cx="8229600" cy="3903148"/>
          </a:xfrm>
        </p:spPr>
        <p:txBody>
          <a:bodyPr>
            <a:normAutofit lnSpcReduction="10000"/>
          </a:bodyPr>
          <a:lstStyle/>
          <a:p>
            <a:r>
              <a:rPr lang="es-ES" sz="2600" smtClean="0"/>
              <a:t>Support both sender and receiver aborting fragm’ed tx</a:t>
            </a:r>
          </a:p>
          <a:p>
            <a:r>
              <a:rPr lang="es-ES" sz="2600" smtClean="0"/>
              <a:t>If fragment sender aborts</a:t>
            </a:r>
          </a:p>
          <a:p>
            <a:pPr lvl="1"/>
            <a:r>
              <a:rPr lang="es-ES" sz="2200"/>
              <a:t>It sends a format equivalent to a fragmentation header </a:t>
            </a:r>
            <a:r>
              <a:rPr lang="es-ES" sz="2200" smtClean="0"/>
              <a:t>(without MIC) with </a:t>
            </a:r>
            <a:r>
              <a:rPr lang="es-ES" sz="2200"/>
              <a:t>Rule ID </a:t>
            </a:r>
            <a:r>
              <a:rPr lang="es-ES" sz="2200" smtClean="0"/>
              <a:t>set to TBD_ABORT_TX, and CFN=11..1</a:t>
            </a:r>
          </a:p>
          <a:p>
            <a:r>
              <a:rPr lang="es-ES" sz="2600"/>
              <a:t>If </a:t>
            </a:r>
            <a:r>
              <a:rPr lang="es-ES" sz="2600" smtClean="0"/>
              <a:t>fragment receiver </a:t>
            </a:r>
            <a:r>
              <a:rPr lang="es-ES" sz="2600"/>
              <a:t>aborts</a:t>
            </a:r>
          </a:p>
          <a:p>
            <a:pPr lvl="1"/>
            <a:r>
              <a:rPr lang="es-ES" sz="2200"/>
              <a:t>It </a:t>
            </a:r>
            <a:r>
              <a:rPr lang="es-ES" sz="2200" smtClean="0"/>
              <a:t>sends a Rule ID set to TBD_ABORT_RX</a:t>
            </a:r>
          </a:p>
          <a:p>
            <a:r>
              <a:rPr lang="es-ES" sz="2600" smtClean="0"/>
              <a:t>Resources are released</a:t>
            </a:r>
          </a:p>
          <a:p>
            <a:r>
              <a:rPr lang="es-ES" sz="2600" smtClean="0"/>
              <a:t>Question</a:t>
            </a:r>
          </a:p>
          <a:p>
            <a:pPr lvl="1"/>
            <a:r>
              <a:rPr lang="es-ES" sz="2200" smtClean="0"/>
              <a:t>Aborting one specific IPv6 datagram vs aborting all on-going interleaved fragmented IPv6 datagram transmissions?</a:t>
            </a:r>
            <a:endParaRPr lang="es-ES" sz="2200"/>
          </a:p>
          <a:p>
            <a:pPr lvl="1"/>
            <a:endParaRPr lang="es-ES" sz="1400"/>
          </a:p>
          <a:p>
            <a:endParaRPr lang="es-ES" sz="2800"/>
          </a:p>
          <a:p>
            <a:endParaRPr lang="es-ES"/>
          </a:p>
        </p:txBody>
      </p:sp>
      <p:sp>
        <p:nvSpPr>
          <p:cNvPr id="4" name="Slide Number Placeholder 3"/>
          <p:cNvSpPr>
            <a:spLocks noGrp="1"/>
          </p:cNvSpPr>
          <p:nvPr>
            <p:ph type="sldNum" sz="quarter" idx="12"/>
          </p:nvPr>
        </p:nvSpPr>
        <p:spPr/>
        <p:txBody>
          <a:bodyPr/>
          <a:lstStyle/>
          <a:p>
            <a:fld id="{22D2E28D-3C84-FA4F-AA95-DF0FC25EB245}" type="slidenum">
              <a:rPr lang="fr-FR" smtClean="0"/>
              <a:t>28</a:t>
            </a:fld>
            <a:endParaRPr lang="fr-FR"/>
          </a:p>
        </p:txBody>
      </p:sp>
      <p:sp>
        <p:nvSpPr>
          <p:cNvPr id="5" name="ZoneTexte 1"/>
          <p:cNvSpPr txBox="1"/>
          <p:nvPr/>
        </p:nvSpPr>
        <p:spPr>
          <a:xfrm>
            <a:off x="3410865" y="4761640"/>
            <a:ext cx="2932213" cy="307777"/>
          </a:xfrm>
          <a:prstGeom prst="rect">
            <a:avLst/>
          </a:prstGeom>
          <a:noFill/>
        </p:spPr>
        <p:txBody>
          <a:bodyPr wrap="none" rtlCol="0">
            <a:spAutoFit/>
          </a:bodyPr>
          <a:lstStyle/>
          <a:p>
            <a:r>
              <a:rPr lang="en-US" sz="1400" dirty="0" smtClean="0">
                <a:cs typeface="Trebuchet MS"/>
              </a:rPr>
              <a:t>draft-ietf-lpwan-ipv6-static-context-hc</a:t>
            </a:r>
            <a:endParaRPr lang="en-US" sz="1400" dirty="0">
              <a:cs typeface="Trebuchet MS"/>
            </a:endParaRPr>
          </a:p>
        </p:txBody>
      </p:sp>
    </p:spTree>
    <p:extLst>
      <p:ext uri="{BB962C8B-B14F-4D97-AF65-F5344CB8AC3E}">
        <p14:creationId xmlns:p14="http://schemas.microsoft.com/office/powerpoint/2010/main" val="10772077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 smtClean="0"/>
              <a:t>Editorial improvements</a:t>
            </a:r>
            <a:endParaRPr lang="es-ES"/>
          </a:p>
        </p:txBody>
      </p:sp>
      <p:sp>
        <p:nvSpPr>
          <p:cNvPr id="3" name="Content Placeholder 2"/>
          <p:cNvSpPr>
            <a:spLocks noGrp="1"/>
          </p:cNvSpPr>
          <p:nvPr>
            <p:ph idx="1"/>
          </p:nvPr>
        </p:nvSpPr>
        <p:spPr>
          <a:xfrm>
            <a:off x="457200" y="1621971"/>
            <a:ext cx="8229600" cy="3124200"/>
          </a:xfrm>
        </p:spPr>
        <p:txBody>
          <a:bodyPr>
            <a:normAutofit/>
          </a:bodyPr>
          <a:lstStyle/>
          <a:p>
            <a:r>
              <a:rPr lang="es-ES" sz="2600" smtClean="0"/>
              <a:t>In different sections (e.g. also in the Introduction section)</a:t>
            </a:r>
          </a:p>
          <a:p>
            <a:endParaRPr lang="es-ES" sz="2600" smtClean="0"/>
          </a:p>
          <a:p>
            <a:r>
              <a:rPr lang="es-ES" sz="2600" smtClean="0"/>
              <a:t>No reordering assumption now introduced</a:t>
            </a:r>
          </a:p>
          <a:p>
            <a:pPr lvl="1"/>
            <a:r>
              <a:rPr lang="es-ES" sz="2200" smtClean="0"/>
              <a:t>In the Introduction section</a:t>
            </a:r>
          </a:p>
          <a:p>
            <a:pPr lvl="1"/>
            <a:r>
              <a:rPr lang="es-ES" sz="2200" smtClean="0"/>
              <a:t>In the introductory part of the Fragmentation section</a:t>
            </a:r>
          </a:p>
          <a:p>
            <a:endParaRPr lang="es-ES" sz="2200"/>
          </a:p>
          <a:p>
            <a:pPr lvl="1"/>
            <a:endParaRPr lang="es-ES" sz="1400"/>
          </a:p>
          <a:p>
            <a:endParaRPr lang="es-ES" sz="2800"/>
          </a:p>
          <a:p>
            <a:endParaRPr lang="es-ES"/>
          </a:p>
        </p:txBody>
      </p:sp>
      <p:sp>
        <p:nvSpPr>
          <p:cNvPr id="4" name="Slide Number Placeholder 3"/>
          <p:cNvSpPr>
            <a:spLocks noGrp="1"/>
          </p:cNvSpPr>
          <p:nvPr>
            <p:ph type="sldNum" sz="quarter" idx="12"/>
          </p:nvPr>
        </p:nvSpPr>
        <p:spPr/>
        <p:txBody>
          <a:bodyPr/>
          <a:lstStyle/>
          <a:p>
            <a:fld id="{22D2E28D-3C84-FA4F-AA95-DF0FC25EB245}" type="slidenum">
              <a:rPr lang="fr-FR" smtClean="0"/>
              <a:t>29</a:t>
            </a:fld>
            <a:endParaRPr lang="fr-FR"/>
          </a:p>
        </p:txBody>
      </p:sp>
      <p:sp>
        <p:nvSpPr>
          <p:cNvPr id="5" name="ZoneTexte 1"/>
          <p:cNvSpPr txBox="1"/>
          <p:nvPr/>
        </p:nvSpPr>
        <p:spPr>
          <a:xfrm>
            <a:off x="3410865" y="4761640"/>
            <a:ext cx="2932213" cy="307777"/>
          </a:xfrm>
          <a:prstGeom prst="rect">
            <a:avLst/>
          </a:prstGeom>
          <a:noFill/>
        </p:spPr>
        <p:txBody>
          <a:bodyPr wrap="none" rtlCol="0">
            <a:spAutoFit/>
          </a:bodyPr>
          <a:lstStyle/>
          <a:p>
            <a:r>
              <a:rPr lang="en-US" sz="1400" dirty="0" smtClean="0">
                <a:cs typeface="Trebuchet MS"/>
              </a:rPr>
              <a:t>draft-ietf-lpwan-ipv6-static-context-hc</a:t>
            </a:r>
            <a:endParaRPr lang="en-US" sz="1400" dirty="0">
              <a:cs typeface="Trebuchet MS"/>
            </a:endParaRPr>
          </a:p>
        </p:txBody>
      </p:sp>
    </p:spTree>
    <p:extLst>
      <p:ext uri="{BB962C8B-B14F-4D97-AF65-F5344CB8AC3E}">
        <p14:creationId xmlns:p14="http://schemas.microsoft.com/office/powerpoint/2010/main" val="17750627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Text Box 5"/>
          <p:cNvSpPr txBox="1">
            <a:spLocks noChangeArrowheads="1"/>
          </p:cNvSpPr>
          <p:nvPr/>
        </p:nvSpPr>
        <p:spPr bwMode="auto">
          <a:xfrm>
            <a:off x="1360885" y="400050"/>
            <a:ext cx="6343650" cy="2857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68565" tIns="34283" rIns="68565" bIns="34283" anchor="ct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ctr" eaLnBrk="1" hangingPunct="1">
              <a:spcBef>
                <a:spcPct val="0"/>
              </a:spcBef>
              <a:buFontTx/>
              <a:buNone/>
            </a:pPr>
            <a:r>
              <a:rPr lang="en-US" altLang="en-US" sz="3000">
                <a:solidFill>
                  <a:srgbClr val="262626"/>
                </a:solidFill>
                <a:cs typeface="Droid Sans Fallback" charset="0"/>
              </a:rPr>
              <a:t>Reminder:</a:t>
            </a:r>
            <a:br>
              <a:rPr lang="en-US" altLang="en-US" sz="3000">
                <a:solidFill>
                  <a:srgbClr val="262626"/>
                </a:solidFill>
                <a:cs typeface="Droid Sans Fallback" charset="0"/>
              </a:rPr>
            </a:br>
            <a:r>
              <a:rPr lang="en-US" altLang="en-US" sz="3000">
                <a:solidFill>
                  <a:srgbClr val="262626"/>
                </a:solidFill>
                <a:cs typeface="Droid Sans Fallback" charset="0"/>
              </a:rPr>
              <a:t/>
            </a:r>
            <a:br>
              <a:rPr lang="en-US" altLang="en-US" sz="3000">
                <a:solidFill>
                  <a:srgbClr val="262626"/>
                </a:solidFill>
                <a:cs typeface="Droid Sans Fallback" charset="0"/>
              </a:rPr>
            </a:br>
            <a:r>
              <a:rPr lang="en-US" altLang="en-US" sz="3000">
                <a:solidFill>
                  <a:srgbClr val="262626"/>
                </a:solidFill>
                <a:cs typeface="Droid Sans Fallback" charset="0"/>
              </a:rPr>
              <a:t>Minutes are taken *</a:t>
            </a:r>
            <a:br>
              <a:rPr lang="en-US" altLang="en-US" sz="3000">
                <a:solidFill>
                  <a:srgbClr val="262626"/>
                </a:solidFill>
                <a:cs typeface="Droid Sans Fallback" charset="0"/>
              </a:rPr>
            </a:br>
            <a:r>
              <a:rPr lang="en-US" altLang="en-US" sz="3000">
                <a:solidFill>
                  <a:srgbClr val="262626"/>
                </a:solidFill>
                <a:cs typeface="Droid Sans Fallback" charset="0"/>
              </a:rPr>
              <a:t>This meeting is recorded ** </a:t>
            </a:r>
            <a:br>
              <a:rPr lang="en-US" altLang="en-US" sz="3000">
                <a:solidFill>
                  <a:srgbClr val="262626"/>
                </a:solidFill>
                <a:cs typeface="Droid Sans Fallback" charset="0"/>
              </a:rPr>
            </a:br>
            <a:r>
              <a:rPr lang="en-US" altLang="en-US" sz="3000">
                <a:solidFill>
                  <a:srgbClr val="262626"/>
                </a:solidFill>
                <a:cs typeface="Droid Sans Fallback" charset="0"/>
              </a:rPr>
              <a:t>Presence is logged ***</a:t>
            </a:r>
          </a:p>
        </p:txBody>
      </p:sp>
      <p:sp>
        <p:nvSpPr>
          <p:cNvPr id="9223" name="Rectangle 6"/>
          <p:cNvSpPr>
            <a:spLocks noChangeArrowheads="1"/>
          </p:cNvSpPr>
          <p:nvPr/>
        </p:nvSpPr>
        <p:spPr bwMode="auto">
          <a:xfrm>
            <a:off x="166943" y="3813572"/>
            <a:ext cx="8832878" cy="71720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square" lIns="67487" tIns="35093" rIns="67487" bIns="35093">
            <a:spAutoFit/>
          </a:bodyP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spcBef>
                <a:spcPct val="0"/>
              </a:spcBef>
              <a:buNone/>
            </a:pPr>
            <a:r>
              <a:rPr lang="en-US" altLang="en-US" sz="1400" dirty="0">
                <a:solidFill>
                  <a:srgbClr val="000000"/>
                </a:solidFill>
                <a:cs typeface="Droid Sans Fallback" charset="0"/>
              </a:rPr>
              <a:t>*    Scribe; please contribute online to the minutes at: </a:t>
            </a:r>
            <a:r>
              <a:rPr lang="en-US" altLang="en-US" sz="1400" u="sng" dirty="0" smtClean="0">
                <a:solidFill>
                  <a:srgbClr val="000000"/>
                </a:solidFill>
                <a:cs typeface="Droid Sans Fallback" charset="0"/>
                <a:hlinkClick r:id="rId3"/>
              </a:rPr>
              <a:t>http://etherpad.tools.ietf.org:9000/p/lpwan</a:t>
            </a:r>
            <a:r>
              <a:rPr lang="en-US" altLang="en-US" sz="1400" u="sng" dirty="0" smtClean="0">
                <a:solidFill>
                  <a:srgbClr val="000000"/>
                </a:solidFill>
                <a:cs typeface="Droid Sans Fallback" charset="0"/>
              </a:rPr>
              <a:t>  </a:t>
            </a:r>
            <a:endParaRPr lang="en-US" altLang="en-US" sz="1400" u="sng" dirty="0">
              <a:solidFill>
                <a:srgbClr val="000000"/>
              </a:solidFill>
              <a:cs typeface="Droid Sans Fallback" charset="0"/>
            </a:endParaRPr>
          </a:p>
          <a:p>
            <a:pPr eaLnBrk="1" hangingPunct="1">
              <a:spcBef>
                <a:spcPct val="0"/>
              </a:spcBef>
              <a:buFontTx/>
              <a:buNone/>
            </a:pPr>
            <a:r>
              <a:rPr lang="en-US" altLang="en-US" sz="1400" dirty="0">
                <a:solidFill>
                  <a:srgbClr val="000000"/>
                </a:solidFill>
                <a:cs typeface="Droid Sans Fallback" charset="0"/>
              </a:rPr>
              <a:t>**   Recordings and Minutes are public and may be subject to discovery in the event of litigation. </a:t>
            </a:r>
          </a:p>
          <a:p>
            <a:pPr eaLnBrk="1" hangingPunct="1">
              <a:spcBef>
                <a:spcPct val="0"/>
              </a:spcBef>
              <a:buFontTx/>
              <a:buNone/>
            </a:pPr>
            <a:r>
              <a:rPr lang="fr-FR" altLang="en-US" sz="1400" dirty="0">
                <a:solidFill>
                  <a:srgbClr val="000000"/>
                </a:solidFill>
                <a:cs typeface="Droid Sans Fallback" charset="0"/>
              </a:rPr>
              <a:t>***  </a:t>
            </a:r>
            <a:r>
              <a:rPr lang="fr-FR" altLang="en-US" sz="1400" dirty="0" err="1">
                <a:solidFill>
                  <a:srgbClr val="000000"/>
                </a:solidFill>
                <a:cs typeface="Droid Sans Fallback" charset="0"/>
              </a:rPr>
              <a:t>From</a:t>
            </a:r>
            <a:r>
              <a:rPr lang="fr-FR" altLang="en-US" sz="1400" dirty="0">
                <a:solidFill>
                  <a:srgbClr val="000000"/>
                </a:solidFill>
                <a:cs typeface="Droid Sans Fallback" charset="0"/>
              </a:rPr>
              <a:t> the </a:t>
            </a:r>
            <a:r>
              <a:rPr lang="fr-FR" altLang="en-US" sz="1400" dirty="0" err="1">
                <a:solidFill>
                  <a:srgbClr val="000000"/>
                </a:solidFill>
                <a:cs typeface="Droid Sans Fallback" charset="0"/>
              </a:rPr>
              <a:t>Webex</a:t>
            </a:r>
            <a:r>
              <a:rPr lang="fr-FR" altLang="en-US" sz="1400" dirty="0">
                <a:solidFill>
                  <a:srgbClr val="000000"/>
                </a:solidFill>
                <a:cs typeface="Droid Sans Fallback" charset="0"/>
              </a:rPr>
              <a:t> login</a:t>
            </a:r>
          </a:p>
        </p:txBody>
      </p:sp>
      <p:sp>
        <p:nvSpPr>
          <p:cNvPr id="8" name="Espace réservé du numéro de diapositive 2"/>
          <p:cNvSpPr>
            <a:spLocks noGrp="1"/>
          </p:cNvSpPr>
          <p:nvPr>
            <p:ph type="sldNum" sz="quarter" idx="12"/>
          </p:nvPr>
        </p:nvSpPr>
        <p:spPr>
          <a:xfrm>
            <a:off x="8279981" y="4824409"/>
            <a:ext cx="489445" cy="273844"/>
          </a:xfrm>
        </p:spPr>
        <p:txBody>
          <a:bodyPr/>
          <a:lstStyle/>
          <a:p>
            <a:fld id="{22D2E28D-3C84-FA4F-AA95-DF0FC25EB245}" type="slidenum">
              <a:rPr lang="fr-FR" smtClean="0"/>
              <a:t>1</a:t>
            </a:fld>
            <a:endParaRPr lang="fr-FR" dirty="0"/>
          </a:p>
        </p:txBody>
      </p:sp>
    </p:spTree>
    <p:extLst>
      <p:ext uri="{BB962C8B-B14F-4D97-AF65-F5344CB8AC3E}">
        <p14:creationId xmlns:p14="http://schemas.microsoft.com/office/powerpoint/2010/main" val="3291050132"/>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 smtClean="0"/>
              <a:t>Pending</a:t>
            </a:r>
            <a:endParaRPr lang="es-ES"/>
          </a:p>
        </p:txBody>
      </p:sp>
      <p:sp>
        <p:nvSpPr>
          <p:cNvPr id="3" name="Content Placeholder 2"/>
          <p:cNvSpPr>
            <a:spLocks noGrp="1"/>
          </p:cNvSpPr>
          <p:nvPr>
            <p:ph idx="1"/>
          </p:nvPr>
        </p:nvSpPr>
        <p:spPr>
          <a:xfrm>
            <a:off x="304800" y="1070071"/>
            <a:ext cx="8610600" cy="3754337"/>
          </a:xfrm>
        </p:spPr>
        <p:txBody>
          <a:bodyPr>
            <a:normAutofit fontScale="92500" lnSpcReduction="10000"/>
          </a:bodyPr>
          <a:lstStyle/>
          <a:p>
            <a:r>
              <a:rPr lang="es-ES" sz="2400" smtClean="0"/>
              <a:t>Window bit for Window mode</a:t>
            </a:r>
          </a:p>
          <a:p>
            <a:pPr lvl="1"/>
            <a:r>
              <a:rPr lang="es-ES" sz="2000" smtClean="0"/>
              <a:t>What about this? </a:t>
            </a:r>
          </a:p>
          <a:p>
            <a:r>
              <a:rPr lang="es-ES" sz="2400" smtClean="0"/>
              <a:t>L2 MTU variation</a:t>
            </a:r>
          </a:p>
          <a:p>
            <a:pPr lvl="1"/>
            <a:r>
              <a:rPr lang="es-ES" sz="2000" smtClean="0"/>
              <a:t>Problem: L2 MTU becomes smaller and fragments need to be resent</a:t>
            </a:r>
          </a:p>
          <a:p>
            <a:pPr lvl="1"/>
            <a:r>
              <a:rPr lang="es-ES" sz="2000" smtClean="0"/>
              <a:t>Option 1: abort the IPv6 datagram transmission?</a:t>
            </a:r>
          </a:p>
          <a:p>
            <a:pPr lvl="1"/>
            <a:r>
              <a:rPr lang="es-ES" sz="2000" smtClean="0"/>
              <a:t>Option 2: trying to handle this (complex, increases overhead)</a:t>
            </a:r>
            <a:endParaRPr lang="es-ES" sz="1600" smtClean="0"/>
          </a:p>
          <a:p>
            <a:r>
              <a:rPr lang="es-ES" sz="2400" smtClean="0"/>
              <a:t>Quick downlink fragment delivery</a:t>
            </a:r>
          </a:p>
          <a:p>
            <a:pPr lvl="1"/>
            <a:r>
              <a:rPr lang="es-ES" sz="2000" smtClean="0"/>
              <a:t>In some technologies, DL transmission only possible after UL transmission</a:t>
            </a:r>
          </a:p>
          <a:p>
            <a:pPr lvl="1"/>
            <a:r>
              <a:rPr lang="es-ES" sz="2000" smtClean="0"/>
              <a:t>Uplink feedback after each fragment as an option?</a:t>
            </a:r>
          </a:p>
          <a:p>
            <a:r>
              <a:rPr lang="es-ES" sz="2400" smtClean="0"/>
              <a:t>A section to describe the tools before we use them</a:t>
            </a:r>
            <a:endParaRPr lang="es-ES" sz="2400"/>
          </a:p>
          <a:p>
            <a:pPr lvl="1"/>
            <a:r>
              <a:rPr lang="es-ES" sz="2000" smtClean="0"/>
              <a:t>CFN, ACK, bitmap, datagram tag…</a:t>
            </a:r>
            <a:endParaRPr lang="es-ES" sz="2400"/>
          </a:p>
        </p:txBody>
      </p:sp>
      <p:sp>
        <p:nvSpPr>
          <p:cNvPr id="4" name="Slide Number Placeholder 3"/>
          <p:cNvSpPr>
            <a:spLocks noGrp="1"/>
          </p:cNvSpPr>
          <p:nvPr>
            <p:ph type="sldNum" sz="quarter" idx="12"/>
          </p:nvPr>
        </p:nvSpPr>
        <p:spPr/>
        <p:txBody>
          <a:bodyPr/>
          <a:lstStyle/>
          <a:p>
            <a:fld id="{22D2E28D-3C84-FA4F-AA95-DF0FC25EB245}" type="slidenum">
              <a:rPr lang="fr-FR" smtClean="0"/>
              <a:t>30</a:t>
            </a:fld>
            <a:endParaRPr lang="fr-FR"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77541" y="990601"/>
            <a:ext cx="3661734" cy="11212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Arrow Connector 5"/>
          <p:cNvCxnSpPr/>
          <p:nvPr/>
        </p:nvCxnSpPr>
        <p:spPr>
          <a:xfrm>
            <a:off x="2960914" y="1633673"/>
            <a:ext cx="2525486"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ZoneTexte 1"/>
          <p:cNvSpPr txBox="1"/>
          <p:nvPr/>
        </p:nvSpPr>
        <p:spPr>
          <a:xfrm>
            <a:off x="3410865" y="4761640"/>
            <a:ext cx="2932213" cy="307777"/>
          </a:xfrm>
          <a:prstGeom prst="rect">
            <a:avLst/>
          </a:prstGeom>
          <a:noFill/>
        </p:spPr>
        <p:txBody>
          <a:bodyPr wrap="none" rtlCol="0">
            <a:spAutoFit/>
          </a:bodyPr>
          <a:lstStyle/>
          <a:p>
            <a:r>
              <a:rPr lang="en-US" sz="1400" dirty="0" smtClean="0">
                <a:cs typeface="Trebuchet MS"/>
              </a:rPr>
              <a:t>draft-ietf-lpwan-ipv6-static-context-hc</a:t>
            </a:r>
            <a:endParaRPr lang="en-US" sz="1400" dirty="0">
              <a:cs typeface="Trebuchet MS"/>
            </a:endParaRPr>
          </a:p>
        </p:txBody>
      </p:sp>
    </p:spTree>
    <p:extLst>
      <p:ext uri="{BB962C8B-B14F-4D97-AF65-F5344CB8AC3E}">
        <p14:creationId xmlns:p14="http://schemas.microsoft.com/office/powerpoint/2010/main" val="302461332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22D2E28D-3C84-FA4F-AA95-DF0FC25EB245}" type="slidenum">
              <a:rPr lang="fr-FR" smtClean="0"/>
              <a:t>31</a:t>
            </a:fld>
            <a:endParaRPr lang="fr-FR" dirty="0"/>
          </a:p>
        </p:txBody>
      </p:sp>
      <p:sp>
        <p:nvSpPr>
          <p:cNvPr id="4" name="Titre 1"/>
          <p:cNvSpPr txBox="1">
            <a:spLocks/>
          </p:cNvSpPr>
          <p:nvPr/>
        </p:nvSpPr>
        <p:spPr>
          <a:xfrm>
            <a:off x="0" y="1133922"/>
            <a:ext cx="9144000" cy="900112"/>
          </a:xfrm>
          <a:prstGeom prst="rect">
            <a:avLst/>
          </a:prstGeom>
        </p:spPr>
        <p:txBody>
          <a:bodyPr vert="horz" lIns="91411" tIns="45707" rIns="91411" bIns="4570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r>
              <a:rPr lang="en-US" b="1" dirty="0" smtClean="0">
                <a:cs typeface="Trebuchet MS"/>
              </a:rPr>
              <a:t>LPWAN </a:t>
            </a:r>
            <a:r>
              <a:rPr lang="en-US" b="1" dirty="0" err="1" smtClean="0">
                <a:cs typeface="Trebuchet MS"/>
              </a:rPr>
              <a:t>CoAP</a:t>
            </a:r>
            <a:r>
              <a:rPr lang="en-US" b="1" dirty="0" smtClean="0">
                <a:cs typeface="Trebuchet MS"/>
              </a:rPr>
              <a:t> SCHC</a:t>
            </a:r>
            <a:endParaRPr lang="en-US" b="1" dirty="0" smtClean="0">
              <a:cs typeface="Trebuchet MS"/>
            </a:endParaRPr>
          </a:p>
        </p:txBody>
      </p:sp>
      <p:sp>
        <p:nvSpPr>
          <p:cNvPr id="5" name="Titre 1"/>
          <p:cNvSpPr txBox="1">
            <a:spLocks/>
          </p:cNvSpPr>
          <p:nvPr/>
        </p:nvSpPr>
        <p:spPr>
          <a:xfrm>
            <a:off x="0" y="2971799"/>
            <a:ext cx="9144000" cy="1586089"/>
          </a:xfrm>
          <a:prstGeom prst="rect">
            <a:avLst/>
          </a:prstGeom>
        </p:spPr>
        <p:txBody>
          <a:bodyPr vert="horz" lIns="91411" tIns="45707" rIns="91411" bIns="4570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r>
              <a:rPr lang="en-US" sz="2000" dirty="0" smtClean="0">
                <a:latin typeface="+mn-lt"/>
                <a:cs typeface="Trebuchet MS"/>
              </a:rPr>
              <a:t>Authors:</a:t>
            </a:r>
          </a:p>
          <a:p>
            <a:r>
              <a:rPr lang="en-US" sz="2000" dirty="0" smtClean="0">
                <a:latin typeface="+mn-lt"/>
                <a:cs typeface="Trebuchet MS"/>
              </a:rPr>
              <a:t>Ana </a:t>
            </a:r>
            <a:r>
              <a:rPr lang="en-US" sz="2000" dirty="0" err="1" smtClean="0">
                <a:latin typeface="+mn-lt"/>
                <a:cs typeface="Trebuchet MS"/>
              </a:rPr>
              <a:t>Minaburo</a:t>
            </a:r>
            <a:r>
              <a:rPr lang="en-US" sz="2000" dirty="0" smtClean="0">
                <a:latin typeface="+mn-lt"/>
                <a:cs typeface="Trebuchet MS"/>
              </a:rPr>
              <a:t> &lt;ana@ackl.io&gt;</a:t>
            </a:r>
          </a:p>
          <a:p>
            <a:r>
              <a:rPr lang="en-US" sz="2000" dirty="0" smtClean="0">
                <a:cs typeface="Trebuchet MS"/>
              </a:rPr>
              <a:t>Laurent </a:t>
            </a:r>
            <a:r>
              <a:rPr lang="en-US" sz="2000" dirty="0" err="1" smtClean="0">
                <a:cs typeface="Trebuchet MS"/>
              </a:rPr>
              <a:t>Toutain</a:t>
            </a:r>
            <a:r>
              <a:rPr lang="en-US" sz="2000" dirty="0" smtClean="0">
                <a:cs typeface="Trebuchet MS"/>
              </a:rPr>
              <a:t> &lt;laurent.toutain@imt-atlantique.fr</a:t>
            </a:r>
            <a:r>
              <a:rPr lang="en-US" sz="2000" dirty="0" smtClean="0">
                <a:cs typeface="Trebuchet MS"/>
              </a:rPr>
              <a:t>&gt;</a:t>
            </a:r>
            <a:endParaRPr lang="en-US" sz="2000" dirty="0" smtClean="0">
              <a:cs typeface="Trebuchet MS"/>
            </a:endParaRPr>
          </a:p>
        </p:txBody>
      </p:sp>
      <p:sp>
        <p:nvSpPr>
          <p:cNvPr id="6" name="Titre 1"/>
          <p:cNvSpPr txBox="1">
            <a:spLocks/>
          </p:cNvSpPr>
          <p:nvPr/>
        </p:nvSpPr>
        <p:spPr>
          <a:xfrm>
            <a:off x="0" y="4154768"/>
            <a:ext cx="9144000" cy="900112"/>
          </a:xfrm>
          <a:prstGeom prst="rect">
            <a:avLst/>
          </a:prstGeom>
        </p:spPr>
        <p:txBody>
          <a:bodyPr vert="horz" lIns="91411" tIns="45707" rIns="91411" bIns="4570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endParaRPr lang="en-US" sz="2000" dirty="0">
              <a:latin typeface="Trebuchet MS"/>
              <a:cs typeface="Trebuchet MS"/>
            </a:endParaRPr>
          </a:p>
        </p:txBody>
      </p:sp>
      <p:sp>
        <p:nvSpPr>
          <p:cNvPr id="7" name="ZoneTexte 6"/>
          <p:cNvSpPr txBox="1"/>
          <p:nvPr/>
        </p:nvSpPr>
        <p:spPr>
          <a:xfrm>
            <a:off x="6787444" y="4684889"/>
            <a:ext cx="184666" cy="369332"/>
          </a:xfrm>
          <a:prstGeom prst="rect">
            <a:avLst/>
          </a:prstGeom>
          <a:noFill/>
        </p:spPr>
        <p:txBody>
          <a:bodyPr wrap="none" rtlCol="0">
            <a:spAutoFit/>
          </a:bodyPr>
          <a:lstStyle/>
          <a:p>
            <a:endParaRPr lang="en-US" dirty="0"/>
          </a:p>
        </p:txBody>
      </p:sp>
      <p:sp>
        <p:nvSpPr>
          <p:cNvPr id="8" name="ZoneTexte 1"/>
          <p:cNvSpPr txBox="1"/>
          <p:nvPr/>
        </p:nvSpPr>
        <p:spPr>
          <a:xfrm>
            <a:off x="3410865" y="4761640"/>
            <a:ext cx="2988190" cy="307777"/>
          </a:xfrm>
          <a:prstGeom prst="rect">
            <a:avLst/>
          </a:prstGeom>
          <a:noFill/>
        </p:spPr>
        <p:txBody>
          <a:bodyPr wrap="none" rtlCol="0">
            <a:spAutoFit/>
          </a:bodyPr>
          <a:lstStyle/>
          <a:p>
            <a:r>
              <a:rPr lang="en-US" sz="1400" dirty="0" smtClean="0">
                <a:cs typeface="Trebuchet MS"/>
              </a:rPr>
              <a:t>draft-</a:t>
            </a:r>
            <a:r>
              <a:rPr lang="en-US" sz="1400" dirty="0" err="1" smtClean="0">
                <a:cs typeface="Trebuchet MS"/>
              </a:rPr>
              <a:t>ietf</a:t>
            </a:r>
            <a:r>
              <a:rPr lang="en-US" sz="1400" dirty="0" smtClean="0">
                <a:cs typeface="Trebuchet MS"/>
              </a:rPr>
              <a:t>-</a:t>
            </a:r>
            <a:r>
              <a:rPr lang="en-US" sz="1400" dirty="0" err="1" smtClean="0">
                <a:cs typeface="Trebuchet MS"/>
              </a:rPr>
              <a:t>lpwan</a:t>
            </a:r>
            <a:r>
              <a:rPr lang="en-US" sz="1400" dirty="0" smtClean="0">
                <a:cs typeface="Trebuchet MS"/>
              </a:rPr>
              <a:t>-</a:t>
            </a:r>
            <a:r>
              <a:rPr lang="en-US" sz="1400" dirty="0" err="1" smtClean="0">
                <a:cs typeface="Trebuchet MS"/>
              </a:rPr>
              <a:t>coap</a:t>
            </a:r>
            <a:r>
              <a:rPr lang="en-US" sz="1400" dirty="0" smtClean="0">
                <a:cs typeface="Trebuchet MS"/>
              </a:rPr>
              <a:t>-static-context-</a:t>
            </a:r>
            <a:r>
              <a:rPr lang="en-US" sz="1400" dirty="0" err="1" smtClean="0">
                <a:cs typeface="Trebuchet MS"/>
              </a:rPr>
              <a:t>hc</a:t>
            </a:r>
            <a:endParaRPr lang="en-US" sz="1400" dirty="0">
              <a:cs typeface="Trebuchet MS"/>
            </a:endParaRPr>
          </a:p>
        </p:txBody>
      </p:sp>
    </p:spTree>
    <p:extLst>
      <p:ext uri="{BB962C8B-B14F-4D97-AF65-F5344CB8AC3E}">
        <p14:creationId xmlns:p14="http://schemas.microsoft.com/office/powerpoint/2010/main" val="34399859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err="1" smtClean="0"/>
              <a:t>CoAP</a:t>
            </a:r>
            <a:endParaRPr lang="fr-FR" dirty="0"/>
          </a:p>
        </p:txBody>
      </p:sp>
      <p:sp>
        <p:nvSpPr>
          <p:cNvPr id="3" name="Espace réservé du contenu 2"/>
          <p:cNvSpPr>
            <a:spLocks noGrp="1"/>
          </p:cNvSpPr>
          <p:nvPr>
            <p:ph idx="1"/>
          </p:nvPr>
        </p:nvSpPr>
        <p:spPr/>
        <p:txBody>
          <a:bodyPr>
            <a:normAutofit fontScale="62500" lnSpcReduction="20000"/>
          </a:bodyPr>
          <a:lstStyle/>
          <a:p>
            <a:r>
              <a:rPr lang="fr-FR" dirty="0" smtClean="0"/>
              <a:t>No more normative</a:t>
            </a:r>
          </a:p>
          <a:p>
            <a:r>
              <a:rPr lang="fr-FR" dirty="0" smtClean="0"/>
              <a:t>D</a:t>
            </a:r>
            <a:r>
              <a:rPr lang="en-US" dirty="0" err="1" smtClean="0"/>
              <a:t>escription</a:t>
            </a:r>
            <a:r>
              <a:rPr lang="en-US" dirty="0" smtClean="0"/>
              <a:t> </a:t>
            </a:r>
            <a:r>
              <a:rPr lang="fr-FR" dirty="0" smtClean="0"/>
              <a:t>of </a:t>
            </a:r>
            <a:r>
              <a:rPr lang="fr-FR" dirty="0" err="1" smtClean="0"/>
              <a:t>CoAP</a:t>
            </a:r>
            <a:r>
              <a:rPr lang="fr-FR" dirty="0" smtClean="0"/>
              <a:t> </a:t>
            </a:r>
            <a:r>
              <a:rPr lang="fr-FR" dirty="0" err="1" smtClean="0"/>
              <a:t>fields</a:t>
            </a:r>
            <a:r>
              <a:rPr lang="fr-FR" dirty="0" smtClean="0"/>
              <a:t> compression</a:t>
            </a:r>
          </a:p>
          <a:p>
            <a:pPr lvl="1"/>
            <a:r>
              <a:rPr lang="fr-FR" dirty="0" err="1" smtClean="0"/>
              <a:t>Work</a:t>
            </a:r>
            <a:r>
              <a:rPr lang="fr-FR" dirty="0" smtClean="0"/>
              <a:t> in </a:t>
            </a:r>
            <a:r>
              <a:rPr lang="fr-FR" dirty="0" err="1" smtClean="0"/>
              <a:t>progress</a:t>
            </a:r>
            <a:r>
              <a:rPr lang="fr-FR" dirty="0" smtClean="0"/>
              <a:t>…</a:t>
            </a:r>
          </a:p>
          <a:p>
            <a:r>
              <a:rPr lang="fr-FR" dirty="0" smtClean="0"/>
              <a:t>Read </a:t>
            </a:r>
            <a:r>
              <a:rPr lang="fr-FR" dirty="0" err="1" smtClean="0"/>
              <a:t>it</a:t>
            </a:r>
            <a:r>
              <a:rPr lang="fr-FR" dirty="0" smtClean="0"/>
              <a:t> !</a:t>
            </a:r>
            <a:endParaRPr lang="fr-FR" dirty="0"/>
          </a:p>
          <a:p>
            <a:r>
              <a:rPr lang="fr-FR" dirty="0" smtClean="0"/>
              <a:t>Questions on </a:t>
            </a:r>
          </a:p>
          <a:p>
            <a:pPr lvl="1"/>
            <a:r>
              <a:rPr lang="fr-FR" dirty="0" smtClean="0"/>
              <a:t>Block / fragmentation</a:t>
            </a:r>
          </a:p>
          <a:p>
            <a:r>
              <a:rPr lang="fr-FR" dirty="0" err="1" smtClean="0"/>
              <a:t>Analysis</a:t>
            </a:r>
            <a:r>
              <a:rPr lang="fr-FR" dirty="0" smtClean="0"/>
              <a:t> of </a:t>
            </a:r>
            <a:r>
              <a:rPr lang="fr-FR" dirty="0" err="1" smtClean="0"/>
              <a:t>common</a:t>
            </a:r>
            <a:r>
              <a:rPr lang="fr-FR" dirty="0" smtClean="0"/>
              <a:t> exchanges</a:t>
            </a:r>
          </a:p>
          <a:p>
            <a:pPr lvl="1"/>
            <a:r>
              <a:rPr lang="fr-FR" dirty="0" err="1" smtClean="0"/>
              <a:t>CoMi</a:t>
            </a:r>
            <a:r>
              <a:rPr lang="fr-FR" dirty="0" smtClean="0"/>
              <a:t>, LWM2M, </a:t>
            </a:r>
            <a:r>
              <a:rPr lang="fr-FR" dirty="0" err="1" smtClean="0"/>
              <a:t>IoTivity</a:t>
            </a:r>
            <a:r>
              <a:rPr lang="fr-FR" dirty="0" smtClean="0"/>
              <a:t> ?</a:t>
            </a:r>
          </a:p>
          <a:p>
            <a:pPr lvl="1"/>
            <a:r>
              <a:rPr lang="fr-FR" dirty="0" smtClean="0"/>
              <a:t>URI-</a:t>
            </a:r>
            <a:r>
              <a:rPr lang="fr-FR" dirty="0" err="1" smtClean="0"/>
              <a:t>path</a:t>
            </a:r>
            <a:r>
              <a:rPr lang="fr-FR" dirty="0" smtClean="0"/>
              <a:t>/</a:t>
            </a:r>
            <a:r>
              <a:rPr lang="fr-FR" dirty="0" err="1" smtClean="0"/>
              <a:t>Query</a:t>
            </a:r>
            <a:r>
              <a:rPr lang="fr-FR" dirty="0" smtClean="0"/>
              <a:t> not flexible: </a:t>
            </a:r>
            <a:r>
              <a:rPr lang="fr-FR" dirty="0" err="1" smtClean="0"/>
              <a:t>is</a:t>
            </a:r>
            <a:r>
              <a:rPr lang="fr-FR" dirty="0" smtClean="0"/>
              <a:t> </a:t>
            </a:r>
            <a:r>
              <a:rPr lang="fr-FR" dirty="0" err="1" smtClean="0"/>
              <a:t>it</a:t>
            </a:r>
            <a:r>
              <a:rPr lang="fr-FR" dirty="0" smtClean="0"/>
              <a:t> a </a:t>
            </a:r>
            <a:r>
              <a:rPr lang="fr-FR" dirty="0" err="1" smtClean="0"/>
              <a:t>problem</a:t>
            </a:r>
            <a:r>
              <a:rPr lang="fr-FR" smtClean="0"/>
              <a:t>?</a:t>
            </a:r>
            <a:endParaRPr lang="fr-FR" dirty="0" smtClean="0"/>
          </a:p>
          <a:p>
            <a:r>
              <a:rPr lang="fr-FR" dirty="0" err="1" smtClean="0"/>
              <a:t>Definition</a:t>
            </a:r>
            <a:r>
              <a:rPr lang="fr-FR" dirty="0" smtClean="0"/>
              <a:t> of </a:t>
            </a:r>
            <a:r>
              <a:rPr lang="fr-FR" dirty="0" err="1" smtClean="0"/>
              <a:t>timers</a:t>
            </a:r>
            <a:r>
              <a:rPr lang="fr-FR" dirty="0" smtClean="0"/>
              <a:t>:</a:t>
            </a:r>
          </a:p>
          <a:p>
            <a:pPr lvl="1"/>
            <a:r>
              <a:rPr lang="fr-FR" dirty="0" smtClean="0"/>
              <a:t>Impact in MID and </a:t>
            </a:r>
            <a:r>
              <a:rPr lang="fr-FR" dirty="0" err="1" smtClean="0"/>
              <a:t>Token</a:t>
            </a:r>
            <a:r>
              <a:rPr lang="fr-FR" dirty="0" smtClean="0"/>
              <a:t> size.</a:t>
            </a:r>
          </a:p>
          <a:p>
            <a:pPr lvl="1"/>
            <a:endParaRPr lang="fr-FR" dirty="0"/>
          </a:p>
        </p:txBody>
      </p:sp>
      <p:sp>
        <p:nvSpPr>
          <p:cNvPr id="4" name="ZoneTexte 1"/>
          <p:cNvSpPr txBox="1"/>
          <p:nvPr/>
        </p:nvSpPr>
        <p:spPr>
          <a:xfrm>
            <a:off x="3410865" y="4761640"/>
            <a:ext cx="2988190" cy="307777"/>
          </a:xfrm>
          <a:prstGeom prst="rect">
            <a:avLst/>
          </a:prstGeom>
          <a:noFill/>
        </p:spPr>
        <p:txBody>
          <a:bodyPr wrap="none" rtlCol="0">
            <a:spAutoFit/>
          </a:bodyPr>
          <a:lstStyle/>
          <a:p>
            <a:r>
              <a:rPr lang="en-US" sz="1400" dirty="0" smtClean="0">
                <a:cs typeface="Trebuchet MS"/>
              </a:rPr>
              <a:t>draft-</a:t>
            </a:r>
            <a:r>
              <a:rPr lang="en-US" sz="1400" dirty="0" err="1" smtClean="0">
                <a:cs typeface="Trebuchet MS"/>
              </a:rPr>
              <a:t>ietf</a:t>
            </a:r>
            <a:r>
              <a:rPr lang="en-US" sz="1400" dirty="0" smtClean="0">
                <a:cs typeface="Trebuchet MS"/>
              </a:rPr>
              <a:t>-</a:t>
            </a:r>
            <a:r>
              <a:rPr lang="en-US" sz="1400" dirty="0" err="1" smtClean="0">
                <a:cs typeface="Trebuchet MS"/>
              </a:rPr>
              <a:t>lpwan</a:t>
            </a:r>
            <a:r>
              <a:rPr lang="en-US" sz="1400" dirty="0" smtClean="0">
                <a:cs typeface="Trebuchet MS"/>
              </a:rPr>
              <a:t>-</a:t>
            </a:r>
            <a:r>
              <a:rPr lang="en-US" sz="1400" dirty="0" err="1" smtClean="0">
                <a:cs typeface="Trebuchet MS"/>
              </a:rPr>
              <a:t>coap</a:t>
            </a:r>
            <a:r>
              <a:rPr lang="en-US" sz="1400" dirty="0" smtClean="0">
                <a:cs typeface="Trebuchet MS"/>
              </a:rPr>
              <a:t>-static-context-</a:t>
            </a:r>
            <a:r>
              <a:rPr lang="en-US" sz="1400" dirty="0" err="1" smtClean="0">
                <a:cs typeface="Trebuchet MS"/>
              </a:rPr>
              <a:t>hc</a:t>
            </a:r>
            <a:endParaRPr lang="en-US" sz="1400" dirty="0">
              <a:cs typeface="Trebuchet MS"/>
            </a:endParaRPr>
          </a:p>
        </p:txBody>
      </p:sp>
    </p:spTree>
    <p:extLst>
      <p:ext uri="{BB962C8B-B14F-4D97-AF65-F5344CB8AC3E}">
        <p14:creationId xmlns:p14="http://schemas.microsoft.com/office/powerpoint/2010/main" val="32860769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22D2E28D-3C84-FA4F-AA95-DF0FC25EB245}" type="slidenum">
              <a:rPr lang="fr-FR" smtClean="0"/>
              <a:t>33</a:t>
            </a:fld>
            <a:endParaRPr lang="fr-FR" dirty="0"/>
          </a:p>
        </p:txBody>
      </p:sp>
      <p:sp>
        <p:nvSpPr>
          <p:cNvPr id="4" name="Titre 1"/>
          <p:cNvSpPr txBox="1">
            <a:spLocks/>
          </p:cNvSpPr>
          <p:nvPr/>
        </p:nvSpPr>
        <p:spPr>
          <a:xfrm>
            <a:off x="0" y="2104078"/>
            <a:ext cx="9144000" cy="900112"/>
          </a:xfrm>
          <a:prstGeom prst="rect">
            <a:avLst/>
          </a:prstGeom>
        </p:spPr>
        <p:txBody>
          <a:bodyPr vert="horz" lIns="91411" tIns="45707" rIns="91411" bIns="4570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r>
              <a:rPr lang="en-US" b="1" dirty="0" smtClean="0">
                <a:cs typeface="Trebuchet MS"/>
              </a:rPr>
              <a:t>AOB ?</a:t>
            </a:r>
            <a:endParaRPr lang="en-US" b="1" dirty="0" smtClean="0">
              <a:cs typeface="Trebuchet MS"/>
            </a:endParaRPr>
          </a:p>
        </p:txBody>
      </p:sp>
      <p:sp>
        <p:nvSpPr>
          <p:cNvPr id="6" name="Titre 1"/>
          <p:cNvSpPr txBox="1">
            <a:spLocks/>
          </p:cNvSpPr>
          <p:nvPr/>
        </p:nvSpPr>
        <p:spPr>
          <a:xfrm>
            <a:off x="0" y="4154768"/>
            <a:ext cx="9144000" cy="900112"/>
          </a:xfrm>
          <a:prstGeom prst="rect">
            <a:avLst/>
          </a:prstGeom>
        </p:spPr>
        <p:txBody>
          <a:bodyPr vert="horz" lIns="91411" tIns="45707" rIns="91411" bIns="4570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endParaRPr lang="en-US" sz="2000" dirty="0">
              <a:latin typeface="Trebuchet MS"/>
              <a:cs typeface="Trebuchet MS"/>
            </a:endParaRPr>
          </a:p>
        </p:txBody>
      </p:sp>
      <p:sp>
        <p:nvSpPr>
          <p:cNvPr id="7" name="ZoneTexte 6"/>
          <p:cNvSpPr txBox="1"/>
          <p:nvPr/>
        </p:nvSpPr>
        <p:spPr>
          <a:xfrm>
            <a:off x="6787444" y="4684889"/>
            <a:ext cx="184666" cy="369332"/>
          </a:xfrm>
          <a:prstGeom prst="rect">
            <a:avLst/>
          </a:prstGeom>
          <a:noFill/>
        </p:spPr>
        <p:txBody>
          <a:bodyPr wrap="none" rtlCol="0">
            <a:spAutoFit/>
          </a:bodyPr>
          <a:lstStyle/>
          <a:p>
            <a:endParaRPr lang="en-US" dirty="0"/>
          </a:p>
        </p:txBody>
      </p:sp>
      <p:sp>
        <p:nvSpPr>
          <p:cNvPr id="8" name="Titre 1"/>
          <p:cNvSpPr txBox="1">
            <a:spLocks/>
          </p:cNvSpPr>
          <p:nvPr/>
        </p:nvSpPr>
        <p:spPr>
          <a:xfrm>
            <a:off x="-4" y="2015684"/>
            <a:ext cx="9144000" cy="900112"/>
          </a:xfrm>
          <a:prstGeom prst="rect">
            <a:avLst/>
          </a:prstGeom>
        </p:spPr>
        <p:txBody>
          <a:bodyPr vert="horz" lIns="91411" tIns="45707" rIns="91411" bIns="4570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endParaRPr lang="en-US" dirty="0" smtClean="0">
              <a:cs typeface="Trebuchet MS"/>
            </a:endParaRPr>
          </a:p>
        </p:txBody>
      </p:sp>
    </p:spTree>
    <p:extLst>
      <p:ext uri="{BB962C8B-B14F-4D97-AF65-F5344CB8AC3E}">
        <p14:creationId xmlns:p14="http://schemas.microsoft.com/office/powerpoint/2010/main" val="27920982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1"/>
          <p:cNvSpPr txBox="1">
            <a:spLocks noChangeArrowheads="1"/>
          </p:cNvSpPr>
          <p:nvPr/>
        </p:nvSpPr>
        <p:spPr bwMode="auto">
          <a:xfrm>
            <a:off x="6057900" y="4683919"/>
            <a:ext cx="1600200" cy="3571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67487" tIns="35093" rIns="67487" bIns="35093"/>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r" eaLnBrk="1" hangingPunct="1">
              <a:spcBef>
                <a:spcPct val="0"/>
              </a:spcBef>
              <a:buFontTx/>
              <a:buNone/>
            </a:pPr>
            <a:fld id="{39A02822-7C85-4127-83BC-B6B5FD4D5A92}" type="slidenum">
              <a:rPr lang="en-US" altLang="en-US" sz="1050">
                <a:solidFill>
                  <a:srgbClr val="000000"/>
                </a:solidFill>
                <a:cs typeface="Droid Sans Fallback" charset="0"/>
              </a:rPr>
              <a:pPr algn="r" eaLnBrk="1" hangingPunct="1">
                <a:spcBef>
                  <a:spcPct val="0"/>
                </a:spcBef>
                <a:buFontTx/>
                <a:buNone/>
              </a:pPr>
              <a:t>4</a:t>
            </a:fld>
            <a:endParaRPr lang="en-US" altLang="en-US" sz="1050">
              <a:solidFill>
                <a:srgbClr val="000000"/>
              </a:solidFill>
              <a:cs typeface="Droid Sans Fallback" charset="0"/>
            </a:endParaRPr>
          </a:p>
        </p:txBody>
      </p:sp>
      <p:sp>
        <p:nvSpPr>
          <p:cNvPr id="11267" name="Text Box 2"/>
          <p:cNvSpPr txBox="1">
            <a:spLocks noChangeArrowheads="1"/>
          </p:cNvSpPr>
          <p:nvPr/>
        </p:nvSpPr>
        <p:spPr bwMode="auto">
          <a:xfrm>
            <a:off x="6057900" y="4683919"/>
            <a:ext cx="1600200" cy="3571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67487" tIns="35093" rIns="67487" bIns="35093"/>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r" eaLnBrk="1" hangingPunct="1">
              <a:spcBef>
                <a:spcPct val="0"/>
              </a:spcBef>
              <a:buFontTx/>
              <a:buNone/>
            </a:pPr>
            <a:fld id="{1A151335-04AC-4F5C-88C3-15054D98929B}" type="slidenum">
              <a:rPr lang="en-US" altLang="en-US" sz="1050">
                <a:solidFill>
                  <a:srgbClr val="000000"/>
                </a:solidFill>
                <a:cs typeface="Droid Sans Fallback" charset="0"/>
              </a:rPr>
              <a:pPr algn="r" eaLnBrk="1" hangingPunct="1">
                <a:spcBef>
                  <a:spcPct val="0"/>
                </a:spcBef>
                <a:buFontTx/>
                <a:buNone/>
              </a:pPr>
              <a:t>4</a:t>
            </a:fld>
            <a:endParaRPr lang="en-US" altLang="en-US" sz="1050">
              <a:solidFill>
                <a:srgbClr val="000000"/>
              </a:solidFill>
              <a:cs typeface="Droid Sans Fallback" charset="0"/>
            </a:endParaRPr>
          </a:p>
        </p:txBody>
      </p:sp>
      <p:sp>
        <p:nvSpPr>
          <p:cNvPr id="11268" name="Text Box 3"/>
          <p:cNvSpPr txBox="1">
            <a:spLocks noChangeArrowheads="1"/>
          </p:cNvSpPr>
          <p:nvPr/>
        </p:nvSpPr>
        <p:spPr bwMode="auto">
          <a:xfrm>
            <a:off x="6057900" y="4683919"/>
            <a:ext cx="1600200" cy="3571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67487" tIns="35093" rIns="67487" bIns="35093"/>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r" eaLnBrk="1" hangingPunct="1">
              <a:spcBef>
                <a:spcPct val="0"/>
              </a:spcBef>
              <a:buFontTx/>
              <a:buNone/>
            </a:pPr>
            <a:fld id="{98D933C7-329E-45B1-9843-530701C9A9D6}" type="slidenum">
              <a:rPr lang="en-US" altLang="en-US" sz="1050">
                <a:solidFill>
                  <a:srgbClr val="000000"/>
                </a:solidFill>
                <a:cs typeface="Droid Sans Fallback" charset="0"/>
              </a:rPr>
              <a:pPr algn="r" eaLnBrk="1" hangingPunct="1">
                <a:spcBef>
                  <a:spcPct val="0"/>
                </a:spcBef>
                <a:buFontTx/>
                <a:buNone/>
              </a:pPr>
              <a:t>4</a:t>
            </a:fld>
            <a:endParaRPr lang="en-US" altLang="en-US" sz="1050">
              <a:solidFill>
                <a:srgbClr val="000000"/>
              </a:solidFill>
              <a:cs typeface="Droid Sans Fallback" charset="0"/>
            </a:endParaRPr>
          </a:p>
        </p:txBody>
      </p:sp>
      <p:sp>
        <p:nvSpPr>
          <p:cNvPr id="11269" name="Text Box 4"/>
          <p:cNvSpPr txBox="1">
            <a:spLocks noChangeArrowheads="1"/>
          </p:cNvSpPr>
          <p:nvPr/>
        </p:nvSpPr>
        <p:spPr bwMode="auto">
          <a:xfrm>
            <a:off x="6057900" y="4683919"/>
            <a:ext cx="1600200" cy="3571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67487" tIns="35093" rIns="67487" bIns="35093"/>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r" eaLnBrk="1" hangingPunct="1">
              <a:spcBef>
                <a:spcPct val="0"/>
              </a:spcBef>
              <a:buFontTx/>
              <a:buNone/>
            </a:pPr>
            <a:fld id="{8A1539E9-B00B-4DFC-BCDB-D8415A7A2627}" type="slidenum">
              <a:rPr lang="en-US" altLang="en-US" sz="1050">
                <a:solidFill>
                  <a:srgbClr val="000000"/>
                </a:solidFill>
                <a:cs typeface="Droid Sans Fallback" charset="0"/>
              </a:rPr>
              <a:pPr algn="r" eaLnBrk="1" hangingPunct="1">
                <a:spcBef>
                  <a:spcPct val="0"/>
                </a:spcBef>
                <a:buFontTx/>
                <a:buNone/>
              </a:pPr>
              <a:t>4</a:t>
            </a:fld>
            <a:endParaRPr lang="en-US" altLang="en-US" sz="1050">
              <a:solidFill>
                <a:srgbClr val="000000"/>
              </a:solidFill>
              <a:cs typeface="Droid Sans Fallback" charset="0"/>
            </a:endParaRPr>
          </a:p>
        </p:txBody>
      </p:sp>
      <p:sp>
        <p:nvSpPr>
          <p:cNvPr id="11270" name="Text Box 5"/>
          <p:cNvSpPr txBox="1">
            <a:spLocks noChangeArrowheads="1"/>
          </p:cNvSpPr>
          <p:nvPr/>
        </p:nvSpPr>
        <p:spPr bwMode="auto">
          <a:xfrm>
            <a:off x="6057900" y="4683919"/>
            <a:ext cx="1600200" cy="3571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67487" tIns="35093" rIns="67487" bIns="35093"/>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r" eaLnBrk="1" hangingPunct="1">
              <a:spcBef>
                <a:spcPct val="0"/>
              </a:spcBef>
              <a:buFontTx/>
              <a:buNone/>
            </a:pPr>
            <a:fld id="{E8A6384C-541E-41E3-9F79-721C5662599B}" type="slidenum">
              <a:rPr lang="en-US" altLang="en-US" sz="1050">
                <a:solidFill>
                  <a:srgbClr val="000000"/>
                </a:solidFill>
                <a:cs typeface="Droid Sans Fallback" charset="0"/>
              </a:rPr>
              <a:pPr algn="r" eaLnBrk="1" hangingPunct="1">
                <a:spcBef>
                  <a:spcPct val="0"/>
                </a:spcBef>
                <a:buFontTx/>
                <a:buNone/>
              </a:pPr>
              <a:t>4</a:t>
            </a:fld>
            <a:endParaRPr lang="en-US" altLang="en-US" sz="1050">
              <a:solidFill>
                <a:srgbClr val="000000"/>
              </a:solidFill>
              <a:cs typeface="Droid Sans Fallback" charset="0"/>
            </a:endParaRPr>
          </a:p>
        </p:txBody>
      </p:sp>
      <p:sp>
        <p:nvSpPr>
          <p:cNvPr id="11271" name="Text Box 6"/>
          <p:cNvSpPr txBox="1">
            <a:spLocks noChangeArrowheads="1"/>
          </p:cNvSpPr>
          <p:nvPr/>
        </p:nvSpPr>
        <p:spPr bwMode="auto">
          <a:xfrm>
            <a:off x="1494235" y="57150"/>
            <a:ext cx="6172200" cy="8572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68565" tIns="34283" rIns="68565" bIns="34283" anchor="ct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ctr" eaLnBrk="1" hangingPunct="1">
              <a:spcBef>
                <a:spcPct val="0"/>
              </a:spcBef>
              <a:buFontTx/>
              <a:buNone/>
            </a:pPr>
            <a:r>
              <a:rPr lang="en-US" altLang="en-US" sz="3300" dirty="0" smtClean="0">
                <a:solidFill>
                  <a:srgbClr val="000000"/>
                </a:solidFill>
                <a:cs typeface="Droid Sans Fallback" charset="0"/>
              </a:rPr>
              <a:t>Agenda bashing</a:t>
            </a:r>
            <a:endParaRPr lang="en-US" altLang="en-US" sz="3300" dirty="0">
              <a:solidFill>
                <a:srgbClr val="000000"/>
              </a:solidFill>
              <a:cs typeface="Droid Sans Fallback" charset="0"/>
            </a:endParaRPr>
          </a:p>
        </p:txBody>
      </p:sp>
      <p:sp>
        <p:nvSpPr>
          <p:cNvPr id="11272" name="Text Box 7"/>
          <p:cNvSpPr txBox="1">
            <a:spLocks noChangeArrowheads="1"/>
          </p:cNvSpPr>
          <p:nvPr/>
        </p:nvSpPr>
        <p:spPr bwMode="auto">
          <a:xfrm>
            <a:off x="389495" y="997603"/>
            <a:ext cx="7846126" cy="390335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68565" tIns="34283" rIns="68565" bIns="34283"/>
          <a:lstStyle>
            <a:lvl1pPr marL="342900" indent="-342900">
              <a:spcBef>
                <a:spcPct val="20000"/>
              </a:spcBef>
              <a:buChar char="•"/>
              <a:tabLst>
                <a:tab pos="8229600" algn="r"/>
              </a:tabLst>
              <a:defRPr sz="3200">
                <a:solidFill>
                  <a:schemeClr val="tx1"/>
                </a:solidFill>
                <a:latin typeface="Arial" panose="020B0604020202020204" pitchFamily="34" charset="0"/>
              </a:defRPr>
            </a:lvl1pPr>
            <a:lvl2pPr marL="742950" indent="-342900">
              <a:spcBef>
                <a:spcPct val="20000"/>
              </a:spcBef>
              <a:buChar char="–"/>
              <a:tabLst>
                <a:tab pos="8229600" algn="r"/>
              </a:tabLst>
              <a:defRPr sz="2800">
                <a:solidFill>
                  <a:schemeClr val="tx1"/>
                </a:solidFill>
                <a:latin typeface="Arial" panose="020B0604020202020204" pitchFamily="34" charset="0"/>
              </a:defRPr>
            </a:lvl2pPr>
            <a:lvl3pPr marL="1143000" indent="-228600">
              <a:spcBef>
                <a:spcPct val="20000"/>
              </a:spcBef>
              <a:buChar char="•"/>
              <a:tabLst>
                <a:tab pos="8229600" algn="r"/>
              </a:tabLst>
              <a:defRPr sz="2400">
                <a:solidFill>
                  <a:schemeClr val="tx1"/>
                </a:solidFill>
                <a:latin typeface="Arial" panose="020B0604020202020204" pitchFamily="34" charset="0"/>
              </a:defRPr>
            </a:lvl3pPr>
            <a:lvl4pPr marL="1600200" indent="-228600">
              <a:spcBef>
                <a:spcPct val="20000"/>
              </a:spcBef>
              <a:buChar char="–"/>
              <a:tabLst>
                <a:tab pos="8229600" algn="r"/>
              </a:tabLst>
              <a:defRPr sz="2000">
                <a:solidFill>
                  <a:schemeClr val="tx1"/>
                </a:solidFill>
                <a:latin typeface="Arial" panose="020B0604020202020204" pitchFamily="34" charset="0"/>
              </a:defRPr>
            </a:lvl4pPr>
            <a:lvl5pPr marL="2057400" indent="-228600">
              <a:spcBef>
                <a:spcPct val="20000"/>
              </a:spcBef>
              <a:buChar char="»"/>
              <a:tabLst>
                <a:tab pos="8229600" algn="r"/>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8229600" algn="r"/>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8229600" algn="r"/>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8229600" algn="r"/>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8229600" algn="r"/>
              </a:tabLst>
              <a:defRPr sz="2000">
                <a:solidFill>
                  <a:schemeClr val="tx1"/>
                </a:solidFill>
                <a:latin typeface="Arial" panose="020B0604020202020204" pitchFamily="34" charset="0"/>
              </a:defRPr>
            </a:lvl9pPr>
          </a:lstStyle>
          <a:p>
            <a:pPr marL="0" indent="0">
              <a:spcBef>
                <a:spcPts val="600"/>
              </a:spcBef>
              <a:buClr>
                <a:srgbClr val="000000"/>
              </a:buClr>
              <a:buNone/>
            </a:pPr>
            <a:r>
              <a:rPr lang="en-US" sz="1400" dirty="0" smtClean="0"/>
              <a:t>16:00</a:t>
            </a:r>
            <a:r>
              <a:rPr lang="en-US" sz="1400" dirty="0"/>
              <a:t>&gt; Opening, agenda bashing </a:t>
            </a:r>
            <a:r>
              <a:rPr lang="en-US" altLang="en-US" sz="1400" dirty="0" smtClean="0">
                <a:solidFill>
                  <a:srgbClr val="000000"/>
                </a:solidFill>
                <a:cs typeface="Droid Sans Fallback" charset="0"/>
              </a:rPr>
              <a:t>(</a:t>
            </a:r>
            <a:r>
              <a:rPr lang="en-US" altLang="en-US" sz="1400" dirty="0">
                <a:solidFill>
                  <a:srgbClr val="000000"/>
                </a:solidFill>
                <a:cs typeface="Droid Sans Fallback" charset="0"/>
              </a:rPr>
              <a:t>Chairs) 	</a:t>
            </a:r>
            <a:r>
              <a:rPr lang="en-US" altLang="en-US" sz="1400" dirty="0" smtClean="0">
                <a:solidFill>
                  <a:srgbClr val="000000"/>
                </a:solidFill>
                <a:cs typeface="Droid Sans Fallback" charset="0"/>
              </a:rPr>
              <a:t>[2min]</a:t>
            </a:r>
            <a:endParaRPr lang="en-US" altLang="en-US" sz="1400" dirty="0">
              <a:solidFill>
                <a:srgbClr val="000000"/>
              </a:solidFill>
              <a:cs typeface="Droid Sans Fallback" charset="0"/>
            </a:endParaRPr>
          </a:p>
          <a:p>
            <a:pPr lvl="1">
              <a:spcBef>
                <a:spcPts val="525"/>
              </a:spcBef>
              <a:buClr>
                <a:srgbClr val="000000"/>
              </a:buClr>
              <a:buFont typeface="Arial" panose="020B0604020202020204" pitchFamily="34" charset="0"/>
              <a:buChar char="•"/>
            </a:pPr>
            <a:r>
              <a:rPr lang="en-US" altLang="en-US" sz="1050" dirty="0">
                <a:solidFill>
                  <a:srgbClr val="000000"/>
                </a:solidFill>
                <a:cs typeface="Droid Sans Fallback" charset="0"/>
              </a:rPr>
              <a:t>Note-Well, Blue Sheets, Scribes, Agenda Bashing  </a:t>
            </a:r>
            <a:r>
              <a:rPr lang="en-US" altLang="en-US" sz="1350" dirty="0">
                <a:solidFill>
                  <a:srgbClr val="000000"/>
                </a:solidFill>
                <a:cs typeface="Droid Sans Fallback" charset="0"/>
              </a:rPr>
              <a:t>	</a:t>
            </a:r>
            <a:endParaRPr lang="en-US" altLang="en-US" sz="1050" dirty="0">
              <a:solidFill>
                <a:srgbClr val="000000"/>
              </a:solidFill>
              <a:cs typeface="Droid Sans Fallback" charset="0"/>
            </a:endParaRPr>
          </a:p>
          <a:p>
            <a:pPr lvl="1">
              <a:spcBef>
                <a:spcPts val="525"/>
              </a:spcBef>
              <a:buClr>
                <a:srgbClr val="000000"/>
              </a:buClr>
              <a:buFont typeface="Arial" panose="020B0604020202020204" pitchFamily="34" charset="0"/>
              <a:buChar char="•"/>
            </a:pPr>
            <a:r>
              <a:rPr lang="en-US" altLang="en-US" sz="1050" dirty="0" smtClean="0">
                <a:solidFill>
                  <a:srgbClr val="000000"/>
                </a:solidFill>
                <a:cs typeface="Droid Sans Fallback" charset="0"/>
              </a:rPr>
              <a:t>Milestones</a:t>
            </a:r>
          </a:p>
          <a:p>
            <a:pPr marL="0" indent="0">
              <a:spcBef>
                <a:spcPts val="600"/>
              </a:spcBef>
              <a:buClr>
                <a:srgbClr val="000000"/>
              </a:buClr>
              <a:buNone/>
            </a:pPr>
            <a:r>
              <a:rPr lang="en-US" sz="1400" dirty="0" smtClean="0"/>
              <a:t>16:02&gt; Status of Drafts (Chairs)</a:t>
            </a:r>
            <a:r>
              <a:rPr lang="en-US" altLang="en-US" sz="1400" dirty="0" smtClean="0">
                <a:solidFill>
                  <a:srgbClr val="000000"/>
                </a:solidFill>
                <a:cs typeface="Droid Sans Fallback" charset="0"/>
              </a:rPr>
              <a:t> 	[5min]</a:t>
            </a:r>
            <a:endParaRPr lang="en-US" altLang="en-US" sz="1400" dirty="0">
              <a:solidFill>
                <a:srgbClr val="000000"/>
              </a:solidFill>
              <a:cs typeface="Droid Sans Fallback" charset="0"/>
            </a:endParaRPr>
          </a:p>
          <a:p>
            <a:pPr marL="0" indent="0">
              <a:spcBef>
                <a:spcPts val="600"/>
              </a:spcBef>
              <a:buClr>
                <a:srgbClr val="000000"/>
              </a:buClr>
              <a:buNone/>
            </a:pPr>
            <a:r>
              <a:rPr lang="en-US" sz="1400" dirty="0" smtClean="0"/>
              <a:t>16:07&gt; </a:t>
            </a:r>
            <a:r>
              <a:rPr lang="en-US" sz="1400" dirty="0"/>
              <a:t>LPWAN Overview Presentation and Discussion (Stephen </a:t>
            </a:r>
            <a:r>
              <a:rPr lang="en-US" sz="1400" dirty="0" err="1"/>
              <a:t>Farrel</a:t>
            </a:r>
            <a:r>
              <a:rPr lang="en-US" sz="1400" dirty="0"/>
              <a:t>)</a:t>
            </a:r>
            <a:r>
              <a:rPr lang="en-US" altLang="en-US" sz="1400" dirty="0">
                <a:solidFill>
                  <a:srgbClr val="000000"/>
                </a:solidFill>
                <a:cs typeface="Droid Sans Fallback" charset="0"/>
              </a:rPr>
              <a:t> 	</a:t>
            </a:r>
            <a:r>
              <a:rPr lang="en-US" altLang="en-US" sz="1400" dirty="0" smtClean="0">
                <a:solidFill>
                  <a:srgbClr val="000000"/>
                </a:solidFill>
                <a:cs typeface="Droid Sans Fallback" charset="0"/>
              </a:rPr>
              <a:t>[10min</a:t>
            </a:r>
            <a:r>
              <a:rPr lang="en-US" altLang="en-US" sz="1400" dirty="0">
                <a:solidFill>
                  <a:srgbClr val="000000"/>
                </a:solidFill>
                <a:cs typeface="Droid Sans Fallback" charset="0"/>
              </a:rPr>
              <a:t>]</a:t>
            </a:r>
          </a:p>
          <a:p>
            <a:pPr lvl="1">
              <a:spcBef>
                <a:spcPts val="525"/>
              </a:spcBef>
              <a:buClr>
                <a:srgbClr val="000000"/>
              </a:buClr>
              <a:buFont typeface="Arial" panose="020B0604020202020204" pitchFamily="34" charset="0"/>
              <a:buChar char="•"/>
            </a:pPr>
            <a:r>
              <a:rPr lang="en-US" altLang="en-US" sz="1050" dirty="0" smtClean="0">
                <a:solidFill>
                  <a:srgbClr val="000000"/>
                </a:solidFill>
                <a:cs typeface="Droid Sans Fallback" charset="0"/>
                <a:hlinkClick r:id="rId3"/>
              </a:rPr>
              <a:t>https</a:t>
            </a:r>
            <a:r>
              <a:rPr lang="en-US" altLang="en-US" sz="1050" dirty="0">
                <a:solidFill>
                  <a:srgbClr val="000000"/>
                </a:solidFill>
                <a:cs typeface="Droid Sans Fallback" charset="0"/>
                <a:hlinkClick r:id="rId3"/>
              </a:rPr>
              <a:t>://datatracker.ietf.org/doc/draft-ietf-lpwan-overview</a:t>
            </a:r>
            <a:r>
              <a:rPr lang="en-US" altLang="en-US" sz="1050" dirty="0" smtClean="0">
                <a:solidFill>
                  <a:srgbClr val="000000"/>
                </a:solidFill>
                <a:cs typeface="Droid Sans Fallback" charset="0"/>
                <a:hlinkClick r:id="rId3"/>
              </a:rPr>
              <a:t>/</a:t>
            </a:r>
            <a:r>
              <a:rPr lang="en-US" altLang="en-US" sz="1050" dirty="0" smtClean="0">
                <a:solidFill>
                  <a:srgbClr val="000000"/>
                </a:solidFill>
                <a:cs typeface="Droid Sans Fallback" charset="0"/>
              </a:rPr>
              <a:t> 	</a:t>
            </a:r>
          </a:p>
          <a:p>
            <a:pPr marL="0" indent="0">
              <a:spcBef>
                <a:spcPts val="600"/>
              </a:spcBef>
              <a:buClr>
                <a:srgbClr val="000000"/>
              </a:buClr>
              <a:buNone/>
            </a:pPr>
            <a:r>
              <a:rPr lang="en-US" sz="1400" dirty="0" smtClean="0"/>
              <a:t>16:17</a:t>
            </a:r>
            <a:r>
              <a:rPr lang="en-US" altLang="en-US" sz="1400" dirty="0" smtClean="0">
                <a:solidFill>
                  <a:srgbClr val="000000"/>
                </a:solidFill>
                <a:cs typeface="Droid Sans Fallback" charset="0"/>
              </a:rPr>
              <a:t>&gt; </a:t>
            </a:r>
            <a:r>
              <a:rPr lang="en-US" sz="1400" dirty="0"/>
              <a:t>Static Context Header Compression for IPv6 and UDP </a:t>
            </a:r>
            <a:r>
              <a:rPr lang="en-US" altLang="en-US" sz="1400" dirty="0">
                <a:solidFill>
                  <a:srgbClr val="000000"/>
                </a:solidFill>
                <a:cs typeface="Droid Sans Fallback" charset="0"/>
              </a:rPr>
              <a:t>(</a:t>
            </a:r>
            <a:r>
              <a:rPr lang="en-US" sz="1400" dirty="0" smtClean="0"/>
              <a:t>Ana, Laurent) </a:t>
            </a:r>
            <a:r>
              <a:rPr lang="en-US" altLang="en-US" sz="1400" dirty="0">
                <a:solidFill>
                  <a:srgbClr val="000000"/>
                </a:solidFill>
                <a:cs typeface="Droid Sans Fallback" charset="0"/>
              </a:rPr>
              <a:t>	</a:t>
            </a:r>
            <a:r>
              <a:rPr lang="en-US" altLang="en-US" sz="1400" dirty="0" smtClean="0">
                <a:solidFill>
                  <a:srgbClr val="000000"/>
                </a:solidFill>
                <a:cs typeface="Droid Sans Fallback" charset="0"/>
              </a:rPr>
              <a:t>[</a:t>
            </a:r>
            <a:r>
              <a:rPr lang="en-US" altLang="en-US" sz="1400" dirty="0" smtClean="0">
                <a:solidFill>
                  <a:srgbClr val="000000"/>
                </a:solidFill>
                <a:cs typeface="Droid Sans Fallback" charset="0"/>
              </a:rPr>
              <a:t>15</a:t>
            </a:r>
            <a:r>
              <a:rPr lang="en-US" altLang="en-US" sz="1400" dirty="0" smtClean="0">
                <a:solidFill>
                  <a:srgbClr val="000000"/>
                </a:solidFill>
                <a:cs typeface="Droid Sans Fallback" charset="0"/>
              </a:rPr>
              <a:t>min</a:t>
            </a:r>
            <a:r>
              <a:rPr lang="en-US" altLang="en-US" sz="1400" dirty="0" smtClean="0">
                <a:solidFill>
                  <a:srgbClr val="000000"/>
                </a:solidFill>
                <a:cs typeface="Droid Sans Fallback" charset="0"/>
              </a:rPr>
              <a:t>]</a:t>
            </a:r>
            <a:endParaRPr lang="en-US" altLang="en-US" sz="1400" dirty="0">
              <a:solidFill>
                <a:srgbClr val="000000"/>
              </a:solidFill>
              <a:cs typeface="Droid Sans Fallback" charset="0"/>
            </a:endParaRPr>
          </a:p>
          <a:p>
            <a:pPr lvl="1">
              <a:spcBef>
                <a:spcPts val="525"/>
              </a:spcBef>
              <a:buClr>
                <a:srgbClr val="000000"/>
              </a:buClr>
              <a:buFont typeface="Arial" panose="020B0604020202020204" pitchFamily="34" charset="0"/>
              <a:buChar char="•"/>
            </a:pPr>
            <a:r>
              <a:rPr lang="en-US" sz="1050" dirty="0">
                <a:hlinkClick r:id="rId4"/>
              </a:rPr>
              <a:t>https://datatracker.ietf.org/doc/draft-ietf-lpwan-ipv6-static-context-hc/</a:t>
            </a:r>
            <a:r>
              <a:rPr lang="en-US" sz="1050" dirty="0"/>
              <a:t> </a:t>
            </a:r>
            <a:r>
              <a:rPr lang="en-US" sz="1050" dirty="0" smtClean="0"/>
              <a:t>	</a:t>
            </a:r>
            <a:endParaRPr lang="en-US" altLang="en-US" sz="1350" dirty="0">
              <a:solidFill>
                <a:srgbClr val="000000"/>
              </a:solidFill>
              <a:cs typeface="Droid Sans Fallback" charset="0"/>
            </a:endParaRPr>
          </a:p>
          <a:p>
            <a:pPr marL="0" indent="0">
              <a:spcBef>
                <a:spcPts val="600"/>
              </a:spcBef>
              <a:buClr>
                <a:srgbClr val="000000"/>
              </a:buClr>
              <a:buNone/>
            </a:pPr>
            <a:r>
              <a:rPr lang="en-US" sz="1400" smtClean="0"/>
              <a:t>13:32&gt; </a:t>
            </a:r>
            <a:r>
              <a:rPr lang="en-US" sz="1400" dirty="0"/>
              <a:t>Static Context Header Compression </a:t>
            </a:r>
            <a:r>
              <a:rPr lang="en-US" sz="1400" dirty="0" smtClean="0"/>
              <a:t>Fragmentation Header (</a:t>
            </a:r>
            <a:r>
              <a:rPr lang="en-US" sz="1400" dirty="0" err="1" smtClean="0"/>
              <a:t>Carles</a:t>
            </a:r>
            <a:r>
              <a:rPr lang="en-US" sz="1400" dirty="0" smtClean="0"/>
              <a:t> Gomez</a:t>
            </a:r>
            <a:r>
              <a:rPr lang="en-US" altLang="en-US" sz="1400" dirty="0" smtClean="0">
                <a:solidFill>
                  <a:srgbClr val="000000"/>
                </a:solidFill>
                <a:cs typeface="Droid Sans Fallback" charset="0"/>
              </a:rPr>
              <a:t>)   	</a:t>
            </a:r>
            <a:r>
              <a:rPr lang="en-US" altLang="en-US" sz="1400" dirty="0" smtClean="0">
                <a:solidFill>
                  <a:srgbClr val="000000"/>
                </a:solidFill>
                <a:cs typeface="Droid Sans Fallback" charset="0"/>
              </a:rPr>
              <a:t>[</a:t>
            </a:r>
            <a:r>
              <a:rPr lang="en-US" altLang="en-US" sz="1400" dirty="0" smtClean="0">
                <a:solidFill>
                  <a:srgbClr val="000000"/>
                </a:solidFill>
                <a:cs typeface="Droid Sans Fallback" charset="0"/>
              </a:rPr>
              <a:t>20</a:t>
            </a:r>
            <a:r>
              <a:rPr lang="en-US" altLang="en-US" sz="1400" dirty="0" smtClean="0">
                <a:solidFill>
                  <a:srgbClr val="000000"/>
                </a:solidFill>
                <a:cs typeface="Droid Sans Fallback" charset="0"/>
              </a:rPr>
              <a:t>min</a:t>
            </a:r>
            <a:r>
              <a:rPr lang="en-US" altLang="en-US" sz="1400" dirty="0" smtClean="0">
                <a:solidFill>
                  <a:srgbClr val="000000"/>
                </a:solidFill>
                <a:cs typeface="Droid Sans Fallback" charset="0"/>
              </a:rPr>
              <a:t>]</a:t>
            </a:r>
            <a:endParaRPr lang="en-US" altLang="en-US" sz="1400" dirty="0">
              <a:solidFill>
                <a:srgbClr val="000000"/>
              </a:solidFill>
              <a:cs typeface="Droid Sans Fallback" charset="0"/>
            </a:endParaRPr>
          </a:p>
          <a:p>
            <a:pPr lvl="1">
              <a:spcBef>
                <a:spcPts val="525"/>
              </a:spcBef>
              <a:buClr>
                <a:srgbClr val="000000"/>
              </a:buClr>
              <a:buFont typeface="Arial" panose="020B0604020202020204" pitchFamily="34" charset="0"/>
              <a:buChar char="•"/>
            </a:pPr>
            <a:r>
              <a:rPr lang="en-US" sz="1050" dirty="0">
                <a:hlinkClick r:id="rId4"/>
              </a:rPr>
              <a:t>https://datatracker.ietf.org/doc/draft-ietf-lpwan-ipv6-static-context-hc</a:t>
            </a:r>
            <a:r>
              <a:rPr lang="en-US" sz="1050" dirty="0" smtClean="0">
                <a:hlinkClick r:id="rId4"/>
              </a:rPr>
              <a:t>/</a:t>
            </a:r>
            <a:r>
              <a:rPr lang="en-US" sz="1050" dirty="0" smtClean="0"/>
              <a:t> 	</a:t>
            </a:r>
            <a:endParaRPr lang="en-US" altLang="en-US" sz="1050" dirty="0">
              <a:solidFill>
                <a:srgbClr val="000000"/>
              </a:solidFill>
              <a:cs typeface="Droid Sans Fallback" charset="0"/>
            </a:endParaRPr>
          </a:p>
          <a:p>
            <a:pPr marL="0" indent="0">
              <a:spcBef>
                <a:spcPts val="600"/>
              </a:spcBef>
              <a:buClr>
                <a:srgbClr val="000000"/>
              </a:buClr>
              <a:buNone/>
            </a:pPr>
            <a:r>
              <a:rPr lang="en-US" sz="1400" dirty="0" smtClean="0"/>
              <a:t>13:52</a:t>
            </a:r>
            <a:r>
              <a:rPr lang="en-US" altLang="en-US" sz="1400" dirty="0" smtClean="0">
                <a:solidFill>
                  <a:srgbClr val="000000"/>
                </a:solidFill>
                <a:cs typeface="Droid Sans Fallback" charset="0"/>
              </a:rPr>
              <a:t>&gt; </a:t>
            </a:r>
            <a:r>
              <a:rPr lang="en-US" sz="1400" dirty="0"/>
              <a:t>LPWAN Static Context Header Compression (SCHC) for </a:t>
            </a:r>
            <a:r>
              <a:rPr lang="en-US" sz="1400" dirty="0" err="1"/>
              <a:t>CoAP</a:t>
            </a:r>
            <a:r>
              <a:rPr lang="en-US" sz="1400" dirty="0"/>
              <a:t> </a:t>
            </a:r>
            <a:r>
              <a:rPr lang="en-US" altLang="en-US" sz="1400" dirty="0" smtClean="0">
                <a:solidFill>
                  <a:srgbClr val="000000"/>
                </a:solidFill>
                <a:cs typeface="Droid Sans Fallback" charset="0"/>
              </a:rPr>
              <a:t>(</a:t>
            </a:r>
            <a:r>
              <a:rPr lang="en-US" sz="1400" dirty="0" smtClean="0"/>
              <a:t>Laurent) </a:t>
            </a:r>
            <a:r>
              <a:rPr lang="en-US" altLang="en-US" sz="1400" dirty="0">
                <a:solidFill>
                  <a:srgbClr val="000000"/>
                </a:solidFill>
                <a:cs typeface="Droid Sans Fallback" charset="0"/>
              </a:rPr>
              <a:t>	</a:t>
            </a:r>
            <a:r>
              <a:rPr lang="en-US" altLang="en-US" sz="1400" dirty="0" smtClean="0">
                <a:solidFill>
                  <a:srgbClr val="000000"/>
                </a:solidFill>
                <a:cs typeface="Droid Sans Fallback" charset="0"/>
              </a:rPr>
              <a:t>[5min</a:t>
            </a:r>
            <a:r>
              <a:rPr lang="en-US" altLang="en-US" sz="1400" dirty="0">
                <a:solidFill>
                  <a:srgbClr val="000000"/>
                </a:solidFill>
                <a:cs typeface="Droid Sans Fallback" charset="0"/>
              </a:rPr>
              <a:t>]</a:t>
            </a:r>
          </a:p>
          <a:p>
            <a:pPr lvl="1">
              <a:spcBef>
                <a:spcPts val="525"/>
              </a:spcBef>
              <a:buClr>
                <a:srgbClr val="000000"/>
              </a:buClr>
              <a:buFont typeface="Arial" panose="020B0604020202020204" pitchFamily="34" charset="0"/>
              <a:buChar char="•"/>
            </a:pPr>
            <a:r>
              <a:rPr lang="en-US" sz="1050" dirty="0" smtClean="0">
                <a:hlinkClick r:id="rId5"/>
              </a:rPr>
              <a:t>https://datatracker.ietf.org/doc/draft-ietf-lpwan-coap-static-context-hc/</a:t>
            </a:r>
            <a:r>
              <a:rPr lang="en-US" sz="1050" dirty="0" smtClean="0"/>
              <a:t> 	</a:t>
            </a:r>
            <a:r>
              <a:rPr lang="en-US" altLang="en-US" sz="1050" dirty="0" smtClean="0">
                <a:solidFill>
                  <a:srgbClr val="000000"/>
                </a:solidFill>
                <a:cs typeface="Droid Sans Fallback" charset="0"/>
              </a:rPr>
              <a:t> </a:t>
            </a:r>
            <a:endParaRPr lang="en-US" altLang="en-US" sz="1050" dirty="0">
              <a:solidFill>
                <a:srgbClr val="000000"/>
              </a:solidFill>
              <a:cs typeface="Droid Sans Fallback" charset="0"/>
            </a:endParaRPr>
          </a:p>
          <a:p>
            <a:pPr marL="0" indent="0">
              <a:spcBef>
                <a:spcPts val="525"/>
              </a:spcBef>
              <a:buClr>
                <a:srgbClr val="000000"/>
              </a:buClr>
              <a:buNone/>
            </a:pPr>
            <a:r>
              <a:rPr lang="en-US" sz="1400" dirty="0" smtClean="0"/>
              <a:t>13:55&gt; </a:t>
            </a:r>
            <a:r>
              <a:rPr lang="en-US" altLang="en-US" sz="1400" dirty="0" smtClean="0">
                <a:solidFill>
                  <a:srgbClr val="000000"/>
                </a:solidFill>
                <a:cs typeface="Droid Sans Fallback" charset="0"/>
              </a:rPr>
              <a:t>AOB</a:t>
            </a:r>
            <a:r>
              <a:rPr lang="en-US" altLang="en-US" sz="1400" dirty="0">
                <a:solidFill>
                  <a:srgbClr val="000000"/>
                </a:solidFill>
                <a:cs typeface="Droid Sans Fallback" charset="0"/>
              </a:rPr>
              <a:t>	</a:t>
            </a:r>
            <a:r>
              <a:rPr lang="en-US" altLang="en-US" sz="1400" dirty="0" smtClean="0">
                <a:solidFill>
                  <a:srgbClr val="000000"/>
                </a:solidFill>
                <a:cs typeface="Droid Sans Fallback" charset="0"/>
              </a:rPr>
              <a:t>[QS]</a:t>
            </a:r>
          </a:p>
          <a:p>
            <a:pPr lvl="1">
              <a:spcBef>
                <a:spcPts val="525"/>
              </a:spcBef>
              <a:buClr>
                <a:srgbClr val="000000"/>
              </a:buClr>
              <a:buFont typeface="Arial" panose="020B0604020202020204" pitchFamily="34" charset="0"/>
              <a:buChar char="•"/>
            </a:pPr>
            <a:endParaRPr lang="en-US" altLang="en-US" sz="1050" dirty="0">
              <a:solidFill>
                <a:srgbClr val="000000"/>
              </a:solidFill>
              <a:cs typeface="Droid Sans Fallback" charset="0"/>
            </a:endParaRPr>
          </a:p>
          <a:p>
            <a:pPr marL="400050" lvl="1" indent="0">
              <a:spcBef>
                <a:spcPts val="525"/>
              </a:spcBef>
              <a:buClr>
                <a:srgbClr val="000000"/>
              </a:buClr>
              <a:buNone/>
            </a:pPr>
            <a:r>
              <a:rPr lang="en-US" altLang="en-US" sz="1350" dirty="0" smtClean="0">
                <a:solidFill>
                  <a:srgbClr val="000000"/>
                </a:solidFill>
                <a:cs typeface="Droid Sans Fallback" charset="0"/>
              </a:rPr>
              <a:t>	 </a:t>
            </a:r>
            <a:endParaRPr lang="en-US" altLang="en-US" sz="1350" dirty="0">
              <a:solidFill>
                <a:srgbClr val="000000"/>
              </a:solidFill>
              <a:cs typeface="Droid Sans Fallback" charset="0"/>
            </a:endParaRPr>
          </a:p>
          <a:p>
            <a:pPr lvl="1">
              <a:spcBef>
                <a:spcPts val="525"/>
              </a:spcBef>
              <a:buClr>
                <a:srgbClr val="000000"/>
              </a:buClr>
              <a:buFont typeface="Arial" panose="020B0604020202020204" pitchFamily="34" charset="0"/>
              <a:buChar char="•"/>
            </a:pPr>
            <a:endParaRPr lang="en-US" altLang="en-US" sz="1350" dirty="0">
              <a:solidFill>
                <a:srgbClr val="000000"/>
              </a:solidFill>
              <a:cs typeface="Droid Sans Fallback" charset="0"/>
            </a:endParaRPr>
          </a:p>
        </p:txBody>
      </p:sp>
    </p:spTree>
    <p:extLst>
      <p:ext uri="{BB962C8B-B14F-4D97-AF65-F5344CB8AC3E}">
        <p14:creationId xmlns:p14="http://schemas.microsoft.com/office/powerpoint/2010/main" val="444536644"/>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dirty="0" smtClean="0"/>
              <a:t>Status</a:t>
            </a:r>
            <a:endParaRPr lang="en-US" dirty="0"/>
          </a:p>
        </p:txBody>
      </p:sp>
      <p:sp>
        <p:nvSpPr>
          <p:cNvPr id="3" name="Espace réservé du contenu 2"/>
          <p:cNvSpPr>
            <a:spLocks noGrp="1"/>
          </p:cNvSpPr>
          <p:nvPr>
            <p:ph idx="1"/>
          </p:nvPr>
        </p:nvSpPr>
        <p:spPr/>
        <p:txBody>
          <a:bodyPr>
            <a:normAutofit/>
          </a:bodyPr>
          <a:lstStyle/>
          <a:p>
            <a:pPr marL="0" indent="0">
              <a:buNone/>
            </a:pPr>
            <a:r>
              <a:rPr lang="en-US" dirty="0" smtClean="0"/>
              <a:t>WG formed October 14</a:t>
            </a:r>
            <a:r>
              <a:rPr lang="en-US" baseline="30000" dirty="0" smtClean="0"/>
              <a:t>th</a:t>
            </a:r>
            <a:r>
              <a:rPr lang="en-US" dirty="0" smtClean="0"/>
              <a:t> </a:t>
            </a:r>
          </a:p>
          <a:p>
            <a:r>
              <a:rPr lang="en-US" dirty="0" smtClean="0"/>
              <a:t>Charter </a:t>
            </a:r>
            <a:r>
              <a:rPr lang="en-US" dirty="0"/>
              <a:t>item #1 </a:t>
            </a:r>
            <a:r>
              <a:rPr lang="en-US" sz="1800" dirty="0"/>
              <a:t>(Informational document)</a:t>
            </a:r>
          </a:p>
          <a:p>
            <a:pPr lvl="1"/>
            <a:r>
              <a:rPr lang="en-US" dirty="0" smtClean="0"/>
              <a:t>Baseline technology description</a:t>
            </a:r>
          </a:p>
          <a:p>
            <a:r>
              <a:rPr lang="en-US" dirty="0" smtClean="0"/>
              <a:t>Charter item #2  </a:t>
            </a:r>
            <a:r>
              <a:rPr lang="en-US" sz="1800" dirty="0" smtClean="0"/>
              <a:t>(Standards track document)</a:t>
            </a:r>
            <a:endParaRPr lang="en-US" sz="1400" dirty="0" smtClean="0"/>
          </a:p>
          <a:p>
            <a:pPr lvl="1"/>
            <a:r>
              <a:rPr lang="en-US" dirty="0" smtClean="0"/>
              <a:t>Enable </a:t>
            </a:r>
            <a:r>
              <a:rPr lang="en-US" dirty="0"/>
              <a:t>the compression and fragmentation of a CoAP/UDP/IPv6 packet over LPWA networks</a:t>
            </a:r>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5</a:t>
            </a:fld>
            <a:endParaRPr lang="fr-FR"/>
          </a:p>
        </p:txBody>
      </p:sp>
    </p:spTree>
    <p:extLst>
      <p:ext uri="{BB962C8B-B14F-4D97-AF65-F5344CB8AC3E}">
        <p14:creationId xmlns:p14="http://schemas.microsoft.com/office/powerpoint/2010/main" val="36919971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dirty="0" smtClean="0"/>
              <a:t>Charter - Milestones</a:t>
            </a:r>
            <a:endParaRPr lang="en-US" dirty="0"/>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6</a:t>
            </a:fld>
            <a:endParaRPr lang="fr-FR"/>
          </a:p>
        </p:txBody>
      </p:sp>
      <p:pic>
        <p:nvPicPr>
          <p:cNvPr id="3" name="Picture 2"/>
          <p:cNvPicPr>
            <a:picLocks noChangeAspect="1"/>
          </p:cNvPicPr>
          <p:nvPr/>
        </p:nvPicPr>
        <p:blipFill rotWithShape="1">
          <a:blip r:embed="rId2"/>
          <a:srcRect l="15116" t="41792" r="14358" b="16968"/>
          <a:stretch/>
        </p:blipFill>
        <p:spPr>
          <a:xfrm>
            <a:off x="0" y="1495269"/>
            <a:ext cx="8877925" cy="2920126"/>
          </a:xfrm>
          <a:prstGeom prst="rect">
            <a:avLst/>
          </a:prstGeom>
        </p:spPr>
      </p:pic>
      <p:sp>
        <p:nvSpPr>
          <p:cNvPr id="5" name="Oval 4"/>
          <p:cNvSpPr/>
          <p:nvPr/>
        </p:nvSpPr>
        <p:spPr>
          <a:xfrm>
            <a:off x="94785" y="2779906"/>
            <a:ext cx="1087244" cy="328961"/>
          </a:xfrm>
          <a:prstGeom prst="ellipse">
            <a:avLst/>
          </a:prstGeom>
          <a:gradFill>
            <a:gsLst>
              <a:gs pos="0">
                <a:srgbClr val="00B050">
                  <a:alpha val="19000"/>
                </a:srgbClr>
              </a:gs>
              <a:gs pos="100000">
                <a:srgbClr val="92D050">
                  <a:alpha val="7000"/>
                </a:srgb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94144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IETF 98 Action items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Announce </a:t>
            </a:r>
            <a:r>
              <a:rPr lang="en-US" dirty="0"/>
              <a:t>decision of SCHC IP/UDP/</a:t>
            </a:r>
            <a:r>
              <a:rPr lang="en-US" dirty="0" err="1"/>
              <a:t>CoAP</a:t>
            </a:r>
            <a:r>
              <a:rPr lang="en-US" dirty="0"/>
              <a:t> document structure.</a:t>
            </a:r>
          </a:p>
          <a:p>
            <a:r>
              <a:rPr lang="en-US" dirty="0"/>
              <a:t>Follow-up on the WI-SUN contribution for the LPWAN overview document</a:t>
            </a:r>
            <a:r>
              <a:rPr lang="en-US" dirty="0" smtClean="0"/>
              <a:t>.</a:t>
            </a:r>
          </a:p>
          <a:p>
            <a:r>
              <a:rPr lang="en-US" dirty="0"/>
              <a:t>Identify reviewers for the IP/UDP draft.</a:t>
            </a:r>
          </a:p>
          <a:p>
            <a:r>
              <a:rPr lang="en-US" dirty="0"/>
              <a:t>Follow-up on the reviewers who volunteered to review the SCHC </a:t>
            </a:r>
            <a:r>
              <a:rPr lang="en-US" dirty="0" err="1"/>
              <a:t>CoAP</a:t>
            </a:r>
            <a:r>
              <a:rPr lang="en-US" dirty="0"/>
              <a:t> draft</a:t>
            </a:r>
            <a:r>
              <a:rPr lang="en-US" dirty="0" smtClean="0"/>
              <a:t>.</a:t>
            </a:r>
          </a:p>
          <a:p>
            <a:pPr lvl="1"/>
            <a:r>
              <a:rPr lang="en-US" dirty="0" smtClean="0"/>
              <a:t>Diego </a:t>
            </a:r>
            <a:r>
              <a:rPr lang="en-US" dirty="0" err="1" smtClean="0"/>
              <a:t>Dujovne</a:t>
            </a:r>
            <a:r>
              <a:rPr lang="en-US" dirty="0" smtClean="0"/>
              <a:t>, Juan-Carlos Zuniga, Michel </a:t>
            </a:r>
            <a:r>
              <a:rPr lang="en-US" dirty="0" err="1" smtClean="0"/>
              <a:t>Veillette</a:t>
            </a:r>
            <a:r>
              <a:rPr lang="en-US" dirty="0" smtClean="0"/>
              <a:t> Carsten </a:t>
            </a:r>
            <a:r>
              <a:rPr lang="en-US" dirty="0" err="1" smtClean="0"/>
              <a:t>Borman</a:t>
            </a:r>
            <a:endParaRPr lang="en-US" dirty="0" smtClean="0"/>
          </a:p>
          <a:p>
            <a:endParaRPr lang="en-US" dirty="0"/>
          </a:p>
          <a:p>
            <a:endParaRPr lang="en-US" dirty="0"/>
          </a:p>
        </p:txBody>
      </p:sp>
      <p:sp>
        <p:nvSpPr>
          <p:cNvPr id="4" name="Slide Number Placeholder 3"/>
          <p:cNvSpPr>
            <a:spLocks noGrp="1"/>
          </p:cNvSpPr>
          <p:nvPr>
            <p:ph type="sldNum" sz="quarter" idx="12"/>
          </p:nvPr>
        </p:nvSpPr>
        <p:spPr/>
        <p:txBody>
          <a:bodyPr/>
          <a:lstStyle/>
          <a:p>
            <a:fld id="{22D2E28D-3C84-FA4F-AA95-DF0FC25EB245}" type="slidenum">
              <a:rPr lang="fr-FR" smtClean="0"/>
              <a:t>7</a:t>
            </a:fld>
            <a:endParaRPr lang="fr-FR"/>
          </a:p>
        </p:txBody>
      </p:sp>
    </p:spTree>
    <p:extLst>
      <p:ext uri="{BB962C8B-B14F-4D97-AF65-F5344CB8AC3E}">
        <p14:creationId xmlns:p14="http://schemas.microsoft.com/office/powerpoint/2010/main" val="34663470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dirty="0" smtClean="0"/>
              <a:t>Milestones</a:t>
            </a:r>
            <a:endParaRPr lang="en-US" dirty="0"/>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8</a:t>
            </a:fld>
            <a:endParaRPr lang="fr-FR"/>
          </a:p>
        </p:txBody>
      </p:sp>
      <p:cxnSp>
        <p:nvCxnSpPr>
          <p:cNvPr id="5" name="Connecteur en angle 4"/>
          <p:cNvCxnSpPr>
            <a:stCxn id="13" idx="3"/>
            <a:endCxn id="16" idx="2"/>
          </p:cNvCxnSpPr>
          <p:nvPr/>
        </p:nvCxnSpPr>
        <p:spPr>
          <a:xfrm flipV="1">
            <a:off x="3578365" y="2897627"/>
            <a:ext cx="1953918" cy="463396"/>
          </a:xfrm>
          <a:prstGeom prst="bentConnector2">
            <a:avLst/>
          </a:prstGeom>
          <a:ln w="12700" cmpd="sng">
            <a:solidFill>
              <a:schemeClr val="accent2"/>
            </a:solidFill>
            <a:prstDash val="solid"/>
            <a:headEnd type="none"/>
            <a:tailEnd type="arrow"/>
          </a:ln>
        </p:spPr>
        <p:style>
          <a:lnRef idx="2">
            <a:schemeClr val="dk1"/>
          </a:lnRef>
          <a:fillRef idx="0">
            <a:schemeClr val="dk1"/>
          </a:fillRef>
          <a:effectRef idx="1">
            <a:schemeClr val="dk1"/>
          </a:effectRef>
          <a:fontRef idx="minor">
            <a:schemeClr val="tx1"/>
          </a:fontRef>
        </p:style>
      </p:cxnSp>
      <p:sp>
        <p:nvSpPr>
          <p:cNvPr id="7" name="ZoneTexte 6"/>
          <p:cNvSpPr txBox="1"/>
          <p:nvPr/>
        </p:nvSpPr>
        <p:spPr>
          <a:xfrm>
            <a:off x="1501491" y="2528295"/>
            <a:ext cx="1095259" cy="369332"/>
          </a:xfrm>
          <a:prstGeom prst="rect">
            <a:avLst/>
          </a:prstGeom>
          <a:noFill/>
        </p:spPr>
        <p:txBody>
          <a:bodyPr wrap="none" rtlCol="0">
            <a:spAutoFit/>
          </a:bodyPr>
          <a:lstStyle/>
          <a:p>
            <a:r>
              <a:rPr lang="en-US" dirty="0" smtClean="0"/>
              <a:t>Dec 2016</a:t>
            </a:r>
            <a:endParaRPr lang="en-US" dirty="0"/>
          </a:p>
        </p:txBody>
      </p:sp>
      <p:cxnSp>
        <p:nvCxnSpPr>
          <p:cNvPr id="11" name="Connecteur droit 10"/>
          <p:cNvCxnSpPr>
            <a:stCxn id="7" idx="2"/>
            <a:endCxn id="13" idx="0"/>
          </p:cNvCxnSpPr>
          <p:nvPr/>
        </p:nvCxnSpPr>
        <p:spPr>
          <a:xfrm>
            <a:off x="2049121" y="2897627"/>
            <a:ext cx="621" cy="278730"/>
          </a:xfrm>
          <a:prstGeom prst="line">
            <a:avLst/>
          </a:prstGeom>
          <a:ln>
            <a:solidFill>
              <a:srgbClr val="000000"/>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13" name="Rectangle 12"/>
          <p:cNvSpPr/>
          <p:nvPr/>
        </p:nvSpPr>
        <p:spPr>
          <a:xfrm>
            <a:off x="521118" y="3176357"/>
            <a:ext cx="3057247" cy="369332"/>
          </a:xfrm>
          <a:prstGeom prst="rect">
            <a:avLst/>
          </a:prstGeom>
          <a:solidFill>
            <a:schemeClr val="bg1"/>
          </a:solidFill>
          <a:ln>
            <a:solidFill>
              <a:srgbClr val="000000"/>
            </a:solidFill>
          </a:ln>
        </p:spPr>
        <p:style>
          <a:lnRef idx="2">
            <a:schemeClr val="accent2"/>
          </a:lnRef>
          <a:fillRef idx="1">
            <a:schemeClr val="lt1"/>
          </a:fillRef>
          <a:effectRef idx="0">
            <a:schemeClr val="accent2"/>
          </a:effectRef>
          <a:fontRef idx="minor">
            <a:schemeClr val="dk1"/>
          </a:fontRef>
        </p:style>
        <p:txBody>
          <a:bodyPr wrap="none">
            <a:spAutoFit/>
          </a:bodyPr>
          <a:lstStyle/>
          <a:p>
            <a:r>
              <a:rPr lang="en-US" dirty="0" smtClean="0"/>
              <a:t>Adopt LPWAN overview draft</a:t>
            </a:r>
            <a:endParaRPr lang="en-US" dirty="0"/>
          </a:p>
        </p:txBody>
      </p:sp>
      <p:sp>
        <p:nvSpPr>
          <p:cNvPr id="16" name="ZoneTexte 15"/>
          <p:cNvSpPr txBox="1"/>
          <p:nvPr/>
        </p:nvSpPr>
        <p:spPr>
          <a:xfrm>
            <a:off x="4996657" y="2528295"/>
            <a:ext cx="1071252" cy="369332"/>
          </a:xfrm>
          <a:prstGeom prst="rect">
            <a:avLst/>
          </a:prstGeom>
          <a:solidFill>
            <a:srgbClr val="C0504D"/>
          </a:solidFill>
        </p:spPr>
        <p:txBody>
          <a:bodyPr wrap="none" rtlCol="0">
            <a:spAutoFit/>
          </a:bodyPr>
          <a:lstStyle/>
          <a:p>
            <a:r>
              <a:rPr lang="en-US" dirty="0" smtClean="0">
                <a:solidFill>
                  <a:srgbClr val="FFFFFF"/>
                </a:solidFill>
              </a:rPr>
              <a:t>Apr 2017</a:t>
            </a:r>
            <a:endParaRPr lang="en-US" dirty="0">
              <a:solidFill>
                <a:srgbClr val="FFFFFF"/>
              </a:solidFill>
            </a:endParaRPr>
          </a:p>
        </p:txBody>
      </p:sp>
      <p:cxnSp>
        <p:nvCxnSpPr>
          <p:cNvPr id="6" name="Connecteur droit avec flèche 5"/>
          <p:cNvCxnSpPr/>
          <p:nvPr/>
        </p:nvCxnSpPr>
        <p:spPr>
          <a:xfrm>
            <a:off x="457200" y="2528295"/>
            <a:ext cx="8418658" cy="0"/>
          </a:xfrm>
          <a:prstGeom prst="straightConnector1">
            <a:avLst/>
          </a:prstGeom>
          <a:ln w="38100" cmpd="sng">
            <a:tailEnd type="arrow"/>
          </a:ln>
          <a:effectLst/>
        </p:spPr>
        <p:style>
          <a:lnRef idx="2">
            <a:schemeClr val="accent2"/>
          </a:lnRef>
          <a:fillRef idx="0">
            <a:schemeClr val="accent2"/>
          </a:fillRef>
          <a:effectRef idx="1">
            <a:schemeClr val="accent2"/>
          </a:effectRef>
          <a:fontRef idx="minor">
            <a:schemeClr val="tx1"/>
          </a:fontRef>
        </p:style>
      </p:cxnSp>
      <p:sp>
        <p:nvSpPr>
          <p:cNvPr id="3" name="ZoneTexte 2"/>
          <p:cNvSpPr txBox="1"/>
          <p:nvPr/>
        </p:nvSpPr>
        <p:spPr>
          <a:xfrm>
            <a:off x="4799863" y="2143667"/>
            <a:ext cx="1464839" cy="369332"/>
          </a:xfrm>
          <a:prstGeom prst="rect">
            <a:avLst/>
          </a:prstGeom>
          <a:noFill/>
        </p:spPr>
        <p:txBody>
          <a:bodyPr wrap="none" rtlCol="0">
            <a:spAutoFit/>
          </a:bodyPr>
          <a:lstStyle/>
          <a:p>
            <a:r>
              <a:rPr lang="en-US" dirty="0" smtClean="0">
                <a:solidFill>
                  <a:schemeClr val="accent2"/>
                </a:solidFill>
              </a:rPr>
              <a:t>WG Last </a:t>
            </a:r>
            <a:r>
              <a:rPr lang="en-US" dirty="0">
                <a:solidFill>
                  <a:schemeClr val="accent2"/>
                </a:solidFill>
              </a:rPr>
              <a:t>C</a:t>
            </a:r>
            <a:r>
              <a:rPr lang="en-US" dirty="0" smtClean="0">
                <a:solidFill>
                  <a:schemeClr val="accent2"/>
                </a:solidFill>
              </a:rPr>
              <a:t>all</a:t>
            </a:r>
            <a:endParaRPr lang="en-US" dirty="0">
              <a:solidFill>
                <a:schemeClr val="accent2"/>
              </a:solidFill>
            </a:endParaRPr>
          </a:p>
        </p:txBody>
      </p:sp>
    </p:spTree>
    <p:extLst>
      <p:ext uri="{BB962C8B-B14F-4D97-AF65-F5344CB8AC3E}">
        <p14:creationId xmlns:p14="http://schemas.microsoft.com/office/powerpoint/2010/main" val="5533939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dirty="0" smtClean="0"/>
              <a:t>Milestones</a:t>
            </a:r>
            <a:endParaRPr lang="en-US" dirty="0"/>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9</a:t>
            </a:fld>
            <a:endParaRPr lang="fr-FR"/>
          </a:p>
        </p:txBody>
      </p:sp>
      <p:cxnSp>
        <p:nvCxnSpPr>
          <p:cNvPr id="5" name="Connecteur en angle 4"/>
          <p:cNvCxnSpPr>
            <a:stCxn id="13" idx="3"/>
            <a:endCxn id="16" idx="2"/>
          </p:cNvCxnSpPr>
          <p:nvPr/>
        </p:nvCxnSpPr>
        <p:spPr>
          <a:xfrm flipV="1">
            <a:off x="3590345" y="2897627"/>
            <a:ext cx="1941938" cy="463396"/>
          </a:xfrm>
          <a:prstGeom prst="bentConnector2">
            <a:avLst/>
          </a:prstGeom>
          <a:ln w="6350" cmpd="sng">
            <a:solidFill>
              <a:srgbClr val="A6A6A6"/>
            </a:solidFill>
            <a:prstDash val="dot"/>
            <a:headEnd type="none"/>
            <a:tailEnd type="arrow"/>
          </a:ln>
        </p:spPr>
        <p:style>
          <a:lnRef idx="2">
            <a:schemeClr val="dk1"/>
          </a:lnRef>
          <a:fillRef idx="0">
            <a:schemeClr val="dk1"/>
          </a:fillRef>
          <a:effectRef idx="1">
            <a:schemeClr val="dk1"/>
          </a:effectRef>
          <a:fontRef idx="minor">
            <a:schemeClr val="tx1"/>
          </a:fontRef>
        </p:style>
      </p:cxnSp>
      <p:sp>
        <p:nvSpPr>
          <p:cNvPr id="7" name="ZoneTexte 6"/>
          <p:cNvSpPr txBox="1"/>
          <p:nvPr/>
        </p:nvSpPr>
        <p:spPr>
          <a:xfrm>
            <a:off x="1501491" y="2528295"/>
            <a:ext cx="1095259" cy="369332"/>
          </a:xfrm>
          <a:prstGeom prst="rect">
            <a:avLst/>
          </a:prstGeom>
          <a:noFill/>
        </p:spPr>
        <p:txBody>
          <a:bodyPr wrap="none" rtlCol="0">
            <a:spAutoFit/>
          </a:bodyPr>
          <a:lstStyle/>
          <a:p>
            <a:r>
              <a:rPr lang="en-US" dirty="0" smtClean="0">
                <a:solidFill>
                  <a:schemeClr val="bg1">
                    <a:lumMod val="65000"/>
                  </a:schemeClr>
                </a:solidFill>
              </a:rPr>
              <a:t>Dec 2016</a:t>
            </a:r>
            <a:endParaRPr lang="en-US" dirty="0">
              <a:solidFill>
                <a:schemeClr val="bg1">
                  <a:lumMod val="65000"/>
                </a:schemeClr>
              </a:solidFill>
            </a:endParaRPr>
          </a:p>
        </p:txBody>
      </p:sp>
      <p:cxnSp>
        <p:nvCxnSpPr>
          <p:cNvPr id="10" name="Connecteur droit 9"/>
          <p:cNvCxnSpPr/>
          <p:nvPr/>
        </p:nvCxnSpPr>
        <p:spPr>
          <a:xfrm>
            <a:off x="2079196" y="1940964"/>
            <a:ext cx="1468" cy="479507"/>
          </a:xfrm>
          <a:prstGeom prst="line">
            <a:avLst/>
          </a:prstGeom>
          <a:ln>
            <a:solidFill>
              <a:schemeClr val="tx1"/>
            </a:solidFill>
            <a:headEnd type="none"/>
            <a:tailEnd type="arrow"/>
          </a:ln>
        </p:spPr>
        <p:style>
          <a:lnRef idx="2">
            <a:schemeClr val="accent2"/>
          </a:lnRef>
          <a:fillRef idx="0">
            <a:schemeClr val="accent2"/>
          </a:fillRef>
          <a:effectRef idx="1">
            <a:schemeClr val="accent2"/>
          </a:effectRef>
          <a:fontRef idx="minor">
            <a:schemeClr val="tx1"/>
          </a:fontRef>
        </p:style>
      </p:cxnSp>
      <p:cxnSp>
        <p:nvCxnSpPr>
          <p:cNvPr id="11" name="Connecteur droit 10"/>
          <p:cNvCxnSpPr>
            <a:stCxn id="7" idx="2"/>
            <a:endCxn id="13" idx="0"/>
          </p:cNvCxnSpPr>
          <p:nvPr/>
        </p:nvCxnSpPr>
        <p:spPr>
          <a:xfrm>
            <a:off x="2049121" y="2897627"/>
            <a:ext cx="12601" cy="278730"/>
          </a:xfrm>
          <a:prstGeom prst="line">
            <a:avLst/>
          </a:prstGeom>
          <a:ln>
            <a:solidFill>
              <a:schemeClr val="bg1">
                <a:lumMod val="75000"/>
              </a:schemeClr>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13" name="Rectangle 12"/>
          <p:cNvSpPr/>
          <p:nvPr/>
        </p:nvSpPr>
        <p:spPr>
          <a:xfrm>
            <a:off x="533098" y="3176357"/>
            <a:ext cx="3057247" cy="369332"/>
          </a:xfrm>
          <a:prstGeom prst="rect">
            <a:avLst/>
          </a:prstGeom>
          <a:solidFill>
            <a:schemeClr val="bg1"/>
          </a:solidFill>
          <a:ln>
            <a:solidFill>
              <a:schemeClr val="bg1">
                <a:lumMod val="75000"/>
              </a:schemeClr>
            </a:solidFill>
          </a:ln>
        </p:spPr>
        <p:style>
          <a:lnRef idx="2">
            <a:schemeClr val="accent2"/>
          </a:lnRef>
          <a:fillRef idx="1">
            <a:schemeClr val="lt1"/>
          </a:fillRef>
          <a:effectRef idx="0">
            <a:schemeClr val="accent2"/>
          </a:effectRef>
          <a:fontRef idx="minor">
            <a:schemeClr val="dk1"/>
          </a:fontRef>
        </p:style>
        <p:txBody>
          <a:bodyPr wrap="none">
            <a:spAutoFit/>
          </a:bodyPr>
          <a:lstStyle/>
          <a:p>
            <a:r>
              <a:rPr lang="en-US" dirty="0" smtClean="0">
                <a:solidFill>
                  <a:srgbClr val="BFBFBF"/>
                </a:solidFill>
              </a:rPr>
              <a:t>Adopt LPWAN overview draft</a:t>
            </a:r>
            <a:endParaRPr lang="en-US" dirty="0">
              <a:solidFill>
                <a:srgbClr val="BFBFBF"/>
              </a:solidFill>
            </a:endParaRPr>
          </a:p>
        </p:txBody>
      </p:sp>
      <p:sp>
        <p:nvSpPr>
          <p:cNvPr id="14" name="Rectangle 13"/>
          <p:cNvSpPr/>
          <p:nvPr/>
        </p:nvSpPr>
        <p:spPr>
          <a:xfrm>
            <a:off x="35940" y="1571632"/>
            <a:ext cx="4572000" cy="369332"/>
          </a:xfrm>
          <a:prstGeom prst="rect">
            <a:avLst/>
          </a:prstGeom>
          <a:solidFill>
            <a:schemeClr val="bg1"/>
          </a:solidFill>
          <a:ln>
            <a:solidFill>
              <a:schemeClr val="tx1"/>
            </a:solidFill>
          </a:ln>
        </p:spPr>
        <p:style>
          <a:lnRef idx="2">
            <a:schemeClr val="accent2"/>
          </a:lnRef>
          <a:fillRef idx="1">
            <a:schemeClr val="lt1"/>
          </a:fillRef>
          <a:effectRef idx="0">
            <a:schemeClr val="accent2"/>
          </a:effectRef>
          <a:fontRef idx="minor">
            <a:schemeClr val="dk1"/>
          </a:fontRef>
        </p:style>
        <p:txBody>
          <a:bodyPr>
            <a:spAutoFit/>
          </a:bodyPr>
          <a:lstStyle/>
          <a:p>
            <a:pPr algn="ctr"/>
            <a:r>
              <a:rPr lang="en-US" dirty="0"/>
              <a:t>Adopt IP/UDP compression </a:t>
            </a:r>
            <a:r>
              <a:rPr lang="en-US" dirty="0" smtClean="0"/>
              <a:t>&amp; fragmentation</a:t>
            </a:r>
            <a:endParaRPr lang="en-US" dirty="0"/>
          </a:p>
        </p:txBody>
      </p:sp>
      <p:sp>
        <p:nvSpPr>
          <p:cNvPr id="16" name="ZoneTexte 15"/>
          <p:cNvSpPr txBox="1"/>
          <p:nvPr/>
        </p:nvSpPr>
        <p:spPr>
          <a:xfrm>
            <a:off x="4996657" y="2528295"/>
            <a:ext cx="1071252" cy="369332"/>
          </a:xfrm>
          <a:prstGeom prst="rect">
            <a:avLst/>
          </a:prstGeom>
          <a:solidFill>
            <a:srgbClr val="BFBFBF"/>
          </a:solidFill>
        </p:spPr>
        <p:txBody>
          <a:bodyPr wrap="none" rtlCol="0">
            <a:spAutoFit/>
          </a:bodyPr>
          <a:lstStyle/>
          <a:p>
            <a:r>
              <a:rPr lang="en-US" dirty="0" smtClean="0">
                <a:solidFill>
                  <a:srgbClr val="FFFFFF"/>
                </a:solidFill>
              </a:rPr>
              <a:t>Apr 2017</a:t>
            </a:r>
            <a:endParaRPr lang="en-US" dirty="0">
              <a:solidFill>
                <a:srgbClr val="FFFFFF"/>
              </a:solidFill>
            </a:endParaRPr>
          </a:p>
        </p:txBody>
      </p:sp>
      <p:sp>
        <p:nvSpPr>
          <p:cNvPr id="17" name="ZoneTexte 16"/>
          <p:cNvSpPr txBox="1"/>
          <p:nvPr/>
        </p:nvSpPr>
        <p:spPr>
          <a:xfrm>
            <a:off x="5813627" y="2158963"/>
            <a:ext cx="1082348" cy="369332"/>
          </a:xfrm>
          <a:prstGeom prst="rect">
            <a:avLst/>
          </a:prstGeom>
          <a:solidFill>
            <a:schemeClr val="accent2"/>
          </a:solidFill>
        </p:spPr>
        <p:txBody>
          <a:bodyPr wrap="none" rtlCol="0">
            <a:spAutoFit/>
          </a:bodyPr>
          <a:lstStyle/>
          <a:p>
            <a:r>
              <a:rPr lang="en-US" dirty="0" smtClean="0">
                <a:solidFill>
                  <a:schemeClr val="bg1"/>
                </a:solidFill>
              </a:rPr>
              <a:t>May 2017</a:t>
            </a:r>
            <a:endParaRPr lang="en-US" dirty="0">
              <a:solidFill>
                <a:schemeClr val="bg1"/>
              </a:solidFill>
            </a:endParaRPr>
          </a:p>
        </p:txBody>
      </p:sp>
      <p:cxnSp>
        <p:nvCxnSpPr>
          <p:cNvPr id="20" name="Connecteur en angle 19"/>
          <p:cNvCxnSpPr>
            <a:stCxn id="14" idx="3"/>
            <a:endCxn id="17" idx="0"/>
          </p:cNvCxnSpPr>
          <p:nvPr/>
        </p:nvCxnSpPr>
        <p:spPr>
          <a:xfrm>
            <a:off x="4607940" y="1756298"/>
            <a:ext cx="1746861" cy="402665"/>
          </a:xfrm>
          <a:prstGeom prst="bentConnector2">
            <a:avLst/>
          </a:prstGeom>
          <a:ln w="12700" cmpd="sng">
            <a:solidFill>
              <a:srgbClr val="C0504D"/>
            </a:solidFill>
            <a:prstDash val="solid"/>
            <a:headEnd type="none"/>
            <a:tailEnd type="arrow"/>
          </a:ln>
        </p:spPr>
        <p:style>
          <a:lnRef idx="2">
            <a:schemeClr val="dk1"/>
          </a:lnRef>
          <a:fillRef idx="0">
            <a:schemeClr val="dk1"/>
          </a:fillRef>
          <a:effectRef idx="1">
            <a:schemeClr val="dk1"/>
          </a:effectRef>
          <a:fontRef idx="minor">
            <a:schemeClr val="tx1"/>
          </a:fontRef>
        </p:style>
      </p:cxnSp>
      <p:cxnSp>
        <p:nvCxnSpPr>
          <p:cNvPr id="6" name="Connecteur droit avec flèche 5"/>
          <p:cNvCxnSpPr/>
          <p:nvPr/>
        </p:nvCxnSpPr>
        <p:spPr>
          <a:xfrm>
            <a:off x="457200" y="2528295"/>
            <a:ext cx="8418658" cy="0"/>
          </a:xfrm>
          <a:prstGeom prst="straightConnector1">
            <a:avLst/>
          </a:prstGeom>
          <a:ln w="38100" cmpd="sng">
            <a:tailEnd type="arrow"/>
          </a:ln>
          <a:effectLst/>
        </p:spPr>
        <p:style>
          <a:lnRef idx="2">
            <a:schemeClr val="accent2"/>
          </a:lnRef>
          <a:fillRef idx="0">
            <a:schemeClr val="accent2"/>
          </a:fillRef>
          <a:effectRef idx="1">
            <a:schemeClr val="accent2"/>
          </a:effectRef>
          <a:fontRef idx="minor">
            <a:schemeClr val="tx1"/>
          </a:fontRef>
        </p:style>
      </p:cxnSp>
      <p:sp>
        <p:nvSpPr>
          <p:cNvPr id="15" name="ZoneTexte 14"/>
          <p:cNvSpPr txBox="1"/>
          <p:nvPr/>
        </p:nvSpPr>
        <p:spPr>
          <a:xfrm>
            <a:off x="5622381" y="2890036"/>
            <a:ext cx="1464839" cy="369332"/>
          </a:xfrm>
          <a:prstGeom prst="rect">
            <a:avLst/>
          </a:prstGeom>
          <a:noFill/>
        </p:spPr>
        <p:txBody>
          <a:bodyPr wrap="none" rtlCol="0">
            <a:spAutoFit/>
          </a:bodyPr>
          <a:lstStyle/>
          <a:p>
            <a:r>
              <a:rPr lang="en-US" dirty="0" smtClean="0">
                <a:solidFill>
                  <a:schemeClr val="accent2"/>
                </a:solidFill>
              </a:rPr>
              <a:t>WG Last </a:t>
            </a:r>
            <a:r>
              <a:rPr lang="en-US" dirty="0">
                <a:solidFill>
                  <a:schemeClr val="accent2"/>
                </a:solidFill>
              </a:rPr>
              <a:t>C</a:t>
            </a:r>
            <a:r>
              <a:rPr lang="en-US" dirty="0" smtClean="0">
                <a:solidFill>
                  <a:schemeClr val="accent2"/>
                </a:solidFill>
              </a:rPr>
              <a:t>all</a:t>
            </a:r>
            <a:endParaRPr lang="en-US" dirty="0">
              <a:solidFill>
                <a:schemeClr val="accent2"/>
              </a:solidFill>
            </a:endParaRPr>
          </a:p>
        </p:txBody>
      </p:sp>
    </p:spTree>
    <p:extLst>
      <p:ext uri="{BB962C8B-B14F-4D97-AF65-F5344CB8AC3E}">
        <p14:creationId xmlns:p14="http://schemas.microsoft.com/office/powerpoint/2010/main" val="10602787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1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24658</TotalTime>
  <Words>1620</Words>
  <Application>Microsoft Office PowerPoint</Application>
  <PresentationFormat>On-screen Show (16:9)</PresentationFormat>
  <Paragraphs>324</Paragraphs>
  <Slides>33</Slides>
  <Notes>6</Notes>
  <HiddenSlides>4</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33</vt:i4>
      </vt:variant>
    </vt:vector>
  </HeadingPairs>
  <TitlesOfParts>
    <vt:vector size="44" baseType="lpstr">
      <vt:lpstr>ＭＳ Ｐゴシック</vt:lpstr>
      <vt:lpstr>ＭＳ Ｐゴシック</vt:lpstr>
      <vt:lpstr>Arial</vt:lpstr>
      <vt:lpstr>Calibri</vt:lpstr>
      <vt:lpstr>Courier New</vt:lpstr>
      <vt:lpstr>Droid Sans Fallback</vt:lpstr>
      <vt:lpstr>Gill Sans MT</vt:lpstr>
      <vt:lpstr>High Tower Text</vt:lpstr>
      <vt:lpstr>Times New Roman</vt:lpstr>
      <vt:lpstr>Trebuchet MS</vt:lpstr>
      <vt:lpstr>1_Thème Office</vt:lpstr>
      <vt:lpstr>PowerPoint Presentation</vt:lpstr>
      <vt:lpstr>Note Well</vt:lpstr>
      <vt:lpstr>PowerPoint Presentation</vt:lpstr>
      <vt:lpstr>PowerPoint Presentation</vt:lpstr>
      <vt:lpstr>Status</vt:lpstr>
      <vt:lpstr>Charter - Milestones</vt:lpstr>
      <vt:lpstr>IETF 98 Action items</vt:lpstr>
      <vt:lpstr>Milestones</vt:lpstr>
      <vt:lpstr>Milestones</vt:lpstr>
      <vt:lpstr>Milestones</vt:lpstr>
      <vt:lpstr>Milestones</vt:lpstr>
      <vt:lpstr>PowerPoint Presentation</vt:lpstr>
      <vt:lpstr>Wi-Sun Contribution?</vt:lpstr>
      <vt:lpstr>PowerPoint Presentation</vt:lpstr>
      <vt:lpstr>Changes in IPv6 HC</vt:lpstr>
      <vt:lpstr>Status</vt:lpstr>
      <vt:lpstr>Major changes</vt:lpstr>
      <vt:lpstr>Rules</vt:lpstr>
      <vt:lpstr>Compression Decompression Functions</vt:lpstr>
      <vt:lpstr>Fragmentation</vt:lpstr>
      <vt:lpstr>Reliability options: definition</vt:lpstr>
      <vt:lpstr>Reliability options: discussion</vt:lpstr>
      <vt:lpstr>Fragmentation header formats</vt:lpstr>
      <vt:lpstr>ACK format</vt:lpstr>
      <vt:lpstr>ACK on error timer</vt:lpstr>
      <vt:lpstr>ACK “Always” timer</vt:lpstr>
      <vt:lpstr>Fragment renumbering</vt:lpstr>
      <vt:lpstr>Aborting a fragmented transmission</vt:lpstr>
      <vt:lpstr>Editorial improvements</vt:lpstr>
      <vt:lpstr>Pending</vt:lpstr>
      <vt:lpstr>PowerPoint Presentation</vt:lpstr>
      <vt:lpstr>CoAP</vt:lpstr>
      <vt:lpstr>PowerPoint Presentation</vt:lpstr>
    </vt:vector>
  </TitlesOfParts>
  <Company>TELECOM Bretagne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Alexander Pelov</dc:creator>
  <cp:lastModifiedBy>Pascal Thubert (pthubert)</cp:lastModifiedBy>
  <cp:revision>2444</cp:revision>
  <dcterms:created xsi:type="dcterms:W3CDTF">2015-06-28T21:58:26Z</dcterms:created>
  <dcterms:modified xsi:type="dcterms:W3CDTF">2017-04-26T08:44:20Z</dcterms:modified>
</cp:coreProperties>
</file>