
<file path=[Content_Types].xml><?xml version="1.0" encoding="utf-8"?>
<Types xmlns="http://schemas.openxmlformats.org/package/2006/content-types">
  <Default Extension="xml" ContentType="application/xml"/>
  <Default Extension="jpeg" ContentType="image/jpeg"/>
  <Default Extension="rels" ContentType="application/vnd.openxmlformats-package.relationships+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4180" r:id="rId1"/>
  </p:sldMasterIdLst>
  <p:notesMasterIdLst>
    <p:notesMasterId r:id="rId6"/>
  </p:notesMasterIdLst>
  <p:handoutMasterIdLst>
    <p:handoutMasterId r:id="rId7"/>
  </p:handoutMasterIdLst>
  <p:sldIdLst>
    <p:sldId id="645" r:id="rId2"/>
    <p:sldId id="646" r:id="rId3"/>
    <p:sldId id="649" r:id="rId4"/>
    <p:sldId id="650" r:id="rId5"/>
  </p:sldIdLst>
  <p:sldSz cx="9144000" cy="5143500" type="screen16x9"/>
  <p:notesSz cx="7010400" cy="92964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650">
          <p15:clr>
            <a:srgbClr val="A4A3A4"/>
          </p15:clr>
        </p15:guide>
        <p15:guide id="2" orient="horz" pos="496">
          <p15:clr>
            <a:srgbClr val="A4A3A4"/>
          </p15:clr>
        </p15:guide>
        <p15:guide id="3" orient="horz" pos="3113">
          <p15:clr>
            <a:srgbClr val="A4A3A4"/>
          </p15:clr>
        </p15:guide>
        <p15:guide id="4" orient="horz">
          <p15:clr>
            <a:srgbClr val="A4A3A4"/>
          </p15:clr>
        </p15:guide>
        <p15:guide id="5" orient="horz" pos="732">
          <p15:clr>
            <a:srgbClr val="A4A3A4"/>
          </p15:clr>
        </p15:guide>
        <p15:guide id="6" orient="horz" pos="1098">
          <p15:clr>
            <a:srgbClr val="A4A3A4"/>
          </p15:clr>
        </p15:guide>
        <p15:guide id="7" orient="horz" pos="342">
          <p15:clr>
            <a:srgbClr val="A4A3A4"/>
          </p15:clr>
        </p15:guide>
        <p15:guide id="8" orient="horz" pos="3147">
          <p15:clr>
            <a:srgbClr val="A4A3A4"/>
          </p15:clr>
        </p15:guide>
        <p15:guide id="9" orient="horz" pos="1001">
          <p15:clr>
            <a:srgbClr val="A4A3A4"/>
          </p15:clr>
        </p15:guide>
        <p15:guide id="10" pos="1876">
          <p15:clr>
            <a:srgbClr val="A4A3A4"/>
          </p15:clr>
        </p15:guide>
        <p15:guide id="11" pos="2943">
          <p15:clr>
            <a:srgbClr val="A4A3A4"/>
          </p15:clr>
        </p15:guide>
        <p15:guide id="12" pos="5754">
          <p15:clr>
            <a:srgbClr val="A4A3A4"/>
          </p15:clr>
        </p15:guide>
        <p15:guide id="13" pos="359">
          <p15:clr>
            <a:srgbClr val="A4A3A4"/>
          </p15:clr>
        </p15:guide>
        <p15:guide id="14" pos="3122">
          <p15:clr>
            <a:srgbClr val="A4A3A4"/>
          </p15:clr>
        </p15:guide>
        <p15:guide id="15" pos="1983">
          <p15:clr>
            <a:srgbClr val="A4A3A4"/>
          </p15:clr>
        </p15:guide>
      </p15:sldGuideLst>
    </p:ext>
    <p:ext uri="{2D200454-40CA-4A62-9FC3-DE9A4176ACB9}">
      <p15:notesGuideLst xmlns:p15="http://schemas.microsoft.com/office/powerpoint/2012/main">
        <p15:guide id="1" orient="horz" pos="2928">
          <p15:clr>
            <a:srgbClr val="A4A3A4"/>
          </p15:clr>
        </p15:guide>
        <p15:guide id="2" pos="2208">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John Noh" initials="JN" lastIdx="2" clrIdx="0"/>
  <p:cmAuthor id="1" name="dwesolek" initials="DW" lastIdx="27" clrIdx="1"/>
</p:cmAuthorLst>
</file>

<file path=ppt/presProps.xml><?xml version="1.0" encoding="utf-8"?>
<p:presentationPr xmlns:a="http://schemas.openxmlformats.org/drawingml/2006/main" xmlns:r="http://schemas.openxmlformats.org/officeDocument/2006/relationships" xmlns:p="http://schemas.openxmlformats.org/presentationml/2006/main">
  <p:prnPr frameSlides="1"/>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084A4"/>
    <a:srgbClr val="FF0000"/>
    <a:srgbClr val="9D9D9D"/>
    <a:srgbClr val="C4C4C4"/>
    <a:srgbClr val="D9D9D9"/>
    <a:srgbClr val="FFCC66"/>
    <a:srgbClr val="92D050"/>
    <a:srgbClr val="FFFFFF"/>
    <a:srgbClr val="7C7C7C"/>
    <a:srgbClr val="2E2E2E"/>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691" autoAdjust="0"/>
    <p:restoredTop sz="93314" autoAdjust="0"/>
  </p:normalViewPr>
  <p:slideViewPr>
    <p:cSldViewPr snapToGrid="0">
      <p:cViewPr varScale="1">
        <p:scale>
          <a:sx n="150" d="100"/>
          <a:sy n="150" d="100"/>
        </p:scale>
        <p:origin x="184" y="376"/>
      </p:cViewPr>
      <p:guideLst>
        <p:guide orient="horz" pos="650"/>
        <p:guide orient="horz" pos="496"/>
        <p:guide orient="horz" pos="3113"/>
        <p:guide orient="horz"/>
        <p:guide orient="horz" pos="732"/>
        <p:guide orient="horz" pos="1098"/>
        <p:guide orient="horz" pos="342"/>
        <p:guide orient="horz" pos="3147"/>
        <p:guide orient="horz" pos="1001"/>
        <p:guide pos="1876"/>
        <p:guide pos="2943"/>
        <p:guide pos="5754"/>
        <p:guide pos="359"/>
        <p:guide pos="3122"/>
        <p:guide pos="1983"/>
      </p:guideLst>
    </p:cSldViewPr>
  </p:slideViewPr>
  <p:outlineViewPr>
    <p:cViewPr>
      <p:scale>
        <a:sx n="33" d="100"/>
        <a:sy n="33" d="100"/>
      </p:scale>
      <p:origin x="0" y="-4638"/>
    </p:cViewPr>
  </p:outlineViewPr>
  <p:notesTextViewPr>
    <p:cViewPr>
      <p:scale>
        <a:sx n="100" d="100"/>
        <a:sy n="100" d="100"/>
      </p:scale>
      <p:origin x="0" y="0"/>
    </p:cViewPr>
  </p:notesTextViewPr>
  <p:sorterViewPr>
    <p:cViewPr>
      <p:scale>
        <a:sx n="180" d="100"/>
        <a:sy n="180" d="100"/>
      </p:scale>
      <p:origin x="0" y="0"/>
    </p:cViewPr>
  </p:sorterViewPr>
  <p:notesViewPr>
    <p:cSldViewPr snapToGrid="0">
      <p:cViewPr varScale="1">
        <p:scale>
          <a:sx n="164" d="100"/>
          <a:sy n="164" d="100"/>
        </p:scale>
        <p:origin x="-6056" y="-120"/>
      </p:cViewPr>
      <p:guideLst>
        <p:guide orient="horz" pos="2928"/>
        <p:guide pos="2208"/>
      </p:guideLst>
    </p:cSldViewPr>
  </p:notesViewPr>
  <p:gridSpacing cx="36004" cy="36004"/>
</p:viewPr>
</file>

<file path=ppt/_rels/presentation.xml.rels><?xml version="1.0" encoding="UTF-8" standalone="yes"?>
<Relationships xmlns="http://schemas.openxmlformats.org/package/2006/relationships"><Relationship Id="rId11" Type="http://schemas.openxmlformats.org/officeDocument/2006/relationships/theme" Target="theme/theme1.xml"/><Relationship Id="rId12"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notesMaster" Target="notesMasters/notesMaster1.xml"/><Relationship Id="rId7" Type="http://schemas.openxmlformats.org/officeDocument/2006/relationships/handoutMaster" Target="handoutMasters/handoutMaster1.xml"/><Relationship Id="rId8" Type="http://schemas.openxmlformats.org/officeDocument/2006/relationships/commentAuthors" Target="commentAuthors.xml"/><Relationship Id="rId9" Type="http://schemas.openxmlformats.org/officeDocument/2006/relationships/presProps" Target="presProps.xml"/><Relationship Id="rId10"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dirty="0"/>
          </a:p>
        </p:txBody>
      </p:sp>
      <p:sp>
        <p:nvSpPr>
          <p:cNvPr id="3" name="Date Placeholder 2"/>
          <p:cNvSpPr>
            <a:spLocks noGrp="1"/>
          </p:cNvSpPr>
          <p:nvPr>
            <p:ph type="dt" sz="quarter" idx="1"/>
          </p:nvPr>
        </p:nvSpPr>
        <p:spPr>
          <a:xfrm>
            <a:off x="3970938" y="0"/>
            <a:ext cx="3037840" cy="464820"/>
          </a:xfrm>
          <a:prstGeom prst="rect">
            <a:avLst/>
          </a:prstGeom>
        </p:spPr>
        <p:txBody>
          <a:bodyPr vert="horz" lIns="93177" tIns="46589" rIns="93177" bIns="46589" rtlCol="0"/>
          <a:lstStyle>
            <a:lvl1pPr algn="r">
              <a:defRPr sz="1200"/>
            </a:lvl1pPr>
          </a:lstStyle>
          <a:p>
            <a:fld id="{61A5A7D4-E0F1-9048-BFF4-CEC7AA05A7FD}" type="datetimeFigureOut">
              <a:rPr lang="en-US" smtClean="0"/>
              <a:t>5/22/17</a:t>
            </a:fld>
            <a:endParaRPr lang="en-US" dirty="0"/>
          </a:p>
        </p:txBody>
      </p:sp>
      <p:sp>
        <p:nvSpPr>
          <p:cNvPr id="4" name="Footer Placeholder 3"/>
          <p:cNvSpPr>
            <a:spLocks noGrp="1"/>
          </p:cNvSpPr>
          <p:nvPr>
            <p:ph type="ftr" sz="quarter" idx="2"/>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dirty="0"/>
          </a:p>
        </p:txBody>
      </p:sp>
      <p:sp>
        <p:nvSpPr>
          <p:cNvPr id="5" name="Slide Number Placeholder 4"/>
          <p:cNvSpPr>
            <a:spLocks noGrp="1"/>
          </p:cNvSpPr>
          <p:nvPr>
            <p:ph type="sldNum" sz="quarter" idx="3"/>
          </p:nvPr>
        </p:nvSpPr>
        <p:spPr>
          <a:xfrm>
            <a:off x="3970938" y="8829967"/>
            <a:ext cx="3037840" cy="464820"/>
          </a:xfrm>
          <a:prstGeom prst="rect">
            <a:avLst/>
          </a:prstGeom>
        </p:spPr>
        <p:txBody>
          <a:bodyPr vert="horz" lIns="93177" tIns="46589" rIns="93177" bIns="46589" rtlCol="0" anchor="b"/>
          <a:lstStyle>
            <a:lvl1pPr algn="r">
              <a:defRPr sz="1200"/>
            </a:lvl1pPr>
          </a:lstStyle>
          <a:p>
            <a:fld id="{CFAF16B0-D7B9-1348-97F1-2782FB2A8513}" type="slidenum">
              <a:rPr lang="en-US" smtClean="0"/>
              <a:t>‹#›</a:t>
            </a:fld>
            <a:endParaRPr lang="en-US" dirty="0"/>
          </a:p>
        </p:txBody>
      </p:sp>
    </p:spTree>
    <p:extLst>
      <p:ext uri="{BB962C8B-B14F-4D97-AF65-F5344CB8AC3E}">
        <p14:creationId xmlns:p14="http://schemas.microsoft.com/office/powerpoint/2010/main" val="2235325980"/>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dirty="0"/>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792AE43D-5AD4-8241-BCBB-387DB83F8287}" type="datetimeFigureOut">
              <a:rPr lang="en-US" smtClean="0"/>
              <a:t>5/22/17</a:t>
            </a:fld>
            <a:endParaRPr lang="en-US" dirty="0"/>
          </a:p>
        </p:txBody>
      </p:sp>
      <p:sp>
        <p:nvSpPr>
          <p:cNvPr id="4" name="Slide Image Placeholder 3"/>
          <p:cNvSpPr>
            <a:spLocks noGrp="1" noRot="1" noChangeAspect="1"/>
          </p:cNvSpPr>
          <p:nvPr>
            <p:ph type="sldImg" idx="2"/>
          </p:nvPr>
        </p:nvSpPr>
        <p:spPr>
          <a:xfrm>
            <a:off x="406400" y="696913"/>
            <a:ext cx="6197600" cy="3486150"/>
          </a:xfrm>
          <a:prstGeom prst="rect">
            <a:avLst/>
          </a:prstGeom>
          <a:noFill/>
          <a:ln w="12700">
            <a:solidFill>
              <a:prstClr val="black"/>
            </a:solidFill>
          </a:ln>
        </p:spPr>
        <p:txBody>
          <a:bodyPr vert="horz" lIns="93177" tIns="46589" rIns="93177" bIns="46589" rtlCol="0" anchor="ctr"/>
          <a:lstStyle/>
          <a:p>
            <a:endParaRPr lang="en-US" dirty="0"/>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dirty="0"/>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737E976C-CADF-D24C-9A21-00CFBBD6D9DD}" type="slidenum">
              <a:rPr lang="en-US" smtClean="0"/>
              <a:t>‹#›</a:t>
            </a:fld>
            <a:endParaRPr lang="en-US" dirty="0"/>
          </a:p>
        </p:txBody>
      </p:sp>
    </p:spTree>
    <p:extLst>
      <p:ext uri="{BB962C8B-B14F-4D97-AF65-F5344CB8AC3E}">
        <p14:creationId xmlns:p14="http://schemas.microsoft.com/office/powerpoint/2010/main" val="3276694840"/>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37E976C-CADF-D24C-9A21-00CFBBD6D9DD}" type="slidenum">
              <a:rPr lang="en-US" smtClean="0"/>
              <a:t>4</a:t>
            </a:fld>
            <a:endParaRPr lang="en-US" dirty="0"/>
          </a:p>
        </p:txBody>
      </p:sp>
    </p:spTree>
    <p:extLst>
      <p:ext uri="{BB962C8B-B14F-4D97-AF65-F5344CB8AC3E}">
        <p14:creationId xmlns:p14="http://schemas.microsoft.com/office/powerpoint/2010/main" val="71799194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97820"/>
            <a:ext cx="7772400" cy="1102519"/>
          </a:xfrm>
        </p:spPr>
        <p:txBody>
          <a:bodyPr/>
          <a:lstStyle/>
          <a:p>
            <a:r>
              <a:rPr lang="en-US"/>
              <a:t>Click to edit Master title style</a:t>
            </a:r>
          </a:p>
        </p:txBody>
      </p:sp>
      <p:sp>
        <p:nvSpPr>
          <p:cNvPr id="3" name="Subtitle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02A32C28-572B-4B4A-B5C3-1D93A86D53D3}" type="datetimeFigureOut">
              <a:rPr lang="en-US" smtClean="0"/>
              <a:t>5/22/17</a:t>
            </a:fld>
            <a:endParaRPr lang="en-US"/>
          </a:p>
        </p:txBody>
      </p:sp>
      <p:sp>
        <p:nvSpPr>
          <p:cNvPr id="6" name="Slide Number Placeholder 5"/>
          <p:cNvSpPr>
            <a:spLocks noGrp="1"/>
          </p:cNvSpPr>
          <p:nvPr>
            <p:ph type="sldNum" sz="quarter" idx="12"/>
          </p:nvPr>
        </p:nvSpPr>
        <p:spPr/>
        <p:txBody>
          <a:bodyPr/>
          <a:lstStyle/>
          <a:p>
            <a:fld id="{FA84A37A-AFC2-4A01-80A1-FC20F2C0D5BB}" type="slidenum">
              <a:rPr lang="en-US" smtClean="0"/>
              <a:pPr/>
              <a:t>‹#›</a:t>
            </a:fld>
            <a:endParaRPr lang="en-US" dirty="0"/>
          </a:p>
        </p:txBody>
      </p:sp>
      <p:sp>
        <p:nvSpPr>
          <p:cNvPr id="7" name="Footer Placeholder 3"/>
          <p:cNvSpPr>
            <a:spLocks noGrp="1"/>
          </p:cNvSpPr>
          <p:nvPr>
            <p:ph type="ftr" sz="quarter" idx="4294967295"/>
          </p:nvPr>
        </p:nvSpPr>
        <p:spPr>
          <a:xfrm>
            <a:off x="3032718" y="4767263"/>
            <a:ext cx="2895600" cy="274637"/>
          </a:xfrm>
          <a:prstGeom prst="rect">
            <a:avLst/>
          </a:prstGeom>
        </p:spPr>
        <p:txBody>
          <a:bodyPr/>
          <a:lstStyle/>
          <a:p>
            <a:r>
              <a:rPr lang="en-US" dirty="0"/>
              <a:t>IETF #90, Toronto</a:t>
            </a:r>
          </a:p>
        </p:txBody>
      </p:sp>
    </p:spTree>
    <p:extLst>
      <p:ext uri="{BB962C8B-B14F-4D97-AF65-F5344CB8AC3E}">
        <p14:creationId xmlns:p14="http://schemas.microsoft.com/office/powerpoint/2010/main" val="3122873642"/>
      </p:ext>
    </p:extLst>
  </p:cSld>
  <p:clrMapOvr>
    <a:masterClrMapping/>
  </p:clrMapOvr>
  <p:hf hdr="0" dt="0"/>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02A32C28-572B-4B4A-B5C3-1D93A86D53D3}" type="datetimeFigureOut">
              <a:rPr lang="en-US" smtClean="0"/>
              <a:t>5/22/17</a:t>
            </a:fld>
            <a:endParaRPr lang="en-US"/>
          </a:p>
        </p:txBody>
      </p:sp>
      <p:sp>
        <p:nvSpPr>
          <p:cNvPr id="6" name="Slide Number Placeholder 5"/>
          <p:cNvSpPr>
            <a:spLocks noGrp="1"/>
          </p:cNvSpPr>
          <p:nvPr>
            <p:ph type="sldNum" sz="quarter" idx="12"/>
          </p:nvPr>
        </p:nvSpPr>
        <p:spPr/>
        <p:txBody>
          <a:bodyPr/>
          <a:lstStyle/>
          <a:p>
            <a:fld id="{DB8BB9A7-48F6-5544-BE85-4528CCD443BD}" type="slidenum">
              <a:rPr lang="en-US" smtClean="0"/>
              <a:pPr/>
              <a:t>‹#›</a:t>
            </a:fld>
            <a:endParaRPr lang="en-US" dirty="0"/>
          </a:p>
        </p:txBody>
      </p:sp>
    </p:spTree>
    <p:extLst>
      <p:ext uri="{BB962C8B-B14F-4D97-AF65-F5344CB8AC3E}">
        <p14:creationId xmlns:p14="http://schemas.microsoft.com/office/powerpoint/2010/main" val="279937575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05980"/>
            <a:ext cx="2057400" cy="4388644"/>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05980"/>
            <a:ext cx="6019800" cy="4388644"/>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02A32C28-572B-4B4A-B5C3-1D93A86D53D3}" type="datetimeFigureOut">
              <a:rPr lang="en-US" smtClean="0"/>
              <a:t>5/22/17</a:t>
            </a:fld>
            <a:endParaRPr lang="en-US"/>
          </a:p>
        </p:txBody>
      </p:sp>
      <p:sp>
        <p:nvSpPr>
          <p:cNvPr id="5" name="Footer Placeholder 4"/>
          <p:cNvSpPr>
            <a:spLocks noGrp="1"/>
          </p:cNvSpPr>
          <p:nvPr>
            <p:ph type="ftr" sz="quarter" idx="11"/>
          </p:nvPr>
        </p:nvSpPr>
        <p:spPr>
          <a:xfrm>
            <a:off x="3124200" y="4767264"/>
            <a:ext cx="2895600" cy="273844"/>
          </a:xfrm>
          <a:prstGeom prst="rect">
            <a:avLst/>
          </a:prstGeom>
        </p:spPr>
        <p:txBody>
          <a:bodyPr/>
          <a:lstStyle/>
          <a:p>
            <a:r>
              <a:rPr lang="en-US"/>
              <a:t>© 2013 Brocade Communications Systems, Inc. Company Proprietary Information</a:t>
            </a:r>
            <a:endParaRPr lang="en-US" dirty="0"/>
          </a:p>
        </p:txBody>
      </p:sp>
      <p:sp>
        <p:nvSpPr>
          <p:cNvPr id="6" name="Slide Number Placeholder 5"/>
          <p:cNvSpPr>
            <a:spLocks noGrp="1"/>
          </p:cNvSpPr>
          <p:nvPr>
            <p:ph type="sldNum" sz="quarter" idx="12"/>
          </p:nvPr>
        </p:nvSpPr>
        <p:spPr/>
        <p:txBody>
          <a:bodyPr/>
          <a:lstStyle/>
          <a:p>
            <a:fld id="{DB8BB9A7-48F6-5544-BE85-4528CCD443BD}" type="slidenum">
              <a:rPr lang="en-US" smtClean="0"/>
              <a:pPr/>
              <a:t>‹#›</a:t>
            </a:fld>
            <a:endParaRPr lang="en-US" dirty="0"/>
          </a:p>
        </p:txBody>
      </p:sp>
    </p:spTree>
    <p:extLst>
      <p:ext uri="{BB962C8B-B14F-4D97-AF65-F5344CB8AC3E}">
        <p14:creationId xmlns:p14="http://schemas.microsoft.com/office/powerpoint/2010/main" val="200496996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02A32C28-572B-4B4A-B5C3-1D93A86D53D3}" type="datetimeFigureOut">
              <a:rPr lang="en-US" smtClean="0"/>
              <a:t>5/22/17</a:t>
            </a:fld>
            <a:endParaRPr lang="en-US"/>
          </a:p>
        </p:txBody>
      </p:sp>
      <p:sp>
        <p:nvSpPr>
          <p:cNvPr id="6" name="Slide Number Placeholder 5"/>
          <p:cNvSpPr>
            <a:spLocks noGrp="1"/>
          </p:cNvSpPr>
          <p:nvPr>
            <p:ph type="sldNum" sz="quarter" idx="12"/>
          </p:nvPr>
        </p:nvSpPr>
        <p:spPr/>
        <p:txBody>
          <a:bodyPr/>
          <a:lstStyle/>
          <a:p>
            <a:fld id="{DB8BB9A7-48F6-5544-BE85-4528CCD443BD}" type="slidenum">
              <a:rPr lang="en-US" smtClean="0"/>
              <a:pPr/>
              <a:t>‹#›</a:t>
            </a:fld>
            <a:endParaRPr lang="en-US" dirty="0"/>
          </a:p>
        </p:txBody>
      </p:sp>
    </p:spTree>
    <p:extLst>
      <p:ext uri="{BB962C8B-B14F-4D97-AF65-F5344CB8AC3E}">
        <p14:creationId xmlns:p14="http://schemas.microsoft.com/office/powerpoint/2010/main" val="3999071110"/>
      </p:ext>
    </p:extLst>
  </p:cSld>
  <p:clrMapOvr>
    <a:masterClrMapping/>
  </p:clrMapOvr>
  <p:hf hdr="0" dt="0"/>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6"/>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02A32C28-572B-4B4A-B5C3-1D93A86D53D3}" type="datetimeFigureOut">
              <a:rPr lang="en-US" smtClean="0"/>
              <a:t>5/22/17</a:t>
            </a:fld>
            <a:endParaRPr lang="en-US"/>
          </a:p>
        </p:txBody>
      </p:sp>
      <p:sp>
        <p:nvSpPr>
          <p:cNvPr id="6" name="Slide Number Placeholder 5"/>
          <p:cNvSpPr>
            <a:spLocks noGrp="1"/>
          </p:cNvSpPr>
          <p:nvPr>
            <p:ph type="sldNum" sz="quarter" idx="12"/>
          </p:nvPr>
        </p:nvSpPr>
        <p:spPr/>
        <p:txBody>
          <a:bodyPr/>
          <a:lstStyle/>
          <a:p>
            <a:fld id="{DB8BB9A7-48F6-5544-BE85-4528CCD443BD}" type="slidenum">
              <a:rPr lang="en-US" smtClean="0"/>
              <a:pPr/>
              <a:t>‹#›</a:t>
            </a:fld>
            <a:endParaRPr lang="en-US" dirty="0"/>
          </a:p>
        </p:txBody>
      </p:sp>
      <p:sp>
        <p:nvSpPr>
          <p:cNvPr id="7" name="Footer Placeholder 3"/>
          <p:cNvSpPr>
            <a:spLocks noGrp="1"/>
          </p:cNvSpPr>
          <p:nvPr>
            <p:ph type="ftr" sz="quarter" idx="4294967295"/>
          </p:nvPr>
        </p:nvSpPr>
        <p:spPr>
          <a:xfrm>
            <a:off x="3038192" y="4756315"/>
            <a:ext cx="2895600" cy="274637"/>
          </a:xfrm>
          <a:prstGeom prst="rect">
            <a:avLst/>
          </a:prstGeom>
        </p:spPr>
        <p:txBody>
          <a:bodyPr/>
          <a:lstStyle/>
          <a:p>
            <a:r>
              <a:rPr lang="en-US" dirty="0"/>
              <a:t>IETF #90, Toronto</a:t>
            </a:r>
          </a:p>
        </p:txBody>
      </p:sp>
    </p:spTree>
    <p:extLst>
      <p:ext uri="{BB962C8B-B14F-4D97-AF65-F5344CB8AC3E}">
        <p14:creationId xmlns:p14="http://schemas.microsoft.com/office/powerpoint/2010/main" val="861306054"/>
      </p:ext>
    </p:extLst>
  </p:cSld>
  <p:clrMapOvr>
    <a:masterClrMapping/>
  </p:clrMapOvr>
  <p:hf hdr="0" dt="0"/>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02A32C28-572B-4B4A-B5C3-1D93A86D53D3}" type="datetimeFigureOut">
              <a:rPr lang="en-US" smtClean="0"/>
              <a:t>5/22/17</a:t>
            </a:fld>
            <a:endParaRPr lang="en-US"/>
          </a:p>
        </p:txBody>
      </p:sp>
      <p:sp>
        <p:nvSpPr>
          <p:cNvPr id="6" name="Footer Placeholder 5"/>
          <p:cNvSpPr>
            <a:spLocks noGrp="1"/>
          </p:cNvSpPr>
          <p:nvPr>
            <p:ph type="ftr" sz="quarter" idx="11"/>
          </p:nvPr>
        </p:nvSpPr>
        <p:spPr>
          <a:xfrm>
            <a:off x="3124200" y="4767264"/>
            <a:ext cx="2895600" cy="273844"/>
          </a:xfrm>
          <a:prstGeom prst="rect">
            <a:avLst/>
          </a:prstGeom>
        </p:spPr>
        <p:txBody>
          <a:bodyPr/>
          <a:lstStyle/>
          <a:p>
            <a:r>
              <a:rPr lang="en-US"/>
              <a:t>© 2013 Brocade Communications Systems, Inc. Company Proprietary Information</a:t>
            </a:r>
            <a:endParaRPr lang="en-US" dirty="0"/>
          </a:p>
        </p:txBody>
      </p:sp>
      <p:sp>
        <p:nvSpPr>
          <p:cNvPr id="7" name="Slide Number Placeholder 6"/>
          <p:cNvSpPr>
            <a:spLocks noGrp="1"/>
          </p:cNvSpPr>
          <p:nvPr>
            <p:ph type="sldNum" sz="quarter" idx="12"/>
          </p:nvPr>
        </p:nvSpPr>
        <p:spPr/>
        <p:txBody>
          <a:bodyPr/>
          <a:lstStyle/>
          <a:p>
            <a:fld id="{DB8BB9A7-48F6-5544-BE85-4528CCD443BD}" type="slidenum">
              <a:rPr lang="en-US" smtClean="0"/>
              <a:pPr/>
              <a:t>‹#›</a:t>
            </a:fld>
            <a:endParaRPr lang="en-US" dirty="0"/>
          </a:p>
        </p:txBody>
      </p:sp>
    </p:spTree>
    <p:extLst>
      <p:ext uri="{BB962C8B-B14F-4D97-AF65-F5344CB8AC3E}">
        <p14:creationId xmlns:p14="http://schemas.microsoft.com/office/powerpoint/2010/main" val="340698302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8"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8"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02A32C28-572B-4B4A-B5C3-1D93A86D53D3}" type="datetimeFigureOut">
              <a:rPr lang="en-US" smtClean="0"/>
              <a:t>5/22/17</a:t>
            </a:fld>
            <a:endParaRPr lang="en-US"/>
          </a:p>
        </p:txBody>
      </p:sp>
      <p:sp>
        <p:nvSpPr>
          <p:cNvPr id="9" name="Slide Number Placeholder 8"/>
          <p:cNvSpPr>
            <a:spLocks noGrp="1"/>
          </p:cNvSpPr>
          <p:nvPr>
            <p:ph type="sldNum" sz="quarter" idx="12"/>
          </p:nvPr>
        </p:nvSpPr>
        <p:spPr/>
        <p:txBody>
          <a:bodyPr/>
          <a:lstStyle/>
          <a:p>
            <a:fld id="{DB8BB9A7-48F6-5544-BE85-4528CCD443BD}" type="slidenum">
              <a:rPr lang="en-US" smtClean="0"/>
              <a:pPr/>
              <a:t>‹#›</a:t>
            </a:fld>
            <a:endParaRPr lang="en-US" dirty="0"/>
          </a:p>
        </p:txBody>
      </p:sp>
    </p:spTree>
    <p:extLst>
      <p:ext uri="{BB962C8B-B14F-4D97-AF65-F5344CB8AC3E}">
        <p14:creationId xmlns:p14="http://schemas.microsoft.com/office/powerpoint/2010/main" val="356856168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02A32C28-572B-4B4A-B5C3-1D93A86D53D3}" type="datetimeFigureOut">
              <a:rPr lang="en-US" smtClean="0"/>
              <a:t>5/22/17</a:t>
            </a:fld>
            <a:endParaRPr lang="en-US"/>
          </a:p>
        </p:txBody>
      </p:sp>
      <p:sp>
        <p:nvSpPr>
          <p:cNvPr id="5" name="Slide Number Placeholder 4"/>
          <p:cNvSpPr>
            <a:spLocks noGrp="1"/>
          </p:cNvSpPr>
          <p:nvPr>
            <p:ph type="sldNum" sz="quarter" idx="12"/>
          </p:nvPr>
        </p:nvSpPr>
        <p:spPr/>
        <p:txBody>
          <a:bodyPr/>
          <a:lstStyle/>
          <a:p>
            <a:fld id="{DB8BB9A7-48F6-5544-BE85-4528CCD443BD}" type="slidenum">
              <a:rPr lang="en-US" smtClean="0"/>
              <a:pPr/>
              <a:t>‹#›</a:t>
            </a:fld>
            <a:endParaRPr lang="en-US" dirty="0"/>
          </a:p>
        </p:txBody>
      </p:sp>
    </p:spTree>
    <p:extLst>
      <p:ext uri="{BB962C8B-B14F-4D97-AF65-F5344CB8AC3E}">
        <p14:creationId xmlns:p14="http://schemas.microsoft.com/office/powerpoint/2010/main" val="4131362448"/>
      </p:ext>
    </p:extLst>
  </p:cSld>
  <p:clrMapOvr>
    <a:masterClrMapping/>
  </p:clrMapOvr>
  <p:hf hdr="0" dt="0"/>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2A32C28-572B-4B4A-B5C3-1D93A86D53D3}" type="datetimeFigureOut">
              <a:rPr lang="en-US" smtClean="0"/>
              <a:t>5/22/17</a:t>
            </a:fld>
            <a:endParaRPr lang="en-US"/>
          </a:p>
        </p:txBody>
      </p:sp>
      <p:sp>
        <p:nvSpPr>
          <p:cNvPr id="4" name="Slide Number Placeholder 3"/>
          <p:cNvSpPr>
            <a:spLocks noGrp="1"/>
          </p:cNvSpPr>
          <p:nvPr>
            <p:ph type="sldNum" sz="quarter" idx="12"/>
          </p:nvPr>
        </p:nvSpPr>
        <p:spPr/>
        <p:txBody>
          <a:bodyPr/>
          <a:lstStyle/>
          <a:p>
            <a:fld id="{DB8BB9A7-48F6-5544-BE85-4528CCD443BD}" type="slidenum">
              <a:rPr lang="en-US" smtClean="0"/>
              <a:pPr/>
              <a:t>‹#›</a:t>
            </a:fld>
            <a:endParaRPr lang="en-US" dirty="0"/>
          </a:p>
        </p:txBody>
      </p:sp>
      <p:sp>
        <p:nvSpPr>
          <p:cNvPr id="5" name="Footer Placeholder 3"/>
          <p:cNvSpPr>
            <a:spLocks noGrp="1"/>
          </p:cNvSpPr>
          <p:nvPr>
            <p:ph type="ftr" sz="quarter" idx="4294967295"/>
          </p:nvPr>
        </p:nvSpPr>
        <p:spPr>
          <a:xfrm>
            <a:off x="3032717" y="4750841"/>
            <a:ext cx="2895600" cy="274637"/>
          </a:xfrm>
          <a:prstGeom prst="rect">
            <a:avLst/>
          </a:prstGeom>
        </p:spPr>
        <p:txBody>
          <a:bodyPr/>
          <a:lstStyle/>
          <a:p>
            <a:r>
              <a:rPr lang="en-US" dirty="0"/>
              <a:t>IETF #90, Toronto</a:t>
            </a:r>
          </a:p>
        </p:txBody>
      </p:sp>
    </p:spTree>
    <p:extLst>
      <p:ext uri="{BB962C8B-B14F-4D97-AF65-F5344CB8AC3E}">
        <p14:creationId xmlns:p14="http://schemas.microsoft.com/office/powerpoint/2010/main" val="1496343002"/>
      </p:ext>
    </p:extLst>
  </p:cSld>
  <p:clrMapOvr>
    <a:masterClrMapping/>
  </p:clrMapOvr>
  <p:hf hdr="0" dt="0"/>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3" y="204787"/>
            <a:ext cx="3008313" cy="871538"/>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04789"/>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3" y="1076327"/>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02A32C28-572B-4B4A-B5C3-1D93A86D53D3}" type="datetimeFigureOut">
              <a:rPr lang="en-US" smtClean="0"/>
              <a:t>5/22/17</a:t>
            </a:fld>
            <a:endParaRPr lang="en-US"/>
          </a:p>
        </p:txBody>
      </p:sp>
      <p:sp>
        <p:nvSpPr>
          <p:cNvPr id="7" name="Slide Number Placeholder 6"/>
          <p:cNvSpPr>
            <a:spLocks noGrp="1"/>
          </p:cNvSpPr>
          <p:nvPr>
            <p:ph type="sldNum" sz="quarter" idx="12"/>
          </p:nvPr>
        </p:nvSpPr>
        <p:spPr/>
        <p:txBody>
          <a:bodyPr/>
          <a:lstStyle/>
          <a:p>
            <a:fld id="{FA84A37A-AFC2-4A01-80A1-FC20F2C0D5BB}" type="slidenum">
              <a:rPr lang="en-US" smtClean="0"/>
              <a:pPr/>
              <a:t>‹#›</a:t>
            </a:fld>
            <a:endParaRPr lang="en-US"/>
          </a:p>
        </p:txBody>
      </p:sp>
    </p:spTree>
    <p:extLst>
      <p:ext uri="{BB962C8B-B14F-4D97-AF65-F5344CB8AC3E}">
        <p14:creationId xmlns:p14="http://schemas.microsoft.com/office/powerpoint/2010/main" val="3133626708"/>
      </p:ext>
    </p:extLst>
  </p:cSld>
  <p:clrMapOvr>
    <a:masterClrMapping/>
  </p:clrMapOvr>
  <p:hf hdr="0" dt="0"/>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00451"/>
            <a:ext cx="5486400" cy="425054"/>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4025504"/>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02A32C28-572B-4B4A-B5C3-1D93A86D53D3}" type="datetimeFigureOut">
              <a:rPr lang="en-US" smtClean="0"/>
              <a:t>5/22/17</a:t>
            </a:fld>
            <a:endParaRPr lang="en-US"/>
          </a:p>
        </p:txBody>
      </p:sp>
      <p:sp>
        <p:nvSpPr>
          <p:cNvPr id="7" name="Slide Number Placeholder 6"/>
          <p:cNvSpPr>
            <a:spLocks noGrp="1"/>
          </p:cNvSpPr>
          <p:nvPr>
            <p:ph type="sldNum" sz="quarter" idx="12"/>
          </p:nvPr>
        </p:nvSpPr>
        <p:spPr/>
        <p:txBody>
          <a:bodyPr/>
          <a:lstStyle/>
          <a:p>
            <a:fld id="{DB8BB9A7-48F6-5544-BE85-4528CCD443BD}" type="slidenum">
              <a:rPr lang="en-US" smtClean="0"/>
              <a:pPr/>
              <a:t>‹#›</a:t>
            </a:fld>
            <a:endParaRPr lang="en-US" dirty="0"/>
          </a:p>
        </p:txBody>
      </p:sp>
    </p:spTree>
    <p:extLst>
      <p:ext uri="{BB962C8B-B14F-4D97-AF65-F5344CB8AC3E}">
        <p14:creationId xmlns:p14="http://schemas.microsoft.com/office/powerpoint/2010/main" val="1370407776"/>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4767264"/>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02A32C28-572B-4B4A-B5C3-1D93A86D53D3}" type="datetimeFigureOut">
              <a:rPr lang="en-US" smtClean="0"/>
              <a:t>5/22/17</a:t>
            </a:fld>
            <a:endParaRPr lang="en-US"/>
          </a:p>
        </p:txBody>
      </p:sp>
      <p:sp>
        <p:nvSpPr>
          <p:cNvPr id="6" name="Slide Number Placeholder 5"/>
          <p:cNvSpPr>
            <a:spLocks noGrp="1"/>
          </p:cNvSpPr>
          <p:nvPr>
            <p:ph type="sldNum" sz="quarter" idx="4"/>
          </p:nvPr>
        </p:nvSpPr>
        <p:spPr>
          <a:xfrm>
            <a:off x="6553200" y="4767264"/>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DB8BB9A7-48F6-5544-BE85-4528CCD443BD}" type="slidenum">
              <a:rPr lang="en-US" smtClean="0"/>
              <a:pPr/>
              <a:t>‹#›</a:t>
            </a:fld>
            <a:endParaRPr lang="en-US" dirty="0"/>
          </a:p>
        </p:txBody>
      </p:sp>
      <p:sp>
        <p:nvSpPr>
          <p:cNvPr id="10" name="Footer Placeholder 3"/>
          <p:cNvSpPr>
            <a:spLocks noGrp="1"/>
          </p:cNvSpPr>
          <p:nvPr>
            <p:ph type="ftr" sz="quarter" idx="3"/>
          </p:nvPr>
        </p:nvSpPr>
        <p:spPr>
          <a:xfrm>
            <a:off x="3109357" y="4767263"/>
            <a:ext cx="2895600" cy="274637"/>
          </a:xfrm>
          <a:prstGeom prst="rect">
            <a:avLst/>
          </a:prstGeom>
        </p:spPr>
        <p:txBody>
          <a:bodyPr/>
          <a:lstStyle/>
          <a:p>
            <a:r>
              <a:rPr lang="en-US" dirty="0"/>
              <a:t>IETF #90, Toronto</a:t>
            </a:r>
          </a:p>
        </p:txBody>
      </p:sp>
    </p:spTree>
    <p:extLst>
      <p:ext uri="{BB962C8B-B14F-4D97-AF65-F5344CB8AC3E}">
        <p14:creationId xmlns:p14="http://schemas.microsoft.com/office/powerpoint/2010/main" val="2849673266"/>
      </p:ext>
    </p:extLst>
  </p:cSld>
  <p:clrMap bg1="lt1" tx1="dk1" bg2="lt2" tx2="dk2" accent1="accent1" accent2="accent2" accent3="accent3" accent4="accent4" accent5="accent5" accent6="accent6" hlink="hlink" folHlink="folHlink"/>
  <p:sldLayoutIdLst>
    <p:sldLayoutId id="2147484181" r:id="rId1"/>
    <p:sldLayoutId id="2147484182" r:id="rId2"/>
    <p:sldLayoutId id="2147484183" r:id="rId3"/>
    <p:sldLayoutId id="2147484184" r:id="rId4"/>
    <p:sldLayoutId id="2147484185" r:id="rId5"/>
    <p:sldLayoutId id="2147484186" r:id="rId6"/>
    <p:sldLayoutId id="2147484187" r:id="rId7"/>
    <p:sldLayoutId id="2147484188" r:id="rId8"/>
    <p:sldLayoutId id="2147484189" r:id="rId9"/>
    <p:sldLayoutId id="2147484190" r:id="rId10"/>
    <p:sldLayoutId id="2147484191" r:id="rId11"/>
  </p:sldLayoutIdLst>
  <p:hf hdr="0" dt="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mailto:lberger@labn.net" TargetMode="External"/><Relationship Id="rId4" Type="http://schemas.openxmlformats.org/officeDocument/2006/relationships/hyperlink" Target="mailto:wangzitao@huawei.com" TargetMode="External"/><Relationship Id="rId1" Type="http://schemas.openxmlformats.org/officeDocument/2006/relationships/slideLayout" Target="../slideLayouts/slideLayout1.xml"/><Relationship Id="rId2" Type="http://schemas.openxmlformats.org/officeDocument/2006/relationships/hyperlink" Target="mailto:kwatsen@juniper.net"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http://etherpad.tools.ietf.org:9000/p/notes-2017-may-interim-netmod" TargetMode="External"/><Relationship Id="rId4" Type="http://schemas.openxmlformats.org/officeDocument/2006/relationships/hyperlink" Target="https://tools.ietf.org/html/draft-ietf-netmod-schema-mount-05" TargetMode="External"/><Relationship Id="rId5" Type="http://schemas.openxmlformats.org/officeDocument/2006/relationships/hyperlink" Target="https://www.ietf.org/proceedings/interim-2017-netmod-01/slides/slides-interim-2017-netmod-01-sessa-yang-schema-mount-00.pdf" TargetMode="External"/><Relationship Id="rId6" Type="http://schemas.openxmlformats.org/officeDocument/2006/relationships/hyperlink" Target="https://www.ietf.org/proceedings/98/slides/slides-98-netmod-sessb-schema-mount-00.pdf" TargetMode="External"/><Relationship Id="rId1" Type="http://schemas.openxmlformats.org/officeDocument/2006/relationships/slideLayout" Target="../slideLayouts/slideLayout2.xml"/><Relationship Id="rId2" Type="http://schemas.openxmlformats.org/officeDocument/2006/relationships/image" Target="../media/image1.tiff"/></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a:xfrm>
            <a:off x="647379" y="10393"/>
            <a:ext cx="7772400" cy="3865418"/>
          </a:xfrm>
        </p:spPr>
        <p:txBody>
          <a:bodyPr>
            <a:normAutofit fontScale="90000"/>
          </a:bodyPr>
          <a:lstStyle/>
          <a:p>
            <a:r>
              <a:rPr lang="en-US" dirty="0" smtClean="0"/>
              <a:t>NETMOD</a:t>
            </a:r>
            <a:r>
              <a:rPr lang="en-US" dirty="0"/>
              <a:t> </a:t>
            </a:r>
            <a:r>
              <a:rPr lang="en-US" dirty="0" smtClean="0"/>
              <a:t>WG</a:t>
            </a:r>
            <a:br>
              <a:rPr lang="en-US" dirty="0" smtClean="0"/>
            </a:br>
            <a:r>
              <a:rPr lang="en-US" dirty="0" smtClean="0"/>
              <a:t>Virtual Interim</a:t>
            </a:r>
            <a:br>
              <a:rPr lang="en-US" dirty="0" smtClean="0"/>
            </a:br>
            <a:r>
              <a:rPr lang="en-US" dirty="0" smtClean="0"/>
              <a:t>May 22, 2017</a:t>
            </a:r>
            <a:br>
              <a:rPr lang="en-US" dirty="0" smtClean="0"/>
            </a:br>
            <a:r>
              <a:rPr lang="en-US" dirty="0" smtClean="0"/>
              <a:t> </a:t>
            </a:r>
            <a:r>
              <a:rPr lang="en-US" dirty="0"/>
              <a:t/>
            </a:r>
            <a:br>
              <a:rPr lang="en-US" dirty="0"/>
            </a:br>
            <a:r>
              <a:rPr lang="en-US" dirty="0"/>
              <a:t>"</a:t>
            </a:r>
            <a:r>
              <a:rPr lang="en-US" dirty="0" smtClean="0"/>
              <a:t>Schema Mount”</a:t>
            </a:r>
            <a:br>
              <a:rPr lang="en-US" dirty="0" smtClean="0"/>
            </a:br>
            <a:endParaRPr lang="en-US" dirty="0"/>
          </a:p>
        </p:txBody>
      </p:sp>
      <p:sp>
        <p:nvSpPr>
          <p:cNvPr id="3" name="Content Placeholder 2"/>
          <p:cNvSpPr>
            <a:spLocks noGrp="1"/>
          </p:cNvSpPr>
          <p:nvPr>
            <p:ph type="subTitle" idx="1"/>
          </p:nvPr>
        </p:nvSpPr>
        <p:spPr>
          <a:xfrm>
            <a:off x="404808" y="3792681"/>
            <a:ext cx="8091288" cy="974583"/>
          </a:xfrm>
        </p:spPr>
        <p:txBody>
          <a:bodyPr anchor="ctr">
            <a:noAutofit/>
          </a:bodyPr>
          <a:lstStyle/>
          <a:p>
            <a:r>
              <a:rPr lang="en-US" sz="1400" dirty="0">
                <a:solidFill>
                  <a:schemeClr val="tx1"/>
                </a:solidFill>
              </a:rPr>
              <a:t>Chairs:  </a:t>
            </a:r>
            <a:r>
              <a:rPr lang="nl-NL" sz="1400" dirty="0">
                <a:solidFill>
                  <a:schemeClr val="tx1"/>
                </a:solidFill>
              </a:rPr>
              <a:t>Kent Watsen &lt;</a:t>
            </a:r>
            <a:r>
              <a:rPr lang="nl-NL" sz="1400" dirty="0">
                <a:solidFill>
                  <a:schemeClr val="tx1"/>
                </a:solidFill>
                <a:hlinkClick r:id="rId2"/>
              </a:rPr>
              <a:t>kwatsen@juniper.net</a:t>
            </a:r>
            <a:r>
              <a:rPr lang="nl-NL" sz="1400" dirty="0">
                <a:solidFill>
                  <a:schemeClr val="tx1"/>
                </a:solidFill>
              </a:rPr>
              <a:t>&gt;</a:t>
            </a:r>
          </a:p>
          <a:p>
            <a:r>
              <a:rPr lang="nl-NL" sz="1400" dirty="0">
                <a:solidFill>
                  <a:schemeClr val="tx1"/>
                </a:solidFill>
              </a:rPr>
              <a:t>     Lou Berger &lt;</a:t>
            </a:r>
            <a:r>
              <a:rPr lang="nl-NL" sz="1400" dirty="0">
                <a:solidFill>
                  <a:schemeClr val="tx1"/>
                </a:solidFill>
                <a:hlinkClick r:id="rId3"/>
              </a:rPr>
              <a:t>lberger@labn.net</a:t>
            </a:r>
            <a:r>
              <a:rPr lang="nl-NL" sz="1400" dirty="0">
                <a:solidFill>
                  <a:schemeClr val="tx1"/>
                </a:solidFill>
              </a:rPr>
              <a:t>&gt;</a:t>
            </a:r>
            <a:endParaRPr lang="en-US" sz="1400" dirty="0">
              <a:solidFill>
                <a:schemeClr val="tx1"/>
              </a:solidFill>
            </a:endParaRPr>
          </a:p>
          <a:p>
            <a:r>
              <a:rPr lang="en-US" sz="1400" dirty="0">
                <a:solidFill>
                  <a:schemeClr val="tx1"/>
                </a:solidFill>
              </a:rPr>
              <a:t>Secretary:  </a:t>
            </a:r>
            <a:r>
              <a:rPr lang="nl-NL" sz="1400" dirty="0">
                <a:solidFill>
                  <a:schemeClr val="tx1"/>
                </a:solidFill>
              </a:rPr>
              <a:t>Zitao Wang &lt;</a:t>
            </a:r>
            <a:r>
              <a:rPr lang="nl-NL" sz="1400" dirty="0">
                <a:solidFill>
                  <a:schemeClr val="tx1"/>
                </a:solidFill>
                <a:hlinkClick r:id="rId4"/>
              </a:rPr>
              <a:t>wangzitao@huawei.com</a:t>
            </a:r>
            <a:r>
              <a:rPr lang="nl-NL" sz="1400" dirty="0" smtClean="0">
                <a:solidFill>
                  <a:schemeClr val="tx1"/>
                </a:solidFill>
              </a:rPr>
              <a:t>&gt;</a:t>
            </a:r>
            <a:endParaRPr lang="en-US" sz="1400" dirty="0">
              <a:solidFill>
                <a:schemeClr val="tx1"/>
              </a:solidFill>
            </a:endParaRPr>
          </a:p>
        </p:txBody>
      </p:sp>
      <p:sp>
        <p:nvSpPr>
          <p:cNvPr id="5" name="Slide Number Placeholder 4"/>
          <p:cNvSpPr>
            <a:spLocks noGrp="1"/>
          </p:cNvSpPr>
          <p:nvPr>
            <p:ph type="sldNum" sz="quarter" idx="12"/>
          </p:nvPr>
        </p:nvSpPr>
        <p:spPr/>
        <p:txBody>
          <a:bodyPr/>
          <a:lstStyle/>
          <a:p>
            <a:fld id="{DB8BB9A7-48F6-5544-BE85-4528CCD443BD}" type="slidenum">
              <a:rPr lang="en-US" smtClean="0"/>
              <a:pPr/>
              <a:t>1</a:t>
            </a:fld>
            <a:endParaRPr lang="en-US" dirty="0"/>
          </a:p>
        </p:txBody>
      </p:sp>
    </p:spTree>
    <p:extLst>
      <p:ext uri="{BB962C8B-B14F-4D97-AF65-F5344CB8AC3E}">
        <p14:creationId xmlns:p14="http://schemas.microsoft.com/office/powerpoint/2010/main" val="418422143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79"/>
            <a:ext cx="8229600" cy="857250"/>
          </a:xfrm>
        </p:spPr>
        <p:txBody>
          <a:bodyPr>
            <a:normAutofit/>
          </a:bodyPr>
          <a:lstStyle/>
          <a:p>
            <a:r>
              <a:rPr lang="en-US" dirty="0"/>
              <a:t>Note Well</a:t>
            </a:r>
          </a:p>
        </p:txBody>
      </p:sp>
      <p:sp>
        <p:nvSpPr>
          <p:cNvPr id="3" name="Content Placeholder 2"/>
          <p:cNvSpPr>
            <a:spLocks noGrp="1"/>
          </p:cNvSpPr>
          <p:nvPr>
            <p:ph idx="1"/>
          </p:nvPr>
        </p:nvSpPr>
        <p:spPr>
          <a:xfrm>
            <a:off x="457200" y="918373"/>
            <a:ext cx="8242300" cy="4071142"/>
          </a:xfrm>
        </p:spPr>
        <p:txBody>
          <a:bodyPr>
            <a:noAutofit/>
          </a:bodyPr>
          <a:lstStyle/>
          <a:p>
            <a:pPr marL="0" indent="0">
              <a:buNone/>
            </a:pPr>
            <a:r>
              <a:rPr lang="en-US" sz="1200" dirty="0"/>
              <a:t>Any submission to the IETF intended by the Contributor for publication as all or part of an IETF Internet-Draft or RFC and any statement made within the context of an IETF activity is considered an "IETF Contribution". Such statements include oral statements in IETF sessions, as well as written and electronic communications made at any time or place, which are addressed to:</a:t>
            </a:r>
          </a:p>
          <a:p>
            <a:pPr marL="0" indent="0">
              <a:buNone/>
            </a:pPr>
            <a:endParaRPr lang="en-US" sz="800" dirty="0"/>
          </a:p>
          <a:p>
            <a:pPr marL="400050" lvl="1" indent="0">
              <a:buNone/>
            </a:pPr>
            <a:r>
              <a:rPr lang="en-US" sz="900" dirty="0"/>
              <a:t>● The IETF plenary session</a:t>
            </a:r>
          </a:p>
          <a:p>
            <a:pPr marL="400050" lvl="1" indent="0">
              <a:buNone/>
            </a:pPr>
            <a:r>
              <a:rPr lang="en-US" sz="900" dirty="0"/>
              <a:t>● The IESG, or any member thereof on behalf of the IESG</a:t>
            </a:r>
          </a:p>
          <a:p>
            <a:pPr marL="400050" lvl="1" indent="0">
              <a:buNone/>
            </a:pPr>
            <a:r>
              <a:rPr lang="en-US" sz="900" dirty="0"/>
              <a:t>● Any IETF mailing list, including the IETF list itself, any working group or design team list, or any other list</a:t>
            </a:r>
          </a:p>
          <a:p>
            <a:pPr marL="400050" lvl="1" indent="0">
              <a:buNone/>
            </a:pPr>
            <a:r>
              <a:rPr lang="en-US" sz="900" dirty="0"/>
              <a:t>functioning under IETF auspices</a:t>
            </a:r>
          </a:p>
          <a:p>
            <a:pPr marL="400050" lvl="1" indent="0">
              <a:buNone/>
            </a:pPr>
            <a:r>
              <a:rPr lang="en-US" sz="900" dirty="0"/>
              <a:t>● Any IETF working group or portion thereof</a:t>
            </a:r>
          </a:p>
          <a:p>
            <a:pPr marL="400050" lvl="1" indent="0">
              <a:buNone/>
            </a:pPr>
            <a:r>
              <a:rPr lang="en-US" sz="900" dirty="0"/>
              <a:t>● Any Birds of a Feather (BOF) session</a:t>
            </a:r>
          </a:p>
          <a:p>
            <a:pPr marL="400050" lvl="1" indent="0">
              <a:buNone/>
            </a:pPr>
            <a:r>
              <a:rPr lang="en-US" sz="900" dirty="0"/>
              <a:t>● The IAB or any member thereof on behalf of the IAB</a:t>
            </a:r>
          </a:p>
          <a:p>
            <a:pPr marL="400050" lvl="1" indent="0">
              <a:buNone/>
            </a:pPr>
            <a:r>
              <a:rPr lang="en-US" sz="900" dirty="0"/>
              <a:t>● The RFC Editor or the Internet-Drafts function</a:t>
            </a:r>
          </a:p>
          <a:p>
            <a:pPr marL="400050" lvl="1" indent="0">
              <a:buNone/>
            </a:pPr>
            <a:endParaRPr lang="en-US" sz="800" dirty="0"/>
          </a:p>
          <a:p>
            <a:pPr marL="0" indent="0">
              <a:buNone/>
            </a:pPr>
            <a:r>
              <a:rPr lang="en-US" sz="1200" dirty="0"/>
              <a:t>All IETF Contributions are subject to the rules of RFC 5378 and RFC 3989 (updated by RFC 4879). Statements made outside of an IETF session, mailing list or other function, that are clearly not intended to be input to an IETF activity, group or function, are not IETF Contributions in the context of this notice. Please consult RFC 5378 and RFC 3989 for details.</a:t>
            </a:r>
          </a:p>
          <a:p>
            <a:pPr marL="0" indent="0">
              <a:buNone/>
            </a:pPr>
            <a:endParaRPr lang="en-US" sz="1200" dirty="0"/>
          </a:p>
          <a:p>
            <a:pPr marL="0" indent="0">
              <a:buNone/>
            </a:pPr>
            <a:r>
              <a:rPr lang="en-US" sz="1200" dirty="0"/>
              <a:t>A participant in any IETF activity is deemed to accept all IETF rules of process, as documented in Best Current Practices RFCs and IESG Statements.</a:t>
            </a:r>
          </a:p>
          <a:p>
            <a:pPr marL="0" indent="0">
              <a:buNone/>
            </a:pPr>
            <a:endParaRPr lang="en-US" sz="800" dirty="0"/>
          </a:p>
          <a:p>
            <a:pPr marL="0" indent="0">
              <a:buNone/>
            </a:pPr>
            <a:r>
              <a:rPr lang="en-US" sz="1200" dirty="0"/>
              <a:t>A participant in any IETF activity acknowledges that written, audio and video records of meetings may be made and may be available to the public.</a:t>
            </a:r>
          </a:p>
        </p:txBody>
      </p:sp>
      <p:sp>
        <p:nvSpPr>
          <p:cNvPr id="4" name="Slide Number Placeholder 3"/>
          <p:cNvSpPr>
            <a:spLocks noGrp="1"/>
          </p:cNvSpPr>
          <p:nvPr>
            <p:ph type="sldNum" sz="quarter" idx="12"/>
          </p:nvPr>
        </p:nvSpPr>
        <p:spPr/>
        <p:txBody>
          <a:bodyPr/>
          <a:lstStyle/>
          <a:p>
            <a:fld id="{DB8BB9A7-48F6-5544-BE85-4528CCD443BD}" type="slidenum">
              <a:rPr lang="en-US" smtClean="0"/>
              <a:pPr/>
              <a:t>2</a:t>
            </a:fld>
            <a:endParaRPr lang="en-US" dirty="0"/>
          </a:p>
        </p:txBody>
      </p:sp>
    </p:spTree>
    <p:extLst>
      <p:ext uri="{BB962C8B-B14F-4D97-AF65-F5344CB8AC3E}">
        <p14:creationId xmlns:p14="http://schemas.microsoft.com/office/powerpoint/2010/main" val="60940970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a:blip r:embed="rId2"/>
          <a:stretch>
            <a:fillRect/>
          </a:stretch>
        </p:blipFill>
        <p:spPr>
          <a:xfrm>
            <a:off x="6617466" y="867228"/>
            <a:ext cx="2526534" cy="2985117"/>
          </a:xfrm>
          <a:prstGeom prst="rect">
            <a:avLst/>
          </a:prstGeom>
        </p:spPr>
      </p:pic>
      <p:sp>
        <p:nvSpPr>
          <p:cNvPr id="7" name="Title 1"/>
          <p:cNvSpPr>
            <a:spLocks noGrp="1"/>
          </p:cNvSpPr>
          <p:nvPr>
            <p:ph type="title"/>
          </p:nvPr>
        </p:nvSpPr>
        <p:spPr/>
        <p:txBody>
          <a:bodyPr/>
          <a:lstStyle/>
          <a:p>
            <a:r>
              <a:rPr lang="en-US" dirty="0"/>
              <a:t>Administrative</a:t>
            </a:r>
          </a:p>
        </p:txBody>
      </p:sp>
      <p:sp>
        <p:nvSpPr>
          <p:cNvPr id="6" name="Content Placeholder 5"/>
          <p:cNvSpPr>
            <a:spLocks noGrp="1"/>
          </p:cNvSpPr>
          <p:nvPr>
            <p:ph idx="1"/>
          </p:nvPr>
        </p:nvSpPr>
        <p:spPr>
          <a:xfrm>
            <a:off x="290946" y="1978148"/>
            <a:ext cx="8229600" cy="2959611"/>
          </a:xfrm>
        </p:spPr>
        <p:txBody>
          <a:bodyPr>
            <a:normAutofit fontScale="47500" lnSpcReduction="20000"/>
          </a:bodyPr>
          <a:lstStyle/>
          <a:p>
            <a:endParaRPr lang="en-US" dirty="0"/>
          </a:p>
          <a:p>
            <a:r>
              <a:rPr lang="en-US" dirty="0" smtClean="0"/>
              <a:t>Recording</a:t>
            </a:r>
            <a:endParaRPr lang="en-US" dirty="0"/>
          </a:p>
          <a:p>
            <a:endParaRPr lang="en-US" dirty="0" smtClean="0"/>
          </a:p>
          <a:p>
            <a:r>
              <a:rPr lang="en-US" dirty="0" smtClean="0"/>
              <a:t>Minute </a:t>
            </a:r>
            <a:r>
              <a:rPr lang="en-US" dirty="0"/>
              <a:t>takers &amp; </a:t>
            </a:r>
            <a:r>
              <a:rPr lang="en-US" dirty="0" err="1"/>
              <a:t>Etherpad</a:t>
            </a:r>
            <a:endParaRPr lang="en-US" dirty="0"/>
          </a:p>
          <a:p>
            <a:pPr lvl="1"/>
            <a:r>
              <a:rPr lang="en-US" sz="1600" dirty="0">
                <a:hlinkClick r:id="rId3"/>
              </a:rPr>
              <a:t>http://</a:t>
            </a:r>
            <a:r>
              <a:rPr lang="en-US" sz="1600" dirty="0" smtClean="0">
                <a:hlinkClick r:id="rId3"/>
              </a:rPr>
              <a:t>etherpad.tools.ietf.org:9000/p/notes-2017-may-interim-netmod</a:t>
            </a:r>
            <a:endParaRPr lang="en-US" sz="2000" dirty="0"/>
          </a:p>
          <a:p>
            <a:endParaRPr lang="en-US" dirty="0"/>
          </a:p>
          <a:p>
            <a:r>
              <a:rPr lang="en-US" dirty="0" smtClean="0"/>
              <a:t>Agenda:</a:t>
            </a:r>
          </a:p>
          <a:p>
            <a:pPr lvl="1"/>
            <a:r>
              <a:rPr lang="en-US" dirty="0" smtClean="0"/>
              <a:t>Schema Mount</a:t>
            </a:r>
          </a:p>
          <a:p>
            <a:pPr lvl="2"/>
            <a:r>
              <a:rPr lang="en-US" dirty="0" smtClean="0">
                <a:hlinkClick r:id="rId4"/>
              </a:rPr>
              <a:t>https</a:t>
            </a:r>
            <a:r>
              <a:rPr lang="en-US" dirty="0">
                <a:hlinkClick r:id="rId4"/>
              </a:rPr>
              <a:t>://tools.ietf.org/html/draft-ietf-netmod-schema-mount-05</a:t>
            </a:r>
            <a:endParaRPr lang="en-US" dirty="0"/>
          </a:p>
          <a:p>
            <a:pPr lvl="1"/>
            <a:r>
              <a:rPr lang="en-US" dirty="0"/>
              <a:t>Slides:</a:t>
            </a:r>
          </a:p>
          <a:p>
            <a:pPr lvl="2"/>
            <a:r>
              <a:rPr lang="en-US" dirty="0">
                <a:hlinkClick r:id="rId5"/>
              </a:rPr>
              <a:t>https://www.ietf.org/proceedings/interim-2017-netmod-01/slides/slides-interim-2017-netmod-01-sessa-yang-schema-mount-00.pdf</a:t>
            </a:r>
            <a:endParaRPr lang="en-US" dirty="0"/>
          </a:p>
          <a:p>
            <a:pPr lvl="1"/>
            <a:r>
              <a:rPr lang="en-US" dirty="0"/>
              <a:t>Slides from Chicago:</a:t>
            </a:r>
          </a:p>
          <a:p>
            <a:pPr lvl="2"/>
            <a:r>
              <a:rPr lang="en-US" dirty="0">
                <a:hlinkClick r:id="rId6"/>
              </a:rPr>
              <a:t>https://www.ietf.org/proceedings/98/slides/slides-98-netmod-sessb-schema-mount-00.pdf</a:t>
            </a:r>
            <a:endParaRPr lang="en-US" dirty="0"/>
          </a:p>
          <a:p>
            <a:pPr lvl="1"/>
            <a:endParaRPr lang="en-US" dirty="0"/>
          </a:p>
          <a:p>
            <a:pPr marL="0" indent="0">
              <a:buNone/>
            </a:pPr>
            <a:endParaRPr lang="en-US" dirty="0"/>
          </a:p>
        </p:txBody>
      </p:sp>
      <p:sp>
        <p:nvSpPr>
          <p:cNvPr id="4" name="Slide Number Placeholder 3"/>
          <p:cNvSpPr>
            <a:spLocks noGrp="1"/>
          </p:cNvSpPr>
          <p:nvPr>
            <p:ph type="sldNum" sz="quarter" idx="12"/>
          </p:nvPr>
        </p:nvSpPr>
        <p:spPr/>
        <p:txBody>
          <a:bodyPr/>
          <a:lstStyle/>
          <a:p>
            <a:fld id="{DB8BB9A7-48F6-5544-BE85-4528CCD443BD}" type="slidenum">
              <a:rPr lang="en-US" smtClean="0"/>
              <a:pPr/>
              <a:t>3</a:t>
            </a:fld>
            <a:endParaRPr lang="en-US" dirty="0"/>
          </a:p>
        </p:txBody>
      </p:sp>
    </p:spTree>
    <p:extLst>
      <p:ext uri="{BB962C8B-B14F-4D97-AF65-F5344CB8AC3E}">
        <p14:creationId xmlns:p14="http://schemas.microsoft.com/office/powerpoint/2010/main" val="36629389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Meeting Objectives</a:t>
            </a:r>
            <a:endParaRPr lang="en-US" dirty="0"/>
          </a:p>
        </p:txBody>
      </p:sp>
      <p:sp>
        <p:nvSpPr>
          <p:cNvPr id="3" name="Content Placeholder 2"/>
          <p:cNvSpPr>
            <a:spLocks noGrp="1"/>
          </p:cNvSpPr>
          <p:nvPr>
            <p:ph idx="1"/>
          </p:nvPr>
        </p:nvSpPr>
        <p:spPr>
          <a:xfrm>
            <a:off x="457200" y="1435607"/>
            <a:ext cx="8229600" cy="3159015"/>
          </a:xfrm>
        </p:spPr>
        <p:txBody>
          <a:bodyPr/>
          <a:lstStyle/>
          <a:p>
            <a:r>
              <a:rPr lang="en-US" dirty="0" smtClean="0"/>
              <a:t>Close on Open Issues</a:t>
            </a:r>
          </a:p>
          <a:p>
            <a:r>
              <a:rPr lang="en-US" dirty="0" smtClean="0"/>
              <a:t>Ensure WG Consensus on Overall Solution</a:t>
            </a:r>
          </a:p>
          <a:p>
            <a:pPr lvl="1"/>
            <a:r>
              <a:rPr lang="en-US" dirty="0" smtClean="0"/>
              <a:t>WG consensus is ultimately judged on mailing list.</a:t>
            </a:r>
          </a:p>
        </p:txBody>
      </p:sp>
      <p:sp>
        <p:nvSpPr>
          <p:cNvPr id="4" name="Slide Number Placeholder 3"/>
          <p:cNvSpPr>
            <a:spLocks noGrp="1"/>
          </p:cNvSpPr>
          <p:nvPr>
            <p:ph type="sldNum" sz="quarter" idx="12"/>
          </p:nvPr>
        </p:nvSpPr>
        <p:spPr/>
        <p:txBody>
          <a:bodyPr/>
          <a:lstStyle/>
          <a:p>
            <a:fld id="{DB8BB9A7-48F6-5544-BE85-4528CCD443BD}" type="slidenum">
              <a:rPr lang="en-US" smtClean="0"/>
              <a:pPr/>
              <a:t>4</a:t>
            </a:fld>
            <a:endParaRPr lang="en-US" dirty="0"/>
          </a:p>
        </p:txBody>
      </p:sp>
    </p:spTree>
    <p:extLst>
      <p:ext uri="{BB962C8B-B14F-4D97-AF65-F5344CB8AC3E}">
        <p14:creationId xmlns:p14="http://schemas.microsoft.com/office/powerpoint/2010/main" val="196832767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81584</TotalTime>
  <Words>355</Words>
  <Application>Microsoft Macintosh PowerPoint</Application>
  <PresentationFormat>On-screen Show (16:9)</PresentationFormat>
  <Paragraphs>44</Paragraphs>
  <Slides>4</Slides>
  <Notes>1</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4</vt:i4>
      </vt:variant>
    </vt:vector>
  </HeadingPairs>
  <TitlesOfParts>
    <vt:vector size="7" baseType="lpstr">
      <vt:lpstr>Calibri</vt:lpstr>
      <vt:lpstr>Arial</vt:lpstr>
      <vt:lpstr>Office Theme</vt:lpstr>
      <vt:lpstr>NETMOD WG Virtual Interim May 22, 2017   "Schema Mount” </vt:lpstr>
      <vt:lpstr>Note Well</vt:lpstr>
      <vt:lpstr>Administrative</vt:lpstr>
      <vt:lpstr>Meeting Objectives</vt:lpstr>
    </vt:vector>
  </TitlesOfParts>
  <Company>Brocade</Company>
  <LinksUpToDate>false</LinksUpToDate>
  <SharedDoc>false</SharedDoc>
  <HyperlinksChanged>false</HyperlinksChanged>
  <AppVersion>15.0032</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Eric Gaither</dc:creator>
  <cp:lastModifiedBy>Kent Watsen</cp:lastModifiedBy>
  <cp:revision>958</cp:revision>
  <cp:lastPrinted>2014-03-19T15:30:18Z</cp:lastPrinted>
  <dcterms:created xsi:type="dcterms:W3CDTF">2013-08-19T20:03:16Z</dcterms:created>
  <dcterms:modified xsi:type="dcterms:W3CDTF">2017-05-22T13:48:26Z</dcterms:modified>
</cp:coreProperties>
</file>