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96" y="-11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57200" marR="0" lvl="1" indent="2286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14400" marR="0" lvl="2" indent="4572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371600" marR="0" lvl="3" indent="6858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828800" marR="0" lvl="4" indent="9144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286000" marR="0" lvl="5" indent="11430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2743200" marR="0" lvl="6" indent="13716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200400" marR="0" lvl="7" indent="16002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3657600" marR="0" lvl="8" indent="18288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75263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2" name="Shape 4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7999"/>
              </a:lnSpc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7999"/>
              </a:lnSpc>
              <a:spcBef>
                <a:spcPts val="0"/>
              </a:spcBef>
              <a:buSzPct val="25000"/>
              <a:buNone/>
            </a:pPr>
            <a:endParaRPr sz="2200" b="0" i="0" u="none" strike="noStrike" cap="non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7999"/>
              </a:lnSpc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9" name="Shape 4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5" name="Shape 4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7999" cy="464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778000" y="7073900"/>
            <a:ext cx="20827999" cy="158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pic" idx="2"/>
          </p:nvPr>
        </p:nvSpPr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99" cy="920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- Horizontal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pic" idx="2"/>
          </p:nvPr>
        </p:nvSpPr>
        <p:spPr>
          <a:xfrm>
            <a:off x="3125967" y="673100"/>
            <a:ext cx="18135601" cy="87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635000" y="9448800"/>
            <a:ext cx="23113999" cy="200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635000" y="11518900"/>
            <a:ext cx="23113999" cy="158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- Cent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7999" cy="464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- Vertical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pic" idx="2"/>
          </p:nvPr>
        </p:nvSpPr>
        <p:spPr>
          <a:xfrm>
            <a:off x="13165979" y="1104900"/>
            <a:ext cx="9525001" cy="1150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651000" y="1104900"/>
            <a:ext cx="10223500" cy="561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651000" y="6845300"/>
            <a:ext cx="10223500" cy="576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4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- Top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Bullets &amp; Phot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pic" idx="2"/>
          </p:nvPr>
        </p:nvSpPr>
        <p:spPr>
          <a:xfrm>
            <a:off x="13169900" y="3238500"/>
            <a:ext cx="9524999" cy="920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10007600" cy="920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558800" marR="0" lvl="0" indent="-344487" algn="l" rtl="0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45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117600" marR="0" lvl="1" indent="-344487" algn="l" rtl="0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45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676400" marR="0" lvl="2" indent="-344487" algn="l" rtl="0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45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235200" marR="0" lvl="3" indent="-344487" algn="l" rtl="0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45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794000" marR="0" lvl="4" indent="-344487" algn="l" rtl="0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45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799" cy="1014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- 3 Up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5760700" y="7048500"/>
            <a:ext cx="7404099" cy="554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pic" idx="3"/>
          </p:nvPr>
        </p:nvSpPr>
        <p:spPr>
          <a:xfrm>
            <a:off x="15760700" y="1130300"/>
            <a:ext cx="7404099" cy="554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pic" idx="4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99" cy="920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635000" marR="0" lvl="0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marR="0" lvl="1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marR="0" lvl="2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marR="0" lvl="3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marR="0" lvl="4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810000" marR="0" lvl="5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445000" marR="0" lvl="6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5080000" marR="0" lvl="7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715000" marR="0" lvl="8" indent="-387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7" cy="4698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2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 idx="4294967295"/>
          </p:nvPr>
        </p:nvSpPr>
        <p:spPr>
          <a:xfrm>
            <a:off x="1778000" y="3901037"/>
            <a:ext cx="20827999" cy="30164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7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Center Routing Challenge</a:t>
            </a:r>
            <a:r>
              <a:rPr lang="en-US" sz="7100"/>
              <a:t>s</a:t>
            </a:r>
            <a:r>
              <a:rPr lang="en-US" sz="7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7100"/>
              <a:t>-</a:t>
            </a:r>
            <a:r>
              <a:rPr lang="en-US" sz="7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LinkedIn</a:t>
            </a:r>
          </a:p>
        </p:txBody>
      </p:sp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29061" y="8627568"/>
            <a:ext cx="2784599" cy="278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977634" y="8646631"/>
            <a:ext cx="2759100" cy="2746500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56" name="Shape 56"/>
          <p:cNvSpPr/>
          <p:nvPr/>
        </p:nvSpPr>
        <p:spPr>
          <a:xfrm>
            <a:off x="13977609" y="11469293"/>
            <a:ext cx="2759175" cy="595035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Shawn Zandi</a:t>
            </a:r>
          </a:p>
        </p:txBody>
      </p:sp>
      <p:pic>
        <p:nvPicPr>
          <p:cNvPr id="57" name="Shape 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8590" y="8646618"/>
            <a:ext cx="2746474" cy="2746474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58" name="Shape 58"/>
          <p:cNvSpPr/>
          <p:nvPr/>
        </p:nvSpPr>
        <p:spPr>
          <a:xfrm>
            <a:off x="7670667" y="11393093"/>
            <a:ext cx="2759175" cy="595035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Russ White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Shape 4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9711" y="5008512"/>
            <a:ext cx="2784576" cy="27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9316650" y="3198841"/>
            <a:ext cx="6047655" cy="9056829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 scaled="0"/>
          </a:gra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4" name="Shape 64"/>
          <p:cNvGrpSpPr/>
          <p:nvPr/>
        </p:nvGrpSpPr>
        <p:grpSpPr>
          <a:xfrm>
            <a:off x="3293424" y="674254"/>
            <a:ext cx="1111772" cy="12347220"/>
            <a:chOff x="-1" y="0"/>
            <a:chExt cx="1111771" cy="12347218"/>
          </a:xfrm>
        </p:grpSpPr>
        <p:grpSp>
          <p:nvGrpSpPr>
            <p:cNvPr id="65" name="Shape 65"/>
            <p:cNvGrpSpPr/>
            <p:nvPr/>
          </p:nvGrpSpPr>
          <p:grpSpPr>
            <a:xfrm rot="5400000">
              <a:off x="-963206" y="963203"/>
              <a:ext cx="3038180" cy="1111771"/>
              <a:chOff x="0" y="0"/>
              <a:chExt cx="3038177" cy="1111770"/>
            </a:xfrm>
          </p:grpSpPr>
          <p:sp>
            <p:nvSpPr>
              <p:cNvPr id="66" name="Shape 66"/>
              <p:cNvSpPr/>
              <p:nvPr/>
            </p:nvSpPr>
            <p:spPr>
              <a:xfrm>
                <a:off x="0" y="0"/>
                <a:ext cx="3038177" cy="1111770"/>
              </a:xfrm>
              <a:prstGeom prst="rect">
                <a:avLst/>
              </a:prstGeom>
              <a:gradFill>
                <a:gsLst>
                  <a:gs pos="0">
                    <a:srgbClr val="FBFBFB"/>
                  </a:gs>
                  <a:gs pos="100000">
                    <a:srgbClr val="BEBEBE"/>
                  </a:gs>
                </a:gsLst>
                <a:lin ang="5400000" scaled="0"/>
              </a:gradFill>
              <a:ln w="12700" cap="flat" cmpd="sng">
                <a:solidFill>
                  <a:srgbClr val="DCDEE0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b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Helvetica Neue"/>
                  <a:buNone/>
                </a:pPr>
                <a:r>
                  <a:rPr lang="en-US" sz="15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Pod W</a:t>
                </a:r>
              </a:p>
            </p:txBody>
          </p:sp>
          <p:cxnSp>
            <p:nvCxnSpPr>
              <p:cNvPr id="67" name="Shape 67"/>
              <p:cNvCxnSpPr/>
              <p:nvPr/>
            </p:nvCxnSpPr>
            <p:spPr>
              <a:xfrm rot="10800000" flipH="1">
                <a:off x="1138154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68" name="Shape 68"/>
              <p:cNvCxnSpPr/>
              <p:nvPr/>
            </p:nvCxnSpPr>
            <p:spPr>
              <a:xfrm rot="10800000" flipH="1">
                <a:off x="1909169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69" name="Shape 69"/>
              <p:cNvCxnSpPr/>
              <p:nvPr/>
            </p:nvCxnSpPr>
            <p:spPr>
              <a:xfrm rot="10800000" flipH="1">
                <a:off x="340517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0" name="Shape 70"/>
              <p:cNvCxnSpPr/>
              <p:nvPr/>
            </p:nvCxnSpPr>
            <p:spPr>
              <a:xfrm rot="10800000" flipH="1">
                <a:off x="2704573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1" name="Shape 71"/>
              <p:cNvCxnSpPr/>
              <p:nvPr/>
            </p:nvCxnSpPr>
            <p:spPr>
              <a:xfrm rot="10800000">
                <a:off x="347866" y="165707"/>
                <a:ext cx="2349227" cy="56901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2" name="Shape 72"/>
              <p:cNvCxnSpPr/>
              <p:nvPr/>
            </p:nvCxnSpPr>
            <p:spPr>
              <a:xfrm flipH="1">
                <a:off x="317652" y="161098"/>
                <a:ext cx="2409787" cy="55112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3" name="Shape 73"/>
              <p:cNvCxnSpPr/>
              <p:nvPr/>
            </p:nvCxnSpPr>
            <p:spPr>
              <a:xfrm rot="10800000">
                <a:off x="357131" y="165541"/>
                <a:ext cx="1559842" cy="554199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4" name="Shape 74"/>
              <p:cNvCxnSpPr/>
              <p:nvPr/>
            </p:nvCxnSpPr>
            <p:spPr>
              <a:xfrm rot="10800000">
                <a:off x="1108612" y="152621"/>
                <a:ext cx="799196" cy="568078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5" name="Shape 75"/>
              <p:cNvCxnSpPr/>
              <p:nvPr/>
            </p:nvCxnSpPr>
            <p:spPr>
              <a:xfrm flipH="1">
                <a:off x="1105502" y="158356"/>
                <a:ext cx="1635505" cy="55661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6" name="Shape 76"/>
              <p:cNvCxnSpPr/>
              <p:nvPr/>
            </p:nvCxnSpPr>
            <p:spPr>
              <a:xfrm flipH="1">
                <a:off x="1913027" y="173134"/>
                <a:ext cx="827978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7" name="Shape 77"/>
              <p:cNvCxnSpPr/>
              <p:nvPr/>
            </p:nvCxnSpPr>
            <p:spPr>
              <a:xfrm flipH="1">
                <a:off x="1108555" y="155108"/>
                <a:ext cx="827978" cy="56310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8" name="Shape 78"/>
              <p:cNvCxnSpPr/>
              <p:nvPr/>
            </p:nvCxnSpPr>
            <p:spPr>
              <a:xfrm flipH="1">
                <a:off x="308845" y="157829"/>
                <a:ext cx="827980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79" name="Shape 79"/>
              <p:cNvCxnSpPr/>
              <p:nvPr/>
            </p:nvCxnSpPr>
            <p:spPr>
              <a:xfrm rot="10800000">
                <a:off x="415610" y="212729"/>
                <a:ext cx="749397" cy="54243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80" name="Shape 80"/>
              <p:cNvCxnSpPr/>
              <p:nvPr/>
            </p:nvCxnSpPr>
            <p:spPr>
              <a:xfrm rot="10800000">
                <a:off x="1925740" y="162476"/>
                <a:ext cx="797298" cy="57547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1" name="Shape 81"/>
              <p:cNvSpPr/>
              <p:nvPr/>
            </p:nvSpPr>
            <p:spPr>
              <a:xfrm>
                <a:off x="8038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82" name="Shape 82"/>
              <p:cNvSpPr/>
              <p:nvPr/>
            </p:nvSpPr>
            <p:spPr>
              <a:xfrm>
                <a:off x="2372093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cxnSp>
            <p:nvCxnSpPr>
              <p:cNvPr id="83" name="Shape 83"/>
              <p:cNvCxnSpPr/>
              <p:nvPr/>
            </p:nvCxnSpPr>
            <p:spPr>
              <a:xfrm rot="10800000">
                <a:off x="1105480" y="177499"/>
                <a:ext cx="1603901" cy="530282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4" name="Shape 84"/>
              <p:cNvSpPr/>
              <p:nvPr/>
            </p:nvSpPr>
            <p:spPr>
              <a:xfrm>
                <a:off x="781287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85" name="Shape 85"/>
              <p:cNvSpPr/>
              <p:nvPr/>
            </p:nvSpPr>
            <p:spPr>
              <a:xfrm>
                <a:off x="781287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2372093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87" name="Shape 87"/>
              <p:cNvSpPr/>
              <p:nvPr/>
            </p:nvSpPr>
            <p:spPr>
              <a:xfrm>
                <a:off x="1576691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cxnSp>
            <p:nvCxnSpPr>
              <p:cNvPr id="88" name="Shape 88"/>
              <p:cNvCxnSpPr/>
              <p:nvPr/>
            </p:nvCxnSpPr>
            <p:spPr>
              <a:xfrm flipH="1">
                <a:off x="343540" y="174911"/>
                <a:ext cx="1562607" cy="559551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9" name="Shape 89"/>
              <p:cNvSpPr/>
              <p:nvPr/>
            </p:nvSpPr>
            <p:spPr>
              <a:xfrm>
                <a:off x="8038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90" name="Shape 90"/>
              <p:cNvSpPr/>
              <p:nvPr/>
            </p:nvSpPr>
            <p:spPr>
              <a:xfrm>
                <a:off x="1576691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</p:grpSp>
        <p:grpSp>
          <p:nvGrpSpPr>
            <p:cNvPr id="91" name="Shape 91"/>
            <p:cNvGrpSpPr/>
            <p:nvPr/>
          </p:nvGrpSpPr>
          <p:grpSpPr>
            <a:xfrm rot="5400000">
              <a:off x="-963206" y="4072466"/>
              <a:ext cx="3038180" cy="1111771"/>
              <a:chOff x="0" y="0"/>
              <a:chExt cx="3038177" cy="1111770"/>
            </a:xfrm>
          </p:grpSpPr>
          <p:sp>
            <p:nvSpPr>
              <p:cNvPr id="92" name="Shape 92"/>
              <p:cNvSpPr/>
              <p:nvPr/>
            </p:nvSpPr>
            <p:spPr>
              <a:xfrm>
                <a:off x="0" y="0"/>
                <a:ext cx="3038177" cy="1111770"/>
              </a:xfrm>
              <a:prstGeom prst="rect">
                <a:avLst/>
              </a:prstGeom>
              <a:gradFill>
                <a:gsLst>
                  <a:gs pos="0">
                    <a:srgbClr val="FBFBFB"/>
                  </a:gs>
                  <a:gs pos="100000">
                    <a:srgbClr val="BEBEBE"/>
                  </a:gs>
                </a:gsLst>
                <a:lin ang="5400000" scaled="0"/>
              </a:gradFill>
              <a:ln w="12700" cap="flat" cmpd="sng">
                <a:solidFill>
                  <a:srgbClr val="DCDEE0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b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Helvetica Neue"/>
                  <a:buNone/>
                </a:pPr>
                <a:r>
                  <a:rPr lang="en-US" sz="16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Pod X</a:t>
                </a:r>
              </a:p>
            </p:txBody>
          </p:sp>
          <p:cxnSp>
            <p:nvCxnSpPr>
              <p:cNvPr id="93" name="Shape 93"/>
              <p:cNvCxnSpPr/>
              <p:nvPr/>
            </p:nvCxnSpPr>
            <p:spPr>
              <a:xfrm rot="10800000" flipH="1">
                <a:off x="1138154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4" name="Shape 94"/>
              <p:cNvCxnSpPr/>
              <p:nvPr/>
            </p:nvCxnSpPr>
            <p:spPr>
              <a:xfrm rot="10800000" flipH="1">
                <a:off x="1909169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5" name="Shape 95"/>
              <p:cNvCxnSpPr/>
              <p:nvPr/>
            </p:nvCxnSpPr>
            <p:spPr>
              <a:xfrm rot="10800000" flipH="1">
                <a:off x="340517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6" name="Shape 96"/>
              <p:cNvCxnSpPr/>
              <p:nvPr/>
            </p:nvCxnSpPr>
            <p:spPr>
              <a:xfrm rot="10800000" flipH="1">
                <a:off x="2704573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7" name="Shape 97"/>
              <p:cNvCxnSpPr/>
              <p:nvPr/>
            </p:nvCxnSpPr>
            <p:spPr>
              <a:xfrm rot="10800000">
                <a:off x="347866" y="165707"/>
                <a:ext cx="2349227" cy="56901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8" name="Shape 98"/>
              <p:cNvCxnSpPr/>
              <p:nvPr/>
            </p:nvCxnSpPr>
            <p:spPr>
              <a:xfrm flipH="1">
                <a:off x="317652" y="161098"/>
                <a:ext cx="2409787" cy="55112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99" name="Shape 99"/>
              <p:cNvCxnSpPr/>
              <p:nvPr/>
            </p:nvCxnSpPr>
            <p:spPr>
              <a:xfrm rot="10800000">
                <a:off x="357131" y="165541"/>
                <a:ext cx="1559842" cy="554199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0" name="Shape 100"/>
              <p:cNvCxnSpPr/>
              <p:nvPr/>
            </p:nvCxnSpPr>
            <p:spPr>
              <a:xfrm rot="10800000">
                <a:off x="1108612" y="152621"/>
                <a:ext cx="799196" cy="568078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1" name="Shape 101"/>
              <p:cNvCxnSpPr/>
              <p:nvPr/>
            </p:nvCxnSpPr>
            <p:spPr>
              <a:xfrm flipH="1">
                <a:off x="1105502" y="158356"/>
                <a:ext cx="1635505" cy="55661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2" name="Shape 102"/>
              <p:cNvCxnSpPr/>
              <p:nvPr/>
            </p:nvCxnSpPr>
            <p:spPr>
              <a:xfrm flipH="1">
                <a:off x="1913027" y="173134"/>
                <a:ext cx="827978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3" name="Shape 103"/>
              <p:cNvCxnSpPr/>
              <p:nvPr/>
            </p:nvCxnSpPr>
            <p:spPr>
              <a:xfrm flipH="1">
                <a:off x="1108555" y="155108"/>
                <a:ext cx="827978" cy="56310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4" name="Shape 104"/>
              <p:cNvCxnSpPr/>
              <p:nvPr/>
            </p:nvCxnSpPr>
            <p:spPr>
              <a:xfrm flipH="1">
                <a:off x="308845" y="157829"/>
                <a:ext cx="827980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5" name="Shape 105"/>
              <p:cNvCxnSpPr/>
              <p:nvPr/>
            </p:nvCxnSpPr>
            <p:spPr>
              <a:xfrm rot="10800000">
                <a:off x="415610" y="212729"/>
                <a:ext cx="749397" cy="54243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06" name="Shape 106"/>
              <p:cNvCxnSpPr/>
              <p:nvPr/>
            </p:nvCxnSpPr>
            <p:spPr>
              <a:xfrm rot="10800000">
                <a:off x="1925740" y="162476"/>
                <a:ext cx="797298" cy="57547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07" name="Shape 107"/>
              <p:cNvSpPr/>
              <p:nvPr/>
            </p:nvSpPr>
            <p:spPr>
              <a:xfrm>
                <a:off x="8038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08" name="Shape 108"/>
              <p:cNvSpPr/>
              <p:nvPr/>
            </p:nvSpPr>
            <p:spPr>
              <a:xfrm>
                <a:off x="2372093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cxnSp>
            <p:nvCxnSpPr>
              <p:cNvPr id="109" name="Shape 109"/>
              <p:cNvCxnSpPr/>
              <p:nvPr/>
            </p:nvCxnSpPr>
            <p:spPr>
              <a:xfrm rot="10800000">
                <a:off x="1105480" y="177499"/>
                <a:ext cx="1603901" cy="530282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10" name="Shape 110"/>
              <p:cNvSpPr/>
              <p:nvPr/>
            </p:nvSpPr>
            <p:spPr>
              <a:xfrm>
                <a:off x="781287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11" name="Shape 111"/>
              <p:cNvSpPr/>
              <p:nvPr/>
            </p:nvSpPr>
            <p:spPr>
              <a:xfrm>
                <a:off x="781287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12" name="Shape 112"/>
              <p:cNvSpPr/>
              <p:nvPr/>
            </p:nvSpPr>
            <p:spPr>
              <a:xfrm>
                <a:off x="2372093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13" name="Shape 113"/>
              <p:cNvSpPr/>
              <p:nvPr/>
            </p:nvSpPr>
            <p:spPr>
              <a:xfrm>
                <a:off x="1576691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cxnSp>
            <p:nvCxnSpPr>
              <p:cNvPr id="114" name="Shape 114"/>
              <p:cNvCxnSpPr/>
              <p:nvPr/>
            </p:nvCxnSpPr>
            <p:spPr>
              <a:xfrm flipH="1">
                <a:off x="343540" y="174911"/>
                <a:ext cx="1562607" cy="559551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15" name="Shape 115"/>
              <p:cNvSpPr/>
              <p:nvPr/>
            </p:nvSpPr>
            <p:spPr>
              <a:xfrm>
                <a:off x="8038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16" name="Shape 116"/>
              <p:cNvSpPr/>
              <p:nvPr/>
            </p:nvSpPr>
            <p:spPr>
              <a:xfrm>
                <a:off x="1576691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</p:grpSp>
        <p:grpSp>
          <p:nvGrpSpPr>
            <p:cNvPr id="117" name="Shape 117"/>
            <p:cNvGrpSpPr/>
            <p:nvPr/>
          </p:nvGrpSpPr>
          <p:grpSpPr>
            <a:xfrm rot="5400000">
              <a:off x="-963206" y="7181729"/>
              <a:ext cx="3038180" cy="1111771"/>
              <a:chOff x="0" y="0"/>
              <a:chExt cx="3038177" cy="1111770"/>
            </a:xfrm>
          </p:grpSpPr>
          <p:sp>
            <p:nvSpPr>
              <p:cNvPr id="118" name="Shape 118"/>
              <p:cNvSpPr/>
              <p:nvPr/>
            </p:nvSpPr>
            <p:spPr>
              <a:xfrm>
                <a:off x="0" y="0"/>
                <a:ext cx="3038177" cy="1111770"/>
              </a:xfrm>
              <a:prstGeom prst="rect">
                <a:avLst/>
              </a:prstGeom>
              <a:gradFill>
                <a:gsLst>
                  <a:gs pos="0">
                    <a:srgbClr val="FBFBFB"/>
                  </a:gs>
                  <a:gs pos="100000">
                    <a:srgbClr val="BEBEBE"/>
                  </a:gs>
                </a:gsLst>
                <a:lin ang="5400000" scaled="0"/>
              </a:gradFill>
              <a:ln w="12700" cap="flat" cmpd="sng">
                <a:solidFill>
                  <a:srgbClr val="DCDEE0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b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Helvetica Neue"/>
                  <a:buNone/>
                </a:pPr>
                <a:r>
                  <a:rPr lang="en-US" sz="15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Pod Y</a:t>
                </a:r>
              </a:p>
            </p:txBody>
          </p:sp>
          <p:cxnSp>
            <p:nvCxnSpPr>
              <p:cNvPr id="119" name="Shape 119"/>
              <p:cNvCxnSpPr/>
              <p:nvPr/>
            </p:nvCxnSpPr>
            <p:spPr>
              <a:xfrm rot="10800000" flipH="1">
                <a:off x="1138154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0" name="Shape 120"/>
              <p:cNvCxnSpPr/>
              <p:nvPr/>
            </p:nvCxnSpPr>
            <p:spPr>
              <a:xfrm rot="10800000" flipH="1">
                <a:off x="1909169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1" name="Shape 121"/>
              <p:cNvCxnSpPr/>
              <p:nvPr/>
            </p:nvCxnSpPr>
            <p:spPr>
              <a:xfrm rot="10800000" flipH="1">
                <a:off x="340517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2" name="Shape 122"/>
              <p:cNvCxnSpPr/>
              <p:nvPr/>
            </p:nvCxnSpPr>
            <p:spPr>
              <a:xfrm rot="10800000" flipH="1">
                <a:off x="2704573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3" name="Shape 123"/>
              <p:cNvCxnSpPr/>
              <p:nvPr/>
            </p:nvCxnSpPr>
            <p:spPr>
              <a:xfrm rot="10800000">
                <a:off x="347866" y="165707"/>
                <a:ext cx="2349227" cy="56901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4" name="Shape 124"/>
              <p:cNvCxnSpPr/>
              <p:nvPr/>
            </p:nvCxnSpPr>
            <p:spPr>
              <a:xfrm flipH="1">
                <a:off x="317652" y="161098"/>
                <a:ext cx="2409787" cy="55112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5" name="Shape 125"/>
              <p:cNvCxnSpPr/>
              <p:nvPr/>
            </p:nvCxnSpPr>
            <p:spPr>
              <a:xfrm rot="10800000">
                <a:off x="357131" y="165541"/>
                <a:ext cx="1559842" cy="554199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6" name="Shape 126"/>
              <p:cNvCxnSpPr/>
              <p:nvPr/>
            </p:nvCxnSpPr>
            <p:spPr>
              <a:xfrm rot="10800000">
                <a:off x="1108612" y="152621"/>
                <a:ext cx="799196" cy="568078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7" name="Shape 127"/>
              <p:cNvCxnSpPr/>
              <p:nvPr/>
            </p:nvCxnSpPr>
            <p:spPr>
              <a:xfrm flipH="1">
                <a:off x="1105502" y="158356"/>
                <a:ext cx="1635505" cy="55661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8" name="Shape 128"/>
              <p:cNvCxnSpPr/>
              <p:nvPr/>
            </p:nvCxnSpPr>
            <p:spPr>
              <a:xfrm flipH="1">
                <a:off x="1913027" y="173134"/>
                <a:ext cx="827978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29" name="Shape 129"/>
              <p:cNvCxnSpPr/>
              <p:nvPr/>
            </p:nvCxnSpPr>
            <p:spPr>
              <a:xfrm flipH="1">
                <a:off x="1108555" y="155108"/>
                <a:ext cx="827978" cy="56310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30" name="Shape 130"/>
              <p:cNvCxnSpPr/>
              <p:nvPr/>
            </p:nvCxnSpPr>
            <p:spPr>
              <a:xfrm flipH="1">
                <a:off x="308845" y="157829"/>
                <a:ext cx="827980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31" name="Shape 131"/>
              <p:cNvCxnSpPr/>
              <p:nvPr/>
            </p:nvCxnSpPr>
            <p:spPr>
              <a:xfrm rot="10800000">
                <a:off x="415610" y="212729"/>
                <a:ext cx="749397" cy="54243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32" name="Shape 132"/>
              <p:cNvCxnSpPr/>
              <p:nvPr/>
            </p:nvCxnSpPr>
            <p:spPr>
              <a:xfrm rot="10800000">
                <a:off x="1925740" y="162476"/>
                <a:ext cx="797298" cy="57547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33" name="Shape 133"/>
              <p:cNvSpPr/>
              <p:nvPr/>
            </p:nvSpPr>
            <p:spPr>
              <a:xfrm>
                <a:off x="8038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34" name="Shape 134"/>
              <p:cNvSpPr/>
              <p:nvPr/>
            </p:nvSpPr>
            <p:spPr>
              <a:xfrm>
                <a:off x="2372093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cxnSp>
            <p:nvCxnSpPr>
              <p:cNvPr id="135" name="Shape 135"/>
              <p:cNvCxnSpPr/>
              <p:nvPr/>
            </p:nvCxnSpPr>
            <p:spPr>
              <a:xfrm rot="10800000">
                <a:off x="1105480" y="177499"/>
                <a:ext cx="1603901" cy="530282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36" name="Shape 136"/>
              <p:cNvSpPr/>
              <p:nvPr/>
            </p:nvSpPr>
            <p:spPr>
              <a:xfrm>
                <a:off x="781287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37" name="Shape 137"/>
              <p:cNvSpPr/>
              <p:nvPr/>
            </p:nvSpPr>
            <p:spPr>
              <a:xfrm>
                <a:off x="781287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38" name="Shape 138"/>
              <p:cNvSpPr/>
              <p:nvPr/>
            </p:nvSpPr>
            <p:spPr>
              <a:xfrm>
                <a:off x="2372093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1576691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cxnSp>
            <p:nvCxnSpPr>
              <p:cNvPr id="140" name="Shape 140"/>
              <p:cNvCxnSpPr/>
              <p:nvPr/>
            </p:nvCxnSpPr>
            <p:spPr>
              <a:xfrm flipH="1">
                <a:off x="343540" y="174911"/>
                <a:ext cx="1562607" cy="559551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41" name="Shape 141"/>
              <p:cNvSpPr/>
              <p:nvPr/>
            </p:nvSpPr>
            <p:spPr>
              <a:xfrm>
                <a:off x="8038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42" name="Shape 142"/>
              <p:cNvSpPr/>
              <p:nvPr/>
            </p:nvSpPr>
            <p:spPr>
              <a:xfrm>
                <a:off x="1576691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</p:grpSp>
        <p:grpSp>
          <p:nvGrpSpPr>
            <p:cNvPr id="143" name="Shape 143"/>
            <p:cNvGrpSpPr/>
            <p:nvPr/>
          </p:nvGrpSpPr>
          <p:grpSpPr>
            <a:xfrm rot="5400000">
              <a:off x="-963206" y="10272242"/>
              <a:ext cx="3038180" cy="1111771"/>
              <a:chOff x="0" y="0"/>
              <a:chExt cx="3038177" cy="1111770"/>
            </a:xfrm>
          </p:grpSpPr>
          <p:sp>
            <p:nvSpPr>
              <p:cNvPr id="144" name="Shape 144"/>
              <p:cNvSpPr/>
              <p:nvPr/>
            </p:nvSpPr>
            <p:spPr>
              <a:xfrm>
                <a:off x="0" y="0"/>
                <a:ext cx="3038177" cy="1111770"/>
              </a:xfrm>
              <a:prstGeom prst="rect">
                <a:avLst/>
              </a:prstGeom>
              <a:gradFill>
                <a:gsLst>
                  <a:gs pos="0">
                    <a:srgbClr val="FBFBFB"/>
                  </a:gs>
                  <a:gs pos="100000">
                    <a:srgbClr val="BEBEBE"/>
                  </a:gs>
                </a:gsLst>
                <a:lin ang="5400000" scaled="0"/>
              </a:gradFill>
              <a:ln w="12700" cap="flat" cmpd="sng">
                <a:solidFill>
                  <a:srgbClr val="DCDEE0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b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Helvetica Neue"/>
                  <a:buNone/>
                </a:pPr>
                <a:r>
                  <a:rPr lang="en-US" sz="15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Pod Z</a:t>
                </a:r>
              </a:p>
            </p:txBody>
          </p:sp>
          <p:cxnSp>
            <p:nvCxnSpPr>
              <p:cNvPr id="145" name="Shape 145"/>
              <p:cNvCxnSpPr/>
              <p:nvPr/>
            </p:nvCxnSpPr>
            <p:spPr>
              <a:xfrm rot="10800000" flipH="1">
                <a:off x="1138154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46" name="Shape 146"/>
              <p:cNvCxnSpPr/>
              <p:nvPr/>
            </p:nvCxnSpPr>
            <p:spPr>
              <a:xfrm rot="10800000" flipH="1">
                <a:off x="1909169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47" name="Shape 147"/>
              <p:cNvCxnSpPr/>
              <p:nvPr/>
            </p:nvCxnSpPr>
            <p:spPr>
              <a:xfrm rot="10800000" flipH="1">
                <a:off x="340517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48" name="Shape 148"/>
              <p:cNvCxnSpPr/>
              <p:nvPr/>
            </p:nvCxnSpPr>
            <p:spPr>
              <a:xfrm rot="10800000" flipH="1">
                <a:off x="2704573" y="221150"/>
                <a:ext cx="0" cy="525594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49" name="Shape 149"/>
              <p:cNvCxnSpPr/>
              <p:nvPr/>
            </p:nvCxnSpPr>
            <p:spPr>
              <a:xfrm rot="10800000">
                <a:off x="347866" y="165707"/>
                <a:ext cx="2349227" cy="56901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0" name="Shape 150"/>
              <p:cNvCxnSpPr/>
              <p:nvPr/>
            </p:nvCxnSpPr>
            <p:spPr>
              <a:xfrm flipH="1">
                <a:off x="317652" y="161098"/>
                <a:ext cx="2409787" cy="55112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1" name="Shape 151"/>
              <p:cNvCxnSpPr/>
              <p:nvPr/>
            </p:nvCxnSpPr>
            <p:spPr>
              <a:xfrm rot="10800000">
                <a:off x="357131" y="165541"/>
                <a:ext cx="1559842" cy="554199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2" name="Shape 152"/>
              <p:cNvCxnSpPr/>
              <p:nvPr/>
            </p:nvCxnSpPr>
            <p:spPr>
              <a:xfrm rot="10800000">
                <a:off x="1108612" y="152621"/>
                <a:ext cx="799196" cy="568078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3" name="Shape 153"/>
              <p:cNvCxnSpPr/>
              <p:nvPr/>
            </p:nvCxnSpPr>
            <p:spPr>
              <a:xfrm flipH="1">
                <a:off x="1105502" y="158356"/>
                <a:ext cx="1635505" cy="55661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4" name="Shape 154"/>
              <p:cNvCxnSpPr/>
              <p:nvPr/>
            </p:nvCxnSpPr>
            <p:spPr>
              <a:xfrm flipH="1">
                <a:off x="1913027" y="173134"/>
                <a:ext cx="827978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5" name="Shape 155"/>
              <p:cNvCxnSpPr/>
              <p:nvPr/>
            </p:nvCxnSpPr>
            <p:spPr>
              <a:xfrm flipH="1">
                <a:off x="1108555" y="155108"/>
                <a:ext cx="827978" cy="56310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6" name="Shape 156"/>
              <p:cNvCxnSpPr/>
              <p:nvPr/>
            </p:nvCxnSpPr>
            <p:spPr>
              <a:xfrm flipH="1">
                <a:off x="308845" y="157829"/>
                <a:ext cx="827980" cy="56310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7" name="Shape 157"/>
              <p:cNvCxnSpPr/>
              <p:nvPr/>
            </p:nvCxnSpPr>
            <p:spPr>
              <a:xfrm rot="10800000">
                <a:off x="415610" y="212729"/>
                <a:ext cx="749397" cy="542436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cxnSp>
            <p:nvCxnSpPr>
              <p:cNvPr id="158" name="Shape 158"/>
              <p:cNvCxnSpPr/>
              <p:nvPr/>
            </p:nvCxnSpPr>
            <p:spPr>
              <a:xfrm rot="10800000">
                <a:off x="1925740" y="162476"/>
                <a:ext cx="797298" cy="575475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59" name="Shape 159"/>
              <p:cNvSpPr/>
              <p:nvPr/>
            </p:nvSpPr>
            <p:spPr>
              <a:xfrm>
                <a:off x="8038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60" name="Shape 160"/>
              <p:cNvSpPr/>
              <p:nvPr/>
            </p:nvSpPr>
            <p:spPr>
              <a:xfrm>
                <a:off x="2372093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cxnSp>
            <p:nvCxnSpPr>
              <p:cNvPr id="161" name="Shape 161"/>
              <p:cNvCxnSpPr/>
              <p:nvPr/>
            </p:nvCxnSpPr>
            <p:spPr>
              <a:xfrm rot="10800000">
                <a:off x="1105480" y="177499"/>
                <a:ext cx="1603901" cy="530282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62" name="Shape 162"/>
              <p:cNvSpPr/>
              <p:nvPr/>
            </p:nvSpPr>
            <p:spPr>
              <a:xfrm>
                <a:off x="781287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  <p:sp>
            <p:nvSpPr>
              <p:cNvPr id="163" name="Shape 163"/>
              <p:cNvSpPr/>
              <p:nvPr/>
            </p:nvSpPr>
            <p:spPr>
              <a:xfrm>
                <a:off x="781287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64" name="Shape 164"/>
              <p:cNvSpPr/>
              <p:nvPr/>
            </p:nvSpPr>
            <p:spPr>
              <a:xfrm>
                <a:off x="2372093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65" name="Shape 165"/>
              <p:cNvSpPr/>
              <p:nvPr/>
            </p:nvSpPr>
            <p:spPr>
              <a:xfrm>
                <a:off x="1576691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cxnSp>
            <p:nvCxnSpPr>
              <p:cNvPr id="166" name="Shape 166"/>
              <p:cNvCxnSpPr/>
              <p:nvPr/>
            </p:nvCxnSpPr>
            <p:spPr>
              <a:xfrm flipH="1">
                <a:off x="343540" y="174911"/>
                <a:ext cx="1562607" cy="559551"/>
              </a:xfrm>
              <a:prstGeom prst="straightConnector1">
                <a:avLst/>
              </a:prstGeom>
              <a:noFill/>
              <a:ln w="127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67" name="Shape 167"/>
              <p:cNvSpPr/>
              <p:nvPr/>
            </p:nvSpPr>
            <p:spPr>
              <a:xfrm>
                <a:off x="8038" y="601081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Leaf</a:t>
                </a:r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1576691" y="37948"/>
                <a:ext cx="664958" cy="24625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49803"/>
                  </a:srgbClr>
                </a:outerShdw>
              </a:effectLst>
            </p:spPr>
            <p:txBody>
              <a:bodyPr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Helvetica Neue"/>
                  <a:buNone/>
                </a:pPr>
                <a:r>
                  <a:rPr lang="en-US" sz="1000" b="0" i="0" u="none" strike="noStrike" cap="none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Spine</a:t>
                </a:r>
              </a:p>
            </p:txBody>
          </p:sp>
        </p:grpSp>
      </p:grpSp>
      <p:sp>
        <p:nvSpPr>
          <p:cNvPr id="169" name="Shape 169"/>
          <p:cNvSpPr/>
          <p:nvPr/>
        </p:nvSpPr>
        <p:spPr>
          <a:xfrm>
            <a:off x="9047788" y="5728017"/>
            <a:ext cx="6047653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 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9019695" y="7087514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1" name="Shape 171"/>
          <p:cNvSpPr/>
          <p:nvPr/>
        </p:nvSpPr>
        <p:spPr>
          <a:xfrm>
            <a:off x="10602984" y="7087514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2" name="Shape 172"/>
          <p:cNvSpPr/>
          <p:nvPr/>
        </p:nvSpPr>
        <p:spPr>
          <a:xfrm>
            <a:off x="13769568" y="7087514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3" name="Shape 173"/>
          <p:cNvSpPr/>
          <p:nvPr/>
        </p:nvSpPr>
        <p:spPr>
          <a:xfrm>
            <a:off x="9033740" y="10258663"/>
            <a:ext cx="6047655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 4</a:t>
            </a:r>
          </a:p>
        </p:txBody>
      </p:sp>
      <p:sp>
        <p:nvSpPr>
          <p:cNvPr id="174" name="Shape 174"/>
          <p:cNvSpPr/>
          <p:nvPr/>
        </p:nvSpPr>
        <p:spPr>
          <a:xfrm>
            <a:off x="9042863" y="10747757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5" name="Shape 175"/>
          <p:cNvSpPr/>
          <p:nvPr/>
        </p:nvSpPr>
        <p:spPr>
          <a:xfrm>
            <a:off x="10582056" y="10747757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6" name="Shape 176"/>
          <p:cNvSpPr/>
          <p:nvPr/>
        </p:nvSpPr>
        <p:spPr>
          <a:xfrm>
            <a:off x="13748639" y="10747757"/>
            <a:ext cx="1323635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7" name="Shape 177"/>
          <p:cNvSpPr/>
          <p:nvPr/>
        </p:nvSpPr>
        <p:spPr>
          <a:xfrm>
            <a:off x="9047788" y="3462694"/>
            <a:ext cx="6047653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 1</a:t>
            </a:r>
          </a:p>
        </p:txBody>
      </p:sp>
      <p:sp>
        <p:nvSpPr>
          <p:cNvPr id="178" name="Shape 178"/>
          <p:cNvSpPr/>
          <p:nvPr/>
        </p:nvSpPr>
        <p:spPr>
          <a:xfrm>
            <a:off x="9031509" y="4852478"/>
            <a:ext cx="1323635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79" name="Shape 179"/>
          <p:cNvSpPr/>
          <p:nvPr/>
        </p:nvSpPr>
        <p:spPr>
          <a:xfrm>
            <a:off x="10608892" y="4852478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80" name="Shape 180"/>
          <p:cNvSpPr/>
          <p:nvPr/>
        </p:nvSpPr>
        <p:spPr>
          <a:xfrm>
            <a:off x="13769568" y="4852478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13870914" y="10709157"/>
            <a:ext cx="6570118" cy="143215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91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4,096 x100G ports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91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Non-Blocking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91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Scale-out</a:t>
            </a:r>
          </a:p>
        </p:txBody>
      </p:sp>
      <p:sp>
        <p:nvSpPr>
          <p:cNvPr id="182" name="Shape 182"/>
          <p:cNvSpPr/>
          <p:nvPr/>
        </p:nvSpPr>
        <p:spPr>
          <a:xfrm>
            <a:off x="9047788" y="7993339"/>
            <a:ext cx="6047653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9019695" y="8868099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84" name="Shape 184"/>
          <p:cNvSpPr/>
          <p:nvPr/>
        </p:nvSpPr>
        <p:spPr>
          <a:xfrm>
            <a:off x="10602984" y="8868099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85" name="Shape 185"/>
          <p:cNvSpPr/>
          <p:nvPr/>
        </p:nvSpPr>
        <p:spPr>
          <a:xfrm>
            <a:off x="13769565" y="8868099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Spine</a:t>
            </a:r>
          </a:p>
        </p:txBody>
      </p:sp>
      <p:sp>
        <p:nvSpPr>
          <p:cNvPr id="186" name="Shape 186"/>
          <p:cNvSpPr/>
          <p:nvPr/>
        </p:nvSpPr>
        <p:spPr>
          <a:xfrm>
            <a:off x="11243725" y="9519543"/>
            <a:ext cx="1604975" cy="5842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 3</a:t>
            </a:r>
          </a:p>
        </p:txBody>
      </p:sp>
      <p:sp>
        <p:nvSpPr>
          <p:cNvPr id="187" name="Shape 187"/>
          <p:cNvSpPr/>
          <p:nvPr/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69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Single SKU Data Center</a:t>
            </a:r>
          </a:p>
        </p:txBody>
      </p:sp>
      <p:sp>
        <p:nvSpPr>
          <p:cNvPr id="188" name="Shape 188"/>
          <p:cNvSpPr/>
          <p:nvPr/>
        </p:nvSpPr>
        <p:spPr>
          <a:xfrm>
            <a:off x="12302589" y="5021367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12771892" y="5021367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13241193" y="5021367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12302589" y="7256402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12771892" y="7256402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13241193" y="7256402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12302589" y="9036986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12771892" y="9036986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13241193" y="9036986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12302589" y="10916645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12771892" y="10916645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13241193" y="10916645"/>
            <a:ext cx="152401" cy="1524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0" name="Shape 2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38475" y="3198850"/>
            <a:ext cx="7600950" cy="432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041950" y="6942062"/>
            <a:ext cx="476250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6900"/>
              <a:t>Complexity within </a:t>
            </a:r>
            <a:r>
              <a:rPr lang="en-US" sz="69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Chassis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99" cy="9207499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Chassis: Robust-yet-Fragile</a:t>
            </a:r>
          </a:p>
          <a:p>
            <a:pPr marL="901211" marR="0" lvl="1" indent="-3805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Complex due to NSR, ISSU, feature-sets, etc.</a:t>
            </a:r>
          </a:p>
          <a:p>
            <a:pPr marL="901211" marR="0" lvl="1" indent="-3805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Larger fault domain, Failover/Fail-back</a:t>
            </a:r>
          </a:p>
          <a:p>
            <a:pPr marL="901211" marR="0" lvl="1" indent="-3805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Indeterministic boot up process and long upgrade procedures</a:t>
            </a:r>
          </a:p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Moved complexity from big boxes to </a:t>
            </a:r>
            <a:r>
              <a:rPr lang="en-US" sz="3792"/>
              <a:t>pizza boxes</a:t>
            </a: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where we can easily manage and control!</a:t>
            </a:r>
          </a:p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Better control and visibility to internals by removing black-box abstraction!</a:t>
            </a:r>
          </a:p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Same Switch SKU on ToR, Leaf and Spine (Entire DC)</a:t>
            </a:r>
          </a:p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Single chipset uniform IO design (same bandwidth, latency and buffering)</a:t>
            </a:r>
          </a:p>
          <a:p>
            <a:pPr marL="901211" marR="0" lvl="1" indent="-3805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True 5-Staged Clos Topology! with deterministic latency</a:t>
            </a:r>
          </a:p>
          <a:p>
            <a:pPr marL="380511" marR="0" lvl="0" indent="-38051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4842"/>
              <a:buFont typeface="Helvetica Neue"/>
              <a:buChar char="•"/>
            </a:pPr>
            <a:r>
              <a:rPr lang="en-US" sz="3792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Dedicated control plane, OAM and CPU for each ASIC</a:t>
            </a:r>
          </a:p>
        </p:txBody>
      </p:sp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Shape 214"/>
          <p:cNvGrpSpPr/>
          <p:nvPr/>
        </p:nvGrpSpPr>
        <p:grpSpPr>
          <a:xfrm>
            <a:off x="10278925" y="3651842"/>
            <a:ext cx="6047656" cy="2239695"/>
            <a:chOff x="0" y="0"/>
            <a:chExt cx="6047653" cy="2239694"/>
          </a:xfrm>
        </p:grpSpPr>
        <p:sp>
          <p:nvSpPr>
            <p:cNvPr id="215" name="Shape 215"/>
            <p:cNvSpPr/>
            <p:nvPr/>
          </p:nvSpPr>
          <p:spPr>
            <a:xfrm>
              <a:off x="0" y="0"/>
              <a:ext cx="6047653" cy="2239694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9120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</a:t>
              </a:r>
            </a:p>
          </p:txBody>
        </p:sp>
        <p:sp>
          <p:nvSpPr>
            <p:cNvPr id="217" name="Shape 217"/>
            <p:cNvSpPr/>
            <p:nvPr/>
          </p:nvSpPr>
          <p:spPr>
            <a:xfrm>
              <a:off x="1548313" y="874758"/>
              <a:ext cx="1323634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X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313160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</a:t>
              </a:r>
            </a:p>
          </p:txBody>
        </p:sp>
        <p:sp>
          <p:nvSpPr>
            <p:cNvPr id="219" name="Shape 219"/>
            <p:cNvSpPr/>
            <p:nvPr/>
          </p:nvSpPr>
          <p:spPr>
            <a:xfrm>
              <a:off x="471489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</a:p>
          </p:txBody>
        </p:sp>
      </p:grpSp>
      <p:grpSp>
        <p:nvGrpSpPr>
          <p:cNvPr id="220" name="Shape 220"/>
          <p:cNvGrpSpPr/>
          <p:nvPr/>
        </p:nvGrpSpPr>
        <p:grpSpPr>
          <a:xfrm>
            <a:off x="9908952" y="3918542"/>
            <a:ext cx="6047656" cy="2239695"/>
            <a:chOff x="0" y="0"/>
            <a:chExt cx="6047653" cy="2239694"/>
          </a:xfrm>
        </p:grpSpPr>
        <p:sp>
          <p:nvSpPr>
            <p:cNvPr id="221" name="Shape 221"/>
            <p:cNvSpPr/>
            <p:nvPr/>
          </p:nvSpPr>
          <p:spPr>
            <a:xfrm>
              <a:off x="0" y="0"/>
              <a:ext cx="6047653" cy="2239694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9120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</a:t>
              </a:r>
            </a:p>
          </p:txBody>
        </p:sp>
        <p:sp>
          <p:nvSpPr>
            <p:cNvPr id="223" name="Shape 223"/>
            <p:cNvSpPr/>
            <p:nvPr/>
          </p:nvSpPr>
          <p:spPr>
            <a:xfrm>
              <a:off x="1548313" y="874758"/>
              <a:ext cx="1323634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X</a:t>
              </a:r>
            </a:p>
          </p:txBody>
        </p:sp>
        <p:sp>
          <p:nvSpPr>
            <p:cNvPr id="224" name="Shape 224"/>
            <p:cNvSpPr/>
            <p:nvPr/>
          </p:nvSpPr>
          <p:spPr>
            <a:xfrm>
              <a:off x="313160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</a:t>
              </a:r>
            </a:p>
          </p:txBody>
        </p:sp>
        <p:sp>
          <p:nvSpPr>
            <p:cNvPr id="225" name="Shape 225"/>
            <p:cNvSpPr/>
            <p:nvPr/>
          </p:nvSpPr>
          <p:spPr>
            <a:xfrm>
              <a:off x="471489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</a:p>
          </p:txBody>
        </p:sp>
      </p:grpSp>
      <p:grpSp>
        <p:nvGrpSpPr>
          <p:cNvPr id="226" name="Shape 226"/>
          <p:cNvGrpSpPr/>
          <p:nvPr/>
        </p:nvGrpSpPr>
        <p:grpSpPr>
          <a:xfrm>
            <a:off x="9542325" y="4172542"/>
            <a:ext cx="6047656" cy="2239695"/>
            <a:chOff x="0" y="0"/>
            <a:chExt cx="6047653" cy="2239694"/>
          </a:xfrm>
        </p:grpSpPr>
        <p:sp>
          <p:nvSpPr>
            <p:cNvPr id="227" name="Shape 227"/>
            <p:cNvSpPr/>
            <p:nvPr/>
          </p:nvSpPr>
          <p:spPr>
            <a:xfrm>
              <a:off x="0" y="0"/>
              <a:ext cx="6047653" cy="2239694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9120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</a:t>
              </a:r>
            </a:p>
          </p:txBody>
        </p:sp>
        <p:sp>
          <p:nvSpPr>
            <p:cNvPr id="229" name="Shape 229"/>
            <p:cNvSpPr/>
            <p:nvPr/>
          </p:nvSpPr>
          <p:spPr>
            <a:xfrm>
              <a:off x="1548313" y="874758"/>
              <a:ext cx="1323634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X</a:t>
              </a:r>
            </a:p>
          </p:txBody>
        </p:sp>
        <p:sp>
          <p:nvSpPr>
            <p:cNvPr id="230" name="Shape 230"/>
            <p:cNvSpPr/>
            <p:nvPr/>
          </p:nvSpPr>
          <p:spPr>
            <a:xfrm>
              <a:off x="313160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</a:t>
              </a:r>
            </a:p>
          </p:txBody>
        </p:sp>
        <p:sp>
          <p:nvSpPr>
            <p:cNvPr id="231" name="Shape 231"/>
            <p:cNvSpPr/>
            <p:nvPr/>
          </p:nvSpPr>
          <p:spPr>
            <a:xfrm>
              <a:off x="471489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</a:p>
          </p:txBody>
        </p:sp>
      </p:grp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1689100" y="1178350"/>
            <a:ext cx="21005799" cy="2546931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69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Control Plane Complexity at Scale</a:t>
            </a:r>
          </a:p>
        </p:txBody>
      </p:sp>
      <p:sp>
        <p:nvSpPr>
          <p:cNvPr id="233" name="Shape 233"/>
          <p:cNvSpPr/>
          <p:nvPr/>
        </p:nvSpPr>
        <p:spPr>
          <a:xfrm>
            <a:off x="6116935" y="7569460"/>
            <a:ext cx="6047653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12231117" y="7569460"/>
            <a:ext cx="6047655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18343248" y="7569460"/>
            <a:ext cx="6047655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-21" y="10277142"/>
            <a:ext cx="6047655" cy="2213035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 scaled="0"/>
          </a:gradFill>
          <a:ln w="12700" cap="flat" cmpd="sng">
            <a:solidFill>
              <a:srgbClr val="DCDEE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Pod 1</a:t>
            </a:r>
          </a:p>
        </p:txBody>
      </p:sp>
      <p:cxnSp>
        <p:nvCxnSpPr>
          <p:cNvPr id="237" name="Shape 237"/>
          <p:cNvCxnSpPr/>
          <p:nvPr/>
        </p:nvCxnSpPr>
        <p:spPr>
          <a:xfrm rot="10800000" flipH="1">
            <a:off x="2265536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38" name="Shape 238"/>
          <p:cNvCxnSpPr/>
          <p:nvPr/>
        </p:nvCxnSpPr>
        <p:spPr>
          <a:xfrm rot="10800000" flipH="1">
            <a:off x="3800282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39" name="Shape 239"/>
          <p:cNvCxnSpPr/>
          <p:nvPr/>
        </p:nvCxnSpPr>
        <p:spPr>
          <a:xfrm rot="10800000" flipH="1">
            <a:off x="677797" y="10717352"/>
            <a:ext cx="0" cy="104622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0" name="Shape 240"/>
          <p:cNvCxnSpPr/>
          <p:nvPr/>
        </p:nvCxnSpPr>
        <p:spPr>
          <a:xfrm rot="10800000" flipH="1">
            <a:off x="5383573" y="10717353"/>
            <a:ext cx="0" cy="104622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1" name="Shape 241"/>
          <p:cNvCxnSpPr/>
          <p:nvPr/>
        </p:nvCxnSpPr>
        <p:spPr>
          <a:xfrm rot="10800000">
            <a:off x="692426" y="10606993"/>
            <a:ext cx="4676260" cy="113265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2" name="Shape 242"/>
          <p:cNvCxnSpPr/>
          <p:nvPr/>
        </p:nvCxnSpPr>
        <p:spPr>
          <a:xfrm flipH="1">
            <a:off x="632283" y="10597818"/>
            <a:ext cx="4796807" cy="109704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3" name="Shape 243"/>
          <p:cNvCxnSpPr/>
          <p:nvPr/>
        </p:nvCxnSpPr>
        <p:spPr>
          <a:xfrm rot="10800000">
            <a:off x="710867" y="10606662"/>
            <a:ext cx="3104949" cy="110316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4" name="Shape 244"/>
          <p:cNvCxnSpPr/>
          <p:nvPr/>
        </p:nvCxnSpPr>
        <p:spPr>
          <a:xfrm rot="10800000">
            <a:off x="2206730" y="10580944"/>
            <a:ext cx="1590843" cy="11307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5" name="Shape 245"/>
          <p:cNvCxnSpPr/>
          <p:nvPr/>
        </p:nvCxnSpPr>
        <p:spPr>
          <a:xfrm flipH="1">
            <a:off x="2200538" y="10592360"/>
            <a:ext cx="3255558" cy="110796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6" name="Shape 246"/>
          <p:cNvCxnSpPr/>
          <p:nvPr/>
        </p:nvCxnSpPr>
        <p:spPr>
          <a:xfrm flipH="1">
            <a:off x="3807960" y="10621777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7" name="Shape 247"/>
          <p:cNvCxnSpPr/>
          <p:nvPr/>
        </p:nvCxnSpPr>
        <p:spPr>
          <a:xfrm flipH="1">
            <a:off x="2206617" y="10585895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8" name="Shape 248"/>
          <p:cNvCxnSpPr/>
          <p:nvPr/>
        </p:nvCxnSpPr>
        <p:spPr>
          <a:xfrm flipH="1">
            <a:off x="614753" y="10591310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9" name="Shape 249"/>
          <p:cNvCxnSpPr/>
          <p:nvPr/>
        </p:nvCxnSpPr>
        <p:spPr>
          <a:xfrm rot="10800000">
            <a:off x="827271" y="10700591"/>
            <a:ext cx="1491715" cy="107974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50" name="Shape 250"/>
          <p:cNvCxnSpPr/>
          <p:nvPr/>
        </p:nvCxnSpPr>
        <p:spPr>
          <a:xfrm rot="10800000">
            <a:off x="3833265" y="10600562"/>
            <a:ext cx="1587065" cy="1145514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51" name="Shape 251"/>
          <p:cNvCxnSpPr/>
          <p:nvPr/>
        </p:nvCxnSpPr>
        <p:spPr>
          <a:xfrm rot="10800000">
            <a:off x="2200497" y="10630466"/>
            <a:ext cx="3192649" cy="1055554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52" name="Shape 252"/>
          <p:cNvSpPr/>
          <p:nvPr/>
        </p:nvSpPr>
        <p:spPr>
          <a:xfrm>
            <a:off x="1555174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</a:p>
        </p:txBody>
      </p:sp>
      <p:sp>
        <p:nvSpPr>
          <p:cNvPr id="253" name="Shape 253"/>
          <p:cNvSpPr/>
          <p:nvPr/>
        </p:nvSpPr>
        <p:spPr>
          <a:xfrm>
            <a:off x="4721757" y="11473628"/>
            <a:ext cx="1323635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</a:t>
            </a:r>
          </a:p>
        </p:txBody>
      </p:sp>
      <p:sp>
        <p:nvSpPr>
          <p:cNvPr id="254" name="Shape 254"/>
          <p:cNvSpPr/>
          <p:nvPr/>
        </p:nvSpPr>
        <p:spPr>
          <a:xfrm>
            <a:off x="313846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</a:p>
        </p:txBody>
      </p:sp>
      <p:cxnSp>
        <p:nvCxnSpPr>
          <p:cNvPr id="255" name="Shape 255"/>
          <p:cNvCxnSpPr/>
          <p:nvPr/>
        </p:nvCxnSpPr>
        <p:spPr>
          <a:xfrm flipH="1">
            <a:off x="683815" y="10625314"/>
            <a:ext cx="3110450" cy="111381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56" name="Shape 256"/>
          <p:cNvSpPr/>
          <p:nvPr/>
        </p:nvSpPr>
        <p:spPr>
          <a:xfrm>
            <a:off x="15980" y="11473628"/>
            <a:ext cx="1323635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</a:t>
            </a:r>
          </a:p>
        </p:txBody>
      </p:sp>
      <p:sp>
        <p:nvSpPr>
          <p:cNvPr id="257" name="Shape 257"/>
          <p:cNvSpPr/>
          <p:nvPr/>
        </p:nvSpPr>
        <p:spPr>
          <a:xfrm>
            <a:off x="4804" y="7569460"/>
            <a:ext cx="6047653" cy="2239694"/>
          </a:xfrm>
          <a:prstGeom prst="rect">
            <a:avLst/>
          </a:prstGeom>
          <a:solidFill>
            <a:srgbClr val="DCDEE0"/>
          </a:solidFill>
          <a:ln>
            <a:noFill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6112107" y="10277142"/>
            <a:ext cx="6047655" cy="2213035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 scaled="0"/>
          </a:gradFill>
          <a:ln w="12700" cap="flat" cmpd="sng">
            <a:solidFill>
              <a:srgbClr val="DCDEE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Pod 11</a:t>
            </a:r>
          </a:p>
        </p:txBody>
      </p:sp>
      <p:cxnSp>
        <p:nvCxnSpPr>
          <p:cNvPr id="259" name="Shape 259"/>
          <p:cNvCxnSpPr/>
          <p:nvPr/>
        </p:nvCxnSpPr>
        <p:spPr>
          <a:xfrm rot="10800000" flipH="1">
            <a:off x="8377665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0" name="Shape 260"/>
          <p:cNvCxnSpPr/>
          <p:nvPr/>
        </p:nvCxnSpPr>
        <p:spPr>
          <a:xfrm rot="10800000" flipH="1">
            <a:off x="9912413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1" name="Shape 261"/>
          <p:cNvCxnSpPr/>
          <p:nvPr/>
        </p:nvCxnSpPr>
        <p:spPr>
          <a:xfrm rot="10800000" flipH="1">
            <a:off x="6789928" y="10717352"/>
            <a:ext cx="0" cy="104622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2" name="Shape 262"/>
          <p:cNvCxnSpPr/>
          <p:nvPr/>
        </p:nvCxnSpPr>
        <p:spPr>
          <a:xfrm rot="10800000" flipH="1">
            <a:off x="11495703" y="10717353"/>
            <a:ext cx="0" cy="104622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3" name="Shape 263"/>
          <p:cNvCxnSpPr/>
          <p:nvPr/>
        </p:nvCxnSpPr>
        <p:spPr>
          <a:xfrm rot="10800000">
            <a:off x="6804557" y="10606993"/>
            <a:ext cx="4676260" cy="113265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4" name="Shape 264"/>
          <p:cNvCxnSpPr/>
          <p:nvPr/>
        </p:nvCxnSpPr>
        <p:spPr>
          <a:xfrm flipH="1">
            <a:off x="6744412" y="10597818"/>
            <a:ext cx="4796807" cy="109704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5" name="Shape 265"/>
          <p:cNvCxnSpPr/>
          <p:nvPr/>
        </p:nvCxnSpPr>
        <p:spPr>
          <a:xfrm rot="10800000">
            <a:off x="6822996" y="10606662"/>
            <a:ext cx="3104949" cy="110316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6" name="Shape 266"/>
          <p:cNvCxnSpPr/>
          <p:nvPr/>
        </p:nvCxnSpPr>
        <p:spPr>
          <a:xfrm rot="10800000">
            <a:off x="8318860" y="10580944"/>
            <a:ext cx="1590843" cy="11307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7" name="Shape 267"/>
          <p:cNvCxnSpPr/>
          <p:nvPr/>
        </p:nvCxnSpPr>
        <p:spPr>
          <a:xfrm flipH="1">
            <a:off x="8312669" y="10592360"/>
            <a:ext cx="3255558" cy="110796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8" name="Shape 268"/>
          <p:cNvCxnSpPr/>
          <p:nvPr/>
        </p:nvCxnSpPr>
        <p:spPr>
          <a:xfrm flipH="1">
            <a:off x="9920089" y="10621777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9" name="Shape 269"/>
          <p:cNvCxnSpPr/>
          <p:nvPr/>
        </p:nvCxnSpPr>
        <p:spPr>
          <a:xfrm flipH="1">
            <a:off x="8318746" y="10585895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70" name="Shape 270"/>
          <p:cNvCxnSpPr/>
          <p:nvPr/>
        </p:nvCxnSpPr>
        <p:spPr>
          <a:xfrm flipH="1">
            <a:off x="6726882" y="10591310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71" name="Shape 271"/>
          <p:cNvCxnSpPr/>
          <p:nvPr/>
        </p:nvCxnSpPr>
        <p:spPr>
          <a:xfrm rot="10800000">
            <a:off x="6939402" y="10700591"/>
            <a:ext cx="1491715" cy="107974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72" name="Shape 272"/>
          <p:cNvCxnSpPr/>
          <p:nvPr/>
        </p:nvCxnSpPr>
        <p:spPr>
          <a:xfrm rot="10800000">
            <a:off x="9945395" y="10600562"/>
            <a:ext cx="1587065" cy="1145514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73" name="Shape 273"/>
          <p:cNvCxnSpPr/>
          <p:nvPr/>
        </p:nvCxnSpPr>
        <p:spPr>
          <a:xfrm rot="10800000">
            <a:off x="8312627" y="10630466"/>
            <a:ext cx="3192649" cy="1055554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4" name="Shape 274"/>
          <p:cNvSpPr/>
          <p:nvPr/>
        </p:nvSpPr>
        <p:spPr>
          <a:xfrm>
            <a:off x="7667303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322</a:t>
            </a:r>
          </a:p>
        </p:txBody>
      </p:sp>
      <p:sp>
        <p:nvSpPr>
          <p:cNvPr id="275" name="Shape 275"/>
          <p:cNvSpPr/>
          <p:nvPr/>
        </p:nvSpPr>
        <p:spPr>
          <a:xfrm>
            <a:off x="1083388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352</a:t>
            </a:r>
          </a:p>
        </p:txBody>
      </p:sp>
      <p:sp>
        <p:nvSpPr>
          <p:cNvPr id="276" name="Shape 276"/>
          <p:cNvSpPr/>
          <p:nvPr/>
        </p:nvSpPr>
        <p:spPr>
          <a:xfrm>
            <a:off x="925059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</a:p>
        </p:txBody>
      </p:sp>
      <p:cxnSp>
        <p:nvCxnSpPr>
          <p:cNvPr id="277" name="Shape 277"/>
          <p:cNvCxnSpPr/>
          <p:nvPr/>
        </p:nvCxnSpPr>
        <p:spPr>
          <a:xfrm flipH="1">
            <a:off x="6795945" y="10625314"/>
            <a:ext cx="3110450" cy="111381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8" name="Shape 278"/>
          <p:cNvSpPr/>
          <p:nvPr/>
        </p:nvSpPr>
        <p:spPr>
          <a:xfrm>
            <a:off x="6128110" y="11473628"/>
            <a:ext cx="1323635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321</a:t>
            </a:r>
          </a:p>
        </p:txBody>
      </p:sp>
      <p:sp>
        <p:nvSpPr>
          <p:cNvPr id="279" name="Shape 279"/>
          <p:cNvSpPr/>
          <p:nvPr/>
        </p:nvSpPr>
        <p:spPr>
          <a:xfrm>
            <a:off x="12224238" y="10277142"/>
            <a:ext cx="6047655" cy="2213035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 scaled="0"/>
          </a:gradFill>
          <a:ln w="12700" cap="flat" cmpd="sng">
            <a:solidFill>
              <a:srgbClr val="DCDEE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Pod 21</a:t>
            </a:r>
          </a:p>
        </p:txBody>
      </p:sp>
      <p:cxnSp>
        <p:nvCxnSpPr>
          <p:cNvPr id="280" name="Shape 280"/>
          <p:cNvCxnSpPr/>
          <p:nvPr/>
        </p:nvCxnSpPr>
        <p:spPr>
          <a:xfrm rot="10800000" flipH="1">
            <a:off x="14489796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1" name="Shape 281"/>
          <p:cNvCxnSpPr/>
          <p:nvPr/>
        </p:nvCxnSpPr>
        <p:spPr>
          <a:xfrm rot="10800000" flipH="1">
            <a:off x="16024543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2" name="Shape 282"/>
          <p:cNvCxnSpPr/>
          <p:nvPr/>
        </p:nvCxnSpPr>
        <p:spPr>
          <a:xfrm rot="10800000" flipH="1">
            <a:off x="12902057" y="10717352"/>
            <a:ext cx="0" cy="104622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3" name="Shape 283"/>
          <p:cNvCxnSpPr/>
          <p:nvPr/>
        </p:nvCxnSpPr>
        <p:spPr>
          <a:xfrm rot="10800000" flipH="1">
            <a:off x="17607834" y="10717353"/>
            <a:ext cx="0" cy="104622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4" name="Shape 284"/>
          <p:cNvCxnSpPr/>
          <p:nvPr/>
        </p:nvCxnSpPr>
        <p:spPr>
          <a:xfrm rot="10800000">
            <a:off x="12916686" y="10606993"/>
            <a:ext cx="4676260" cy="113265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5" name="Shape 285"/>
          <p:cNvCxnSpPr/>
          <p:nvPr/>
        </p:nvCxnSpPr>
        <p:spPr>
          <a:xfrm flipH="1">
            <a:off x="12856542" y="10597818"/>
            <a:ext cx="4796807" cy="109704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6" name="Shape 286"/>
          <p:cNvCxnSpPr/>
          <p:nvPr/>
        </p:nvCxnSpPr>
        <p:spPr>
          <a:xfrm rot="10800000">
            <a:off x="12935126" y="10606662"/>
            <a:ext cx="3104949" cy="110316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7" name="Shape 287"/>
          <p:cNvCxnSpPr/>
          <p:nvPr/>
        </p:nvCxnSpPr>
        <p:spPr>
          <a:xfrm rot="10800000">
            <a:off x="14430992" y="10580944"/>
            <a:ext cx="1590841" cy="11307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8" name="Shape 288"/>
          <p:cNvCxnSpPr/>
          <p:nvPr/>
        </p:nvCxnSpPr>
        <p:spPr>
          <a:xfrm flipH="1">
            <a:off x="14424798" y="10592360"/>
            <a:ext cx="3255559" cy="110796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9" name="Shape 289"/>
          <p:cNvCxnSpPr/>
          <p:nvPr/>
        </p:nvCxnSpPr>
        <p:spPr>
          <a:xfrm flipH="1">
            <a:off x="16032220" y="10621777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0" name="Shape 290"/>
          <p:cNvCxnSpPr/>
          <p:nvPr/>
        </p:nvCxnSpPr>
        <p:spPr>
          <a:xfrm flipH="1">
            <a:off x="14430877" y="10585895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1" name="Shape 291"/>
          <p:cNvCxnSpPr/>
          <p:nvPr/>
        </p:nvCxnSpPr>
        <p:spPr>
          <a:xfrm flipH="1">
            <a:off x="12839012" y="10591310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2" name="Shape 292"/>
          <p:cNvCxnSpPr/>
          <p:nvPr/>
        </p:nvCxnSpPr>
        <p:spPr>
          <a:xfrm rot="10800000">
            <a:off x="13051531" y="10700591"/>
            <a:ext cx="1491715" cy="107974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3" name="Shape 293"/>
          <p:cNvCxnSpPr/>
          <p:nvPr/>
        </p:nvCxnSpPr>
        <p:spPr>
          <a:xfrm rot="10800000">
            <a:off x="16057526" y="10600562"/>
            <a:ext cx="1587063" cy="1145514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4" name="Shape 294"/>
          <p:cNvCxnSpPr/>
          <p:nvPr/>
        </p:nvCxnSpPr>
        <p:spPr>
          <a:xfrm rot="10800000">
            <a:off x="14424757" y="10630466"/>
            <a:ext cx="3192649" cy="1055554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95" name="Shape 295"/>
          <p:cNvSpPr/>
          <p:nvPr/>
        </p:nvSpPr>
        <p:spPr>
          <a:xfrm>
            <a:off x="13779434" y="11473628"/>
            <a:ext cx="1323635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642</a:t>
            </a:r>
          </a:p>
        </p:txBody>
      </p:sp>
      <p:sp>
        <p:nvSpPr>
          <p:cNvPr id="296" name="Shape 296"/>
          <p:cNvSpPr/>
          <p:nvPr/>
        </p:nvSpPr>
        <p:spPr>
          <a:xfrm>
            <a:off x="16946018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672</a:t>
            </a:r>
          </a:p>
        </p:txBody>
      </p:sp>
      <p:sp>
        <p:nvSpPr>
          <p:cNvPr id="297" name="Shape 297"/>
          <p:cNvSpPr/>
          <p:nvPr/>
        </p:nvSpPr>
        <p:spPr>
          <a:xfrm>
            <a:off x="1536272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</a:p>
        </p:txBody>
      </p:sp>
      <p:cxnSp>
        <p:nvCxnSpPr>
          <p:cNvPr id="298" name="Shape 298"/>
          <p:cNvCxnSpPr/>
          <p:nvPr/>
        </p:nvCxnSpPr>
        <p:spPr>
          <a:xfrm flipH="1">
            <a:off x="12908076" y="10625314"/>
            <a:ext cx="3110450" cy="111381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99" name="Shape 299"/>
          <p:cNvSpPr/>
          <p:nvPr/>
        </p:nvSpPr>
        <p:spPr>
          <a:xfrm>
            <a:off x="12240242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641</a:t>
            </a:r>
          </a:p>
        </p:txBody>
      </p:sp>
      <p:sp>
        <p:nvSpPr>
          <p:cNvPr id="300" name="Shape 300"/>
          <p:cNvSpPr/>
          <p:nvPr/>
        </p:nvSpPr>
        <p:spPr>
          <a:xfrm>
            <a:off x="18336367" y="10277142"/>
            <a:ext cx="6047655" cy="2213035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 scaled="0"/>
          </a:gradFill>
          <a:ln w="12700" cap="flat" cmpd="sng">
            <a:solidFill>
              <a:srgbClr val="DCDEE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</a:pPr>
            <a:endParaRPr sz="50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2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Pod 31</a:t>
            </a:r>
          </a:p>
        </p:txBody>
      </p:sp>
      <p:cxnSp>
        <p:nvCxnSpPr>
          <p:cNvPr id="301" name="Shape 301"/>
          <p:cNvCxnSpPr/>
          <p:nvPr/>
        </p:nvCxnSpPr>
        <p:spPr>
          <a:xfrm rot="10800000" flipH="1">
            <a:off x="20601926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2" name="Shape 302"/>
          <p:cNvCxnSpPr/>
          <p:nvPr/>
        </p:nvCxnSpPr>
        <p:spPr>
          <a:xfrm rot="10800000" flipH="1">
            <a:off x="22136673" y="10717352"/>
            <a:ext cx="0" cy="1046226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3" name="Shape 303"/>
          <p:cNvCxnSpPr/>
          <p:nvPr/>
        </p:nvCxnSpPr>
        <p:spPr>
          <a:xfrm rot="10800000" flipH="1">
            <a:off x="19014187" y="10717352"/>
            <a:ext cx="0" cy="104622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4" name="Shape 304"/>
          <p:cNvCxnSpPr/>
          <p:nvPr/>
        </p:nvCxnSpPr>
        <p:spPr>
          <a:xfrm rot="10800000" flipH="1">
            <a:off x="23719964" y="10717353"/>
            <a:ext cx="0" cy="104622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5" name="Shape 305"/>
          <p:cNvCxnSpPr/>
          <p:nvPr/>
        </p:nvCxnSpPr>
        <p:spPr>
          <a:xfrm rot="10800000">
            <a:off x="19028816" y="10606993"/>
            <a:ext cx="4676260" cy="113265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6" name="Shape 306"/>
          <p:cNvCxnSpPr/>
          <p:nvPr/>
        </p:nvCxnSpPr>
        <p:spPr>
          <a:xfrm flipH="1">
            <a:off x="18968671" y="10597818"/>
            <a:ext cx="4796807" cy="109704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7" name="Shape 307"/>
          <p:cNvCxnSpPr/>
          <p:nvPr/>
        </p:nvCxnSpPr>
        <p:spPr>
          <a:xfrm rot="10800000">
            <a:off x="19047256" y="10606662"/>
            <a:ext cx="3104949" cy="110316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8" name="Shape 308"/>
          <p:cNvCxnSpPr/>
          <p:nvPr/>
        </p:nvCxnSpPr>
        <p:spPr>
          <a:xfrm rot="10800000">
            <a:off x="20543121" y="10580944"/>
            <a:ext cx="1590843" cy="11307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9" name="Shape 309"/>
          <p:cNvCxnSpPr/>
          <p:nvPr/>
        </p:nvCxnSpPr>
        <p:spPr>
          <a:xfrm flipH="1">
            <a:off x="20536929" y="10592360"/>
            <a:ext cx="3255558" cy="110796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0" name="Shape 310"/>
          <p:cNvCxnSpPr/>
          <p:nvPr/>
        </p:nvCxnSpPr>
        <p:spPr>
          <a:xfrm flipH="1">
            <a:off x="22144349" y="10621777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1" name="Shape 311"/>
          <p:cNvCxnSpPr/>
          <p:nvPr/>
        </p:nvCxnSpPr>
        <p:spPr>
          <a:xfrm flipH="1">
            <a:off x="20543006" y="10585895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2" name="Shape 312"/>
          <p:cNvCxnSpPr/>
          <p:nvPr/>
        </p:nvCxnSpPr>
        <p:spPr>
          <a:xfrm flipH="1">
            <a:off x="18951143" y="10591310"/>
            <a:ext cx="1648136" cy="112089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3" name="Shape 313"/>
          <p:cNvCxnSpPr/>
          <p:nvPr/>
        </p:nvCxnSpPr>
        <p:spPr>
          <a:xfrm rot="10800000">
            <a:off x="19163661" y="10700591"/>
            <a:ext cx="1491715" cy="107974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4" name="Shape 314"/>
          <p:cNvCxnSpPr/>
          <p:nvPr/>
        </p:nvCxnSpPr>
        <p:spPr>
          <a:xfrm rot="10800000">
            <a:off x="22169655" y="10600562"/>
            <a:ext cx="1587065" cy="1145514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15" name="Shape 315"/>
          <p:cNvCxnSpPr/>
          <p:nvPr/>
        </p:nvCxnSpPr>
        <p:spPr>
          <a:xfrm rot="10800000">
            <a:off x="20536888" y="10630466"/>
            <a:ext cx="3192649" cy="1055554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16" name="Shape 316"/>
          <p:cNvSpPr/>
          <p:nvPr/>
        </p:nvSpPr>
        <p:spPr>
          <a:xfrm>
            <a:off x="19891564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962</a:t>
            </a:r>
          </a:p>
        </p:txBody>
      </p:sp>
      <p:sp>
        <p:nvSpPr>
          <p:cNvPr id="317" name="Shape 317"/>
          <p:cNvSpPr/>
          <p:nvPr/>
        </p:nvSpPr>
        <p:spPr>
          <a:xfrm>
            <a:off x="2305814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992</a:t>
            </a:r>
          </a:p>
        </p:txBody>
      </p:sp>
      <p:sp>
        <p:nvSpPr>
          <p:cNvPr id="318" name="Shape 318"/>
          <p:cNvSpPr/>
          <p:nvPr/>
        </p:nvSpPr>
        <p:spPr>
          <a:xfrm>
            <a:off x="21474856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</a:t>
            </a:r>
          </a:p>
        </p:txBody>
      </p:sp>
      <p:cxnSp>
        <p:nvCxnSpPr>
          <p:cNvPr id="319" name="Shape 319"/>
          <p:cNvCxnSpPr/>
          <p:nvPr/>
        </p:nvCxnSpPr>
        <p:spPr>
          <a:xfrm flipH="1">
            <a:off x="19020206" y="10625314"/>
            <a:ext cx="3110450" cy="111381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20" name="Shape 320"/>
          <p:cNvSpPr/>
          <p:nvPr/>
        </p:nvSpPr>
        <p:spPr>
          <a:xfrm>
            <a:off x="18352370" y="11473628"/>
            <a:ext cx="1323634" cy="49017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961</a:t>
            </a:r>
          </a:p>
        </p:txBody>
      </p:sp>
      <p:cxnSp>
        <p:nvCxnSpPr>
          <p:cNvPr id="321" name="Shape 321"/>
          <p:cNvCxnSpPr/>
          <p:nvPr/>
        </p:nvCxnSpPr>
        <p:spPr>
          <a:xfrm>
            <a:off x="23737285" y="8929356"/>
            <a:ext cx="0" cy="143209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2" name="Shape 322"/>
          <p:cNvCxnSpPr/>
          <p:nvPr/>
        </p:nvCxnSpPr>
        <p:spPr>
          <a:xfrm flipH="1">
            <a:off x="673392" y="8929356"/>
            <a:ext cx="0" cy="143209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3" name="Shape 323"/>
          <p:cNvCxnSpPr/>
          <p:nvPr/>
        </p:nvCxnSpPr>
        <p:spPr>
          <a:xfrm>
            <a:off x="673818" y="8941718"/>
            <a:ext cx="6116462" cy="1410065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4" name="Shape 324"/>
          <p:cNvCxnSpPr/>
          <p:nvPr/>
        </p:nvCxnSpPr>
        <p:spPr>
          <a:xfrm>
            <a:off x="16025940" y="8941718"/>
            <a:ext cx="6116462" cy="141006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5" name="Shape 325"/>
          <p:cNvCxnSpPr/>
          <p:nvPr/>
        </p:nvCxnSpPr>
        <p:spPr>
          <a:xfrm>
            <a:off x="674662" y="8937925"/>
            <a:ext cx="12253918" cy="141495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6" name="Shape 326"/>
          <p:cNvCxnSpPr/>
          <p:nvPr/>
        </p:nvCxnSpPr>
        <p:spPr>
          <a:xfrm>
            <a:off x="682187" y="8943793"/>
            <a:ext cx="18331511" cy="1403214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7" name="Shape 327"/>
          <p:cNvCxnSpPr/>
          <p:nvPr/>
        </p:nvCxnSpPr>
        <p:spPr>
          <a:xfrm rot="10800000" flipH="1">
            <a:off x="17615756" y="8941719"/>
            <a:ext cx="6116462" cy="141006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8" name="Shape 328"/>
          <p:cNvCxnSpPr/>
          <p:nvPr/>
        </p:nvCxnSpPr>
        <p:spPr>
          <a:xfrm rot="10800000" flipH="1">
            <a:off x="5407262" y="8945145"/>
            <a:ext cx="18331511" cy="1403214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29" name="Shape 329"/>
          <p:cNvCxnSpPr/>
          <p:nvPr/>
        </p:nvCxnSpPr>
        <p:spPr>
          <a:xfrm rot="10800000" flipH="1">
            <a:off x="11464193" y="8937925"/>
            <a:ext cx="12253918" cy="141495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330" name="Shape 330"/>
          <p:cNvGrpSpPr/>
          <p:nvPr/>
        </p:nvGrpSpPr>
        <p:grpSpPr>
          <a:xfrm>
            <a:off x="9174025" y="4439242"/>
            <a:ext cx="6047656" cy="2239695"/>
            <a:chOff x="0" y="0"/>
            <a:chExt cx="6047653" cy="2239694"/>
          </a:xfrm>
        </p:grpSpPr>
        <p:sp>
          <p:nvSpPr>
            <p:cNvPr id="331" name="Shape 331"/>
            <p:cNvSpPr/>
            <p:nvPr/>
          </p:nvSpPr>
          <p:spPr>
            <a:xfrm>
              <a:off x="0" y="0"/>
              <a:ext cx="6047653" cy="2239694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endParaRPr sz="5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9120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</a:t>
              </a:r>
            </a:p>
          </p:txBody>
        </p:sp>
        <p:sp>
          <p:nvSpPr>
            <p:cNvPr id="333" name="Shape 333"/>
            <p:cNvSpPr/>
            <p:nvPr/>
          </p:nvSpPr>
          <p:spPr>
            <a:xfrm>
              <a:off x="1548313" y="874758"/>
              <a:ext cx="1323634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X</a:t>
              </a:r>
            </a:p>
          </p:txBody>
        </p:sp>
        <p:sp>
          <p:nvSpPr>
            <p:cNvPr id="334" name="Shape 334"/>
            <p:cNvSpPr/>
            <p:nvPr/>
          </p:nvSpPr>
          <p:spPr>
            <a:xfrm>
              <a:off x="313160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</a:t>
              </a:r>
            </a:p>
          </p:txBody>
        </p:sp>
        <p:sp>
          <p:nvSpPr>
            <p:cNvPr id="335" name="Shape 335"/>
            <p:cNvSpPr/>
            <p:nvPr/>
          </p:nvSpPr>
          <p:spPr>
            <a:xfrm>
              <a:off x="4714896" y="874758"/>
              <a:ext cx="1323635" cy="490177"/>
            </a:xfrm>
            <a:prstGeom prst="rect">
              <a:avLst/>
            </a:prstGeom>
            <a:blipFill rotWithShape="1">
              <a:blip r:embed="rId3">
                <a:alphaModFix/>
              </a:blip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blurRad="38100" dist="25400" dir="5400000" rotWithShape="0">
                <a:srgbClr val="000000">
                  <a:alpha val="49803"/>
                </a:srgbClr>
              </a:outerShdw>
            </a:effectLst>
          </p:spPr>
          <p:txBody>
            <a:bodyPr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Helvetica Neue"/>
                <a:buNone/>
              </a:pPr>
              <a:r>
                <a:rPr lang="en-US" sz="2400" b="0" i="0" u="none" strike="noStrike" cap="none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Z</a:t>
              </a:r>
            </a:p>
          </p:txBody>
        </p:sp>
      </p:grpSp>
      <p:cxnSp>
        <p:nvCxnSpPr>
          <p:cNvPr id="336" name="Shape 336"/>
          <p:cNvCxnSpPr/>
          <p:nvPr/>
        </p:nvCxnSpPr>
        <p:spPr>
          <a:xfrm flipH="1">
            <a:off x="665649" y="5808253"/>
            <a:ext cx="9186077" cy="263655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7" name="Shape 337"/>
          <p:cNvCxnSpPr/>
          <p:nvPr/>
        </p:nvCxnSpPr>
        <p:spPr>
          <a:xfrm flipH="1">
            <a:off x="2210802" y="5808253"/>
            <a:ext cx="9186077" cy="263655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8" name="Shape 338"/>
          <p:cNvCxnSpPr/>
          <p:nvPr/>
        </p:nvCxnSpPr>
        <p:spPr>
          <a:xfrm flipH="1">
            <a:off x="3791333" y="5808253"/>
            <a:ext cx="9186077" cy="263655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9" name="Shape 339"/>
          <p:cNvCxnSpPr/>
          <p:nvPr/>
        </p:nvCxnSpPr>
        <p:spPr>
          <a:xfrm flipH="1">
            <a:off x="5360375" y="5805923"/>
            <a:ext cx="9186075" cy="263655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0" name="Shape 340"/>
          <p:cNvCxnSpPr/>
          <p:nvPr/>
        </p:nvCxnSpPr>
        <p:spPr>
          <a:xfrm rot="10800000">
            <a:off x="9850775" y="5807086"/>
            <a:ext cx="9186077" cy="2636552"/>
          </a:xfrm>
          <a:prstGeom prst="straightConnector1">
            <a:avLst/>
          </a:prstGeom>
          <a:noFill/>
          <a:ln w="127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1" name="Shape 341"/>
          <p:cNvCxnSpPr/>
          <p:nvPr/>
        </p:nvCxnSpPr>
        <p:spPr>
          <a:xfrm rot="10800000">
            <a:off x="11395928" y="5807086"/>
            <a:ext cx="9186077" cy="2636552"/>
          </a:xfrm>
          <a:prstGeom prst="straightConnector1">
            <a:avLst/>
          </a:prstGeom>
          <a:noFill/>
          <a:ln w="127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2" name="Shape 342"/>
          <p:cNvCxnSpPr/>
          <p:nvPr/>
        </p:nvCxnSpPr>
        <p:spPr>
          <a:xfrm rot="10800000">
            <a:off x="12976460" y="5807086"/>
            <a:ext cx="9186075" cy="2636552"/>
          </a:xfrm>
          <a:prstGeom prst="straightConnector1">
            <a:avLst/>
          </a:prstGeom>
          <a:noFill/>
          <a:ln w="127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3" name="Shape 343"/>
          <p:cNvCxnSpPr/>
          <p:nvPr/>
        </p:nvCxnSpPr>
        <p:spPr>
          <a:xfrm rot="10800000">
            <a:off x="14545499" y="5804757"/>
            <a:ext cx="9186077" cy="2636551"/>
          </a:xfrm>
          <a:prstGeom prst="straightConnector1">
            <a:avLst/>
          </a:prstGeom>
          <a:noFill/>
          <a:ln w="127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4" name="Shape 344"/>
          <p:cNvCxnSpPr/>
          <p:nvPr/>
        </p:nvCxnSpPr>
        <p:spPr>
          <a:xfrm flipH="1">
            <a:off x="6775677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5" name="Shape 345"/>
          <p:cNvCxnSpPr/>
          <p:nvPr/>
        </p:nvCxnSpPr>
        <p:spPr>
          <a:xfrm flipH="1">
            <a:off x="8333672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6" name="Shape 346"/>
          <p:cNvCxnSpPr/>
          <p:nvPr/>
        </p:nvCxnSpPr>
        <p:spPr>
          <a:xfrm flipH="1">
            <a:off x="9910190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7" name="Shape 347"/>
          <p:cNvCxnSpPr/>
          <p:nvPr/>
        </p:nvCxnSpPr>
        <p:spPr>
          <a:xfrm flipH="1">
            <a:off x="11453474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" name="Shape 348"/>
          <p:cNvCxnSpPr/>
          <p:nvPr/>
        </p:nvCxnSpPr>
        <p:spPr>
          <a:xfrm>
            <a:off x="9846689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9" name="Shape 349"/>
          <p:cNvCxnSpPr/>
          <p:nvPr/>
        </p:nvCxnSpPr>
        <p:spPr>
          <a:xfrm>
            <a:off x="11404685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0" name="Shape 350"/>
          <p:cNvCxnSpPr/>
          <p:nvPr/>
        </p:nvCxnSpPr>
        <p:spPr>
          <a:xfrm>
            <a:off x="12981202" y="5806939"/>
            <a:ext cx="3079341" cy="2634518"/>
          </a:xfrm>
          <a:prstGeom prst="straightConnector1">
            <a:avLst/>
          </a:prstGeom>
          <a:noFill/>
          <a:ln w="127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1" name="Shape 351"/>
          <p:cNvCxnSpPr/>
          <p:nvPr/>
        </p:nvCxnSpPr>
        <p:spPr>
          <a:xfrm>
            <a:off x="14524487" y="5806939"/>
            <a:ext cx="3079340" cy="2634518"/>
          </a:xfrm>
          <a:prstGeom prst="straightConnector1">
            <a:avLst/>
          </a:prstGeom>
          <a:noFill/>
          <a:ln w="127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2" name="Shape 352"/>
          <p:cNvCxnSpPr/>
          <p:nvPr/>
        </p:nvCxnSpPr>
        <p:spPr>
          <a:xfrm flipH="1">
            <a:off x="676736" y="8930707"/>
            <a:ext cx="1544479" cy="143209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3" name="Shape 353"/>
          <p:cNvCxnSpPr/>
          <p:nvPr/>
        </p:nvCxnSpPr>
        <p:spPr>
          <a:xfrm flipH="1">
            <a:off x="676603" y="8930707"/>
            <a:ext cx="3121116" cy="143209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4" name="Shape 354"/>
          <p:cNvCxnSpPr/>
          <p:nvPr/>
        </p:nvCxnSpPr>
        <p:spPr>
          <a:xfrm flipH="1">
            <a:off x="691638" y="8936746"/>
            <a:ext cx="4664335" cy="142001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5" name="Shape 355"/>
          <p:cNvCxnSpPr/>
          <p:nvPr/>
        </p:nvCxnSpPr>
        <p:spPr>
          <a:xfrm rot="10800000" flipH="1">
            <a:off x="3777351" y="8937449"/>
            <a:ext cx="9121275" cy="1415903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6" name="Shape 356"/>
          <p:cNvCxnSpPr/>
          <p:nvPr/>
        </p:nvCxnSpPr>
        <p:spPr>
          <a:xfrm>
            <a:off x="2242132" y="8938504"/>
            <a:ext cx="4536970" cy="141006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7" name="Shape 357"/>
          <p:cNvCxnSpPr/>
          <p:nvPr/>
        </p:nvCxnSpPr>
        <p:spPr>
          <a:xfrm>
            <a:off x="3773067" y="8937514"/>
            <a:ext cx="3003132" cy="1412049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8" name="Shape 358"/>
          <p:cNvCxnSpPr/>
          <p:nvPr/>
        </p:nvCxnSpPr>
        <p:spPr>
          <a:xfrm>
            <a:off x="5371732" y="8934300"/>
            <a:ext cx="1418475" cy="1418477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59" name="Shape 359"/>
          <p:cNvCxnSpPr/>
          <p:nvPr/>
        </p:nvCxnSpPr>
        <p:spPr>
          <a:xfrm rot="10800000" flipH="1">
            <a:off x="2263702" y="8941719"/>
            <a:ext cx="6116462" cy="1410065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0" name="Shape 360"/>
          <p:cNvCxnSpPr/>
          <p:nvPr/>
        </p:nvCxnSpPr>
        <p:spPr>
          <a:xfrm rot="10800000" flipH="1">
            <a:off x="2273692" y="8940368"/>
            <a:ext cx="4507111" cy="1410065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1" name="Shape 361"/>
          <p:cNvCxnSpPr/>
          <p:nvPr/>
        </p:nvCxnSpPr>
        <p:spPr>
          <a:xfrm rot="10800000" flipH="1">
            <a:off x="2263702" y="8939017"/>
            <a:ext cx="7625580" cy="1412768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2" name="Shape 362"/>
          <p:cNvCxnSpPr/>
          <p:nvPr/>
        </p:nvCxnSpPr>
        <p:spPr>
          <a:xfrm rot="10800000" flipH="1">
            <a:off x="2263625" y="8939017"/>
            <a:ext cx="9210587" cy="1412768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3" name="Shape 363"/>
          <p:cNvCxnSpPr/>
          <p:nvPr/>
        </p:nvCxnSpPr>
        <p:spPr>
          <a:xfrm rot="10800000" flipH="1">
            <a:off x="3771785" y="8939562"/>
            <a:ext cx="10647206" cy="1414377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4" name="Shape 364"/>
          <p:cNvCxnSpPr/>
          <p:nvPr/>
        </p:nvCxnSpPr>
        <p:spPr>
          <a:xfrm rot="10800000" flipH="1">
            <a:off x="3771785" y="8946243"/>
            <a:ext cx="13863763" cy="1406819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5" name="Shape 365"/>
          <p:cNvCxnSpPr/>
          <p:nvPr/>
        </p:nvCxnSpPr>
        <p:spPr>
          <a:xfrm rot="10800000" flipH="1">
            <a:off x="3771785" y="8939276"/>
            <a:ext cx="12253918" cy="141495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6" name="Shape 366"/>
          <p:cNvCxnSpPr/>
          <p:nvPr/>
        </p:nvCxnSpPr>
        <p:spPr>
          <a:xfrm rot="10800000" flipH="1">
            <a:off x="5407262" y="8928565"/>
            <a:ext cx="13581181" cy="143367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7" name="Shape 367"/>
          <p:cNvCxnSpPr/>
          <p:nvPr/>
        </p:nvCxnSpPr>
        <p:spPr>
          <a:xfrm rot="10800000" flipH="1">
            <a:off x="5417816" y="8931221"/>
            <a:ext cx="16695671" cy="146111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8" name="Shape 368"/>
          <p:cNvCxnSpPr/>
          <p:nvPr/>
        </p:nvCxnSpPr>
        <p:spPr>
          <a:xfrm rot="10800000" flipH="1">
            <a:off x="5407444" y="8938185"/>
            <a:ext cx="15146000" cy="1447183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69" name="Shape 369"/>
          <p:cNvCxnSpPr/>
          <p:nvPr/>
        </p:nvCxnSpPr>
        <p:spPr>
          <a:xfrm>
            <a:off x="2231094" y="8931499"/>
            <a:ext cx="10679039" cy="143050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0" name="Shape 370"/>
          <p:cNvCxnSpPr/>
          <p:nvPr/>
        </p:nvCxnSpPr>
        <p:spPr>
          <a:xfrm>
            <a:off x="3780687" y="8936567"/>
            <a:ext cx="9114604" cy="1417666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1" name="Shape 371"/>
          <p:cNvCxnSpPr/>
          <p:nvPr/>
        </p:nvCxnSpPr>
        <p:spPr>
          <a:xfrm>
            <a:off x="5373351" y="8937777"/>
            <a:ext cx="7534822" cy="141524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2" name="Shape 372"/>
          <p:cNvCxnSpPr/>
          <p:nvPr/>
        </p:nvCxnSpPr>
        <p:spPr>
          <a:xfrm>
            <a:off x="22095720" y="8918384"/>
            <a:ext cx="1647353" cy="1456737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3" name="Shape 373"/>
          <p:cNvCxnSpPr/>
          <p:nvPr/>
        </p:nvCxnSpPr>
        <p:spPr>
          <a:xfrm>
            <a:off x="20533659" y="8929147"/>
            <a:ext cx="3204157" cy="1432505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4" name="Shape 374"/>
          <p:cNvCxnSpPr/>
          <p:nvPr/>
        </p:nvCxnSpPr>
        <p:spPr>
          <a:xfrm>
            <a:off x="18996317" y="8934770"/>
            <a:ext cx="4741520" cy="1421261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5" name="Shape 375"/>
          <p:cNvCxnSpPr/>
          <p:nvPr/>
        </p:nvCxnSpPr>
        <p:spPr>
          <a:xfrm rot="10800000" flipH="1">
            <a:off x="11533996" y="8932899"/>
            <a:ext cx="7441899" cy="1408262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6" name="Shape 376"/>
          <p:cNvCxnSpPr/>
          <p:nvPr/>
        </p:nvCxnSpPr>
        <p:spPr>
          <a:xfrm rot="10800000" flipH="1">
            <a:off x="11487756" y="8934249"/>
            <a:ext cx="9002421" cy="1422304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7" name="Shape 377"/>
          <p:cNvCxnSpPr/>
          <p:nvPr/>
        </p:nvCxnSpPr>
        <p:spPr>
          <a:xfrm rot="10800000" flipH="1">
            <a:off x="11488290" y="8922228"/>
            <a:ext cx="10589519" cy="1427867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8" name="Shape 378"/>
          <p:cNvCxnSpPr/>
          <p:nvPr/>
        </p:nvCxnSpPr>
        <p:spPr>
          <a:xfrm>
            <a:off x="6792984" y="8925132"/>
            <a:ext cx="13817004" cy="1410898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79" name="Shape 379"/>
          <p:cNvCxnSpPr/>
          <p:nvPr/>
        </p:nvCxnSpPr>
        <p:spPr>
          <a:xfrm>
            <a:off x="9914078" y="8933175"/>
            <a:ext cx="10658142" cy="1406909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0" name="Shape 380"/>
          <p:cNvCxnSpPr/>
          <p:nvPr/>
        </p:nvCxnSpPr>
        <p:spPr>
          <a:xfrm>
            <a:off x="11482650" y="8931357"/>
            <a:ext cx="9113853" cy="1398448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1" name="Shape 381"/>
          <p:cNvCxnSpPr/>
          <p:nvPr/>
        </p:nvCxnSpPr>
        <p:spPr>
          <a:xfrm rot="10800000" flipH="1">
            <a:off x="17615665" y="8973505"/>
            <a:ext cx="1376928" cy="1376928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2" name="Shape 382"/>
          <p:cNvCxnSpPr/>
          <p:nvPr/>
        </p:nvCxnSpPr>
        <p:spPr>
          <a:xfrm rot="10800000" flipH="1">
            <a:off x="17609129" y="8945378"/>
            <a:ext cx="2916818" cy="1404864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3" name="Shape 383"/>
          <p:cNvCxnSpPr/>
          <p:nvPr/>
        </p:nvCxnSpPr>
        <p:spPr>
          <a:xfrm rot="10800000" flipH="1">
            <a:off x="17637951" y="8921750"/>
            <a:ext cx="4498594" cy="1428478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4" name="Shape 384"/>
          <p:cNvCxnSpPr/>
          <p:nvPr/>
        </p:nvCxnSpPr>
        <p:spPr>
          <a:xfrm>
            <a:off x="17619265" y="8915686"/>
            <a:ext cx="4535969" cy="1436097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5" name="Shape 385"/>
          <p:cNvCxnSpPr/>
          <p:nvPr/>
        </p:nvCxnSpPr>
        <p:spPr>
          <a:xfrm>
            <a:off x="14429379" y="8942170"/>
            <a:ext cx="7714040" cy="140646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6" name="Shape 386"/>
          <p:cNvCxnSpPr/>
          <p:nvPr/>
        </p:nvCxnSpPr>
        <p:spPr>
          <a:xfrm>
            <a:off x="12892667" y="8934259"/>
            <a:ext cx="9251669" cy="1412510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7" name="Shape 387"/>
          <p:cNvCxnSpPr/>
          <p:nvPr/>
        </p:nvCxnSpPr>
        <p:spPr>
          <a:xfrm>
            <a:off x="2233430" y="8945654"/>
            <a:ext cx="16762623" cy="139949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8" name="Shape 388"/>
          <p:cNvCxnSpPr/>
          <p:nvPr/>
        </p:nvCxnSpPr>
        <p:spPr>
          <a:xfrm>
            <a:off x="3797016" y="8946385"/>
            <a:ext cx="15180662" cy="1398030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89" name="Shape 389"/>
          <p:cNvCxnSpPr/>
          <p:nvPr/>
        </p:nvCxnSpPr>
        <p:spPr>
          <a:xfrm>
            <a:off x="5410253" y="8939585"/>
            <a:ext cx="13604673" cy="1411633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0" name="Shape 390"/>
          <p:cNvCxnSpPr/>
          <p:nvPr/>
        </p:nvCxnSpPr>
        <p:spPr>
          <a:xfrm>
            <a:off x="16030862" y="8929356"/>
            <a:ext cx="0" cy="1432090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1" name="Shape 391"/>
          <p:cNvCxnSpPr/>
          <p:nvPr/>
        </p:nvCxnSpPr>
        <p:spPr>
          <a:xfrm>
            <a:off x="12887670" y="8928382"/>
            <a:ext cx="3142575" cy="1434039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2" name="Shape 392"/>
          <p:cNvCxnSpPr/>
          <p:nvPr/>
        </p:nvCxnSpPr>
        <p:spPr>
          <a:xfrm>
            <a:off x="14455643" y="8932946"/>
            <a:ext cx="1575012" cy="1427610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3" name="Shape 393"/>
          <p:cNvCxnSpPr/>
          <p:nvPr/>
        </p:nvCxnSpPr>
        <p:spPr>
          <a:xfrm flipH="1">
            <a:off x="16047123" y="8945732"/>
            <a:ext cx="1584830" cy="1432091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4" name="Shape 394"/>
          <p:cNvCxnSpPr/>
          <p:nvPr/>
        </p:nvCxnSpPr>
        <p:spPr>
          <a:xfrm>
            <a:off x="8391628" y="8940367"/>
            <a:ext cx="6116462" cy="1410065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5" name="Shape 395"/>
          <p:cNvCxnSpPr/>
          <p:nvPr/>
        </p:nvCxnSpPr>
        <p:spPr>
          <a:xfrm>
            <a:off x="6784628" y="8932921"/>
            <a:ext cx="7701807" cy="1421234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6" name="Shape 396"/>
          <p:cNvCxnSpPr/>
          <p:nvPr/>
        </p:nvCxnSpPr>
        <p:spPr>
          <a:xfrm>
            <a:off x="9877384" y="8928072"/>
            <a:ext cx="4609053" cy="1420497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7" name="Shape 397"/>
          <p:cNvCxnSpPr/>
          <p:nvPr/>
        </p:nvCxnSpPr>
        <p:spPr>
          <a:xfrm>
            <a:off x="11470277" y="8926971"/>
            <a:ext cx="2986095" cy="1407223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8" name="Shape 398"/>
          <p:cNvCxnSpPr/>
          <p:nvPr/>
        </p:nvCxnSpPr>
        <p:spPr>
          <a:xfrm>
            <a:off x="8385232" y="8929356"/>
            <a:ext cx="0" cy="14320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9" name="Shape 399"/>
          <p:cNvCxnSpPr/>
          <p:nvPr/>
        </p:nvCxnSpPr>
        <p:spPr>
          <a:xfrm rot="10800000" flipH="1">
            <a:off x="9919325" y="8940368"/>
            <a:ext cx="6116462" cy="1410065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0" name="Shape 400"/>
          <p:cNvCxnSpPr/>
          <p:nvPr/>
        </p:nvCxnSpPr>
        <p:spPr>
          <a:xfrm>
            <a:off x="6779520" y="8941306"/>
            <a:ext cx="1603498" cy="1408190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1" name="Shape 401"/>
          <p:cNvCxnSpPr/>
          <p:nvPr/>
        </p:nvCxnSpPr>
        <p:spPr>
          <a:xfrm flipH="1">
            <a:off x="8383019" y="8941081"/>
            <a:ext cx="1515487" cy="141134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2" name="Shape 402"/>
          <p:cNvCxnSpPr/>
          <p:nvPr/>
        </p:nvCxnSpPr>
        <p:spPr>
          <a:xfrm flipH="1">
            <a:off x="8383018" y="8938378"/>
            <a:ext cx="3087838" cy="1414043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3" name="Shape 403"/>
          <p:cNvCxnSpPr/>
          <p:nvPr/>
        </p:nvCxnSpPr>
        <p:spPr>
          <a:xfrm rot="10800000" flipH="1">
            <a:off x="9907439" y="8942169"/>
            <a:ext cx="2957841" cy="1406462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4" name="Shape 404"/>
          <p:cNvCxnSpPr/>
          <p:nvPr/>
        </p:nvCxnSpPr>
        <p:spPr>
          <a:xfrm rot="10800000" flipH="1">
            <a:off x="9913021" y="8950235"/>
            <a:ext cx="4537775" cy="1390332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05" name="Shape 405"/>
          <p:cNvCxnSpPr/>
          <p:nvPr/>
        </p:nvCxnSpPr>
        <p:spPr>
          <a:xfrm rot="10800000" flipH="1">
            <a:off x="9916728" y="8946415"/>
            <a:ext cx="7697846" cy="1407106"/>
          </a:xfrm>
          <a:prstGeom prst="straightConnector1">
            <a:avLst/>
          </a:prstGeom>
          <a:noFill/>
          <a:ln w="25400" cap="flat" cmpd="sng">
            <a:solidFill>
              <a:srgbClr val="00F9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06" name="Shape 406"/>
          <p:cNvSpPr/>
          <p:nvPr/>
        </p:nvSpPr>
        <p:spPr>
          <a:xfrm>
            <a:off x="23058146" y="10352681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2171</a:t>
            </a:r>
          </a:p>
        </p:txBody>
      </p:sp>
      <p:sp>
        <p:nvSpPr>
          <p:cNvPr id="407" name="Shape 407"/>
          <p:cNvSpPr/>
          <p:nvPr/>
        </p:nvSpPr>
        <p:spPr>
          <a:xfrm>
            <a:off x="21474856" y="10352681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2170</a:t>
            </a:r>
          </a:p>
        </p:txBody>
      </p:sp>
      <p:cxnSp>
        <p:nvCxnSpPr>
          <p:cNvPr id="408" name="Shape 408"/>
          <p:cNvCxnSpPr/>
          <p:nvPr/>
        </p:nvCxnSpPr>
        <p:spPr>
          <a:xfrm>
            <a:off x="8379542" y="8939275"/>
            <a:ext cx="12253918" cy="1414951"/>
          </a:xfrm>
          <a:prstGeom prst="straightConnector1">
            <a:avLst/>
          </a:prstGeom>
          <a:noFill/>
          <a:ln w="25400" cap="flat" cmpd="sng">
            <a:solidFill>
              <a:srgbClr val="FF93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409" name="Shape 409"/>
          <p:cNvSpPr/>
          <p:nvPr/>
        </p:nvSpPr>
        <p:spPr>
          <a:xfrm>
            <a:off x="19891564" y="10352681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2169</a:t>
            </a:r>
          </a:p>
        </p:txBody>
      </p:sp>
      <p:sp>
        <p:nvSpPr>
          <p:cNvPr id="410" name="Shape 410"/>
          <p:cNvSpPr/>
          <p:nvPr/>
        </p:nvSpPr>
        <p:spPr>
          <a:xfrm>
            <a:off x="18352370" y="10352681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2168</a:t>
            </a:r>
          </a:p>
        </p:txBody>
      </p:sp>
      <p:sp>
        <p:nvSpPr>
          <p:cNvPr id="411" name="Shape 411"/>
          <p:cNvSpPr/>
          <p:nvPr/>
        </p:nvSpPr>
        <p:spPr>
          <a:xfrm>
            <a:off x="16946018" y="10352681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2131</a:t>
            </a:r>
          </a:p>
        </p:txBody>
      </p:sp>
      <p:sp>
        <p:nvSpPr>
          <p:cNvPr id="412" name="Shape 412"/>
          <p:cNvSpPr/>
          <p:nvPr/>
        </p:nvSpPr>
        <p:spPr>
          <a:xfrm>
            <a:off x="15362726" y="10352681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2130</a:t>
            </a:r>
          </a:p>
        </p:txBody>
      </p:sp>
      <p:sp>
        <p:nvSpPr>
          <p:cNvPr id="413" name="Shape 413"/>
          <p:cNvSpPr/>
          <p:nvPr/>
        </p:nvSpPr>
        <p:spPr>
          <a:xfrm>
            <a:off x="13779434" y="10352681"/>
            <a:ext cx="1323635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2129</a:t>
            </a:r>
          </a:p>
        </p:txBody>
      </p:sp>
      <p:sp>
        <p:nvSpPr>
          <p:cNvPr id="414" name="Shape 414"/>
          <p:cNvSpPr/>
          <p:nvPr/>
        </p:nvSpPr>
        <p:spPr>
          <a:xfrm>
            <a:off x="12240242" y="10352681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2128</a:t>
            </a:r>
          </a:p>
        </p:txBody>
      </p:sp>
      <p:sp>
        <p:nvSpPr>
          <p:cNvPr id="415" name="Shape 415"/>
          <p:cNvSpPr/>
          <p:nvPr/>
        </p:nvSpPr>
        <p:spPr>
          <a:xfrm>
            <a:off x="10833886" y="10352681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2091</a:t>
            </a:r>
          </a:p>
        </p:txBody>
      </p:sp>
      <p:sp>
        <p:nvSpPr>
          <p:cNvPr id="416" name="Shape 416"/>
          <p:cNvSpPr/>
          <p:nvPr/>
        </p:nvSpPr>
        <p:spPr>
          <a:xfrm>
            <a:off x="9250596" y="10352681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2090</a:t>
            </a:r>
          </a:p>
        </p:txBody>
      </p:sp>
      <p:sp>
        <p:nvSpPr>
          <p:cNvPr id="417" name="Shape 417"/>
          <p:cNvSpPr/>
          <p:nvPr/>
        </p:nvSpPr>
        <p:spPr>
          <a:xfrm>
            <a:off x="7667303" y="10352681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2089</a:t>
            </a:r>
          </a:p>
        </p:txBody>
      </p:sp>
      <p:sp>
        <p:nvSpPr>
          <p:cNvPr id="418" name="Shape 418"/>
          <p:cNvSpPr/>
          <p:nvPr/>
        </p:nvSpPr>
        <p:spPr>
          <a:xfrm>
            <a:off x="6128110" y="10352681"/>
            <a:ext cx="1323635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2088</a:t>
            </a:r>
          </a:p>
        </p:txBody>
      </p:sp>
      <p:sp>
        <p:nvSpPr>
          <p:cNvPr id="419" name="Shape 419"/>
          <p:cNvSpPr/>
          <p:nvPr/>
        </p:nvSpPr>
        <p:spPr>
          <a:xfrm>
            <a:off x="4721757" y="10352681"/>
            <a:ext cx="1323635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2051</a:t>
            </a:r>
          </a:p>
        </p:txBody>
      </p:sp>
      <p:sp>
        <p:nvSpPr>
          <p:cNvPr id="420" name="Shape 420"/>
          <p:cNvSpPr/>
          <p:nvPr/>
        </p:nvSpPr>
        <p:spPr>
          <a:xfrm>
            <a:off x="3138466" y="10352681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2050</a:t>
            </a:r>
          </a:p>
        </p:txBody>
      </p:sp>
      <p:sp>
        <p:nvSpPr>
          <p:cNvPr id="421" name="Shape 421"/>
          <p:cNvSpPr/>
          <p:nvPr/>
        </p:nvSpPr>
        <p:spPr>
          <a:xfrm>
            <a:off x="1555174" y="10352681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2049</a:t>
            </a:r>
          </a:p>
        </p:txBody>
      </p:sp>
      <p:sp>
        <p:nvSpPr>
          <p:cNvPr id="422" name="Shape 422"/>
          <p:cNvSpPr/>
          <p:nvPr/>
        </p:nvSpPr>
        <p:spPr>
          <a:xfrm>
            <a:off x="15980" y="10352681"/>
            <a:ext cx="1323635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2048</a:t>
            </a:r>
          </a:p>
        </p:txBody>
      </p:sp>
      <p:sp>
        <p:nvSpPr>
          <p:cNvPr id="423" name="Shape 423"/>
          <p:cNvSpPr/>
          <p:nvPr/>
        </p:nvSpPr>
        <p:spPr>
          <a:xfrm>
            <a:off x="10831832" y="8444218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2339</a:t>
            </a:r>
          </a:p>
        </p:txBody>
      </p:sp>
      <p:sp>
        <p:nvSpPr>
          <p:cNvPr id="424" name="Shape 424"/>
          <p:cNvSpPr/>
          <p:nvPr/>
        </p:nvSpPr>
        <p:spPr>
          <a:xfrm>
            <a:off x="9248542" y="8444218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2338</a:t>
            </a:r>
          </a:p>
        </p:txBody>
      </p:sp>
      <p:sp>
        <p:nvSpPr>
          <p:cNvPr id="425" name="Shape 425"/>
          <p:cNvSpPr/>
          <p:nvPr/>
        </p:nvSpPr>
        <p:spPr>
          <a:xfrm>
            <a:off x="7665249" y="8444218"/>
            <a:ext cx="1323635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2337</a:t>
            </a:r>
          </a:p>
        </p:txBody>
      </p:sp>
      <p:sp>
        <p:nvSpPr>
          <p:cNvPr id="426" name="Shape 426"/>
          <p:cNvSpPr/>
          <p:nvPr/>
        </p:nvSpPr>
        <p:spPr>
          <a:xfrm>
            <a:off x="6126057" y="8444218"/>
            <a:ext cx="1323634" cy="490177"/>
          </a:xfrm>
          <a:prstGeom prst="rect">
            <a:avLst/>
          </a:prstGeom>
          <a:solidFill>
            <a:srgbClr val="F48F14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2336</a:t>
            </a:r>
          </a:p>
        </p:txBody>
      </p:sp>
      <p:sp>
        <p:nvSpPr>
          <p:cNvPr id="427" name="Shape 427"/>
          <p:cNvSpPr/>
          <p:nvPr/>
        </p:nvSpPr>
        <p:spPr>
          <a:xfrm>
            <a:off x="12240239" y="8444218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2368</a:t>
            </a:r>
          </a:p>
        </p:txBody>
      </p:sp>
      <p:sp>
        <p:nvSpPr>
          <p:cNvPr id="428" name="Shape 428"/>
          <p:cNvSpPr/>
          <p:nvPr/>
        </p:nvSpPr>
        <p:spPr>
          <a:xfrm>
            <a:off x="13779432" y="8444218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2369</a:t>
            </a:r>
          </a:p>
        </p:txBody>
      </p:sp>
      <p:sp>
        <p:nvSpPr>
          <p:cNvPr id="429" name="Shape 429"/>
          <p:cNvSpPr/>
          <p:nvPr/>
        </p:nvSpPr>
        <p:spPr>
          <a:xfrm>
            <a:off x="15362723" y="8444218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2370</a:t>
            </a:r>
          </a:p>
        </p:txBody>
      </p:sp>
      <p:sp>
        <p:nvSpPr>
          <p:cNvPr id="430" name="Shape 430"/>
          <p:cNvSpPr/>
          <p:nvPr/>
        </p:nvSpPr>
        <p:spPr>
          <a:xfrm>
            <a:off x="16946015" y="8444218"/>
            <a:ext cx="1323634" cy="490177"/>
          </a:xfrm>
          <a:prstGeom prst="rect">
            <a:avLst/>
          </a:prstGeom>
          <a:solidFill>
            <a:srgbClr val="6FBE4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2371</a:t>
            </a:r>
          </a:p>
        </p:txBody>
      </p:sp>
      <p:sp>
        <p:nvSpPr>
          <p:cNvPr id="431" name="Shape 431"/>
          <p:cNvSpPr/>
          <p:nvPr/>
        </p:nvSpPr>
        <p:spPr>
          <a:xfrm>
            <a:off x="18352370" y="8444218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2400</a:t>
            </a:r>
          </a:p>
        </p:txBody>
      </p:sp>
      <p:sp>
        <p:nvSpPr>
          <p:cNvPr id="432" name="Shape 432"/>
          <p:cNvSpPr/>
          <p:nvPr/>
        </p:nvSpPr>
        <p:spPr>
          <a:xfrm>
            <a:off x="19891564" y="8444218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2401</a:t>
            </a:r>
          </a:p>
        </p:txBody>
      </p:sp>
      <p:sp>
        <p:nvSpPr>
          <p:cNvPr id="433" name="Shape 433"/>
          <p:cNvSpPr/>
          <p:nvPr/>
        </p:nvSpPr>
        <p:spPr>
          <a:xfrm>
            <a:off x="21474856" y="8444218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2402</a:t>
            </a:r>
          </a:p>
        </p:txBody>
      </p:sp>
      <p:sp>
        <p:nvSpPr>
          <p:cNvPr id="434" name="Shape 434"/>
          <p:cNvSpPr/>
          <p:nvPr/>
        </p:nvSpPr>
        <p:spPr>
          <a:xfrm>
            <a:off x="23058146" y="8444218"/>
            <a:ext cx="1323634" cy="490177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2403</a:t>
            </a:r>
          </a:p>
        </p:txBody>
      </p:sp>
      <p:sp>
        <p:nvSpPr>
          <p:cNvPr id="435" name="Shape 435"/>
          <p:cNvSpPr/>
          <p:nvPr/>
        </p:nvSpPr>
        <p:spPr>
          <a:xfrm>
            <a:off x="4719701" y="8444218"/>
            <a:ext cx="1323635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2307</a:t>
            </a:r>
          </a:p>
        </p:txBody>
      </p:sp>
      <p:sp>
        <p:nvSpPr>
          <p:cNvPr id="436" name="Shape 436"/>
          <p:cNvSpPr/>
          <p:nvPr/>
        </p:nvSpPr>
        <p:spPr>
          <a:xfrm>
            <a:off x="3136411" y="8444218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2306</a:t>
            </a:r>
          </a:p>
        </p:txBody>
      </p:sp>
      <p:sp>
        <p:nvSpPr>
          <p:cNvPr id="437" name="Shape 437"/>
          <p:cNvSpPr/>
          <p:nvPr/>
        </p:nvSpPr>
        <p:spPr>
          <a:xfrm>
            <a:off x="1553119" y="8444218"/>
            <a:ext cx="1323634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2305</a:t>
            </a:r>
          </a:p>
        </p:txBody>
      </p:sp>
      <p:sp>
        <p:nvSpPr>
          <p:cNvPr id="438" name="Shape 438"/>
          <p:cNvSpPr/>
          <p:nvPr/>
        </p:nvSpPr>
        <p:spPr>
          <a:xfrm>
            <a:off x="13925" y="8444218"/>
            <a:ext cx="1323635" cy="490177"/>
          </a:xfrm>
          <a:prstGeom prst="rect">
            <a:avLst/>
          </a:prstGeom>
          <a:solidFill>
            <a:srgbClr val="A6AAA9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blurRad="38100" dist="25400" dir="5400000" rotWithShape="0">
              <a:srgbClr val="000000">
                <a:alpha val="49803"/>
              </a:srgbClr>
            </a:outerShdw>
          </a:effectLst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Helvetica Neue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2304</a:t>
            </a:r>
          </a:p>
        </p:txBody>
      </p:sp>
      <p:pic>
        <p:nvPicPr>
          <p:cNvPr id="439" name="Shape 4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00" cy="2286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Control Plane Requirements</a:t>
            </a:r>
          </a:p>
        </p:txBody>
      </p:sp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00" cy="9207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Fast, simple distributed control plane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No tags, bells, or whistles (no hacks, no policy)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Auto discover neighbors and build RIB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Minimal (to zero) configuration</a:t>
            </a:r>
          </a:p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Must use TLVs for future, backward compatible, extensibility</a:t>
            </a:r>
          </a:p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FF0000"/>
                </a:solidFill>
              </a:rPr>
              <a:t>Must carry MPLS labels (per node/interface)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pic>
        <p:nvPicPr>
          <p:cNvPr id="446" name="Shape 4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99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Control Plane</a:t>
            </a:r>
          </a:p>
        </p:txBody>
      </p:sp>
      <p:sp>
        <p:nvSpPr>
          <p:cNvPr id="452" name="Shape 452"/>
          <p:cNvSpPr txBox="1"/>
          <p:nvPr/>
        </p:nvSpPr>
        <p:spPr>
          <a:xfrm>
            <a:off x="8169600" y="3429950"/>
            <a:ext cx="12368700" cy="301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Heavy weight; lots of features and “stuff” that are not needed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Modifications to support single IP configuration required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not supply full topology view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Proven scaling</a:t>
            </a:r>
          </a:p>
        </p:txBody>
      </p:sp>
      <p:sp>
        <p:nvSpPr>
          <p:cNvPr id="453" name="Shape 453"/>
          <p:cNvSpPr txBox="1"/>
          <p:nvPr/>
        </p:nvSpPr>
        <p:spPr>
          <a:xfrm>
            <a:off x="3035025" y="3617050"/>
            <a:ext cx="4760400" cy="1600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7200"/>
              <a:t>BGP</a:t>
            </a:r>
          </a:p>
        </p:txBody>
      </p:sp>
      <p:sp>
        <p:nvSpPr>
          <p:cNvPr id="454" name="Shape 454"/>
          <p:cNvSpPr txBox="1"/>
          <p:nvPr/>
        </p:nvSpPr>
        <p:spPr>
          <a:xfrm>
            <a:off x="8169600" y="6704825"/>
            <a:ext cx="12368700" cy="301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proven to scale in this environment</a:t>
            </a: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 weight</a:t>
            </a: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requirements for zero configuration are already met</a:t>
            </a: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full topology view</a:t>
            </a:r>
          </a:p>
        </p:txBody>
      </p:sp>
      <p:sp>
        <p:nvSpPr>
          <p:cNvPr id="455" name="Shape 455"/>
          <p:cNvSpPr txBox="1"/>
          <p:nvPr/>
        </p:nvSpPr>
        <p:spPr>
          <a:xfrm>
            <a:off x="3035025" y="6947325"/>
            <a:ext cx="4760400" cy="1600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/>
              <a:t>IS-IS</a:t>
            </a:r>
          </a:p>
        </p:txBody>
      </p:sp>
      <p:sp>
        <p:nvSpPr>
          <p:cNvPr id="456" name="Shape 456"/>
          <p:cNvSpPr txBox="1"/>
          <p:nvPr/>
        </p:nvSpPr>
        <p:spPr>
          <a:xfrm>
            <a:off x="8169600" y="9979700"/>
            <a:ext cx="12368700" cy="301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lot of work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could use bits and pieces from other places</a:t>
            </a:r>
          </a:p>
        </p:txBody>
      </p:sp>
      <p:sp>
        <p:nvSpPr>
          <p:cNvPr id="457" name="Shape 457"/>
          <p:cNvSpPr txBox="1"/>
          <p:nvPr/>
        </p:nvSpPr>
        <p:spPr>
          <a:xfrm>
            <a:off x="3035025" y="10222200"/>
            <a:ext cx="4760400" cy="1600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200"/>
              <a:t>Build New</a:t>
            </a:r>
          </a:p>
        </p:txBody>
      </p:sp>
      <p:pic>
        <p:nvPicPr>
          <p:cNvPr id="458" name="Shape 4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00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Forwarding Challenges</a:t>
            </a:r>
          </a:p>
        </p:txBody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00" cy="92076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635000" marR="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/>
              <a:t>ECMP is blind</a:t>
            </a:r>
          </a:p>
          <a:p>
            <a:pPr marL="635000" marR="0" lvl="0" indent="-6350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/>
              <a:t>End to end path selection is required for some applications.</a:t>
            </a:r>
          </a:p>
          <a:p>
            <a:pPr marL="635000" marR="0" lvl="0" indent="-6350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/>
              <a:t>Application / Operator cannot easily enforce a path...</a:t>
            </a:r>
          </a:p>
          <a:p>
            <a:pPr marL="635000" marR="0" lvl="0" indent="-6350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None/>
            </a:pPr>
            <a:endParaRPr sz="52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65" name="Shape 4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Shape 470" descr="ECM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387" y="1279337"/>
            <a:ext cx="19835224" cy="11157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Shape 4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Shape 472"/>
          <p:cNvSpPr txBox="1"/>
          <p:nvPr/>
        </p:nvSpPr>
        <p:spPr>
          <a:xfrm>
            <a:off x="1296175" y="7400050"/>
            <a:ext cx="13833900" cy="82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/>
              <a:t>Reachability </a:t>
            </a:r>
            <a:r>
              <a:rPr lang="en-US" sz="4000" b="1">
                <a:solidFill>
                  <a:srgbClr val="222222"/>
                </a:solidFill>
                <a:highlight>
                  <a:srgbClr val="FFFFFF"/>
                </a:highlight>
              </a:rPr>
              <a:t>≠</a:t>
            </a:r>
            <a:r>
              <a:rPr lang="en-US" sz="3600"/>
              <a:t> Availability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>
            <a:spLocks noGrp="1"/>
          </p:cNvSpPr>
          <p:nvPr>
            <p:ph type="title"/>
          </p:nvPr>
        </p:nvSpPr>
        <p:spPr>
          <a:xfrm>
            <a:off x="1689100" y="952500"/>
            <a:ext cx="21005700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Other challenges</a:t>
            </a:r>
          </a:p>
        </p:txBody>
      </p:sp>
      <p:sp>
        <p:nvSpPr>
          <p:cNvPr id="478" name="Shape 478"/>
          <p:cNvSpPr txBox="1">
            <a:spLocks noGrp="1"/>
          </p:cNvSpPr>
          <p:nvPr>
            <p:ph type="body" idx="1"/>
          </p:nvPr>
        </p:nvSpPr>
        <p:spPr>
          <a:xfrm>
            <a:off x="1689100" y="3238500"/>
            <a:ext cx="21005700" cy="92076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635000" marR="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 dirty="0"/>
              <a:t>Auto-Configuration is important. Protocols should negotiate and come up without any manual configuration...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635000" marR="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 dirty="0"/>
              <a:t>Provisioning can be simplified (lack of standardization)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635000" marR="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 dirty="0"/>
              <a:t>Turning on a network requires </a:t>
            </a:r>
            <a:r>
              <a:rPr lang="en-US" dirty="0" smtClean="0"/>
              <a:t>another network (out of band)</a:t>
            </a:r>
          </a:p>
          <a:p>
            <a:pPr marL="635000" marR="0" lvl="0" indent="-635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endParaRPr dirty="0"/>
          </a:p>
          <a:p>
            <a:pPr marL="247650" lvl="0" indent="0" rtl="0">
              <a:spcBef>
                <a:spcPts val="0"/>
              </a:spcBef>
              <a:buClr>
                <a:schemeClr val="dk1"/>
              </a:buClr>
              <a:buSzPct val="75000"/>
              <a:buNone/>
            </a:pPr>
            <a:r>
              <a:rPr lang="en-US" sz="48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48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To hardware </a:t>
            </a:r>
            <a:r>
              <a:rPr lang="en-US" sz="48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vendors</a:t>
            </a:r>
            <a:r>
              <a:rPr lang="en-US" sz="48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) </a:t>
            </a:r>
            <a:r>
              <a:rPr lang="en-US" sz="48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BMC in every </a:t>
            </a:r>
            <a:r>
              <a:rPr lang="en-US" sz="48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switch is a MUST</a:t>
            </a:r>
            <a:r>
              <a:rPr lang="is-IS" sz="48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!</a:t>
            </a:r>
            <a:endParaRPr sz="52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79" name="Shape 4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9425" y="12888326"/>
            <a:ext cx="844575" cy="827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473</Words>
  <Application>Microsoft Macintosh PowerPoint</Application>
  <PresentationFormat>Custom</PresentationFormat>
  <Paragraphs>193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White</vt:lpstr>
      <vt:lpstr>Data Center Routing Challenges - LinkedIn</vt:lpstr>
      <vt:lpstr>PowerPoint Presentation</vt:lpstr>
      <vt:lpstr>Complexity within Chassis</vt:lpstr>
      <vt:lpstr>PowerPoint Presentation</vt:lpstr>
      <vt:lpstr>Control Plane Requirements</vt:lpstr>
      <vt:lpstr>Control Plane</vt:lpstr>
      <vt:lpstr>Forwarding Challenges</vt:lpstr>
      <vt:lpstr>PowerPoint Presentation</vt:lpstr>
      <vt:lpstr>Other challenges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Center Routing Challenges - LinkedIn</dc:title>
  <dc:subject>IETF Interim</dc:subject>
  <dc:creator>Shawn Zandi</dc:creator>
  <cp:keywords/>
  <dc:description/>
  <cp:lastModifiedBy>Shawn Zandi</cp:lastModifiedBy>
  <cp:revision>3</cp:revision>
  <dcterms:modified xsi:type="dcterms:W3CDTF">2017-01-25T03:56:40Z</dcterms:modified>
  <cp:category/>
</cp:coreProperties>
</file>