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90" r:id="rId3"/>
    <p:sldId id="286" r:id="rId4"/>
    <p:sldId id="287" r:id="rId5"/>
    <p:sldId id="288" r:id="rId6"/>
    <p:sldId id="275" r:id="rId7"/>
    <p:sldId id="28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8611"/>
    <a:srgbClr val="F6BE00"/>
    <a:srgbClr val="008A3E"/>
    <a:srgbClr val="004D05"/>
    <a:srgbClr val="F0E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7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201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C2D71-4C50-694B-BB3C-F0D2BA42A4B9}" type="datetimeFigureOut">
              <a:rPr lang="en-US" smtClean="0"/>
              <a:t>1/24/17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D2262-B6CC-5B4A-A1FC-7DA61C13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217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16563-AAA7-9C4B-960B-3B816BBD801C}" type="datetimeFigureOut">
              <a:rPr lang="en-US" smtClean="0"/>
              <a:t>1/24/17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955CB-7B5D-9F44-B6A4-76AC80364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004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955CB-7B5D-9F44-B6A4-76AC80364F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68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BBD6384-5006-A846-A36A-6E1296F01127}" type="slidenum">
              <a:rPr lang="en-US" altLang="x-none" sz="1200"/>
              <a:pPr eaLnBrk="1" hangingPunct="1"/>
              <a:t>2</a:t>
            </a:fld>
            <a:endParaRPr lang="en-US" altLang="x-none" sz="120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71969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BBD6384-5006-A846-A36A-6E1296F01127}" type="slidenum">
              <a:rPr lang="en-US" altLang="x-none" sz="1200"/>
              <a:pPr eaLnBrk="1" hangingPunct="1"/>
              <a:t>3</a:t>
            </a:fld>
            <a:endParaRPr lang="en-US" altLang="x-none" sz="120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836569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F35B869E-EA55-954A-9113-579053596F7C}" type="slidenum">
              <a:rPr lang="en-US" altLang="x-none" sz="1200"/>
              <a:pPr eaLnBrk="1" hangingPunct="1"/>
              <a:t>5</a:t>
            </a:fld>
            <a:endParaRPr lang="en-US" altLang="x-none" sz="12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558160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BBD6384-5006-A846-A36A-6E1296F01127}" type="slidenum">
              <a:rPr lang="en-US" altLang="x-none" sz="1200"/>
              <a:pPr eaLnBrk="1" hangingPunct="1"/>
              <a:t>7</a:t>
            </a:fld>
            <a:endParaRPr lang="en-US" altLang="x-none" sz="120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x-none" altLang="x-none"/>
          </a:p>
        </p:txBody>
      </p:sp>
    </p:spTree>
    <p:extLst>
      <p:ext uri="{BB962C8B-B14F-4D97-AF65-F5344CB8AC3E}">
        <p14:creationId xmlns:p14="http://schemas.microsoft.com/office/powerpoint/2010/main" val="1233292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C87B9-90FD-2F42-AB5B-F2B4E2E31138}" type="datetime1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Spine-Leaf Extension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62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072B-AFC9-C94E-8F10-F650DE7A9D9C}" type="datetime1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2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659D-BD7C-CA47-A8DD-C2477E8ADD7A}" type="datetime1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40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DB8B8-4B46-544F-B0E2-30DE00948DEA}" type="datetime1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4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EC490-F5D1-2542-BEF6-5B0FC7A8C238}" type="datetime1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0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41B0C-6443-1C4A-B5B6-A285FBF37CB5}" type="datetime1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700E-8463-4945-B6C0-3AE78D189437}" type="datetime1">
              <a:rPr lang="en-US" smtClean="0"/>
              <a:t>1/24/17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420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7853-8BD1-E144-AF10-FEB6C2553D87}" type="datetime1">
              <a:rPr lang="en-US" smtClean="0"/>
              <a:t>1/24/17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23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0F5-4A11-4A42-801A-58F47DF8791A}" type="datetime1">
              <a:rPr lang="en-US" smtClean="0"/>
              <a:t>1/24/17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8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8D8F-C4CE-8441-BC91-5638787503C6}" type="datetime1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00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261B3-DFA3-7F41-90B8-C8FCDA99BD80}" type="datetime1">
              <a:rPr lang="en-US" smtClean="0"/>
              <a:t>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7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2BC43-9535-C148-80E9-F6B840A7F709}" type="datetime1">
              <a:rPr lang="en-US" smtClean="0"/>
              <a:t>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0E78F-3AAF-8A44-AD85-07C7024A7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1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BlairMdITC TT-Medium"/>
          <a:ea typeface="+mj-ea"/>
          <a:cs typeface="BlairMdITC TT-Medium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>
                <a:latin typeface="BlairMdITC TT-Medium"/>
                <a:cs typeface="BlairMdITC TT-Medium"/>
              </a:rPr>
              <a:t>IS-IS Spine-Leaf </a:t>
            </a:r>
            <a:br>
              <a:rPr lang="en-US" sz="4400" dirty="0" smtClean="0">
                <a:latin typeface="BlairMdITC TT-Medium"/>
                <a:cs typeface="BlairMdITC TT-Medium"/>
              </a:rPr>
            </a:b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lairMdITC TT-Medium"/>
                <a:cs typeface="BlairMdITC TT-Medium"/>
              </a:rPr>
              <a:t>DC RTGWG Interim</a:t>
            </a:r>
            <a:endParaRPr lang="en-US" sz="4400" dirty="0">
              <a:solidFill>
                <a:schemeClr val="tx1">
                  <a:lumMod val="50000"/>
                  <a:lumOff val="50000"/>
                </a:schemeClr>
              </a:solidFill>
              <a:latin typeface="BlairMdITC TT-Medium"/>
              <a:cs typeface="BlairMdITC TT-Medium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81036"/>
          </a:xfrm>
        </p:spPr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raft-shen-isis-spine-leaf-ext-03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January 24, 2017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206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628562" cy="914400"/>
          </a:xfrm>
        </p:spPr>
        <p:txBody>
          <a:bodyPr/>
          <a:lstStyle/>
          <a:p>
            <a:pPr eaLnBrk="1" hangingPunct="1"/>
            <a:r>
              <a:rPr lang="en-US" altLang="x-none" dirty="0" smtClean="0"/>
              <a:t>Agenda</a:t>
            </a:r>
            <a:endParaRPr lang="en-US" altLang="x-none" dirty="0"/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381000" y="1295400"/>
            <a:ext cx="8305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 dirty="0"/>
              <a:t>Spine-Leaf </a:t>
            </a:r>
            <a:r>
              <a:rPr lang="en-US" altLang="x-none" sz="4000" dirty="0" smtClean="0"/>
              <a:t>Use Cases</a:t>
            </a:r>
            <a:endParaRPr lang="en-US" altLang="x-none" sz="4000" dirty="0"/>
          </a:p>
          <a:p>
            <a:pPr eaLnBrk="1" hangingPunct="1">
              <a:buFont typeface="Arial" charset="0"/>
              <a:buChar char="•"/>
            </a:pPr>
            <a:r>
              <a:rPr lang="en-US" altLang="x-none" sz="4000" dirty="0" smtClean="0"/>
              <a:t>Extension Basics</a:t>
            </a:r>
            <a:endParaRPr lang="en-US" altLang="x-none" sz="4000" dirty="0"/>
          </a:p>
          <a:p>
            <a:pPr eaLnBrk="1" hangingPunct="1">
              <a:buFont typeface="Arial" charset="0"/>
              <a:buChar char="•"/>
            </a:pPr>
            <a:r>
              <a:rPr lang="en-US" altLang="x-none" sz="4000" dirty="0" smtClean="0"/>
              <a:t>TLV in Hello and/or CSF-LSP</a:t>
            </a:r>
            <a:endParaRPr lang="en-US" altLang="x-none" sz="4000" dirty="0"/>
          </a:p>
          <a:p>
            <a:pPr eaLnBrk="1" hangingPunct="1">
              <a:buFont typeface="Arial" charset="0"/>
              <a:buChar char="•"/>
            </a:pPr>
            <a:r>
              <a:rPr lang="en-US" altLang="x-none" sz="4000" dirty="0" smtClean="0"/>
              <a:t>Link and Node Down (Pure Clos)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4000" dirty="0" smtClean="0"/>
              <a:t>Spine-Leaf Summary</a:t>
            </a:r>
            <a:endParaRPr lang="en-US" altLang="x-none" sz="4000" dirty="0"/>
          </a:p>
          <a:p>
            <a:pPr eaLnBrk="1" hangingPunct="1">
              <a:buFont typeface="Arial" charset="0"/>
              <a:buChar char="•"/>
            </a:pPr>
            <a:endParaRPr lang="en-US" altLang="x-none" sz="4000" dirty="0"/>
          </a:p>
          <a:p>
            <a:pPr eaLnBrk="1" hangingPunct="1">
              <a:buFont typeface="Arial" charset="0"/>
              <a:buChar char="•"/>
            </a:pPr>
            <a:endParaRPr lang="en-US" altLang="x-none" sz="4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9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628562" cy="914400"/>
          </a:xfrm>
        </p:spPr>
        <p:txBody>
          <a:bodyPr/>
          <a:lstStyle/>
          <a:p>
            <a:pPr eaLnBrk="1" hangingPunct="1"/>
            <a:r>
              <a:rPr lang="en-US" altLang="x-none" dirty="0"/>
              <a:t>Spine-Leaf Use Cases  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381000" y="1295400"/>
            <a:ext cx="8305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3000" dirty="0"/>
              <a:t>Spine-Leaf Setup </a:t>
            </a:r>
            <a:r>
              <a:rPr lang="en-US" altLang="x-none" sz="3200" dirty="0"/>
              <a:t>popular in Data Center and Campus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3200" dirty="0"/>
              <a:t>Normally leaf-to-leaf traffic goes through one of the spine nodes, for east-west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3200" dirty="0" smtClean="0"/>
              <a:t>Basically </a:t>
            </a:r>
            <a:r>
              <a:rPr lang="en-US" altLang="x-none" sz="3200" dirty="0"/>
              <a:t>some ECMP load sharing from leaf to spine nodes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3200" dirty="0"/>
              <a:t>Rich mesh of spine-leaf </a:t>
            </a:r>
            <a:r>
              <a:rPr lang="en-US" altLang="x-none" sz="3200" dirty="0" smtClean="0"/>
              <a:t>IGP topology </a:t>
            </a:r>
            <a:r>
              <a:rPr lang="en-US" altLang="x-none" sz="3200" dirty="0"/>
              <a:t>generates LSP flooding </a:t>
            </a:r>
            <a:r>
              <a:rPr lang="en-US" altLang="x-none" sz="3200" dirty="0" smtClean="0"/>
              <a:t>issues, in particular in the events of link and node down</a:t>
            </a:r>
            <a:endParaRPr lang="en-US" altLang="x-none" sz="3200" dirty="0"/>
          </a:p>
          <a:p>
            <a:pPr eaLnBrk="1" hangingPunct="1">
              <a:buFont typeface="Arial" charset="0"/>
              <a:buChar char="•"/>
            </a:pPr>
            <a:endParaRPr lang="en-US" altLang="x-none" sz="3200" dirty="0"/>
          </a:p>
          <a:p>
            <a:pPr eaLnBrk="1" hangingPunct="1">
              <a:buFont typeface="Arial" charset="0"/>
              <a:buChar char="•"/>
            </a:pPr>
            <a:endParaRPr lang="en-US" altLang="x-none" sz="3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83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Extension </a:t>
            </a:r>
            <a:r>
              <a:rPr lang="en-US" altLang="x-none" dirty="0" smtClean="0"/>
              <a:t>Basics</a:t>
            </a:r>
            <a:endParaRPr lang="en-US" altLang="x-none" dirty="0"/>
          </a:p>
        </p:txBody>
      </p:sp>
      <p:cxnSp>
        <p:nvCxnSpPr>
          <p:cNvPr id="3" name="Straight Connector 2"/>
          <p:cNvCxnSpPr>
            <a:cxnSpLocks noChangeShapeType="1"/>
          </p:cNvCxnSpPr>
          <p:nvPr/>
        </p:nvCxnSpPr>
        <p:spPr bwMode="auto">
          <a:xfrm>
            <a:off x="2217738" y="2809875"/>
            <a:ext cx="2106612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Straight Arrow Connector 3"/>
          <p:cNvCxnSpPr>
            <a:cxnSpLocks noChangeShapeType="1"/>
          </p:cNvCxnSpPr>
          <p:nvPr/>
        </p:nvCxnSpPr>
        <p:spPr bwMode="auto">
          <a:xfrm flipV="1">
            <a:off x="1268413" y="3371850"/>
            <a:ext cx="425450" cy="17113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>
            <a:spLocks noChangeArrowheads="1"/>
          </p:cNvSpPr>
          <p:nvPr/>
        </p:nvSpPr>
        <p:spPr bwMode="auto">
          <a:xfrm rot="-4500000">
            <a:off x="407194" y="3910806"/>
            <a:ext cx="1558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ISIS Hello, Leaf-bit set</a:t>
            </a:r>
          </a:p>
          <a:p>
            <a:pPr eaLnBrk="1" hangingPunct="1"/>
            <a:r>
              <a:rPr lang="en-US" altLang="x-none" sz="1200"/>
              <a:t>ISIS LSP flood to Spine</a:t>
            </a: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>
            <a:off x="5157788" y="3371850"/>
            <a:ext cx="795337" cy="17113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 rot="3960000">
            <a:off x="4783138" y="3890962"/>
            <a:ext cx="20272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ISIS Hello, Use me as </a:t>
            </a:r>
            <a:r>
              <a:rPr lang="en-US" altLang="en-US" sz="1200"/>
              <a:t>‘</a:t>
            </a:r>
            <a:r>
              <a:rPr lang="en-US" altLang="x-none" sz="1200"/>
              <a:t>default</a:t>
            </a:r>
            <a:r>
              <a:rPr lang="en-US" altLang="en-US" sz="1200"/>
              <a:t>’</a:t>
            </a:r>
            <a:endParaRPr lang="en-US" altLang="x-none" sz="1200"/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 flipH="1">
            <a:off x="1387475" y="3136900"/>
            <a:ext cx="555625" cy="2314575"/>
          </a:xfrm>
          <a:prstGeom prst="line">
            <a:avLst/>
          </a:prstGeom>
          <a:noFill/>
          <a:ln w="38100">
            <a:solidFill>
              <a:srgbClr val="7F7F7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Connector 8"/>
          <p:cNvCxnSpPr>
            <a:cxnSpLocks noChangeShapeType="1"/>
            <a:stCxn id="19" idx="2"/>
          </p:cNvCxnSpPr>
          <p:nvPr/>
        </p:nvCxnSpPr>
        <p:spPr bwMode="auto">
          <a:xfrm flipH="1">
            <a:off x="1417638" y="3136900"/>
            <a:ext cx="3209925" cy="2298700"/>
          </a:xfrm>
          <a:prstGeom prst="line">
            <a:avLst/>
          </a:prstGeom>
          <a:noFill/>
          <a:ln w="38100">
            <a:solidFill>
              <a:srgbClr val="7F7F7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Connector 9"/>
          <p:cNvCxnSpPr>
            <a:cxnSpLocks noChangeShapeType="1"/>
            <a:stCxn id="19" idx="2"/>
          </p:cNvCxnSpPr>
          <p:nvPr/>
        </p:nvCxnSpPr>
        <p:spPr bwMode="auto">
          <a:xfrm>
            <a:off x="4627563" y="3136900"/>
            <a:ext cx="1222375" cy="2435225"/>
          </a:xfrm>
          <a:prstGeom prst="line">
            <a:avLst/>
          </a:prstGeom>
          <a:noFill/>
          <a:ln w="38100">
            <a:solidFill>
              <a:srgbClr val="7F7F7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Connector 10"/>
          <p:cNvCxnSpPr>
            <a:cxnSpLocks noChangeShapeType="1"/>
            <a:stCxn id="19" idx="2"/>
          </p:cNvCxnSpPr>
          <p:nvPr/>
        </p:nvCxnSpPr>
        <p:spPr bwMode="auto">
          <a:xfrm flipH="1">
            <a:off x="3525838" y="3136900"/>
            <a:ext cx="1101725" cy="2314575"/>
          </a:xfrm>
          <a:prstGeom prst="line">
            <a:avLst/>
          </a:prstGeom>
          <a:noFill/>
          <a:ln w="38100">
            <a:solidFill>
              <a:srgbClr val="7F7F7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1943100" y="3170238"/>
            <a:ext cx="3906838" cy="2386012"/>
          </a:xfrm>
          <a:prstGeom prst="line">
            <a:avLst/>
          </a:prstGeom>
          <a:noFill/>
          <a:ln w="38100">
            <a:solidFill>
              <a:srgbClr val="7F7F7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1951038" y="3162300"/>
            <a:ext cx="1582737" cy="2386013"/>
          </a:xfrm>
          <a:prstGeom prst="line">
            <a:avLst/>
          </a:prstGeom>
          <a:noFill/>
          <a:ln w="38100">
            <a:solidFill>
              <a:srgbClr val="7F7F7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>
            <a:off x="2722563" y="2462213"/>
            <a:ext cx="1157287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587625" y="2028825"/>
            <a:ext cx="15732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Normal ISIS Operation</a:t>
            </a:r>
          </a:p>
        </p:txBody>
      </p:sp>
      <p:sp>
        <p:nvSpPr>
          <p:cNvPr id="16" name="Oval Callout 15"/>
          <p:cNvSpPr>
            <a:spLocks noChangeArrowheads="1"/>
          </p:cNvSpPr>
          <p:nvPr/>
        </p:nvSpPr>
        <p:spPr bwMode="auto">
          <a:xfrm>
            <a:off x="5953125" y="1919288"/>
            <a:ext cx="1609725" cy="722312"/>
          </a:xfrm>
          <a:prstGeom prst="wedgeEllipseCallout">
            <a:avLst>
              <a:gd name="adj1" fmla="val -105079"/>
              <a:gd name="adj2" fmla="val 47449"/>
            </a:avLst>
          </a:prstGeom>
          <a:solidFill>
            <a:srgbClr val="456868"/>
          </a:solidFill>
          <a:ln w="9525">
            <a:solidFill>
              <a:srgbClr val="CCCC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lt1"/>
                </a:solidFill>
                <a:latin typeface="+mn-lt"/>
                <a:ea typeface="+mn-ea"/>
              </a:rPr>
              <a:t>Full IS-IS Database</a:t>
            </a:r>
          </a:p>
        </p:txBody>
      </p:sp>
      <p:sp>
        <p:nvSpPr>
          <p:cNvPr id="17" name="Oval Callout 16"/>
          <p:cNvSpPr>
            <a:spLocks noChangeArrowheads="1"/>
          </p:cNvSpPr>
          <p:nvPr/>
        </p:nvSpPr>
        <p:spPr bwMode="auto">
          <a:xfrm>
            <a:off x="6122988" y="3568700"/>
            <a:ext cx="2041525" cy="869950"/>
          </a:xfrm>
          <a:prstGeom prst="wedgeEllipseCallout">
            <a:avLst>
              <a:gd name="adj1" fmla="val -53167"/>
              <a:gd name="adj2" fmla="val 177250"/>
            </a:avLst>
          </a:prstGeom>
          <a:solidFill>
            <a:srgbClr val="456868"/>
          </a:solidFill>
          <a:ln w="9525">
            <a:solidFill>
              <a:srgbClr val="CCCC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lt1"/>
                </a:solidFill>
                <a:latin typeface="+mn-lt"/>
                <a:ea typeface="+mn-ea"/>
              </a:rPr>
              <a:t>Only default routes to Spines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611313" y="2622550"/>
            <a:ext cx="606425" cy="547688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100000">
                <a:srgbClr val="000000"/>
              </a:gs>
            </a:gsLst>
            <a:lin ang="54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00" dirty="0">
                <a:solidFill>
                  <a:schemeClr val="lt1"/>
                </a:solidFill>
                <a:latin typeface="+mn-lt"/>
                <a:ea typeface="+mn-ea"/>
              </a:rPr>
              <a:t>S1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324350" y="2590800"/>
            <a:ext cx="606425" cy="546100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100000">
                <a:srgbClr val="000000"/>
              </a:gs>
            </a:gsLst>
            <a:lin ang="54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00" dirty="0">
                <a:solidFill>
                  <a:schemeClr val="lt1"/>
                </a:solidFill>
                <a:latin typeface="+mn-lt"/>
                <a:ea typeface="+mn-ea"/>
              </a:rPr>
              <a:t>S2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042988" y="5451475"/>
            <a:ext cx="449262" cy="369888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100000">
                <a:srgbClr val="000000"/>
              </a:gs>
            </a:gsLst>
            <a:lin ang="54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00" dirty="0">
                <a:solidFill>
                  <a:schemeClr val="lt1"/>
                </a:solidFill>
                <a:latin typeface="+mn-lt"/>
                <a:ea typeface="+mn-ea"/>
              </a:rPr>
              <a:t>L1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302000" y="5451475"/>
            <a:ext cx="449263" cy="369888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100000">
                <a:srgbClr val="000000"/>
              </a:gs>
            </a:gsLst>
            <a:lin ang="54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00" dirty="0">
                <a:solidFill>
                  <a:schemeClr val="lt1"/>
                </a:solidFill>
                <a:latin typeface="+mn-lt"/>
                <a:ea typeface="+mn-ea"/>
              </a:rPr>
              <a:t>L2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5621338" y="5435600"/>
            <a:ext cx="449262" cy="368300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100000">
                <a:srgbClr val="000000"/>
              </a:gs>
            </a:gsLst>
            <a:lin ang="54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00" dirty="0">
                <a:solidFill>
                  <a:schemeClr val="lt1"/>
                </a:solidFill>
                <a:latin typeface="+mn-lt"/>
                <a:ea typeface="+mn-ea"/>
              </a:rPr>
              <a:t>L3</a:t>
            </a:r>
          </a:p>
        </p:txBody>
      </p:sp>
      <p:sp>
        <p:nvSpPr>
          <p:cNvPr id="23" name="Text Placeholder 35"/>
          <p:cNvSpPr txBox="1">
            <a:spLocks noChangeAspect="1"/>
          </p:cNvSpPr>
          <p:nvPr/>
        </p:nvSpPr>
        <p:spPr bwMode="auto">
          <a:xfrm>
            <a:off x="1828800" y="1447800"/>
            <a:ext cx="3048000" cy="573088"/>
          </a:xfrm>
          <a:prstGeom prst="cloud">
            <a:avLst/>
          </a:prstGeom>
          <a:solidFill>
            <a:srgbClr val="95FF9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1899" tIns="60949" rIns="121899" bIns="60949"/>
          <a:lstStyle>
            <a:lvl1pPr marL="385166" indent="-308979" algn="l" defTabSz="914361" rtl="0" eaLnBrk="1" latinLnBrk="0" hangingPunct="1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tabLst/>
              <a:defRPr lang="en-US" sz="2700" b="0" i="0" kern="1200">
                <a:solidFill>
                  <a:schemeClr val="tx2"/>
                </a:solidFill>
                <a:latin typeface="+mn-lt"/>
                <a:ea typeface="+mn-ea"/>
                <a:cs typeface="CiscoSans ExtraLight"/>
              </a:defRPr>
            </a:lvl1pPr>
            <a:lvl2pPr marL="689913" indent="-287816" algn="l" defTabSz="914361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lang="en-US" sz="2400" b="0" i="0" kern="1200">
                <a:solidFill>
                  <a:schemeClr val="tx2"/>
                </a:solidFill>
                <a:latin typeface="+mn-lt"/>
                <a:ea typeface="+mn-ea"/>
                <a:cs typeface="CiscoSans ExtraLight"/>
              </a:defRPr>
            </a:lvl2pPr>
            <a:lvl3pPr marL="998892" indent="-228560" algn="l" defTabSz="914361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lang="en-US" sz="2100" b="0" i="0" kern="1200">
                <a:solidFill>
                  <a:schemeClr val="tx2"/>
                </a:solidFill>
                <a:latin typeface="+mn-lt"/>
                <a:ea typeface="+mn-ea"/>
                <a:cs typeface="CiscoSans ExtraLight"/>
              </a:defRPr>
            </a:lvl3pPr>
            <a:lvl4pPr marL="1225336" indent="-228560" algn="l" defTabSz="914361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lang="en-US" sz="1900" b="0" i="0" kern="1200">
                <a:solidFill>
                  <a:schemeClr val="tx2"/>
                </a:solidFill>
                <a:latin typeface="+mn-lt"/>
                <a:ea typeface="+mn-ea"/>
                <a:cs typeface="CiscoSans ExtraLight"/>
              </a:defRPr>
            </a:lvl4pPr>
            <a:lvl5pPr marL="1443314" indent="-228560" algn="l" defTabSz="914361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lang="en-US" sz="1600" b="0" i="0" kern="1200">
                <a:solidFill>
                  <a:schemeClr val="tx2"/>
                </a:solidFill>
                <a:latin typeface="+mn-lt"/>
                <a:ea typeface="+mn-ea"/>
                <a:cs typeface="CiscoSans ExtraLight"/>
              </a:defRPr>
            </a:lvl5pPr>
            <a:lvl6pPr marL="1151798" indent="-228591" algn="l" defTabSz="914361" rtl="0" eaLnBrk="1" latinLnBrk="0" hangingPunct="1">
              <a:spcBef>
                <a:spcPts val="800"/>
              </a:spcBef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782" indent="-228560" algn="l" defTabSz="914361" rtl="0" eaLnBrk="1" latinLnBrk="0" hangingPunct="1">
              <a:spcBef>
                <a:spcPts val="800"/>
              </a:spcBef>
              <a:buFont typeface="Arial" pitchFamily="34" charset="0"/>
              <a:buChar char="•"/>
              <a:defRPr sz="1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67" indent="0" algn="l" defTabSz="914361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38" indent="-228591" algn="l" defTabSz="9143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187" indent="0" algn="ctr">
              <a:buFont typeface="Wingdings" panose="05000000000000000000" pitchFamily="2" charset="2"/>
              <a:buNone/>
              <a:defRPr/>
            </a:pPr>
            <a:r>
              <a:rPr sz="1200" dirty="0" smtClean="0"/>
              <a:t> Core Layer with IS-IS</a:t>
            </a:r>
            <a:endParaRPr sz="1200" dirty="0"/>
          </a:p>
        </p:txBody>
      </p: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 flipV="1">
            <a:off x="1905000" y="1905000"/>
            <a:ext cx="457200" cy="762000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ash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/>
          <p:cNvCxnSpPr>
            <a:cxnSpLocks noChangeShapeType="1"/>
          </p:cNvCxnSpPr>
          <p:nvPr/>
        </p:nvCxnSpPr>
        <p:spPr bwMode="auto">
          <a:xfrm flipH="1" flipV="1">
            <a:off x="4419600" y="1905000"/>
            <a:ext cx="152400" cy="685800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ash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7" name="TextBox 27"/>
          <p:cNvSpPr txBox="1">
            <a:spLocks noChangeArrowheads="1"/>
          </p:cNvSpPr>
          <p:nvPr/>
        </p:nvSpPr>
        <p:spPr bwMode="auto">
          <a:xfrm>
            <a:off x="6553200" y="5497513"/>
            <a:ext cx="167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>
                <a:solidFill>
                  <a:srgbClr val="3366FF"/>
                </a:solidFill>
              </a:rPr>
              <a:t>Access Layer</a:t>
            </a:r>
          </a:p>
        </p:txBody>
      </p:sp>
      <p:sp>
        <p:nvSpPr>
          <p:cNvPr id="23578" name="TextBox 29"/>
          <p:cNvSpPr txBox="1">
            <a:spLocks noChangeArrowheads="1"/>
          </p:cNvSpPr>
          <p:nvPr/>
        </p:nvSpPr>
        <p:spPr bwMode="auto">
          <a:xfrm>
            <a:off x="5181600" y="2667000"/>
            <a:ext cx="2224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>
                <a:solidFill>
                  <a:srgbClr val="3366FF"/>
                </a:solidFill>
              </a:rPr>
              <a:t>Aggregation Layer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4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355151" y="5939067"/>
            <a:ext cx="1329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0/0 -&gt; S1, </a:t>
            </a:r>
            <a:r>
              <a:rPr lang="en-US" sz="1200" b="1" dirty="0" smtClean="0"/>
              <a:t>S2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64889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5" grpId="0"/>
      <p:bldP spid="23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214044"/>
            <a:ext cx="7936787" cy="914400"/>
          </a:xfrm>
        </p:spPr>
        <p:txBody>
          <a:bodyPr/>
          <a:lstStyle/>
          <a:p>
            <a:pPr eaLnBrk="1" hangingPunct="1"/>
            <a:r>
              <a:rPr lang="en-US" altLang="x-none" dirty="0"/>
              <a:t>TLV </a:t>
            </a:r>
            <a:r>
              <a:rPr lang="en-US" altLang="x-none"/>
              <a:t>in </a:t>
            </a:r>
            <a:r>
              <a:rPr lang="en-US" altLang="x-none" smtClean="0"/>
              <a:t>Hello/CSF-LSP</a:t>
            </a:r>
            <a:endParaRPr lang="en-US" altLang="x-none" dirty="0"/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380999" y="3657600"/>
            <a:ext cx="854724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3000" dirty="0"/>
              <a:t>L: Leaf mode bit; R: Default Route Gateway bit; B: Leaf-Leaf bit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en-US" sz="3000" dirty="0"/>
              <a:t>‘</a:t>
            </a:r>
            <a:r>
              <a:rPr lang="en-US" altLang="x-none" sz="3000" dirty="0"/>
              <a:t>Default Route metric</a:t>
            </a:r>
            <a:r>
              <a:rPr lang="en-US" altLang="en-US" sz="3000" dirty="0"/>
              <a:t>’</a:t>
            </a:r>
            <a:r>
              <a:rPr lang="en-US" altLang="x-none" sz="3000" dirty="0"/>
              <a:t> is removed. Can use IS-IS </a:t>
            </a:r>
            <a:r>
              <a:rPr lang="en-US" altLang="x-none" sz="3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Reverse Metric</a:t>
            </a:r>
            <a:r>
              <a:rPr lang="en-US" altLang="x-none" sz="3000" i="1" dirty="0"/>
              <a:t> </a:t>
            </a:r>
            <a:r>
              <a:rPr lang="en-US" altLang="x-none" sz="3000" dirty="0"/>
              <a:t>from Spine to Leaf </a:t>
            </a:r>
            <a:r>
              <a:rPr lang="en-US" altLang="x-none" sz="3000" dirty="0" smtClean="0"/>
              <a:t>nodes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3000" dirty="0" smtClean="0"/>
              <a:t>Optional Sub-TLVs: </a:t>
            </a:r>
            <a:r>
              <a:rPr lang="en-US" altLang="x-none" sz="3000" i="1" dirty="0" smtClean="0"/>
              <a:t>Leaf-Set</a:t>
            </a:r>
            <a:r>
              <a:rPr lang="en-US" altLang="x-none" sz="3000" dirty="0" smtClean="0"/>
              <a:t>, </a:t>
            </a:r>
            <a:r>
              <a:rPr lang="en-US" altLang="x-none" sz="3000" i="1" dirty="0" smtClean="0"/>
              <a:t>Info-</a:t>
            </a:r>
            <a:r>
              <a:rPr lang="en-US" altLang="x-none" sz="3000" i="1" dirty="0" err="1" smtClean="0"/>
              <a:t>Req</a:t>
            </a:r>
            <a:r>
              <a:rPr lang="en-US" altLang="x-none" sz="3000" dirty="0" smtClean="0"/>
              <a:t>, </a:t>
            </a:r>
            <a:r>
              <a:rPr lang="en-US" altLang="x-none" sz="3000" i="1" dirty="0" smtClean="0"/>
              <a:t>IPv4/6 Info-Advertise</a:t>
            </a:r>
            <a:endParaRPr lang="en-US" altLang="x-none" sz="3000" i="1" dirty="0"/>
          </a:p>
          <a:p>
            <a:pPr eaLnBrk="1" hangingPunct="1"/>
            <a:endParaRPr lang="en-US" altLang="x-none" sz="3000" dirty="0"/>
          </a:p>
        </p:txBody>
      </p:sp>
      <p:pic>
        <p:nvPicPr>
          <p:cNvPr id="21507" name="Picture 1" descr="Screen Shot 2016-11-11 at 4.40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35845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2" descr="Screen Shot 2016-11-11 at 4.40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6735763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3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Link/Node </a:t>
            </a:r>
            <a:r>
              <a:rPr lang="en-US" dirty="0" smtClean="0"/>
              <a:t>Down </a:t>
            </a:r>
            <a:r>
              <a:rPr lang="en-US" dirty="0" smtClean="0"/>
              <a:t>(CLOS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663939" y="3272659"/>
            <a:ext cx="675042" cy="119746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7967829">
            <a:off x="2202865" y="3559093"/>
            <a:ext cx="1250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IIH S-bit, Leaf-Set</a:t>
            </a:r>
            <a:endParaRPr lang="en-US" sz="12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848949" y="3245953"/>
            <a:ext cx="774222" cy="122417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3540000">
            <a:off x="7898818" y="3528364"/>
            <a:ext cx="1020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IIH L-bit, LSPs</a:t>
            </a:r>
            <a:endParaRPr lang="en-US" sz="1200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593173" y="3154976"/>
            <a:ext cx="891884" cy="1612631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644215" y="3054578"/>
            <a:ext cx="2034893" cy="1636221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39840" y="3150581"/>
            <a:ext cx="99462" cy="1623632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20" idx="2"/>
          </p:cNvCxnSpPr>
          <p:nvPr/>
        </p:nvCxnSpPr>
        <p:spPr>
          <a:xfrm flipH="1">
            <a:off x="4000416" y="3150581"/>
            <a:ext cx="943174" cy="1644237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23" idx="0"/>
          </p:cNvCxnSpPr>
          <p:nvPr/>
        </p:nvCxnSpPr>
        <p:spPr>
          <a:xfrm>
            <a:off x="3705535" y="3137421"/>
            <a:ext cx="1337517" cy="1636792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92835" y="3151907"/>
            <a:ext cx="169398" cy="1642987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38981" y="2595405"/>
            <a:ext cx="606088" cy="547242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FFFFFF"/>
              </a:gs>
            </a:gsLst>
            <a:lin ang="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</a:t>
            </a:r>
            <a:r>
              <a:rPr lang="en-US" sz="1000" dirty="0" smtClean="0"/>
              <a:t>1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4640546" y="2603339"/>
            <a:ext cx="606088" cy="54724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</a:t>
            </a:r>
            <a:r>
              <a:rPr lang="en-US" sz="1000" dirty="0"/>
              <a:t>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84451" y="4690799"/>
            <a:ext cx="448934" cy="36846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L</a:t>
            </a:r>
            <a:r>
              <a:rPr lang="en-US" sz="1000" dirty="0"/>
              <a:t>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653241" y="4783267"/>
            <a:ext cx="448934" cy="36846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L2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4818585" y="4774213"/>
            <a:ext cx="448934" cy="36846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L3</a:t>
            </a:r>
            <a:endParaRPr lang="en-US" sz="1000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8272046" y="5151800"/>
            <a:ext cx="0" cy="385405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220380" y="5087193"/>
            <a:ext cx="7102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p</a:t>
            </a:r>
            <a:r>
              <a:rPr lang="en-US" sz="1000" b="1" dirty="0" smtClean="0">
                <a:solidFill>
                  <a:srgbClr val="0000FF"/>
                </a:solidFill>
              </a:rPr>
              <a:t>1, p2, p3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88" name="Footer Placeholder 8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115" name="Slide Number Placeholder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6</a:t>
            </a:fld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6921609" y="4790048"/>
            <a:ext cx="448934" cy="368463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L5</a:t>
            </a:r>
            <a:endParaRPr lang="en-US" sz="1000" dirty="0"/>
          </a:p>
        </p:txBody>
      </p:sp>
      <p:sp>
        <p:nvSpPr>
          <p:cNvPr id="111" name="Rectangle 110"/>
          <p:cNvSpPr/>
          <p:nvPr/>
        </p:nvSpPr>
        <p:spPr>
          <a:xfrm>
            <a:off x="7980502" y="4787706"/>
            <a:ext cx="448934" cy="368463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L6</a:t>
            </a:r>
            <a:endParaRPr lang="en-US" sz="1000" dirty="0"/>
          </a:p>
        </p:txBody>
      </p:sp>
      <p:sp>
        <p:nvSpPr>
          <p:cNvPr id="123" name="Rectangle 122"/>
          <p:cNvSpPr/>
          <p:nvPr/>
        </p:nvSpPr>
        <p:spPr>
          <a:xfrm>
            <a:off x="7040811" y="2609792"/>
            <a:ext cx="606088" cy="547242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</a:t>
            </a:r>
            <a:r>
              <a:rPr lang="en-US" sz="1000" dirty="0"/>
              <a:t>4</a:t>
            </a:r>
          </a:p>
        </p:txBody>
      </p:sp>
      <p:cxnSp>
        <p:nvCxnSpPr>
          <p:cNvPr id="151" name="Straight Connector 150"/>
          <p:cNvCxnSpPr/>
          <p:nvPr/>
        </p:nvCxnSpPr>
        <p:spPr>
          <a:xfrm>
            <a:off x="6080872" y="3157240"/>
            <a:ext cx="901579" cy="1632808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endCxn id="111" idx="0"/>
          </p:cNvCxnSpPr>
          <p:nvPr/>
        </p:nvCxnSpPr>
        <p:spPr>
          <a:xfrm>
            <a:off x="6243463" y="3175075"/>
            <a:ext cx="1961506" cy="1612631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H="1">
            <a:off x="6088534" y="3157034"/>
            <a:ext cx="1178320" cy="1605931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>
            <a:stCxn id="123" idx="2"/>
            <a:endCxn id="109" idx="0"/>
          </p:cNvCxnSpPr>
          <p:nvPr/>
        </p:nvCxnSpPr>
        <p:spPr>
          <a:xfrm flipH="1">
            <a:off x="7146076" y="3157034"/>
            <a:ext cx="197779" cy="1633014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7482545" y="3182095"/>
            <a:ext cx="866501" cy="1585512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4161744" y="1584127"/>
            <a:ext cx="767197" cy="547242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FFFFFF"/>
              </a:gs>
            </a:gsLst>
            <a:lin ang="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</a:t>
            </a:r>
            <a:r>
              <a:rPr lang="en-US" sz="1000" dirty="0" smtClean="0"/>
              <a:t>1</a:t>
            </a:r>
            <a:endParaRPr lang="en-US" sz="1000" dirty="0"/>
          </a:p>
        </p:txBody>
      </p:sp>
      <p:sp>
        <p:nvSpPr>
          <p:cNvPr id="162" name="Rectangle 161"/>
          <p:cNvSpPr/>
          <p:nvPr/>
        </p:nvSpPr>
        <p:spPr>
          <a:xfrm>
            <a:off x="6166062" y="1582581"/>
            <a:ext cx="767197" cy="547242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FFFFFF"/>
              </a:gs>
            </a:gsLst>
            <a:lin ang="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</a:t>
            </a:r>
            <a:r>
              <a:rPr lang="en-US" sz="1000" dirty="0"/>
              <a:t>2</a:t>
            </a:r>
          </a:p>
        </p:txBody>
      </p:sp>
      <p:cxnSp>
        <p:nvCxnSpPr>
          <p:cNvPr id="163" name="Straight Connector 162"/>
          <p:cNvCxnSpPr/>
          <p:nvPr/>
        </p:nvCxnSpPr>
        <p:spPr>
          <a:xfrm flipH="1">
            <a:off x="3497386" y="2119040"/>
            <a:ext cx="824569" cy="490958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4468343" y="2131369"/>
            <a:ext cx="398247" cy="471970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4817006" y="2144423"/>
            <a:ext cx="2249744" cy="490958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H="1">
            <a:off x="3701336" y="2134798"/>
            <a:ext cx="2657992" cy="465575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>
            <a:stCxn id="162" idx="2"/>
          </p:cNvCxnSpPr>
          <p:nvPr/>
        </p:nvCxnSpPr>
        <p:spPr>
          <a:xfrm flipH="1">
            <a:off x="5058194" y="2129823"/>
            <a:ext cx="1491467" cy="462963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6775625" y="2156752"/>
            <a:ext cx="599368" cy="478629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>
            <a:off x="7283811" y="1870678"/>
            <a:ext cx="679657" cy="73589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 flipV="1">
            <a:off x="3250801" y="1966843"/>
            <a:ext cx="750498" cy="54230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129477" y="1904827"/>
            <a:ext cx="2608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dirty="0" smtClean="0"/>
              <a:t>L4 picks S3 0/0, forward to L6 for p3</a:t>
            </a:r>
            <a:endParaRPr lang="en-US" sz="1200" dirty="0"/>
          </a:p>
        </p:txBody>
      </p:sp>
      <p:sp>
        <p:nvSpPr>
          <p:cNvPr id="187" name="Explosion 1 186"/>
          <p:cNvSpPr/>
          <p:nvPr/>
        </p:nvSpPr>
        <p:spPr>
          <a:xfrm flipH="1">
            <a:off x="7419925" y="4049004"/>
            <a:ext cx="247719" cy="247743"/>
          </a:xfrm>
          <a:prstGeom prst="irregularSeal1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137637" y="2208055"/>
            <a:ext cx="1369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b="1" dirty="0" smtClean="0">
                <a:solidFill>
                  <a:srgbClr val="FD8611"/>
                </a:solidFill>
              </a:rPr>
              <a:t>S3-L6 link down</a:t>
            </a:r>
            <a:endParaRPr lang="en-US" sz="1200" b="1" dirty="0">
              <a:solidFill>
                <a:srgbClr val="FD8611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29747" y="2483745"/>
            <a:ext cx="2152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dirty="0" smtClean="0">
                <a:solidFill>
                  <a:srgbClr val="0070C0"/>
                </a:solidFill>
              </a:rPr>
              <a:t>S3 Leaf-Set lost L6 in sub-TLV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545330" y="5311521"/>
            <a:ext cx="1329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0/0 -&gt; S3, S4</a:t>
            </a:r>
            <a:endParaRPr lang="en-US" sz="1200" b="1" dirty="0"/>
          </a:p>
        </p:txBody>
      </p:sp>
      <p:sp>
        <p:nvSpPr>
          <p:cNvPr id="206" name="TextBox 205"/>
          <p:cNvSpPr txBox="1"/>
          <p:nvPr/>
        </p:nvSpPr>
        <p:spPr>
          <a:xfrm>
            <a:off x="134187" y="2734777"/>
            <a:ext cx="2854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dirty="0" smtClean="0">
                <a:solidFill>
                  <a:srgbClr val="00B050"/>
                </a:solidFill>
              </a:rPr>
              <a:t>L4 picks S4, sending “forward prefixes behind node L6” Info-</a:t>
            </a:r>
            <a:r>
              <a:rPr lang="en-US" sz="1200" dirty="0" err="1" smtClean="0">
                <a:solidFill>
                  <a:srgbClr val="00B050"/>
                </a:solidFill>
              </a:rPr>
              <a:t>Req</a:t>
            </a:r>
            <a:r>
              <a:rPr lang="en-US" sz="1200" dirty="0" smtClean="0">
                <a:solidFill>
                  <a:srgbClr val="00B050"/>
                </a:solidFill>
              </a:rPr>
              <a:t> sub-TLV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126297" y="3121428"/>
            <a:ext cx="2529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dirty="0" smtClean="0">
                <a:solidFill>
                  <a:srgbClr val="FF0000"/>
                </a:solidFill>
              </a:rPr>
              <a:t>S4 replies with “Prefixes are: p1, and p3 for L6” Info-</a:t>
            </a:r>
            <a:r>
              <a:rPr lang="en-US" sz="1200" dirty="0" err="1" smtClean="0">
                <a:solidFill>
                  <a:srgbClr val="FF0000"/>
                </a:solidFill>
              </a:rPr>
              <a:t>Adv</a:t>
            </a:r>
            <a:r>
              <a:rPr lang="en-US" sz="1200" dirty="0" smtClean="0">
                <a:solidFill>
                  <a:srgbClr val="FF0000"/>
                </a:solidFill>
              </a:rPr>
              <a:t> sub-TLV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5537440" y="5550224"/>
            <a:ext cx="1437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</a:t>
            </a:r>
            <a:r>
              <a:rPr lang="en-US" sz="1200" b="1" dirty="0" smtClean="0"/>
              <a:t>1, p3 -&gt; S4</a:t>
            </a:r>
            <a:endParaRPr lang="en-US" sz="1200" b="1" dirty="0"/>
          </a:p>
        </p:txBody>
      </p:sp>
      <p:sp>
        <p:nvSpPr>
          <p:cNvPr id="212" name="TextBox 211"/>
          <p:cNvSpPr txBox="1"/>
          <p:nvPr/>
        </p:nvSpPr>
        <p:spPr>
          <a:xfrm>
            <a:off x="118407" y="3516298"/>
            <a:ext cx="2529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dirty="0" smtClean="0"/>
              <a:t>L4 adds more specific entries p1, p3 with nexthop to S4</a:t>
            </a:r>
            <a:endParaRPr lang="en-US" sz="1200" dirty="0"/>
          </a:p>
        </p:txBody>
      </p:sp>
      <p:sp>
        <p:nvSpPr>
          <p:cNvPr id="216" name="TextBox 215"/>
          <p:cNvSpPr txBox="1"/>
          <p:nvPr/>
        </p:nvSpPr>
        <p:spPr>
          <a:xfrm>
            <a:off x="113968" y="3987913"/>
            <a:ext cx="2269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dirty="0" smtClean="0">
                <a:solidFill>
                  <a:srgbClr val="FFFF00"/>
                </a:solidFill>
              </a:rPr>
              <a:t>L4 picks S4 lookup p3, forward to L6 for p3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816328" y="2609998"/>
            <a:ext cx="606088" cy="547242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</a:t>
            </a:r>
            <a:r>
              <a:rPr lang="en-US" sz="1000" dirty="0"/>
              <a:t>3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4699203" y="2130069"/>
            <a:ext cx="1275255" cy="498917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6282701" y="2137860"/>
            <a:ext cx="411922" cy="462963"/>
          </a:xfrm>
          <a:prstGeom prst="line">
            <a:avLst/>
          </a:prstGeom>
          <a:ln w="2857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5803211" y="4777503"/>
            <a:ext cx="448934" cy="368463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L4</a:t>
            </a:r>
            <a:endParaRPr lang="en-US" sz="1000" dirty="0"/>
          </a:p>
        </p:txBody>
      </p:sp>
      <p:cxnSp>
        <p:nvCxnSpPr>
          <p:cNvPr id="94" name="Straight Connector 93"/>
          <p:cNvCxnSpPr/>
          <p:nvPr/>
        </p:nvCxnSpPr>
        <p:spPr>
          <a:xfrm flipH="1">
            <a:off x="5910763" y="3148009"/>
            <a:ext cx="61760" cy="1605396"/>
          </a:xfrm>
          <a:prstGeom prst="line">
            <a:avLst/>
          </a:prstGeom>
          <a:ln w="127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 rot="2928826">
            <a:off x="7294816" y="1936339"/>
            <a:ext cx="1117860" cy="461665"/>
          </a:xfrm>
          <a:prstGeom prst="rect">
            <a:avLst/>
          </a:prstGeom>
          <a:noFill/>
          <a:scene3d>
            <a:camera prst="orthographicFront">
              <a:rot lat="0" lon="19799991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Normal IS-IS, or L1-L2</a:t>
            </a:r>
            <a:endParaRPr lang="en-US" sz="1200" dirty="0"/>
          </a:p>
        </p:txBody>
      </p:sp>
      <p:sp>
        <p:nvSpPr>
          <p:cNvPr id="105" name="TextBox 104"/>
          <p:cNvSpPr txBox="1"/>
          <p:nvPr/>
        </p:nvSpPr>
        <p:spPr>
          <a:xfrm rot="19433915">
            <a:off x="3030128" y="1746035"/>
            <a:ext cx="988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Normal IS-IS,</a:t>
            </a:r>
          </a:p>
          <a:p>
            <a:r>
              <a:rPr lang="en-US" sz="1200" dirty="0" smtClean="0"/>
              <a:t>Or L1-L2</a:t>
            </a:r>
            <a:endParaRPr lang="en-US" sz="1200" dirty="0"/>
          </a:p>
        </p:txBody>
      </p:sp>
      <p:sp>
        <p:nvSpPr>
          <p:cNvPr id="49" name="Freeform 48"/>
          <p:cNvSpPr/>
          <p:nvPr/>
        </p:nvSpPr>
        <p:spPr>
          <a:xfrm>
            <a:off x="5768073" y="2986191"/>
            <a:ext cx="2519279" cy="1961194"/>
          </a:xfrm>
          <a:custGeom>
            <a:avLst/>
            <a:gdLst>
              <a:gd name="connsiteX0" fmla="*/ 189965 w 2519279"/>
              <a:gd name="connsiteY0" fmla="*/ 1961194 h 1961194"/>
              <a:gd name="connsiteX1" fmla="*/ 16710 w 2519279"/>
              <a:gd name="connsiteY1" fmla="*/ 1066045 h 1961194"/>
              <a:gd name="connsiteX2" fmla="*/ 189965 w 2519279"/>
              <a:gd name="connsiteY2" fmla="*/ 7266 h 1961194"/>
              <a:gd name="connsiteX3" fmla="*/ 1633754 w 2519279"/>
              <a:gd name="connsiteY3" fmla="*/ 661784 h 1961194"/>
              <a:gd name="connsiteX4" fmla="*/ 2519279 w 2519279"/>
              <a:gd name="connsiteY4" fmla="*/ 1845691 h 196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279" h="1961194">
                <a:moveTo>
                  <a:pt x="189965" y="1961194"/>
                </a:moveTo>
                <a:cubicBezTo>
                  <a:pt x="103337" y="1676447"/>
                  <a:pt x="16710" y="1391700"/>
                  <a:pt x="16710" y="1066045"/>
                </a:cubicBezTo>
                <a:cubicBezTo>
                  <a:pt x="16710" y="740390"/>
                  <a:pt x="-79542" y="74643"/>
                  <a:pt x="189965" y="7266"/>
                </a:cubicBezTo>
                <a:cubicBezTo>
                  <a:pt x="459472" y="-60111"/>
                  <a:pt x="1245535" y="355380"/>
                  <a:pt x="1633754" y="661784"/>
                </a:cubicBezTo>
                <a:cubicBezTo>
                  <a:pt x="2021973" y="968188"/>
                  <a:pt x="2270626" y="1406939"/>
                  <a:pt x="2519279" y="1845691"/>
                </a:cubicBezTo>
              </a:path>
            </a:pathLst>
          </a:custGeom>
          <a:noFill/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6236054" y="3227266"/>
            <a:ext cx="804757" cy="1421736"/>
          </a:xfrm>
          <a:prstGeom prst="straightConnector1">
            <a:avLst/>
          </a:prstGeom>
          <a:ln>
            <a:solidFill>
              <a:srgbClr val="0070C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H="1">
            <a:off x="6015553" y="3244949"/>
            <a:ext cx="46006" cy="1428151"/>
          </a:xfrm>
          <a:prstGeom prst="straightConnector1">
            <a:avLst/>
          </a:prstGeom>
          <a:ln>
            <a:solidFill>
              <a:srgbClr val="0070C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>
            <a:off x="6166062" y="3272659"/>
            <a:ext cx="900688" cy="11974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H="1">
            <a:off x="6287643" y="3436275"/>
            <a:ext cx="900688" cy="1197469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Freeform 55"/>
          <p:cNvSpPr/>
          <p:nvPr/>
        </p:nvSpPr>
        <p:spPr>
          <a:xfrm>
            <a:off x="6035040" y="2953230"/>
            <a:ext cx="2348564" cy="1955654"/>
          </a:xfrm>
          <a:custGeom>
            <a:avLst/>
            <a:gdLst>
              <a:gd name="connsiteX0" fmla="*/ 0 w 2348564"/>
              <a:gd name="connsiteY0" fmla="*/ 1955654 h 1955654"/>
              <a:gd name="connsiteX1" fmla="*/ 288758 w 2348564"/>
              <a:gd name="connsiteY1" fmla="*/ 1070130 h 1955654"/>
              <a:gd name="connsiteX2" fmla="*/ 606392 w 2348564"/>
              <a:gd name="connsiteY2" fmla="*/ 502239 h 1955654"/>
              <a:gd name="connsiteX3" fmla="*/ 1289785 w 2348564"/>
              <a:gd name="connsiteY3" fmla="*/ 11351 h 1955654"/>
              <a:gd name="connsiteX4" fmla="*/ 2127183 w 2348564"/>
              <a:gd name="connsiteY4" fmla="*/ 1002753 h 1955654"/>
              <a:gd name="connsiteX5" fmla="*/ 2348564 w 2348564"/>
              <a:gd name="connsiteY5" fmla="*/ 1869027 h 195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8564" h="1955654">
                <a:moveTo>
                  <a:pt x="0" y="1955654"/>
                </a:moveTo>
                <a:cubicBezTo>
                  <a:pt x="93846" y="1634010"/>
                  <a:pt x="187693" y="1312366"/>
                  <a:pt x="288758" y="1070130"/>
                </a:cubicBezTo>
                <a:cubicBezTo>
                  <a:pt x="389823" y="827894"/>
                  <a:pt x="439554" y="678702"/>
                  <a:pt x="606392" y="502239"/>
                </a:cubicBezTo>
                <a:cubicBezTo>
                  <a:pt x="773230" y="325776"/>
                  <a:pt x="1036320" y="-72068"/>
                  <a:pt x="1289785" y="11351"/>
                </a:cubicBezTo>
                <a:cubicBezTo>
                  <a:pt x="1543250" y="94770"/>
                  <a:pt x="1950720" y="693140"/>
                  <a:pt x="2127183" y="1002753"/>
                </a:cubicBezTo>
                <a:cubicBezTo>
                  <a:pt x="2303646" y="1312366"/>
                  <a:pt x="2348564" y="1869027"/>
                  <a:pt x="2348564" y="1869027"/>
                </a:cubicBezTo>
              </a:path>
            </a:pathLst>
          </a:custGeom>
          <a:noFill/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129016" y="1503130"/>
            <a:ext cx="2758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dirty="0" smtClean="0"/>
              <a:t>S1-S4 include Leaf-Set sub-TLV when sending Spine-Leaf TLV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 rot="18350370">
            <a:off x="5830692" y="3719541"/>
            <a:ext cx="1181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Info-</a:t>
            </a:r>
            <a:r>
              <a:rPr lang="en-US" sz="1200" dirty="0" err="1" smtClean="0">
                <a:solidFill>
                  <a:srgbClr val="FF0000"/>
                </a:solidFill>
              </a:rPr>
              <a:t>Adv</a:t>
            </a:r>
            <a:r>
              <a:rPr lang="en-US" sz="1200" dirty="0" smtClean="0">
                <a:solidFill>
                  <a:srgbClr val="FF0000"/>
                </a:solidFill>
              </a:rPr>
              <a:t>: p1, p3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 rot="18350370">
            <a:off x="6333868" y="3995229"/>
            <a:ext cx="931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Info-</a:t>
            </a:r>
            <a:r>
              <a:rPr lang="en-US" sz="1200" dirty="0" err="1" smtClean="0">
                <a:solidFill>
                  <a:srgbClr val="00B050"/>
                </a:solidFill>
              </a:rPr>
              <a:t>Req</a:t>
            </a:r>
            <a:r>
              <a:rPr lang="en-US" sz="1200" dirty="0" smtClean="0">
                <a:solidFill>
                  <a:srgbClr val="00B050"/>
                </a:solidFill>
              </a:rPr>
              <a:t>: L6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66" name="Explosion 1 65"/>
          <p:cNvSpPr/>
          <p:nvPr/>
        </p:nvSpPr>
        <p:spPr>
          <a:xfrm flipH="1">
            <a:off x="5064886" y="4796383"/>
            <a:ext cx="247719" cy="247743"/>
          </a:xfrm>
          <a:prstGeom prst="irregularSeal1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113777" y="4430408"/>
            <a:ext cx="2023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b="1" dirty="0" smtClean="0">
                <a:solidFill>
                  <a:srgbClr val="00B0F0"/>
                </a:solidFill>
              </a:rPr>
              <a:t>L3 Node down. Nothing special to do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00644" y="4901862"/>
            <a:ext cx="2023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/>
              <a:buChar char="o"/>
            </a:pPr>
            <a:r>
              <a:rPr lang="en-US" sz="1200" b="1" dirty="0" smtClean="0">
                <a:solidFill>
                  <a:srgbClr val="00B0F0"/>
                </a:solidFill>
              </a:rPr>
              <a:t>S2 Node down. Nothing special to do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70" name="Explosion 1 69"/>
          <p:cNvSpPr/>
          <p:nvPr/>
        </p:nvSpPr>
        <p:spPr>
          <a:xfrm flipH="1" flipV="1">
            <a:off x="4939813" y="2754193"/>
            <a:ext cx="355076" cy="478655"/>
          </a:xfrm>
          <a:prstGeom prst="irregularSeal1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4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61" grpId="0"/>
      <p:bldP spid="184" grpId="0"/>
      <p:bldP spid="187" grpId="0" animBg="1"/>
      <p:bldP spid="188" grpId="0"/>
      <p:bldP spid="201" grpId="0"/>
      <p:bldP spid="202" grpId="0"/>
      <p:bldP spid="206" grpId="0"/>
      <p:bldP spid="210" grpId="0"/>
      <p:bldP spid="211" grpId="0"/>
      <p:bldP spid="212" grpId="0"/>
      <p:bldP spid="216" grpId="0"/>
      <p:bldP spid="104" grpId="0"/>
      <p:bldP spid="105" grpId="0"/>
      <p:bldP spid="49" grpId="0" animBg="1"/>
      <p:bldP spid="49" grpId="1" animBg="1"/>
      <p:bldP spid="56" grpId="0" animBg="1"/>
      <p:bldP spid="69" grpId="0"/>
      <p:bldP spid="64" grpId="0"/>
      <p:bldP spid="65" grpId="0"/>
      <p:bldP spid="66" grpId="0" animBg="1"/>
      <p:bldP spid="66" grpId="1" animBg="1"/>
      <p:bldP spid="67" grpId="0"/>
      <p:bldP spid="68" grpId="0"/>
      <p:bldP spid="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628562" cy="914400"/>
          </a:xfrm>
        </p:spPr>
        <p:txBody>
          <a:bodyPr/>
          <a:lstStyle/>
          <a:p>
            <a:pPr eaLnBrk="1" hangingPunct="1"/>
            <a:r>
              <a:rPr lang="en-US" altLang="x-none" dirty="0"/>
              <a:t>Spine-Leaf </a:t>
            </a:r>
            <a:r>
              <a:rPr lang="en-US" altLang="x-none" dirty="0" smtClean="0"/>
              <a:t>Summary</a:t>
            </a:r>
            <a:endParaRPr lang="en-US" altLang="x-none" dirty="0"/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381000" y="1295400"/>
            <a:ext cx="8305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2800" dirty="0" smtClean="0"/>
              <a:t>Leaf (</a:t>
            </a:r>
            <a:r>
              <a:rPr lang="en-US" altLang="x-none" sz="2800" dirty="0" err="1" smtClean="0"/>
              <a:t>ToR</a:t>
            </a:r>
            <a:r>
              <a:rPr lang="en-US" altLang="x-none" sz="2800" dirty="0" smtClean="0"/>
              <a:t>) </a:t>
            </a:r>
            <a:r>
              <a:rPr lang="en-US" altLang="x-none" sz="2800" dirty="0" smtClean="0"/>
              <a:t>nodes </a:t>
            </a:r>
            <a:r>
              <a:rPr lang="en-US" altLang="x-none" sz="2800" dirty="0" smtClean="0"/>
              <a:t>have </a:t>
            </a:r>
            <a:r>
              <a:rPr lang="en-US" altLang="x-none" sz="2800" dirty="0" smtClean="0"/>
              <a:t>no topology of the network, SPF is not even needed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2800" dirty="0" smtClean="0"/>
              <a:t>Rich connectivity without IGP flooding issues</a:t>
            </a:r>
            <a:endParaRPr lang="en-US" altLang="x-none" sz="2800" dirty="0"/>
          </a:p>
          <a:p>
            <a:pPr eaLnBrk="1" hangingPunct="1">
              <a:buFont typeface="Arial" charset="0"/>
              <a:buChar char="•"/>
            </a:pPr>
            <a:r>
              <a:rPr lang="en-US" altLang="x-none" sz="2800" dirty="0" smtClean="0"/>
              <a:t>If topology has interconnections among Spine nodes, or core layer connectivity, reroute is possible </a:t>
            </a:r>
            <a:r>
              <a:rPr lang="en-US" altLang="x-none" sz="2800" dirty="0" smtClean="0"/>
              <a:t>in events of</a:t>
            </a:r>
            <a:r>
              <a:rPr lang="en-US" altLang="x-none" sz="2800" dirty="0" smtClean="0"/>
              <a:t> </a:t>
            </a:r>
            <a:r>
              <a:rPr lang="en-US" altLang="x-none" sz="2800" dirty="0" smtClean="0"/>
              <a:t>link/node down</a:t>
            </a:r>
            <a:endParaRPr lang="en-US" altLang="x-none" sz="2800" dirty="0"/>
          </a:p>
          <a:p>
            <a:pPr eaLnBrk="1" hangingPunct="1">
              <a:buFont typeface="Arial" charset="0"/>
              <a:buChar char="•"/>
            </a:pPr>
            <a:r>
              <a:rPr lang="en-US" altLang="x-none" sz="2800" dirty="0" smtClean="0"/>
              <a:t>For pure CLOS without core layer, or to guarantee DC </a:t>
            </a:r>
            <a:r>
              <a:rPr lang="en-US" altLang="x-none" sz="2800" dirty="0" smtClean="0"/>
              <a:t>data forwarding </a:t>
            </a:r>
            <a:r>
              <a:rPr lang="en-US" altLang="x-none" sz="2800" dirty="0" smtClean="0"/>
              <a:t>latency, ‘negative routing’ or ‘conversational learning’ can be </a:t>
            </a:r>
            <a:r>
              <a:rPr lang="en-US" altLang="x-none" sz="2800" dirty="0" smtClean="0"/>
              <a:t>utilized </a:t>
            </a:r>
            <a:r>
              <a:rPr lang="en-US" altLang="x-none" sz="2800" dirty="0" smtClean="0"/>
              <a:t>to learn specific </a:t>
            </a:r>
            <a:r>
              <a:rPr lang="en-US" altLang="x-none" sz="2800" dirty="0" smtClean="0"/>
              <a:t>prefixes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2800" dirty="0" smtClean="0"/>
              <a:t>Can be a ‘thin-layer’ of underlay in an overlay routing/forwarding Data Centers</a:t>
            </a:r>
            <a:endParaRPr lang="en-US" altLang="x-none" sz="2800" dirty="0"/>
          </a:p>
          <a:p>
            <a:pPr eaLnBrk="1" hangingPunct="1">
              <a:buFont typeface="Arial" charset="0"/>
              <a:buChar char="•"/>
            </a:pPr>
            <a:endParaRPr lang="en-US" altLang="x-none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Spine-Leaf Extension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E78F-3AAF-8A44-AD85-07C7024A70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5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1063</TotalTime>
  <Words>449</Words>
  <Application>Microsoft Macintosh PowerPoint</Application>
  <PresentationFormat>On-screen Show (4:3)</PresentationFormat>
  <Paragraphs>90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BlairMdITC TT-Medium</vt:lpstr>
      <vt:lpstr>Calibri</vt:lpstr>
      <vt:lpstr>CiscoSans ExtraLight</vt:lpstr>
      <vt:lpstr>Courier New</vt:lpstr>
      <vt:lpstr>ＭＳ Ｐゴシック</vt:lpstr>
      <vt:lpstr>Wingdings</vt:lpstr>
      <vt:lpstr>Arial</vt:lpstr>
      <vt:lpstr>Office Theme</vt:lpstr>
      <vt:lpstr>IS-IS Spine-Leaf  DC RTGWG Interim</vt:lpstr>
      <vt:lpstr>Agenda</vt:lpstr>
      <vt:lpstr>Spine-Leaf Use Cases  </vt:lpstr>
      <vt:lpstr>Extension Basics</vt:lpstr>
      <vt:lpstr>TLV in Hello/CSF-LSP</vt:lpstr>
      <vt:lpstr>Link/Node Down (CLOS)</vt:lpstr>
      <vt:lpstr>Spine-Leaf Summary</vt:lpstr>
    </vt:vector>
  </TitlesOfParts>
  <Company>Cisco Systems, Inc.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Layer3 Stacking</dc:title>
  <dc:creator>Naiming Shen</dc:creator>
  <cp:lastModifiedBy>Microsoft Office User</cp:lastModifiedBy>
  <cp:revision>283</cp:revision>
  <dcterms:created xsi:type="dcterms:W3CDTF">2016-08-10T00:08:01Z</dcterms:created>
  <dcterms:modified xsi:type="dcterms:W3CDTF">2017-01-24T23:37:16Z</dcterms:modified>
</cp:coreProperties>
</file>