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83" r:id="rId2"/>
    <p:sldId id="284" r:id="rId3"/>
    <p:sldId id="286" r:id="rId4"/>
    <p:sldId id="285" r:id="rId5"/>
    <p:sldId id="287" r:id="rId6"/>
    <p:sldId id="288" r:id="rId7"/>
    <p:sldId id="290" r:id="rId8"/>
    <p:sldId id="289" r:id="rId9"/>
    <p:sldId id="291" r:id="rId10"/>
    <p:sldId id="293" r:id="rId11"/>
    <p:sldId id="294" r:id="rId12"/>
    <p:sldId id="292" r:id="rId13"/>
    <p:sldId id="256" r:id="rId14"/>
    <p:sldId id="271" r:id="rId15"/>
    <p:sldId id="297" r:id="rId16"/>
    <p:sldId id="276" r:id="rId17"/>
    <p:sldId id="277" r:id="rId18"/>
    <p:sldId id="279" r:id="rId19"/>
    <p:sldId id="275" r:id="rId20"/>
    <p:sldId id="281" r:id="rId21"/>
    <p:sldId id="295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8" autoAdjust="0"/>
    <p:restoredTop sz="94610" autoAdjust="0"/>
  </p:normalViewPr>
  <p:slideViewPr>
    <p:cSldViewPr snapToGrid="0" snapToObjects="1">
      <p:cViewPr varScale="1">
        <p:scale>
          <a:sx n="117" d="100"/>
          <a:sy n="117" d="100"/>
        </p:scale>
        <p:origin x="108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9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2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PASSporT</a:t>
            </a:r>
            <a:r>
              <a:rPr lang="en-US" dirty="0" smtClean="0"/>
              <a:t> Extensions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STIR Virtual Interim</a:t>
            </a:r>
          </a:p>
          <a:p>
            <a:r>
              <a:rPr lang="en-US" dirty="0"/>
              <a:t>June 2017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03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cna</a:t>
            </a:r>
            <a:r>
              <a:rPr lang="en-US" dirty="0" smtClean="0"/>
              <a:t>” with “</a:t>
            </a:r>
            <a:r>
              <a:rPr lang="en-US" dirty="0" err="1" smtClean="0"/>
              <a:t>ppt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9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Header:</a:t>
            </a:r>
            <a:endParaRPr lang="en-US" dirty="0"/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   { "</a:t>
            </a:r>
            <a:r>
              <a:rPr lang="en-US" sz="1800" dirty="0" err="1" smtClean="0">
                <a:latin typeface="Courier Std" panose="02070409020205020404" pitchFamily="49" charset="0"/>
              </a:rPr>
              <a:t>typ</a:t>
            </a:r>
            <a:r>
              <a:rPr lang="en-US" sz="1800" dirty="0" smtClean="0">
                <a:latin typeface="Courier Std" panose="02070409020205020404" pitchFamily="49" charset="0"/>
              </a:rPr>
              <a:t>":”passport",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     "alg":”ES256“,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     "</a:t>
            </a:r>
            <a:r>
              <a:rPr lang="en-US" sz="1800" dirty="0" err="1" smtClean="0">
                <a:latin typeface="Courier Std" panose="02070409020205020404" pitchFamily="49" charset="0"/>
              </a:rPr>
              <a:t>ppt</a:t>
            </a:r>
            <a:r>
              <a:rPr lang="en-US" sz="1800" dirty="0" smtClean="0">
                <a:latin typeface="Courier Std" panose="02070409020205020404" pitchFamily="49" charset="0"/>
              </a:rPr>
              <a:t>":”</a:t>
            </a:r>
            <a:r>
              <a:rPr lang="en-US" sz="1800" dirty="0" err="1" smtClean="0">
                <a:latin typeface="Courier Std" panose="02070409020205020404" pitchFamily="49" charset="0"/>
              </a:rPr>
              <a:t>cna</a:t>
            </a:r>
            <a:r>
              <a:rPr lang="en-US" sz="1800" dirty="0" smtClean="0">
                <a:latin typeface="Courier Std" panose="02070409020205020404" pitchFamily="49" charset="0"/>
              </a:rPr>
              <a:t>“,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     "x5u":"https://</a:t>
            </a:r>
            <a:r>
              <a:rPr lang="en-US" sz="1800" dirty="0" smtClean="0">
                <a:latin typeface="Courier Std" panose="02070409020205020404" pitchFamily="49" charset="0"/>
              </a:rPr>
              <a:t>www.example.org/cert.pkx</a:t>
            </a:r>
            <a:r>
              <a:rPr lang="en-US" sz="1800" dirty="0" smtClean="0">
                <a:latin typeface="Courier Std" panose="02070409020205020404" pitchFamily="49" charset="0"/>
              </a:rPr>
              <a:t>" }</a:t>
            </a:r>
          </a:p>
          <a:p>
            <a:pPr marL="0" indent="0">
              <a:buNone/>
            </a:pPr>
            <a:endParaRPr lang="en-US" sz="18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Claims: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sz="1800" dirty="0">
                <a:latin typeface="Courier Std" panose="02070409020205020404" pitchFamily="49" charset="0"/>
              </a:rPr>
              <a:t>   </a:t>
            </a:r>
            <a:r>
              <a:rPr lang="en-US" sz="1800" dirty="0" smtClean="0">
                <a:latin typeface="Courier Std" panose="02070409020205020404" pitchFamily="49" charset="0"/>
              </a:rPr>
              <a:t>{ ”orig":{“tn”:"12155551212”},</a:t>
            </a:r>
            <a:endParaRPr lang="en-US" sz="18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Std" panose="02070409020205020404" pitchFamily="49" charset="0"/>
              </a:rPr>
              <a:t>     </a:t>
            </a:r>
            <a:r>
              <a:rPr lang="en-US" sz="1800" dirty="0" smtClean="0">
                <a:latin typeface="Courier Std" panose="02070409020205020404" pitchFamily="49" charset="0"/>
              </a:rPr>
              <a:t>”dest":{“tn”:"12155551213”},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		  "</a:t>
            </a:r>
            <a:r>
              <a:rPr lang="en-US" sz="1800" dirty="0" err="1">
                <a:latin typeface="Courier Std" panose="02070409020205020404" pitchFamily="49" charset="0"/>
              </a:rPr>
              <a:t>iat</a:t>
            </a:r>
            <a:r>
              <a:rPr lang="en-US" sz="1800" dirty="0">
                <a:latin typeface="Courier Std" panose="02070409020205020404" pitchFamily="49" charset="0"/>
              </a:rPr>
              <a:t>": </a:t>
            </a:r>
            <a:r>
              <a:rPr lang="en-US" sz="1800" dirty="0" smtClean="0">
                <a:latin typeface="Courier Std" panose="02070409020205020404" pitchFamily="49" charset="0"/>
              </a:rPr>
              <a:t>1443208345,</a:t>
            </a:r>
          </a:p>
          <a:p>
            <a:pPr marL="0" indent="0">
              <a:buNone/>
            </a:pPr>
            <a:r>
              <a:rPr lang="en-US" sz="1800" dirty="0">
                <a:latin typeface="Courier Std" panose="02070409020205020404" pitchFamily="49" charset="0"/>
              </a:rPr>
              <a:t>	</a:t>
            </a:r>
            <a:r>
              <a:rPr lang="en-US" sz="1800" dirty="0" smtClean="0">
                <a:latin typeface="Courier Std" panose="02070409020205020404" pitchFamily="49" charset="0"/>
              </a:rPr>
              <a:t>  “</a:t>
            </a:r>
            <a:r>
              <a:rPr lang="en-US" sz="1800" dirty="0" err="1" smtClean="0">
                <a:latin typeface="Courier Std" panose="02070409020205020404" pitchFamily="49" charset="0"/>
              </a:rPr>
              <a:t>cna</a:t>
            </a:r>
            <a:r>
              <a:rPr lang="en-US" sz="1800" dirty="0" smtClean="0">
                <a:latin typeface="Courier Std" panose="02070409020205020404" pitchFamily="49" charset="0"/>
              </a:rPr>
              <a:t>”:{“</a:t>
            </a:r>
            <a:r>
              <a:rPr lang="en-US" sz="1800" dirty="0" err="1" smtClean="0">
                <a:latin typeface="Courier Std" panose="02070409020205020404" pitchFamily="49" charset="0"/>
              </a:rPr>
              <a:t>nam</a:t>
            </a:r>
            <a:r>
              <a:rPr lang="en-US" sz="1800" dirty="0" smtClean="0">
                <a:latin typeface="Courier Std" panose="02070409020205020404" pitchFamily="49" charset="0"/>
              </a:rPr>
              <a:t>:”Alice Atlanta”} 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29351" y="2367642"/>
            <a:ext cx="1208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Third Party</a:t>
            </a:r>
          </a:p>
          <a:p>
            <a:r>
              <a:rPr lang="en-US" dirty="0" smtClean="0"/>
              <a:t>Signer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6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Richer information can be more personal</a:t>
            </a:r>
          </a:p>
          <a:p>
            <a:pPr lvl="1"/>
            <a:r>
              <a:rPr lang="en-US" dirty="0" smtClean="0"/>
              <a:t>Privacy issues with carrying a “</a:t>
            </a:r>
            <a:r>
              <a:rPr lang="en-US" dirty="0" err="1" smtClean="0"/>
              <a:t>cna</a:t>
            </a:r>
            <a:r>
              <a:rPr lang="en-US" dirty="0" smtClean="0"/>
              <a:t>” payload</a:t>
            </a:r>
          </a:p>
          <a:p>
            <a:pPr lvl="1"/>
            <a:r>
              <a:rPr lang="en-US" dirty="0" smtClean="0"/>
              <a:t>Confidentiality required for these </a:t>
            </a:r>
            <a:r>
              <a:rPr lang="en-US" dirty="0" err="1" smtClean="0"/>
              <a:t>PASSporTs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the interface for third-person “</a:t>
            </a:r>
            <a:r>
              <a:rPr lang="en-US" dirty="0" err="1" smtClean="0"/>
              <a:t>cna</a:t>
            </a:r>
            <a:r>
              <a:rPr lang="en-US" dirty="0" smtClean="0"/>
              <a:t>”?</a:t>
            </a:r>
          </a:p>
          <a:p>
            <a:pPr lvl="1"/>
            <a:r>
              <a:rPr lang="en-US" dirty="0" smtClean="0"/>
              <a:t>Out of band?</a:t>
            </a:r>
          </a:p>
          <a:p>
            <a:pPr lvl="1"/>
            <a:r>
              <a:rPr lang="en-US" dirty="0" smtClean="0"/>
              <a:t>There are some interactions with OOB here…</a:t>
            </a:r>
          </a:p>
          <a:p>
            <a:r>
              <a:rPr lang="en-US" dirty="0" smtClean="0"/>
              <a:t>Need to make sure information propagates down to end user devices…</a:t>
            </a:r>
          </a:p>
        </p:txBody>
      </p:sp>
    </p:spTree>
    <p:extLst>
      <p:ext uri="{BB962C8B-B14F-4D97-AF65-F5344CB8AC3E}">
        <p14:creationId xmlns:p14="http://schemas.microsoft.com/office/powerpoint/2010/main" val="2794375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Adopt?</a:t>
            </a:r>
          </a:p>
          <a:p>
            <a:r>
              <a:rPr lang="en-US" dirty="0" smtClean="0"/>
              <a:t>Figure out what other elements we hope to cover</a:t>
            </a:r>
          </a:p>
        </p:txBody>
      </p:sp>
    </p:spTree>
    <p:extLst>
      <p:ext uri="{BB962C8B-B14F-4D97-AF65-F5344CB8AC3E}">
        <p14:creationId xmlns:p14="http://schemas.microsoft.com/office/powerpoint/2010/main" val="302265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draft-rescorla-fallback-02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STIR Virtual Interim</a:t>
            </a:r>
          </a:p>
          <a:p>
            <a:r>
              <a:rPr lang="en-US" dirty="0" smtClean="0"/>
              <a:t>June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</a:t>
            </a:r>
            <a:r>
              <a:rPr lang="en-US" dirty="0" smtClean="0"/>
              <a:t>of </a:t>
            </a:r>
            <a:r>
              <a:rPr lang="en-US" dirty="0" smtClean="0"/>
              <a:t>RFC4474bis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It’s in-band – end-to-end IP-IP</a:t>
            </a:r>
          </a:p>
          <a:p>
            <a:pPr lvl="1"/>
            <a:r>
              <a:rPr lang="en-US" dirty="0" smtClean="0"/>
              <a:t>At best, it addresses the SIP-to-SIP use case</a:t>
            </a:r>
          </a:p>
          <a:p>
            <a:pPr lvl="1"/>
            <a:r>
              <a:rPr lang="en-US" dirty="0" smtClean="0"/>
              <a:t>Not going to help with SIP-to-PSTN, </a:t>
            </a:r>
            <a:r>
              <a:rPr lang="en-US" dirty="0" smtClean="0"/>
              <a:t>PSTN-to-PSTN</a:t>
            </a:r>
          </a:p>
          <a:p>
            <a:pPr lvl="2"/>
            <a:r>
              <a:rPr lang="en-US" dirty="0" smtClean="0"/>
              <a:t>Import for transitional adoption, legacy networks, enterprises, etc.</a:t>
            </a:r>
            <a:endParaRPr lang="en-US" dirty="0" smtClean="0"/>
          </a:p>
          <a:p>
            <a:pPr lvl="1"/>
            <a:r>
              <a:rPr lang="en-US" dirty="0" smtClean="0"/>
              <a:t>We did in-band first because existing deployments need it</a:t>
            </a:r>
          </a:p>
          <a:p>
            <a:pPr lvl="2"/>
            <a:r>
              <a:rPr lang="en-US" dirty="0" smtClean="0"/>
              <a:t>Like the IPNNI, now the SHAKEN profile</a:t>
            </a:r>
          </a:p>
          <a:p>
            <a:r>
              <a:rPr lang="en-US" dirty="0" smtClean="0"/>
              <a:t>Even s</a:t>
            </a:r>
            <a:r>
              <a:rPr lang="en-US" dirty="0" smtClean="0"/>
              <a:t>ome </a:t>
            </a:r>
            <a:r>
              <a:rPr lang="en-US" dirty="0" smtClean="0"/>
              <a:t>IP-IP deployments may not pass Identity e2e</a:t>
            </a:r>
          </a:p>
          <a:p>
            <a:pPr lvl="1"/>
            <a:r>
              <a:rPr lang="en-US" dirty="0" smtClean="0"/>
              <a:t>Difficult to anticipate what will survive administrative boundaries</a:t>
            </a:r>
          </a:p>
          <a:p>
            <a:pPr lvl="2"/>
            <a:r>
              <a:rPr lang="en-US" dirty="0" smtClean="0"/>
              <a:t>You can understand “boundaries” pretty broadly</a:t>
            </a:r>
            <a:endParaRPr lang="en-US" dirty="0" smtClean="0"/>
          </a:p>
          <a:p>
            <a:pPr lvl="1"/>
            <a:r>
              <a:rPr lang="en-US" dirty="0" smtClean="0"/>
              <a:t>And some existing deployments might just block Identity</a:t>
            </a:r>
          </a:p>
          <a:p>
            <a:pPr lvl="2"/>
            <a:r>
              <a:rPr lang="en-US" dirty="0" smtClean="0"/>
              <a:t>As </a:t>
            </a:r>
            <a:r>
              <a:rPr lang="en-US" dirty="0" smtClean="0"/>
              <a:t>they block all new headers; especially B2BUAs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511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STIR Out of Band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18187" y="4762375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/>
              <a:t>Smart</a:t>
            </a:r>
          </a:p>
          <a:p>
            <a:pPr algn="ctr"/>
            <a:r>
              <a:rPr lang="en-US" sz="1400" dirty="0" smtClean="0"/>
              <a:t>Phone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25499" y="2660126"/>
            <a:ext cx="1308626" cy="21022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234125" y="1871185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3600" dirty="0" smtClean="0"/>
              <a:t>CPS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594169" y="3095714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Store </a:t>
            </a:r>
          </a:p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PASSporT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470332" y="4762375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/>
              <a:t>Smart</a:t>
            </a:r>
          </a:p>
          <a:p>
            <a:pPr algn="ctr"/>
            <a:r>
              <a:rPr lang="en-US" sz="1400" dirty="0" smtClean="0"/>
              <a:t>Phone</a:t>
            </a:r>
          </a:p>
        </p:txBody>
      </p:sp>
      <p:cxnSp>
        <p:nvCxnSpPr>
          <p:cNvPr id="62" name="Straight Arrow Connector 61"/>
          <p:cNvCxnSpPr>
            <a:endCxn id="29" idx="0"/>
          </p:cNvCxnSpPr>
          <p:nvPr/>
        </p:nvCxnSpPr>
        <p:spPr>
          <a:xfrm>
            <a:off x="5466662" y="2664681"/>
            <a:ext cx="1457326" cy="209769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292078" y="3095714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Retrieve </a:t>
            </a:r>
          </a:p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PASSporT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4" name="Straight Arrow Connector 73"/>
          <p:cNvCxnSpPr>
            <a:stCxn id="7" idx="3"/>
            <a:endCxn id="29" idx="1"/>
          </p:cNvCxnSpPr>
          <p:nvPr/>
        </p:nvCxnSpPr>
        <p:spPr>
          <a:xfrm>
            <a:off x="2925499" y="4997178"/>
            <a:ext cx="3544833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937" y="3742045"/>
            <a:ext cx="3177141" cy="210798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898392" y="4208377"/>
            <a:ext cx="67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PSTN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3511" y="4992192"/>
            <a:ext cx="106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POTS Call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4105" y="5873807"/>
            <a:ext cx="7855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Smart Phones are not just mobile phones, and not just end-user devices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69323" y="1417286"/>
            <a:ext cx="229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Call Placement Service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Obvious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682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Okay, how does the originating side know where to find a CPS?</a:t>
            </a:r>
          </a:p>
          <a:p>
            <a:pPr lvl="1"/>
            <a:r>
              <a:rPr lang="en-US" dirty="0" smtClean="0"/>
              <a:t>And h</a:t>
            </a:r>
            <a:r>
              <a:rPr lang="en-US" dirty="0" smtClean="0"/>
              <a:t>ow </a:t>
            </a:r>
            <a:r>
              <a:rPr lang="en-US" dirty="0" smtClean="0"/>
              <a:t>do we make sure the terminating side comes to exactly the same conclusion?</a:t>
            </a:r>
          </a:p>
          <a:p>
            <a:pPr lvl="2"/>
            <a:r>
              <a:rPr lang="en-US" dirty="0" smtClean="0"/>
              <a:t>Need a service discovery mechanism</a:t>
            </a:r>
          </a:p>
          <a:p>
            <a:pPr lvl="2"/>
            <a:r>
              <a:rPr lang="en-US" dirty="0" smtClean="0"/>
              <a:t>A few initial ideas in the draft </a:t>
            </a:r>
            <a:r>
              <a:rPr lang="en-US" dirty="0" smtClean="0"/>
              <a:t>now – not the focus today</a:t>
            </a:r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 smtClean="0"/>
              <a:t>do we </a:t>
            </a:r>
            <a:r>
              <a:rPr lang="en-US" dirty="0" smtClean="0"/>
              <a:t>make sure the right parties store and retrieve </a:t>
            </a:r>
            <a:r>
              <a:rPr lang="en-US" dirty="0" err="1" smtClean="0"/>
              <a:t>PASSporTs</a:t>
            </a:r>
            <a:r>
              <a:rPr lang="en-US" dirty="0" smtClean="0"/>
              <a:t> from a CPS? </a:t>
            </a:r>
            <a:endParaRPr lang="en-US" dirty="0"/>
          </a:p>
          <a:p>
            <a:pPr lvl="1"/>
            <a:r>
              <a:rPr lang="en-US" dirty="0" smtClean="0"/>
              <a:t>Mostly, to m</a:t>
            </a:r>
            <a:r>
              <a:rPr lang="en-US" dirty="0" smtClean="0"/>
              <a:t>anage </a:t>
            </a:r>
            <a:r>
              <a:rPr lang="en-US" dirty="0" smtClean="0"/>
              <a:t>the risk that someone other than the called party will fetch </a:t>
            </a:r>
            <a:r>
              <a:rPr lang="en-US" dirty="0" smtClean="0"/>
              <a:t>them</a:t>
            </a:r>
            <a:r>
              <a:rPr lang="en-US" dirty="0" smtClean="0"/>
              <a:t>?</a:t>
            </a:r>
            <a:endParaRPr lang="en-US" dirty="0" smtClean="0"/>
          </a:p>
          <a:p>
            <a:pPr lvl="2"/>
            <a:r>
              <a:rPr lang="en-US" dirty="0" smtClean="0"/>
              <a:t>Significant privacy concerns</a:t>
            </a:r>
          </a:p>
          <a:p>
            <a:pPr lvl="1"/>
            <a:endParaRPr lang="en-US" dirty="0"/>
          </a:p>
          <a:p>
            <a:r>
              <a:rPr lang="en-US" dirty="0" smtClean="0"/>
              <a:t>These are the things its time to work 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15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Gets to Store </a:t>
            </a:r>
            <a:r>
              <a:rPr lang="en-US" dirty="0" err="1" smtClean="0"/>
              <a:t>PASSporTs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0875" y="4762375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/>
              <a:t>SIP</a:t>
            </a:r>
          </a:p>
          <a:p>
            <a:pPr algn="ctr"/>
            <a:r>
              <a:rPr lang="en-US" sz="1400" dirty="0" smtClean="0"/>
              <a:t>UA</a:t>
            </a:r>
          </a:p>
        </p:txBody>
      </p:sp>
      <p:cxnSp>
        <p:nvCxnSpPr>
          <p:cNvPr id="11" name="Straight Arrow Connector 10"/>
          <p:cNvCxnSpPr>
            <a:stCxn id="14" idx="0"/>
          </p:cNvCxnSpPr>
          <p:nvPr/>
        </p:nvCxnSpPr>
        <p:spPr>
          <a:xfrm flipV="1">
            <a:off x="3374935" y="2660127"/>
            <a:ext cx="859190" cy="20249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234125" y="1871185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3600" dirty="0" smtClean="0"/>
              <a:t>CPS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594169" y="3095714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Store </a:t>
            </a:r>
          </a:p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PASSporT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470332" y="4762375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/>
              <a:t>Smart</a:t>
            </a:r>
          </a:p>
          <a:p>
            <a:pPr algn="ctr"/>
            <a:r>
              <a:rPr lang="en-US" sz="1400" dirty="0" smtClean="0"/>
              <a:t>Phone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5466662" y="2664681"/>
            <a:ext cx="1003670" cy="209769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927549" y="3095714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Retrieve </a:t>
            </a:r>
          </a:p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PASSporT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4" name="Straight Arrow Connector 73"/>
          <p:cNvCxnSpPr>
            <a:endCxn id="29" idx="1"/>
          </p:cNvCxnSpPr>
          <p:nvPr/>
        </p:nvCxnSpPr>
        <p:spPr>
          <a:xfrm>
            <a:off x="3679735" y="4992192"/>
            <a:ext cx="2790597" cy="4986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213" y="3755962"/>
            <a:ext cx="3177141" cy="210798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898392" y="4208377"/>
            <a:ext cx="67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PSTN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3511" y="4992192"/>
            <a:ext cx="106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POTS Call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070135" y="4685086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 smtClean="0"/>
              <a:t>GW</a:t>
            </a:r>
          </a:p>
        </p:txBody>
      </p:sp>
      <p:cxnSp>
        <p:nvCxnSpPr>
          <p:cNvPr id="20" name="Straight Arrow Connector 19"/>
          <p:cNvCxnSpPr>
            <a:stCxn id="7" idx="3"/>
            <a:endCxn id="14" idx="2"/>
          </p:cNvCxnSpPr>
          <p:nvPr/>
        </p:nvCxnSpPr>
        <p:spPr>
          <a:xfrm flipV="1">
            <a:off x="2018187" y="4989886"/>
            <a:ext cx="1051948" cy="7292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91844" y="456584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SIP/STIR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4105" y="5873807"/>
            <a:ext cx="7855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How to authorize a gateway to store it?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78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Anyone with a valid </a:t>
            </a:r>
            <a:r>
              <a:rPr lang="en-US" dirty="0" err="1" smtClean="0"/>
              <a:t>PASSporT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Assume we have STIR credentials</a:t>
            </a:r>
          </a:p>
          <a:p>
            <a:pPr lvl="1"/>
            <a:r>
              <a:rPr lang="en-US" dirty="0" smtClean="0"/>
              <a:t>Not necessarily TN credentials, works for SPC too</a:t>
            </a:r>
            <a:endParaRPr lang="en-US" dirty="0" smtClean="0"/>
          </a:p>
          <a:p>
            <a:r>
              <a:rPr lang="en-US" dirty="0" err="1" smtClean="0"/>
              <a:t>PASSporTs</a:t>
            </a:r>
            <a:r>
              <a:rPr lang="en-US" dirty="0" smtClean="0"/>
              <a:t> are signed, so it almost doesn’t matter who stores them</a:t>
            </a:r>
          </a:p>
          <a:p>
            <a:pPr lvl="1"/>
            <a:r>
              <a:rPr lang="en-US" dirty="0" smtClean="0"/>
              <a:t>Almost – need some kind of DDoS protection from attackers storing millions</a:t>
            </a:r>
          </a:p>
          <a:p>
            <a:r>
              <a:rPr lang="en-US" dirty="0"/>
              <a:t>The authority to store is really invested in the </a:t>
            </a:r>
            <a:r>
              <a:rPr lang="en-US" dirty="0" err="1"/>
              <a:t>PASSporT</a:t>
            </a:r>
            <a:r>
              <a:rPr lang="en-US" dirty="0"/>
              <a:t> </a:t>
            </a:r>
            <a:r>
              <a:rPr lang="en-US" dirty="0" smtClean="0"/>
              <a:t>itself</a:t>
            </a:r>
          </a:p>
          <a:p>
            <a:pPr lvl="1"/>
            <a:r>
              <a:rPr lang="en-US" dirty="0" smtClean="0"/>
              <a:t>The signature authorizes storage, basically</a:t>
            </a:r>
            <a:endParaRPr lang="en-US" dirty="0"/>
          </a:p>
          <a:p>
            <a:pPr lvl="1"/>
            <a:r>
              <a:rPr lang="en-US" dirty="0"/>
              <a:t>Multiple entities may be authorized to sign for the same “</a:t>
            </a:r>
            <a:r>
              <a:rPr lang="en-US" dirty="0" err="1"/>
              <a:t>orig</a:t>
            </a:r>
            <a:r>
              <a:rPr lang="en-US" dirty="0"/>
              <a:t>” in </a:t>
            </a:r>
            <a:r>
              <a:rPr lang="en-US" dirty="0" err="1" smtClean="0"/>
              <a:t>PASSporT</a:t>
            </a:r>
            <a:endParaRPr lang="en-US" dirty="0" smtClean="0"/>
          </a:p>
          <a:p>
            <a:r>
              <a:rPr lang="en-US" dirty="0" smtClean="0"/>
              <a:t>Relying parties trust a </a:t>
            </a:r>
            <a:r>
              <a:rPr lang="en-US" dirty="0" err="1" smtClean="0"/>
              <a:t>PASSporT</a:t>
            </a:r>
            <a:r>
              <a:rPr lang="en-US" dirty="0" smtClean="0"/>
              <a:t> based on its signature, not based on the CPS they got it from</a:t>
            </a:r>
          </a:p>
          <a:p>
            <a:pPr lvl="1"/>
            <a:r>
              <a:rPr lang="en-US" dirty="0" smtClean="0"/>
              <a:t>At a high level, a CPS can also act as a verification service and only store it if it is valid</a:t>
            </a:r>
          </a:p>
          <a:p>
            <a:pPr lvl="1"/>
            <a:r>
              <a:rPr lang="en-US" dirty="0" smtClean="0"/>
              <a:t>Maybe don’t allow identical </a:t>
            </a:r>
            <a:r>
              <a:rPr lang="en-US" dirty="0" err="1" smtClean="0"/>
              <a:t>PASSporT</a:t>
            </a:r>
            <a:r>
              <a:rPr lang="en-US" dirty="0" smtClean="0"/>
              <a:t> copies at the CPS to prevent DDoS</a:t>
            </a:r>
            <a:endParaRPr lang="en-US" dirty="0" smtClean="0"/>
          </a:p>
          <a:p>
            <a:r>
              <a:rPr lang="en-US" dirty="0" smtClean="0"/>
              <a:t>Ultimately, a GW could be authorized to store it</a:t>
            </a:r>
            <a:endParaRPr lang="en-US" dirty="0" smtClean="0"/>
          </a:p>
          <a:p>
            <a:pPr lvl="1"/>
            <a:r>
              <a:rPr lang="en-US" dirty="0" smtClean="0"/>
              <a:t>Should a GW need </a:t>
            </a:r>
            <a:r>
              <a:rPr lang="en-US" dirty="0" smtClean="0"/>
              <a:t>any </a:t>
            </a:r>
            <a:r>
              <a:rPr lang="en-US" dirty="0" smtClean="0"/>
              <a:t>pre-association with the CPS</a:t>
            </a:r>
            <a:r>
              <a:rPr lang="en-US" dirty="0" smtClean="0"/>
              <a:t>?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5283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 Following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18187" y="4762375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/>
              <a:t>Smart</a:t>
            </a:r>
          </a:p>
          <a:p>
            <a:pPr algn="ctr"/>
            <a:r>
              <a:rPr lang="en-US" sz="1400" dirty="0" smtClean="0"/>
              <a:t>Phone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25499" y="2660126"/>
            <a:ext cx="1308626" cy="21022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234125" y="1871185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3600" dirty="0" smtClean="0"/>
              <a:t>CPS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594169" y="3095714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Store </a:t>
            </a:r>
          </a:p>
          <a:p>
            <a:pPr algn="ctr"/>
            <a:r>
              <a:rPr lang="en-US" dirty="0" err="1" smtClean="0">
                <a:solidFill>
                  <a:schemeClr val="tx2"/>
                </a:solidFill>
              </a:rPr>
              <a:t>PASSporT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826867" y="3083825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Retrieve </a:t>
            </a:r>
          </a:p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PASSporT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4" name="Straight Arrow Connector 73"/>
          <p:cNvCxnSpPr>
            <a:stCxn id="7" idx="3"/>
            <a:endCxn id="17" idx="2"/>
          </p:cNvCxnSpPr>
          <p:nvPr/>
        </p:nvCxnSpPr>
        <p:spPr>
          <a:xfrm>
            <a:off x="2925499" y="4997178"/>
            <a:ext cx="2805872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937" y="3742045"/>
            <a:ext cx="3177141" cy="210798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898392" y="4208377"/>
            <a:ext cx="67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PSTN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3511" y="4992192"/>
            <a:ext cx="106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POTS Call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4105" y="5873807"/>
            <a:ext cx="7855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How to authorize an intermediary to retrieve, if it doesn’t have a STIR credential?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69323" y="1417286"/>
            <a:ext cx="229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Call Placement Service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16" name="Straight Arrow Connector 15"/>
          <p:cNvCxnSpPr>
            <a:endCxn id="17" idx="0"/>
          </p:cNvCxnSpPr>
          <p:nvPr/>
        </p:nvCxnSpPr>
        <p:spPr>
          <a:xfrm>
            <a:off x="5336048" y="2664681"/>
            <a:ext cx="700123" cy="202769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731371" y="4692378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 smtClean="0"/>
              <a:t>GW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360454" y="4762375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/>
              <a:t>SIP</a:t>
            </a:r>
          </a:p>
          <a:p>
            <a:pPr algn="ctr"/>
            <a:r>
              <a:rPr lang="en-US" sz="1400" dirty="0" smtClean="0"/>
              <a:t>UA</a:t>
            </a:r>
          </a:p>
        </p:txBody>
      </p:sp>
      <p:cxnSp>
        <p:nvCxnSpPr>
          <p:cNvPr id="21" name="Straight Arrow Connector 20"/>
          <p:cNvCxnSpPr>
            <a:endCxn id="20" idx="1"/>
          </p:cNvCxnSpPr>
          <p:nvPr/>
        </p:nvCxnSpPr>
        <p:spPr>
          <a:xfrm>
            <a:off x="6340971" y="4997178"/>
            <a:ext cx="1019483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69650" y="458416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SIP/STIR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1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draft-peterson-passport-divert-01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feature many people have asked about</a:t>
            </a:r>
          </a:p>
          <a:p>
            <a:pPr lvl="1"/>
            <a:r>
              <a:rPr lang="en-US" dirty="0" smtClean="0"/>
              <a:t>How do we handle </a:t>
            </a:r>
            <a:r>
              <a:rPr lang="en-US" b="1" dirty="0" smtClean="0"/>
              <a:t>retargeting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To header field of SIP is signed by </a:t>
            </a:r>
            <a:r>
              <a:rPr lang="en-US" dirty="0" err="1" smtClean="0"/>
              <a:t>PASSporT</a:t>
            </a:r>
            <a:endParaRPr lang="en-US" dirty="0" smtClean="0"/>
          </a:p>
          <a:p>
            <a:pPr lvl="2"/>
            <a:r>
              <a:rPr lang="en-US" dirty="0" smtClean="0"/>
              <a:t>Original value may be lost with retargeting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define </a:t>
            </a:r>
            <a:r>
              <a:rPr lang="en-US" dirty="0" smtClean="0"/>
              <a:t>a special Identity header track it</a:t>
            </a:r>
          </a:p>
          <a:p>
            <a:pPr lvl="1"/>
            <a:r>
              <a:rPr lang="en-US" dirty="0" smtClean="0"/>
              <a:t>With its own “</a:t>
            </a:r>
            <a:r>
              <a:rPr lang="en-US" dirty="0" err="1" smtClean="0"/>
              <a:t>ppt</a:t>
            </a:r>
            <a:r>
              <a:rPr lang="en-US" dirty="0" smtClean="0"/>
              <a:t>” – “</a:t>
            </a:r>
            <a:r>
              <a:rPr lang="en-US" b="1" dirty="0" smtClean="0"/>
              <a:t>div</a:t>
            </a:r>
            <a:r>
              <a:rPr lang="en-US" dirty="0" smtClean="0"/>
              <a:t>” for “divert”</a:t>
            </a:r>
          </a:p>
          <a:p>
            <a:r>
              <a:rPr lang="en-US" dirty="0" smtClean="0"/>
              <a:t>Different from History-Info and Diversion?</a:t>
            </a:r>
          </a:p>
          <a:p>
            <a:pPr lvl="1"/>
            <a:r>
              <a:rPr lang="en-US" dirty="0" smtClean="0"/>
              <a:t>Yes, as it is signed by the original destination </a:t>
            </a:r>
            <a:r>
              <a:rPr lang="en-US" dirty="0" smtClean="0"/>
              <a:t>domain</a:t>
            </a:r>
          </a:p>
          <a:p>
            <a:pPr lvl="1"/>
            <a:r>
              <a:rPr lang="en-US" dirty="0" smtClean="0"/>
              <a:t>Moreover, it only captures “major” changes</a:t>
            </a:r>
          </a:p>
          <a:p>
            <a:pPr lvl="2"/>
            <a:r>
              <a:rPr lang="en-US" dirty="0" smtClean="0"/>
              <a:t>Thanks to our canonicalization procedures</a:t>
            </a:r>
            <a:endParaRPr lang="en-US" dirty="0" smtClean="0"/>
          </a:p>
          <a:p>
            <a:r>
              <a:rPr lang="en-US" dirty="0" smtClean="0"/>
              <a:t>Useful for things like </a:t>
            </a:r>
            <a:r>
              <a:rPr lang="en-US" b="1" dirty="0" smtClean="0"/>
              <a:t>SIPBRANDY</a:t>
            </a:r>
            <a:r>
              <a:rPr lang="en-US" dirty="0" smtClean="0"/>
              <a:t> where integrity protection for retargeting matters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665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Retrieving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Authorizing r</a:t>
            </a:r>
            <a:r>
              <a:rPr lang="en-US" dirty="0" smtClean="0"/>
              <a:t>etrieval is harder than storage</a:t>
            </a:r>
          </a:p>
          <a:p>
            <a:r>
              <a:rPr lang="en-US" dirty="0" smtClean="0"/>
              <a:t>What question does the retrieval side ask of the CPS? Three potential semantics:</a:t>
            </a:r>
            <a:endParaRPr lang="en-US" dirty="0" smtClean="0"/>
          </a:p>
          <a:p>
            <a:pPr lvl="1"/>
            <a:r>
              <a:rPr lang="en-US" dirty="0" smtClean="0"/>
              <a:t>(a) “Give me </a:t>
            </a:r>
            <a:r>
              <a:rPr lang="en-US" dirty="0" err="1" smtClean="0"/>
              <a:t>PASSporTs</a:t>
            </a:r>
            <a:r>
              <a:rPr lang="en-US" dirty="0" smtClean="0"/>
              <a:t> for the calling number”</a:t>
            </a:r>
          </a:p>
          <a:p>
            <a:pPr lvl="1"/>
            <a:r>
              <a:rPr lang="en-US" dirty="0" smtClean="0"/>
              <a:t>(b) “Give me </a:t>
            </a:r>
            <a:r>
              <a:rPr lang="en-US" dirty="0" err="1" smtClean="0"/>
              <a:t>PASSporTs</a:t>
            </a:r>
            <a:r>
              <a:rPr lang="en-US" dirty="0" smtClean="0"/>
              <a:t> for the called number (me?)”</a:t>
            </a:r>
          </a:p>
          <a:p>
            <a:pPr lvl="1"/>
            <a:r>
              <a:rPr lang="en-US" dirty="0" smtClean="0"/>
              <a:t>(c) “Give me </a:t>
            </a:r>
            <a:r>
              <a:rPr lang="en-US" dirty="0" err="1" smtClean="0"/>
              <a:t>PASSporTs</a:t>
            </a:r>
            <a:r>
              <a:rPr lang="en-US" dirty="0" smtClean="0"/>
              <a:t> for with both (a) and (b)”</a:t>
            </a:r>
            <a:endParaRPr lang="en-US" dirty="0" smtClean="0"/>
          </a:p>
          <a:p>
            <a:r>
              <a:rPr lang="en-US" dirty="0" smtClean="0"/>
              <a:t>Those three options have different security implications</a:t>
            </a:r>
          </a:p>
          <a:p>
            <a:pPr lvl="1"/>
            <a:r>
              <a:rPr lang="en-US" dirty="0" smtClean="0"/>
              <a:t>For case (b), can require a STIR credential</a:t>
            </a:r>
          </a:p>
          <a:p>
            <a:pPr lvl="2"/>
            <a:r>
              <a:rPr lang="en-US" dirty="0" smtClean="0"/>
              <a:t>(b) however has some complications in call forwarding cases (divert?)</a:t>
            </a:r>
          </a:p>
          <a:p>
            <a:pPr lvl="1"/>
            <a:r>
              <a:rPr lang="en-US" dirty="0" smtClean="0"/>
              <a:t>How to authorize for case (a)?</a:t>
            </a:r>
          </a:p>
          <a:p>
            <a:pPr lvl="2"/>
            <a:r>
              <a:rPr lang="en-US" dirty="0" smtClean="0"/>
              <a:t>This is where there are serious privacy risks</a:t>
            </a:r>
            <a:endParaRPr lang="en-US" dirty="0" smtClean="0"/>
          </a:p>
          <a:p>
            <a:pPr lvl="2"/>
            <a:r>
              <a:rPr lang="en-US" dirty="0" smtClean="0"/>
              <a:t>Effectively, require a STIR credential for the called number, so this ends up with semantics very similar to (c)</a:t>
            </a:r>
          </a:p>
          <a:p>
            <a:pPr lvl="3"/>
            <a:r>
              <a:rPr lang="en-US" dirty="0" smtClean="0"/>
              <a:t>Right now, that’s the best idea in the draft</a:t>
            </a:r>
          </a:p>
        </p:txBody>
      </p:sp>
    </p:spTree>
    <p:extLst>
      <p:ext uri="{BB962C8B-B14F-4D97-AF65-F5344CB8AC3E}">
        <p14:creationId xmlns:p14="http://schemas.microsoft.com/office/powerpoint/2010/main" val="1956276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Encrypting </a:t>
            </a:r>
            <a:r>
              <a:rPr lang="en-US" dirty="0" err="1" smtClean="0"/>
              <a:t>PASSporTs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Encrypting </a:t>
            </a:r>
            <a:r>
              <a:rPr lang="en-US" sz="2000" dirty="0" err="1" smtClean="0"/>
              <a:t>PASSporTs</a:t>
            </a:r>
            <a:r>
              <a:rPr lang="en-US" sz="2000" dirty="0" smtClean="0"/>
              <a:t> is promising</a:t>
            </a:r>
          </a:p>
          <a:p>
            <a:pPr lvl="1"/>
            <a:r>
              <a:rPr lang="en-US" sz="1600" dirty="0" smtClean="0"/>
              <a:t>Hides data from a nosy CPS </a:t>
            </a:r>
            <a:r>
              <a:rPr lang="en-US" sz="1400" dirty="0" smtClean="0"/>
              <a:t>(a likely PERPASS target)</a:t>
            </a:r>
          </a:p>
          <a:p>
            <a:pPr lvl="1"/>
            <a:r>
              <a:rPr lang="en-US" sz="1600" dirty="0" smtClean="0"/>
              <a:t>Makes retrieval less perilous</a:t>
            </a:r>
          </a:p>
          <a:p>
            <a:pPr lvl="2"/>
            <a:r>
              <a:rPr lang="en-US" sz="1400" dirty="0" smtClean="0"/>
              <a:t>Need to decrypt </a:t>
            </a:r>
            <a:r>
              <a:rPr lang="en-US" sz="1400" dirty="0" err="1" smtClean="0"/>
              <a:t>PASSporTs</a:t>
            </a:r>
            <a:r>
              <a:rPr lang="en-US" sz="1400" dirty="0" smtClean="0"/>
              <a:t> to get any value from retrieval</a:t>
            </a:r>
          </a:p>
          <a:p>
            <a:pPr lvl="2"/>
            <a:r>
              <a:rPr lang="en-US" sz="1400" dirty="0" smtClean="0"/>
              <a:t>Provided of course CPSs always give back an encrypted blob when a retrieval request is made, even when there are no </a:t>
            </a:r>
            <a:r>
              <a:rPr lang="en-US" sz="1400" dirty="0" err="1" smtClean="0"/>
              <a:t>PASSporTs</a:t>
            </a:r>
            <a:endParaRPr lang="en-US" sz="1400" dirty="0"/>
          </a:p>
          <a:p>
            <a:r>
              <a:rPr lang="en-US" sz="2000" dirty="0" smtClean="0"/>
              <a:t>But there are costs</a:t>
            </a:r>
          </a:p>
          <a:p>
            <a:pPr lvl="1"/>
            <a:r>
              <a:rPr lang="en-US" sz="1600" dirty="0" smtClean="0"/>
              <a:t>CPS can no longer validate </a:t>
            </a:r>
            <a:r>
              <a:rPr lang="en-US" sz="1600" dirty="0" err="1" smtClean="0"/>
              <a:t>PASSporTs</a:t>
            </a:r>
            <a:r>
              <a:rPr lang="en-US" sz="1600" dirty="0" smtClean="0"/>
              <a:t>, so authentication for storage is required</a:t>
            </a:r>
          </a:p>
          <a:p>
            <a:pPr lvl="2"/>
            <a:r>
              <a:rPr lang="en-US" sz="1400" dirty="0" smtClean="0"/>
              <a:t>Maybe it should be required anyway; belt &amp; suspenders</a:t>
            </a:r>
          </a:p>
          <a:p>
            <a:pPr lvl="1"/>
            <a:r>
              <a:rPr lang="en-US" sz="1600" dirty="0" smtClean="0"/>
              <a:t>Much harder to manage call forwarding cases</a:t>
            </a:r>
          </a:p>
          <a:p>
            <a:pPr lvl="2"/>
            <a:r>
              <a:rPr lang="en-US" sz="1400" dirty="0" smtClean="0"/>
              <a:t>Divert requires linking </a:t>
            </a:r>
            <a:r>
              <a:rPr lang="en-US" sz="1400" dirty="0" err="1" smtClean="0"/>
              <a:t>PASSporTs</a:t>
            </a:r>
            <a:r>
              <a:rPr lang="en-US" sz="1400" dirty="0" smtClean="0"/>
              <a:t> in a way that might be hard to retrieve if things are encrypted blobs</a:t>
            </a:r>
          </a:p>
          <a:p>
            <a:r>
              <a:rPr lang="en-US" sz="2000" dirty="0" smtClean="0"/>
              <a:t>Will never really deprive the CPS of metadata</a:t>
            </a:r>
          </a:p>
          <a:p>
            <a:pPr lvl="1"/>
            <a:r>
              <a:rPr lang="en-US" sz="1600" dirty="0" smtClean="0"/>
              <a:t>CPS still needs to know enough about the call that it can field retrieval requests</a:t>
            </a:r>
          </a:p>
          <a:p>
            <a:pPr lvl="1"/>
            <a:r>
              <a:rPr lang="en-US" sz="1600" dirty="0" smtClean="0"/>
              <a:t>No good story yet about hashing the metadata in a way that the </a:t>
            </a:r>
            <a:r>
              <a:rPr lang="en-US" sz="1600" dirty="0" err="1" smtClean="0"/>
              <a:t>storer</a:t>
            </a:r>
            <a:r>
              <a:rPr lang="en-US" sz="1600" dirty="0" smtClean="0"/>
              <a:t> and retriever understand, but the CPS can’t</a:t>
            </a:r>
          </a:p>
        </p:txBody>
      </p:sp>
    </p:spTree>
    <p:extLst>
      <p:ext uri="{BB962C8B-B14F-4D97-AF65-F5344CB8AC3E}">
        <p14:creationId xmlns:p14="http://schemas.microsoft.com/office/powerpoint/2010/main" val="361083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Already on the charter, targeting WG item adoption</a:t>
            </a:r>
          </a:p>
          <a:p>
            <a:r>
              <a:rPr lang="en-US" dirty="0" smtClean="0"/>
              <a:t>To Do</a:t>
            </a:r>
          </a:p>
          <a:p>
            <a:pPr lvl="1"/>
            <a:r>
              <a:rPr lang="en-US" dirty="0" smtClean="0"/>
              <a:t>Need to describe the storage/retrieval protocol</a:t>
            </a:r>
          </a:p>
          <a:p>
            <a:pPr lvl="2"/>
            <a:r>
              <a:rPr lang="en-US" dirty="0" smtClean="0"/>
              <a:t>Pro tip: it’s HTTP</a:t>
            </a:r>
          </a:p>
          <a:p>
            <a:pPr lvl="1"/>
            <a:r>
              <a:rPr lang="en-US" dirty="0" smtClean="0"/>
              <a:t>Need to specify an OOB authentication and verification service procedure</a:t>
            </a:r>
          </a:p>
          <a:p>
            <a:pPr lvl="2"/>
            <a:r>
              <a:rPr lang="en-US" dirty="0" smtClean="0"/>
              <a:t>Varies from RFC4474bis because that text is based on comparison to SIP fields</a:t>
            </a:r>
            <a:endParaRPr lang="en-US" dirty="0"/>
          </a:p>
          <a:p>
            <a:pPr lvl="1"/>
            <a:r>
              <a:rPr lang="en-US" dirty="0" smtClean="0"/>
              <a:t>Need more on interaction with divert</a:t>
            </a:r>
          </a:p>
        </p:txBody>
      </p:sp>
    </p:spTree>
    <p:extLst>
      <p:ext uri="{BB962C8B-B14F-4D97-AF65-F5344CB8AC3E}">
        <p14:creationId xmlns:p14="http://schemas.microsoft.com/office/powerpoint/2010/main" val="3643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Inverting the </a:t>
            </a:r>
            <a:r>
              <a:rPr lang="en-US" dirty="0" smtClean="0"/>
              <a:t>signer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s-IS" i="1" dirty="0" smtClean="0"/>
              <a:t>A </a:t>
            </a:r>
            <a:r>
              <a:rPr lang="is-IS" i="1" dirty="0" smtClean="0"/>
              <a:t>diverting auth service takes an existing PASSporT, moves the “dest” to “div,” and populates “dest” with the new target</a:t>
            </a:r>
            <a:endParaRPr lang="en-US" i="1" dirty="0" smtClean="0"/>
          </a:p>
          <a:p>
            <a:r>
              <a:rPr lang="en-US" dirty="0"/>
              <a:t>An Identity header with “div” always points to some prior Identity header</a:t>
            </a:r>
          </a:p>
          <a:p>
            <a:pPr lvl="1"/>
            <a:r>
              <a:rPr lang="en-US" dirty="0"/>
              <a:t>Though that header may in turn contain a div</a:t>
            </a:r>
            <a:r>
              <a:rPr lang="is-IS" dirty="0"/>
              <a:t>…</a:t>
            </a:r>
          </a:p>
          <a:p>
            <a:pPr lvl="1"/>
            <a:r>
              <a:rPr lang="is-IS" dirty="0"/>
              <a:t>Chains back to an original </a:t>
            </a:r>
            <a:r>
              <a:rPr lang="is-IS" dirty="0" smtClean="0"/>
              <a:t>assertion</a:t>
            </a:r>
            <a:endParaRPr lang="en-US" dirty="0" smtClean="0"/>
          </a:p>
          <a:p>
            <a:r>
              <a:rPr lang="en-US" dirty="0" smtClean="0"/>
              <a:t>Instead </a:t>
            </a:r>
            <a:r>
              <a:rPr lang="en-US" dirty="0" smtClean="0"/>
              <a:t>of signing for the “</a:t>
            </a:r>
            <a:r>
              <a:rPr lang="en-US" dirty="0" err="1" smtClean="0"/>
              <a:t>orig</a:t>
            </a:r>
            <a:r>
              <a:rPr lang="en-US" dirty="0" smtClean="0"/>
              <a:t>” value, the </a:t>
            </a:r>
            <a:r>
              <a:rPr lang="en-US" dirty="0" err="1" smtClean="0"/>
              <a:t>auth</a:t>
            </a:r>
            <a:r>
              <a:rPr lang="en-US" dirty="0" smtClean="0"/>
              <a:t> service for “</a:t>
            </a:r>
            <a:r>
              <a:rPr lang="en-US" dirty="0" smtClean="0"/>
              <a:t>div” </a:t>
            </a:r>
            <a:r>
              <a:rPr lang="en-US" dirty="0" smtClean="0"/>
              <a:t>signs the “</a:t>
            </a:r>
            <a:r>
              <a:rPr lang="en-US" dirty="0" err="1" smtClean="0"/>
              <a:t>dest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So relying parties get a direct cryptographic attestation that the original destination domain authorized the new target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79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vs. Divert Passport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9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Header:</a:t>
            </a:r>
            <a:endParaRPr lang="en-US" sz="2000" dirty="0"/>
          </a:p>
          <a:p>
            <a:pPr marL="0" indent="0">
              <a:buNone/>
            </a:pPr>
            <a:r>
              <a:rPr lang="en-US" sz="1200" dirty="0" smtClean="0">
                <a:latin typeface="Courier Std" panose="02070409020205020404" pitchFamily="49" charset="0"/>
              </a:rPr>
              <a:t>   { "</a:t>
            </a:r>
            <a:r>
              <a:rPr lang="en-US" sz="1200" dirty="0" err="1" smtClean="0">
                <a:latin typeface="Courier Std" panose="02070409020205020404" pitchFamily="49" charset="0"/>
              </a:rPr>
              <a:t>typ</a:t>
            </a:r>
            <a:r>
              <a:rPr lang="en-US" sz="1200" dirty="0" smtClean="0">
                <a:latin typeface="Courier Std" panose="02070409020205020404" pitchFamily="49" charset="0"/>
              </a:rPr>
              <a:t>":”passport",</a:t>
            </a:r>
          </a:p>
          <a:p>
            <a:pPr marL="0" indent="0">
              <a:buNone/>
            </a:pPr>
            <a:r>
              <a:rPr lang="en-US" sz="1200" dirty="0" smtClean="0">
                <a:latin typeface="Courier Std" panose="02070409020205020404" pitchFamily="49" charset="0"/>
              </a:rPr>
              <a:t>     "alg":”ES256“,</a:t>
            </a:r>
          </a:p>
          <a:p>
            <a:pPr marL="0" indent="0">
              <a:buNone/>
            </a:pPr>
            <a:r>
              <a:rPr lang="en-US" sz="1200" dirty="0" smtClean="0">
                <a:latin typeface="Courier Std" panose="02070409020205020404" pitchFamily="49" charset="0"/>
              </a:rPr>
              <a:t>	  "x5u":"https://</a:t>
            </a:r>
            <a:r>
              <a:rPr lang="en-US" sz="1200" dirty="0" err="1" smtClean="0">
                <a:latin typeface="Courier Std" panose="02070409020205020404" pitchFamily="49" charset="0"/>
              </a:rPr>
              <a:t>www.example.com</a:t>
            </a:r>
            <a:r>
              <a:rPr lang="en-US" sz="1200" dirty="0" smtClean="0">
                <a:latin typeface="Courier Std" panose="02070409020205020404" pitchFamily="49" charset="0"/>
              </a:rPr>
              <a:t>/</a:t>
            </a:r>
            <a:r>
              <a:rPr lang="en-US" sz="1200" dirty="0" err="1" smtClean="0">
                <a:latin typeface="Courier Std" panose="02070409020205020404" pitchFamily="49" charset="0"/>
              </a:rPr>
              <a:t>cert.pkx</a:t>
            </a:r>
            <a:r>
              <a:rPr lang="en-US" sz="1200" dirty="0" smtClean="0">
                <a:latin typeface="Courier Std" panose="02070409020205020404" pitchFamily="49" charset="0"/>
              </a:rPr>
              <a:t>" }</a:t>
            </a:r>
          </a:p>
          <a:p>
            <a:pPr marL="0" indent="0">
              <a:buNone/>
            </a:pPr>
            <a:endParaRPr lang="en-US" sz="12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+mj-lt"/>
              </a:rPr>
              <a:t>Claims:</a:t>
            </a:r>
            <a:endParaRPr lang="en-US" sz="2000" dirty="0">
              <a:latin typeface="+mj-lt"/>
            </a:endParaRP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 </a:t>
            </a:r>
            <a:r>
              <a:rPr lang="en-US" sz="1200" dirty="0" smtClean="0">
                <a:latin typeface="Courier Std" panose="02070409020205020404" pitchFamily="49" charset="0"/>
              </a:rPr>
              <a:t>{ ”orig":{“uri”:”</a:t>
            </a:r>
            <a:r>
              <a:rPr lang="en-US" sz="1200" dirty="0" err="1" smtClean="0">
                <a:latin typeface="Courier Std" panose="02070409020205020404" pitchFamily="49" charset="0"/>
              </a:rPr>
              <a:t>alice@example.com</a:t>
            </a:r>
            <a:r>
              <a:rPr lang="en-US" sz="1200" dirty="0" smtClean="0">
                <a:latin typeface="Courier Std" panose="02070409020205020404" pitchFamily="49" charset="0"/>
              </a:rPr>
              <a:t>”},</a:t>
            </a:r>
            <a:endParaRPr lang="en-US" sz="12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   </a:t>
            </a:r>
            <a:r>
              <a:rPr lang="en-US" sz="1200" dirty="0" smtClean="0">
                <a:latin typeface="Courier Std" panose="02070409020205020404" pitchFamily="49" charset="0"/>
              </a:rPr>
              <a:t>”dest":{“</a:t>
            </a:r>
            <a:r>
              <a:rPr lang="en-US" sz="1200" dirty="0" err="1" smtClean="0">
                <a:latin typeface="Courier Std" panose="02070409020205020404" pitchFamily="49" charset="0"/>
              </a:rPr>
              <a:t>uri</a:t>
            </a:r>
            <a:r>
              <a:rPr lang="en-US" sz="1200" dirty="0" smtClean="0">
                <a:latin typeface="Courier Std" panose="02070409020205020404" pitchFamily="49" charset="0"/>
              </a:rPr>
              <a:t>”:”firsttarget@example.com</a:t>
            </a:r>
            <a:r>
              <a:rPr lang="en-US" sz="1200" dirty="0" smtClean="0">
                <a:latin typeface="Courier Std" panose="02070409020205020404" pitchFamily="49" charset="0"/>
              </a:rPr>
              <a:t>”}, &lt;- original target</a:t>
            </a:r>
            <a:endParaRPr lang="en-US" sz="1200" dirty="0" smtClean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Courier Std" panose="02070409020205020404" pitchFamily="49" charset="0"/>
              </a:rPr>
              <a:t>		  "</a:t>
            </a:r>
            <a:r>
              <a:rPr lang="en-US" sz="1200" dirty="0" err="1">
                <a:latin typeface="Courier Std" panose="02070409020205020404" pitchFamily="49" charset="0"/>
              </a:rPr>
              <a:t>iat</a:t>
            </a:r>
            <a:r>
              <a:rPr lang="en-US" sz="1200" dirty="0">
                <a:latin typeface="Courier Std" panose="02070409020205020404" pitchFamily="49" charset="0"/>
              </a:rPr>
              <a:t>": </a:t>
            </a:r>
            <a:r>
              <a:rPr lang="en-US" sz="1200" dirty="0" smtClean="0">
                <a:latin typeface="Courier Std" panose="02070409020205020404" pitchFamily="49" charset="0"/>
              </a:rPr>
              <a:t>1443208345 </a:t>
            </a:r>
            <a:r>
              <a:rPr lang="en-US" sz="1200" dirty="0" smtClean="0">
                <a:latin typeface="Courier Std" panose="020704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2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2000" dirty="0" smtClean="0"/>
              <a:t>	Header</a:t>
            </a:r>
            <a:r>
              <a:rPr lang="en-US" sz="1200" dirty="0"/>
              <a:t>: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</a:t>
            </a:r>
            <a:r>
              <a:rPr lang="en-US" sz="1200" dirty="0" smtClean="0">
                <a:latin typeface="Courier Std" panose="02070409020205020404" pitchFamily="49" charset="0"/>
              </a:rPr>
              <a:t>	 </a:t>
            </a:r>
            <a:r>
              <a:rPr lang="en-US" sz="1200" dirty="0">
                <a:latin typeface="Courier Std" panose="02070409020205020404" pitchFamily="49" charset="0"/>
              </a:rPr>
              <a:t>{ "</a:t>
            </a:r>
            <a:r>
              <a:rPr lang="en-US" sz="1200" dirty="0" err="1">
                <a:latin typeface="Courier Std" panose="02070409020205020404" pitchFamily="49" charset="0"/>
              </a:rPr>
              <a:t>typ</a:t>
            </a:r>
            <a:r>
              <a:rPr lang="en-US" sz="1200" dirty="0">
                <a:latin typeface="Courier Std" panose="02070409020205020404" pitchFamily="49" charset="0"/>
              </a:rPr>
              <a:t>":”passport",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 </a:t>
            </a:r>
            <a:r>
              <a:rPr lang="en-US" sz="1200" dirty="0" smtClean="0">
                <a:latin typeface="Courier Std" panose="02070409020205020404" pitchFamily="49" charset="0"/>
              </a:rPr>
              <a:t>	  </a:t>
            </a:r>
            <a:r>
              <a:rPr lang="en-US" sz="1200" dirty="0">
                <a:latin typeface="Courier Std" panose="02070409020205020404" pitchFamily="49" charset="0"/>
              </a:rPr>
              <a:t>"alg":”ES256“,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 </a:t>
            </a:r>
            <a:r>
              <a:rPr lang="en-US" sz="1200" dirty="0" smtClean="0">
                <a:latin typeface="Courier Std" panose="02070409020205020404" pitchFamily="49" charset="0"/>
              </a:rPr>
              <a:t>	  </a:t>
            </a:r>
            <a:r>
              <a:rPr lang="en-US" sz="1200" dirty="0">
                <a:latin typeface="Courier Std" panose="02070409020205020404" pitchFamily="49" charset="0"/>
              </a:rPr>
              <a:t>"</a:t>
            </a:r>
            <a:r>
              <a:rPr lang="en-US" sz="1200" dirty="0" err="1">
                <a:latin typeface="Courier Std" panose="02070409020205020404" pitchFamily="49" charset="0"/>
              </a:rPr>
              <a:t>ppt</a:t>
            </a:r>
            <a:r>
              <a:rPr lang="en-US" sz="1200" dirty="0">
                <a:latin typeface="Courier Std" panose="02070409020205020404" pitchFamily="49" charset="0"/>
              </a:rPr>
              <a:t>":”div“,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 </a:t>
            </a:r>
            <a:r>
              <a:rPr lang="en-US" sz="1200" dirty="0" smtClean="0">
                <a:latin typeface="Courier Std" panose="02070409020205020404" pitchFamily="49" charset="0"/>
              </a:rPr>
              <a:t>	  </a:t>
            </a:r>
            <a:r>
              <a:rPr lang="en-US" sz="1200" dirty="0">
                <a:latin typeface="Courier Std" panose="02070409020205020404" pitchFamily="49" charset="0"/>
              </a:rPr>
              <a:t>"x5u":"https://www.example.com/cert.pkx" }</a:t>
            </a:r>
          </a:p>
          <a:p>
            <a:pPr marL="0" indent="0">
              <a:buNone/>
            </a:pPr>
            <a:endParaRPr lang="en-US" sz="12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2000" dirty="0" smtClean="0"/>
              <a:t>	Claims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</a:t>
            </a:r>
            <a:r>
              <a:rPr lang="en-US" sz="1200" dirty="0" smtClean="0">
                <a:latin typeface="Courier Std" panose="02070409020205020404" pitchFamily="49" charset="0"/>
              </a:rPr>
              <a:t>	 </a:t>
            </a:r>
            <a:r>
              <a:rPr lang="en-US" sz="1200" dirty="0">
                <a:latin typeface="Courier Std" panose="02070409020205020404" pitchFamily="49" charset="0"/>
              </a:rPr>
              <a:t>{ ”</a:t>
            </a:r>
            <a:r>
              <a:rPr lang="en-US" sz="1200" dirty="0" err="1">
                <a:latin typeface="Courier Std" panose="02070409020205020404" pitchFamily="49" charset="0"/>
              </a:rPr>
              <a:t>orig</a:t>
            </a:r>
            <a:r>
              <a:rPr lang="en-US" sz="1200" dirty="0">
                <a:latin typeface="Courier Std" panose="02070409020205020404" pitchFamily="49" charset="0"/>
              </a:rPr>
              <a:t>":{“</a:t>
            </a:r>
            <a:r>
              <a:rPr lang="en-US" sz="1200" dirty="0" err="1">
                <a:latin typeface="Courier Std" panose="02070409020205020404" pitchFamily="49" charset="0"/>
              </a:rPr>
              <a:t>uri</a:t>
            </a:r>
            <a:r>
              <a:rPr lang="en-US" sz="1200" dirty="0">
                <a:latin typeface="Courier Std" panose="02070409020205020404" pitchFamily="49" charset="0"/>
              </a:rPr>
              <a:t>”:”alice@example.com”},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   </a:t>
            </a:r>
            <a:r>
              <a:rPr lang="en-US" sz="1200" dirty="0" smtClean="0">
                <a:latin typeface="Courier Std" panose="02070409020205020404" pitchFamily="49" charset="0"/>
              </a:rPr>
              <a:t>	  </a:t>
            </a:r>
            <a:r>
              <a:rPr lang="en-US" sz="1200" dirty="0">
                <a:latin typeface="Courier Std" panose="02070409020205020404" pitchFamily="49" charset="0"/>
              </a:rPr>
              <a:t>”</a:t>
            </a:r>
            <a:r>
              <a:rPr lang="en-US" sz="1200" dirty="0" err="1">
                <a:latin typeface="Courier Std" panose="02070409020205020404" pitchFamily="49" charset="0"/>
              </a:rPr>
              <a:t>dest</a:t>
            </a:r>
            <a:r>
              <a:rPr lang="en-US" sz="1200" dirty="0">
                <a:latin typeface="Courier Std" panose="02070409020205020404" pitchFamily="49" charset="0"/>
              </a:rPr>
              <a:t>":{“</a:t>
            </a:r>
            <a:r>
              <a:rPr lang="en-US" sz="1200" dirty="0" err="1">
                <a:latin typeface="Courier Std" panose="02070409020205020404" pitchFamily="49" charset="0"/>
              </a:rPr>
              <a:t>uri</a:t>
            </a:r>
            <a:r>
              <a:rPr lang="en-US" sz="1200" dirty="0">
                <a:latin typeface="Courier Std" panose="02070409020205020404" pitchFamily="49" charset="0"/>
              </a:rPr>
              <a:t>”:”secondtarget@example.com</a:t>
            </a:r>
            <a:r>
              <a:rPr lang="en-US" sz="1200" dirty="0" smtClean="0">
                <a:latin typeface="Courier Std" panose="02070409020205020404" pitchFamily="49" charset="0"/>
              </a:rPr>
              <a:t>”},  &lt;- new target</a:t>
            </a:r>
            <a:endParaRPr lang="en-US" sz="12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	</a:t>
            </a:r>
            <a:r>
              <a:rPr lang="en-US" sz="1200" dirty="0" smtClean="0">
                <a:latin typeface="Courier Std" panose="02070409020205020404" pitchFamily="49" charset="0"/>
              </a:rPr>
              <a:t>	</a:t>
            </a:r>
            <a:r>
              <a:rPr lang="en-US" sz="1200" dirty="0">
                <a:latin typeface="Courier Std" panose="02070409020205020404" pitchFamily="49" charset="0"/>
              </a:rPr>
              <a:t>	  "</a:t>
            </a:r>
            <a:r>
              <a:rPr lang="en-US" sz="1200" dirty="0" err="1">
                <a:latin typeface="Courier Std" panose="02070409020205020404" pitchFamily="49" charset="0"/>
              </a:rPr>
              <a:t>iat</a:t>
            </a:r>
            <a:r>
              <a:rPr lang="en-US" sz="1200" dirty="0">
                <a:latin typeface="Courier Std" panose="02070409020205020404" pitchFamily="49" charset="0"/>
              </a:rPr>
              <a:t>": 1443208345,</a:t>
            </a:r>
          </a:p>
          <a:p>
            <a:pPr marL="0" indent="0">
              <a:buNone/>
            </a:pPr>
            <a:r>
              <a:rPr lang="en-US" sz="1200" dirty="0">
                <a:latin typeface="Courier Std" panose="02070409020205020404" pitchFamily="49" charset="0"/>
              </a:rPr>
              <a:t>	</a:t>
            </a:r>
            <a:r>
              <a:rPr lang="en-US" sz="1200" dirty="0" smtClean="0">
                <a:latin typeface="Courier Std" panose="02070409020205020404" pitchFamily="49" charset="0"/>
              </a:rPr>
              <a:t>	  </a:t>
            </a:r>
            <a:r>
              <a:rPr lang="en-US" sz="1200" dirty="0">
                <a:latin typeface="Courier Std" panose="02070409020205020404" pitchFamily="49" charset="0"/>
              </a:rPr>
              <a:t>“div”:{“</a:t>
            </a:r>
            <a:r>
              <a:rPr lang="en-US" sz="1200" dirty="0" err="1">
                <a:latin typeface="Courier Std" panose="02070409020205020404" pitchFamily="49" charset="0"/>
              </a:rPr>
              <a:t>uri</a:t>
            </a:r>
            <a:r>
              <a:rPr lang="en-US" sz="1200" dirty="0">
                <a:latin typeface="Courier Std" panose="02070409020205020404" pitchFamily="49" charset="0"/>
              </a:rPr>
              <a:t>”:”firsttarget@example.com”} </a:t>
            </a:r>
            <a:r>
              <a:rPr lang="en-US" sz="1200" dirty="0" smtClean="0">
                <a:latin typeface="Courier Std" panose="02070409020205020404" pitchFamily="49" charset="0"/>
              </a:rPr>
              <a:t>}  &lt;- original target</a:t>
            </a:r>
            <a:endParaRPr lang="en-US" sz="12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endParaRPr lang="en-US" sz="1200" dirty="0" smtClean="0">
              <a:latin typeface="Courier Std" panose="020704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5294" y="2220685"/>
            <a:ext cx="106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</a:t>
            </a:r>
          </a:p>
          <a:p>
            <a:r>
              <a:rPr lang="en-US" dirty="0" err="1" smtClean="0"/>
              <a:t>PASSporT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25294" y="4757056"/>
            <a:ext cx="1219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Added</a:t>
            </a:r>
          </a:p>
          <a:p>
            <a:r>
              <a:rPr lang="en-US" dirty="0"/>
              <a:t>w</a:t>
            </a:r>
            <a:r>
              <a:rPr lang="en-US" dirty="0" smtClean="0"/>
              <a:t>hen</a:t>
            </a:r>
          </a:p>
          <a:p>
            <a:r>
              <a:rPr lang="en-US" dirty="0" smtClean="0"/>
              <a:t>retargeting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21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a reason?</a:t>
            </a:r>
          </a:p>
          <a:p>
            <a:pPr lvl="1"/>
            <a:r>
              <a:rPr lang="en-US" dirty="0" smtClean="0"/>
              <a:t>That is, a cause for the retargeting to be recorded</a:t>
            </a:r>
          </a:p>
          <a:p>
            <a:pPr lvl="1"/>
            <a:r>
              <a:rPr lang="en-US" dirty="0" smtClean="0"/>
              <a:t>Any actual security value for the threat model?</a:t>
            </a:r>
          </a:p>
          <a:p>
            <a:r>
              <a:rPr lang="en-US" dirty="0" smtClean="0"/>
              <a:t>Has some interesting interactions with out of band</a:t>
            </a:r>
          </a:p>
          <a:p>
            <a:pPr lvl="1"/>
            <a:r>
              <a:rPr lang="en-US" dirty="0" smtClean="0"/>
              <a:t>Ideally, this should work with out of band, but…</a:t>
            </a:r>
          </a:p>
          <a:p>
            <a:pPr lvl="1"/>
            <a:r>
              <a:rPr lang="en-US" dirty="0" smtClean="0"/>
              <a:t>We can talk about that later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830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Adopt?</a:t>
            </a:r>
          </a:p>
          <a:p>
            <a:r>
              <a:rPr lang="en-US" dirty="0" smtClean="0"/>
              <a:t>I keep hearing people need this</a:t>
            </a:r>
          </a:p>
          <a:p>
            <a:r>
              <a:rPr lang="en-US" dirty="0" smtClean="0"/>
              <a:t>It’s pretty straightforward, this seems relatively baked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312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draft-peterson-stir-cnam-02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Adds a “</a:t>
            </a:r>
            <a:r>
              <a:rPr lang="en-US" dirty="0" err="1" smtClean="0"/>
              <a:t>cna</a:t>
            </a:r>
            <a:r>
              <a:rPr lang="en-US" dirty="0" smtClean="0"/>
              <a:t>” array to </a:t>
            </a:r>
            <a:r>
              <a:rPr lang="en-US" dirty="0" err="1" smtClean="0"/>
              <a:t>PASSporT</a:t>
            </a:r>
            <a:endParaRPr lang="en-US" dirty="0"/>
          </a:p>
          <a:p>
            <a:pPr lvl="1"/>
            <a:r>
              <a:rPr lang="en-US" dirty="0" smtClean="0"/>
              <a:t>Baseline include a “</a:t>
            </a:r>
            <a:r>
              <a:rPr lang="en-US" dirty="0" err="1" smtClean="0"/>
              <a:t>nam</a:t>
            </a:r>
            <a:r>
              <a:rPr lang="en-US" dirty="0" smtClean="0"/>
              <a:t>” key-value pair containing a display-name</a:t>
            </a:r>
          </a:p>
          <a:p>
            <a:r>
              <a:rPr lang="en-US" dirty="0" smtClean="0"/>
              <a:t>But the “</a:t>
            </a:r>
            <a:r>
              <a:rPr lang="en-US" dirty="0" err="1" smtClean="0"/>
              <a:t>cna</a:t>
            </a:r>
            <a:r>
              <a:rPr lang="en-US" dirty="0" smtClean="0"/>
              <a:t>” element is richer than Caller-ID</a:t>
            </a:r>
          </a:p>
          <a:p>
            <a:pPr lvl="1"/>
            <a:r>
              <a:rPr lang="en-US" dirty="0" smtClean="0"/>
              <a:t>Scope: anything rendered to the called user to help them decide to pick up the phone or not - extensible</a:t>
            </a:r>
            <a:endParaRPr lang="en-US" dirty="0" smtClean="0"/>
          </a:p>
          <a:p>
            <a:pPr lvl="1"/>
            <a:r>
              <a:rPr lang="en-US" dirty="0" smtClean="0"/>
              <a:t>Could include information about </a:t>
            </a:r>
            <a:r>
              <a:rPr lang="en-US" dirty="0" smtClean="0"/>
              <a:t>organizations</a:t>
            </a:r>
          </a:p>
          <a:p>
            <a:pPr lvl="2"/>
            <a:r>
              <a:rPr lang="en-US" dirty="0" smtClean="0"/>
              <a:t>Government, bank, etc.</a:t>
            </a:r>
            <a:endParaRPr lang="en-US" dirty="0" smtClean="0"/>
          </a:p>
          <a:p>
            <a:pPr lvl="2"/>
            <a:r>
              <a:rPr lang="en-US" dirty="0" smtClean="0"/>
              <a:t>Maybe some fields in Henning’s Caller-Info parameters</a:t>
            </a:r>
          </a:p>
          <a:p>
            <a:pPr lvl="1"/>
            <a:r>
              <a:rPr lang="en-US" dirty="0" smtClean="0"/>
              <a:t>Location, potentially</a:t>
            </a:r>
          </a:p>
          <a:p>
            <a:pPr lvl="2"/>
            <a:r>
              <a:rPr lang="en-US" dirty="0" smtClean="0"/>
              <a:t>Likely </a:t>
            </a:r>
            <a:r>
              <a:rPr lang="en-US" dirty="0" smtClean="0"/>
              <a:t>by </a:t>
            </a:r>
            <a:r>
              <a:rPr lang="en-US" dirty="0" smtClean="0"/>
              <a:t>reference rather than by value</a:t>
            </a:r>
          </a:p>
          <a:p>
            <a:pPr lvl="1"/>
            <a:r>
              <a:rPr lang="en-US" dirty="0" smtClean="0"/>
              <a:t>Other rich data associated with the originating </a:t>
            </a:r>
            <a:r>
              <a:rPr lang="en-US" dirty="0" smtClean="0"/>
              <a:t>persona</a:t>
            </a:r>
          </a:p>
          <a:p>
            <a:pPr lvl="2"/>
            <a:r>
              <a:rPr lang="en-US" dirty="0" smtClean="0"/>
              <a:t>Social network data, crowdsourced reputation, and so on</a:t>
            </a:r>
            <a:endParaRPr lang="en-US" dirty="0" smtClean="0"/>
          </a:p>
          <a:p>
            <a:pPr lvl="2"/>
            <a:r>
              <a:rPr lang="en-US" dirty="0" smtClean="0"/>
              <a:t>Creates an IANA registry allowing allocation of more related elements</a:t>
            </a:r>
          </a:p>
        </p:txBody>
      </p:sp>
    </p:spTree>
    <p:extLst>
      <p:ext uri="{BB962C8B-B14F-4D97-AF65-F5344CB8AC3E}">
        <p14:creationId xmlns:p14="http://schemas.microsoft.com/office/powerpoint/2010/main" val="4273445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Third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Operates in two modes</a:t>
            </a:r>
          </a:p>
          <a:p>
            <a:r>
              <a:rPr lang="en-US" dirty="0" smtClean="0"/>
              <a:t>Without “</a:t>
            </a:r>
            <a:r>
              <a:rPr lang="en-US" b="1" dirty="0" err="1" smtClean="0"/>
              <a:t>ppt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This signifies that an originating authentication service provides the caller name</a:t>
            </a:r>
          </a:p>
          <a:p>
            <a:pPr lvl="2"/>
            <a:r>
              <a:rPr lang="en-US" dirty="0" smtClean="0"/>
              <a:t>Same entity that signs for the originating number</a:t>
            </a:r>
          </a:p>
          <a:p>
            <a:r>
              <a:rPr lang="en-US" dirty="0" smtClean="0"/>
              <a:t>With “</a:t>
            </a:r>
            <a:r>
              <a:rPr lang="en-US" b="1" dirty="0" err="1" smtClean="0"/>
              <a:t>ppt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This signifies that a third party provides the assertion</a:t>
            </a:r>
          </a:p>
          <a:p>
            <a:pPr lvl="2"/>
            <a:r>
              <a:rPr lang="en-US" i="1" dirty="0" smtClean="0"/>
              <a:t>Different </a:t>
            </a:r>
            <a:r>
              <a:rPr lang="en-US" dirty="0" smtClean="0"/>
              <a:t>entity than signs for the originating number</a:t>
            </a:r>
          </a:p>
          <a:p>
            <a:pPr lvl="3"/>
            <a:r>
              <a:rPr lang="en-US" dirty="0" smtClean="0"/>
              <a:t>Signature can come from someone that doesn’t own the </a:t>
            </a:r>
            <a:r>
              <a:rPr lang="en-US" dirty="0" smtClean="0"/>
              <a:t>TN</a:t>
            </a:r>
          </a:p>
          <a:p>
            <a:pPr lvl="3"/>
            <a:r>
              <a:rPr lang="en-US" dirty="0" smtClean="0"/>
              <a:t>Instead the “</a:t>
            </a:r>
            <a:r>
              <a:rPr lang="en-US" dirty="0" err="1" smtClean="0"/>
              <a:t>iss</a:t>
            </a:r>
            <a:r>
              <a:rPr lang="en-US" dirty="0" smtClean="0"/>
              <a:t>” field identifies who generated it</a:t>
            </a:r>
            <a:endParaRPr lang="en-US" dirty="0" smtClean="0"/>
          </a:p>
          <a:p>
            <a:pPr lvl="2"/>
            <a:r>
              <a:rPr lang="en-US" dirty="0" smtClean="0"/>
              <a:t>Different Identity header field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022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cna</a:t>
            </a:r>
            <a:r>
              <a:rPr lang="en-US" dirty="0" smtClean="0"/>
              <a:t>” without “</a:t>
            </a:r>
            <a:r>
              <a:rPr lang="en-US" dirty="0" err="1" smtClean="0"/>
              <a:t>ppt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9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Header:</a:t>
            </a:r>
            <a:endParaRPr lang="en-US" dirty="0"/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   { "</a:t>
            </a:r>
            <a:r>
              <a:rPr lang="en-US" sz="1800" dirty="0" err="1" smtClean="0">
                <a:latin typeface="Courier Std" panose="02070409020205020404" pitchFamily="49" charset="0"/>
              </a:rPr>
              <a:t>typ</a:t>
            </a:r>
            <a:r>
              <a:rPr lang="en-US" sz="1800" dirty="0" smtClean="0">
                <a:latin typeface="Courier Std" panose="02070409020205020404" pitchFamily="49" charset="0"/>
              </a:rPr>
              <a:t>":”passport",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     "alg":”ES256“,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		  "x5u":"https://</a:t>
            </a:r>
            <a:r>
              <a:rPr lang="en-US" sz="1800" dirty="0" err="1" smtClean="0">
                <a:latin typeface="Courier Std" panose="02070409020205020404" pitchFamily="49" charset="0"/>
              </a:rPr>
              <a:t>www.example.com</a:t>
            </a:r>
            <a:r>
              <a:rPr lang="en-US" sz="1800" dirty="0" smtClean="0">
                <a:latin typeface="Courier Std" panose="02070409020205020404" pitchFamily="49" charset="0"/>
              </a:rPr>
              <a:t>/</a:t>
            </a:r>
            <a:r>
              <a:rPr lang="en-US" sz="1800" dirty="0" err="1" smtClean="0">
                <a:latin typeface="Courier Std" panose="02070409020205020404" pitchFamily="49" charset="0"/>
              </a:rPr>
              <a:t>cert.pkx</a:t>
            </a:r>
            <a:r>
              <a:rPr lang="en-US" sz="1800" dirty="0" smtClean="0">
                <a:latin typeface="Courier Std" panose="02070409020205020404" pitchFamily="49" charset="0"/>
              </a:rPr>
              <a:t>" }</a:t>
            </a:r>
          </a:p>
          <a:p>
            <a:pPr marL="0" indent="0">
              <a:buNone/>
            </a:pPr>
            <a:endParaRPr lang="en-US" sz="18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Claims: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sz="1800" dirty="0">
                <a:latin typeface="Courier Std" panose="02070409020205020404" pitchFamily="49" charset="0"/>
              </a:rPr>
              <a:t>   </a:t>
            </a:r>
            <a:r>
              <a:rPr lang="en-US" sz="1800" dirty="0" smtClean="0">
                <a:latin typeface="Courier Std" panose="02070409020205020404" pitchFamily="49" charset="0"/>
              </a:rPr>
              <a:t>{ ”orig":{“tn”:"12155551212”},</a:t>
            </a:r>
            <a:endParaRPr lang="en-US" sz="1800" dirty="0">
              <a:latin typeface="Courier Std" panose="020704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Std" panose="02070409020205020404" pitchFamily="49" charset="0"/>
              </a:rPr>
              <a:t>     </a:t>
            </a:r>
            <a:r>
              <a:rPr lang="en-US" sz="1800" dirty="0" smtClean="0">
                <a:latin typeface="Courier Std" panose="02070409020205020404" pitchFamily="49" charset="0"/>
              </a:rPr>
              <a:t>”dest":{“tn”:"12155551213”},</a:t>
            </a:r>
          </a:p>
          <a:p>
            <a:pPr marL="0" indent="0">
              <a:buNone/>
            </a:pPr>
            <a:r>
              <a:rPr lang="en-US" sz="1800" dirty="0" smtClean="0">
                <a:latin typeface="Courier Std" panose="02070409020205020404" pitchFamily="49" charset="0"/>
              </a:rPr>
              <a:t>		  "</a:t>
            </a:r>
            <a:r>
              <a:rPr lang="en-US" sz="1800" dirty="0" err="1">
                <a:latin typeface="Courier Std" panose="02070409020205020404" pitchFamily="49" charset="0"/>
              </a:rPr>
              <a:t>iat</a:t>
            </a:r>
            <a:r>
              <a:rPr lang="en-US" sz="1800" dirty="0">
                <a:latin typeface="Courier Std" panose="02070409020205020404" pitchFamily="49" charset="0"/>
              </a:rPr>
              <a:t>": </a:t>
            </a:r>
            <a:r>
              <a:rPr lang="en-US" sz="1800" dirty="0" smtClean="0">
                <a:latin typeface="Courier Std" panose="02070409020205020404" pitchFamily="49" charset="0"/>
              </a:rPr>
              <a:t>1443208345,</a:t>
            </a:r>
          </a:p>
          <a:p>
            <a:pPr marL="0" indent="0">
              <a:buNone/>
            </a:pPr>
            <a:r>
              <a:rPr lang="en-US" sz="1800" dirty="0">
                <a:latin typeface="Courier Std" panose="02070409020205020404" pitchFamily="49" charset="0"/>
              </a:rPr>
              <a:t>	</a:t>
            </a:r>
            <a:r>
              <a:rPr lang="en-US" sz="1800" dirty="0" smtClean="0">
                <a:latin typeface="Courier Std" panose="02070409020205020404" pitchFamily="49" charset="0"/>
              </a:rPr>
              <a:t>  “</a:t>
            </a:r>
            <a:r>
              <a:rPr lang="en-US" sz="1800" dirty="0" err="1" smtClean="0">
                <a:latin typeface="Courier Std" panose="02070409020205020404" pitchFamily="49" charset="0"/>
              </a:rPr>
              <a:t>cna</a:t>
            </a:r>
            <a:r>
              <a:rPr lang="en-US" sz="1800" dirty="0" smtClean="0">
                <a:latin typeface="Courier Std" panose="02070409020205020404" pitchFamily="49" charset="0"/>
              </a:rPr>
              <a:t>”:{“</a:t>
            </a:r>
            <a:r>
              <a:rPr lang="en-US" sz="1800" dirty="0" err="1" smtClean="0">
                <a:latin typeface="Courier Std" panose="02070409020205020404" pitchFamily="49" charset="0"/>
              </a:rPr>
              <a:t>nam</a:t>
            </a:r>
            <a:r>
              <a:rPr lang="en-US" sz="1800" dirty="0" smtClean="0">
                <a:latin typeface="Courier Std" panose="02070409020205020404" pitchFamily="49" charset="0"/>
              </a:rPr>
              <a:t>:”Alice Atlanta”} }</a:t>
            </a:r>
          </a:p>
        </p:txBody>
      </p:sp>
    </p:spTree>
    <p:extLst>
      <p:ext uri="{BB962C8B-B14F-4D97-AF65-F5344CB8AC3E}">
        <p14:creationId xmlns:p14="http://schemas.microsoft.com/office/powerpoint/2010/main" val="423043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9320</TotalTime>
  <Words>1428</Words>
  <Application>Microsoft Office PowerPoint</Application>
  <PresentationFormat>On-screen Show (4:3)</PresentationFormat>
  <Paragraphs>241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Courier Std</vt:lpstr>
      <vt:lpstr>Office Theme</vt:lpstr>
      <vt:lpstr>PASSporT Extensions</vt:lpstr>
      <vt:lpstr>draft-peterson-passport-divert-01</vt:lpstr>
      <vt:lpstr>Inverting the signer</vt:lpstr>
      <vt:lpstr>Original vs. Divert Passport</vt:lpstr>
      <vt:lpstr>Issues</vt:lpstr>
      <vt:lpstr>Next Steps</vt:lpstr>
      <vt:lpstr>draft-peterson-stir-cnam-02</vt:lpstr>
      <vt:lpstr>First and Third</vt:lpstr>
      <vt:lpstr>“cna” without “ppt”</vt:lpstr>
      <vt:lpstr>“cna” with “ppt”</vt:lpstr>
      <vt:lpstr>Issues</vt:lpstr>
      <vt:lpstr>Next Steps</vt:lpstr>
      <vt:lpstr>draft-rescorla-fallback-02</vt:lpstr>
      <vt:lpstr>Limits of RFC4474bis</vt:lpstr>
      <vt:lpstr>Basic STIR Out of Band</vt:lpstr>
      <vt:lpstr>Obvious Questions</vt:lpstr>
      <vt:lpstr>Who Gets to Store PASSporTs?</vt:lpstr>
      <vt:lpstr>Anyone with a valid PASSporT?</vt:lpstr>
      <vt:lpstr>Consider the Following</vt:lpstr>
      <vt:lpstr>Retrieving What?</vt:lpstr>
      <vt:lpstr>Encrypting PASSporTs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83</cp:revision>
  <dcterms:created xsi:type="dcterms:W3CDTF">2011-05-11T17:32:08Z</dcterms:created>
  <dcterms:modified xsi:type="dcterms:W3CDTF">2017-06-16T13:42:58Z</dcterms:modified>
</cp:coreProperties>
</file>