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72" r:id="rId2"/>
  </p:sldMasterIdLst>
  <p:notesMasterIdLst>
    <p:notesMasterId r:id="rId28"/>
  </p:notesMasterIdLst>
  <p:handoutMasterIdLst>
    <p:handoutMasterId r:id="rId29"/>
  </p:handoutMasterIdLst>
  <p:sldIdLst>
    <p:sldId id="265" r:id="rId3"/>
    <p:sldId id="290" r:id="rId4"/>
    <p:sldId id="271" r:id="rId5"/>
    <p:sldId id="292" r:id="rId6"/>
    <p:sldId id="294" r:id="rId7"/>
    <p:sldId id="273" r:id="rId8"/>
    <p:sldId id="295" r:id="rId9"/>
    <p:sldId id="293" r:id="rId10"/>
    <p:sldId id="287" r:id="rId11"/>
    <p:sldId id="285" r:id="rId12"/>
    <p:sldId id="286" r:id="rId13"/>
    <p:sldId id="277" r:id="rId14"/>
    <p:sldId id="289" r:id="rId15"/>
    <p:sldId id="282" r:id="rId16"/>
    <p:sldId id="283" r:id="rId17"/>
    <p:sldId id="284" r:id="rId18"/>
    <p:sldId id="296" r:id="rId19"/>
    <p:sldId id="297" r:id="rId20"/>
    <p:sldId id="303" r:id="rId21"/>
    <p:sldId id="304" r:id="rId22"/>
    <p:sldId id="298" r:id="rId23"/>
    <p:sldId id="299" r:id="rId24"/>
    <p:sldId id="291" r:id="rId25"/>
    <p:sldId id="301" r:id="rId26"/>
    <p:sldId id="30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108" d="100"/>
          <a:sy n="108" d="100"/>
        </p:scale>
        <p:origin x="117" y="45"/>
      </p:cViewPr>
      <p:guideLst/>
    </p:cSldViewPr>
  </p:slideViewPr>
  <p:notesTextViewPr>
    <p:cViewPr>
      <p:scale>
        <a:sx n="1" d="1"/>
        <a:sy n="1" d="1"/>
      </p:scale>
      <p:origin x="0" y="0"/>
    </p:cViewPr>
  </p:notesTextViewPr>
  <p:sorterViewPr>
    <p:cViewPr>
      <p:scale>
        <a:sx n="66" d="100"/>
        <a:sy n="66" d="100"/>
      </p:scale>
      <p:origin x="0" y="-2434"/>
    </p:cViewPr>
  </p:sorterViewPr>
  <p:notesViewPr>
    <p:cSldViewPr snapToGrid="0">
      <p:cViewPr varScale="1">
        <p:scale>
          <a:sx n="69" d="100"/>
          <a:sy n="69" d="100"/>
        </p:scale>
        <p:origin x="2629"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0C9617-4168-43C0-893C-C313FB81AB3E}" type="datetimeFigureOut">
              <a:rPr lang="en-US" smtClean="0"/>
              <a:t>6/15/2018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FC1066F-2F91-4805-A29F-2F8597DAB477}" type="slidenum">
              <a:rPr lang="en-US" smtClean="0"/>
              <a:t>‹#›</a:t>
            </a:fld>
            <a:endParaRPr lang="en-US"/>
          </a:p>
        </p:txBody>
      </p:sp>
    </p:spTree>
    <p:extLst>
      <p:ext uri="{BB962C8B-B14F-4D97-AF65-F5344CB8AC3E}">
        <p14:creationId xmlns:p14="http://schemas.microsoft.com/office/powerpoint/2010/main" val="880511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7D0E0-A80B-4C05-A97F-41495E76BD53}" type="datetimeFigureOut">
              <a:rPr lang="en-US" smtClean="0"/>
              <a:t>6/15/2018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80452B-19F9-4105-BAC9-759787B2A728}" type="slidenum">
              <a:rPr lang="en-US" smtClean="0"/>
              <a:t>‹#›</a:t>
            </a:fld>
            <a:endParaRPr lang="en-US"/>
          </a:p>
        </p:txBody>
      </p:sp>
    </p:spTree>
    <p:extLst>
      <p:ext uri="{BB962C8B-B14F-4D97-AF65-F5344CB8AC3E}">
        <p14:creationId xmlns:p14="http://schemas.microsoft.com/office/powerpoint/2010/main" val="236536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30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02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74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46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spcBef>
                <a:spcPct val="0"/>
              </a:spcBef>
              <a:buClrTx/>
              <a:buFontTx/>
              <a:buNone/>
            </a:pPr>
            <a:fld id="{756E9F3F-C9D6-4D0B-8AE3-154D1598F5C2}" type="slidenum">
              <a:rPr lang="en-US" altLang="en-US" smtClean="0">
                <a:latin typeface="Arial" panose="020B0604020202020204" pitchFamily="34" charset="0"/>
                <a:ea typeface="ＭＳ Ｐゴシック" panose="020B0600070205080204" pitchFamily="34" charset="-128"/>
                <a:cs typeface="Droid Sans Fallback" charset="0"/>
              </a:rPr>
              <a:pPr>
                <a:spcBef>
                  <a:spcPct val="0"/>
                </a:spcBef>
                <a:buClrTx/>
                <a:buFontTx/>
                <a:buNone/>
              </a:pPr>
              <a:t>1</a:t>
            </a:fld>
            <a:endParaRPr lang="en-US" altLang="en-US" smtClean="0">
              <a:latin typeface="Arial" panose="020B0604020202020204" pitchFamily="34" charset="0"/>
              <a:ea typeface="ＭＳ Ｐゴシック" panose="020B0600070205080204" pitchFamily="34" charset="-128"/>
              <a:cs typeface="Droid Sans Fallback" charset="0"/>
            </a:endParaRPr>
          </a:p>
        </p:txBody>
      </p:sp>
      <p:sp>
        <p:nvSpPr>
          <p:cNvPr id="512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42791968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21</a:t>
            </a:fld>
            <a:endParaRPr lang="fr-FR"/>
          </a:p>
        </p:txBody>
      </p:sp>
    </p:spTree>
    <p:extLst>
      <p:ext uri="{BB962C8B-B14F-4D97-AF65-F5344CB8AC3E}">
        <p14:creationId xmlns:p14="http://schemas.microsoft.com/office/powerpoint/2010/main" val="3242046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22</a:t>
            </a:fld>
            <a:endParaRPr lang="fr-FR"/>
          </a:p>
        </p:txBody>
      </p:sp>
    </p:spTree>
    <p:extLst>
      <p:ext uri="{BB962C8B-B14F-4D97-AF65-F5344CB8AC3E}">
        <p14:creationId xmlns:p14="http://schemas.microsoft.com/office/powerpoint/2010/main" val="1949733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24</a:t>
            </a:fld>
            <a:endParaRPr lang="fr-FR"/>
          </a:p>
        </p:txBody>
      </p:sp>
    </p:spTree>
    <p:extLst>
      <p:ext uri="{BB962C8B-B14F-4D97-AF65-F5344CB8AC3E}">
        <p14:creationId xmlns:p14="http://schemas.microsoft.com/office/powerpoint/2010/main" val="1258740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173775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smtClean="0">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smtClean="0">
              <a:latin typeface="Times New Roman" panose="02020603050405020304" pitchFamily="18" charset="0"/>
            </a:endParaRPr>
          </a:p>
        </p:txBody>
      </p:sp>
    </p:spTree>
    <p:extLst>
      <p:ext uri="{BB962C8B-B14F-4D97-AF65-F5344CB8AC3E}">
        <p14:creationId xmlns:p14="http://schemas.microsoft.com/office/powerpoint/2010/main" val="1419018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920084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5</a:t>
            </a:fld>
            <a:endParaRPr lang="fr-FR"/>
          </a:p>
        </p:txBody>
      </p:sp>
    </p:spTree>
    <p:extLst>
      <p:ext uri="{BB962C8B-B14F-4D97-AF65-F5344CB8AC3E}">
        <p14:creationId xmlns:p14="http://schemas.microsoft.com/office/powerpoint/2010/main" val="1672919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533654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7</a:t>
            </a:fld>
            <a:endParaRPr lang="fr-FR"/>
          </a:p>
        </p:txBody>
      </p:sp>
    </p:spTree>
    <p:extLst>
      <p:ext uri="{BB962C8B-B14F-4D97-AF65-F5344CB8AC3E}">
        <p14:creationId xmlns:p14="http://schemas.microsoft.com/office/powerpoint/2010/main" val="164901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17</a:t>
            </a:fld>
            <a:endParaRPr lang="fr-FR"/>
          </a:p>
        </p:txBody>
      </p:sp>
    </p:spTree>
    <p:extLst>
      <p:ext uri="{BB962C8B-B14F-4D97-AF65-F5344CB8AC3E}">
        <p14:creationId xmlns:p14="http://schemas.microsoft.com/office/powerpoint/2010/main" val="109872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18</a:t>
            </a:fld>
            <a:endParaRPr lang="fr-FR"/>
          </a:p>
        </p:txBody>
      </p:sp>
    </p:spTree>
    <p:extLst>
      <p:ext uri="{BB962C8B-B14F-4D97-AF65-F5344CB8AC3E}">
        <p14:creationId xmlns:p14="http://schemas.microsoft.com/office/powerpoint/2010/main" val="156085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3208588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lvl1pPr algn="r">
              <a:defRPr/>
            </a:lvl1pPr>
          </a:lstStyle>
          <a:p>
            <a:fld id="{18BF9C3C-0004-4145-8BE2-5FBA8C817ACA}" type="slidenum">
              <a:rPr lang="en-US" smtClean="0"/>
              <a:pPr/>
              <a:t>‹#›</a:t>
            </a:fld>
            <a:endParaRPr lang="en-US" dirty="0"/>
          </a:p>
        </p:txBody>
      </p:sp>
      <p:pic>
        <p:nvPicPr>
          <p:cNvPr id="7"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62944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a:t>
            </a:fld>
            <a:endParaRPr lang="en-US" dirty="0"/>
          </a:p>
        </p:txBody>
      </p:sp>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131862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6895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4038600" y="6328766"/>
            <a:ext cx="4114800"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7" name="Text Box 3"/>
          <p:cNvSpPr txBox="1">
            <a:spLocks noChangeArrowheads="1"/>
          </p:cNvSpPr>
          <p:nvPr userDrawn="1"/>
        </p:nvSpPr>
        <p:spPr bwMode="auto">
          <a:xfrm>
            <a:off x="202923" y="6356350"/>
            <a:ext cx="3043859"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smtClean="0">
                <a:cs typeface="Arial" panose="020B0604020202020204" pitchFamily="34" charset="0"/>
              </a:rPr>
              <a:t>6TiSCH interim – 15 June 2018</a:t>
            </a:r>
          </a:p>
        </p:txBody>
      </p:sp>
      <p:sp>
        <p:nvSpPr>
          <p:cNvPr id="9" name="Slide Number Placeholder 5"/>
          <p:cNvSpPr>
            <a:spLocks noGrp="1"/>
          </p:cNvSpPr>
          <p:nvPr>
            <p:ph type="sldNum" sz="quarter" idx="4"/>
          </p:nvPr>
        </p:nvSpPr>
        <p:spPr>
          <a:xfrm>
            <a:off x="9039087" y="6320459"/>
            <a:ext cx="2743200" cy="365125"/>
          </a:xfrm>
          <a:prstGeom prst="rect">
            <a:avLst/>
          </a:prstGeom>
        </p:spPr>
        <p:txBody>
          <a:bodyPr/>
          <a:lstStyle/>
          <a:p>
            <a:pPr algn="r"/>
            <a:fld id="{18BF9C3C-0004-4145-8BE2-5FBA8C817ACA}" type="slidenum">
              <a:rPr lang="en-US" smtClean="0"/>
              <a:pPr algn="r"/>
              <a:t>‹#›</a:t>
            </a:fld>
            <a:endParaRPr lang="en-US" dirty="0"/>
          </a:p>
        </p:txBody>
      </p:sp>
    </p:spTree>
    <p:extLst>
      <p:ext uri="{BB962C8B-B14F-4D97-AF65-F5344CB8AC3E}">
        <p14:creationId xmlns:p14="http://schemas.microsoft.com/office/powerpoint/2010/main" val="3088305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93785" y="79377"/>
            <a:ext cx="11939955"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sp>
        <p:nvSpPr>
          <p:cNvPr id="1027" name="Rectangle 119"/>
          <p:cNvSpPr>
            <a:spLocks noGrp="1" noChangeArrowheads="1"/>
          </p:cNvSpPr>
          <p:nvPr>
            <p:ph type="title"/>
          </p:nvPr>
        </p:nvSpPr>
        <p:spPr bwMode="auto">
          <a:xfrm>
            <a:off x="1320800" y="609600"/>
            <a:ext cx="9550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smtClean="0"/>
              <a:t>Click to edit Master title style</a:t>
            </a:r>
          </a:p>
        </p:txBody>
      </p:sp>
      <p:sp>
        <p:nvSpPr>
          <p:cNvPr id="1028" name="Rectangle 120"/>
          <p:cNvSpPr>
            <a:spLocks noGrp="1" noChangeArrowheads="1"/>
          </p:cNvSpPr>
          <p:nvPr>
            <p:ph type="body" idx="1"/>
          </p:nvPr>
        </p:nvSpPr>
        <p:spPr bwMode="auto">
          <a:xfrm>
            <a:off x="1320800" y="1981200"/>
            <a:ext cx="9550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9" name="Picture 1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61" y="5699127"/>
            <a:ext cx="982863" cy="58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737437992"/>
      </p:ext>
    </p:extLst>
  </p:cSld>
  <p:clrMap bg1="lt1" tx1="dk1" bg2="lt2" tx2="dk2" accent1="accent1" accent2="accent2" accent3="accent3" accent4="accent4" accent5="accent5" accent6="accent6" hlink="hlink" folHlink="folHlink"/>
  <p:sldLayoutIdLst>
    <p:sldLayoutId id="2147483674" r:id="rId1"/>
  </p:sldLayoutIdLst>
  <p:timing>
    <p:tnLst>
      <p:par>
        <p:cTn id="1" dur="indefinite" restart="never" nodeType="tmRoot"/>
      </p:par>
    </p:tnLst>
  </p:timing>
  <p:hf hdr="0" ftr="0" dt="0"/>
  <p:txStyles>
    <p:titleStyle>
      <a:lvl1pPr algn="ctr" rtl="0" eaLnBrk="0" fontAlgn="base" hangingPunct="0">
        <a:lnSpc>
          <a:spcPct val="90000"/>
        </a:lnSpc>
        <a:spcBef>
          <a:spcPct val="0"/>
        </a:spcBef>
        <a:spcAft>
          <a:spcPct val="0"/>
        </a:spcAft>
        <a:defRPr sz="36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5pPr>
      <a:lvl6pPr marL="457189" algn="ctr" rtl="0" eaLnBrk="0" fontAlgn="base" hangingPunct="0">
        <a:lnSpc>
          <a:spcPct val="90000"/>
        </a:lnSpc>
        <a:spcBef>
          <a:spcPct val="0"/>
        </a:spcBef>
        <a:spcAft>
          <a:spcPct val="0"/>
        </a:spcAft>
        <a:defRPr sz="3600" b="1">
          <a:solidFill>
            <a:schemeClr val="tx2"/>
          </a:solidFill>
          <a:latin typeface="Times New Roman" charset="0"/>
        </a:defRPr>
      </a:lvl6pPr>
      <a:lvl7pPr marL="914377" algn="ctr" rtl="0" eaLnBrk="0" fontAlgn="base" hangingPunct="0">
        <a:lnSpc>
          <a:spcPct val="90000"/>
        </a:lnSpc>
        <a:spcBef>
          <a:spcPct val="0"/>
        </a:spcBef>
        <a:spcAft>
          <a:spcPct val="0"/>
        </a:spcAft>
        <a:defRPr sz="3600" b="1">
          <a:solidFill>
            <a:schemeClr val="tx2"/>
          </a:solidFill>
          <a:latin typeface="Times New Roman" charset="0"/>
        </a:defRPr>
      </a:lvl7pPr>
      <a:lvl8pPr marL="1371566" algn="ctr" rtl="0" eaLnBrk="0" fontAlgn="base" hangingPunct="0">
        <a:lnSpc>
          <a:spcPct val="90000"/>
        </a:lnSpc>
        <a:spcBef>
          <a:spcPct val="0"/>
        </a:spcBef>
        <a:spcAft>
          <a:spcPct val="0"/>
        </a:spcAft>
        <a:defRPr sz="3600" b="1">
          <a:solidFill>
            <a:schemeClr val="tx2"/>
          </a:solidFill>
          <a:latin typeface="Times New Roman" charset="0"/>
        </a:defRPr>
      </a:lvl8pPr>
      <a:lvl9pPr marL="1828754" algn="ctr" rtl="0" eaLnBrk="0" fontAlgn="base" hangingPunct="0">
        <a:lnSpc>
          <a:spcPct val="90000"/>
        </a:lnSpc>
        <a:spcBef>
          <a:spcPct val="0"/>
        </a:spcBef>
        <a:spcAft>
          <a:spcPct val="0"/>
        </a:spcAft>
        <a:defRPr sz="3600" b="1">
          <a:solidFill>
            <a:schemeClr val="tx2"/>
          </a:solidFill>
          <a:latin typeface="Times New Roman" charset="0"/>
        </a:defRPr>
      </a:lvl9pPr>
    </p:titleStyle>
    <p:bodyStyle>
      <a:lvl1pPr marL="285744" indent="-285744" algn="l" rtl="0" eaLnBrk="0" fontAlgn="base" hangingPunct="0">
        <a:lnSpc>
          <a:spcPct val="90000"/>
        </a:lnSpc>
        <a:spcBef>
          <a:spcPct val="30000"/>
        </a:spcBef>
        <a:spcAft>
          <a:spcPct val="0"/>
        </a:spcAft>
        <a:defRPr sz="2400" b="1">
          <a:solidFill>
            <a:schemeClr val="tx1"/>
          </a:solidFill>
          <a:latin typeface="+mn-lt"/>
          <a:ea typeface="ＭＳ Ｐゴシック" charset="-128"/>
          <a:cs typeface="ＭＳ Ｐゴシック" charset="-128"/>
        </a:defRPr>
      </a:lvl1pPr>
      <a:lvl2pPr marL="685783"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1142971"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543012"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4pPr>
      <a:lvl5pPr marL="2000201"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5pPr>
      <a:lvl6pPr marL="2457389"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6pPr>
      <a:lvl7pPr marL="2914578"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7pPr>
      <a:lvl8pPr marL="3371766"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8pPr>
      <a:lvl9pPr marL="3828955"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therpad.tools.ietf.org/p/6tisch"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ietf.org/mail-archive/web/6tisch/current/msg05756.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tools.ietf.org/html/draft-watteyne-6lo-minimal-fragment-00" TargetMode="External"/><Relationship Id="rId2" Type="http://schemas.openxmlformats.org/officeDocument/2006/relationships/hyperlink" Target="https://tools.ietf.org/html/draft-thubert-6lo-forwarding-fragments-08"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tools.ietf.org/html/draft-ietf-rift-rift" TargetMode="External"/><Relationship Id="rId2" Type="http://schemas.openxmlformats.org/officeDocument/2006/relationships/hyperlink" Target="https://tools.ietf.org/html/draft-thubert-roll-unaware-leave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go.f-interop.eu/" TargetMode="External"/><Relationship Id="rId2" Type="http://schemas.openxmlformats.org/officeDocument/2006/relationships/hyperlink" Target="https://openwsn-builder.paris.inria.fr/job/td-6tisch%20builder/lastSuccessfulBuild/artifact/6tisch_plugtest_td_june_2018.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www.ietf.org/mail-archive/web/6tisch/current/msg05936.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tools.ietf.org/p/"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ietf.org/how/meetings/102/"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ietf.org/mail-archive/web/6tisch/current/msg05723.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84697" y="4688333"/>
            <a:ext cx="8088313" cy="167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nSpc>
                <a:spcPct val="80000"/>
              </a:lnSpc>
              <a:spcBef>
                <a:spcPts val="450"/>
              </a:spcBef>
              <a:buClrTx/>
            </a:pPr>
            <a:r>
              <a:rPr lang="en-US" altLang="en-US" sz="1800" dirty="0"/>
              <a:t>Chairs:</a:t>
            </a:r>
          </a:p>
          <a:p>
            <a:pPr>
              <a:lnSpc>
                <a:spcPct val="80000"/>
              </a:lnSpc>
              <a:spcBef>
                <a:spcPts val="450"/>
              </a:spcBef>
              <a:buClrTx/>
            </a:pPr>
            <a:r>
              <a:rPr lang="en-US" altLang="en-US" sz="1800" dirty="0"/>
              <a:t> </a:t>
            </a:r>
            <a:r>
              <a:rPr lang="en-US" altLang="en-US" sz="1800" b="1" dirty="0"/>
              <a:t>Pascal Thubert</a:t>
            </a:r>
          </a:p>
          <a:p>
            <a:pPr>
              <a:lnSpc>
                <a:spcPct val="80000"/>
              </a:lnSpc>
              <a:spcBef>
                <a:spcPts val="450"/>
              </a:spcBef>
              <a:buClrTx/>
            </a:pPr>
            <a:r>
              <a:rPr lang="en-US" altLang="en-US" sz="1800" b="1" dirty="0"/>
              <a:t> Thomas </a:t>
            </a:r>
            <a:r>
              <a:rPr lang="en-US" altLang="en-US" sz="1800" b="1" dirty="0" err="1"/>
              <a:t>Watteyne</a:t>
            </a:r>
            <a:endParaRPr lang="en-US" altLang="en-US" sz="1800" b="1" dirty="0"/>
          </a:p>
          <a:p>
            <a:pPr>
              <a:lnSpc>
                <a:spcPct val="80000"/>
              </a:lnSpc>
              <a:spcBef>
                <a:spcPts val="450"/>
              </a:spcBef>
              <a:buClrTx/>
            </a:pPr>
            <a:endParaRPr lang="en-US" altLang="en-US" sz="1800" dirty="0"/>
          </a:p>
          <a:p>
            <a:pPr>
              <a:lnSpc>
                <a:spcPct val="80000"/>
              </a:lnSpc>
              <a:spcBef>
                <a:spcPts val="450"/>
              </a:spcBef>
              <a:buClrTx/>
            </a:pPr>
            <a:r>
              <a:rPr lang="en-US" altLang="en-US" sz="1800" dirty="0" err="1"/>
              <a:t>Etherpad</a:t>
            </a:r>
            <a:r>
              <a:rPr lang="en-US" altLang="en-US" sz="1800" dirty="0"/>
              <a:t> for Minutes: </a:t>
            </a:r>
            <a:r>
              <a:rPr lang="en-US" altLang="en-US" sz="1800" u="sng" dirty="0">
                <a:hlinkClick r:id="rId3"/>
              </a:rPr>
              <a:t>https://etherpad.tools.ietf.org/p/6tisch</a:t>
            </a:r>
            <a:endParaRPr lang="en-US" altLang="en-US" sz="1800" b="1" dirty="0"/>
          </a:p>
        </p:txBody>
      </p:sp>
      <p:sp>
        <p:nvSpPr>
          <p:cNvPr id="4099" name="Text Box 2"/>
          <p:cNvSpPr txBox="1">
            <a:spLocks noChangeArrowheads="1"/>
          </p:cNvSpPr>
          <p:nvPr/>
        </p:nvSpPr>
        <p:spPr bwMode="auto">
          <a:xfrm>
            <a:off x="6640975" y="4823751"/>
            <a:ext cx="5257800" cy="199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r>
              <a:rPr lang="en-US" altLang="en-US" sz="3600" dirty="0"/>
              <a:t>IPv6 over the TSCH mode of IEEE 802.15.4</a:t>
            </a:r>
          </a:p>
        </p:txBody>
      </p:sp>
      <p:sp>
        <p:nvSpPr>
          <p:cNvPr id="4100" name="Rectangle 3"/>
          <p:cNvSpPr>
            <a:spLocks noChangeArrowheads="1"/>
          </p:cNvSpPr>
          <p:nvPr/>
        </p:nvSpPr>
        <p:spPr bwMode="auto">
          <a:xfrm>
            <a:off x="2133600" y="2680626"/>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ctr" eaLnBrk="1" hangingPunct="1">
              <a:spcBef>
                <a:spcPct val="0"/>
              </a:spcBef>
              <a:buClrTx/>
              <a:buFontTx/>
              <a:buNone/>
            </a:pPr>
            <a:r>
              <a:rPr lang="en-US" altLang="en-US" sz="4400" smtClean="0"/>
              <a:t>15 June 2018 </a:t>
            </a:r>
            <a:r>
              <a:rPr lang="en-US" altLang="en-US" sz="4400" dirty="0" err="1"/>
              <a:t>Webex</a:t>
            </a:r>
            <a:endParaRPr lang="en-US" altLang="en-US" sz="4400" dirty="0"/>
          </a:p>
        </p:txBody>
      </p:sp>
      <p:pic>
        <p:nvPicPr>
          <p:cNvPr id="410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499734900"/>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draft-ietf-6tisch-6top-protocol</a:t>
            </a:r>
          </a:p>
        </p:txBody>
      </p:sp>
      <p:sp>
        <p:nvSpPr>
          <p:cNvPr id="3" name="Espace réservé du contenu 2"/>
          <p:cNvSpPr>
            <a:spLocks noGrp="1"/>
          </p:cNvSpPr>
          <p:nvPr>
            <p:ph idx="1"/>
          </p:nvPr>
        </p:nvSpPr>
        <p:spPr>
          <a:xfrm>
            <a:off x="953610" y="1692461"/>
            <a:ext cx="10515600" cy="4351338"/>
          </a:xfrm>
        </p:spPr>
        <p:txBody>
          <a:bodyPr>
            <a:normAutofit lnSpcReduction="10000"/>
          </a:bodyPr>
          <a:lstStyle/>
          <a:p>
            <a:r>
              <a:rPr lang="en-US" dirty="0" smtClean="0"/>
              <a:t>IESG review</a:t>
            </a:r>
          </a:p>
          <a:p>
            <a:pPr lvl="1"/>
            <a:r>
              <a:rPr lang="en-US" dirty="0" smtClean="0"/>
              <a:t>IESG state: </a:t>
            </a:r>
            <a:r>
              <a:rPr lang="en-US" dirty="0"/>
              <a:t>IESG Evaluation::Revised I-D Needed</a:t>
            </a:r>
            <a:endParaRPr lang="en-US" dirty="0" smtClean="0"/>
          </a:p>
          <a:p>
            <a:pPr lvl="1"/>
            <a:r>
              <a:rPr lang="en-US" dirty="0"/>
              <a:t>Has 2 </a:t>
            </a:r>
            <a:r>
              <a:rPr lang="en-US" dirty="0" err="1" smtClean="0"/>
              <a:t>DISCUSSes</a:t>
            </a:r>
            <a:r>
              <a:rPr lang="en-US" dirty="0" smtClean="0"/>
              <a:t> from Benjamin </a:t>
            </a:r>
            <a:r>
              <a:rPr lang="en-US" dirty="0" err="1" smtClean="0"/>
              <a:t>Kaduk</a:t>
            </a:r>
            <a:r>
              <a:rPr lang="en-US" dirty="0" smtClean="0"/>
              <a:t> </a:t>
            </a:r>
            <a:r>
              <a:rPr lang="en-US" dirty="0"/>
              <a:t>and Alexey </a:t>
            </a:r>
            <a:r>
              <a:rPr lang="en-US" dirty="0" err="1" smtClean="0"/>
              <a:t>Melnikov</a:t>
            </a:r>
            <a:endParaRPr lang="en-US" dirty="0" smtClean="0"/>
          </a:p>
          <a:p>
            <a:pPr lvl="2"/>
            <a:r>
              <a:rPr lang="en-US" dirty="0"/>
              <a:t>https://datatracker.ietf.org/doc/draft-ietf-6tisch-6top-protocol/ballot/</a:t>
            </a:r>
            <a:endParaRPr lang="en-US" dirty="0" smtClean="0"/>
          </a:p>
          <a:p>
            <a:pPr lvl="1"/>
            <a:r>
              <a:rPr lang="en-US" dirty="0" smtClean="0"/>
              <a:t>Summary</a:t>
            </a:r>
            <a:r>
              <a:rPr lang="en-US" dirty="0"/>
              <a:t>: Summary: Has 2 </a:t>
            </a:r>
            <a:r>
              <a:rPr lang="en-US" dirty="0" err="1"/>
              <a:t>DISCUSSes</a:t>
            </a:r>
            <a:r>
              <a:rPr lang="en-US" dirty="0"/>
              <a:t>. Has enough positions to pass once DISCUSS positions are resolved</a:t>
            </a:r>
            <a:r>
              <a:rPr lang="en-US" dirty="0" smtClean="0"/>
              <a:t>.</a:t>
            </a:r>
            <a:endParaRPr lang="en-US" i="1" dirty="0" smtClean="0"/>
          </a:p>
          <a:p>
            <a:r>
              <a:rPr lang="en-US" dirty="0" smtClean="0"/>
              <a:t>Action</a:t>
            </a:r>
          </a:p>
          <a:p>
            <a:pPr lvl="1"/>
            <a:r>
              <a:rPr lang="en-US" dirty="0" smtClean="0"/>
              <a:t>-11 published on 31-Mar-2018</a:t>
            </a:r>
            <a:endParaRPr lang="en-US" dirty="0"/>
          </a:p>
          <a:p>
            <a:pPr lvl="1"/>
            <a:r>
              <a:rPr lang="en-US" dirty="0" smtClean="0"/>
              <a:t>Issues remaining?</a:t>
            </a:r>
          </a:p>
          <a:p>
            <a:r>
              <a:rPr lang="en-US" dirty="0" smtClean="0"/>
              <a:t>Next steps</a:t>
            </a:r>
          </a:p>
          <a:p>
            <a:pPr lvl="1"/>
            <a:r>
              <a:rPr lang="en-US" dirty="0" smtClean="0"/>
              <a:t>?</a:t>
            </a:r>
            <a:endParaRPr lang="en-US" i="1" dirty="0"/>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10</a:t>
            </a:fld>
            <a:endParaRPr lang="en-US" dirty="0"/>
          </a:p>
        </p:txBody>
      </p:sp>
    </p:spTree>
    <p:extLst>
      <p:ext uri="{BB962C8B-B14F-4D97-AF65-F5344CB8AC3E}">
        <p14:creationId xmlns:p14="http://schemas.microsoft.com/office/powerpoint/2010/main" val="20390551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draft-ietf-6tisch-minimal-security</a:t>
            </a:r>
          </a:p>
        </p:txBody>
      </p:sp>
      <p:sp>
        <p:nvSpPr>
          <p:cNvPr id="3" name="Espace réservé du contenu 2"/>
          <p:cNvSpPr>
            <a:spLocks noGrp="1"/>
          </p:cNvSpPr>
          <p:nvPr>
            <p:ph idx="1"/>
          </p:nvPr>
        </p:nvSpPr>
        <p:spPr>
          <a:xfrm>
            <a:off x="784934" y="1692460"/>
            <a:ext cx="10515600" cy="4351338"/>
          </a:xfrm>
        </p:spPr>
        <p:txBody>
          <a:bodyPr>
            <a:normAutofit/>
          </a:bodyPr>
          <a:lstStyle/>
          <a:p>
            <a:r>
              <a:rPr lang="en-US" dirty="0" smtClean="0"/>
              <a:t>Status</a:t>
            </a:r>
          </a:p>
          <a:p>
            <a:pPr lvl="1"/>
            <a:r>
              <a:rPr lang="en-US" dirty="0"/>
              <a:t>-</a:t>
            </a:r>
            <a:r>
              <a:rPr lang="en-US" dirty="0" smtClean="0"/>
              <a:t>06 </a:t>
            </a:r>
            <a:r>
              <a:rPr lang="en-US" dirty="0"/>
              <a:t>published on </a:t>
            </a:r>
            <a:r>
              <a:rPr lang="en-US" dirty="0" smtClean="0"/>
              <a:t>25-May-2018</a:t>
            </a:r>
            <a:endParaRPr lang="en-US" dirty="0"/>
          </a:p>
          <a:p>
            <a:r>
              <a:rPr lang="en-US" dirty="0" smtClean="0"/>
              <a:t>Next steps</a:t>
            </a:r>
          </a:p>
          <a:p>
            <a:pPr lvl="1"/>
            <a:r>
              <a:rPr lang="en-US" dirty="0" smtClean="0"/>
              <a:t>Today’s state</a:t>
            </a:r>
            <a:r>
              <a:rPr lang="en-US" dirty="0"/>
              <a:t>: “WG Document”</a:t>
            </a:r>
            <a:endParaRPr lang="en-US" dirty="0" smtClean="0"/>
          </a:p>
          <a:p>
            <a:pPr lvl="1"/>
            <a:r>
              <a:rPr lang="en-US" dirty="0" smtClean="0"/>
              <a:t>During IETF 101 WG meeting:</a:t>
            </a:r>
          </a:p>
          <a:p>
            <a:pPr lvl="2"/>
            <a:r>
              <a:rPr lang="en-US" dirty="0"/>
              <a:t>Switch to “In WG Last Call”, </a:t>
            </a:r>
            <a:r>
              <a:rPr lang="en-US" dirty="0" smtClean="0"/>
              <a:t>for 3 weeks</a:t>
            </a:r>
          </a:p>
          <a:p>
            <a:pPr lvl="2"/>
            <a:r>
              <a:rPr lang="en-US" dirty="0" smtClean="0"/>
              <a:t>ask for at least 2 reviewers during WGLC, including one from CORE</a:t>
            </a:r>
          </a:p>
          <a:p>
            <a:pPr lvl="2"/>
            <a:r>
              <a:rPr lang="en-US" dirty="0" smtClean="0"/>
              <a:t>Ready for this now?</a:t>
            </a:r>
            <a:endParaRPr lang="en-US" dirty="0"/>
          </a:p>
          <a:p>
            <a:pPr lvl="1"/>
            <a:r>
              <a:rPr lang="en-US" dirty="0" smtClean="0"/>
              <a:t>Liaise with CORE </a:t>
            </a:r>
            <a:r>
              <a:rPr lang="en-US" dirty="0"/>
              <a:t>about Section 5.1 “Stateless-Proxy CoAP Option</a:t>
            </a:r>
            <a:r>
              <a:rPr lang="en-US" dirty="0" smtClean="0"/>
              <a:t>”</a:t>
            </a:r>
          </a:p>
          <a:p>
            <a:pPr lvl="2"/>
            <a:r>
              <a:rPr lang="en-US" dirty="0" smtClean="0"/>
              <a:t>Done?</a:t>
            </a:r>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11</a:t>
            </a:fld>
            <a:endParaRPr lang="en-US" dirty="0"/>
          </a:p>
        </p:txBody>
      </p:sp>
    </p:spTree>
    <p:extLst>
      <p:ext uri="{BB962C8B-B14F-4D97-AF65-F5344CB8AC3E}">
        <p14:creationId xmlns:p14="http://schemas.microsoft.com/office/powerpoint/2010/main" val="2493538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draft-ietf-6tisch-6top-sfx</a:t>
            </a:r>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12</a:t>
            </a:fld>
            <a:endParaRPr lang="en-US" dirty="0"/>
          </a:p>
        </p:txBody>
      </p:sp>
      <p:sp>
        <p:nvSpPr>
          <p:cNvPr id="6" name="Espace réservé du contenu 2"/>
          <p:cNvSpPr>
            <a:spLocks noGrp="1"/>
          </p:cNvSpPr>
          <p:nvPr>
            <p:ph idx="1"/>
          </p:nvPr>
        </p:nvSpPr>
        <p:spPr>
          <a:xfrm>
            <a:off x="784934" y="1692460"/>
            <a:ext cx="10515600" cy="4351338"/>
          </a:xfrm>
        </p:spPr>
        <p:txBody>
          <a:bodyPr>
            <a:normAutofit/>
          </a:bodyPr>
          <a:lstStyle/>
          <a:p>
            <a:r>
              <a:rPr lang="en-US" dirty="0" smtClean="0"/>
              <a:t>Today’s state: “</a:t>
            </a:r>
            <a:r>
              <a:rPr lang="en-US" dirty="0"/>
              <a:t>WG Document</a:t>
            </a:r>
            <a:r>
              <a:rPr lang="en-US" dirty="0" smtClean="0"/>
              <a:t>”</a:t>
            </a:r>
          </a:p>
          <a:p>
            <a:r>
              <a:rPr lang="en-US" dirty="0" smtClean="0"/>
              <a:t>Status</a:t>
            </a:r>
          </a:p>
          <a:p>
            <a:pPr lvl="1"/>
            <a:r>
              <a:rPr lang="en-US" dirty="0" smtClean="0"/>
              <a:t>01 published on 15 March 2018</a:t>
            </a:r>
          </a:p>
          <a:p>
            <a:r>
              <a:rPr lang="en-US" dirty="0" smtClean="0"/>
              <a:t>Chairs reviewed, identified editorial issues which prevent us from considering moving to WGLC</a:t>
            </a:r>
          </a:p>
          <a:p>
            <a:pPr lvl="1"/>
            <a:r>
              <a:rPr lang="en-US" dirty="0" smtClean="0"/>
              <a:t>Fixed?</a:t>
            </a:r>
          </a:p>
        </p:txBody>
      </p:sp>
    </p:spTree>
    <p:extLst>
      <p:ext uri="{BB962C8B-B14F-4D97-AF65-F5344CB8AC3E}">
        <p14:creationId xmlns:p14="http://schemas.microsoft.com/office/powerpoint/2010/main" val="3011528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draft-vilajosana-6tisch-globaltime</a:t>
            </a:r>
          </a:p>
        </p:txBody>
      </p:sp>
      <p:sp>
        <p:nvSpPr>
          <p:cNvPr id="3" name="Espace réservé du contenu 2"/>
          <p:cNvSpPr>
            <a:spLocks noGrp="1"/>
          </p:cNvSpPr>
          <p:nvPr>
            <p:ph idx="1"/>
          </p:nvPr>
        </p:nvSpPr>
        <p:spPr>
          <a:xfrm>
            <a:off x="926977" y="1541540"/>
            <a:ext cx="10515600" cy="4351338"/>
          </a:xfrm>
        </p:spPr>
        <p:txBody>
          <a:bodyPr>
            <a:normAutofit/>
          </a:bodyPr>
          <a:lstStyle/>
          <a:p>
            <a:r>
              <a:rPr lang="en-US" dirty="0"/>
              <a:t>Action</a:t>
            </a:r>
          </a:p>
          <a:p>
            <a:pPr lvl="1"/>
            <a:r>
              <a:rPr lang="en-US" dirty="0"/>
              <a:t>-</a:t>
            </a:r>
            <a:r>
              <a:rPr lang="en-US" dirty="0" smtClean="0"/>
              <a:t>00 </a:t>
            </a:r>
            <a:r>
              <a:rPr lang="en-US" dirty="0"/>
              <a:t>published </a:t>
            </a:r>
            <a:r>
              <a:rPr lang="en-US" dirty="0" smtClean="0"/>
              <a:t>on 1 March 2018</a:t>
            </a:r>
            <a:endParaRPr lang="en-US" dirty="0"/>
          </a:p>
          <a:p>
            <a:r>
              <a:rPr lang="en-US" dirty="0" smtClean="0"/>
              <a:t>Input</a:t>
            </a:r>
            <a:endParaRPr lang="en-US" dirty="0"/>
          </a:p>
          <a:p>
            <a:pPr lvl="1"/>
            <a:r>
              <a:rPr lang="en-US" dirty="0"/>
              <a:t>Review from </a:t>
            </a:r>
            <a:r>
              <a:rPr lang="en-US" dirty="0" smtClean="0"/>
              <a:t>Thomas Watteyn</a:t>
            </a:r>
            <a:r>
              <a:rPr lang="en-US" dirty="0"/>
              <a:t>e (</a:t>
            </a:r>
            <a:r>
              <a:rPr lang="en-US" dirty="0">
                <a:hlinkClick r:id="rId2"/>
              </a:rPr>
              <a:t>https://</a:t>
            </a:r>
            <a:r>
              <a:rPr lang="en-US" dirty="0" smtClean="0">
                <a:hlinkClick r:id="rId2"/>
              </a:rPr>
              <a:t>www.ietf.org/mail-archive/web/6tisch/current/msg05756.html</a:t>
            </a:r>
            <a:r>
              <a:rPr lang="en-US" dirty="0" smtClean="0"/>
              <a:t>)</a:t>
            </a:r>
            <a:endParaRPr lang="en-US" b="1" dirty="0">
              <a:solidFill>
                <a:srgbClr val="FF0000"/>
              </a:solidFill>
            </a:endParaRPr>
          </a:p>
          <a:p>
            <a:r>
              <a:rPr lang="en-US" dirty="0"/>
              <a:t>Action</a:t>
            </a:r>
          </a:p>
          <a:p>
            <a:pPr lvl="1"/>
            <a:r>
              <a:rPr lang="en-US" dirty="0" smtClean="0"/>
              <a:t>Authors to answer review, publish -01 during/after London?</a:t>
            </a:r>
          </a:p>
          <a:p>
            <a:r>
              <a:rPr lang="en-US" dirty="0" smtClean="0"/>
              <a:t>Next steps</a:t>
            </a:r>
            <a:endParaRPr lang="en-US" dirty="0"/>
          </a:p>
          <a:p>
            <a:pPr lvl="1"/>
            <a:r>
              <a:rPr lang="en-US" dirty="0" smtClean="0"/>
              <a:t>New work, chairs need to see discussion on the ML regarding (1) relevance of work and (2) validity of technical solution propose</a:t>
            </a:r>
            <a:r>
              <a:rPr lang="en-US" dirty="0"/>
              <a:t>d</a:t>
            </a:r>
            <a:endParaRPr lang="en-US" dirty="0" smtClean="0"/>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13</a:t>
            </a:fld>
            <a:endParaRPr lang="en-US" dirty="0"/>
          </a:p>
        </p:txBody>
      </p:sp>
    </p:spTree>
    <p:extLst>
      <p:ext uri="{BB962C8B-B14F-4D97-AF65-F5344CB8AC3E}">
        <p14:creationId xmlns:p14="http://schemas.microsoft.com/office/powerpoint/2010/main" val="14225244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draft-thubert-6lo-fragment-recovery</a:t>
            </a:r>
            <a:endParaRPr lang="en-US" dirty="0"/>
          </a:p>
        </p:txBody>
      </p:sp>
      <p:sp>
        <p:nvSpPr>
          <p:cNvPr id="3" name="Espace réservé du contenu 2"/>
          <p:cNvSpPr>
            <a:spLocks noGrp="1"/>
          </p:cNvSpPr>
          <p:nvPr>
            <p:ph idx="1"/>
          </p:nvPr>
        </p:nvSpPr>
        <p:spPr>
          <a:xfrm>
            <a:off x="855956" y="1648072"/>
            <a:ext cx="10515600" cy="4351338"/>
          </a:xfrm>
        </p:spPr>
        <p:txBody>
          <a:bodyPr/>
          <a:lstStyle/>
          <a:p>
            <a:r>
              <a:rPr lang="en-US" dirty="0"/>
              <a:t>Derived from </a:t>
            </a:r>
            <a:r>
              <a:rPr lang="en-US" dirty="0" smtClean="0">
                <a:hlinkClick r:id="rId2"/>
              </a:rPr>
              <a:t>draft-thubert-6lo-forwarding-fragments-08</a:t>
            </a:r>
            <a:r>
              <a:rPr lang="en-US" dirty="0" smtClean="0"/>
              <a:t> </a:t>
            </a:r>
          </a:p>
          <a:p>
            <a:r>
              <a:rPr lang="en-US" dirty="0" smtClean="0"/>
              <a:t>Inherits the base of (MPLS) forwarding </a:t>
            </a:r>
            <a:r>
              <a:rPr lang="en-US" dirty="0"/>
              <a:t>operation to </a:t>
            </a:r>
            <a:r>
              <a:rPr lang="en-US" dirty="0" smtClean="0">
                <a:hlinkClick r:id="rId3"/>
              </a:rPr>
              <a:t>draft-watteyne-6lo-minimal-fragment</a:t>
            </a:r>
            <a:r>
              <a:rPr lang="en-US" dirty="0" smtClean="0"/>
              <a:t> </a:t>
            </a:r>
          </a:p>
          <a:p>
            <a:pPr lvl="1"/>
            <a:r>
              <a:rPr lang="en-US" dirty="0" smtClean="0"/>
              <a:t>Simplify sections 7.1 and 7.2 (</a:t>
            </a:r>
            <a:r>
              <a:rPr lang="en-US" dirty="0" err="1" smtClean="0"/>
              <a:t>fwd</a:t>
            </a:r>
            <a:r>
              <a:rPr lang="en-US" dirty="0" smtClean="0"/>
              <a:t> processing goes away)</a:t>
            </a:r>
          </a:p>
          <a:p>
            <a:pPr lvl="1"/>
            <a:r>
              <a:rPr lang="en-US" dirty="0" smtClean="0"/>
              <a:t>Normative reference</a:t>
            </a:r>
          </a:p>
          <a:p>
            <a:r>
              <a:rPr lang="en-US" dirty="0" smtClean="0"/>
              <a:t>Adds the concept of the reverse LSP to the VRB</a:t>
            </a:r>
          </a:p>
          <a:p>
            <a:pPr lvl="1"/>
            <a:r>
              <a:rPr lang="en-US" dirty="0" smtClean="0"/>
              <a:t>For the </a:t>
            </a:r>
            <a:r>
              <a:rPr lang="en-US" dirty="0" err="1" smtClean="0"/>
              <a:t>Ack</a:t>
            </a:r>
            <a:endParaRPr lang="en-US" dirty="0" smtClean="0"/>
          </a:p>
          <a:p>
            <a:r>
              <a:rPr lang="en-US" dirty="0" smtClean="0"/>
              <a:t>Some new signaling and behavior</a:t>
            </a:r>
          </a:p>
          <a:p>
            <a:pPr lvl="1"/>
            <a:r>
              <a:rPr lang="en-US" dirty="0" smtClean="0"/>
              <a:t>ECN, Abort</a:t>
            </a:r>
            <a:endParaRPr lang="en-US" dirty="0"/>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14</a:t>
            </a:fld>
            <a:endParaRPr lang="en-US" dirty="0"/>
          </a:p>
        </p:txBody>
      </p:sp>
    </p:spTree>
    <p:extLst>
      <p:ext uri="{BB962C8B-B14F-4D97-AF65-F5344CB8AC3E}">
        <p14:creationId xmlns:p14="http://schemas.microsoft.com/office/powerpoint/2010/main" val="39712632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draft-ietf-6lo-rfc6775-update</a:t>
            </a:r>
          </a:p>
        </p:txBody>
      </p:sp>
      <p:sp>
        <p:nvSpPr>
          <p:cNvPr id="3" name="Espace réservé du contenu 2"/>
          <p:cNvSpPr>
            <a:spLocks noGrp="1"/>
          </p:cNvSpPr>
          <p:nvPr>
            <p:ph idx="1"/>
          </p:nvPr>
        </p:nvSpPr>
        <p:spPr>
          <a:xfrm>
            <a:off x="838200" y="1701338"/>
            <a:ext cx="10515600" cy="4351338"/>
          </a:xfrm>
        </p:spPr>
        <p:txBody>
          <a:bodyPr>
            <a:normAutofit/>
          </a:bodyPr>
          <a:lstStyle/>
          <a:p>
            <a:pPr marL="0" indent="0">
              <a:buNone/>
            </a:pPr>
            <a:r>
              <a:rPr lang="en-US" dirty="0" smtClean="0"/>
              <a:t>IESG review: </a:t>
            </a:r>
            <a:r>
              <a:rPr lang="en-US" dirty="0"/>
              <a:t>Approved-announcement to be sent::AD </a:t>
            </a:r>
            <a:r>
              <a:rPr lang="en-US" dirty="0" err="1"/>
              <a:t>Followup</a:t>
            </a:r>
            <a:r>
              <a:rPr lang="en-US" dirty="0"/>
              <a:t> </a:t>
            </a:r>
            <a:endParaRPr lang="en-US" dirty="0" smtClean="0"/>
          </a:p>
          <a:p>
            <a:r>
              <a:rPr lang="en-US" dirty="0" smtClean="0"/>
              <a:t>Simplified Discovery of compatible 6LR (based on 6CIO only)</a:t>
            </a:r>
          </a:p>
          <a:p>
            <a:r>
              <a:rPr lang="en-US" dirty="0" smtClean="0"/>
              <a:t>Added new flag indicating plain host for backward compatibility</a:t>
            </a:r>
          </a:p>
          <a:p>
            <a:pPr lvl="1"/>
            <a:r>
              <a:rPr lang="en-US" dirty="0" smtClean="0"/>
              <a:t>Also an opaque field to register to a routing protocol</a:t>
            </a:r>
          </a:p>
          <a:p>
            <a:r>
              <a:rPr lang="en-US" dirty="0" smtClean="0"/>
              <a:t>Changed </a:t>
            </a:r>
            <a:r>
              <a:rPr lang="en-US" dirty="0"/>
              <a:t>name of unique ID to ROVR, of variable length</a:t>
            </a:r>
          </a:p>
          <a:p>
            <a:pPr lvl="1"/>
            <a:r>
              <a:rPr lang="en-US" dirty="0" smtClean="0"/>
              <a:t>New codes suffix in DAR/DAC to indicate ROVR size</a:t>
            </a:r>
          </a:p>
          <a:p>
            <a:r>
              <a:rPr lang="en-US" dirty="0" err="1"/>
              <a:t>REF’ed</a:t>
            </a:r>
            <a:r>
              <a:rPr lang="en-US" dirty="0"/>
              <a:t> in </a:t>
            </a:r>
            <a:r>
              <a:rPr lang="en-US" dirty="0">
                <a:hlinkClick r:id="rId2"/>
              </a:rPr>
              <a:t>draft-thubert-roll-unaware-leaves</a:t>
            </a:r>
            <a:r>
              <a:rPr lang="en-US" dirty="0"/>
              <a:t> and </a:t>
            </a:r>
            <a:r>
              <a:rPr lang="en-US" dirty="0">
                <a:hlinkClick r:id="rId3"/>
              </a:rPr>
              <a:t>draft-ietf-rift-rift</a:t>
            </a:r>
            <a:r>
              <a:rPr lang="en-US" dirty="0"/>
              <a:t> </a:t>
            </a:r>
          </a:p>
          <a:p>
            <a:pPr lvl="1"/>
            <a:endParaRPr lang="en-US" dirty="0"/>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15</a:t>
            </a:fld>
            <a:endParaRPr lang="en-US" dirty="0"/>
          </a:p>
        </p:txBody>
      </p:sp>
    </p:spTree>
    <p:extLst>
      <p:ext uri="{BB962C8B-B14F-4D97-AF65-F5344CB8AC3E}">
        <p14:creationId xmlns:p14="http://schemas.microsoft.com/office/powerpoint/2010/main" val="597513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Others</a:t>
            </a:r>
            <a:endParaRPr lang="en-US" dirty="0"/>
          </a:p>
        </p:txBody>
      </p:sp>
      <p:sp>
        <p:nvSpPr>
          <p:cNvPr id="3" name="Espace réservé du contenu 2"/>
          <p:cNvSpPr>
            <a:spLocks noGrp="1"/>
          </p:cNvSpPr>
          <p:nvPr>
            <p:ph idx="1"/>
          </p:nvPr>
        </p:nvSpPr>
        <p:spPr>
          <a:xfrm>
            <a:off x="893956" y="1591449"/>
            <a:ext cx="10515600" cy="4351338"/>
          </a:xfrm>
        </p:spPr>
        <p:txBody>
          <a:bodyPr/>
          <a:lstStyle/>
          <a:p>
            <a:r>
              <a:rPr lang="en-US" dirty="0" smtClean="0"/>
              <a:t>6tisch-roll-join-priority</a:t>
            </a:r>
          </a:p>
          <a:p>
            <a:r>
              <a:rPr lang="en-US" dirty="0" smtClean="0"/>
              <a:t>draft-richardson-6tisch-enrollment-enhanced-beacon</a:t>
            </a:r>
          </a:p>
          <a:p>
            <a:r>
              <a:rPr lang="en-US" dirty="0" smtClean="0"/>
              <a:t>draft-richardson-6tisch-roll-enrollment-priority</a:t>
            </a:r>
          </a:p>
          <a:p>
            <a:r>
              <a:rPr lang="en-US" dirty="0" smtClean="0"/>
              <a:t>draft-watteyne-6lo-minimal-fragment</a:t>
            </a:r>
          </a:p>
          <a:p>
            <a:r>
              <a:rPr lang="en-US" dirty="0" smtClean="0"/>
              <a:t>draft-thubert-6lo-fragment-recovery</a:t>
            </a:r>
          </a:p>
          <a:p>
            <a:r>
              <a:rPr lang="en-US" dirty="0" smtClean="0"/>
              <a:t>draft-ietf-6tisch-6top-sfx</a:t>
            </a:r>
          </a:p>
          <a:p>
            <a:r>
              <a:rPr lang="en-US" dirty="0" smtClean="0"/>
              <a:t>draft-papadopoulos-6tisch-pre-reqs</a:t>
            </a:r>
            <a:endParaRPr lang="en-US" dirty="0"/>
          </a:p>
          <a:p>
            <a:r>
              <a:rPr lang="en-US" dirty="0"/>
              <a:t>draft-richardson-6tisch-minimal-rekey</a:t>
            </a:r>
          </a:p>
          <a:p>
            <a:endParaRPr lang="en-US" dirty="0"/>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16</a:t>
            </a:fld>
            <a:endParaRPr lang="en-US" dirty="0"/>
          </a:p>
        </p:txBody>
      </p:sp>
    </p:spTree>
    <p:extLst>
      <p:ext uri="{BB962C8B-B14F-4D97-AF65-F5344CB8AC3E}">
        <p14:creationId xmlns:p14="http://schemas.microsoft.com/office/powerpoint/2010/main" val="21736452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Titre 2"/>
          <p:cNvSpPr>
            <a:spLocks noGrp="1"/>
          </p:cNvSpPr>
          <p:nvPr>
            <p:ph type="title"/>
          </p:nvPr>
        </p:nvSpPr>
        <p:spPr>
          <a:xfrm>
            <a:off x="882805" y="2405799"/>
            <a:ext cx="10515600" cy="1325563"/>
          </a:xfrm>
        </p:spPr>
        <p:txBody>
          <a:bodyPr>
            <a:normAutofit/>
          </a:bodyPr>
          <a:lstStyle/>
          <a:p>
            <a:pPr algn="ctr"/>
            <a:r>
              <a:rPr lang="en-US" dirty="0" smtClean="0"/>
              <a:t>Minimal Security WGLC</a:t>
            </a:r>
            <a:br>
              <a:rPr lang="en-US" dirty="0" smtClean="0"/>
            </a:br>
            <a:r>
              <a:rPr lang="en-US" sz="3200" i="1" dirty="0" smtClean="0"/>
              <a:t>(already done?)</a:t>
            </a:r>
            <a:endParaRPr lang="en-US" sz="3200" i="1"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17</a:t>
            </a:fld>
            <a:endParaRPr lang="fr-FR"/>
          </a:p>
        </p:txBody>
      </p:sp>
    </p:spTree>
    <p:extLst>
      <p:ext uri="{BB962C8B-B14F-4D97-AF65-F5344CB8AC3E}">
        <p14:creationId xmlns:p14="http://schemas.microsoft.com/office/powerpoint/2010/main" val="13071889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Titre 2"/>
          <p:cNvSpPr>
            <a:spLocks noGrp="1"/>
          </p:cNvSpPr>
          <p:nvPr>
            <p:ph type="title"/>
          </p:nvPr>
        </p:nvSpPr>
        <p:spPr>
          <a:xfrm>
            <a:off x="882805" y="2405799"/>
            <a:ext cx="10515600" cy="1325563"/>
          </a:xfrm>
        </p:spPr>
        <p:txBody>
          <a:bodyPr>
            <a:normAutofit fontScale="90000"/>
          </a:bodyPr>
          <a:lstStyle/>
          <a:p>
            <a:pPr algn="ctr"/>
            <a:r>
              <a:rPr lang="en-US" dirty="0" err="1"/>
              <a:t>Zerotouch</a:t>
            </a:r>
            <a:r>
              <a:rPr lang="en-US" dirty="0"/>
              <a:t> join : changes and relation with draft-</a:t>
            </a:r>
            <a:r>
              <a:rPr lang="en-US" dirty="0" err="1"/>
              <a:t>richardson</a:t>
            </a:r>
            <a:r>
              <a:rPr lang="en-US" dirty="0"/>
              <a:t>-anima-ace-constrained-</a:t>
            </a:r>
            <a:r>
              <a:rPr lang="en-US" dirty="0" err="1"/>
              <a:t>vouche</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18</a:t>
            </a:fld>
            <a:endParaRPr lang="fr-FR"/>
          </a:p>
        </p:txBody>
      </p:sp>
    </p:spTree>
    <p:extLst>
      <p:ext uri="{BB962C8B-B14F-4D97-AF65-F5344CB8AC3E}">
        <p14:creationId xmlns:p14="http://schemas.microsoft.com/office/powerpoint/2010/main" val="41136703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TextShape 1"/>
          <p:cNvSpPr txBox="1"/>
          <p:nvPr/>
        </p:nvSpPr>
        <p:spPr>
          <a:xfrm>
            <a:off x="284760" y="288000"/>
            <a:ext cx="11379240" cy="1008000"/>
          </a:xfrm>
          <a:prstGeom prst="rect">
            <a:avLst/>
          </a:prstGeom>
          <a:noFill/>
          <a:ln>
            <a:noFill/>
          </a:ln>
        </p:spPr>
        <p:txBody>
          <a:bodyPr anchor="ctr"/>
          <a:lstStyle/>
          <a:p>
            <a:pPr>
              <a:lnSpc>
                <a:spcPct val="90000"/>
              </a:lnSpc>
            </a:pPr>
            <a:r>
              <a:rPr lang="en-US" sz="4400" b="0" strike="noStrike" spc="-1">
                <a:solidFill>
                  <a:srgbClr val="000000"/>
                </a:solidFill>
                <a:uFill>
                  <a:solidFill>
                    <a:srgbClr val="FFFFFF"/>
                  </a:solidFill>
                </a:uFill>
                <a:latin typeface="Calibri Light"/>
              </a:rPr>
              <a:t>ietf-6tisch-dtsecurity-zerotouch-join</a:t>
            </a:r>
            <a:endParaRPr lang="en-US" sz="4400" b="0" strike="noStrike" spc="-1">
              <a:solidFill>
                <a:srgbClr val="000000"/>
              </a:solidFill>
              <a:uFill>
                <a:solidFill>
                  <a:srgbClr val="FFFFFF"/>
                </a:solidFill>
              </a:uFill>
              <a:latin typeface="Calibri"/>
            </a:endParaRPr>
          </a:p>
        </p:txBody>
      </p:sp>
      <p:sp>
        <p:nvSpPr>
          <p:cNvPr id="215" name="TextShape 2"/>
          <p:cNvSpPr txBox="1"/>
          <p:nvPr/>
        </p:nvSpPr>
        <p:spPr>
          <a:xfrm>
            <a:off x="784800" y="1692360"/>
            <a:ext cx="10515240" cy="4350960"/>
          </a:xfrm>
          <a:prstGeom prst="rect">
            <a:avLst/>
          </a:prstGeom>
          <a:noFill/>
          <a:ln>
            <a:noFill/>
          </a:ln>
        </p:spPr>
        <p:txBody>
          <a:bodyPr>
            <a:normAutofit fontScale="70000" lnSpcReduction="20000"/>
          </a:bodyPr>
          <a:lstStyle/>
          <a:p>
            <a:pPr marL="228600" indent="-228240">
              <a:lnSpc>
                <a:spcPct val="90000"/>
              </a:lnSpc>
              <a:spcBef>
                <a:spcPts val="1001"/>
              </a:spcBef>
              <a:buClr>
                <a:srgbClr val="000000"/>
              </a:buClr>
              <a:buFont typeface="Arial"/>
              <a:buChar char="•"/>
            </a:pPr>
            <a:r>
              <a:rPr lang="en-US" sz="2800" b="0" strike="noStrike" spc="-1">
                <a:solidFill>
                  <a:srgbClr val="000000"/>
                </a:solidFill>
                <a:uFill>
                  <a:solidFill>
                    <a:srgbClr val="FFFFFF"/>
                  </a:solidFill>
                </a:uFill>
                <a:latin typeface="Calibri"/>
              </a:rPr>
              <a:t>Status</a:t>
            </a:r>
          </a:p>
          <a:p>
            <a:pPr marL="685800" lvl="1" indent="-228240">
              <a:lnSpc>
                <a:spcPct val="100000"/>
              </a:lnSpc>
              <a:spcBef>
                <a:spcPts val="499"/>
              </a:spcBef>
              <a:buClr>
                <a:srgbClr val="000000"/>
              </a:buClr>
              <a:buFont typeface="Arial"/>
              <a:buChar char="•"/>
            </a:pPr>
            <a:r>
              <a:rPr lang="en-US" sz="2400" b="0" strike="noStrike" spc="-1">
                <a:solidFill>
                  <a:srgbClr val="000000"/>
                </a:solidFill>
                <a:uFill>
                  <a:solidFill>
                    <a:srgbClr val="FFFFFF"/>
                  </a:solidFill>
                </a:uFill>
                <a:latin typeface="Calibri"/>
              </a:rPr>
              <a:t>-02 published on April 30</a:t>
            </a:r>
          </a:p>
          <a:p>
            <a:pPr marL="685800" lvl="1" indent="-228240">
              <a:lnSpc>
                <a:spcPct val="100000"/>
              </a:lnSpc>
              <a:spcBef>
                <a:spcPts val="499"/>
              </a:spcBef>
              <a:buClr>
                <a:srgbClr val="000000"/>
              </a:buClr>
              <a:buFont typeface="Arial"/>
              <a:buChar char="•"/>
            </a:pPr>
            <a:r>
              <a:rPr lang="en-US" sz="2400" b="0" strike="noStrike" spc="-1">
                <a:solidFill>
                  <a:srgbClr val="000000"/>
                </a:solidFill>
                <a:uFill>
                  <a:solidFill>
                    <a:srgbClr val="FFFFFF"/>
                  </a:solidFill>
                </a:uFill>
                <a:latin typeface="Calibri"/>
              </a:rPr>
              <a:t>Lost co-author.</a:t>
            </a:r>
          </a:p>
          <a:p>
            <a:pPr marL="228600" indent="-228240">
              <a:lnSpc>
                <a:spcPct val="90000"/>
              </a:lnSpc>
              <a:spcBef>
                <a:spcPts val="1001"/>
              </a:spcBef>
              <a:buClr>
                <a:srgbClr val="000000"/>
              </a:buClr>
              <a:buFont typeface="Arial"/>
              <a:buChar char="•"/>
            </a:pPr>
            <a:r>
              <a:rPr lang="en-US" sz="2800" b="0" strike="noStrike" spc="-1">
                <a:solidFill>
                  <a:srgbClr val="000000"/>
                </a:solidFill>
                <a:uFill>
                  <a:solidFill>
                    <a:srgbClr val="FFFFFF"/>
                  </a:solidFill>
                </a:uFill>
                <a:latin typeface="Calibri"/>
              </a:rPr>
              <a:t>Many components broken out of this document:</a:t>
            </a:r>
          </a:p>
          <a:p>
            <a:pPr marL="685800" lvl="1" indent="-228240">
              <a:spcBef>
                <a:spcPts val="1134"/>
              </a:spcBef>
              <a:buClr>
                <a:srgbClr val="000000"/>
              </a:buClr>
              <a:buFont typeface="Arial"/>
              <a:buChar char="•"/>
            </a:pPr>
            <a:r>
              <a:rPr lang="en-US" sz="2800" b="0" strike="noStrike" spc="-1">
                <a:solidFill>
                  <a:srgbClr val="000000"/>
                </a:solidFill>
                <a:uFill>
                  <a:solidFill>
                    <a:srgbClr val="FFFFFF"/>
                  </a:solidFill>
                </a:uFill>
                <a:latin typeface="Calibri"/>
              </a:rPr>
              <a:t>Voucher Artifact is now RFC8366.</a:t>
            </a:r>
          </a:p>
          <a:p>
            <a:pPr marL="1296000" lvl="2" indent="-288000">
              <a:spcBef>
                <a:spcPts val="850"/>
              </a:spcBef>
              <a:buClr>
                <a:srgbClr val="000000"/>
              </a:buClr>
              <a:buSzPct val="45000"/>
              <a:buFont typeface="Wingdings" charset="2"/>
              <a:buChar char=""/>
            </a:pPr>
            <a:r>
              <a:rPr lang="en-US" sz="2800" b="0" strike="noStrike" spc="-1">
                <a:solidFill>
                  <a:srgbClr val="000000"/>
                </a:solidFill>
                <a:uFill>
                  <a:solidFill>
                    <a:srgbClr val="FFFFFF"/>
                  </a:solidFill>
                </a:uFill>
                <a:latin typeface="Calibri"/>
              </a:rPr>
              <a:t>Constrained version is ietf-anima-constrained-voucher</a:t>
            </a:r>
          </a:p>
          <a:p>
            <a:pPr marL="685800" lvl="1" indent="-228240">
              <a:spcBef>
                <a:spcPts val="1134"/>
              </a:spcBef>
              <a:buClr>
                <a:srgbClr val="000000"/>
              </a:buClr>
              <a:buFont typeface="Arial"/>
              <a:buChar char="•"/>
            </a:pPr>
            <a:r>
              <a:rPr lang="en-US" sz="2800" b="0" strike="noStrike" spc="-1">
                <a:solidFill>
                  <a:srgbClr val="000000"/>
                </a:solidFill>
                <a:uFill>
                  <a:solidFill>
                    <a:srgbClr val="FFFFFF"/>
                  </a:solidFill>
                </a:uFill>
                <a:latin typeface="Calibri"/>
              </a:rPr>
              <a:t>Enrollment protocol is ietf-anima-bootstrapping-keyinfra-15 (“BRSKI”), WGLC ended June 14</a:t>
            </a:r>
          </a:p>
          <a:p>
            <a:pPr marL="1296000" lvl="2" indent="-288000">
              <a:spcBef>
                <a:spcPts val="850"/>
              </a:spcBef>
              <a:buClr>
                <a:srgbClr val="000000"/>
              </a:buClr>
              <a:buSzPct val="45000"/>
              <a:buFont typeface="Wingdings" charset="2"/>
              <a:buChar char=""/>
            </a:pPr>
            <a:r>
              <a:rPr lang="en-US" sz="2800" b="0" strike="noStrike" spc="-1">
                <a:solidFill>
                  <a:srgbClr val="000000"/>
                </a:solidFill>
                <a:uFill>
                  <a:solidFill>
                    <a:srgbClr val="FFFFFF"/>
                  </a:solidFill>
                </a:uFill>
                <a:latin typeface="Calibri"/>
              </a:rPr>
              <a:t>Constrained version of EST is ietf-ace-est-coaps</a:t>
            </a:r>
          </a:p>
          <a:p>
            <a:pPr marL="685800" lvl="1" indent="-228240">
              <a:spcBef>
                <a:spcPts val="1134"/>
              </a:spcBef>
              <a:buClr>
                <a:srgbClr val="000000"/>
              </a:buClr>
              <a:buFont typeface="Arial"/>
              <a:buChar char="•"/>
            </a:pPr>
            <a:r>
              <a:rPr lang="en-US" sz="2800" b="0" strike="noStrike" spc="-1">
                <a:solidFill>
                  <a:srgbClr val="000000"/>
                </a:solidFill>
                <a:uFill>
                  <a:solidFill>
                    <a:srgbClr val="FFFFFF"/>
                  </a:solidFill>
                </a:uFill>
                <a:latin typeface="Calibri"/>
              </a:rPr>
              <a:t>Remaining constrained version of BRSKI in this document.</a:t>
            </a:r>
          </a:p>
          <a:p>
            <a:pPr marL="228600" indent="-228240">
              <a:lnSpc>
                <a:spcPct val="90000"/>
              </a:lnSpc>
              <a:spcBef>
                <a:spcPts val="1001"/>
              </a:spcBef>
              <a:buClr>
                <a:srgbClr val="000000"/>
              </a:buClr>
              <a:buFont typeface="Arial"/>
              <a:buChar char="•"/>
            </a:pPr>
            <a:r>
              <a:rPr lang="en-US" sz="2800" b="0" strike="noStrike" spc="-1">
                <a:solidFill>
                  <a:srgbClr val="000000"/>
                </a:solidFill>
                <a:uFill>
                  <a:solidFill>
                    <a:srgbClr val="FFFFFF"/>
                  </a:solidFill>
                </a:uFill>
                <a:latin typeface="Calibri"/>
              </a:rPr>
              <a:t>Next steps</a:t>
            </a:r>
          </a:p>
          <a:p>
            <a:pPr marL="685800" lvl="1" indent="-228240">
              <a:lnSpc>
                <a:spcPct val="100000"/>
              </a:lnSpc>
              <a:spcBef>
                <a:spcPts val="499"/>
              </a:spcBef>
              <a:buClr>
                <a:srgbClr val="000000"/>
              </a:buClr>
              <a:buFont typeface="Arial"/>
              <a:buChar char="•"/>
            </a:pPr>
            <a:r>
              <a:rPr lang="en-US" sz="2400" b="0" strike="noStrike" spc="-1">
                <a:solidFill>
                  <a:srgbClr val="000000"/>
                </a:solidFill>
                <a:uFill>
                  <a:solidFill>
                    <a:srgbClr val="FFFFFF"/>
                  </a:solidFill>
                </a:uFill>
                <a:latin typeface="Calibri"/>
              </a:rPr>
              <a:t>Today’s state: “WG Document”</a:t>
            </a:r>
          </a:p>
          <a:p>
            <a:pPr marL="685800" lvl="1" indent="-228240">
              <a:lnSpc>
                <a:spcPct val="100000"/>
              </a:lnSpc>
              <a:spcBef>
                <a:spcPts val="499"/>
              </a:spcBef>
              <a:buClr>
                <a:srgbClr val="000000"/>
              </a:buClr>
              <a:buFont typeface="Arial"/>
              <a:buChar char="•"/>
            </a:pPr>
            <a:r>
              <a:rPr lang="en-US" sz="2400" b="0" strike="noStrike" spc="-1">
                <a:solidFill>
                  <a:srgbClr val="000000"/>
                </a:solidFill>
                <a:uFill>
                  <a:solidFill>
                    <a:srgbClr val="FFFFFF"/>
                  </a:solidFill>
                </a:uFill>
                <a:latin typeface="Calibri"/>
              </a:rPr>
              <a:t>Needs a co-author!  </a:t>
            </a:r>
            <a:r>
              <a:rPr lang="en-US" sz="2400" b="1" strike="noStrike" spc="-1">
                <a:solidFill>
                  <a:srgbClr val="000000"/>
                </a:solidFill>
                <a:uFill>
                  <a:solidFill>
                    <a:srgbClr val="FFFFFF"/>
                  </a:solidFill>
                </a:uFill>
                <a:latin typeface="Courier New"/>
              </a:rPr>
              <a:t>“Your name here”</a:t>
            </a:r>
            <a:endParaRPr lang="en-US" sz="2400" b="0" strike="noStrike" spc="-1">
              <a:solidFill>
                <a:srgbClr val="000000"/>
              </a:solidFill>
              <a:uFill>
                <a:solidFill>
                  <a:srgbClr val="FFFFFF"/>
                </a:solidFill>
              </a:uFill>
              <a:latin typeface="Calibri"/>
            </a:endParaRPr>
          </a:p>
          <a:p>
            <a:pPr marL="685800" lvl="1" indent="-228240">
              <a:lnSpc>
                <a:spcPct val="100000"/>
              </a:lnSpc>
              <a:spcBef>
                <a:spcPts val="499"/>
              </a:spcBef>
              <a:buClr>
                <a:srgbClr val="000000"/>
              </a:buClr>
              <a:buFont typeface="Arial"/>
              <a:buChar char="•"/>
            </a:pPr>
            <a:r>
              <a:rPr lang="en-US" sz="2400" b="0" strike="noStrike" spc="-1">
                <a:solidFill>
                  <a:srgbClr val="000000"/>
                </a:solidFill>
                <a:uFill>
                  <a:solidFill>
                    <a:srgbClr val="FFFFFF"/>
                  </a:solidFill>
                </a:uFill>
                <a:latin typeface="Calibri"/>
              </a:rPr>
              <a:t>Requires draft-richardson-6tisch-enhanced-beacon.</a:t>
            </a:r>
          </a:p>
        </p:txBody>
      </p:sp>
      <p:sp>
        <p:nvSpPr>
          <p:cNvPr id="216" name="TextShape 3"/>
          <p:cNvSpPr txBox="1"/>
          <p:nvPr/>
        </p:nvSpPr>
        <p:spPr>
          <a:xfrm>
            <a:off x="9039240" y="6320520"/>
            <a:ext cx="2742840" cy="364680"/>
          </a:xfrm>
          <a:prstGeom prst="rect">
            <a:avLst/>
          </a:prstGeom>
          <a:noFill/>
          <a:ln>
            <a:noFill/>
          </a:ln>
        </p:spPr>
        <p:txBody>
          <a:bodyPr lIns="90000" tIns="45000" rIns="90000" bIns="45000"/>
          <a:lstStyle/>
          <a:p>
            <a:pPr algn="r">
              <a:lnSpc>
                <a:spcPct val="100000"/>
              </a:lnSpc>
            </a:pPr>
            <a:fld id="{B5E89FBB-1341-4A56-A32B-B6599AB815EC}" type="slidenum">
              <a:rPr lang="en-CA" sz="1800" b="0" strike="noStrike" spc="-1">
                <a:solidFill>
                  <a:srgbClr val="000000"/>
                </a:solidFill>
                <a:uFill>
                  <a:solidFill>
                    <a:srgbClr val="FFFFFF"/>
                  </a:solidFill>
                </a:uFill>
                <a:latin typeface="Calibri"/>
              </a:rPr>
              <a:t>19</a:t>
            </a:fld>
            <a:endParaRPr lang="en-CA" sz="18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32481021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916125" y="2781"/>
            <a:ext cx="7759700" cy="533400"/>
          </a:xfrm>
          <a:noFill/>
        </p:spPr>
        <p:txBody>
          <a:bodyPr/>
          <a:lstStyle/>
          <a:p>
            <a:r>
              <a:rPr lang="en-US" altLang="en-US" dirty="0" smtClean="0">
                <a:ea typeface="ＭＳ Ｐゴシック" panose="020B0600070205080204" pitchFamily="34" charset="-128"/>
              </a:rPr>
              <a:t>Note Well</a:t>
            </a:r>
          </a:p>
        </p:txBody>
      </p:sp>
      <p:sp>
        <p:nvSpPr>
          <p:cNvPr id="15363" name="Rectangle 6"/>
          <p:cNvSpPr>
            <a:spLocks noGrp="1" noChangeArrowheads="1"/>
          </p:cNvSpPr>
          <p:nvPr>
            <p:ph type="body" idx="1"/>
          </p:nvPr>
        </p:nvSpPr>
        <p:spPr>
          <a:xfrm>
            <a:off x="595086" y="595086"/>
            <a:ext cx="10948609" cy="5475833"/>
          </a:xfrm>
        </p:spPr>
        <p:txBody>
          <a:bodyPr/>
          <a:lstStyle/>
          <a:p>
            <a:pPr algn="ctr">
              <a:lnSpc>
                <a:spcPct val="100000"/>
              </a:lnSpc>
              <a:spcBef>
                <a:spcPts val="0"/>
              </a:spcBef>
            </a:pPr>
            <a:r>
              <a:rPr lang="en-US" sz="14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400" dirty="0"/>
          </a:p>
          <a:p>
            <a:pPr>
              <a:lnSpc>
                <a:spcPct val="150000"/>
              </a:lnSpc>
              <a:spcBef>
                <a:spcPts val="0"/>
              </a:spcBef>
            </a:pPr>
            <a:r>
              <a:rPr lang="en-US" sz="1400" dirty="0"/>
              <a:t>As a reminder:</a:t>
            </a:r>
          </a:p>
          <a:p>
            <a:pPr>
              <a:lnSpc>
                <a:spcPct val="100000"/>
              </a:lnSpc>
              <a:spcBef>
                <a:spcPts val="0"/>
              </a:spcBef>
              <a:buFont typeface="Arial" panose="020B0604020202020204" pitchFamily="34" charset="0"/>
              <a:buChar char="•"/>
            </a:pPr>
            <a:r>
              <a:rPr lang="en-US" sz="1400" dirty="0"/>
              <a:t>By participating in the IETF, you agree to follow IETF processes and policies.</a:t>
            </a:r>
          </a:p>
          <a:p>
            <a:pPr>
              <a:lnSpc>
                <a:spcPct val="100000"/>
              </a:lnSpc>
              <a:spcBef>
                <a:spcPts val="0"/>
              </a:spcBef>
              <a:buFont typeface="Arial" panose="020B0604020202020204" pitchFamily="34" charset="0"/>
              <a:buChar char="•"/>
            </a:pPr>
            <a:r>
              <a:rPr lang="en-US" sz="140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40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40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400" dirty="0"/>
              <a:t>As a participant or attendee, you agree to work respectfully with other participants; please contact the </a:t>
            </a:r>
            <a:r>
              <a:rPr lang="en-US" sz="1400" dirty="0" err="1"/>
              <a:t>ombudsteam</a:t>
            </a:r>
            <a:r>
              <a:rPr lang="en-US" sz="1400" dirty="0"/>
              <a:t> (</a:t>
            </a:r>
            <a:r>
              <a:rPr lang="en-US" sz="1400" dirty="0">
                <a:hlinkClick r:id="rId3"/>
              </a:rPr>
              <a:t>https://www.ietf.org/contact/ombudsteam/</a:t>
            </a:r>
            <a:r>
              <a:rPr lang="en-US" sz="1400" dirty="0"/>
              <a:t>) if you have questions or concerns about this.</a:t>
            </a:r>
            <a:br>
              <a:rPr lang="en-US" sz="1400" dirty="0"/>
            </a:br>
            <a:endParaRPr lang="en-US" sz="1400" dirty="0"/>
          </a:p>
          <a:p>
            <a:pPr marL="0" indent="0">
              <a:spcBef>
                <a:spcPts val="0"/>
              </a:spcBef>
            </a:pPr>
            <a:r>
              <a:rPr lang="en-US" sz="1400" dirty="0"/>
              <a:t>Definitive information is in the documents listed below and other IETF BCPs. For advice, please talk to WG chairs or ADs:</a:t>
            </a:r>
          </a:p>
          <a:p>
            <a:pPr>
              <a:spcBef>
                <a:spcPts val="0"/>
              </a:spcBef>
            </a:pPr>
            <a:endParaRPr lang="en-US" sz="1400" dirty="0"/>
          </a:p>
          <a:p>
            <a:pPr>
              <a:spcBef>
                <a:spcPts val="0"/>
              </a:spcBef>
            </a:pPr>
            <a:r>
              <a:rPr lang="en-US" sz="1400" dirty="0"/>
              <a:t>			</a:t>
            </a:r>
            <a:r>
              <a:rPr lang="en-US" sz="1400" dirty="0">
                <a:hlinkClick r:id="rId4"/>
              </a:rPr>
              <a:t>BCP 9</a:t>
            </a:r>
            <a:r>
              <a:rPr lang="en-US" sz="1400" dirty="0"/>
              <a:t> (Internet Standards Process)</a:t>
            </a:r>
          </a:p>
          <a:p>
            <a:pPr>
              <a:lnSpc>
                <a:spcPct val="150000"/>
              </a:lnSpc>
              <a:spcBef>
                <a:spcPts val="0"/>
              </a:spcBef>
            </a:pPr>
            <a:r>
              <a:rPr lang="en-US" sz="1400" dirty="0"/>
              <a:t>			</a:t>
            </a:r>
            <a:r>
              <a:rPr lang="en-US" sz="1400" dirty="0">
                <a:hlinkClick r:id="rId5"/>
              </a:rPr>
              <a:t>BCP 25</a:t>
            </a:r>
            <a:r>
              <a:rPr lang="en-US" sz="1400" dirty="0"/>
              <a:t> (Working Group processes)</a:t>
            </a:r>
          </a:p>
          <a:p>
            <a:pPr>
              <a:lnSpc>
                <a:spcPct val="150000"/>
              </a:lnSpc>
              <a:spcBef>
                <a:spcPts val="0"/>
              </a:spcBef>
            </a:pPr>
            <a:r>
              <a:rPr lang="en-US" sz="1400" dirty="0"/>
              <a:t>			</a:t>
            </a:r>
            <a:r>
              <a:rPr lang="en-US" sz="1400" dirty="0">
                <a:hlinkClick r:id="rId5"/>
              </a:rPr>
              <a:t>BCP 25</a:t>
            </a:r>
            <a:r>
              <a:rPr lang="en-US" sz="1400" dirty="0"/>
              <a:t> (Anti-Harassment Procedures) </a:t>
            </a:r>
          </a:p>
          <a:p>
            <a:pPr>
              <a:lnSpc>
                <a:spcPct val="150000"/>
              </a:lnSpc>
              <a:spcBef>
                <a:spcPts val="0"/>
              </a:spcBef>
            </a:pPr>
            <a:r>
              <a:rPr lang="en-US" sz="1400" dirty="0"/>
              <a:t>			</a:t>
            </a:r>
            <a:r>
              <a:rPr lang="en-US" sz="1400" dirty="0">
                <a:hlinkClick r:id="rId6"/>
              </a:rPr>
              <a:t>BCP 54</a:t>
            </a:r>
            <a:r>
              <a:rPr lang="en-US" sz="1400" dirty="0"/>
              <a:t> (Code of Conduct)</a:t>
            </a:r>
          </a:p>
          <a:p>
            <a:pPr>
              <a:lnSpc>
                <a:spcPct val="150000"/>
              </a:lnSpc>
              <a:spcBef>
                <a:spcPts val="0"/>
              </a:spcBef>
            </a:pPr>
            <a:r>
              <a:rPr lang="en-US" sz="1400" dirty="0"/>
              <a:t>			</a:t>
            </a:r>
            <a:r>
              <a:rPr lang="en-US" sz="1400" dirty="0">
                <a:hlinkClick r:id="rId7"/>
              </a:rPr>
              <a:t>BCP 78</a:t>
            </a:r>
            <a:r>
              <a:rPr lang="en-US" sz="1400" dirty="0"/>
              <a:t> (Copyright)</a:t>
            </a:r>
          </a:p>
          <a:p>
            <a:pPr>
              <a:lnSpc>
                <a:spcPct val="150000"/>
              </a:lnSpc>
              <a:spcBef>
                <a:spcPts val="0"/>
              </a:spcBef>
            </a:pPr>
            <a:r>
              <a:rPr lang="en-US" sz="1400" dirty="0"/>
              <a:t>			</a:t>
            </a:r>
            <a:r>
              <a:rPr lang="en-US" sz="1400" dirty="0">
                <a:hlinkClick r:id="rId8"/>
              </a:rPr>
              <a:t>BCP 79</a:t>
            </a:r>
            <a:r>
              <a:rPr lang="en-US" sz="1400" dirty="0"/>
              <a:t> (Patents, Participation)                                                                                  </a:t>
            </a:r>
          </a:p>
          <a:p>
            <a:pPr>
              <a:lnSpc>
                <a:spcPct val="150000"/>
              </a:lnSpc>
              <a:spcBef>
                <a:spcPts val="0"/>
              </a:spcBef>
            </a:pPr>
            <a:r>
              <a:rPr lang="en-US" sz="1400" dirty="0"/>
              <a:t>			</a:t>
            </a:r>
            <a:r>
              <a:rPr lang="en-US" sz="1400" dirty="0">
                <a:hlinkClick r:id="rId9"/>
              </a:rPr>
              <a:t>https://www.ietf.org/privacy-policy/</a:t>
            </a:r>
            <a:r>
              <a:rPr lang="en-US" sz="1400" dirty="0"/>
              <a:t> (Privacy Policy)</a:t>
            </a:r>
          </a:p>
        </p:txBody>
      </p:sp>
    </p:spTree>
    <p:extLst>
      <p:ext uri="{BB962C8B-B14F-4D97-AF65-F5344CB8AC3E}">
        <p14:creationId xmlns:p14="http://schemas.microsoft.com/office/powerpoint/2010/main" val="40954099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TextShape 1"/>
          <p:cNvSpPr txBox="1"/>
          <p:nvPr/>
        </p:nvSpPr>
        <p:spPr>
          <a:xfrm>
            <a:off x="838080" y="365040"/>
            <a:ext cx="10515240" cy="1325160"/>
          </a:xfrm>
          <a:prstGeom prst="rect">
            <a:avLst/>
          </a:prstGeom>
          <a:noFill/>
          <a:ln>
            <a:noFill/>
          </a:ln>
        </p:spPr>
        <p:txBody>
          <a:bodyPr lIns="0" tIns="0" rIns="0" bIns="0" anchor="ctr"/>
          <a:lstStyle/>
          <a:p>
            <a:r>
              <a:rPr lang="en-US" sz="1800" b="0" strike="noStrike" spc="-1">
                <a:solidFill>
                  <a:srgbClr val="000000"/>
                </a:solidFill>
                <a:uFill>
                  <a:solidFill>
                    <a:srgbClr val="FFFFFF"/>
                  </a:solidFill>
                </a:uFill>
                <a:latin typeface="Calibri"/>
              </a:rPr>
              <a:t>6tisch constrained bootstrap evolution</a:t>
            </a:r>
          </a:p>
        </p:txBody>
      </p:sp>
      <p:pic>
        <p:nvPicPr>
          <p:cNvPr id="218" name="Picture 217"/>
          <p:cNvPicPr/>
          <p:nvPr/>
        </p:nvPicPr>
        <p:blipFill>
          <a:blip r:embed="rId2"/>
          <a:stretch/>
        </p:blipFill>
        <p:spPr>
          <a:xfrm>
            <a:off x="2816640" y="1825560"/>
            <a:ext cx="6557760" cy="4350960"/>
          </a:xfrm>
          <a:prstGeom prst="rect">
            <a:avLst/>
          </a:prstGeom>
          <a:ln>
            <a:noFill/>
          </a:ln>
        </p:spPr>
      </p:pic>
    </p:spTree>
    <p:extLst>
      <p:ext uri="{BB962C8B-B14F-4D97-AF65-F5344CB8AC3E}">
        <p14:creationId xmlns:p14="http://schemas.microsoft.com/office/powerpoint/2010/main" val="2205764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Titre 2"/>
          <p:cNvSpPr>
            <a:spLocks noGrp="1"/>
          </p:cNvSpPr>
          <p:nvPr>
            <p:ph type="title"/>
          </p:nvPr>
        </p:nvSpPr>
        <p:spPr>
          <a:xfrm>
            <a:off x="882805" y="2405799"/>
            <a:ext cx="10515600" cy="1325563"/>
          </a:xfrm>
        </p:spPr>
        <p:txBody>
          <a:bodyPr>
            <a:normAutofit/>
          </a:bodyPr>
          <a:lstStyle/>
          <a:p>
            <a:pPr algn="ctr"/>
            <a:r>
              <a:rPr lang="en-US" dirty="0"/>
              <a:t>Enhanced Beacon document: status and adoption discussion</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21</a:t>
            </a:fld>
            <a:endParaRPr lang="fr-FR"/>
          </a:p>
        </p:txBody>
      </p:sp>
    </p:spTree>
    <p:extLst>
      <p:ext uri="{BB962C8B-B14F-4D97-AF65-F5344CB8AC3E}">
        <p14:creationId xmlns:p14="http://schemas.microsoft.com/office/powerpoint/2010/main" val="38329706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Titre 2"/>
          <p:cNvSpPr>
            <a:spLocks noGrp="1"/>
          </p:cNvSpPr>
          <p:nvPr>
            <p:ph type="title"/>
          </p:nvPr>
        </p:nvSpPr>
        <p:spPr>
          <a:xfrm>
            <a:off x="882805" y="2405799"/>
            <a:ext cx="10515600" cy="1325563"/>
          </a:xfrm>
          <a:noFill/>
        </p:spPr>
        <p:txBody>
          <a:bodyPr>
            <a:normAutofit/>
          </a:bodyPr>
          <a:lstStyle/>
          <a:p>
            <a:pPr algn="ctr"/>
            <a:r>
              <a:rPr lang="en-US" dirty="0"/>
              <a:t>F-Interop </a:t>
            </a:r>
            <a:r>
              <a:rPr lang="en-US" dirty="0" err="1"/>
              <a:t>plugtets</a:t>
            </a:r>
            <a:r>
              <a:rPr lang="en-US" dirty="0"/>
              <a:t> update</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22</a:t>
            </a:fld>
            <a:endParaRPr lang="fr-FR"/>
          </a:p>
        </p:txBody>
      </p:sp>
    </p:spTree>
    <p:extLst>
      <p:ext uri="{BB962C8B-B14F-4D97-AF65-F5344CB8AC3E}">
        <p14:creationId xmlns:p14="http://schemas.microsoft.com/office/powerpoint/2010/main" val="3793552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7258" y="306134"/>
            <a:ext cx="10515600" cy="1020862"/>
          </a:xfrm>
        </p:spPr>
        <p:txBody>
          <a:bodyPr/>
          <a:lstStyle/>
          <a:p>
            <a:r>
              <a:rPr lang="en-US" dirty="0" smtClean="0"/>
              <a:t>2nd </a:t>
            </a:r>
            <a:r>
              <a:rPr lang="en-US" dirty="0"/>
              <a:t>F-Interop 6TiSCH Interoperability Event</a:t>
            </a:r>
          </a:p>
        </p:txBody>
      </p:sp>
      <p:sp>
        <p:nvSpPr>
          <p:cNvPr id="3" name="Espace réservé du contenu 2"/>
          <p:cNvSpPr>
            <a:spLocks noGrp="1"/>
          </p:cNvSpPr>
          <p:nvPr>
            <p:ph idx="1"/>
          </p:nvPr>
        </p:nvSpPr>
        <p:spPr/>
        <p:txBody>
          <a:bodyPr>
            <a:normAutofit lnSpcReduction="10000"/>
          </a:bodyPr>
          <a:lstStyle/>
          <a:p>
            <a:r>
              <a:rPr lang="en-US" dirty="0" smtClean="0"/>
              <a:t>26-27 June 2018, Paris</a:t>
            </a:r>
          </a:p>
          <a:p>
            <a:r>
              <a:rPr lang="en-US" dirty="0" smtClean="0"/>
              <a:t>Supported by the H2020 F-Interop project</a:t>
            </a:r>
          </a:p>
          <a:p>
            <a:r>
              <a:rPr lang="en-US" dirty="0" smtClean="0"/>
              <a:t>Organized by:</a:t>
            </a:r>
          </a:p>
          <a:p>
            <a:pPr lvl="1"/>
            <a:r>
              <a:rPr lang="en-US" dirty="0" smtClean="0"/>
              <a:t>LIST (Maria Rita Palattella)</a:t>
            </a:r>
          </a:p>
          <a:p>
            <a:pPr lvl="1"/>
            <a:r>
              <a:rPr lang="en-US" dirty="0" smtClean="0"/>
              <a:t>Inria (</a:t>
            </a:r>
            <a:r>
              <a:rPr lang="en-US" dirty="0" err="1" smtClean="0"/>
              <a:t>Tengfei</a:t>
            </a:r>
            <a:r>
              <a:rPr lang="en-US" dirty="0" smtClean="0"/>
              <a:t> </a:t>
            </a:r>
            <a:r>
              <a:rPr lang="en-US" dirty="0"/>
              <a:t>C</a:t>
            </a:r>
            <a:r>
              <a:rPr lang="en-US" dirty="0" smtClean="0"/>
              <a:t>hang)</a:t>
            </a:r>
          </a:p>
          <a:p>
            <a:pPr lvl="1"/>
            <a:r>
              <a:rPr lang="en-US" dirty="0" smtClean="0"/>
              <a:t>ETSI (Miguel Reina Ortega)</a:t>
            </a:r>
          </a:p>
          <a:p>
            <a:r>
              <a:rPr lang="en-US" dirty="0" smtClean="0"/>
              <a:t>Test description ready, sent to participants</a:t>
            </a:r>
          </a:p>
          <a:p>
            <a:pPr lvl="1"/>
            <a:r>
              <a:rPr lang="en-US" dirty="0" smtClean="0"/>
              <a:t>Nightly build</a:t>
            </a:r>
            <a:r>
              <a:rPr lang="en-US" dirty="0"/>
              <a:t>: </a:t>
            </a:r>
            <a:r>
              <a:rPr lang="en-US" dirty="0">
                <a:hlinkClick r:id="rId2"/>
              </a:rPr>
              <a:t>https://</a:t>
            </a:r>
            <a:r>
              <a:rPr lang="en-US" dirty="0" smtClean="0">
                <a:hlinkClick r:id="rId2"/>
              </a:rPr>
              <a:t>openwsn-builder.paris.inria.fr/job/td-6tisch%20builder/lastSuccessfulBuild/artifact/6tisch_plugtest_td_june_2018.pdf</a:t>
            </a:r>
            <a:endParaRPr lang="en-US" dirty="0" smtClean="0"/>
          </a:p>
          <a:p>
            <a:r>
              <a:rPr lang="en-US" dirty="0" smtClean="0"/>
              <a:t>Using </a:t>
            </a:r>
            <a:r>
              <a:rPr lang="en-US" dirty="0"/>
              <a:t>F-Interop tools, see </a:t>
            </a:r>
            <a:r>
              <a:rPr lang="en-US" dirty="0">
                <a:hlinkClick r:id="rId3"/>
              </a:rPr>
              <a:t>https://</a:t>
            </a:r>
            <a:r>
              <a:rPr lang="en-US" dirty="0" smtClean="0">
                <a:hlinkClick r:id="rId3"/>
              </a:rPr>
              <a:t>go.f-interop.eu/</a:t>
            </a:r>
            <a:endParaRPr lang="en-US" dirty="0"/>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23</a:t>
            </a:fld>
            <a:endParaRPr lang="en-US" dirty="0"/>
          </a:p>
        </p:txBody>
      </p:sp>
    </p:spTree>
    <p:extLst>
      <p:ext uri="{BB962C8B-B14F-4D97-AF65-F5344CB8AC3E}">
        <p14:creationId xmlns:p14="http://schemas.microsoft.com/office/powerpoint/2010/main" val="455633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Titre 2"/>
          <p:cNvSpPr>
            <a:spLocks noGrp="1"/>
          </p:cNvSpPr>
          <p:nvPr>
            <p:ph type="title"/>
          </p:nvPr>
        </p:nvSpPr>
        <p:spPr>
          <a:xfrm>
            <a:off x="882805" y="2405799"/>
            <a:ext cx="10515600" cy="1325563"/>
          </a:xfrm>
          <a:noFill/>
        </p:spPr>
        <p:txBody>
          <a:bodyPr>
            <a:normAutofit/>
          </a:bodyPr>
          <a:lstStyle/>
          <a:p>
            <a:pPr algn="ctr"/>
            <a:r>
              <a:rPr lang="en-US" dirty="0" smtClean="0"/>
              <a:t>AOB</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24</a:t>
            </a:fld>
            <a:endParaRPr lang="fr-FR"/>
          </a:p>
        </p:txBody>
      </p:sp>
    </p:spTree>
    <p:extLst>
      <p:ext uri="{BB962C8B-B14F-4D97-AF65-F5344CB8AC3E}">
        <p14:creationId xmlns:p14="http://schemas.microsoft.com/office/powerpoint/2010/main" val="8842377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7258" y="306134"/>
            <a:ext cx="10515600" cy="1020862"/>
          </a:xfrm>
        </p:spPr>
        <p:txBody>
          <a:bodyPr>
            <a:normAutofit fontScale="90000"/>
          </a:bodyPr>
          <a:lstStyle/>
          <a:p>
            <a:r>
              <a:rPr lang="en-US" dirty="0"/>
              <a:t>Confusion about TSCH CSMA-CA retransmission algorithm in IEEE 802.15.4-2015</a:t>
            </a:r>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25</a:t>
            </a:fld>
            <a:endParaRPr lang="en-US" dirty="0"/>
          </a:p>
        </p:txBody>
      </p:sp>
      <p:sp>
        <p:nvSpPr>
          <p:cNvPr id="5" name="Espace réservé du contenu 4"/>
          <p:cNvSpPr>
            <a:spLocks noGrp="1"/>
          </p:cNvSpPr>
          <p:nvPr>
            <p:ph idx="1"/>
          </p:nvPr>
        </p:nvSpPr>
        <p:spPr/>
        <p:txBody>
          <a:bodyPr/>
          <a:lstStyle/>
          <a:p>
            <a:r>
              <a:rPr lang="en-US"/>
              <a:t>See </a:t>
            </a:r>
            <a:r>
              <a:rPr lang="en-US">
                <a:hlinkClick r:id="rId2"/>
              </a:rPr>
              <a:t>https://</a:t>
            </a:r>
            <a:r>
              <a:rPr lang="en-US" smtClean="0">
                <a:hlinkClick r:id="rId2"/>
              </a:rPr>
              <a:t>www.ietf.org/mail-archive/web/6tisch/current/msg05936.html</a:t>
            </a:r>
            <a:endParaRPr lang="en-US"/>
          </a:p>
        </p:txBody>
      </p:sp>
    </p:spTree>
    <p:extLst>
      <p:ext uri="{BB962C8B-B14F-4D97-AF65-F5344CB8AC3E}">
        <p14:creationId xmlns:p14="http://schemas.microsoft.com/office/powerpoint/2010/main" val="125126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814513" y="533400"/>
            <a:ext cx="8458200" cy="3810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1420" tIns="45711" rIns="91420" bIns="45711"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4000">
                <a:solidFill>
                  <a:srgbClr val="262626"/>
                </a:solidFill>
                <a:cs typeface="Droid Sans Fallback" charset="0"/>
              </a:rPr>
              <a:t>Reminder:</a:t>
            </a:r>
            <a:br>
              <a:rPr lang="en-US" altLang="en-US" sz="4000">
                <a:solidFill>
                  <a:srgbClr val="262626"/>
                </a:solidFill>
                <a:cs typeface="Droid Sans Fallback" charset="0"/>
              </a:rPr>
            </a:br>
            <a:r>
              <a:rPr lang="en-US" altLang="en-US" sz="4000">
                <a:solidFill>
                  <a:srgbClr val="262626"/>
                </a:solidFill>
                <a:cs typeface="Droid Sans Fallback" charset="0"/>
              </a:rPr>
              <a:t/>
            </a:r>
            <a:br>
              <a:rPr lang="en-US" altLang="en-US" sz="4000">
                <a:solidFill>
                  <a:srgbClr val="262626"/>
                </a:solidFill>
                <a:cs typeface="Droid Sans Fallback" charset="0"/>
              </a:rPr>
            </a:br>
            <a:r>
              <a:rPr lang="en-US" altLang="en-US" sz="4000">
                <a:solidFill>
                  <a:srgbClr val="262626"/>
                </a:solidFill>
                <a:cs typeface="Droid Sans Fallback" charset="0"/>
              </a:rPr>
              <a:t>Minutes are taken *</a:t>
            </a:r>
            <a:br>
              <a:rPr lang="en-US" altLang="en-US" sz="4000">
                <a:solidFill>
                  <a:srgbClr val="262626"/>
                </a:solidFill>
                <a:cs typeface="Droid Sans Fallback" charset="0"/>
              </a:rPr>
            </a:br>
            <a:r>
              <a:rPr lang="en-US" altLang="en-US" sz="4000">
                <a:solidFill>
                  <a:srgbClr val="262626"/>
                </a:solidFill>
                <a:cs typeface="Droid Sans Fallback" charset="0"/>
              </a:rPr>
              <a:t>This meeting is recorded ** </a:t>
            </a:r>
            <a:br>
              <a:rPr lang="en-US" altLang="en-US" sz="4000">
                <a:solidFill>
                  <a:srgbClr val="262626"/>
                </a:solidFill>
                <a:cs typeface="Droid Sans Fallback" charset="0"/>
              </a:rPr>
            </a:br>
            <a:r>
              <a:rPr lang="en-US" altLang="en-US" sz="4000">
                <a:solidFill>
                  <a:srgbClr val="262626"/>
                </a:solidFill>
                <a:cs typeface="Droid Sans Fallback" charset="0"/>
              </a:rPr>
              <a:t>Presence is logged ***</a:t>
            </a:r>
          </a:p>
        </p:txBody>
      </p:sp>
      <p:sp>
        <p:nvSpPr>
          <p:cNvPr id="9223" name="Rectangle 6"/>
          <p:cNvSpPr>
            <a:spLocks noChangeArrowheads="1"/>
          </p:cNvSpPr>
          <p:nvPr/>
        </p:nvSpPr>
        <p:spPr bwMode="auto">
          <a:xfrm>
            <a:off x="222591" y="5084764"/>
            <a:ext cx="11777171" cy="101782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89983" tIns="46791" rIns="89983" bIns="46791">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2000" dirty="0">
                <a:solidFill>
                  <a:srgbClr val="000000"/>
                </a:solidFill>
                <a:cs typeface="Droid Sans Fallback" charset="0"/>
              </a:rPr>
              <a:t>*    Scribe; please contribute online to the minutes at: </a:t>
            </a:r>
            <a:r>
              <a:rPr lang="en-US" altLang="en-US" sz="2000" u="sng" dirty="0" smtClean="0">
                <a:solidFill>
                  <a:srgbClr val="000000"/>
                </a:solidFill>
                <a:cs typeface="Droid Sans Fallback" charset="0"/>
                <a:hlinkClick r:id="rId3"/>
              </a:rPr>
              <a:t>https://etherpad.tools.ietf.org/p/6tisch</a:t>
            </a:r>
            <a:endParaRPr lang="en-US" altLang="en-US" sz="2000" u="sng" dirty="0">
              <a:solidFill>
                <a:srgbClr val="000000"/>
              </a:solidFill>
              <a:cs typeface="Droid Sans Fallback" charset="0"/>
            </a:endParaRPr>
          </a:p>
          <a:p>
            <a:pPr eaLnBrk="1" hangingPunct="1">
              <a:spcBef>
                <a:spcPct val="0"/>
              </a:spcBef>
              <a:buFontTx/>
              <a:buNone/>
            </a:pPr>
            <a:r>
              <a:rPr lang="en-US" altLang="en-US" sz="20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2000" dirty="0">
                <a:solidFill>
                  <a:srgbClr val="000000"/>
                </a:solidFill>
                <a:cs typeface="Droid Sans Fallback" charset="0"/>
              </a:rPr>
              <a:t>***  </a:t>
            </a:r>
            <a:r>
              <a:rPr lang="fr-FR" altLang="en-US" sz="2000" dirty="0" err="1">
                <a:solidFill>
                  <a:srgbClr val="000000"/>
                </a:solidFill>
                <a:cs typeface="Droid Sans Fallback" charset="0"/>
              </a:rPr>
              <a:t>From</a:t>
            </a:r>
            <a:r>
              <a:rPr lang="fr-FR" altLang="en-US" sz="2000" dirty="0">
                <a:solidFill>
                  <a:srgbClr val="000000"/>
                </a:solidFill>
                <a:cs typeface="Droid Sans Fallback" charset="0"/>
              </a:rPr>
              <a:t> the </a:t>
            </a:r>
            <a:r>
              <a:rPr lang="fr-FR" altLang="en-US" sz="2000" dirty="0" err="1">
                <a:solidFill>
                  <a:srgbClr val="000000"/>
                </a:solidFill>
                <a:cs typeface="Droid Sans Fallback" charset="0"/>
              </a:rPr>
              <a:t>Webex</a:t>
            </a:r>
            <a:r>
              <a:rPr lang="fr-FR" altLang="en-US" sz="2000" dirty="0">
                <a:solidFill>
                  <a:srgbClr val="000000"/>
                </a:solidFill>
                <a:cs typeface="Droid Sans Fallback" charset="0"/>
              </a:rPr>
              <a:t> login</a:t>
            </a:r>
          </a:p>
        </p:txBody>
      </p:sp>
    </p:spTree>
    <p:extLst>
      <p:ext uri="{BB962C8B-B14F-4D97-AF65-F5344CB8AC3E}">
        <p14:creationId xmlns:p14="http://schemas.microsoft.com/office/powerpoint/2010/main" val="1238353906"/>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a:bodyPr>
          <a:lstStyle/>
          <a:p>
            <a:r>
              <a:rPr lang="en-US" dirty="0" smtClean="0"/>
              <a:t>Agenda bashing</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ZoneTexte 3"/>
          <p:cNvSpPr txBox="1"/>
          <p:nvPr/>
        </p:nvSpPr>
        <p:spPr>
          <a:xfrm>
            <a:off x="1021080" y="2301240"/>
            <a:ext cx="9831346" cy="1754326"/>
          </a:xfrm>
          <a:prstGeom prst="rect">
            <a:avLst/>
          </a:prstGeom>
          <a:noFill/>
        </p:spPr>
        <p:txBody>
          <a:bodyPr wrap="none" rtlCol="0">
            <a:spAutoFit/>
          </a:bodyPr>
          <a:lstStyle/>
          <a:p>
            <a:pPr marL="285750" indent="-285750">
              <a:buFont typeface="Arial" panose="020B0604020202020204" pitchFamily="34" charset="0"/>
              <a:buChar char="•"/>
            </a:pPr>
            <a:r>
              <a:rPr lang="en-US" dirty="0"/>
              <a:t>IETF 102 update [5min]</a:t>
            </a:r>
          </a:p>
          <a:p>
            <a:pPr marL="285750" indent="-285750">
              <a:buFont typeface="Arial" panose="020B0604020202020204" pitchFamily="34" charset="0"/>
              <a:buChar char="•"/>
            </a:pPr>
            <a:r>
              <a:rPr lang="en-US" dirty="0"/>
              <a:t>Drafts status (6P, </a:t>
            </a:r>
            <a:r>
              <a:rPr lang="en-US" dirty="0" err="1"/>
              <a:t>etc</a:t>
            </a:r>
            <a:r>
              <a:rPr lang="en-US" dirty="0"/>
              <a:t>) vs. charter / milestones [10min]</a:t>
            </a:r>
          </a:p>
          <a:p>
            <a:pPr marL="285750" indent="-285750">
              <a:buFont typeface="Arial" panose="020B0604020202020204" pitchFamily="34" charset="0"/>
              <a:buChar char="•"/>
            </a:pPr>
            <a:r>
              <a:rPr lang="en-US" dirty="0"/>
              <a:t>Minimal Security WGLC launch [10min]</a:t>
            </a:r>
          </a:p>
          <a:p>
            <a:pPr marL="285750" indent="-285750">
              <a:buFont typeface="Arial" panose="020B0604020202020204" pitchFamily="34" charset="0"/>
              <a:buChar char="•"/>
            </a:pPr>
            <a:r>
              <a:rPr lang="en-US" dirty="0" err="1"/>
              <a:t>Zerotouch</a:t>
            </a:r>
            <a:r>
              <a:rPr lang="en-US" dirty="0"/>
              <a:t> join : changes and relation with draft-</a:t>
            </a:r>
            <a:r>
              <a:rPr lang="en-US" dirty="0" err="1"/>
              <a:t>richardson</a:t>
            </a:r>
            <a:r>
              <a:rPr lang="en-US" dirty="0"/>
              <a:t>-anima-ace-constrained-voucher [10min]</a:t>
            </a:r>
          </a:p>
          <a:p>
            <a:pPr marL="285750" indent="-285750">
              <a:buFont typeface="Arial" panose="020B0604020202020204" pitchFamily="34" charset="0"/>
              <a:buChar char="•"/>
            </a:pPr>
            <a:r>
              <a:rPr lang="en-US" dirty="0"/>
              <a:t>Enhanced Beacon document: status and adoption discussion [10min]</a:t>
            </a:r>
          </a:p>
          <a:p>
            <a:pPr marL="285750" indent="-285750">
              <a:buFont typeface="Arial" panose="020B0604020202020204" pitchFamily="34" charset="0"/>
              <a:buChar char="•"/>
            </a:pPr>
            <a:r>
              <a:rPr lang="en-US" dirty="0"/>
              <a:t>F-Interop </a:t>
            </a:r>
            <a:r>
              <a:rPr lang="en-US" dirty="0" err="1"/>
              <a:t>plugtets</a:t>
            </a:r>
            <a:r>
              <a:rPr lang="en-US" dirty="0"/>
              <a:t> update [5min]</a:t>
            </a:r>
          </a:p>
        </p:txBody>
      </p:sp>
    </p:spTree>
    <p:extLst>
      <p:ext uri="{BB962C8B-B14F-4D97-AF65-F5344CB8AC3E}">
        <p14:creationId xmlns:p14="http://schemas.microsoft.com/office/powerpoint/2010/main" val="27281816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Titre 2"/>
          <p:cNvSpPr>
            <a:spLocks noGrp="1"/>
          </p:cNvSpPr>
          <p:nvPr>
            <p:ph type="title"/>
          </p:nvPr>
        </p:nvSpPr>
        <p:spPr>
          <a:xfrm>
            <a:off x="882805" y="2405799"/>
            <a:ext cx="10515600" cy="1325563"/>
          </a:xfrm>
        </p:spPr>
        <p:txBody>
          <a:bodyPr>
            <a:normAutofit/>
          </a:bodyPr>
          <a:lstStyle/>
          <a:p>
            <a:pPr algn="ctr"/>
            <a:r>
              <a:rPr lang="en-US" dirty="0"/>
              <a:t>IETF 102 update </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5</a:t>
            </a:fld>
            <a:endParaRPr lang="fr-FR"/>
          </a:p>
        </p:txBody>
      </p:sp>
    </p:spTree>
    <p:extLst>
      <p:ext uri="{BB962C8B-B14F-4D97-AF65-F5344CB8AC3E}">
        <p14:creationId xmlns:p14="http://schemas.microsoft.com/office/powerpoint/2010/main" val="40416930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736116" y="104499"/>
            <a:ext cx="10515600" cy="1325563"/>
          </a:xfrm>
        </p:spPr>
        <p:txBody>
          <a:bodyPr>
            <a:normAutofit/>
          </a:bodyPr>
          <a:lstStyle/>
          <a:p>
            <a:r>
              <a:rPr lang="en-US" dirty="0" smtClean="0"/>
              <a:t>IETF102 - Montreal</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6</a:t>
            </a:fld>
            <a:endParaRPr lang="fr-FR" dirty="0"/>
          </a:p>
        </p:txBody>
      </p:sp>
      <p:sp>
        <p:nvSpPr>
          <p:cNvPr id="6" name="ZoneTexte 5"/>
          <p:cNvSpPr txBox="1"/>
          <p:nvPr/>
        </p:nvSpPr>
        <p:spPr>
          <a:xfrm>
            <a:off x="691160" y="1201624"/>
            <a:ext cx="11061361" cy="4401205"/>
          </a:xfrm>
          <a:prstGeom prst="rect">
            <a:avLst/>
          </a:prstGeom>
          <a:noFill/>
        </p:spPr>
        <p:txBody>
          <a:bodyPr wrap="none" rtlCol="0">
            <a:spAutoFit/>
          </a:bodyPr>
          <a:lstStyle/>
          <a:p>
            <a:pPr marL="285750" indent="-285750">
              <a:buFont typeface="Arial" panose="020B0604020202020204" pitchFamily="34" charset="0"/>
              <a:buChar char="•"/>
            </a:pPr>
            <a:r>
              <a:rPr lang="en-US" sz="2800" dirty="0" smtClean="0"/>
              <a:t>Admin</a:t>
            </a:r>
          </a:p>
          <a:p>
            <a:pPr marL="742950" lvl="1" indent="-285750">
              <a:buFont typeface="Arial" panose="020B0604020202020204" pitchFamily="34" charset="0"/>
              <a:buChar char="•"/>
            </a:pPr>
            <a:r>
              <a:rPr lang="en-US" sz="2800" dirty="0">
                <a:hlinkClick r:id="rId3"/>
              </a:rPr>
              <a:t>https://www.ietf.org/how/meetings/102</a:t>
            </a:r>
            <a:r>
              <a:rPr lang="en-US" sz="2800" dirty="0" smtClean="0">
                <a:hlinkClick r:id="rId3"/>
              </a:rPr>
              <a:t>/</a:t>
            </a:r>
            <a:r>
              <a:rPr lang="en-US" sz="2800" dirty="0" smtClean="0"/>
              <a:t> 14-20 July 2018</a:t>
            </a:r>
            <a:endParaRPr lang="en-US" sz="2800" dirty="0"/>
          </a:p>
          <a:p>
            <a:pPr marL="742950" lvl="1" indent="-285750">
              <a:buFont typeface="Arial" panose="020B0604020202020204" pitchFamily="34" charset="0"/>
              <a:buChar char="•"/>
            </a:pPr>
            <a:r>
              <a:rPr lang="en-US" sz="2800" dirty="0" smtClean="0"/>
              <a:t>We asked for a 90min slot for 6TiSCH</a:t>
            </a:r>
          </a:p>
          <a:p>
            <a:pPr marL="285750" indent="-285750">
              <a:buFont typeface="Arial" panose="020B0604020202020204" pitchFamily="34" charset="0"/>
              <a:buChar char="•"/>
            </a:pPr>
            <a:r>
              <a:rPr lang="en-US" sz="2800" dirty="0" smtClean="0"/>
              <a:t>Important dates</a:t>
            </a:r>
          </a:p>
          <a:p>
            <a:pPr marL="742950" lvl="1" indent="-285750">
              <a:buFont typeface="Arial" panose="020B0604020202020204" pitchFamily="34" charset="0"/>
              <a:buChar char="•"/>
            </a:pPr>
            <a:r>
              <a:rPr lang="en-US" sz="2800" dirty="0" smtClean="0"/>
              <a:t>2018-06-15 (Today</a:t>
            </a:r>
            <a:r>
              <a:rPr lang="en-US" sz="2800" dirty="0"/>
              <a:t>): Preliminary Agenda published for comment.</a:t>
            </a:r>
          </a:p>
          <a:p>
            <a:pPr marL="742950" lvl="1" indent="-285750">
              <a:buFont typeface="Arial" panose="020B0604020202020204" pitchFamily="34" charset="0"/>
              <a:buChar char="•"/>
            </a:pPr>
            <a:r>
              <a:rPr lang="en-US" sz="2800" dirty="0"/>
              <a:t>2018-06-20 (Wednesday): Cut-off date for requests to reschedule </a:t>
            </a:r>
            <a:r>
              <a:rPr lang="en-US" sz="2800" dirty="0" smtClean="0"/>
              <a:t>WG</a:t>
            </a:r>
            <a:endParaRPr lang="en-US" sz="2800" dirty="0"/>
          </a:p>
          <a:p>
            <a:pPr marL="742950" lvl="1" indent="-285750">
              <a:buFont typeface="Arial" panose="020B0604020202020204" pitchFamily="34" charset="0"/>
              <a:buChar char="•"/>
            </a:pPr>
            <a:r>
              <a:rPr lang="en-US" sz="2800" dirty="0"/>
              <a:t>2018-06-22 (Friday): Final agenda to be published.</a:t>
            </a:r>
          </a:p>
          <a:p>
            <a:pPr marL="742950" lvl="1" indent="-285750">
              <a:buFont typeface="Arial" panose="020B0604020202020204" pitchFamily="34" charset="0"/>
              <a:buChar char="•"/>
            </a:pPr>
            <a:r>
              <a:rPr lang="en-US" sz="2800" dirty="0">
                <a:solidFill>
                  <a:srgbClr val="FF0000"/>
                </a:solidFill>
              </a:rPr>
              <a:t>2018-07-02 (Monday): Internet Draft submission </a:t>
            </a:r>
            <a:r>
              <a:rPr lang="en-US" sz="2800" dirty="0" smtClean="0">
                <a:solidFill>
                  <a:srgbClr val="FF0000"/>
                </a:solidFill>
              </a:rPr>
              <a:t>cut-off </a:t>
            </a:r>
            <a:endParaRPr lang="en-US" sz="2800" dirty="0">
              <a:solidFill>
                <a:srgbClr val="FF0000"/>
              </a:solidFill>
            </a:endParaRPr>
          </a:p>
          <a:p>
            <a:pPr marL="742950" lvl="1" indent="-285750">
              <a:buFont typeface="Arial" panose="020B0604020202020204" pitchFamily="34" charset="0"/>
              <a:buChar char="•"/>
            </a:pPr>
            <a:r>
              <a:rPr lang="en-US" sz="2800" dirty="0"/>
              <a:t>2018-07-04 (Wednesday): Draft Working Group agendas </a:t>
            </a:r>
            <a:r>
              <a:rPr lang="en-US" sz="2800" dirty="0" smtClean="0"/>
              <a:t> </a:t>
            </a:r>
            <a:endParaRPr lang="en-US" sz="2800" dirty="0"/>
          </a:p>
          <a:p>
            <a:pPr marL="742950" lvl="1" indent="-285750">
              <a:buFont typeface="Arial" panose="020B0604020202020204" pitchFamily="34" charset="0"/>
              <a:buChar char="•"/>
            </a:pPr>
            <a:r>
              <a:rPr lang="en-US" sz="2800" dirty="0"/>
              <a:t>2018-07-06 (Friday): Early Bird registration and payment </a:t>
            </a:r>
            <a:r>
              <a:rPr lang="en-US" sz="2800" dirty="0" smtClean="0"/>
              <a:t>cut-off</a:t>
            </a:r>
          </a:p>
        </p:txBody>
      </p:sp>
    </p:spTree>
    <p:extLst>
      <p:ext uri="{BB962C8B-B14F-4D97-AF65-F5344CB8AC3E}">
        <p14:creationId xmlns:p14="http://schemas.microsoft.com/office/powerpoint/2010/main" val="926418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Titre 2"/>
          <p:cNvSpPr>
            <a:spLocks noGrp="1"/>
          </p:cNvSpPr>
          <p:nvPr>
            <p:ph type="title"/>
          </p:nvPr>
        </p:nvSpPr>
        <p:spPr>
          <a:xfrm>
            <a:off x="882805" y="2405799"/>
            <a:ext cx="10515600" cy="1325563"/>
          </a:xfrm>
        </p:spPr>
        <p:txBody>
          <a:bodyPr>
            <a:normAutofit/>
          </a:bodyPr>
          <a:lstStyle/>
          <a:p>
            <a:pPr algn="ctr"/>
            <a:r>
              <a:rPr lang="en-US" dirty="0" smtClean="0"/>
              <a:t>Draft Status</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7</a:t>
            </a:fld>
            <a:endParaRPr lang="fr-FR"/>
          </a:p>
        </p:txBody>
      </p:sp>
    </p:spTree>
    <p:extLst>
      <p:ext uri="{BB962C8B-B14F-4D97-AF65-F5344CB8AC3E}">
        <p14:creationId xmlns:p14="http://schemas.microsoft.com/office/powerpoint/2010/main" val="3760993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a:t>
            </a:r>
            <a:endParaRPr lang="en-US" dirty="0"/>
          </a:p>
        </p:txBody>
      </p:sp>
      <p:sp>
        <p:nvSpPr>
          <p:cNvPr id="4" name="Slide Number Placeholder 3"/>
          <p:cNvSpPr>
            <a:spLocks noGrp="1"/>
          </p:cNvSpPr>
          <p:nvPr>
            <p:ph type="sldNum" sz="quarter" idx="12"/>
          </p:nvPr>
        </p:nvSpPr>
        <p:spPr/>
        <p:txBody>
          <a:bodyPr/>
          <a:lstStyle/>
          <a:p>
            <a:fld id="{18BF9C3C-0004-4145-8BE2-5FBA8C817ACA}" type="slidenum">
              <a:rPr lang="en-US" smtClean="0"/>
              <a:pPr/>
              <a:t>8</a:t>
            </a:fld>
            <a:endParaRPr lang="en-US" dirty="0"/>
          </a:p>
        </p:txBody>
      </p:sp>
      <p:pic>
        <p:nvPicPr>
          <p:cNvPr id="5" name="Picture 4"/>
          <p:cNvPicPr>
            <a:picLocks noChangeAspect="1"/>
          </p:cNvPicPr>
          <p:nvPr/>
        </p:nvPicPr>
        <p:blipFill rotWithShape="1">
          <a:blip r:embed="rId2"/>
          <a:srcRect l="1259" t="30723" r="3193" b="13943"/>
          <a:stretch/>
        </p:blipFill>
        <p:spPr>
          <a:xfrm>
            <a:off x="1926911" y="1341437"/>
            <a:ext cx="8731931" cy="4979022"/>
          </a:xfrm>
          <a:prstGeom prst="rect">
            <a:avLst/>
          </a:prstGeom>
        </p:spPr>
      </p:pic>
    </p:spTree>
    <p:extLst>
      <p:ext uri="{BB962C8B-B14F-4D97-AF65-F5344CB8AC3E}">
        <p14:creationId xmlns:p14="http://schemas.microsoft.com/office/powerpoint/2010/main" val="13475947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draft-chang-6tisch-msf</a:t>
            </a:r>
          </a:p>
        </p:txBody>
      </p:sp>
      <p:sp>
        <p:nvSpPr>
          <p:cNvPr id="3" name="Espace réservé du contenu 2"/>
          <p:cNvSpPr>
            <a:spLocks noGrp="1"/>
          </p:cNvSpPr>
          <p:nvPr>
            <p:ph idx="1"/>
          </p:nvPr>
        </p:nvSpPr>
        <p:spPr>
          <a:xfrm>
            <a:off x="829322" y="1639194"/>
            <a:ext cx="10515600" cy="4351338"/>
          </a:xfrm>
        </p:spPr>
        <p:txBody>
          <a:bodyPr>
            <a:normAutofit/>
          </a:bodyPr>
          <a:lstStyle/>
          <a:p>
            <a:r>
              <a:rPr lang="en-US" dirty="0" smtClean="0"/>
              <a:t>Input</a:t>
            </a:r>
          </a:p>
          <a:p>
            <a:pPr lvl="1"/>
            <a:r>
              <a:rPr lang="en-US" dirty="0"/>
              <a:t>Review from </a:t>
            </a:r>
            <a:r>
              <a:rPr lang="en-US" dirty="0" err="1"/>
              <a:t>Yasuyuki</a:t>
            </a:r>
            <a:r>
              <a:rPr lang="en-US" dirty="0"/>
              <a:t> Tanaka </a:t>
            </a:r>
            <a:r>
              <a:rPr lang="en-US" dirty="0">
                <a:hlinkClick r:id="rId2"/>
              </a:rPr>
              <a:t>https://</a:t>
            </a:r>
            <a:r>
              <a:rPr lang="en-US" dirty="0" smtClean="0">
                <a:hlinkClick r:id="rId2"/>
              </a:rPr>
              <a:t>www.ietf.org/mail-archive/web/6tisch/current/msg05723.html</a:t>
            </a:r>
            <a:endParaRPr lang="en-US" dirty="0" smtClean="0"/>
          </a:p>
          <a:p>
            <a:r>
              <a:rPr lang="en-US" dirty="0" smtClean="0"/>
              <a:t>Action</a:t>
            </a:r>
          </a:p>
          <a:p>
            <a:pPr lvl="1"/>
            <a:r>
              <a:rPr lang="en-US" dirty="0" smtClean="0"/>
              <a:t>-01 published on 2-Mar-2018</a:t>
            </a:r>
          </a:p>
          <a:p>
            <a:pPr lvl="1"/>
            <a:r>
              <a:rPr lang="en-US" dirty="0" smtClean="0"/>
              <a:t>Addresses all issue, full read-through</a:t>
            </a:r>
          </a:p>
          <a:p>
            <a:r>
              <a:rPr lang="en-US" dirty="0" smtClean="0"/>
              <a:t>Next steps</a:t>
            </a:r>
          </a:p>
          <a:p>
            <a:pPr lvl="1"/>
            <a:r>
              <a:rPr lang="en-US" dirty="0" smtClean="0"/>
              <a:t>Today’s state: </a:t>
            </a:r>
            <a:r>
              <a:rPr lang="en-US" i="1" dirty="0" smtClean="0"/>
              <a:t>none</a:t>
            </a:r>
          </a:p>
          <a:p>
            <a:pPr lvl="1"/>
            <a:r>
              <a:rPr lang="en-US" dirty="0" smtClean="0"/>
              <a:t>During </a:t>
            </a:r>
            <a:r>
              <a:rPr lang="en-US" dirty="0"/>
              <a:t>IETF 101 WG meeting</a:t>
            </a:r>
            <a:r>
              <a:rPr lang="en-US" dirty="0" smtClean="0"/>
              <a:t>:</a:t>
            </a:r>
          </a:p>
          <a:p>
            <a:pPr lvl="2"/>
            <a:r>
              <a:rPr lang="en-US" dirty="0" smtClean="0"/>
              <a:t>Decision to integrate with ASF and call for adoption</a:t>
            </a:r>
            <a:endParaRPr lang="en-US" dirty="0"/>
          </a:p>
        </p:txBody>
      </p:sp>
      <p:sp>
        <p:nvSpPr>
          <p:cNvPr id="4" name="Espace réservé du numéro de diapositive 3"/>
          <p:cNvSpPr>
            <a:spLocks noGrp="1"/>
          </p:cNvSpPr>
          <p:nvPr>
            <p:ph type="sldNum" sz="quarter" idx="12"/>
          </p:nvPr>
        </p:nvSpPr>
        <p:spPr/>
        <p:txBody>
          <a:bodyPr/>
          <a:lstStyle/>
          <a:p>
            <a:fld id="{18BF9C3C-0004-4145-8BE2-5FBA8C817ACA}" type="slidenum">
              <a:rPr lang="en-US" smtClean="0"/>
              <a:pPr/>
              <a:t>9</a:t>
            </a:fld>
            <a:endParaRPr lang="en-US" dirty="0"/>
          </a:p>
        </p:txBody>
      </p:sp>
    </p:spTree>
    <p:extLst>
      <p:ext uri="{BB962C8B-B14F-4D97-AF65-F5344CB8AC3E}">
        <p14:creationId xmlns:p14="http://schemas.microsoft.com/office/powerpoint/2010/main" val="15828984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3233</TotalTime>
  <Words>996</Words>
  <Application>Microsoft Office PowerPoint</Application>
  <PresentationFormat>Widescreen</PresentationFormat>
  <Paragraphs>187</Paragraphs>
  <Slides>25</Slides>
  <Notes>12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25</vt:i4>
      </vt:variant>
    </vt:vector>
  </HeadingPairs>
  <TitlesOfParts>
    <vt:vector size="36" baseType="lpstr">
      <vt:lpstr>ＭＳ Ｐゴシック</vt:lpstr>
      <vt:lpstr>ＭＳ Ｐゴシック</vt:lpstr>
      <vt:lpstr>Arial</vt:lpstr>
      <vt:lpstr>Calibri</vt:lpstr>
      <vt:lpstr>Calibri Light</vt:lpstr>
      <vt:lpstr>Courier New</vt:lpstr>
      <vt:lpstr>Droid Sans Fallback</vt:lpstr>
      <vt:lpstr>Times New Roman</vt:lpstr>
      <vt:lpstr>Wingdings</vt:lpstr>
      <vt:lpstr>Office Theme</vt:lpstr>
      <vt:lpstr>1_iesg</vt:lpstr>
      <vt:lpstr>PowerPoint Presentation</vt:lpstr>
      <vt:lpstr>Note Well</vt:lpstr>
      <vt:lpstr>PowerPoint Presentation</vt:lpstr>
      <vt:lpstr>Agenda bashing</vt:lpstr>
      <vt:lpstr>IETF 102 update </vt:lpstr>
      <vt:lpstr>IETF102 - Montreal</vt:lpstr>
      <vt:lpstr>Draft Status</vt:lpstr>
      <vt:lpstr>Milestones</vt:lpstr>
      <vt:lpstr>draft-chang-6tisch-msf</vt:lpstr>
      <vt:lpstr>draft-ietf-6tisch-6top-protocol</vt:lpstr>
      <vt:lpstr>draft-ietf-6tisch-minimal-security</vt:lpstr>
      <vt:lpstr>draft-ietf-6tisch-6top-sfx</vt:lpstr>
      <vt:lpstr>draft-vilajosana-6tisch-globaltime</vt:lpstr>
      <vt:lpstr>draft-thubert-6lo-fragment-recovery</vt:lpstr>
      <vt:lpstr>draft-ietf-6lo-rfc6775-update</vt:lpstr>
      <vt:lpstr>Others</vt:lpstr>
      <vt:lpstr>Minimal Security WGLC (already done?)</vt:lpstr>
      <vt:lpstr>Zerotouch join : changes and relation with draft-richardson-anima-ace-constrained-vouche</vt:lpstr>
      <vt:lpstr>PowerPoint Presentation</vt:lpstr>
      <vt:lpstr>PowerPoint Presentation</vt:lpstr>
      <vt:lpstr>Enhanced Beacon document: status and adoption discussion</vt:lpstr>
      <vt:lpstr>F-Interop plugtets update</vt:lpstr>
      <vt:lpstr>2nd F-Interop 6TiSCH Interoperability Event</vt:lpstr>
      <vt:lpstr>AOB</vt:lpstr>
      <vt:lpstr>Confusion about TSCH CSMA-CA retransmission algorithm in IEEE 802.15.4-2015</vt:lpstr>
    </vt:vector>
  </TitlesOfParts>
  <Company>Cisco Systems,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Pascal Thubert (pthubert)</dc:creator>
  <cp:lastModifiedBy>Pascal Thubert (pthubert)</cp:lastModifiedBy>
  <cp:revision>193</cp:revision>
  <dcterms:created xsi:type="dcterms:W3CDTF">2017-09-07T10:56:32Z</dcterms:created>
  <dcterms:modified xsi:type="dcterms:W3CDTF">2018-06-15T13:53:14Z</dcterms:modified>
</cp:coreProperties>
</file>