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9" r:id="rId2"/>
    <p:sldId id="258" r:id="rId3"/>
    <p:sldId id="261" r:id="rId4"/>
    <p:sldId id="299" r:id="rId5"/>
    <p:sldId id="297" r:id="rId6"/>
    <p:sldId id="305" r:id="rId7"/>
    <p:sldId id="306" r:id="rId8"/>
    <p:sldId id="308" r:id="rId9"/>
    <p:sldId id="307" r:id="rId10"/>
    <p:sldId id="301" r:id="rId11"/>
    <p:sldId id="304" r:id="rId12"/>
    <p:sldId id="303" r:id="rId13"/>
    <p:sldId id="302" r:id="rId14"/>
  </p:sldIdLst>
  <p:sldSz cx="118872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4" userDrawn="1">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41" autoAdjust="0"/>
  </p:normalViewPr>
  <p:slideViewPr>
    <p:cSldViewPr showGuides="1">
      <p:cViewPr>
        <p:scale>
          <a:sx n="66" d="100"/>
          <a:sy n="66" d="100"/>
        </p:scale>
        <p:origin x="54" y="804"/>
      </p:cViewPr>
      <p:guideLst>
        <p:guide orient="horz" pos="1584"/>
        <p:guide pos="3744"/>
      </p:guideLst>
    </p:cSldViewPr>
  </p:slideViewPr>
  <p:outlineViewPr>
    <p:cViewPr>
      <p:scale>
        <a:sx n="33" d="100"/>
        <a:sy n="33" d="100"/>
      </p:scale>
      <p:origin x="0" y="-3264"/>
    </p:cViewPr>
  </p:outlineViewPr>
  <p:notesTextViewPr>
    <p:cViewPr>
      <p:scale>
        <a:sx n="3" d="2"/>
        <a:sy n="3" d="2"/>
      </p:scale>
      <p:origin x="0" y="0"/>
    </p:cViewPr>
  </p:notesTextViewPr>
  <p:sorterViewPr>
    <p:cViewPr>
      <p:scale>
        <a:sx n="100" d="100"/>
        <a:sy n="100" d="100"/>
      </p:scale>
      <p:origin x="0" y="-8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DDBF3C-9635-4E97-9AA7-0A3790E3F916}" type="datetimeFigureOut">
              <a:rPr lang="en-US" smtClean="0"/>
              <a:t>2/14/2018</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216B4-0A9C-4F0B-A419-DB087F0AAADF}" type="slidenum">
              <a:rPr lang="en-US" smtClean="0"/>
              <a:t>‹#›</a:t>
            </a:fld>
            <a:endParaRPr lang="en-US"/>
          </a:p>
        </p:txBody>
      </p:sp>
    </p:spTree>
    <p:extLst>
      <p:ext uri="{BB962C8B-B14F-4D97-AF65-F5344CB8AC3E}">
        <p14:creationId xmlns:p14="http://schemas.microsoft.com/office/powerpoint/2010/main" val="3251068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a:solidFill>
                <a:srgbClr val="000000"/>
              </a:solidFill>
            </a:endParaRPr>
          </a:p>
        </p:txBody>
      </p:sp>
      <p:sp>
        <p:nvSpPr>
          <p:cNvPr id="7171"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61013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72EFAA44-DDFB-4A61-B84E-762F70DF301E}" type="slidenum">
              <a:rPr lang="en-GB" smtClean="0">
                <a:solidFill>
                  <a:srgbClr val="000000"/>
                </a:solidFill>
              </a:rPr>
              <a:pPr eaLnBrk="1" hangingPunct="1"/>
              <a:t>2</a:t>
            </a:fld>
            <a:endParaRPr lang="en-GB">
              <a:solidFill>
                <a:srgbClr val="000000"/>
              </a:solidFill>
            </a:endParaRPr>
          </a:p>
        </p:txBody>
      </p:sp>
      <p:sp>
        <p:nvSpPr>
          <p:cNvPr id="8195"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6"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460855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a:solidFill>
                <a:srgbClr val="000000"/>
              </a:solidFill>
            </a:endParaRPr>
          </a:p>
        </p:txBody>
      </p:sp>
      <p:sp>
        <p:nvSpPr>
          <p:cNvPr id="9219"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010286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609601"/>
            <a:ext cx="1010412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783080" y="4953000"/>
            <a:ext cx="8321040" cy="12192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7" name="Date Placeholder 6"/>
          <p:cNvSpPr>
            <a:spLocks noGrp="1"/>
          </p:cNvSpPr>
          <p:nvPr>
            <p:ph type="dt" sz="half" idx="10"/>
          </p:nvPr>
        </p:nvSpPr>
        <p:spPr>
          <a:xfrm>
            <a:off x="8272352" y="6477000"/>
            <a:ext cx="2711768" cy="365125"/>
          </a:xfrm>
        </p:spPr>
        <p:txBody>
          <a:bodyPr/>
          <a:lstStyle/>
          <a:p>
            <a:fld id="{CE4A6B57-7F62-4A65-B973-F54FC06C5DCD}" type="datetime1">
              <a:rPr lang="en-US" smtClean="0"/>
              <a:t>2/14/2018</a:t>
            </a:fld>
            <a:endParaRPr lang="en-US" dirty="0"/>
          </a:p>
        </p:txBody>
      </p:sp>
      <p:sp>
        <p:nvSpPr>
          <p:cNvPr id="8" name="Slide Number Placeholder 7"/>
          <p:cNvSpPr>
            <a:spLocks noGrp="1"/>
          </p:cNvSpPr>
          <p:nvPr>
            <p:ph type="sldNum" sz="quarter" idx="11"/>
          </p:nvPr>
        </p:nvSpPr>
        <p:spPr>
          <a:xfrm>
            <a:off x="11106262" y="6477000"/>
            <a:ext cx="730568" cy="365125"/>
          </a:xfrm>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a:xfrm>
            <a:off x="574260" y="6477000"/>
            <a:ext cx="3702368" cy="365125"/>
          </a:xfrm>
        </p:spPr>
        <p:txBody>
          <a:bodyPr/>
          <a:lstStyle/>
          <a:p>
            <a:r>
              <a:rPr lang="en-US"/>
              <a:t>IETF DetNet WG</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526ADE-75C8-4A38-B9E9-F53865BA0FBF}" type="datetime1">
              <a:rPr lang="en-US" smtClean="0"/>
              <a:t>2/14/2018</a:t>
            </a:fld>
            <a:endParaRPr lang="en-US"/>
          </a:p>
        </p:txBody>
      </p:sp>
      <p:sp>
        <p:nvSpPr>
          <p:cNvPr id="5" name="Footer Placeholder 4"/>
          <p:cNvSpPr>
            <a:spLocks noGrp="1"/>
          </p:cNvSpPr>
          <p:nvPr>
            <p:ph type="ftr" sz="quarter" idx="11"/>
          </p:nvPr>
        </p:nvSpPr>
        <p:spPr/>
        <p:txBody>
          <a:bodyPr/>
          <a:lstStyle/>
          <a:p>
            <a:r>
              <a:rPr lang="en-US"/>
              <a:t>IETF DetNet WG</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274639"/>
            <a:ext cx="267462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94360" y="274639"/>
            <a:ext cx="782574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947AA-E3D4-48F1-B488-9C682D190701}" type="datetime1">
              <a:rPr lang="en-US" smtClean="0"/>
              <a:t>2/14/2018</a:t>
            </a:fld>
            <a:endParaRPr lang="en-US"/>
          </a:p>
        </p:txBody>
      </p:sp>
      <p:sp>
        <p:nvSpPr>
          <p:cNvPr id="5" name="Footer Placeholder 4"/>
          <p:cNvSpPr>
            <a:spLocks noGrp="1"/>
          </p:cNvSpPr>
          <p:nvPr>
            <p:ph type="ftr" sz="quarter" idx="11"/>
          </p:nvPr>
        </p:nvSpPr>
        <p:spPr/>
        <p:txBody>
          <a:bodyPr/>
          <a:lstStyle/>
          <a:p>
            <a:r>
              <a:rPr lang="en-US"/>
              <a:t>IETF DetNet WG</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FF82E72-EBBC-4134-9B82-E5865A5C29FC}" type="datetime1">
              <a:rPr lang="en-US" smtClean="0"/>
              <a:t>2/14/2018</a:t>
            </a:fld>
            <a:endParaRPr lang="en-US"/>
          </a:p>
        </p:txBody>
      </p:sp>
      <p:sp>
        <p:nvSpPr>
          <p:cNvPr id="5" name="Footer Placeholder 4"/>
          <p:cNvSpPr>
            <a:spLocks noGrp="1"/>
          </p:cNvSpPr>
          <p:nvPr>
            <p:ph type="ftr" sz="quarter" idx="11"/>
          </p:nvPr>
        </p:nvSpPr>
        <p:spPr/>
        <p:txBody>
          <a:bodyPr/>
          <a:lstStyle/>
          <a:p>
            <a:r>
              <a:rPr lang="en-US"/>
              <a:t>IETF DetNet WG</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1371601"/>
            <a:ext cx="1010412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939007" y="4068764"/>
            <a:ext cx="10104120" cy="1131887"/>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0C02FDBB-9DF8-4FC5-B23F-18E0AE164B3E}" type="datetime1">
              <a:rPr lang="en-US" smtClean="0"/>
              <a:t>2/14/2018</a:t>
            </a:fld>
            <a:endParaRPr lang="en-US"/>
          </a:p>
        </p:txBody>
      </p:sp>
      <p:sp>
        <p:nvSpPr>
          <p:cNvPr id="5" name="Footer Placeholder 4"/>
          <p:cNvSpPr>
            <a:spLocks noGrp="1"/>
          </p:cNvSpPr>
          <p:nvPr>
            <p:ph type="ftr" sz="quarter" idx="11"/>
          </p:nvPr>
        </p:nvSpPr>
        <p:spPr/>
        <p:txBody>
          <a:bodyPr/>
          <a:lstStyle/>
          <a:p>
            <a:r>
              <a:rPr lang="en-US"/>
              <a:t>IETF DetNet WG</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5844540"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104572"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585746"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11277600" cy="914400"/>
          </a:xfrm>
        </p:spPr>
        <p:txBody>
          <a:bodyPr/>
          <a:lstStyle/>
          <a:p>
            <a:r>
              <a:rPr lang="en-US" dirty="0"/>
              <a:t>Click to edit Master title style</a:t>
            </a:r>
          </a:p>
        </p:txBody>
      </p:sp>
      <p:sp>
        <p:nvSpPr>
          <p:cNvPr id="4" name="Content Placeholder 3"/>
          <p:cNvSpPr>
            <a:spLocks noGrp="1"/>
          </p:cNvSpPr>
          <p:nvPr>
            <p:ph sz="half" idx="2"/>
          </p:nvPr>
        </p:nvSpPr>
        <p:spPr>
          <a:xfrm>
            <a:off x="304800" y="914400"/>
            <a:ext cx="5638800" cy="5562600"/>
          </a:xfrm>
        </p:spPr>
        <p:txBody>
          <a:bodyPr/>
          <a:lstStyle>
            <a:lvl1pPr marL="169863" indent="-169863">
              <a:defRPr sz="2400"/>
            </a:lvl1pPr>
            <a:lvl2pPr marL="339725" indent="-169863">
              <a:defRPr sz="1600"/>
            </a:lvl2pPr>
            <a:lvl3pPr marL="461963" indent="-122238">
              <a:defRPr sz="1600"/>
            </a:lvl3pPr>
            <a:lvl4pPr marL="631825" indent="-169863">
              <a:defRPr sz="1600"/>
            </a:lvl4pPr>
            <a:lvl5pPr marL="744538" indent="-112713">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E47821B6-7CF0-41A5-8FE7-3C83CA8EA3A1}" type="datetime1">
              <a:rPr lang="en-US" smtClean="0"/>
              <a:t>2/14/2018</a:t>
            </a:fld>
            <a:endParaRPr lang="en-US"/>
          </a:p>
        </p:txBody>
      </p:sp>
      <p:sp>
        <p:nvSpPr>
          <p:cNvPr id="6" name="Footer Placeholder 5"/>
          <p:cNvSpPr>
            <a:spLocks noGrp="1"/>
          </p:cNvSpPr>
          <p:nvPr>
            <p:ph type="ftr" sz="quarter" idx="11"/>
          </p:nvPr>
        </p:nvSpPr>
        <p:spPr/>
        <p:txBody>
          <a:bodyPr/>
          <a:lstStyle/>
          <a:p>
            <a:r>
              <a:rPr lang="en-US"/>
              <a:t>IETF DetNet WG</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5943600" y="914400"/>
            <a:ext cx="5638800" cy="5562600"/>
          </a:xfrm>
        </p:spPr>
        <p:txBody>
          <a:bodyPr/>
          <a:lstStyle>
            <a:lvl1pPr marL="112713" marR="0" indent="-112713" algn="l" defTabSz="914400" rtl="0" eaLnBrk="1" fontAlgn="auto" latinLnBrk="0" hangingPunct="1">
              <a:lnSpc>
                <a:spcPct val="100000"/>
              </a:lnSpc>
              <a:spcBef>
                <a:spcPct val="20000"/>
              </a:spcBef>
              <a:spcAft>
                <a:spcPts val="0"/>
              </a:spcAft>
              <a:buClrTx/>
              <a:buSzTx/>
              <a:buFont typeface="Arial" pitchFamily="34" charset="0"/>
              <a:buChar char="•"/>
              <a:tabLst/>
              <a:defRPr/>
            </a:lvl1pPr>
            <a:lvl2pPr marL="742950" marR="0" indent="-630238" algn="l" defTabSz="914400" rtl="0" eaLnBrk="1" fontAlgn="auto" latinLnBrk="0" hangingPunct="1">
              <a:lnSpc>
                <a:spcPct val="100000"/>
              </a:lnSpc>
              <a:spcBef>
                <a:spcPct val="20000"/>
              </a:spcBef>
              <a:spcAft>
                <a:spcPts val="0"/>
              </a:spcAft>
              <a:buClrTx/>
              <a:buSzTx/>
              <a:buFont typeface="Courier New" pitchFamily="49" charset="0"/>
              <a:buChar char="o"/>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0" y="1600200"/>
            <a:ext cx="5252244"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042660" y="1600200"/>
            <a:ext cx="525430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C192B432-8CF2-4D2A-AC69-781D26508C54}" type="datetime1">
              <a:rPr lang="en-US" smtClean="0"/>
              <a:t>2/14/2018</a:t>
            </a:fld>
            <a:endParaRPr lang="en-US"/>
          </a:p>
        </p:txBody>
      </p:sp>
      <p:sp>
        <p:nvSpPr>
          <p:cNvPr id="8" name="Footer Placeholder 7"/>
          <p:cNvSpPr>
            <a:spLocks noGrp="1"/>
          </p:cNvSpPr>
          <p:nvPr>
            <p:ph type="ftr" sz="quarter" idx="11"/>
          </p:nvPr>
        </p:nvSpPr>
        <p:spPr/>
        <p:txBody>
          <a:bodyPr/>
          <a:lstStyle/>
          <a:p>
            <a:r>
              <a:rPr lang="en-US"/>
              <a:t>IETF DetNet WG</a:t>
            </a:r>
            <a:endParaRPr lang="en-US" dirty="0"/>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594360" y="2212848"/>
            <a:ext cx="5254142"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6074359" y="2212849"/>
            <a:ext cx="5254142"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BCE9BB-F2E2-443F-A3F6-220F52703AD9}" type="datetime1">
              <a:rPr lang="en-US" smtClean="0"/>
              <a:t>2/14/2018</a:t>
            </a:fld>
            <a:endParaRPr lang="en-US"/>
          </a:p>
        </p:txBody>
      </p:sp>
      <p:sp>
        <p:nvSpPr>
          <p:cNvPr id="4" name="Footer Placeholder 3"/>
          <p:cNvSpPr>
            <a:spLocks noGrp="1"/>
          </p:cNvSpPr>
          <p:nvPr>
            <p:ph type="ftr" sz="quarter" idx="11"/>
          </p:nvPr>
        </p:nvSpPr>
        <p:spPr/>
        <p:txBody>
          <a:bodyPr/>
          <a:lstStyle/>
          <a:p>
            <a:r>
              <a:rPr lang="en-US"/>
              <a:t>IETF DetNet WG</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57E40-0BF6-45D2-AEFA-804BBC21C608}" type="datetime1">
              <a:rPr lang="en-US" smtClean="0"/>
              <a:t>2/14/2018</a:t>
            </a:fld>
            <a:endParaRPr lang="en-US"/>
          </a:p>
        </p:txBody>
      </p:sp>
      <p:sp>
        <p:nvSpPr>
          <p:cNvPr id="3" name="Footer Placeholder 2"/>
          <p:cNvSpPr>
            <a:spLocks noGrp="1"/>
          </p:cNvSpPr>
          <p:nvPr>
            <p:ph type="ftr" sz="quarter" idx="11"/>
          </p:nvPr>
        </p:nvSpPr>
        <p:spPr/>
        <p:txBody>
          <a:bodyPr/>
          <a:lstStyle/>
          <a:p>
            <a:r>
              <a:rPr lang="en-US"/>
              <a:t>IETF DetNet WG</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79214" y="266700"/>
            <a:ext cx="3910807"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934879" y="273051"/>
            <a:ext cx="649462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9214" y="2438401"/>
            <a:ext cx="3910807"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0561FB-FA83-4B79-B102-856654B7C9CB}" type="datetime1">
              <a:rPr lang="en-US" smtClean="0"/>
              <a:t>2/14/2018</a:t>
            </a:fld>
            <a:endParaRPr lang="en-US"/>
          </a:p>
        </p:txBody>
      </p:sp>
      <p:sp>
        <p:nvSpPr>
          <p:cNvPr id="6" name="Footer Placeholder 5"/>
          <p:cNvSpPr>
            <a:spLocks noGrp="1"/>
          </p:cNvSpPr>
          <p:nvPr>
            <p:ph type="ftr" sz="quarter" idx="11"/>
          </p:nvPr>
        </p:nvSpPr>
        <p:spPr/>
        <p:txBody>
          <a:bodyPr/>
          <a:lstStyle/>
          <a:p>
            <a:r>
              <a:rPr lang="en-US"/>
              <a:t>IETF DetNet WG</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3449" y="228600"/>
            <a:ext cx="7425371"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960564" y="1143000"/>
            <a:ext cx="7871141"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183449" y="5810250"/>
            <a:ext cx="7425371"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A92917-44E8-4BC6-8898-56E5AB3C9A14}" type="datetime1">
              <a:rPr lang="en-US" smtClean="0"/>
              <a:t>2/14/2018</a:t>
            </a:fld>
            <a:endParaRPr lang="en-US"/>
          </a:p>
        </p:txBody>
      </p:sp>
      <p:sp>
        <p:nvSpPr>
          <p:cNvPr id="6" name="Footer Placeholder 5"/>
          <p:cNvSpPr>
            <a:spLocks noGrp="1"/>
          </p:cNvSpPr>
          <p:nvPr>
            <p:ph type="ftr" sz="quarter" idx="11"/>
          </p:nvPr>
        </p:nvSpPr>
        <p:spPr/>
        <p:txBody>
          <a:bodyPr/>
          <a:lstStyle/>
          <a:p>
            <a:r>
              <a:rPr lang="en-US"/>
              <a:t>IETF DetNet WG</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0"/>
            <a:ext cx="10698480" cy="91440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594360" y="914400"/>
            <a:ext cx="10698480" cy="556259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272352" y="6477000"/>
            <a:ext cx="2711768"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7BB3753-CCC4-4C65-B5BC-3DF7583417E4}" type="datetime1">
              <a:rPr lang="en-US" smtClean="0"/>
              <a:t>2/14/2018</a:t>
            </a:fld>
            <a:endParaRPr lang="en-US" dirty="0"/>
          </a:p>
        </p:txBody>
      </p:sp>
      <p:sp>
        <p:nvSpPr>
          <p:cNvPr id="5" name="Footer Placeholder 4"/>
          <p:cNvSpPr>
            <a:spLocks noGrp="1"/>
          </p:cNvSpPr>
          <p:nvPr>
            <p:ph type="ftr" sz="quarter" idx="3"/>
          </p:nvPr>
        </p:nvSpPr>
        <p:spPr>
          <a:xfrm>
            <a:off x="574260" y="6477000"/>
            <a:ext cx="3702368"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a:t>IETF DetNet WG</a:t>
            </a:r>
            <a:endParaRPr lang="en-US" dirty="0"/>
          </a:p>
        </p:txBody>
      </p:sp>
      <p:sp>
        <p:nvSpPr>
          <p:cNvPr id="6" name="Slide Number Placeholder 5"/>
          <p:cNvSpPr>
            <a:spLocks noGrp="1"/>
          </p:cNvSpPr>
          <p:nvPr>
            <p:ph type="sldNum" sz="quarter" idx="4"/>
          </p:nvPr>
        </p:nvSpPr>
        <p:spPr>
          <a:xfrm>
            <a:off x="11106262" y="6477000"/>
            <a:ext cx="730568"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10995088"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457200"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27013" indent="-227013"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461963" indent="-234950" algn="l" defTabSz="914400" rtl="0" eaLnBrk="1" latinLnBrk="0" hangingPunct="1">
        <a:spcBef>
          <a:spcPct val="20000"/>
        </a:spcBef>
        <a:buFont typeface="Courier New" pitchFamily="49" charset="0"/>
        <a:buChar char="o"/>
        <a:defRPr sz="2400" kern="1200">
          <a:solidFill>
            <a:schemeClr val="tx1"/>
          </a:solidFill>
          <a:latin typeface="Arial" panose="020B0604020202020204" pitchFamily="34" charset="0"/>
          <a:ea typeface="+mn-ea"/>
          <a:cs typeface="Arial" panose="020B0604020202020204" pitchFamily="34" charset="0"/>
        </a:defRPr>
      </a:lvl2pPr>
      <a:lvl3pPr marL="631825" indent="-169863"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801688" indent="-169863" algn="l" defTabSz="914400" rtl="0" eaLnBrk="1" latinLnBrk="0" hangingPunct="1">
        <a:spcBef>
          <a:spcPct val="20000"/>
        </a:spcBef>
        <a:buFont typeface="Courier New" pitchFamily="49" charset="0"/>
        <a:buChar char="o"/>
        <a:defRPr sz="1800" kern="1200">
          <a:solidFill>
            <a:schemeClr val="tx1"/>
          </a:solidFill>
          <a:latin typeface="Arial" panose="020B0604020202020204" pitchFamily="34" charset="0"/>
          <a:ea typeface="+mn-ea"/>
          <a:cs typeface="Arial" panose="020B0604020202020204" pitchFamily="34" charset="0"/>
        </a:defRPr>
      </a:lvl4pPr>
      <a:lvl5pPr marL="971550" indent="-169863"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atatracker.ietf.org/wg/detnet/" TargetMode="External"/><Relationship Id="rId3" Type="http://schemas.openxmlformats.org/officeDocument/2006/relationships/hyperlink" Target="mailto:lberger@labn.net" TargetMode="External"/><Relationship Id="rId7" Type="http://schemas.openxmlformats.org/officeDocument/2006/relationships/hyperlink" Target="https://datatracker.ietf.org/meeting/interim-2018-detnet-03/session/det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jouni.nospam@gmail.com" TargetMode="External"/><Relationship Id="rId5" Type="http://schemas.openxmlformats.org/officeDocument/2006/relationships/hyperlink" Target="mailto:janos.farkas@ericsson.com" TargetMode="External"/><Relationship Id="rId4" Type="http://schemas.openxmlformats.org/officeDocument/2006/relationships/hyperlink" Target="mailto:pat.thaler@broadcom.com" TargetMode="External"/><Relationship Id="rId9" Type="http://schemas.openxmlformats.org/officeDocument/2006/relationships/hyperlink" Target="http://tools.ietf.org/wg/ccamp"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ietf.org/about/note-well.html" TargetMode="External"/><Relationship Id="rId4" Type="http://schemas.openxmlformats.org/officeDocument/2006/relationships/hyperlink" Target="https://www.rfc-editor.org/info/rfc8179"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etf.webex.com/ietf/j.php?MTID=mca0b929db5297a5867bc7585429ad35b"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datatracker.ietf.org/meeting/interim-2018-detnet-03/session/detnet" TargetMode="External"/><Relationship Id="rId4" Type="http://schemas.openxmlformats.org/officeDocument/2006/relationships/hyperlink" Target="http://etherpad.tools.ietf.org:9000/p/notes-ietf-interim-2018-detnet-0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github.com/jounikor/draft-dt-detnet-dp-sol" TargetMode="External"/><Relationship Id="rId2" Type="http://schemas.openxmlformats.org/officeDocument/2006/relationships/hyperlink" Target="https://tools.ietf.org/html/draft-ietf-detnet-dp-so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863097" y="0"/>
            <a:ext cx="10104120" cy="1523999"/>
          </a:xfrm>
        </p:spPr>
        <p:txBody>
          <a:bodyPr/>
          <a:lstStyle/>
          <a:p>
            <a:r>
              <a:rPr lang="en-US" dirty="0" err="1"/>
              <a:t>DetNet</a:t>
            </a:r>
            <a:r>
              <a:rPr lang="en-US" dirty="0"/>
              <a:t> WG </a:t>
            </a:r>
          </a:p>
        </p:txBody>
      </p:sp>
      <p:sp>
        <p:nvSpPr>
          <p:cNvPr id="2051" name="Rectangle 2"/>
          <p:cNvSpPr>
            <a:spLocks noGrp="1" noChangeArrowheads="1"/>
          </p:cNvSpPr>
          <p:nvPr>
            <p:ph type="subTitle" idx="1"/>
          </p:nvPr>
        </p:nvSpPr>
        <p:spPr>
          <a:xfrm>
            <a:off x="1126855" y="1523999"/>
            <a:ext cx="9829800" cy="4419600"/>
          </a:xfrm>
        </p:spPr>
        <p:txBody>
          <a:bodyPr>
            <a:noAutofit/>
          </a:bodyPr>
          <a:lstStyle/>
          <a:p>
            <a:pPr algn="l"/>
            <a:r>
              <a:rPr lang="en-US" sz="2800" dirty="0"/>
              <a:t>Chairs:</a:t>
            </a:r>
          </a:p>
          <a:p>
            <a:pPr algn="l"/>
            <a:r>
              <a:rPr lang="en-US" sz="2800" dirty="0"/>
              <a:t>		Lou Berger </a:t>
            </a:r>
            <a:r>
              <a:rPr lang="en-US" sz="2800" dirty="0">
                <a:hlinkClick r:id="rId3"/>
              </a:rPr>
              <a:t>lberger@labn.net</a:t>
            </a:r>
            <a:endParaRPr lang="en-US" sz="2800" dirty="0"/>
          </a:p>
          <a:p>
            <a:pPr algn="l"/>
            <a:r>
              <a:rPr lang="en-US" sz="2800" dirty="0"/>
              <a:t>		Pat Thaler </a:t>
            </a:r>
            <a:r>
              <a:rPr lang="en-US" sz="2800" dirty="0">
                <a:hlinkClick r:id="rId4"/>
              </a:rPr>
              <a:t>pat.thaler@broadcom.com</a:t>
            </a:r>
            <a:endParaRPr lang="en-US" sz="2800" dirty="0"/>
          </a:p>
          <a:p>
            <a:pPr algn="l"/>
            <a:r>
              <a:rPr lang="en-US" sz="2800" dirty="0"/>
              <a:t>		</a:t>
            </a:r>
            <a:r>
              <a:rPr lang="en-US" sz="2800" dirty="0" err="1"/>
              <a:t>János</a:t>
            </a:r>
            <a:r>
              <a:rPr lang="en-US" sz="2800" dirty="0"/>
              <a:t> Farkas </a:t>
            </a:r>
            <a:r>
              <a:rPr lang="en-US" sz="2800" dirty="0">
                <a:hlinkClick r:id="rId5"/>
              </a:rPr>
              <a:t>janos.farkas@ericsson.com</a:t>
            </a:r>
            <a:endParaRPr lang="en-US" sz="2800" dirty="0"/>
          </a:p>
          <a:p>
            <a:pPr algn="l"/>
            <a:r>
              <a:rPr lang="en-US" sz="2800" dirty="0"/>
              <a:t>Secretary:</a:t>
            </a:r>
          </a:p>
          <a:p>
            <a:pPr algn="l"/>
            <a:r>
              <a:rPr lang="en-US" sz="2800" dirty="0"/>
              <a:t>		</a:t>
            </a:r>
            <a:r>
              <a:rPr lang="en-US" sz="2800" dirty="0" err="1"/>
              <a:t>Jouni</a:t>
            </a:r>
            <a:r>
              <a:rPr lang="en-US" sz="2800" dirty="0"/>
              <a:t> </a:t>
            </a:r>
            <a:r>
              <a:rPr lang="en-US" sz="2800" dirty="0" err="1"/>
              <a:t>Korhonen</a:t>
            </a:r>
            <a:r>
              <a:rPr lang="en-US" sz="2800" dirty="0"/>
              <a:t> </a:t>
            </a:r>
            <a:r>
              <a:rPr lang="en-US" sz="2800" dirty="0">
                <a:hlinkClick r:id="rId6"/>
              </a:rPr>
              <a:t>jouni.nospam@gmail.com</a:t>
            </a:r>
            <a:endParaRPr lang="en-US" sz="2800" dirty="0"/>
          </a:p>
          <a:p>
            <a:pPr algn="l"/>
            <a:endParaRPr lang="en-US" sz="2800" dirty="0"/>
          </a:p>
          <a:p>
            <a:pPr algn="l"/>
            <a:r>
              <a:rPr lang="en-US" sz="2800" dirty="0"/>
              <a:t>Online Agenda and Slides at: 	</a:t>
            </a:r>
            <a:r>
              <a:rPr lang="en-US" sz="2000" dirty="0">
                <a:hlinkClick r:id="rId7"/>
              </a:rPr>
              <a:t>https://datatracker.ietf.org/meeting/interim-2018-detnet-03/session/detnet</a:t>
            </a:r>
            <a:endParaRPr lang="en-US" sz="2800" dirty="0"/>
          </a:p>
          <a:p>
            <a:pPr algn="l"/>
            <a:r>
              <a:rPr lang="en-US" sz="2800" dirty="0"/>
              <a:t>WG Information: </a:t>
            </a:r>
            <a:r>
              <a:rPr lang="en-US" sz="2800" dirty="0">
                <a:hlinkClick r:id="rId8"/>
              </a:rPr>
              <a:t>https://datatracker.ietf.org/wg/detnet/</a:t>
            </a:r>
            <a:endParaRPr lang="en-US" sz="2800" dirty="0"/>
          </a:p>
          <a:p>
            <a:endParaRPr lang="en-US" sz="2800" dirty="0">
              <a:hlinkClick r:id="rId9"/>
            </a:endParaRPr>
          </a:p>
          <a:p>
            <a:endParaRPr lang="en-US" sz="2800" dirty="0">
              <a:hlinkClick r:id="rId9"/>
            </a:endParaRPr>
          </a:p>
        </p:txBody>
      </p:sp>
    </p:spTree>
    <p:extLst>
      <p:ext uri="{BB962C8B-B14F-4D97-AF65-F5344CB8AC3E}">
        <p14:creationId xmlns:p14="http://schemas.microsoft.com/office/powerpoint/2010/main" val="26780675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5C63-24FE-4F49-8F1A-E3C8824B0868}"/>
              </a:ext>
            </a:extLst>
          </p:cNvPr>
          <p:cNvSpPr>
            <a:spLocks noGrp="1"/>
          </p:cNvSpPr>
          <p:nvPr>
            <p:ph type="title"/>
          </p:nvPr>
        </p:nvSpPr>
        <p:spPr/>
        <p:txBody>
          <a:bodyPr/>
          <a:lstStyle/>
          <a:p>
            <a:r>
              <a:rPr lang="en-US" sz="5400" b="1" kern="1200" dirty="0">
                <a:solidFill>
                  <a:schemeClr val="tx2"/>
                </a:solidFill>
                <a:effectLst/>
                <a:latin typeface="+mn-lt"/>
                <a:ea typeface="+mj-ea"/>
                <a:cs typeface="+mj-cs"/>
              </a:rPr>
              <a:t>Open discussion</a:t>
            </a:r>
            <a:endParaRPr lang="en-US" dirty="0"/>
          </a:p>
        </p:txBody>
      </p:sp>
      <p:sp>
        <p:nvSpPr>
          <p:cNvPr id="3" name="Text Placeholder 2">
            <a:extLst>
              <a:ext uri="{FF2B5EF4-FFF2-40B4-BE49-F238E27FC236}">
                <a16:creationId xmlns:a16="http://schemas.microsoft.com/office/drawing/2014/main" id="{9F43E4DB-EEB5-4CC6-B180-13395AA0BD39}"/>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53E8027C-88A2-4927-B6DB-FC62BCB7A716}"/>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B0E46863-6436-402E-882B-4FD943605283}"/>
              </a:ext>
            </a:extLst>
          </p:cNvPr>
          <p:cNvSpPr>
            <a:spLocks noGrp="1"/>
          </p:cNvSpPr>
          <p:nvPr>
            <p:ph type="sldNum" sz="quarter" idx="12"/>
          </p:nvPr>
        </p:nvSpPr>
        <p:spPr/>
        <p:txBody>
          <a:bodyPr/>
          <a:lstStyle/>
          <a:p>
            <a:fld id="{BA9B540C-44DA-4F69-89C9-7C84606640D3}" type="slidenum">
              <a:rPr lang="en-US" smtClean="0"/>
              <a:pPr/>
              <a:t>10</a:t>
            </a:fld>
            <a:endParaRPr lang="en-US"/>
          </a:p>
        </p:txBody>
      </p:sp>
    </p:spTree>
    <p:extLst>
      <p:ext uri="{BB962C8B-B14F-4D97-AF65-F5344CB8AC3E}">
        <p14:creationId xmlns:p14="http://schemas.microsoft.com/office/powerpoint/2010/main" val="3043319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8A73751-1C0F-481B-A6AF-6B20BBD1C84D}"/>
              </a:ext>
            </a:extLst>
          </p:cNvPr>
          <p:cNvSpPr>
            <a:spLocks noGrp="1"/>
          </p:cNvSpPr>
          <p:nvPr>
            <p:ph type="title"/>
          </p:nvPr>
        </p:nvSpPr>
        <p:spPr/>
        <p:txBody>
          <a:bodyPr/>
          <a:lstStyle/>
          <a:p>
            <a:r>
              <a:rPr lang="en-US" dirty="0"/>
              <a:t>Some Open Questions</a:t>
            </a:r>
          </a:p>
        </p:txBody>
      </p:sp>
      <p:sp>
        <p:nvSpPr>
          <p:cNvPr id="7" name="Content Placeholder 6">
            <a:extLst>
              <a:ext uri="{FF2B5EF4-FFF2-40B4-BE49-F238E27FC236}">
                <a16:creationId xmlns:a16="http://schemas.microsoft.com/office/drawing/2014/main" id="{B4643276-15BF-4FF4-B2B9-33DAE6DB6E35}"/>
              </a:ext>
            </a:extLst>
          </p:cNvPr>
          <p:cNvSpPr>
            <a:spLocks noGrp="1"/>
          </p:cNvSpPr>
          <p:nvPr>
            <p:ph idx="1"/>
          </p:nvPr>
        </p:nvSpPr>
        <p:spPr/>
        <p:txBody>
          <a:bodyPr>
            <a:normAutofit/>
          </a:bodyPr>
          <a:lstStyle/>
          <a:p>
            <a:r>
              <a:rPr lang="en-US" dirty="0"/>
              <a:t>How do we move beyond PREF discussions?</a:t>
            </a:r>
          </a:p>
          <a:p>
            <a:pPr lvl="1"/>
            <a:r>
              <a:rPr lang="en-US" dirty="0"/>
              <a:t>PREF is just an option for </a:t>
            </a:r>
            <a:r>
              <a:rPr lang="en-US" dirty="0" err="1"/>
              <a:t>DetNet</a:t>
            </a:r>
            <a:r>
              <a:rPr lang="en-US" dirty="0"/>
              <a:t> flows</a:t>
            </a:r>
          </a:p>
          <a:p>
            <a:pPr lvl="2"/>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function related scenarios:</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Congestion protection and latency control: usage of allocated resources (queuing, policing, shaping).</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Explicit routes: select/apply the flow specific path.</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Service protection: recognize </a:t>
            </a:r>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compound and member flows for replication an elimination. 			</a:t>
            </a:r>
            <a:r>
              <a:rPr lang="en-US" dirty="0">
                <a:latin typeface="Courier New" panose="02070309020205020404" pitchFamily="49" charset="0"/>
                <a:cs typeface="Courier New" panose="02070309020205020404" pitchFamily="49" charset="0"/>
                <a:sym typeface="Wingdings" panose="05000000000000000000" pitchFamily="2" charset="2"/>
              </a:rPr>
              <a:t> </a:t>
            </a:r>
            <a:r>
              <a:rPr lang="en-US" b="1" dirty="0">
                <a:latin typeface="Courier New" panose="02070309020205020404" pitchFamily="49" charset="0"/>
                <a:cs typeface="Courier New" panose="02070309020205020404" pitchFamily="49" charset="0"/>
                <a:sym typeface="Wingdings" panose="05000000000000000000" pitchFamily="2" charset="2"/>
              </a:rPr>
              <a:t>PREF</a:t>
            </a:r>
            <a:endParaRPr lang="en-US" b="1" dirty="0">
              <a:latin typeface="Courier New" panose="02070309020205020404" pitchFamily="49" charset="0"/>
              <a:cs typeface="Courier New" panose="02070309020205020404" pitchFamily="49" charset="0"/>
            </a:endParaRPr>
          </a:p>
          <a:p>
            <a:pPr lvl="1"/>
            <a:r>
              <a:rPr lang="en-US" dirty="0"/>
              <a:t>Current solution text primarily covers item 3!</a:t>
            </a:r>
          </a:p>
          <a:p>
            <a:pPr lvl="2"/>
            <a:r>
              <a:rPr lang="en-US" dirty="0"/>
              <a:t>Have section 7, but also have:</a:t>
            </a:r>
          </a:p>
          <a:p>
            <a:pPr marL="801687" lvl="4" indent="0">
              <a:buNone/>
            </a:pPr>
            <a:r>
              <a:rPr lang="fr-FR" sz="1600" dirty="0">
                <a:latin typeface="Courier New" panose="02070309020205020404" pitchFamily="49" charset="0"/>
                <a:cs typeface="Courier New" panose="02070309020205020404" pitchFamily="49" charset="0"/>
              </a:rPr>
              <a:t>5.6.1.  Congestion protection</a:t>
            </a:r>
          </a:p>
          <a:p>
            <a:pPr marL="801687" lvl="4" indent="0">
              <a:buNone/>
            </a:pPr>
            <a:r>
              <a:rPr lang="fr-FR" sz="1600" dirty="0">
                <a:latin typeface="Courier New" panose="02070309020205020404" pitchFamily="49" charset="0"/>
                <a:cs typeface="Courier New" panose="02070309020205020404" pitchFamily="49" charset="0"/>
              </a:rPr>
              <a:t>   TBD.</a:t>
            </a:r>
          </a:p>
          <a:p>
            <a:pPr marL="801687" lvl="4" indent="0">
              <a:buNone/>
            </a:pPr>
            <a:r>
              <a:rPr lang="fr-FR" sz="1600" dirty="0">
                <a:latin typeface="Courier New" panose="02070309020205020404" pitchFamily="49" charset="0"/>
                <a:cs typeface="Courier New" panose="02070309020205020404" pitchFamily="49" charset="0"/>
              </a:rPr>
              <a:t>5.6.2.  Explicit routes</a:t>
            </a:r>
          </a:p>
          <a:p>
            <a:pPr marL="801687" lvl="4" indent="0">
              <a:buNone/>
            </a:pPr>
            <a:r>
              <a:rPr lang="fr-FR" sz="1600" dirty="0">
                <a:latin typeface="Courier New" panose="02070309020205020404" pitchFamily="49" charset="0"/>
                <a:cs typeface="Courier New" panose="02070309020205020404" pitchFamily="49" charset="0"/>
              </a:rPr>
              <a:t>   TBD.</a:t>
            </a:r>
            <a:endParaRPr lang="en-US" sz="1600" dirty="0">
              <a:latin typeface="Courier New" panose="02070309020205020404" pitchFamily="49" charset="0"/>
              <a:cs typeface="Courier New" panose="02070309020205020404" pitchFamily="49" charset="0"/>
            </a:endParaRPr>
          </a:p>
          <a:p>
            <a:pPr lvl="1"/>
            <a:r>
              <a:rPr lang="en-US" dirty="0"/>
              <a:t>Perhaps focus on non-PREF text between now and IETF 101?</a:t>
            </a:r>
          </a:p>
          <a:p>
            <a:pPr marL="631825" lvl="3" indent="0">
              <a:buNone/>
            </a:pPr>
            <a:endParaRPr lang="en-US" dirty="0"/>
          </a:p>
          <a:p>
            <a:pPr lvl="3"/>
            <a:endParaRPr lang="en-US" dirty="0"/>
          </a:p>
          <a:p>
            <a:pPr marL="854075" lvl="2" indent="-457200">
              <a:buFont typeface="+mj-lt"/>
              <a:buAutoNum type="arabicPeriod"/>
            </a:pPr>
            <a:endParaRPr lang="en-US" dirty="0"/>
          </a:p>
        </p:txBody>
      </p:sp>
      <p:sp>
        <p:nvSpPr>
          <p:cNvPr id="4" name="Footer Placeholder 3">
            <a:extLst>
              <a:ext uri="{FF2B5EF4-FFF2-40B4-BE49-F238E27FC236}">
                <a16:creationId xmlns:a16="http://schemas.microsoft.com/office/drawing/2014/main" id="{720676C3-7107-4BBB-9501-F98E47F5B4C2}"/>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1B4A3A47-52FE-4F3F-A409-B13DDC986256}"/>
              </a:ext>
            </a:extLst>
          </p:cNvPr>
          <p:cNvSpPr>
            <a:spLocks noGrp="1"/>
          </p:cNvSpPr>
          <p:nvPr>
            <p:ph type="sldNum" sz="quarter" idx="12"/>
          </p:nvPr>
        </p:nvSpPr>
        <p:spPr/>
        <p:txBody>
          <a:bodyPr/>
          <a:lstStyle/>
          <a:p>
            <a:fld id="{BA9B540C-44DA-4F69-89C9-7C84606640D3}" type="slidenum">
              <a:rPr lang="en-US" smtClean="0"/>
              <a:pPr/>
              <a:t>11</a:t>
            </a:fld>
            <a:endParaRPr lang="en-US"/>
          </a:p>
        </p:txBody>
      </p:sp>
    </p:spTree>
    <p:extLst>
      <p:ext uri="{BB962C8B-B14F-4D97-AF65-F5344CB8AC3E}">
        <p14:creationId xmlns:p14="http://schemas.microsoft.com/office/powerpoint/2010/main" val="2610450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8A73751-1C0F-481B-A6AF-6B20BBD1C84D}"/>
              </a:ext>
            </a:extLst>
          </p:cNvPr>
          <p:cNvSpPr>
            <a:spLocks noGrp="1"/>
          </p:cNvSpPr>
          <p:nvPr>
            <p:ph type="title"/>
          </p:nvPr>
        </p:nvSpPr>
        <p:spPr/>
        <p:txBody>
          <a:bodyPr/>
          <a:lstStyle/>
          <a:p>
            <a:r>
              <a:rPr lang="en-US" dirty="0"/>
              <a:t>Some Open Questions</a:t>
            </a:r>
          </a:p>
        </p:txBody>
      </p:sp>
      <p:sp>
        <p:nvSpPr>
          <p:cNvPr id="7" name="Content Placeholder 6">
            <a:extLst>
              <a:ext uri="{FF2B5EF4-FFF2-40B4-BE49-F238E27FC236}">
                <a16:creationId xmlns:a16="http://schemas.microsoft.com/office/drawing/2014/main" id="{B4643276-15BF-4FF4-B2B9-33DAE6DB6E35}"/>
              </a:ext>
            </a:extLst>
          </p:cNvPr>
          <p:cNvSpPr>
            <a:spLocks noGrp="1"/>
          </p:cNvSpPr>
          <p:nvPr>
            <p:ph idx="1"/>
          </p:nvPr>
        </p:nvSpPr>
        <p:spPr/>
        <p:txBody>
          <a:bodyPr>
            <a:normAutofit/>
          </a:bodyPr>
          <a:lstStyle/>
          <a:p>
            <a:r>
              <a:rPr lang="en-US" dirty="0"/>
              <a:t>IP handling -- Current proposal</a:t>
            </a:r>
          </a:p>
          <a:p>
            <a:pPr lvl="1"/>
            <a:r>
              <a:rPr lang="en-US" dirty="0"/>
              <a:t>Limit </a:t>
            </a:r>
            <a:r>
              <a:rPr lang="en-US" dirty="0" err="1"/>
              <a:t>DetNet</a:t>
            </a:r>
            <a:r>
              <a:rPr lang="en-US" dirty="0"/>
              <a:t> flow identification/support to existing header </a:t>
            </a:r>
          </a:p>
          <a:p>
            <a:pPr lvl="2"/>
            <a:r>
              <a:rPr lang="en-US" dirty="0"/>
              <a:t>5-tuple, DSCP</a:t>
            </a:r>
          </a:p>
          <a:p>
            <a:pPr lvl="1"/>
            <a:r>
              <a:rPr lang="en-US" dirty="0"/>
              <a:t>Implies no </a:t>
            </a:r>
            <a:r>
              <a:rPr lang="en-US" dirty="0" err="1"/>
              <a:t>DetNet</a:t>
            </a:r>
            <a:r>
              <a:rPr lang="en-US" dirty="0"/>
              <a:t> PREF for IP end stations</a:t>
            </a:r>
          </a:p>
          <a:p>
            <a:pPr lvl="1"/>
            <a:r>
              <a:rPr lang="en-US" dirty="0"/>
              <a:t>Other </a:t>
            </a:r>
            <a:r>
              <a:rPr lang="en-US" dirty="0" err="1"/>
              <a:t>DetNet</a:t>
            </a:r>
            <a:r>
              <a:rPr lang="en-US" dirty="0"/>
              <a:t> services can still be provided end-to-end</a:t>
            </a:r>
          </a:p>
          <a:p>
            <a:pPr lvl="1"/>
            <a:r>
              <a:rPr lang="en-US" dirty="0"/>
              <a:t>PREF can be provided at the subnet level</a:t>
            </a:r>
          </a:p>
          <a:p>
            <a:pPr lvl="2"/>
            <a:r>
              <a:rPr lang="en-US" dirty="0" err="1"/>
              <a:t>DetNet</a:t>
            </a:r>
            <a:r>
              <a:rPr lang="en-US" dirty="0"/>
              <a:t>/MPLS or TSN/802.1cb</a:t>
            </a:r>
          </a:p>
          <a:p>
            <a:pPr lvl="1"/>
            <a:r>
              <a:rPr lang="en-US" dirty="0"/>
              <a:t>Is </a:t>
            </a:r>
            <a:r>
              <a:rPr lang="en-US"/>
              <a:t>this acceptable?</a:t>
            </a:r>
            <a:endParaRPr lang="en-US" dirty="0"/>
          </a:p>
          <a:p>
            <a:pPr marL="0" indent="0">
              <a:buNone/>
            </a:pPr>
            <a:endParaRPr lang="en-US" dirty="0"/>
          </a:p>
          <a:p>
            <a:r>
              <a:rPr lang="en-US" dirty="0"/>
              <a:t>Timing of document split?</a:t>
            </a:r>
          </a:p>
        </p:txBody>
      </p:sp>
      <p:sp>
        <p:nvSpPr>
          <p:cNvPr id="4" name="Footer Placeholder 3">
            <a:extLst>
              <a:ext uri="{FF2B5EF4-FFF2-40B4-BE49-F238E27FC236}">
                <a16:creationId xmlns:a16="http://schemas.microsoft.com/office/drawing/2014/main" id="{720676C3-7107-4BBB-9501-F98E47F5B4C2}"/>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1B4A3A47-52FE-4F3F-A409-B13DDC986256}"/>
              </a:ext>
            </a:extLst>
          </p:cNvPr>
          <p:cNvSpPr>
            <a:spLocks noGrp="1"/>
          </p:cNvSpPr>
          <p:nvPr>
            <p:ph type="sldNum" sz="quarter" idx="12"/>
          </p:nvPr>
        </p:nvSpPr>
        <p:spPr/>
        <p:txBody>
          <a:bodyPr/>
          <a:lstStyle/>
          <a:p>
            <a:fld id="{BA9B540C-44DA-4F69-89C9-7C84606640D3}" type="slidenum">
              <a:rPr lang="en-US" smtClean="0"/>
              <a:pPr/>
              <a:t>12</a:t>
            </a:fld>
            <a:endParaRPr lang="en-US"/>
          </a:p>
        </p:txBody>
      </p:sp>
    </p:spTree>
    <p:extLst>
      <p:ext uri="{BB962C8B-B14F-4D97-AF65-F5344CB8AC3E}">
        <p14:creationId xmlns:p14="http://schemas.microsoft.com/office/powerpoint/2010/main" val="4031438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897FE-6A47-441B-9FFA-9A5159F60DE2}"/>
              </a:ext>
            </a:extLst>
          </p:cNvPr>
          <p:cNvSpPr>
            <a:spLocks noGrp="1"/>
          </p:cNvSpPr>
          <p:nvPr>
            <p:ph type="title"/>
          </p:nvPr>
        </p:nvSpPr>
        <p:spPr/>
        <p:txBody>
          <a:bodyPr/>
          <a:lstStyle/>
          <a:p>
            <a:r>
              <a:rPr lang="en-US" dirty="0"/>
              <a:t>Next Steps</a:t>
            </a:r>
          </a:p>
        </p:txBody>
      </p:sp>
      <p:sp>
        <p:nvSpPr>
          <p:cNvPr id="6" name="Content Placeholder 5">
            <a:extLst>
              <a:ext uri="{FF2B5EF4-FFF2-40B4-BE49-F238E27FC236}">
                <a16:creationId xmlns:a16="http://schemas.microsoft.com/office/drawing/2014/main" id="{A8AB460B-64FC-4E2C-A481-F23DD519E51A}"/>
              </a:ext>
            </a:extLst>
          </p:cNvPr>
          <p:cNvSpPr>
            <a:spLocks noGrp="1"/>
          </p:cNvSpPr>
          <p:nvPr>
            <p:ph idx="1"/>
          </p:nvPr>
        </p:nvSpPr>
        <p:spPr/>
        <p:txBody>
          <a:bodyPr/>
          <a:lstStyle/>
          <a:p>
            <a:r>
              <a:rPr lang="en-US" dirty="0"/>
              <a:t>Next working meeting</a:t>
            </a:r>
          </a:p>
          <a:p>
            <a:pPr lvl="1"/>
            <a:r>
              <a:rPr lang="en-US" dirty="0"/>
              <a:t>~2 weeks for 1-2 hours?</a:t>
            </a:r>
          </a:p>
        </p:txBody>
      </p:sp>
      <p:sp>
        <p:nvSpPr>
          <p:cNvPr id="4" name="Footer Placeholder 3">
            <a:extLst>
              <a:ext uri="{FF2B5EF4-FFF2-40B4-BE49-F238E27FC236}">
                <a16:creationId xmlns:a16="http://schemas.microsoft.com/office/drawing/2014/main" id="{236F4BF7-EE59-4668-B718-74FAEDDB643F}"/>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FD0086E6-DA91-42B7-8661-C266E744E97F}"/>
              </a:ext>
            </a:extLst>
          </p:cNvPr>
          <p:cNvSpPr>
            <a:spLocks noGrp="1"/>
          </p:cNvSpPr>
          <p:nvPr>
            <p:ph type="sldNum" sz="quarter" idx="12"/>
          </p:nvPr>
        </p:nvSpPr>
        <p:spPr/>
        <p:txBody>
          <a:bodyPr/>
          <a:lstStyle/>
          <a:p>
            <a:fld id="{BA9B540C-44DA-4F69-89C9-7C84606640D3}" type="slidenum">
              <a:rPr lang="en-US" smtClean="0"/>
              <a:pPr/>
              <a:t>13</a:t>
            </a:fld>
            <a:endParaRPr lang="en-US"/>
          </a:p>
        </p:txBody>
      </p:sp>
    </p:spTree>
    <p:extLst>
      <p:ext uri="{BB962C8B-B14F-4D97-AF65-F5344CB8AC3E}">
        <p14:creationId xmlns:p14="http://schemas.microsoft.com/office/powerpoint/2010/main" val="88090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IETF Note Well</a:t>
            </a:r>
          </a:p>
        </p:txBody>
      </p:sp>
      <p:sp>
        <p:nvSpPr>
          <p:cNvPr id="3075" name="Rectangle 2"/>
          <p:cNvSpPr>
            <a:spLocks noGrp="1" noChangeArrowheads="1"/>
          </p:cNvSpPr>
          <p:nvPr>
            <p:ph idx="1"/>
          </p:nvPr>
        </p:nvSpPr>
        <p:spPr>
          <a:xfrm>
            <a:off x="247650" y="762001"/>
            <a:ext cx="11391900" cy="5486399"/>
          </a:xfrm>
        </p:spPr>
        <p:txBody>
          <a:bodyPr>
            <a:noAutofit/>
          </a:bodyPr>
          <a:lstStyle/>
          <a:p>
            <a:pPr marL="0" indent="6350">
              <a:defRPr/>
            </a:pPr>
            <a:r>
              <a:rPr lang="en-US" altLang="x-none" sz="16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a:buFont typeface="Arial" charset="0"/>
              <a:buChar char="•"/>
              <a:defRPr/>
            </a:pPr>
            <a:r>
              <a:rPr lang="en-US" altLang="x-none" sz="1600" dirty="0"/>
              <a:t>The IETF plenary session</a:t>
            </a:r>
          </a:p>
          <a:p>
            <a:pPr lvl="1">
              <a:buFont typeface="Arial" charset="0"/>
              <a:buChar char="•"/>
              <a:defRPr/>
            </a:pPr>
            <a:r>
              <a:rPr lang="en-US" altLang="x-none" sz="1600" dirty="0"/>
              <a:t>The IESG, or any member thereof on behalf of the IESG</a:t>
            </a:r>
          </a:p>
          <a:p>
            <a:pPr lvl="1">
              <a:buFont typeface="Arial" charset="0"/>
              <a:buChar char="•"/>
              <a:defRPr/>
            </a:pPr>
            <a:r>
              <a:rPr lang="en-US" altLang="x-none" sz="1600" dirty="0"/>
              <a:t>Any IETF mailing list, including the IETF list itself, any working group or design team list, or any other list functioning under IETF auspices</a:t>
            </a:r>
          </a:p>
          <a:p>
            <a:pPr lvl="1">
              <a:buFont typeface="Arial" charset="0"/>
              <a:buChar char="•"/>
              <a:defRPr/>
            </a:pPr>
            <a:r>
              <a:rPr lang="en-US" altLang="x-none" sz="1600" dirty="0"/>
              <a:t>Any IETF working group or portion thereof</a:t>
            </a:r>
          </a:p>
          <a:p>
            <a:pPr lvl="1">
              <a:buFont typeface="Arial" charset="0"/>
              <a:buChar char="•"/>
              <a:defRPr/>
            </a:pPr>
            <a:r>
              <a:rPr lang="en-US" altLang="x-none" sz="1600" dirty="0"/>
              <a:t>Any Birds of a Feather (BOF) session</a:t>
            </a:r>
          </a:p>
          <a:p>
            <a:pPr lvl="1">
              <a:buFont typeface="Arial" charset="0"/>
              <a:buChar char="•"/>
              <a:defRPr/>
            </a:pPr>
            <a:r>
              <a:rPr lang="en-US" altLang="x-none" sz="1600" dirty="0"/>
              <a:t>The IAB or any member thereof on behalf of the IAB</a:t>
            </a:r>
          </a:p>
          <a:p>
            <a:pPr lvl="1">
              <a:buFont typeface="Arial" charset="0"/>
              <a:buChar char="•"/>
              <a:defRPr/>
            </a:pPr>
            <a:r>
              <a:rPr lang="en-US" altLang="x-none" sz="1600" dirty="0"/>
              <a:t>The RFC Editor or the Internet-Drafts function</a:t>
            </a:r>
          </a:p>
          <a:p>
            <a:pPr>
              <a:defRPr/>
            </a:pPr>
            <a:r>
              <a:rPr lang="en-US" sz="1600" dirty="0"/>
              <a:t>All IETF Contributions are subject to the rules of </a:t>
            </a:r>
            <a:r>
              <a:rPr lang="en-US" sz="1600" dirty="0">
                <a:hlinkClick r:id="rId3"/>
              </a:rPr>
              <a:t>RFC 5378</a:t>
            </a:r>
            <a:r>
              <a:rPr lang="en-US" sz="1600" dirty="0"/>
              <a:t> and </a:t>
            </a:r>
            <a:r>
              <a:rPr lang="en-US" sz="1600" dirty="0">
                <a:hlinkClick r:id="rId4"/>
              </a:rPr>
              <a:t>RFC 8179</a:t>
            </a:r>
            <a:r>
              <a:rPr lang="en-US" sz="1600" dirty="0"/>
              <a:t>.</a:t>
            </a:r>
          </a:p>
          <a:p>
            <a:pPr marL="0" indent="0">
              <a:defRPr/>
            </a:pPr>
            <a:r>
              <a:rPr lang="en-US" sz="1600" dirty="0"/>
              <a:t>Statements made outside of an IETF session, mailing list or other function, that are clearly not intended to be input to an IETF activity, group or function, are not IETF Contributions in the context of this notice.  Please consult </a:t>
            </a:r>
            <a:r>
              <a:rPr lang="en-US" sz="1600" dirty="0">
                <a:hlinkClick r:id="rId3"/>
              </a:rPr>
              <a:t>RFC 5378</a:t>
            </a:r>
            <a:r>
              <a:rPr lang="en-US" sz="1600" dirty="0"/>
              <a:t> and </a:t>
            </a:r>
            <a:r>
              <a:rPr lang="en-US" sz="1600" dirty="0">
                <a:hlinkClick r:id="rId4"/>
              </a:rPr>
              <a:t>RFC 8179</a:t>
            </a:r>
            <a:r>
              <a:rPr lang="en-US" sz="1600" dirty="0"/>
              <a:t> for details. </a:t>
            </a:r>
          </a:p>
          <a:p>
            <a:pPr marL="0" indent="6350">
              <a:defRPr/>
            </a:pPr>
            <a:r>
              <a:rPr lang="en-US" altLang="x-none" sz="1600" dirty="0"/>
              <a:t>A participant in any IETF activity is deemed to accept all IETF rules of process, as documented in Best Current Practices RFCs and IESG Statements. </a:t>
            </a:r>
          </a:p>
          <a:p>
            <a:pPr marL="0" indent="6350">
              <a:defRPr/>
            </a:pPr>
            <a:r>
              <a:rPr lang="en-US" altLang="x-none" sz="1600" dirty="0"/>
              <a:t>A participant in any IETF activity acknowledges that written, audio and video records of meetings may be made and may be available to the public. </a:t>
            </a:r>
          </a:p>
          <a:p>
            <a:pPr marL="0" indent="6350">
              <a:defRPr/>
            </a:pPr>
            <a:r>
              <a:rPr lang="en-US" sz="2000" dirty="0"/>
              <a:t>Also see: </a:t>
            </a:r>
            <a:r>
              <a:rPr lang="en-US" sz="2000" dirty="0">
                <a:hlinkClick r:id="rId5"/>
              </a:rPr>
              <a:t>http://www.ietf.org/about/note-well.html</a:t>
            </a:r>
            <a:r>
              <a:rPr lang="en-US" sz="2000" dirty="0"/>
              <a:t>:</a:t>
            </a:r>
          </a:p>
        </p:txBody>
      </p:sp>
      <p:sp>
        <p:nvSpPr>
          <p:cNvPr id="3076" name="Footer Placeholder 4"/>
          <p:cNvSpPr>
            <a:spLocks noGrp="1"/>
          </p:cNvSpPr>
          <p:nvPr>
            <p:ph type="ftr" sz="quarte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a:solidFill>
                  <a:srgbClr val="000000"/>
                </a:solidFill>
              </a:rPr>
              <a:t>IETF DetNet WG</a:t>
            </a:r>
            <a:endParaRPr lang="en-US" dirty="0">
              <a:solidFill>
                <a:srgbClr val="000000"/>
              </a:solidFill>
            </a:endParaRPr>
          </a:p>
        </p:txBody>
      </p:sp>
      <p:sp>
        <p:nvSpPr>
          <p:cNvPr id="3" name="Slide Number Placeholder 2"/>
          <p:cNvSpPr>
            <a:spLocks noGrp="1"/>
          </p:cNvSpPr>
          <p:nvPr>
            <p:ph type="sldNum" sz="quarter" idx="12"/>
          </p:nvPr>
        </p:nvSpPr>
        <p:spPr/>
        <p:txBody>
          <a:bodyPr/>
          <a:lstStyle/>
          <a:p>
            <a:fld id="{BA9B540C-44DA-4F69-89C9-7C84606640D3}" type="slidenum">
              <a:rPr lang="en-US" smtClean="0"/>
              <a:pPr/>
              <a:t>2</a:t>
            </a:fld>
            <a:endParaRPr lang="en-US"/>
          </a:p>
        </p:txBody>
      </p:sp>
      <p:sp>
        <p:nvSpPr>
          <p:cNvPr id="6" name="TextBox 5">
            <a:extLst>
              <a:ext uri="{FF2B5EF4-FFF2-40B4-BE49-F238E27FC236}">
                <a16:creationId xmlns:a16="http://schemas.microsoft.com/office/drawing/2014/main" id="{9B7EFD93-3D6E-499E-8BE8-29889ECE3BBF}"/>
              </a:ext>
            </a:extLst>
          </p:cNvPr>
          <p:cNvSpPr txBox="1"/>
          <p:nvPr/>
        </p:nvSpPr>
        <p:spPr>
          <a:xfrm>
            <a:off x="6400800" y="6488668"/>
            <a:ext cx="3535712" cy="369332"/>
          </a:xfrm>
          <a:prstGeom prst="rect">
            <a:avLst/>
          </a:prstGeom>
          <a:noFill/>
        </p:spPr>
        <p:txBody>
          <a:bodyPr wrap="none" rtlCol="0">
            <a:spAutoFit/>
          </a:bodyPr>
          <a:lstStyle/>
          <a:p>
            <a:r>
              <a:rPr lang="en-US" dirty="0">
                <a:solidFill>
                  <a:srgbClr val="FF0000"/>
                </a:solidFill>
                <a:sym typeface="Wingdings" panose="05000000000000000000" pitchFamily="2" charset="2"/>
              </a:rPr>
              <a:t>Note: RFC8179 published May 2017</a:t>
            </a:r>
            <a:endParaRPr lang="en-US" dirty="0">
              <a:solidFill>
                <a:srgbClr val="FF0000"/>
              </a:solidFill>
            </a:endParaRPr>
          </a:p>
        </p:txBody>
      </p:sp>
    </p:spTree>
    <p:extLst>
      <p:ext uri="{BB962C8B-B14F-4D97-AF65-F5344CB8AC3E}">
        <p14:creationId xmlns:p14="http://schemas.microsoft.com/office/powerpoint/2010/main" val="579358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a:t>Meeting </a:t>
            </a:r>
            <a:r>
              <a:rPr lang="en-GB" dirty="0" err="1"/>
              <a:t>Administrativia</a:t>
            </a:r>
            <a:endParaRPr lang="en-GB" dirty="0"/>
          </a:p>
        </p:txBody>
      </p:sp>
      <p:sp>
        <p:nvSpPr>
          <p:cNvPr id="4101" name="Rectangle 2"/>
          <p:cNvSpPr>
            <a:spLocks noGrp="1" noChangeArrowheads="1"/>
          </p:cNvSpPr>
          <p:nvPr>
            <p:ph idx="1"/>
          </p:nvPr>
        </p:nvSpPr>
        <p:spPr/>
        <p:txBody>
          <a:bodyPr>
            <a:normAutofit/>
          </a:bodyPr>
          <a:lstStyle/>
          <a:p>
            <a:r>
              <a:rPr lang="en-GB" dirty="0" err="1"/>
              <a:t>Webex</a:t>
            </a:r>
            <a:r>
              <a:rPr lang="en-GB" dirty="0"/>
              <a:t>:</a:t>
            </a:r>
            <a:br>
              <a:rPr lang="en-GB" dirty="0"/>
            </a:br>
            <a:r>
              <a:rPr lang="en-US" dirty="0">
                <a:hlinkClick r:id="rId3"/>
              </a:rPr>
              <a:t>https://ietf.webex.com/ietf/j.php?MTID=mca0b929db5297a5867bc7585429ad35b</a:t>
            </a:r>
            <a:endParaRPr lang="en-US" dirty="0"/>
          </a:p>
          <a:p>
            <a:r>
              <a:rPr lang="en-GB" dirty="0"/>
              <a:t>Joint minute taking 					</a:t>
            </a:r>
            <a:r>
              <a:rPr lang="en-GB" dirty="0">
                <a:solidFill>
                  <a:srgbClr val="FF0000"/>
                </a:solidFill>
                <a:sym typeface="Wingdings" panose="05000000000000000000" pitchFamily="2" charset="2"/>
              </a:rPr>
              <a:t> Please contribute</a:t>
            </a:r>
            <a:endParaRPr lang="en-GB" dirty="0">
              <a:solidFill>
                <a:srgbClr val="FF0000"/>
              </a:solidFill>
            </a:endParaRPr>
          </a:p>
          <a:p>
            <a:pPr lvl="1"/>
            <a:r>
              <a:rPr lang="en-GB" dirty="0">
                <a:hlinkClick r:id="rId4"/>
              </a:rPr>
              <a:t>http://etherpad.tools.ietf.org:9000/p/notes-ietf-interim-2018-detnet-03</a:t>
            </a:r>
            <a:endParaRPr lang="en-GB" dirty="0"/>
          </a:p>
          <a:p>
            <a:r>
              <a:rPr lang="en-US" dirty="0"/>
              <a:t>Online Agenda and Slides at:</a:t>
            </a:r>
          </a:p>
          <a:p>
            <a:pPr lvl="1"/>
            <a:r>
              <a:rPr lang="en-US" dirty="0">
                <a:hlinkClick r:id="rId5"/>
              </a:rPr>
              <a:t>https://datatracker.ietf.org/meeting/interim-2018-detnet-03/session/detnet</a:t>
            </a:r>
            <a:endParaRPr lang="en-US" dirty="0"/>
          </a:p>
          <a:p>
            <a:r>
              <a:rPr lang="en-GB" dirty="0"/>
              <a:t>Blue sheets</a:t>
            </a:r>
          </a:p>
          <a:p>
            <a:pPr lvl="1"/>
            <a:r>
              <a:rPr lang="en-GB" b="1" dirty="0"/>
              <a:t>Please add your name to </a:t>
            </a:r>
            <a:r>
              <a:rPr lang="en-GB" b="1" dirty="0" err="1"/>
              <a:t>etherpad</a:t>
            </a:r>
            <a:endParaRPr lang="en-GB" b="1" dirty="0"/>
          </a:p>
          <a:p>
            <a:endParaRPr lang="en-GB" dirty="0"/>
          </a:p>
        </p:txBody>
      </p:sp>
      <p:sp>
        <p:nvSpPr>
          <p:cNvPr id="3" name="Slide Number Placeholder 2"/>
          <p:cNvSpPr>
            <a:spLocks noGrp="1"/>
          </p:cNvSpPr>
          <p:nvPr>
            <p:ph type="sldNum" sz="quarter" idx="12"/>
          </p:nvPr>
        </p:nvSpPr>
        <p:spPr/>
        <p:txBody>
          <a:bodyPr/>
          <a:lstStyle/>
          <a:p>
            <a:fld id="{BA9B540C-44DA-4F69-89C9-7C84606640D3}" type="slidenum">
              <a:rPr lang="en-US" smtClean="0"/>
              <a:pPr/>
              <a:t>3</a:t>
            </a:fld>
            <a:endParaRPr lang="en-US"/>
          </a:p>
        </p:txBody>
      </p:sp>
      <p:sp>
        <p:nvSpPr>
          <p:cNvPr id="16" name="Footer Placeholder 2"/>
          <p:cNvSpPr>
            <a:spLocks noGrp="1"/>
          </p:cNvSpPr>
          <p:nvPr>
            <p:ph type="ftr" sz="quarter" idx="11"/>
          </p:nvPr>
        </p:nvSpPr>
        <p:spPr>
          <a:xfrm>
            <a:off x="574260" y="6477000"/>
            <a:ext cx="3702368"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a:solidFill>
                  <a:srgbClr val="000000"/>
                </a:solidFill>
              </a:rPr>
              <a:t>IETF DetNet WG</a:t>
            </a:r>
            <a:endParaRPr lang="en-US" dirty="0">
              <a:solidFill>
                <a:srgbClr val="000000"/>
              </a:solidFill>
            </a:endParaRPr>
          </a:p>
        </p:txBody>
      </p:sp>
    </p:spTree>
    <p:extLst>
      <p:ext uri="{BB962C8B-B14F-4D97-AF65-F5344CB8AC3E}">
        <p14:creationId xmlns:p14="http://schemas.microsoft.com/office/powerpoint/2010/main" val="30533976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Resolving Data Plane Open Issues</a:t>
            </a:r>
          </a:p>
        </p:txBody>
      </p:sp>
      <p:sp>
        <p:nvSpPr>
          <p:cNvPr id="9" name="Content Placeholder 8">
            <a:extLst>
              <a:ext uri="{FF2B5EF4-FFF2-40B4-BE49-F238E27FC236}">
                <a16:creationId xmlns:a16="http://schemas.microsoft.com/office/drawing/2014/main" id="{87C13F00-99D5-42E5-9F33-959E2F4EE073}"/>
              </a:ext>
            </a:extLst>
          </p:cNvPr>
          <p:cNvSpPr>
            <a:spLocks noGrp="1"/>
          </p:cNvSpPr>
          <p:nvPr>
            <p:ph idx="1"/>
          </p:nvPr>
        </p:nvSpPr>
        <p:spPr/>
        <p:txBody>
          <a:bodyPr>
            <a:normAutofit lnSpcReduction="10000"/>
          </a:bodyPr>
          <a:lstStyle/>
          <a:p>
            <a:r>
              <a:rPr lang="en-US" dirty="0"/>
              <a:t>General desire to work through issues in WG at a faster/higher bandwidth pace</a:t>
            </a:r>
          </a:p>
          <a:p>
            <a:pPr lvl="1"/>
            <a:r>
              <a:rPr lang="en-US" dirty="0"/>
              <a:t>More frequent than in person meetings</a:t>
            </a:r>
          </a:p>
          <a:p>
            <a:r>
              <a:rPr lang="en-US" dirty="0"/>
              <a:t>Failed initial try at in person meeting</a:t>
            </a:r>
          </a:p>
          <a:p>
            <a:pPr lvl="1"/>
            <a:r>
              <a:rPr lang="en-US" dirty="0"/>
              <a:t>Travel budget/availability remains a concern for most</a:t>
            </a:r>
          </a:p>
          <a:p>
            <a:r>
              <a:rPr lang="en-US" dirty="0"/>
              <a:t>Current plan: periodic working meetings</a:t>
            </a:r>
          </a:p>
          <a:p>
            <a:pPr lvl="1"/>
            <a:r>
              <a:rPr lang="en-US" dirty="0"/>
              <a:t>Frequency</a:t>
            </a:r>
          </a:p>
          <a:p>
            <a:pPr lvl="2"/>
            <a:r>
              <a:rPr lang="en-US" dirty="0"/>
              <a:t>Weekly for an hour?</a:t>
            </a:r>
          </a:p>
          <a:p>
            <a:pPr lvl="2"/>
            <a:r>
              <a:rPr lang="en-US" dirty="0"/>
              <a:t>Every 2 weeks for 1-2 hours?</a:t>
            </a:r>
          </a:p>
          <a:p>
            <a:r>
              <a:rPr lang="en-US" dirty="0"/>
              <a:t>Extended meeting at IETF 101 </a:t>
            </a:r>
          </a:p>
          <a:p>
            <a:pPr lvl="1"/>
            <a:r>
              <a:rPr lang="en-US" dirty="0"/>
              <a:t>Friday until 1:30 or 2pm (based on room availability)</a:t>
            </a:r>
          </a:p>
          <a:p>
            <a:r>
              <a:rPr lang="en-US" dirty="0"/>
              <a:t>Considering in person interim between 101 and 102</a:t>
            </a:r>
          </a:p>
          <a:p>
            <a:pPr lvl="1"/>
            <a:r>
              <a:rPr lang="en-US" dirty="0"/>
              <a:t>Based on progress through IETF101</a:t>
            </a:r>
          </a:p>
        </p:txBody>
      </p:sp>
      <p:sp>
        <p:nvSpPr>
          <p:cNvPr id="4" name="Footer Placeholder 3"/>
          <p:cNvSpPr>
            <a:spLocks noGrp="1"/>
          </p:cNvSpPr>
          <p:nvPr>
            <p:ph type="ftr" sz="quarter" idx="11"/>
          </p:nvPr>
        </p:nvSpPr>
        <p:spPr/>
        <p:txBody>
          <a:bodyPr/>
          <a:lstStyle/>
          <a:p>
            <a:r>
              <a:rPr lang="en-US"/>
              <a:t>IETF DetNet WG</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4</a:t>
            </a:fld>
            <a:endParaRPr lang="en-US"/>
          </a:p>
        </p:txBody>
      </p:sp>
    </p:spTree>
    <p:extLst>
      <p:ext uri="{BB962C8B-B14F-4D97-AF65-F5344CB8AC3E}">
        <p14:creationId xmlns:p14="http://schemas.microsoft.com/office/powerpoint/2010/main" val="4234621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297180" y="914400"/>
            <a:ext cx="11292840" cy="5851525"/>
          </a:xfrm>
        </p:spPr>
        <p:txBody>
          <a:bodyPr>
            <a:normAutofit/>
          </a:bodyPr>
          <a:lstStyle/>
          <a:p>
            <a:pPr marL="3028950" indent="-3028950">
              <a:spcBef>
                <a:spcPts val="0"/>
              </a:spcBef>
              <a:buNone/>
            </a:pPr>
            <a:r>
              <a:rPr lang="en-US" sz="1800" b="1" dirty="0">
                <a:latin typeface="Courier New" panose="02070309020205020404" pitchFamily="49" charset="0"/>
                <a:cs typeface="Courier New" panose="02070309020205020404" pitchFamily="49" charset="0"/>
              </a:rPr>
              <a:t>1500GMT – Scheduled to 1.5 hours, but can runover 30 minutes if needed</a:t>
            </a:r>
          </a:p>
          <a:p>
            <a:pPr marL="3028950" indent="-3028950">
              <a:spcBef>
                <a:spcPts val="0"/>
              </a:spcBef>
              <a:buNone/>
            </a:pPr>
            <a:endParaRPr lang="en-US" sz="1800" b="1" dirty="0">
              <a:latin typeface="Courier New" panose="02070309020205020404" pitchFamily="49" charset="0"/>
              <a:cs typeface="Courier New" panose="02070309020205020404" pitchFamily="49" charset="0"/>
            </a:endParaRPr>
          </a:p>
          <a:p>
            <a:pPr marL="3028950" indent="-3028950">
              <a:spcBef>
                <a:spcPts val="0"/>
              </a:spcBef>
              <a:buNone/>
            </a:pPr>
            <a:r>
              <a:rPr lang="en-US" sz="1800" b="1" dirty="0">
                <a:latin typeface="Courier New" panose="02070309020205020404" pitchFamily="49" charset="0"/>
                <a:cs typeface="Courier New" panose="02070309020205020404" pitchFamily="49" charset="0"/>
              </a:rPr>
              <a:t>Session should be less formal, and discussion oriented!</a:t>
            </a:r>
          </a:p>
          <a:p>
            <a:pPr marL="3028950" indent="-3028950">
              <a:spcBef>
                <a:spcPts val="0"/>
              </a:spcBef>
              <a:buNone/>
            </a:pPr>
            <a:endParaRPr lang="en-US" sz="1800" b="1" dirty="0">
              <a:latin typeface="Courier New" panose="02070309020205020404" pitchFamily="49" charset="0"/>
              <a:cs typeface="Courier New" panose="02070309020205020404" pitchFamily="49" charset="0"/>
            </a:endParaRPr>
          </a:p>
          <a:p>
            <a:pPr marL="3028950" indent="-3028950">
              <a:spcBef>
                <a:spcPts val="0"/>
              </a:spcBef>
              <a:buNone/>
            </a:pP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Administrativa</a:t>
            </a:r>
            <a:r>
              <a:rPr lang="en-US" sz="1800" b="1" dirty="0">
                <a:latin typeface="Courier New" panose="02070309020205020404" pitchFamily="49" charset="0"/>
                <a:cs typeface="Courier New" panose="02070309020205020404" pitchFamily="49" charset="0"/>
              </a:rPr>
              <a:t> (chairs)</a:t>
            </a:r>
          </a:p>
          <a:p>
            <a:pPr marL="3028950" indent="-3028950">
              <a:spcBef>
                <a:spcPts val="0"/>
              </a:spcBef>
              <a:buNone/>
            </a:pPr>
            <a:r>
              <a:rPr lang="en-US" sz="1800" b="1" dirty="0">
                <a:latin typeface="Courier New" panose="02070309020205020404" pitchFamily="49" charset="0"/>
                <a:cs typeface="Courier New" panose="02070309020205020404" pitchFamily="49" charset="0"/>
              </a:rPr>
              <a:t>- Draft status update (authors)</a:t>
            </a:r>
          </a:p>
          <a:p>
            <a:pPr marL="3028950" indent="-3028950">
              <a:spcBef>
                <a:spcPts val="0"/>
              </a:spcBef>
              <a:buNone/>
            </a:pPr>
            <a:r>
              <a:rPr lang="en-US" sz="1800" b="1" dirty="0">
                <a:latin typeface="Courier New" panose="02070309020205020404" pitchFamily="49" charset="0"/>
                <a:cs typeface="Courier New" panose="02070309020205020404" pitchFamily="49" charset="0"/>
              </a:rPr>
              <a:t>   see </a:t>
            </a:r>
            <a:r>
              <a:rPr lang="en-US" sz="1800" b="1" dirty="0">
                <a:latin typeface="Courier New" panose="02070309020205020404" pitchFamily="49" charset="0"/>
                <a:cs typeface="Courier New" panose="02070309020205020404" pitchFamily="49" charset="0"/>
                <a:hlinkClick r:id="rId2"/>
              </a:rPr>
              <a:t>https://tools.ietf.org/html/draft-ietf-detnet-dp-sol</a:t>
            </a:r>
            <a:endParaRPr lang="en-US" sz="1800" b="1" dirty="0">
              <a:latin typeface="Courier New" panose="02070309020205020404" pitchFamily="49" charset="0"/>
              <a:cs typeface="Courier New" panose="02070309020205020404" pitchFamily="49" charset="0"/>
            </a:endParaRPr>
          </a:p>
          <a:p>
            <a:pPr marL="3028950" indent="-3028950">
              <a:spcBef>
                <a:spcPts val="0"/>
              </a:spcBef>
              <a:buNone/>
            </a:pPr>
            <a:r>
              <a:rPr lang="en-US" sz="1800" b="1"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hlinkClick r:id="rId3"/>
              </a:rPr>
              <a:t>https://github.com/jounikor/draft-dt-detnet-dp-sol</a:t>
            </a:r>
            <a:endParaRPr lang="en-US" sz="1800" b="1" dirty="0">
              <a:latin typeface="Courier New" panose="02070309020205020404" pitchFamily="49" charset="0"/>
              <a:cs typeface="Courier New" panose="02070309020205020404" pitchFamily="49" charset="0"/>
            </a:endParaRPr>
          </a:p>
          <a:p>
            <a:pPr marL="3028950" indent="-3028950">
              <a:spcBef>
                <a:spcPts val="0"/>
              </a:spcBef>
              <a:buNone/>
            </a:pPr>
            <a:r>
              <a:rPr lang="en-US" sz="1800" b="1" dirty="0">
                <a:latin typeface="Courier New" panose="02070309020205020404" pitchFamily="49" charset="0"/>
                <a:cs typeface="Courier New" panose="02070309020205020404" pitchFamily="49" charset="0"/>
              </a:rPr>
              <a:t>- Contributions to address open issues (contributors)</a:t>
            </a:r>
          </a:p>
          <a:p>
            <a:pPr marL="3028950" indent="-3028950">
              <a:spcBef>
                <a:spcPts val="0"/>
              </a:spcBef>
              <a:buNone/>
            </a:pPr>
            <a:r>
              <a:rPr lang="en-US" sz="1800" b="1" dirty="0">
                <a:latin typeface="Courier New" panose="02070309020205020404" pitchFamily="49" charset="0"/>
                <a:cs typeface="Courier New" panose="02070309020205020404" pitchFamily="49" charset="0"/>
              </a:rPr>
              <a:t>- Next steps, including future meetings</a:t>
            </a:r>
          </a:p>
          <a:p>
            <a:pPr marL="3028950" indent="-3028950">
              <a:spcBef>
                <a:spcPts val="0"/>
              </a:spcBef>
              <a:buNone/>
            </a:pPr>
            <a:endParaRPr lang="en-US" sz="1800" b="1" dirty="0">
              <a:latin typeface="Courier New" panose="02070309020205020404" pitchFamily="49" charset="0"/>
              <a:cs typeface="Courier New" panose="02070309020205020404" pitchFamily="49" charset="0"/>
            </a:endParaRPr>
          </a:p>
          <a:p>
            <a:pPr marL="3028950" indent="-3028950">
              <a:spcBef>
                <a:spcPts val="0"/>
              </a:spcBef>
              <a:buNone/>
            </a:pPr>
            <a:endParaRPr lang="en-US" sz="1800" b="1"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a:t>IETF DetNet WG</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5</a:t>
            </a:fld>
            <a:endParaRPr lang="en-US"/>
          </a:p>
        </p:txBody>
      </p:sp>
    </p:spTree>
    <p:extLst>
      <p:ext uri="{BB962C8B-B14F-4D97-AF65-F5344CB8AC3E}">
        <p14:creationId xmlns:p14="http://schemas.microsoft.com/office/powerpoint/2010/main" val="1896458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EA1CB-98B7-463D-85CD-5C0030FD33DC}"/>
              </a:ext>
            </a:extLst>
          </p:cNvPr>
          <p:cNvSpPr>
            <a:spLocks noGrp="1"/>
          </p:cNvSpPr>
          <p:nvPr>
            <p:ph type="title"/>
          </p:nvPr>
        </p:nvSpPr>
        <p:spPr/>
        <p:txBody>
          <a:bodyPr/>
          <a:lstStyle/>
          <a:p>
            <a:r>
              <a:rPr lang="en-US" dirty="0"/>
              <a:t>Focusing Today’s Discussion</a:t>
            </a:r>
          </a:p>
        </p:txBody>
      </p:sp>
      <p:sp>
        <p:nvSpPr>
          <p:cNvPr id="3" name="Content Placeholder 2">
            <a:extLst>
              <a:ext uri="{FF2B5EF4-FFF2-40B4-BE49-F238E27FC236}">
                <a16:creationId xmlns:a16="http://schemas.microsoft.com/office/drawing/2014/main" id="{3A7794FB-45F3-44EB-BFC8-3303DCEB2D3A}"/>
              </a:ext>
            </a:extLst>
          </p:cNvPr>
          <p:cNvSpPr>
            <a:spLocks noGrp="1"/>
          </p:cNvSpPr>
          <p:nvPr>
            <p:ph idx="1"/>
          </p:nvPr>
        </p:nvSpPr>
        <p:spPr>
          <a:xfrm>
            <a:off x="594360" y="914401"/>
            <a:ext cx="10698480" cy="4800600"/>
          </a:xfrm>
        </p:spPr>
        <p:txBody>
          <a:bodyPr>
            <a:normAutofit lnSpcReduction="10000"/>
          </a:bodyPr>
          <a:lstStyle/>
          <a:p>
            <a:r>
              <a:rPr lang="en-US" dirty="0"/>
              <a:t>Key open question:</a:t>
            </a:r>
          </a:p>
          <a:p>
            <a:pPr lvl="1"/>
            <a:r>
              <a:rPr lang="en-US" dirty="0"/>
              <a:t>IP end to end support</a:t>
            </a:r>
          </a:p>
          <a:p>
            <a:pPr lvl="2"/>
            <a:r>
              <a:rPr lang="en-US" dirty="0"/>
              <a:t>Converging on D-CW/MPLS service and PR-EF, so not focus of today’s discussion</a:t>
            </a:r>
          </a:p>
          <a:p>
            <a:pPr lvl="2"/>
            <a:endParaRPr lang="en-US" dirty="0"/>
          </a:p>
          <a:p>
            <a:r>
              <a:rPr lang="en-US" dirty="0" err="1"/>
              <a:t>Detnet</a:t>
            </a:r>
            <a:r>
              <a:rPr lang="en-US" dirty="0"/>
              <a:t> services</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Congestion protection and latency control: usage of allocated resources (queuing, policing, shaping).</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Explicit routes: select/apply the flow specific path.</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Service protection: recognize </a:t>
            </a:r>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compound and member flows for replication an elimination. 	</a:t>
            </a:r>
          </a:p>
          <a:p>
            <a:r>
              <a:rPr lang="en-US" dirty="0" err="1"/>
              <a:t>Detnet</a:t>
            </a:r>
            <a:r>
              <a:rPr lang="en-US" dirty="0"/>
              <a:t> scenarios (simplified)</a:t>
            </a:r>
          </a:p>
          <a:p>
            <a:pPr lvl="1"/>
            <a:r>
              <a:rPr lang="en-US" dirty="0" err="1"/>
              <a:t>IPvX</a:t>
            </a:r>
            <a:r>
              <a:rPr lang="en-US" dirty="0"/>
              <a:t> end to end service </a:t>
            </a:r>
          </a:p>
          <a:p>
            <a:pPr lvl="1"/>
            <a:r>
              <a:rPr lang="en-US" dirty="0"/>
              <a:t>TSN over </a:t>
            </a:r>
            <a:r>
              <a:rPr lang="en-US" dirty="0" err="1"/>
              <a:t>DetNet</a:t>
            </a:r>
            <a:endParaRPr lang="en-US" dirty="0"/>
          </a:p>
          <a:p>
            <a:pPr lvl="1"/>
            <a:endParaRPr lang="en-US" dirty="0"/>
          </a:p>
        </p:txBody>
      </p:sp>
      <p:sp>
        <p:nvSpPr>
          <p:cNvPr id="4" name="Footer Placeholder 3">
            <a:extLst>
              <a:ext uri="{FF2B5EF4-FFF2-40B4-BE49-F238E27FC236}">
                <a16:creationId xmlns:a16="http://schemas.microsoft.com/office/drawing/2014/main" id="{E26DCCE3-89FB-4C84-88AA-F9DCFD8F1A5D}"/>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D42D6D12-16DD-49B3-A426-91DE017AC62A}"/>
              </a:ext>
            </a:extLst>
          </p:cNvPr>
          <p:cNvSpPr>
            <a:spLocks noGrp="1"/>
          </p:cNvSpPr>
          <p:nvPr>
            <p:ph type="sldNum" sz="quarter" idx="12"/>
          </p:nvPr>
        </p:nvSpPr>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1253124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E8472-509E-4677-A3B4-B488217DD169}"/>
              </a:ext>
            </a:extLst>
          </p:cNvPr>
          <p:cNvSpPr>
            <a:spLocks noGrp="1"/>
          </p:cNvSpPr>
          <p:nvPr>
            <p:ph type="title"/>
          </p:nvPr>
        </p:nvSpPr>
        <p:spPr>
          <a:xfrm>
            <a:off x="1877407" y="0"/>
            <a:ext cx="8242730" cy="914400"/>
          </a:xfrm>
        </p:spPr>
        <p:txBody>
          <a:bodyPr>
            <a:noAutofit/>
          </a:bodyPr>
          <a:lstStyle/>
          <a:p>
            <a:r>
              <a:rPr lang="en-US" sz="3600" dirty="0"/>
              <a:t>Simplified </a:t>
            </a:r>
            <a:r>
              <a:rPr lang="en-US" sz="3600" dirty="0" err="1"/>
              <a:t>IPvX</a:t>
            </a:r>
            <a:r>
              <a:rPr lang="en-US" sz="3600" dirty="0"/>
              <a:t> End to End Service</a:t>
            </a:r>
          </a:p>
        </p:txBody>
      </p:sp>
      <p:sp>
        <p:nvSpPr>
          <p:cNvPr id="3" name="Content Placeholder 2">
            <a:extLst>
              <a:ext uri="{FF2B5EF4-FFF2-40B4-BE49-F238E27FC236}">
                <a16:creationId xmlns:a16="http://schemas.microsoft.com/office/drawing/2014/main" id="{4223ECA7-4FA7-4AB4-BDAD-39326FE78281}"/>
              </a:ext>
            </a:extLst>
          </p:cNvPr>
          <p:cNvSpPr>
            <a:spLocks noGrp="1"/>
          </p:cNvSpPr>
          <p:nvPr>
            <p:ph idx="1"/>
          </p:nvPr>
        </p:nvSpPr>
        <p:spPr>
          <a:xfrm>
            <a:off x="594360" y="4121735"/>
            <a:ext cx="10698480" cy="2382304"/>
          </a:xfrm>
        </p:spPr>
        <p:txBody>
          <a:bodyPr>
            <a:normAutofit fontScale="92500" lnSpcReduction="10000"/>
          </a:bodyPr>
          <a:lstStyle/>
          <a:p>
            <a:r>
              <a:rPr lang="en-US" dirty="0" err="1"/>
              <a:t>DetNet</a:t>
            </a:r>
            <a:r>
              <a:rPr lang="en-US" dirty="0"/>
              <a:t> Service is end to end</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Congestion protection and latency control: usage of allocated resources (queuing, policing, shaping).</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Explicit routes: select/apply the flow specific path.</a:t>
            </a:r>
            <a:endParaRPr lang="en-US" dirty="0"/>
          </a:p>
          <a:p>
            <a:r>
              <a:rPr lang="en-US" dirty="0"/>
              <a:t>Service protection is per link/sub net</a:t>
            </a:r>
          </a:p>
          <a:p>
            <a:pPr marL="909638" lvl="3" indent="-342900">
              <a:buFont typeface="+mj-lt"/>
              <a:buAutoNum type="arabicPeriod" startAt="3"/>
            </a:pPr>
            <a:r>
              <a:rPr lang="en-US" dirty="0">
                <a:latin typeface="Courier New" panose="02070309020205020404" pitchFamily="49" charset="0"/>
                <a:cs typeface="Courier New" panose="02070309020205020404" pitchFamily="49" charset="0"/>
              </a:rPr>
              <a:t>Service protection: recognize </a:t>
            </a:r>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compound and member flows for replication an elimination.</a:t>
            </a:r>
            <a:endParaRPr lang="en-US" dirty="0"/>
          </a:p>
          <a:p>
            <a:pPr lvl="1"/>
            <a:endParaRPr lang="en-US" dirty="0"/>
          </a:p>
          <a:p>
            <a:endParaRPr lang="en-US" dirty="0"/>
          </a:p>
        </p:txBody>
      </p:sp>
      <p:sp>
        <p:nvSpPr>
          <p:cNvPr id="4" name="Footer Placeholder 3">
            <a:extLst>
              <a:ext uri="{FF2B5EF4-FFF2-40B4-BE49-F238E27FC236}">
                <a16:creationId xmlns:a16="http://schemas.microsoft.com/office/drawing/2014/main" id="{9540A95D-1E64-47D8-AF1A-803A281471B8}"/>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EF8F2299-7CF8-40A5-8B1D-D9E0DC60D843}"/>
              </a:ext>
            </a:extLst>
          </p:cNvPr>
          <p:cNvSpPr>
            <a:spLocks noGrp="1"/>
          </p:cNvSpPr>
          <p:nvPr>
            <p:ph type="sldNum" sz="quarter" idx="12"/>
          </p:nvPr>
        </p:nvSpPr>
        <p:spPr/>
        <p:txBody>
          <a:bodyPr/>
          <a:lstStyle/>
          <a:p>
            <a:fld id="{BA9B540C-44DA-4F69-89C9-7C84606640D3}" type="slidenum">
              <a:rPr lang="en-US" smtClean="0"/>
              <a:pPr/>
              <a:t>7</a:t>
            </a:fld>
            <a:endParaRPr lang="en-US"/>
          </a:p>
        </p:txBody>
      </p:sp>
      <p:sp>
        <p:nvSpPr>
          <p:cNvPr id="6" name="TextBox 8">
            <a:extLst>
              <a:ext uri="{FF2B5EF4-FFF2-40B4-BE49-F238E27FC236}">
                <a16:creationId xmlns:a16="http://schemas.microsoft.com/office/drawing/2014/main" id="{467F7764-F4E3-418C-AD3C-5341D447CB34}"/>
              </a:ext>
            </a:extLst>
          </p:cNvPr>
          <p:cNvSpPr txBox="1"/>
          <p:nvPr/>
        </p:nvSpPr>
        <p:spPr>
          <a:xfrm>
            <a:off x="2057400" y="943384"/>
            <a:ext cx="7702750" cy="2092881"/>
          </a:xfrm>
          <a:prstGeom prst="rect">
            <a:avLst/>
          </a:prstGeom>
          <a:solidFill>
            <a:schemeClr val="bg1">
              <a:lumMod val="95000"/>
            </a:schemeClr>
          </a:solidFill>
          <a:ln>
            <a:solidFill>
              <a:schemeClr val="bg1">
                <a:lumMod val="75000"/>
              </a:schemeClr>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1400" b="1" dirty="0" err="1">
                <a:latin typeface="Courier New" panose="02070309020205020404" pitchFamily="49" charset="0"/>
                <a:cs typeface="Courier New" panose="02070309020205020404" pitchFamily="49" charset="0"/>
              </a:rPr>
              <a:t>DetNet</a:t>
            </a:r>
            <a:r>
              <a:rPr lang="en-US" sz="1400" b="1" dirty="0">
                <a:latin typeface="Courier New" panose="02070309020205020404" pitchFamily="49" charset="0"/>
                <a:cs typeface="Courier New" panose="02070309020205020404" pitchFamily="49" charset="0"/>
              </a:rPr>
              <a:t>           Relay         Transit        Relay        </a:t>
            </a:r>
            <a:r>
              <a:rPr lang="en-US" sz="1400" b="1" dirty="0" err="1">
                <a:latin typeface="Courier New" panose="02070309020205020404" pitchFamily="49" charset="0"/>
                <a:cs typeface="Courier New" panose="02070309020205020404" pitchFamily="49" charset="0"/>
              </a:rPr>
              <a:t>DetNet</a:t>
            </a:r>
            <a:endParaRPr lang="en-US" sz="1400" b="1" dirty="0">
              <a:latin typeface="Courier New" panose="02070309020205020404" pitchFamily="49" charset="0"/>
              <a:cs typeface="Courier New" panose="02070309020205020404" pitchFamily="49" charset="0"/>
            </a:endParaRPr>
          </a:p>
          <a:p>
            <a:pPr>
              <a:lnSpc>
                <a:spcPts val="1200"/>
              </a:lnSpc>
            </a:pPr>
            <a:r>
              <a:rPr lang="en-US" sz="1400" b="1" dirty="0">
                <a:latin typeface="Courier New" panose="02070309020205020404" pitchFamily="49" charset="0"/>
                <a:cs typeface="Courier New" panose="02070309020205020404" pitchFamily="49" charset="0"/>
              </a:rPr>
              <a:t>End System       Node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End System</a:t>
            </a:r>
          </a:p>
          <a:p>
            <a:pPr>
              <a:lnSpc>
                <a:spcPts val="1200"/>
              </a:lnSpc>
            </a:pPr>
            <a:r>
              <a:rPr lang="en-US" sz="1400" b="1" dirty="0">
                <a:latin typeface="Courier New" panose="02070309020205020404" pitchFamily="49" charset="0"/>
                <a:cs typeface="Courier New" panose="02070309020205020404" pitchFamily="49" charset="0"/>
              </a:rPr>
              <a:t>+---------+     (Router)         (LSR)        (Router)     +---------+</a:t>
            </a:r>
          </a:p>
          <a:p>
            <a:pPr>
              <a:lnSpc>
                <a:spcPts val="1200"/>
              </a:lnSpc>
            </a:pPr>
            <a:r>
              <a:rPr lang="en-US" sz="1400" b="1" dirty="0">
                <a:latin typeface="Courier New" panose="02070309020205020404" pitchFamily="49" charset="0"/>
                <a:cs typeface="Courier New" panose="02070309020205020404" pitchFamily="49" charset="0"/>
              </a:rPr>
              <a:t>|  Appl.  |&lt;---------------- End to End Service ----------&gt;|  Appl.  |</a:t>
            </a:r>
          </a:p>
          <a:p>
            <a:pPr>
              <a:lnSpc>
                <a:spcPts val="1200"/>
              </a:lnSpc>
            </a:pPr>
            <a:r>
              <a:rPr lang="en-US" sz="1400" b="1" dirty="0">
                <a:latin typeface="Courier New" panose="02070309020205020404" pitchFamily="49" charset="0"/>
                <a:cs typeface="Courier New" panose="02070309020205020404" pitchFamily="49" charset="0"/>
              </a:rPr>
              <a:t>+---------+    +---------+                   +---------+   +---------+</a:t>
            </a:r>
          </a:p>
          <a:p>
            <a:pPr>
              <a:lnSpc>
                <a:spcPts val="1200"/>
              </a:lnSpc>
            </a:pPr>
            <a:r>
              <a:rPr lang="en-US" sz="1400" b="1" dirty="0">
                <a:latin typeface="Courier New" panose="02070309020205020404" pitchFamily="49" charset="0"/>
                <a:cs typeface="Courier New" panose="02070309020205020404" pitchFamily="49" charset="0"/>
              </a:rPr>
              <a:t>| Service |&lt;---| Service |--- </a:t>
            </a:r>
            <a:r>
              <a:rPr lang="en-US" sz="1400" b="1" dirty="0" err="1">
                <a:latin typeface="Courier New" panose="02070309020205020404" pitchFamily="49" charset="0"/>
                <a:cs typeface="Courier New" panose="02070309020205020404" pitchFamily="49" charset="0"/>
              </a:rPr>
              <a:t>DetNet</a:t>
            </a:r>
            <a:r>
              <a:rPr lang="en-US" sz="1400" b="1" dirty="0">
                <a:latin typeface="Courier New" panose="02070309020205020404" pitchFamily="49" charset="0"/>
                <a:cs typeface="Courier New" panose="02070309020205020404" pitchFamily="49" charset="0"/>
              </a:rPr>
              <a:t> flow ---: Service :--&gt;| Service |</a:t>
            </a:r>
          </a:p>
          <a:p>
            <a:pPr>
              <a:lnSpc>
                <a:spcPts val="1200"/>
              </a:lnSpc>
            </a:pPr>
            <a:r>
              <a:rPr lang="en-US" sz="1400" b="1" dirty="0">
                <a:latin typeface="Courier New" panose="02070309020205020404" pitchFamily="49" charset="0"/>
                <a:cs typeface="Courier New" panose="02070309020205020404" pitchFamily="49" charset="0"/>
              </a:rPr>
              <a:t>+---------+    +---+-+---+    +---------+    +---+-+---+   +---------+</a:t>
            </a:r>
          </a:p>
          <a:p>
            <a:pPr>
              <a:lnSpc>
                <a:spcPts val="1200"/>
              </a:lnSpc>
            </a:pPr>
            <a:r>
              <a:rPr lang="en-US" sz="1400" b="1" dirty="0">
                <a:latin typeface="Courier New" panose="02070309020205020404" pitchFamily="49" charset="0"/>
                <a:cs typeface="Courier New" panose="02070309020205020404" pitchFamily="49" charset="0"/>
              </a:rPr>
              <a:t>|DN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a:t>
            </a:r>
          </a:p>
          <a:p>
            <a:pPr>
              <a:lnSpc>
                <a:spcPts val="1200"/>
              </a:lnSpc>
            </a:pPr>
            <a:r>
              <a:rPr lang="en-US" sz="1400" b="1" dirty="0">
                <a:latin typeface="Courier New" panose="02070309020205020404" pitchFamily="49" charset="0"/>
                <a:cs typeface="Courier New" panose="02070309020205020404" pitchFamily="49" charset="0"/>
              </a:rPr>
              <a:t>+-------.-+    +-.-+ +-.-+    +--.----.-+    +-.-+ +-.-+   +---.-----+</a:t>
            </a:r>
          </a:p>
          <a:p>
            <a:pPr>
              <a:lnSpc>
                <a:spcPts val="1200"/>
              </a:lnSpc>
            </a:pPr>
            <a:r>
              <a:rPr lang="en-US" sz="1400" b="1" dirty="0">
                <a:latin typeface="Courier New" panose="02070309020205020404" pitchFamily="49" charset="0"/>
                <a:cs typeface="Courier New" panose="02070309020205020404" pitchFamily="49" charset="0"/>
              </a:rPr>
              <a:t>        :  Link  :    /  ,-----.  \   :  Link  :    /  ,-----.  \</a:t>
            </a:r>
          </a:p>
          <a:p>
            <a:pPr>
              <a:lnSpc>
                <a:spcPts val="1200"/>
              </a:lnSpc>
            </a:pPr>
            <a:r>
              <a:rPr lang="en-US" sz="1400" b="1" dirty="0">
                <a:latin typeface="Courier New" panose="02070309020205020404" pitchFamily="49" charset="0"/>
                <a:cs typeface="Courier New" panose="02070309020205020404" pitchFamily="49" charset="0"/>
              </a:rPr>
              <a:t>        +........+    +-[  Sub  ]-+   +........+    +-[  Sub  ]-+</a:t>
            </a:r>
          </a:p>
          <a:p>
            <a:pPr>
              <a:lnSpc>
                <a:spcPts val="1200"/>
              </a:lnSpc>
            </a:pPr>
            <a:r>
              <a:rPr lang="en-US" sz="1400" b="1" dirty="0">
                <a:latin typeface="Courier New" panose="02070309020205020404" pitchFamily="49" charset="0"/>
                <a:cs typeface="Courier New" panose="02070309020205020404" pitchFamily="49" charset="0"/>
              </a:rPr>
              <a:t>                        [Network]                     [Network]</a:t>
            </a:r>
          </a:p>
          <a:p>
            <a:pPr>
              <a:lnSpc>
                <a:spcPts val="1200"/>
              </a:lnSpc>
            </a:pPr>
            <a:r>
              <a:rPr lang="en-US" sz="1400" b="1" dirty="0">
                <a:latin typeface="Courier New" panose="02070309020205020404" pitchFamily="49" charset="0"/>
                <a:cs typeface="Courier New" panose="02070309020205020404" pitchFamily="49" charset="0"/>
              </a:rPr>
              <a:t>                         `-----'                       `-----'</a:t>
            </a:r>
          </a:p>
        </p:txBody>
      </p:sp>
      <p:sp>
        <p:nvSpPr>
          <p:cNvPr id="7" name="Speech Bubble: Rectangle with Corners Rounded 6">
            <a:extLst>
              <a:ext uri="{FF2B5EF4-FFF2-40B4-BE49-F238E27FC236}">
                <a16:creationId xmlns:a16="http://schemas.microsoft.com/office/drawing/2014/main" id="{ABAECBA9-CA4D-4BA6-8B30-DF37C01C57AE}"/>
              </a:ext>
            </a:extLst>
          </p:cNvPr>
          <p:cNvSpPr/>
          <p:nvPr/>
        </p:nvSpPr>
        <p:spPr>
          <a:xfrm>
            <a:off x="266091" y="136482"/>
            <a:ext cx="1611316" cy="1328023"/>
          </a:xfrm>
          <a:prstGeom prst="wedgeRoundRectCallout">
            <a:avLst>
              <a:gd name="adj1" fmla="val 60558"/>
              <a:gd name="adj2" fmla="val 621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Application</a:t>
            </a:r>
            <a:br>
              <a:rPr lang="en-US" dirty="0"/>
            </a:br>
            <a:r>
              <a:rPr lang="en-US" dirty="0"/>
              <a:t>L4 Transport</a:t>
            </a:r>
          </a:p>
          <a:p>
            <a:pPr algn="ctr"/>
            <a:r>
              <a:rPr lang="en-US" dirty="0"/>
              <a:t>IP</a:t>
            </a:r>
          </a:p>
          <a:p>
            <a:pPr algn="ctr"/>
            <a:r>
              <a:rPr lang="en-US" dirty="0"/>
              <a:t>TSN</a:t>
            </a:r>
          </a:p>
        </p:txBody>
      </p:sp>
      <p:sp>
        <p:nvSpPr>
          <p:cNvPr id="8" name="Speech Bubble: Rectangle with Corners Rounded 7">
            <a:extLst>
              <a:ext uri="{FF2B5EF4-FFF2-40B4-BE49-F238E27FC236}">
                <a16:creationId xmlns:a16="http://schemas.microsoft.com/office/drawing/2014/main" id="{8E5C3BE3-2712-4522-B4E0-2E5DBA08671A}"/>
              </a:ext>
            </a:extLst>
          </p:cNvPr>
          <p:cNvSpPr/>
          <p:nvPr/>
        </p:nvSpPr>
        <p:spPr>
          <a:xfrm>
            <a:off x="10120136" y="303967"/>
            <a:ext cx="1611316" cy="1328023"/>
          </a:xfrm>
          <a:prstGeom prst="wedgeRoundRectCallout">
            <a:avLst>
              <a:gd name="adj1" fmla="val -84943"/>
              <a:gd name="adj2" fmla="val 437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Application</a:t>
            </a:r>
            <a:br>
              <a:rPr lang="en-US" dirty="0"/>
            </a:br>
            <a:r>
              <a:rPr lang="en-US" dirty="0"/>
              <a:t>L4 Transport</a:t>
            </a:r>
          </a:p>
          <a:p>
            <a:pPr algn="ctr"/>
            <a:r>
              <a:rPr lang="en-US" dirty="0"/>
              <a:t>IP</a:t>
            </a:r>
          </a:p>
          <a:p>
            <a:pPr algn="ctr"/>
            <a:r>
              <a:rPr lang="en-US" dirty="0"/>
              <a:t>TSN</a:t>
            </a:r>
          </a:p>
        </p:txBody>
      </p:sp>
      <p:sp>
        <p:nvSpPr>
          <p:cNvPr id="9" name="Speech Bubble: Rectangle with Corners Rounded 8">
            <a:extLst>
              <a:ext uri="{FF2B5EF4-FFF2-40B4-BE49-F238E27FC236}">
                <a16:creationId xmlns:a16="http://schemas.microsoft.com/office/drawing/2014/main" id="{07DCDD7D-8ED7-40D6-A401-5315D32F3736}"/>
              </a:ext>
            </a:extLst>
          </p:cNvPr>
          <p:cNvSpPr/>
          <p:nvPr/>
        </p:nvSpPr>
        <p:spPr>
          <a:xfrm>
            <a:off x="2777886" y="3224688"/>
            <a:ext cx="677051" cy="408623"/>
          </a:xfrm>
          <a:prstGeom prst="wedgeRoundRectCallout">
            <a:avLst>
              <a:gd name="adj1" fmla="val 24184"/>
              <a:gd name="adj2" fmla="val -20003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a:t>
            </a:r>
          </a:p>
        </p:txBody>
      </p:sp>
      <p:sp>
        <p:nvSpPr>
          <p:cNvPr id="10" name="Speech Bubble: Rectangle with Corners Rounded 9">
            <a:extLst>
              <a:ext uri="{FF2B5EF4-FFF2-40B4-BE49-F238E27FC236}">
                <a16:creationId xmlns:a16="http://schemas.microsoft.com/office/drawing/2014/main" id="{65555727-4B6C-4F0E-8024-FF490543D12C}"/>
              </a:ext>
            </a:extLst>
          </p:cNvPr>
          <p:cNvSpPr/>
          <p:nvPr/>
        </p:nvSpPr>
        <p:spPr>
          <a:xfrm>
            <a:off x="5249848" y="3617424"/>
            <a:ext cx="1652311" cy="408623"/>
          </a:xfrm>
          <a:prstGeom prst="wedgeRoundRectCallout">
            <a:avLst>
              <a:gd name="adj1" fmla="val -33521"/>
              <a:gd name="adj2" fmla="val -2213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May be MPLS</a:t>
            </a:r>
          </a:p>
        </p:txBody>
      </p:sp>
      <p:sp>
        <p:nvSpPr>
          <p:cNvPr id="11" name="Speech Bubble: Rectangle with Corners Rounded 10">
            <a:extLst>
              <a:ext uri="{FF2B5EF4-FFF2-40B4-BE49-F238E27FC236}">
                <a16:creationId xmlns:a16="http://schemas.microsoft.com/office/drawing/2014/main" id="{BEAB2582-D90A-4182-BCC6-205050A42B02}"/>
              </a:ext>
            </a:extLst>
          </p:cNvPr>
          <p:cNvSpPr/>
          <p:nvPr/>
        </p:nvSpPr>
        <p:spPr>
          <a:xfrm>
            <a:off x="5253477" y="3665268"/>
            <a:ext cx="1652311" cy="408623"/>
          </a:xfrm>
          <a:prstGeom prst="wedgeRoundRectCallout">
            <a:avLst>
              <a:gd name="adj1" fmla="val 35874"/>
              <a:gd name="adj2" fmla="val -3065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May be MPLS</a:t>
            </a:r>
          </a:p>
        </p:txBody>
      </p:sp>
      <p:sp>
        <p:nvSpPr>
          <p:cNvPr id="12" name="Speech Bubble: Rectangle with Corners Rounded 11">
            <a:extLst>
              <a:ext uri="{FF2B5EF4-FFF2-40B4-BE49-F238E27FC236}">
                <a16:creationId xmlns:a16="http://schemas.microsoft.com/office/drawing/2014/main" id="{DC741D3D-1A2F-48A0-92BC-C2B33E627F08}"/>
              </a:ext>
            </a:extLst>
          </p:cNvPr>
          <p:cNvSpPr/>
          <p:nvPr/>
        </p:nvSpPr>
        <p:spPr>
          <a:xfrm>
            <a:off x="8697070" y="3617423"/>
            <a:ext cx="677051" cy="408623"/>
          </a:xfrm>
          <a:prstGeom prst="wedgeRoundRectCallout">
            <a:avLst>
              <a:gd name="adj1" fmla="val -38411"/>
              <a:gd name="adj2" fmla="val -2177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a:t>
            </a:r>
          </a:p>
        </p:txBody>
      </p:sp>
      <p:sp>
        <p:nvSpPr>
          <p:cNvPr id="13" name="Rectangle: Rounded Corners 12">
            <a:extLst>
              <a:ext uri="{FF2B5EF4-FFF2-40B4-BE49-F238E27FC236}">
                <a16:creationId xmlns:a16="http://schemas.microsoft.com/office/drawing/2014/main" id="{6FD8E5B1-2615-4FF8-B8DC-19D8E7783A7B}"/>
              </a:ext>
            </a:extLst>
          </p:cNvPr>
          <p:cNvSpPr/>
          <p:nvPr/>
        </p:nvSpPr>
        <p:spPr>
          <a:xfrm>
            <a:off x="3153778" y="1589472"/>
            <a:ext cx="715523" cy="457583"/>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3AEE9D0E-E2D6-4D96-B6D5-7547BA9D5F26}"/>
              </a:ext>
            </a:extLst>
          </p:cNvPr>
          <p:cNvSpPr/>
          <p:nvPr/>
        </p:nvSpPr>
        <p:spPr>
          <a:xfrm>
            <a:off x="8017901" y="1611744"/>
            <a:ext cx="516499" cy="457583"/>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605054E6-46B2-499E-A7D1-960F1089DF2A}"/>
              </a:ext>
            </a:extLst>
          </p:cNvPr>
          <p:cNvSpPr/>
          <p:nvPr/>
        </p:nvSpPr>
        <p:spPr>
          <a:xfrm>
            <a:off x="4757043" y="1612286"/>
            <a:ext cx="2291197" cy="434770"/>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78224046-02AA-45A6-AE4F-6823FB2B51DB}"/>
              </a:ext>
            </a:extLst>
          </p:cNvPr>
          <p:cNvSpPr/>
          <p:nvPr/>
        </p:nvSpPr>
        <p:spPr>
          <a:xfrm>
            <a:off x="404736" y="1989824"/>
            <a:ext cx="1104475" cy="457583"/>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Pref Domain</a:t>
            </a:r>
          </a:p>
        </p:txBody>
      </p:sp>
      <p:sp>
        <p:nvSpPr>
          <p:cNvPr id="17" name="TextBox 16">
            <a:extLst>
              <a:ext uri="{FF2B5EF4-FFF2-40B4-BE49-F238E27FC236}">
                <a16:creationId xmlns:a16="http://schemas.microsoft.com/office/drawing/2014/main" id="{3870378B-6CBB-42F8-B866-EF776AF5B2C8}"/>
              </a:ext>
            </a:extLst>
          </p:cNvPr>
          <p:cNvSpPr txBox="1"/>
          <p:nvPr/>
        </p:nvSpPr>
        <p:spPr>
          <a:xfrm>
            <a:off x="3153778" y="-1219200"/>
            <a:ext cx="122822" cy="369332"/>
          </a:xfrm>
          <a:prstGeom prst="rect">
            <a:avLst/>
          </a:prstGeom>
          <a:noFill/>
        </p:spPr>
        <p:txBody>
          <a:bodyPr wrap="square" rtlCol="0">
            <a:spAutoFit/>
          </a:bodyPr>
          <a:lstStyle/>
          <a:p>
            <a:endParaRPr lang="en-US" dirty="0"/>
          </a:p>
        </p:txBody>
      </p:sp>
      <p:sp>
        <p:nvSpPr>
          <p:cNvPr id="18" name="TextBox 17">
            <a:extLst>
              <a:ext uri="{FF2B5EF4-FFF2-40B4-BE49-F238E27FC236}">
                <a16:creationId xmlns:a16="http://schemas.microsoft.com/office/drawing/2014/main" id="{EFCA23B5-FC1A-4CBC-8A74-8DD25A8C4F04}"/>
              </a:ext>
            </a:extLst>
          </p:cNvPr>
          <p:cNvSpPr txBox="1"/>
          <p:nvPr/>
        </p:nvSpPr>
        <p:spPr>
          <a:xfrm>
            <a:off x="94331" y="6248400"/>
            <a:ext cx="11716669" cy="400110"/>
          </a:xfrm>
          <a:prstGeom prst="rect">
            <a:avLst/>
          </a:prstGeom>
          <a:noFill/>
        </p:spPr>
        <p:txBody>
          <a:bodyPr wrap="none" rtlCol="0">
            <a:spAutoFit/>
          </a:bodyPr>
          <a:lstStyle/>
          <a:p>
            <a:r>
              <a:rPr lang="en-US" sz="2000" b="1" i="1" dirty="0">
                <a:solidFill>
                  <a:schemeClr val="tx2"/>
                </a:solidFill>
              </a:rPr>
              <a:t>Question: Is no end-to-end (IP) PREF an acceptable simplification for the initial </a:t>
            </a:r>
            <a:r>
              <a:rPr lang="en-US" sz="2000" b="1" i="1" dirty="0" err="1">
                <a:solidFill>
                  <a:schemeClr val="tx2"/>
                </a:solidFill>
              </a:rPr>
              <a:t>DetNet</a:t>
            </a:r>
            <a:r>
              <a:rPr lang="en-US" sz="2000" b="1" i="1" dirty="0">
                <a:solidFill>
                  <a:schemeClr val="tx2"/>
                </a:solidFill>
              </a:rPr>
              <a:t> IP solution?</a:t>
            </a:r>
          </a:p>
        </p:txBody>
      </p:sp>
    </p:spTree>
    <p:extLst>
      <p:ext uri="{BB962C8B-B14F-4D97-AF65-F5344CB8AC3E}">
        <p14:creationId xmlns:p14="http://schemas.microsoft.com/office/powerpoint/2010/main" val="1660315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E8472-509E-4677-A3B4-B488217DD169}"/>
              </a:ext>
            </a:extLst>
          </p:cNvPr>
          <p:cNvSpPr>
            <a:spLocks noGrp="1"/>
          </p:cNvSpPr>
          <p:nvPr>
            <p:ph type="title"/>
          </p:nvPr>
        </p:nvSpPr>
        <p:spPr>
          <a:xfrm>
            <a:off x="1877407" y="0"/>
            <a:ext cx="8242730" cy="914400"/>
          </a:xfrm>
        </p:spPr>
        <p:txBody>
          <a:bodyPr>
            <a:noAutofit/>
          </a:bodyPr>
          <a:lstStyle/>
          <a:p>
            <a:r>
              <a:rPr lang="en-US" sz="3600" dirty="0"/>
              <a:t>Unified CW </a:t>
            </a:r>
            <a:r>
              <a:rPr lang="en-US" sz="3600" dirty="0" err="1"/>
              <a:t>IPvX</a:t>
            </a:r>
            <a:r>
              <a:rPr lang="en-US" sz="3600" dirty="0"/>
              <a:t> End to End Service</a:t>
            </a:r>
          </a:p>
        </p:txBody>
      </p:sp>
      <p:sp>
        <p:nvSpPr>
          <p:cNvPr id="3" name="Content Placeholder 2">
            <a:extLst>
              <a:ext uri="{FF2B5EF4-FFF2-40B4-BE49-F238E27FC236}">
                <a16:creationId xmlns:a16="http://schemas.microsoft.com/office/drawing/2014/main" id="{4223ECA7-4FA7-4AB4-BDAD-39326FE78281}"/>
              </a:ext>
            </a:extLst>
          </p:cNvPr>
          <p:cNvSpPr>
            <a:spLocks noGrp="1"/>
          </p:cNvSpPr>
          <p:nvPr>
            <p:ph idx="1"/>
          </p:nvPr>
        </p:nvSpPr>
        <p:spPr>
          <a:xfrm>
            <a:off x="594360" y="4121735"/>
            <a:ext cx="10698480" cy="2382304"/>
          </a:xfrm>
        </p:spPr>
        <p:txBody>
          <a:bodyPr>
            <a:normAutofit/>
          </a:bodyPr>
          <a:lstStyle/>
          <a:p>
            <a:r>
              <a:rPr lang="en-US" dirty="0" err="1"/>
              <a:t>DetNet</a:t>
            </a:r>
            <a:r>
              <a:rPr lang="en-US" dirty="0"/>
              <a:t> Service is end to end</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Congestion protection and latency control: usage of allocated resources (queuing, policing, shaping).</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Explicit routes: select/apply the flow specific path.</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Service protection: recognize </a:t>
            </a:r>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compound and member flows for replication an elimination.</a:t>
            </a:r>
            <a:endParaRPr lang="en-US" dirty="0"/>
          </a:p>
          <a:p>
            <a:pPr lvl="1"/>
            <a:endParaRPr lang="en-US" dirty="0"/>
          </a:p>
          <a:p>
            <a:endParaRPr lang="en-US" dirty="0"/>
          </a:p>
        </p:txBody>
      </p:sp>
      <p:sp>
        <p:nvSpPr>
          <p:cNvPr id="4" name="Footer Placeholder 3">
            <a:extLst>
              <a:ext uri="{FF2B5EF4-FFF2-40B4-BE49-F238E27FC236}">
                <a16:creationId xmlns:a16="http://schemas.microsoft.com/office/drawing/2014/main" id="{9540A95D-1E64-47D8-AF1A-803A281471B8}"/>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EF8F2299-7CF8-40A5-8B1D-D9E0DC60D843}"/>
              </a:ext>
            </a:extLst>
          </p:cNvPr>
          <p:cNvSpPr>
            <a:spLocks noGrp="1"/>
          </p:cNvSpPr>
          <p:nvPr>
            <p:ph type="sldNum" sz="quarter" idx="12"/>
          </p:nvPr>
        </p:nvSpPr>
        <p:spPr/>
        <p:txBody>
          <a:bodyPr/>
          <a:lstStyle/>
          <a:p>
            <a:fld id="{BA9B540C-44DA-4F69-89C9-7C84606640D3}" type="slidenum">
              <a:rPr lang="en-US" smtClean="0"/>
              <a:pPr/>
              <a:t>8</a:t>
            </a:fld>
            <a:endParaRPr lang="en-US"/>
          </a:p>
        </p:txBody>
      </p:sp>
      <p:sp>
        <p:nvSpPr>
          <p:cNvPr id="6" name="TextBox 8">
            <a:extLst>
              <a:ext uri="{FF2B5EF4-FFF2-40B4-BE49-F238E27FC236}">
                <a16:creationId xmlns:a16="http://schemas.microsoft.com/office/drawing/2014/main" id="{467F7764-F4E3-418C-AD3C-5341D447CB34}"/>
              </a:ext>
            </a:extLst>
          </p:cNvPr>
          <p:cNvSpPr txBox="1"/>
          <p:nvPr/>
        </p:nvSpPr>
        <p:spPr>
          <a:xfrm>
            <a:off x="2057400" y="943384"/>
            <a:ext cx="7702750" cy="2092881"/>
          </a:xfrm>
          <a:prstGeom prst="rect">
            <a:avLst/>
          </a:prstGeom>
          <a:solidFill>
            <a:schemeClr val="bg1">
              <a:lumMod val="95000"/>
            </a:schemeClr>
          </a:solidFill>
          <a:ln>
            <a:solidFill>
              <a:schemeClr val="bg1">
                <a:lumMod val="75000"/>
              </a:schemeClr>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1400" b="1" dirty="0" err="1">
                <a:latin typeface="Courier New" panose="02070309020205020404" pitchFamily="49" charset="0"/>
                <a:cs typeface="Courier New" panose="02070309020205020404" pitchFamily="49" charset="0"/>
              </a:rPr>
              <a:t>DetNet</a:t>
            </a:r>
            <a:r>
              <a:rPr lang="en-US" sz="1400" b="1" dirty="0">
                <a:latin typeface="Courier New" panose="02070309020205020404" pitchFamily="49" charset="0"/>
                <a:cs typeface="Courier New" panose="02070309020205020404" pitchFamily="49" charset="0"/>
              </a:rPr>
              <a:t>           Relay         Transit        Relay        </a:t>
            </a:r>
            <a:r>
              <a:rPr lang="en-US" sz="1400" b="1" dirty="0" err="1">
                <a:latin typeface="Courier New" panose="02070309020205020404" pitchFamily="49" charset="0"/>
                <a:cs typeface="Courier New" panose="02070309020205020404" pitchFamily="49" charset="0"/>
              </a:rPr>
              <a:t>DetNet</a:t>
            </a:r>
            <a:endParaRPr lang="en-US" sz="1400" b="1" dirty="0">
              <a:latin typeface="Courier New" panose="02070309020205020404" pitchFamily="49" charset="0"/>
              <a:cs typeface="Courier New" panose="02070309020205020404" pitchFamily="49" charset="0"/>
            </a:endParaRPr>
          </a:p>
          <a:p>
            <a:pPr>
              <a:lnSpc>
                <a:spcPts val="1200"/>
              </a:lnSpc>
            </a:pPr>
            <a:r>
              <a:rPr lang="en-US" sz="1400" b="1" dirty="0">
                <a:latin typeface="Courier New" panose="02070309020205020404" pitchFamily="49" charset="0"/>
                <a:cs typeface="Courier New" panose="02070309020205020404" pitchFamily="49" charset="0"/>
              </a:rPr>
              <a:t>End System       Node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End System</a:t>
            </a:r>
          </a:p>
          <a:p>
            <a:pPr>
              <a:lnSpc>
                <a:spcPts val="1200"/>
              </a:lnSpc>
            </a:pPr>
            <a:r>
              <a:rPr lang="en-US" sz="1400" b="1" dirty="0">
                <a:latin typeface="Courier New" panose="02070309020205020404" pitchFamily="49" charset="0"/>
                <a:cs typeface="Courier New" panose="02070309020205020404" pitchFamily="49" charset="0"/>
              </a:rPr>
              <a:t>+---------+     (Router)         (LSR)        (Router)     +---------+</a:t>
            </a:r>
          </a:p>
          <a:p>
            <a:pPr>
              <a:lnSpc>
                <a:spcPts val="1200"/>
              </a:lnSpc>
            </a:pPr>
            <a:r>
              <a:rPr lang="en-US" sz="1400" b="1" dirty="0">
                <a:latin typeface="Courier New" panose="02070309020205020404" pitchFamily="49" charset="0"/>
                <a:cs typeface="Courier New" panose="02070309020205020404" pitchFamily="49" charset="0"/>
              </a:rPr>
              <a:t>|  Appl.  |&lt;---------------- End to End Service ----------&gt;|  Appl.  |</a:t>
            </a:r>
          </a:p>
          <a:p>
            <a:pPr>
              <a:lnSpc>
                <a:spcPts val="1200"/>
              </a:lnSpc>
            </a:pPr>
            <a:r>
              <a:rPr lang="en-US" sz="1400" b="1" dirty="0">
                <a:latin typeface="Courier New" panose="02070309020205020404" pitchFamily="49" charset="0"/>
                <a:cs typeface="Courier New" panose="02070309020205020404" pitchFamily="49" charset="0"/>
              </a:rPr>
              <a:t>+---------+    +---------+                   +---------+   +---------+</a:t>
            </a:r>
          </a:p>
          <a:p>
            <a:pPr>
              <a:lnSpc>
                <a:spcPts val="1200"/>
              </a:lnSpc>
            </a:pPr>
            <a:r>
              <a:rPr lang="en-US" sz="1400" b="1" dirty="0">
                <a:latin typeface="Courier New" panose="02070309020205020404" pitchFamily="49" charset="0"/>
                <a:cs typeface="Courier New" panose="02070309020205020404" pitchFamily="49" charset="0"/>
              </a:rPr>
              <a:t>| Service |&lt;---| Service |--- </a:t>
            </a:r>
            <a:r>
              <a:rPr lang="en-US" sz="1400" b="1" dirty="0" err="1">
                <a:latin typeface="Courier New" panose="02070309020205020404" pitchFamily="49" charset="0"/>
                <a:cs typeface="Courier New" panose="02070309020205020404" pitchFamily="49" charset="0"/>
              </a:rPr>
              <a:t>DetNet</a:t>
            </a:r>
            <a:r>
              <a:rPr lang="en-US" sz="1400" b="1" dirty="0">
                <a:latin typeface="Courier New" panose="02070309020205020404" pitchFamily="49" charset="0"/>
                <a:cs typeface="Courier New" panose="02070309020205020404" pitchFamily="49" charset="0"/>
              </a:rPr>
              <a:t> flow ---: Service :--&gt;| Service |</a:t>
            </a:r>
          </a:p>
          <a:p>
            <a:pPr>
              <a:lnSpc>
                <a:spcPts val="1200"/>
              </a:lnSpc>
            </a:pPr>
            <a:r>
              <a:rPr lang="en-US" sz="1400" b="1" dirty="0">
                <a:latin typeface="Courier New" panose="02070309020205020404" pitchFamily="49" charset="0"/>
                <a:cs typeface="Courier New" panose="02070309020205020404" pitchFamily="49" charset="0"/>
              </a:rPr>
              <a:t>+---------+    +---+-+---+    +---------+    +---+-+---+   +---------+</a:t>
            </a:r>
          </a:p>
          <a:p>
            <a:pPr>
              <a:lnSpc>
                <a:spcPts val="1200"/>
              </a:lnSpc>
            </a:pPr>
            <a:r>
              <a:rPr lang="en-US" sz="1400" b="1" dirty="0">
                <a:latin typeface="Courier New" panose="02070309020205020404" pitchFamily="49" charset="0"/>
                <a:cs typeface="Courier New" panose="02070309020205020404" pitchFamily="49" charset="0"/>
              </a:rPr>
              <a:t>|DN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|DN </a:t>
            </a:r>
            <a:r>
              <a:rPr lang="en-US" sz="1400" b="1" dirty="0" err="1">
                <a:latin typeface="Courier New" panose="02070309020205020404" pitchFamily="49" charset="0"/>
                <a:cs typeface="Courier New" panose="02070309020205020404" pitchFamily="49" charset="0"/>
              </a:rPr>
              <a:t>Transp</a:t>
            </a:r>
            <a:r>
              <a:rPr lang="en-US" sz="1400" b="1" dirty="0">
                <a:latin typeface="Courier New" panose="02070309020205020404" pitchFamily="49" charset="0"/>
                <a:cs typeface="Courier New" panose="02070309020205020404" pitchFamily="49" charset="0"/>
              </a:rPr>
              <a:t>|</a:t>
            </a:r>
          </a:p>
          <a:p>
            <a:pPr>
              <a:lnSpc>
                <a:spcPts val="1200"/>
              </a:lnSpc>
            </a:pPr>
            <a:r>
              <a:rPr lang="en-US" sz="1400" b="1" dirty="0">
                <a:latin typeface="Courier New" panose="02070309020205020404" pitchFamily="49" charset="0"/>
                <a:cs typeface="Courier New" panose="02070309020205020404" pitchFamily="49" charset="0"/>
              </a:rPr>
              <a:t>+-------.-+    +-.-+ +-.-+    +--.----.-+    +-.-+ +-.-+   +---.-----+</a:t>
            </a:r>
          </a:p>
          <a:p>
            <a:pPr>
              <a:lnSpc>
                <a:spcPts val="1200"/>
              </a:lnSpc>
            </a:pPr>
            <a:r>
              <a:rPr lang="en-US" sz="1400" b="1" dirty="0">
                <a:latin typeface="Courier New" panose="02070309020205020404" pitchFamily="49" charset="0"/>
                <a:cs typeface="Courier New" panose="02070309020205020404" pitchFamily="49" charset="0"/>
              </a:rPr>
              <a:t>        :  Link  :    /  ,-----.  \   :  Link  :    /  ,-----.  \</a:t>
            </a:r>
          </a:p>
          <a:p>
            <a:pPr>
              <a:lnSpc>
                <a:spcPts val="1200"/>
              </a:lnSpc>
            </a:pPr>
            <a:r>
              <a:rPr lang="en-US" sz="1400" b="1" dirty="0">
                <a:latin typeface="Courier New" panose="02070309020205020404" pitchFamily="49" charset="0"/>
                <a:cs typeface="Courier New" panose="02070309020205020404" pitchFamily="49" charset="0"/>
              </a:rPr>
              <a:t>        +........+    +-[  Sub  ]-+   +........+    +-[  Sub  ]-+</a:t>
            </a:r>
          </a:p>
          <a:p>
            <a:pPr>
              <a:lnSpc>
                <a:spcPts val="1200"/>
              </a:lnSpc>
            </a:pPr>
            <a:r>
              <a:rPr lang="en-US" sz="1400" b="1" dirty="0">
                <a:latin typeface="Courier New" panose="02070309020205020404" pitchFamily="49" charset="0"/>
                <a:cs typeface="Courier New" panose="02070309020205020404" pitchFamily="49" charset="0"/>
              </a:rPr>
              <a:t>                        [Network]                     [Network]</a:t>
            </a:r>
          </a:p>
          <a:p>
            <a:pPr>
              <a:lnSpc>
                <a:spcPts val="1200"/>
              </a:lnSpc>
            </a:pPr>
            <a:r>
              <a:rPr lang="en-US" sz="1400" b="1" dirty="0">
                <a:latin typeface="Courier New" panose="02070309020205020404" pitchFamily="49" charset="0"/>
                <a:cs typeface="Courier New" panose="02070309020205020404" pitchFamily="49" charset="0"/>
              </a:rPr>
              <a:t>                         `-----'                       `-----'</a:t>
            </a:r>
          </a:p>
        </p:txBody>
      </p:sp>
      <p:sp>
        <p:nvSpPr>
          <p:cNvPr id="7" name="Speech Bubble: Rectangle with Corners Rounded 6">
            <a:extLst>
              <a:ext uri="{FF2B5EF4-FFF2-40B4-BE49-F238E27FC236}">
                <a16:creationId xmlns:a16="http://schemas.microsoft.com/office/drawing/2014/main" id="{ABAECBA9-CA4D-4BA6-8B30-DF37C01C57AE}"/>
              </a:ext>
            </a:extLst>
          </p:cNvPr>
          <p:cNvSpPr/>
          <p:nvPr/>
        </p:nvSpPr>
        <p:spPr>
          <a:xfrm>
            <a:off x="251183" y="76200"/>
            <a:ext cx="1640245" cy="1634490"/>
          </a:xfrm>
          <a:prstGeom prst="wedgeRoundRectCallout">
            <a:avLst>
              <a:gd name="adj1" fmla="val 60558"/>
              <a:gd name="adj2" fmla="val 621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Application</a:t>
            </a:r>
            <a:br>
              <a:rPr lang="en-US" dirty="0"/>
            </a:br>
            <a:r>
              <a:rPr lang="en-US" dirty="0"/>
              <a:t>L4 Transport</a:t>
            </a:r>
          </a:p>
          <a:p>
            <a:pPr algn="ctr"/>
            <a:r>
              <a:rPr lang="en-US" dirty="0">
                <a:solidFill>
                  <a:srgbClr val="FF0000"/>
                </a:solidFill>
              </a:rPr>
              <a:t>D-CW/PW</a:t>
            </a:r>
            <a:br>
              <a:rPr lang="en-US" dirty="0"/>
            </a:br>
            <a:r>
              <a:rPr lang="en-US" dirty="0"/>
              <a:t>IP</a:t>
            </a:r>
          </a:p>
          <a:p>
            <a:pPr algn="ctr"/>
            <a:r>
              <a:rPr lang="en-US" dirty="0"/>
              <a:t>TSN</a:t>
            </a:r>
          </a:p>
        </p:txBody>
      </p:sp>
      <p:sp>
        <p:nvSpPr>
          <p:cNvPr id="9" name="Speech Bubble: Rectangle with Corners Rounded 8">
            <a:extLst>
              <a:ext uri="{FF2B5EF4-FFF2-40B4-BE49-F238E27FC236}">
                <a16:creationId xmlns:a16="http://schemas.microsoft.com/office/drawing/2014/main" id="{07DCDD7D-8ED7-40D6-A401-5315D32F3736}"/>
              </a:ext>
            </a:extLst>
          </p:cNvPr>
          <p:cNvSpPr/>
          <p:nvPr/>
        </p:nvSpPr>
        <p:spPr>
          <a:xfrm>
            <a:off x="2777886" y="3224688"/>
            <a:ext cx="677051" cy="408623"/>
          </a:xfrm>
          <a:prstGeom prst="wedgeRoundRectCallout">
            <a:avLst>
              <a:gd name="adj1" fmla="val 24184"/>
              <a:gd name="adj2" fmla="val -20003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a:t>
            </a:r>
          </a:p>
        </p:txBody>
      </p:sp>
      <p:sp>
        <p:nvSpPr>
          <p:cNvPr id="10" name="Speech Bubble: Rectangle with Corners Rounded 9">
            <a:extLst>
              <a:ext uri="{FF2B5EF4-FFF2-40B4-BE49-F238E27FC236}">
                <a16:creationId xmlns:a16="http://schemas.microsoft.com/office/drawing/2014/main" id="{65555727-4B6C-4F0E-8024-FF490543D12C}"/>
              </a:ext>
            </a:extLst>
          </p:cNvPr>
          <p:cNvSpPr/>
          <p:nvPr/>
        </p:nvSpPr>
        <p:spPr>
          <a:xfrm>
            <a:off x="5654026" y="3617424"/>
            <a:ext cx="843956" cy="408623"/>
          </a:xfrm>
          <a:prstGeom prst="wedgeRoundRectCallout">
            <a:avLst>
              <a:gd name="adj1" fmla="val -33521"/>
              <a:gd name="adj2" fmla="val -2213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MPLS</a:t>
            </a:r>
          </a:p>
        </p:txBody>
      </p:sp>
      <p:sp>
        <p:nvSpPr>
          <p:cNvPr id="11" name="Speech Bubble: Rectangle with Corners Rounded 10">
            <a:extLst>
              <a:ext uri="{FF2B5EF4-FFF2-40B4-BE49-F238E27FC236}">
                <a16:creationId xmlns:a16="http://schemas.microsoft.com/office/drawing/2014/main" id="{BEAB2582-D90A-4182-BCC6-205050A42B02}"/>
              </a:ext>
            </a:extLst>
          </p:cNvPr>
          <p:cNvSpPr/>
          <p:nvPr/>
        </p:nvSpPr>
        <p:spPr>
          <a:xfrm>
            <a:off x="5657654" y="3665268"/>
            <a:ext cx="843956" cy="408623"/>
          </a:xfrm>
          <a:prstGeom prst="wedgeRoundRectCallout">
            <a:avLst>
              <a:gd name="adj1" fmla="val 35874"/>
              <a:gd name="adj2" fmla="val -3065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MPLS</a:t>
            </a:r>
          </a:p>
        </p:txBody>
      </p:sp>
      <p:sp>
        <p:nvSpPr>
          <p:cNvPr id="12" name="Speech Bubble: Rectangle with Corners Rounded 11">
            <a:extLst>
              <a:ext uri="{FF2B5EF4-FFF2-40B4-BE49-F238E27FC236}">
                <a16:creationId xmlns:a16="http://schemas.microsoft.com/office/drawing/2014/main" id="{DC741D3D-1A2F-48A0-92BC-C2B33E627F08}"/>
              </a:ext>
            </a:extLst>
          </p:cNvPr>
          <p:cNvSpPr/>
          <p:nvPr/>
        </p:nvSpPr>
        <p:spPr>
          <a:xfrm>
            <a:off x="8697070" y="3617423"/>
            <a:ext cx="677051" cy="408623"/>
          </a:xfrm>
          <a:prstGeom prst="wedgeRoundRectCallout">
            <a:avLst>
              <a:gd name="adj1" fmla="val -38411"/>
              <a:gd name="adj2" fmla="val -2177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a:t>
            </a:r>
          </a:p>
        </p:txBody>
      </p:sp>
      <p:sp>
        <p:nvSpPr>
          <p:cNvPr id="13" name="Rectangle: Rounded Corners 12">
            <a:extLst>
              <a:ext uri="{FF2B5EF4-FFF2-40B4-BE49-F238E27FC236}">
                <a16:creationId xmlns:a16="http://schemas.microsoft.com/office/drawing/2014/main" id="{6FD8E5B1-2615-4FF8-B8DC-19D8E7783A7B}"/>
              </a:ext>
            </a:extLst>
          </p:cNvPr>
          <p:cNvSpPr/>
          <p:nvPr/>
        </p:nvSpPr>
        <p:spPr>
          <a:xfrm>
            <a:off x="3153778" y="1589472"/>
            <a:ext cx="5380622" cy="457583"/>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78224046-02AA-45A6-AE4F-6823FB2B51DB}"/>
              </a:ext>
            </a:extLst>
          </p:cNvPr>
          <p:cNvSpPr/>
          <p:nvPr/>
        </p:nvSpPr>
        <p:spPr>
          <a:xfrm>
            <a:off x="404736" y="1989824"/>
            <a:ext cx="1104475" cy="457583"/>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Pref Domain</a:t>
            </a:r>
          </a:p>
        </p:txBody>
      </p:sp>
      <p:sp>
        <p:nvSpPr>
          <p:cNvPr id="17" name="TextBox 16">
            <a:extLst>
              <a:ext uri="{FF2B5EF4-FFF2-40B4-BE49-F238E27FC236}">
                <a16:creationId xmlns:a16="http://schemas.microsoft.com/office/drawing/2014/main" id="{3870378B-6CBB-42F8-B866-EF776AF5B2C8}"/>
              </a:ext>
            </a:extLst>
          </p:cNvPr>
          <p:cNvSpPr txBox="1"/>
          <p:nvPr/>
        </p:nvSpPr>
        <p:spPr>
          <a:xfrm>
            <a:off x="3153778" y="-1219200"/>
            <a:ext cx="122822" cy="369332"/>
          </a:xfrm>
          <a:prstGeom prst="rect">
            <a:avLst/>
          </a:prstGeom>
          <a:noFill/>
        </p:spPr>
        <p:txBody>
          <a:bodyPr wrap="square" rtlCol="0">
            <a:spAutoFit/>
          </a:bodyPr>
          <a:lstStyle/>
          <a:p>
            <a:endParaRPr lang="en-US" dirty="0"/>
          </a:p>
        </p:txBody>
      </p:sp>
      <p:sp>
        <p:nvSpPr>
          <p:cNvPr id="19" name="Speech Bubble: Rectangle with Corners Rounded 18">
            <a:extLst>
              <a:ext uri="{FF2B5EF4-FFF2-40B4-BE49-F238E27FC236}">
                <a16:creationId xmlns:a16="http://schemas.microsoft.com/office/drawing/2014/main" id="{B4527E42-F6B0-48B7-83A0-22B783F90D96}"/>
              </a:ext>
            </a:extLst>
          </p:cNvPr>
          <p:cNvSpPr/>
          <p:nvPr/>
        </p:nvSpPr>
        <p:spPr>
          <a:xfrm>
            <a:off x="9905632" y="126139"/>
            <a:ext cx="1640245" cy="1634490"/>
          </a:xfrm>
          <a:prstGeom prst="wedgeRoundRectCallout">
            <a:avLst>
              <a:gd name="adj1" fmla="val -68169"/>
              <a:gd name="adj2" fmla="val 496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Application</a:t>
            </a:r>
            <a:br>
              <a:rPr lang="en-US" dirty="0"/>
            </a:br>
            <a:r>
              <a:rPr lang="en-US" dirty="0"/>
              <a:t>L4 Transport</a:t>
            </a:r>
          </a:p>
          <a:p>
            <a:pPr algn="ctr"/>
            <a:r>
              <a:rPr lang="en-US" dirty="0">
                <a:solidFill>
                  <a:srgbClr val="FF0000"/>
                </a:solidFill>
              </a:rPr>
              <a:t>D-CW/PW</a:t>
            </a:r>
            <a:br>
              <a:rPr lang="en-US" dirty="0"/>
            </a:br>
            <a:r>
              <a:rPr lang="en-US" dirty="0"/>
              <a:t>IP</a:t>
            </a:r>
          </a:p>
          <a:p>
            <a:pPr algn="ctr"/>
            <a:r>
              <a:rPr lang="en-US" dirty="0"/>
              <a:t>TSN</a:t>
            </a:r>
          </a:p>
        </p:txBody>
      </p:sp>
      <p:sp>
        <p:nvSpPr>
          <p:cNvPr id="20" name="Rectangle 19">
            <a:extLst>
              <a:ext uri="{FF2B5EF4-FFF2-40B4-BE49-F238E27FC236}">
                <a16:creationId xmlns:a16="http://schemas.microsoft.com/office/drawing/2014/main" id="{87CCE088-A9BA-49DA-9A7D-E8F5908D67FE}"/>
              </a:ext>
            </a:extLst>
          </p:cNvPr>
          <p:cNvSpPr/>
          <p:nvPr/>
        </p:nvSpPr>
        <p:spPr>
          <a:xfrm>
            <a:off x="9943725" y="2582393"/>
            <a:ext cx="1838965" cy="923330"/>
          </a:xfrm>
          <a:prstGeom prst="rect">
            <a:avLst/>
          </a:prstGeom>
        </p:spPr>
        <p:txBody>
          <a:bodyPr wrap="none">
            <a:spAutoFit/>
          </a:bodyPr>
          <a:lstStyle/>
          <a:p>
            <a:r>
              <a:rPr lang="en-US" b="1" dirty="0">
                <a:solidFill>
                  <a:srgbClr val="000000"/>
                </a:solidFill>
                <a:latin typeface="Courier New" panose="02070309020205020404" pitchFamily="49" charset="0"/>
              </a:rPr>
              <a:t>Based on</a:t>
            </a:r>
            <a:br>
              <a:rPr lang="en-US" b="1" dirty="0">
                <a:solidFill>
                  <a:srgbClr val="000000"/>
                </a:solidFill>
                <a:latin typeface="Courier New" panose="02070309020205020404" pitchFamily="49" charset="0"/>
              </a:rPr>
            </a:br>
            <a:r>
              <a:rPr lang="en-US" b="1" dirty="0" err="1">
                <a:solidFill>
                  <a:srgbClr val="000000"/>
                </a:solidFill>
                <a:latin typeface="Courier New" panose="02070309020205020404" pitchFamily="49" charset="0"/>
              </a:rPr>
              <a:t>Balazs</a:t>
            </a:r>
            <a:r>
              <a:rPr lang="en-US" b="1" dirty="0">
                <a:solidFill>
                  <a:srgbClr val="000000"/>
                </a:solidFill>
                <a:latin typeface="Courier New" panose="02070309020205020404" pitchFamily="49" charset="0"/>
              </a:rPr>
              <a:t> </a:t>
            </a:r>
            <a:r>
              <a:rPr lang="en-US" b="1" dirty="0" err="1">
                <a:solidFill>
                  <a:srgbClr val="000000"/>
                </a:solidFill>
                <a:latin typeface="Courier New" panose="02070309020205020404" pitchFamily="49" charset="0"/>
              </a:rPr>
              <a:t>Varga</a:t>
            </a:r>
            <a:br>
              <a:rPr lang="en-US" b="1" dirty="0">
                <a:solidFill>
                  <a:srgbClr val="000000"/>
                </a:solidFill>
                <a:latin typeface="Courier New" panose="02070309020205020404" pitchFamily="49" charset="0"/>
              </a:rPr>
            </a:br>
            <a:r>
              <a:rPr lang="en-US" b="1" dirty="0">
                <a:solidFill>
                  <a:srgbClr val="000000"/>
                </a:solidFill>
                <a:latin typeface="Courier New" panose="02070309020205020404" pitchFamily="49" charset="0"/>
              </a:rPr>
              <a:t>contribution</a:t>
            </a:r>
            <a:endParaRPr lang="en-US" b="1" dirty="0"/>
          </a:p>
        </p:txBody>
      </p:sp>
      <p:sp>
        <p:nvSpPr>
          <p:cNvPr id="21" name="TextBox 20">
            <a:extLst>
              <a:ext uri="{FF2B5EF4-FFF2-40B4-BE49-F238E27FC236}">
                <a16:creationId xmlns:a16="http://schemas.microsoft.com/office/drawing/2014/main" id="{97B83B35-5986-4594-911C-E7ABC8169D93}"/>
              </a:ext>
            </a:extLst>
          </p:cNvPr>
          <p:cNvSpPr txBox="1"/>
          <p:nvPr/>
        </p:nvSpPr>
        <p:spPr>
          <a:xfrm>
            <a:off x="2219539" y="6351828"/>
            <a:ext cx="7249100" cy="400110"/>
          </a:xfrm>
          <a:prstGeom prst="rect">
            <a:avLst/>
          </a:prstGeom>
          <a:noFill/>
        </p:spPr>
        <p:txBody>
          <a:bodyPr wrap="none" rtlCol="0">
            <a:spAutoFit/>
          </a:bodyPr>
          <a:lstStyle/>
          <a:p>
            <a:r>
              <a:rPr lang="en-US" sz="2000" b="1" i="1" dirty="0">
                <a:solidFill>
                  <a:schemeClr val="tx2"/>
                </a:solidFill>
              </a:rPr>
              <a:t>Question: Is addition of D-CW/PW on end hosts acceptable?</a:t>
            </a:r>
          </a:p>
        </p:txBody>
      </p:sp>
      <p:sp>
        <p:nvSpPr>
          <p:cNvPr id="22" name="Rectangle: Rounded Corners 21">
            <a:extLst>
              <a:ext uri="{FF2B5EF4-FFF2-40B4-BE49-F238E27FC236}">
                <a16:creationId xmlns:a16="http://schemas.microsoft.com/office/drawing/2014/main" id="{06501149-82A6-44A3-BC02-9BC8CD5D356D}"/>
              </a:ext>
            </a:extLst>
          </p:cNvPr>
          <p:cNvSpPr/>
          <p:nvPr/>
        </p:nvSpPr>
        <p:spPr>
          <a:xfrm>
            <a:off x="4648200" y="1741873"/>
            <a:ext cx="2514600" cy="163127"/>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9591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E8472-509E-4677-A3B4-B488217DD169}"/>
              </a:ext>
            </a:extLst>
          </p:cNvPr>
          <p:cNvSpPr>
            <a:spLocks noGrp="1"/>
          </p:cNvSpPr>
          <p:nvPr>
            <p:ph type="title"/>
          </p:nvPr>
        </p:nvSpPr>
        <p:spPr/>
        <p:txBody>
          <a:bodyPr/>
          <a:lstStyle/>
          <a:p>
            <a:r>
              <a:rPr lang="en-US" dirty="0"/>
              <a:t>TSN over </a:t>
            </a:r>
            <a:r>
              <a:rPr lang="en-US" dirty="0" err="1"/>
              <a:t>DetNet</a:t>
            </a:r>
            <a:endParaRPr lang="en-US" dirty="0"/>
          </a:p>
        </p:txBody>
      </p:sp>
      <p:sp>
        <p:nvSpPr>
          <p:cNvPr id="3" name="Content Placeholder 2">
            <a:extLst>
              <a:ext uri="{FF2B5EF4-FFF2-40B4-BE49-F238E27FC236}">
                <a16:creationId xmlns:a16="http://schemas.microsoft.com/office/drawing/2014/main" id="{4223ECA7-4FA7-4AB4-BDAD-39326FE78281}"/>
              </a:ext>
            </a:extLst>
          </p:cNvPr>
          <p:cNvSpPr>
            <a:spLocks noGrp="1"/>
          </p:cNvSpPr>
          <p:nvPr>
            <p:ph idx="1"/>
          </p:nvPr>
        </p:nvSpPr>
        <p:spPr>
          <a:xfrm>
            <a:off x="594360" y="4121735"/>
            <a:ext cx="10698480" cy="2382304"/>
          </a:xfrm>
        </p:spPr>
        <p:txBody>
          <a:bodyPr>
            <a:normAutofit lnSpcReduction="10000"/>
          </a:bodyPr>
          <a:lstStyle/>
          <a:p>
            <a:r>
              <a:rPr lang="en-US" dirty="0"/>
              <a:t>TSN Service is end to end</a:t>
            </a:r>
          </a:p>
          <a:p>
            <a:r>
              <a:rPr lang="en-US" dirty="0" err="1"/>
              <a:t>DetNet</a:t>
            </a:r>
            <a:r>
              <a:rPr lang="en-US" dirty="0"/>
              <a:t> Service is edge to edge</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Congestion protection and latency control: usage of allocated resources (queuing, policing, shaping).</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Explicit routes: select/apply the flow specific path.</a:t>
            </a:r>
          </a:p>
          <a:p>
            <a:pPr marL="1023938" lvl="3" indent="-457200">
              <a:buFont typeface="+mj-lt"/>
              <a:buAutoNum type="arabicPeriod"/>
            </a:pPr>
            <a:r>
              <a:rPr lang="en-US" dirty="0">
                <a:latin typeface="Courier New" panose="02070309020205020404" pitchFamily="49" charset="0"/>
                <a:cs typeface="Courier New" panose="02070309020205020404" pitchFamily="49" charset="0"/>
              </a:rPr>
              <a:t>Service protection: recognize </a:t>
            </a:r>
            <a:r>
              <a:rPr lang="en-US" dirty="0" err="1">
                <a:latin typeface="Courier New" panose="02070309020205020404" pitchFamily="49" charset="0"/>
                <a:cs typeface="Courier New" panose="02070309020205020404" pitchFamily="49" charset="0"/>
              </a:rPr>
              <a:t>DetNet</a:t>
            </a:r>
            <a:r>
              <a:rPr lang="en-US" dirty="0">
                <a:latin typeface="Courier New" panose="02070309020205020404" pitchFamily="49" charset="0"/>
                <a:cs typeface="Courier New" panose="02070309020205020404" pitchFamily="49" charset="0"/>
              </a:rPr>
              <a:t> compound and member flows for replication an elimination.</a:t>
            </a:r>
            <a:endParaRPr lang="en-US" dirty="0"/>
          </a:p>
          <a:p>
            <a:pPr lvl="1"/>
            <a:endParaRPr lang="en-US" dirty="0"/>
          </a:p>
          <a:p>
            <a:endParaRPr lang="en-US" dirty="0"/>
          </a:p>
        </p:txBody>
      </p:sp>
      <p:sp>
        <p:nvSpPr>
          <p:cNvPr id="4" name="Footer Placeholder 3">
            <a:extLst>
              <a:ext uri="{FF2B5EF4-FFF2-40B4-BE49-F238E27FC236}">
                <a16:creationId xmlns:a16="http://schemas.microsoft.com/office/drawing/2014/main" id="{9540A95D-1E64-47D8-AF1A-803A281471B8}"/>
              </a:ext>
            </a:extLst>
          </p:cNvPr>
          <p:cNvSpPr>
            <a:spLocks noGrp="1"/>
          </p:cNvSpPr>
          <p:nvPr>
            <p:ph type="ftr" sz="quarter" idx="11"/>
          </p:nvPr>
        </p:nvSpPr>
        <p:spPr/>
        <p:txBody>
          <a:bodyPr/>
          <a:lstStyle/>
          <a:p>
            <a:r>
              <a:rPr lang="en-US"/>
              <a:t>IETF DetNet WG</a:t>
            </a:r>
            <a:endParaRPr lang="en-US" dirty="0"/>
          </a:p>
        </p:txBody>
      </p:sp>
      <p:sp>
        <p:nvSpPr>
          <p:cNvPr id="5" name="Slide Number Placeholder 4">
            <a:extLst>
              <a:ext uri="{FF2B5EF4-FFF2-40B4-BE49-F238E27FC236}">
                <a16:creationId xmlns:a16="http://schemas.microsoft.com/office/drawing/2014/main" id="{EF8F2299-7CF8-40A5-8B1D-D9E0DC60D843}"/>
              </a:ext>
            </a:extLst>
          </p:cNvPr>
          <p:cNvSpPr>
            <a:spLocks noGrp="1"/>
          </p:cNvSpPr>
          <p:nvPr>
            <p:ph type="sldNum" sz="quarter" idx="12"/>
          </p:nvPr>
        </p:nvSpPr>
        <p:spPr/>
        <p:txBody>
          <a:bodyPr/>
          <a:lstStyle/>
          <a:p>
            <a:fld id="{BA9B540C-44DA-4F69-89C9-7C84606640D3}" type="slidenum">
              <a:rPr lang="en-US" smtClean="0"/>
              <a:pPr/>
              <a:t>9</a:t>
            </a:fld>
            <a:endParaRPr lang="en-US"/>
          </a:p>
        </p:txBody>
      </p:sp>
      <p:sp>
        <p:nvSpPr>
          <p:cNvPr id="6" name="TextBox 8">
            <a:extLst>
              <a:ext uri="{FF2B5EF4-FFF2-40B4-BE49-F238E27FC236}">
                <a16:creationId xmlns:a16="http://schemas.microsoft.com/office/drawing/2014/main" id="{467F7764-F4E3-418C-AD3C-5341D447CB34}"/>
              </a:ext>
            </a:extLst>
          </p:cNvPr>
          <p:cNvSpPr txBox="1"/>
          <p:nvPr/>
        </p:nvSpPr>
        <p:spPr>
          <a:xfrm>
            <a:off x="2057400" y="943384"/>
            <a:ext cx="7702750" cy="2092881"/>
          </a:xfrm>
          <a:prstGeom prst="rect">
            <a:avLst/>
          </a:prstGeom>
          <a:solidFill>
            <a:schemeClr val="bg1">
              <a:lumMod val="95000"/>
            </a:schemeClr>
          </a:solidFill>
          <a:ln>
            <a:solidFill>
              <a:schemeClr val="bg1">
                <a:lumMod val="75000"/>
              </a:schemeClr>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1400" b="1" dirty="0">
                <a:latin typeface="Courier New" panose="02070309020205020404" pitchFamily="49" charset="0"/>
                <a:cs typeface="Courier New" panose="02070309020205020404" pitchFamily="49" charset="0"/>
              </a:rPr>
              <a:t>TSN              Edge          Transit        Edge         TSN</a:t>
            </a:r>
          </a:p>
          <a:p>
            <a:pPr>
              <a:lnSpc>
                <a:spcPts val="1200"/>
              </a:lnSpc>
            </a:pPr>
            <a:r>
              <a:rPr lang="en-US" sz="1400" b="1" dirty="0">
                <a:latin typeface="Courier New" panose="02070309020205020404" pitchFamily="49" charset="0"/>
                <a:cs typeface="Courier New" panose="02070309020205020404" pitchFamily="49" charset="0"/>
              </a:rPr>
              <a:t>End System       Node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Node</a:t>
            </a:r>
            <a:r>
              <a:rPr lang="en-US" sz="1400" b="1" dirty="0">
                <a:latin typeface="Courier New" panose="02070309020205020404" pitchFamily="49" charset="0"/>
                <a:cs typeface="Courier New" panose="02070309020205020404" pitchFamily="49" charset="0"/>
              </a:rPr>
              <a:t>         End System</a:t>
            </a:r>
          </a:p>
          <a:p>
            <a:pPr>
              <a:lnSpc>
                <a:spcPts val="1200"/>
              </a:lnSpc>
            </a:pPr>
            <a:r>
              <a:rPr lang="en-US" sz="1400" b="1" dirty="0">
                <a:latin typeface="Courier New" panose="02070309020205020404" pitchFamily="49" charset="0"/>
                <a:cs typeface="Courier New" panose="02070309020205020404" pitchFamily="49" charset="0"/>
              </a:rPr>
              <a:t>+---------+    +---------+                   +---------+   +---------+</a:t>
            </a:r>
          </a:p>
          <a:p>
            <a:pPr>
              <a:lnSpc>
                <a:spcPts val="1200"/>
              </a:lnSpc>
            </a:pPr>
            <a:r>
              <a:rPr lang="en-US" sz="1400" b="1" dirty="0">
                <a:latin typeface="Courier New" panose="02070309020205020404" pitchFamily="49" charset="0"/>
                <a:cs typeface="Courier New" panose="02070309020205020404" pitchFamily="49" charset="0"/>
              </a:rPr>
              <a:t>|  Appl.  |&lt;---:Svc Proxy:-End to End Svc----:Svc Proxy:--&gt;|  Appl.  |</a:t>
            </a:r>
          </a:p>
          <a:p>
            <a:pPr>
              <a:lnSpc>
                <a:spcPts val="1200"/>
              </a:lnSpc>
            </a:pPr>
            <a:r>
              <a:rPr lang="en-US" sz="1400" b="1" dirty="0">
                <a:latin typeface="Courier New" panose="02070309020205020404" pitchFamily="49" charset="0"/>
                <a:cs typeface="Courier New" panose="02070309020205020404" pitchFamily="49" charset="0"/>
              </a:rPr>
              <a:t>+---------+    +---------+    +---------+    +---------+   +---------+</a:t>
            </a:r>
          </a:p>
          <a:p>
            <a:pPr>
              <a:lnSpc>
                <a:spcPts val="1200"/>
              </a:lnSpc>
            </a:pPr>
            <a:r>
              <a:rPr lang="en-US" sz="1400" b="1" dirty="0">
                <a:latin typeface="Courier New" panose="02070309020205020404" pitchFamily="49" charset="0"/>
                <a:cs typeface="Courier New" panose="02070309020205020404" pitchFamily="49" charset="0"/>
              </a:rPr>
              <a:t>|   TSN   |    |TSN| |Svc|&lt;DF-| Service | --&gt;|Svc| |TSN|   |   TSN   |</a:t>
            </a:r>
          </a:p>
          <a:p>
            <a:pPr>
              <a:lnSpc>
                <a:spcPts val="1200"/>
              </a:lnSpc>
            </a:pPr>
            <a:r>
              <a:rPr lang="en-US" sz="1400" b="1" dirty="0">
                <a:latin typeface="Courier New" panose="02070309020205020404" pitchFamily="49" charset="0"/>
                <a:cs typeface="Courier New" panose="02070309020205020404" pitchFamily="49" charset="0"/>
              </a:rPr>
              <a:t>+---------+    +---+ +---+    +---------+    +---+ +---+   +---------+</a:t>
            </a:r>
          </a:p>
          <a:p>
            <a:pPr>
              <a:lnSpc>
                <a:spcPts val="1200"/>
              </a:lnSpc>
            </a:pPr>
            <a:r>
              <a:rPr lang="en-US" sz="1400" b="1" dirty="0">
                <a:latin typeface="Courier New" panose="02070309020205020404" pitchFamily="49" charset="0"/>
                <a:cs typeface="Courier New" panose="02070309020205020404" pitchFamily="49" charset="0"/>
              </a:rPr>
              <a:t>|Transport|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Trp</a:t>
            </a:r>
            <a:r>
              <a:rPr lang="en-US" sz="1400" b="1" dirty="0">
                <a:latin typeface="Courier New" panose="02070309020205020404" pitchFamily="49" charset="0"/>
                <a:cs typeface="Courier New" panose="02070309020205020404" pitchFamily="49" charset="0"/>
              </a:rPr>
              <a:t>|   |Transport|</a:t>
            </a:r>
          </a:p>
          <a:p>
            <a:pPr>
              <a:lnSpc>
                <a:spcPts val="1200"/>
              </a:lnSpc>
            </a:pPr>
            <a:r>
              <a:rPr lang="en-US" sz="1400" b="1" dirty="0">
                <a:latin typeface="Courier New" panose="02070309020205020404" pitchFamily="49" charset="0"/>
                <a:cs typeface="Courier New" panose="02070309020205020404" pitchFamily="49" charset="0"/>
              </a:rPr>
              <a:t>+-------.-+    +-.-+ +-.-+    +--.+ +-.-+    +-.-+ +-.-+   +---.-----+</a:t>
            </a:r>
          </a:p>
          <a:p>
            <a:pPr>
              <a:lnSpc>
                <a:spcPts val="1200"/>
              </a:lnSpc>
            </a:pPr>
            <a:r>
              <a:rPr lang="en-US" sz="1400" b="1" dirty="0">
                <a:latin typeface="Courier New" panose="02070309020205020404" pitchFamily="49" charset="0"/>
                <a:cs typeface="Courier New" panose="02070309020205020404" pitchFamily="49" charset="0"/>
              </a:rPr>
              <a:t>        :  Link  :    /  ,-----.  \   :  Link  :    /  ,-----.  \</a:t>
            </a:r>
          </a:p>
          <a:p>
            <a:pPr>
              <a:lnSpc>
                <a:spcPts val="1200"/>
              </a:lnSpc>
            </a:pPr>
            <a:r>
              <a:rPr lang="en-US" sz="1400" b="1" dirty="0">
                <a:latin typeface="Courier New" panose="02070309020205020404" pitchFamily="49" charset="0"/>
                <a:cs typeface="Courier New" panose="02070309020205020404" pitchFamily="49" charset="0"/>
              </a:rPr>
              <a:t>        +........+    +-[  Sub  ]-+   +........+    +-[  Sub  ]-+</a:t>
            </a:r>
          </a:p>
          <a:p>
            <a:pPr>
              <a:lnSpc>
                <a:spcPts val="1200"/>
              </a:lnSpc>
            </a:pPr>
            <a:r>
              <a:rPr lang="en-US" sz="1400" b="1" dirty="0">
                <a:latin typeface="Courier New" panose="02070309020205020404" pitchFamily="49" charset="0"/>
                <a:cs typeface="Courier New" panose="02070309020205020404" pitchFamily="49" charset="0"/>
              </a:rPr>
              <a:t>                        [Network]                     [Network]</a:t>
            </a:r>
          </a:p>
          <a:p>
            <a:pPr>
              <a:lnSpc>
                <a:spcPts val="1200"/>
              </a:lnSpc>
            </a:pPr>
            <a:r>
              <a:rPr lang="en-US" sz="1400" b="1" dirty="0">
                <a:latin typeface="Courier New" panose="02070309020205020404" pitchFamily="49" charset="0"/>
                <a:cs typeface="Courier New" panose="02070309020205020404" pitchFamily="49" charset="0"/>
              </a:rPr>
              <a:t>                         `-----'                       `-----'</a:t>
            </a:r>
          </a:p>
        </p:txBody>
      </p:sp>
      <p:sp>
        <p:nvSpPr>
          <p:cNvPr id="7" name="Speech Bubble: Rectangle with Corners Rounded 6">
            <a:extLst>
              <a:ext uri="{FF2B5EF4-FFF2-40B4-BE49-F238E27FC236}">
                <a16:creationId xmlns:a16="http://schemas.microsoft.com/office/drawing/2014/main" id="{ABAECBA9-CA4D-4BA6-8B30-DF37C01C57AE}"/>
              </a:ext>
            </a:extLst>
          </p:cNvPr>
          <p:cNvSpPr/>
          <p:nvPr/>
        </p:nvSpPr>
        <p:spPr>
          <a:xfrm>
            <a:off x="609719" y="518757"/>
            <a:ext cx="1218965" cy="715089"/>
          </a:xfrm>
          <a:prstGeom prst="wedgeRoundRectCallout">
            <a:avLst>
              <a:gd name="adj1" fmla="val 72696"/>
              <a:gd name="adj2" fmla="val 760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IP</a:t>
            </a:r>
            <a:br>
              <a:rPr lang="en-US" dirty="0"/>
            </a:br>
            <a:r>
              <a:rPr lang="en-US" dirty="0"/>
              <a:t>over TSN</a:t>
            </a:r>
          </a:p>
        </p:txBody>
      </p:sp>
      <p:sp>
        <p:nvSpPr>
          <p:cNvPr id="8" name="Speech Bubble: Rectangle with Corners Rounded 7">
            <a:extLst>
              <a:ext uri="{FF2B5EF4-FFF2-40B4-BE49-F238E27FC236}">
                <a16:creationId xmlns:a16="http://schemas.microsoft.com/office/drawing/2014/main" id="{8E5C3BE3-2712-4522-B4E0-2E5DBA08671A}"/>
              </a:ext>
            </a:extLst>
          </p:cNvPr>
          <p:cNvSpPr/>
          <p:nvPr/>
        </p:nvSpPr>
        <p:spPr>
          <a:xfrm>
            <a:off x="10058519" y="639963"/>
            <a:ext cx="1218965" cy="715089"/>
          </a:xfrm>
          <a:prstGeom prst="wedgeRoundRectCallout">
            <a:avLst>
              <a:gd name="adj1" fmla="val -78842"/>
              <a:gd name="adj2" fmla="val 475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IP</a:t>
            </a:r>
            <a:br>
              <a:rPr lang="en-US" dirty="0"/>
            </a:br>
            <a:r>
              <a:rPr lang="en-US" dirty="0"/>
              <a:t>over TSN</a:t>
            </a:r>
          </a:p>
        </p:txBody>
      </p:sp>
      <p:sp>
        <p:nvSpPr>
          <p:cNvPr id="9" name="Speech Bubble: Rectangle with Corners Rounded 8">
            <a:extLst>
              <a:ext uri="{FF2B5EF4-FFF2-40B4-BE49-F238E27FC236}">
                <a16:creationId xmlns:a16="http://schemas.microsoft.com/office/drawing/2014/main" id="{07DCDD7D-8ED7-40D6-A401-5315D32F3736}"/>
              </a:ext>
            </a:extLst>
          </p:cNvPr>
          <p:cNvSpPr/>
          <p:nvPr/>
        </p:nvSpPr>
        <p:spPr>
          <a:xfrm>
            <a:off x="1021191" y="3255355"/>
            <a:ext cx="1729109" cy="408623"/>
          </a:xfrm>
          <a:prstGeom prst="wedgeRoundRectCallout">
            <a:avLst>
              <a:gd name="adj1" fmla="val 76227"/>
              <a:gd name="adj2" fmla="val -2142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 Domain 1</a:t>
            </a:r>
          </a:p>
        </p:txBody>
      </p:sp>
      <p:sp>
        <p:nvSpPr>
          <p:cNvPr id="10" name="Speech Bubble: Rectangle with Corners Rounded 9">
            <a:extLst>
              <a:ext uri="{FF2B5EF4-FFF2-40B4-BE49-F238E27FC236}">
                <a16:creationId xmlns:a16="http://schemas.microsoft.com/office/drawing/2014/main" id="{65555727-4B6C-4F0E-8024-FF490543D12C}"/>
              </a:ext>
            </a:extLst>
          </p:cNvPr>
          <p:cNvSpPr/>
          <p:nvPr/>
        </p:nvSpPr>
        <p:spPr>
          <a:xfrm>
            <a:off x="5654026" y="3581400"/>
            <a:ext cx="843956" cy="408623"/>
          </a:xfrm>
          <a:prstGeom prst="wedgeRoundRectCallout">
            <a:avLst>
              <a:gd name="adj1" fmla="val -55878"/>
              <a:gd name="adj2" fmla="val -2462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MPLS</a:t>
            </a:r>
          </a:p>
        </p:txBody>
      </p:sp>
      <p:sp>
        <p:nvSpPr>
          <p:cNvPr id="11" name="Speech Bubble: Rectangle with Corners Rounded 10">
            <a:extLst>
              <a:ext uri="{FF2B5EF4-FFF2-40B4-BE49-F238E27FC236}">
                <a16:creationId xmlns:a16="http://schemas.microsoft.com/office/drawing/2014/main" id="{BEAB2582-D90A-4182-BCC6-205050A42B02}"/>
              </a:ext>
            </a:extLst>
          </p:cNvPr>
          <p:cNvSpPr/>
          <p:nvPr/>
        </p:nvSpPr>
        <p:spPr>
          <a:xfrm>
            <a:off x="5657654" y="3581400"/>
            <a:ext cx="843956" cy="408623"/>
          </a:xfrm>
          <a:prstGeom prst="wedgeRoundRectCallout">
            <a:avLst>
              <a:gd name="adj1" fmla="val 42023"/>
              <a:gd name="adj2" fmla="val -2781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MPLS</a:t>
            </a:r>
          </a:p>
        </p:txBody>
      </p:sp>
      <p:sp>
        <p:nvSpPr>
          <p:cNvPr id="12" name="Speech Bubble: Rectangle with Corners Rounded 11">
            <a:extLst>
              <a:ext uri="{FF2B5EF4-FFF2-40B4-BE49-F238E27FC236}">
                <a16:creationId xmlns:a16="http://schemas.microsoft.com/office/drawing/2014/main" id="{DC741D3D-1A2F-48A0-92BC-C2B33E627F08}"/>
              </a:ext>
            </a:extLst>
          </p:cNvPr>
          <p:cNvSpPr/>
          <p:nvPr/>
        </p:nvSpPr>
        <p:spPr>
          <a:xfrm>
            <a:off x="8938892" y="3494022"/>
            <a:ext cx="1729109" cy="408623"/>
          </a:xfrm>
          <a:prstGeom prst="wedgeRoundRectCallout">
            <a:avLst>
              <a:gd name="adj1" fmla="val -61914"/>
              <a:gd name="adj2" fmla="val -2497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en-US" dirty="0"/>
              <a:t>TSN Domain 1</a:t>
            </a:r>
          </a:p>
        </p:txBody>
      </p:sp>
      <p:sp>
        <p:nvSpPr>
          <p:cNvPr id="13" name="Speech Bubble: Rectangle with Corners Rounded 12">
            <a:extLst>
              <a:ext uri="{FF2B5EF4-FFF2-40B4-BE49-F238E27FC236}">
                <a16:creationId xmlns:a16="http://schemas.microsoft.com/office/drawing/2014/main" id="{B23B4803-F2EA-4AB2-B3C4-855DA7DC8B97}"/>
              </a:ext>
            </a:extLst>
          </p:cNvPr>
          <p:cNvSpPr/>
          <p:nvPr/>
        </p:nvSpPr>
        <p:spPr>
          <a:xfrm flipH="1">
            <a:off x="3919647" y="3306433"/>
            <a:ext cx="1261938" cy="715089"/>
          </a:xfrm>
          <a:prstGeom prst="wedgeRoundRectCallout">
            <a:avLst>
              <a:gd name="adj1" fmla="val 17927"/>
              <a:gd name="adj2" fmla="val -1962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a:t>TSN over D-CW</a:t>
            </a:r>
          </a:p>
        </p:txBody>
      </p:sp>
      <p:sp>
        <p:nvSpPr>
          <p:cNvPr id="14" name="Speech Bubble: Rectangle with Corners Rounded 13">
            <a:extLst>
              <a:ext uri="{FF2B5EF4-FFF2-40B4-BE49-F238E27FC236}">
                <a16:creationId xmlns:a16="http://schemas.microsoft.com/office/drawing/2014/main" id="{115F0639-298A-4AD0-8051-B9E8825732FC}"/>
              </a:ext>
            </a:extLst>
          </p:cNvPr>
          <p:cNvSpPr/>
          <p:nvPr/>
        </p:nvSpPr>
        <p:spPr>
          <a:xfrm flipH="1">
            <a:off x="7070351" y="3406646"/>
            <a:ext cx="1261938" cy="715089"/>
          </a:xfrm>
          <a:prstGeom prst="wedgeRoundRectCallout">
            <a:avLst>
              <a:gd name="adj1" fmla="val 9876"/>
              <a:gd name="adj2" fmla="val -2937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a:t>TSN over D-CW</a:t>
            </a:r>
          </a:p>
        </p:txBody>
      </p:sp>
    </p:spTree>
    <p:extLst>
      <p:ext uri="{BB962C8B-B14F-4D97-AF65-F5344CB8AC3E}">
        <p14:creationId xmlns:p14="http://schemas.microsoft.com/office/powerpoint/2010/main" val="25883534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4285</TotalTime>
  <Words>1260</Words>
  <Application>Microsoft Office PowerPoint</Application>
  <PresentationFormat>Custom</PresentationFormat>
  <Paragraphs>215</Paragraphs>
  <Slides>13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Century Gothic</vt:lpstr>
      <vt:lpstr>Courier New</vt:lpstr>
      <vt:lpstr>DejaVu Sans</vt:lpstr>
      <vt:lpstr>Palatino Linotype</vt:lpstr>
      <vt:lpstr>Times New Roman</vt:lpstr>
      <vt:lpstr>Wingdings</vt:lpstr>
      <vt:lpstr>Executive</vt:lpstr>
      <vt:lpstr>DetNet WG </vt:lpstr>
      <vt:lpstr>IETF Note Well</vt:lpstr>
      <vt:lpstr>Meeting Administrativia</vt:lpstr>
      <vt:lpstr>Resolving Data Plane Open Issues</vt:lpstr>
      <vt:lpstr>Agenda</vt:lpstr>
      <vt:lpstr>Focusing Today’s Discussion</vt:lpstr>
      <vt:lpstr>Simplified IPvX End to End Service</vt:lpstr>
      <vt:lpstr>Unified CW IPvX End to End Service</vt:lpstr>
      <vt:lpstr>TSN over DetNet</vt:lpstr>
      <vt:lpstr>Open discussion</vt:lpstr>
      <vt:lpstr>Some Open Questions</vt:lpstr>
      <vt:lpstr>Some Open Questions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DetNet Status &amp; Intro</dc:title>
  <dc:creator>Lou Berger</dc:creator>
  <cp:lastModifiedBy>Lou</cp:lastModifiedBy>
  <cp:revision>123</cp:revision>
  <dcterms:created xsi:type="dcterms:W3CDTF">2014-12-16T19:54:47Z</dcterms:created>
  <dcterms:modified xsi:type="dcterms:W3CDTF">2018-02-14T19:28:03Z</dcterms:modified>
</cp:coreProperties>
</file>