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97" r:id="rId3"/>
    <p:sldId id="298" r:id="rId4"/>
    <p:sldId id="296" r:id="rId5"/>
    <p:sldId id="299" r:id="rId6"/>
    <p:sldId id="300" r:id="rId7"/>
    <p:sldId id="30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25" autoAdjust="0"/>
    <p:restoredTop sz="88124" autoAdjust="0"/>
  </p:normalViewPr>
  <p:slideViewPr>
    <p:cSldViewPr snapToGrid="0">
      <p:cViewPr varScale="1">
        <p:scale>
          <a:sx n="65" d="100"/>
          <a:sy n="65" d="100"/>
        </p:scale>
        <p:origin x="66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09F11B-0402-442E-BF93-2A7EE432D556}" type="datetimeFigureOut">
              <a:rPr lang="en-US" smtClean="0"/>
              <a:t>2/14/2018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3E9CE4-1316-4288-BE0D-5AD26993F5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36377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RFC3985:</a:t>
            </a:r>
          </a:p>
          <a:p>
            <a:r>
              <a:rPr lang="en-US" dirty="0"/>
              <a:t>The PSN Convergence layer provides the enhancements needed to make the PSN conform to the assumed PSN service requirement. Therefore, this layer provides a consistent interface to the PW, making the PW independent of the PSN type. If the PSN already meets the service requirements, this layer is empty.</a:t>
            </a:r>
          </a:p>
          <a:p>
            <a:endParaRPr lang="en-US" dirty="0"/>
          </a:p>
          <a:p>
            <a:r>
              <a:rPr lang="en-US" dirty="0"/>
              <a:t>The Payload Convergence sub-layer is highly tailored to the specific payload type. However grouping a number of target payload types into a generic class, and then providing a single convergence sub-layer type common to the group, reduces the number of payload convergence sub-layer types. This decreases implementation complexity.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3E9CE4-1316-4288-BE0D-5AD26993F59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74189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PSN Convergence layer provides the enhancements needed to make the PSN conform to the assumed PSN service requirement. Therefore, this layer provides a consistent interface to the PW, making the PW independent of the PSN type. If the PSN already meets the service requirements, this layer is empty.</a:t>
            </a:r>
          </a:p>
          <a:p>
            <a:endParaRPr lang="en-US" dirty="0"/>
          </a:p>
          <a:p>
            <a:r>
              <a:rPr lang="en-US" dirty="0"/>
              <a:t>The Payload Convergence sub-layer is highly tailored to the specific payload type. However grouping a number of target payload types into a generic class, and then providing a single convergence sub-layer type common to the group, reduces the number of payload convergence sub-layer types. This decreases implementation complexity.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3E9CE4-1316-4288-BE0D-5AD26993F59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5819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2/14/2018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1F4F0-48FA-43E1-9815-55ECD851B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6000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2/14/2018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1F4F0-48FA-43E1-9815-55ECD851B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87834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2/14/2018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1F4F0-48FA-43E1-9815-55ECD851B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721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2/14/2018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1F4F0-48FA-43E1-9815-55ECD851B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352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2/14/2018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1F4F0-48FA-43E1-9815-55ECD851B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8150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2/14/2018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1F4F0-48FA-43E1-9815-55ECD851B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0291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2/14/2018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1F4F0-48FA-43E1-9815-55ECD851B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43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2/14/2018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1F4F0-48FA-43E1-9815-55ECD851B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8410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2/14/2018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1F4F0-48FA-43E1-9815-55ECD851B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3545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2/14/2018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1F4F0-48FA-43E1-9815-55ECD851B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3727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2/14/2018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1F4F0-48FA-43E1-9815-55ECD851B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2825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2/14/2018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51F4F0-48FA-43E1-9815-55ECD851B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464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janos.farkas@ericsson.com" TargetMode="External"/><Relationship Id="rId2" Type="http://schemas.openxmlformats.org/officeDocument/2006/relationships/hyperlink" Target="mailto:balazs.a.varga@ericsson.com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2"/>
            <a:ext cx="11094720" cy="2876431"/>
          </a:xfrm>
        </p:spPr>
        <p:txBody>
          <a:bodyPr>
            <a:normAutofit fontScale="90000"/>
          </a:bodyPr>
          <a:lstStyle/>
          <a:p>
            <a:r>
              <a:rPr lang="en-US" dirty="0" err="1"/>
              <a:t>DetNet</a:t>
            </a:r>
            <a:r>
              <a:rPr lang="en-US" dirty="0"/>
              <a:t> </a:t>
            </a:r>
            <a:br>
              <a:rPr lang="en-US" dirty="0"/>
            </a:br>
            <a:br>
              <a:rPr lang="en-US" sz="3200" dirty="0"/>
            </a:br>
            <a:r>
              <a:rPr lang="hu-HU" dirty="0"/>
              <a:t>IP PSN </a:t>
            </a:r>
            <a:r>
              <a:rPr lang="en-US" dirty="0"/>
              <a:t>vs. MPLS PSN</a:t>
            </a:r>
            <a:br>
              <a:rPr lang="en-US" dirty="0"/>
            </a:br>
            <a:r>
              <a:rPr lang="en-US" sz="4000" dirty="0"/>
              <a:t>A </a:t>
            </a:r>
            <a:r>
              <a:rPr lang="en-US" sz="4000" dirty="0" err="1"/>
              <a:t>DetNet</a:t>
            </a:r>
            <a:r>
              <a:rPr lang="en-US" sz="4000" dirty="0"/>
              <a:t> perspective</a:t>
            </a:r>
            <a:br>
              <a:rPr lang="en-US" dirty="0"/>
            </a:br>
            <a:br>
              <a:rPr lang="en-US" dirty="0"/>
            </a:br>
            <a:r>
              <a:rPr lang="en-US" sz="2700" dirty="0"/>
              <a:t>Based on many discussions on the mailing list …</a:t>
            </a:r>
            <a:endParaRPr lang="en-US" sz="2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2754312"/>
          </a:xfrm>
        </p:spPr>
        <p:txBody>
          <a:bodyPr>
            <a:noAutofit/>
          </a:bodyPr>
          <a:lstStyle/>
          <a:p>
            <a:endParaRPr lang="en-US" dirty="0"/>
          </a:p>
          <a:p>
            <a:endParaRPr lang="en-US" dirty="0"/>
          </a:p>
          <a:p>
            <a:r>
              <a:rPr lang="en-US" dirty="0"/>
              <a:t>Balázs Varga, János Farkas</a:t>
            </a:r>
          </a:p>
          <a:p>
            <a:r>
              <a:rPr lang="en-US" sz="2000" dirty="0">
                <a:solidFill>
                  <a:schemeClr val="bg1">
                    <a:lumMod val="50000"/>
                  </a:schemeClr>
                </a:solidFill>
                <a:hlinkClick r:id="rId2"/>
              </a:rPr>
              <a:t>balazs.a.varga@ericsson.com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  <a:hlinkClick r:id="rId3"/>
              </a:rPr>
              <a:t>janos.farkas@ericsson.com</a:t>
            </a:r>
            <a:endParaRPr lang="en-US" sz="20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dirty="0" err="1"/>
              <a:t>DetNet</a:t>
            </a:r>
            <a:r>
              <a:rPr lang="en-US" dirty="0"/>
              <a:t> WG</a:t>
            </a:r>
          </a:p>
          <a:p>
            <a:r>
              <a:rPr lang="hu-HU" dirty="0" err="1"/>
              <a:t>Interim</a:t>
            </a:r>
            <a:r>
              <a:rPr lang="en-US" dirty="0"/>
              <a:t>, </a:t>
            </a:r>
            <a:r>
              <a:rPr lang="hu-HU" dirty="0"/>
              <a:t>14</a:t>
            </a:r>
            <a:r>
              <a:rPr lang="en-US" baseline="30000" dirty="0" err="1"/>
              <a:t>th</a:t>
            </a:r>
            <a:r>
              <a:rPr lang="en-US" dirty="0"/>
              <a:t> </a:t>
            </a:r>
            <a:r>
              <a:rPr lang="hu-HU" dirty="0" err="1"/>
              <a:t>February</a:t>
            </a:r>
            <a:r>
              <a:rPr lang="en-US" dirty="0"/>
              <a:t>, 201</a:t>
            </a:r>
            <a:r>
              <a:rPr lang="hu-HU" dirty="0"/>
              <a:t>8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2/14/2018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1F4F0-48FA-43E1-9815-55ECD851B9CE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40427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A21A37-E94E-47AB-9D5A-24C1D8C715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dirty="0" err="1"/>
              <a:t>DetNet</a:t>
            </a:r>
            <a:r>
              <a:rPr lang="hu-HU" dirty="0"/>
              <a:t> </a:t>
            </a:r>
            <a:r>
              <a:rPr lang="hu-HU" dirty="0" err="1"/>
              <a:t>functions</a:t>
            </a:r>
            <a:r>
              <a:rPr lang="en-US" dirty="0"/>
              <a:t> &amp; nodes</a:t>
            </a:r>
            <a:br>
              <a:rPr lang="en-US" dirty="0"/>
            </a:br>
            <a:r>
              <a:rPr lang="en-US" sz="2800" dirty="0"/>
              <a:t>(as per draft-</a:t>
            </a:r>
            <a:r>
              <a:rPr lang="en-US" sz="2800" dirty="0" err="1"/>
              <a:t>ietf</a:t>
            </a:r>
            <a:r>
              <a:rPr lang="en-US" sz="2800" dirty="0"/>
              <a:t>-</a:t>
            </a:r>
            <a:r>
              <a:rPr lang="en-US" sz="2800" dirty="0" err="1"/>
              <a:t>detnet</a:t>
            </a:r>
            <a:r>
              <a:rPr lang="en-US" sz="2800" dirty="0"/>
              <a:t>-architecture)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3A77C8-1268-4979-A5A3-CE2B1323C7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28763" y="1825625"/>
            <a:ext cx="6968319" cy="4351338"/>
          </a:xfrm>
        </p:spPr>
        <p:txBody>
          <a:bodyPr>
            <a:noAutofit/>
          </a:bodyPr>
          <a:lstStyle/>
          <a:p>
            <a:r>
              <a:rPr lang="en-US" sz="2000" dirty="0" err="1"/>
              <a:t>DetNet</a:t>
            </a:r>
            <a:r>
              <a:rPr lang="en-US" sz="2000" dirty="0"/>
              <a:t> functions</a:t>
            </a:r>
          </a:p>
          <a:p>
            <a:pPr marL="914400" lvl="1" indent="-457200" defTabSz="844550">
              <a:buFont typeface="+mj-lt"/>
              <a:buAutoNum type="arabicPeriod"/>
            </a:pPr>
            <a:r>
              <a:rPr lang="en-US" sz="1800" dirty="0"/>
              <a:t>Congestion protection (Queuing)	need: flow-ID</a:t>
            </a:r>
          </a:p>
          <a:p>
            <a:pPr marL="914400" lvl="1" indent="-457200" defTabSz="844550">
              <a:buFont typeface="+mj-lt"/>
              <a:buAutoNum type="arabicPeriod"/>
            </a:pPr>
            <a:r>
              <a:rPr lang="en-US" sz="1800" dirty="0"/>
              <a:t>Explicit routes (TE)		need: flow-ID</a:t>
            </a:r>
          </a:p>
          <a:p>
            <a:pPr marL="914400" lvl="1" indent="-457200" defTabSz="844550">
              <a:buFont typeface="+mj-lt"/>
              <a:buAutoNum type="arabicPeriod"/>
            </a:pPr>
            <a:r>
              <a:rPr lang="en-US" sz="1800" dirty="0"/>
              <a:t>Service protection (PREF, IOD)	need: flow-ID + </a:t>
            </a:r>
            <a:r>
              <a:rPr lang="en-US" sz="1800" dirty="0" err="1"/>
              <a:t>Seq</a:t>
            </a:r>
            <a:r>
              <a:rPr lang="en-US" sz="1800" dirty="0"/>
              <a:t>#</a:t>
            </a:r>
          </a:p>
          <a:p>
            <a:pPr marL="457200" lvl="1" indent="0">
              <a:buNone/>
            </a:pPr>
            <a:r>
              <a:rPr lang="en-US" sz="1800" dirty="0"/>
              <a:t>Note: These three techniques can be applied independently …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2C15C45-E801-4028-85E5-47124EAFF8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352325" y="4277031"/>
            <a:ext cx="4485633" cy="1899931"/>
          </a:xfrm>
        </p:spPr>
        <p:txBody>
          <a:bodyPr/>
          <a:lstStyle/>
          <a:p>
            <a:r>
              <a:rPr lang="en-US" sz="2000" dirty="0" err="1"/>
              <a:t>DetNet</a:t>
            </a:r>
            <a:r>
              <a:rPr lang="en-US" sz="2000" dirty="0"/>
              <a:t> nodes</a:t>
            </a:r>
          </a:p>
          <a:p>
            <a:pPr lvl="1" defTabSz="746125"/>
            <a:r>
              <a:rPr lang="en-US" sz="1800" dirty="0"/>
              <a:t>Edge node	</a:t>
            </a:r>
            <a:r>
              <a:rPr lang="en-US" sz="1800" dirty="0" err="1"/>
              <a:t>req.functions</a:t>
            </a:r>
            <a:r>
              <a:rPr lang="en-US" sz="1800" dirty="0"/>
              <a:t>: 1, 2, 3</a:t>
            </a:r>
          </a:p>
          <a:p>
            <a:pPr lvl="1" defTabSz="746125"/>
            <a:r>
              <a:rPr lang="en-US" sz="1800" dirty="0"/>
              <a:t>Relay node	</a:t>
            </a:r>
            <a:r>
              <a:rPr lang="en-US" sz="1800" dirty="0" err="1"/>
              <a:t>req.functions</a:t>
            </a:r>
            <a:r>
              <a:rPr lang="en-US" sz="1800" dirty="0"/>
              <a:t>: 1, 2, 3</a:t>
            </a:r>
          </a:p>
          <a:p>
            <a:pPr lvl="1" defTabSz="746125"/>
            <a:r>
              <a:rPr lang="en-US" sz="1800" dirty="0"/>
              <a:t>Transit node	</a:t>
            </a:r>
            <a:r>
              <a:rPr lang="en-US" sz="1800" dirty="0" err="1"/>
              <a:t>req.functions</a:t>
            </a:r>
            <a:r>
              <a:rPr lang="en-US" sz="1800" dirty="0"/>
              <a:t>: 1, 2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5106DC-00DD-4D63-B6E0-5B183EFDF4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2/14/2018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1E5A22-5073-4EB2-8ED6-9629A060FC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1F4F0-48FA-43E1-9815-55ECD851B9CE}" type="slidenum">
              <a:rPr lang="en-US" smtClean="0"/>
              <a:t>2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67F7764-F4E3-418C-AD3C-5341D447CB34}"/>
              </a:ext>
            </a:extLst>
          </p:cNvPr>
          <p:cNvSpPr txBox="1"/>
          <p:nvPr/>
        </p:nvSpPr>
        <p:spPr>
          <a:xfrm>
            <a:off x="589634" y="3816803"/>
            <a:ext cx="6333681" cy="246221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TSN              Edge          Transit        Relay        </a:t>
            </a:r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DetNet</a:t>
            </a:r>
            <a:endParaRPr lang="en-US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End System       Node            </a:t>
            </a:r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Node</a:t>
            </a: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</a:t>
            </a:r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Node</a:t>
            </a: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End System</a:t>
            </a:r>
          </a:p>
          <a:p>
            <a:endParaRPr lang="en-US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+---------+    +.........+                                 +---------+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|  Appl.  |&lt;---:Svc Proxy:-- End to End Service ----------&gt;|  Appl.  |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+---------+    +---------+                   +---------+   +---------+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|   TSN   |    |TSN| |Svc|&lt;-- </a:t>
            </a:r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DetNet</a:t>
            </a: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flow ---: Service :--&gt;| Service |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+---------+    +---+ +---+    +---------+    +---------+   +---------+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|Transport|    |</a:t>
            </a:r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Trp</a:t>
            </a: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| |</a:t>
            </a:r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Trp</a:t>
            </a: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|    |Transport|    |</a:t>
            </a:r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Trp</a:t>
            </a: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| |</a:t>
            </a:r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Trp</a:t>
            </a: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|   |Transport|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+-------.-+    +-.-+ +-.-+    +--.----.-+    +-.-+ +-.-+   +---.-----+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:  Link  :    /  ,-----.  \   :  Link  :    /  ,-----.  \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+........+    +-[  Sub  ]-+   +........+    +-[  Sub  ]-+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[Network]                     [Network]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`-----'                       `-----'</a:t>
            </a:r>
          </a:p>
        </p:txBody>
      </p:sp>
    </p:spTree>
    <p:extLst>
      <p:ext uri="{BB962C8B-B14F-4D97-AF65-F5344CB8AC3E}">
        <p14:creationId xmlns:p14="http://schemas.microsoft.com/office/powerpoint/2010/main" val="33826243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A21A37-E94E-47AB-9D5A-24C1D8C715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Encapsulation? … </a:t>
            </a:r>
            <a:br>
              <a:rPr lang="en-US" dirty="0"/>
            </a:br>
            <a:r>
              <a:rPr lang="en-US" sz="2800" dirty="0"/>
              <a:t>Yes please, a </a:t>
            </a:r>
            <a:r>
              <a:rPr lang="en-US" sz="2800" dirty="0" err="1"/>
              <a:t>DetNet</a:t>
            </a:r>
            <a:r>
              <a:rPr lang="en-US" sz="2800" dirty="0"/>
              <a:t> </a:t>
            </a:r>
            <a:r>
              <a:rPr lang="en-US" sz="2800" dirty="0" err="1"/>
              <a:t>pseudowire</a:t>
            </a:r>
            <a:r>
              <a:rPr lang="en-US" sz="2800" dirty="0"/>
              <a:t> (DN-PW)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3A77C8-1268-4979-A5A3-CE2B1323C7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000" dirty="0"/>
              <a:t>Encapsulation options analyzed in “draft-</a:t>
            </a:r>
            <a:r>
              <a:rPr lang="en-US" sz="2000" dirty="0" err="1"/>
              <a:t>ietf</a:t>
            </a:r>
            <a:r>
              <a:rPr lang="en-US" sz="2000" dirty="0"/>
              <a:t>-</a:t>
            </a:r>
            <a:r>
              <a:rPr lang="en-US" sz="2000" dirty="0" err="1"/>
              <a:t>detnet</a:t>
            </a:r>
            <a:r>
              <a:rPr lang="en-US" sz="2000" dirty="0"/>
              <a:t>-</a:t>
            </a:r>
            <a:r>
              <a:rPr lang="en-US" sz="2000" dirty="0" err="1"/>
              <a:t>dp</a:t>
            </a:r>
            <a:r>
              <a:rPr lang="en-US" sz="2000" dirty="0"/>
              <a:t>-alt”</a:t>
            </a:r>
          </a:p>
          <a:p>
            <a:pPr lvl="1"/>
            <a:r>
              <a:rPr lang="en-US" sz="1800" dirty="0"/>
              <a:t>DN Service layer</a:t>
            </a:r>
          </a:p>
          <a:p>
            <a:pPr lvl="1"/>
            <a:r>
              <a:rPr lang="en-US" sz="1800" dirty="0"/>
              <a:t>DN Transport layer</a:t>
            </a:r>
          </a:p>
          <a:p>
            <a:r>
              <a:rPr lang="en-US" sz="2000" dirty="0"/>
              <a:t>Criteria for data plane solution alternatives</a:t>
            </a:r>
          </a:p>
          <a:p>
            <a:pPr lvl="1"/>
            <a:r>
              <a:rPr lang="en-US" sz="1800" dirty="0"/>
              <a:t>#1 ... #10</a:t>
            </a:r>
          </a:p>
          <a:p>
            <a:endParaRPr lang="en-US" sz="2000" dirty="0"/>
          </a:p>
          <a:p>
            <a:r>
              <a:rPr lang="en-US" sz="2000" dirty="0"/>
              <a:t>Application flow (</a:t>
            </a:r>
            <a:r>
              <a:rPr lang="en-US" sz="2000" dirty="0" err="1"/>
              <a:t>Appl</a:t>
            </a:r>
            <a:r>
              <a:rPr lang="en-US" sz="2000" dirty="0"/>
              <a:t>-PDU) encapsulated by end-system</a:t>
            </a:r>
          </a:p>
          <a:p>
            <a:pPr lvl="1"/>
            <a:r>
              <a:rPr lang="en-US" sz="1800" dirty="0" err="1"/>
              <a:t>Appl-PDU_over_Ethernet</a:t>
            </a:r>
            <a:endParaRPr lang="en-US" sz="1800" dirty="0"/>
          </a:p>
          <a:p>
            <a:pPr lvl="1"/>
            <a:r>
              <a:rPr lang="en-US" sz="1800" dirty="0" err="1"/>
              <a:t>Appl-PDU_over_IP</a:t>
            </a:r>
            <a:endParaRPr lang="en-US" sz="1800" dirty="0"/>
          </a:p>
          <a:p>
            <a:pPr lvl="1"/>
            <a:r>
              <a:rPr lang="en-US" sz="1800" dirty="0"/>
              <a:t>And it may have its own proprietary fields …</a:t>
            </a:r>
          </a:p>
          <a:p>
            <a:r>
              <a:rPr lang="en-US" sz="2000" dirty="0"/>
              <a:t>Within the DN domain</a:t>
            </a:r>
          </a:p>
          <a:p>
            <a:pPr lvl="1"/>
            <a:r>
              <a:rPr lang="en-US" sz="1800" dirty="0"/>
              <a:t>We do not define end-system encapsulation format, we should be agnostic</a:t>
            </a:r>
          </a:p>
          <a:p>
            <a:pPr lvl="1"/>
            <a:r>
              <a:rPr lang="en-US" sz="1800" dirty="0"/>
              <a:t>We assume some kind of PW for the DN flow	</a:t>
            </a:r>
            <a:r>
              <a:rPr lang="en-US" sz="1800" dirty="0">
                <a:sym typeface="Wingdings" panose="05000000000000000000" pitchFamily="2" charset="2"/>
              </a:rPr>
              <a:t> 	build a concept based on spirit of rfc3985</a:t>
            </a:r>
            <a:br>
              <a:rPr lang="en-US" sz="1800" dirty="0">
                <a:sym typeface="Wingdings" panose="05000000000000000000" pitchFamily="2" charset="2"/>
              </a:rPr>
            </a:br>
            <a:r>
              <a:rPr lang="en-US" sz="1800" dirty="0">
                <a:sym typeface="Wingdings" panose="05000000000000000000" pitchFamily="2" charset="2"/>
              </a:rPr>
              <a:t>							+ extended with IP as “emulated service”</a:t>
            </a:r>
            <a:endParaRPr lang="en-US" sz="1800" dirty="0"/>
          </a:p>
          <a:p>
            <a:endParaRPr lang="en-US" sz="2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5106DC-00DD-4D63-B6E0-5B183EFDF4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2/14/2018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1E5A22-5073-4EB2-8ED6-9629A060FC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1F4F0-48FA-43E1-9815-55ECD851B9CE}" type="slidenum">
              <a:rPr lang="en-US" smtClean="0"/>
              <a:t>3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5F426E8-C21B-483B-8393-C3EE39D063DC}"/>
              </a:ext>
            </a:extLst>
          </p:cNvPr>
          <p:cNvSpPr txBox="1"/>
          <p:nvPr/>
        </p:nvSpPr>
        <p:spPr>
          <a:xfrm>
            <a:off x="7890922" y="1690688"/>
            <a:ext cx="4182555" cy="175432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 .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 .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+--------------+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|  DN Service  | PW, RTP/(UDP), GRE, …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+--------------+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| DN Transport | (UDP)/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IPvX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, MPLS LSPs/(TE)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+--------------+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  .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  .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4A26EA8-3040-453E-96F3-FB3C4C3528BB}"/>
              </a:ext>
            </a:extLst>
          </p:cNvPr>
          <p:cNvCxnSpPr/>
          <p:nvPr/>
        </p:nvCxnSpPr>
        <p:spPr>
          <a:xfrm>
            <a:off x="548640" y="3913540"/>
            <a:ext cx="1152483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Arrow: Down 8">
            <a:extLst>
              <a:ext uri="{FF2B5EF4-FFF2-40B4-BE49-F238E27FC236}">
                <a16:creationId xmlns:a16="http://schemas.microsoft.com/office/drawing/2014/main" id="{434C5DBA-6097-4BEA-8FC8-238379C0031B}"/>
              </a:ext>
            </a:extLst>
          </p:cNvPr>
          <p:cNvSpPr/>
          <p:nvPr/>
        </p:nvSpPr>
        <p:spPr>
          <a:xfrm>
            <a:off x="3802626" y="3317497"/>
            <a:ext cx="796413" cy="53705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8855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0C9F0F-F31E-4F8F-A6B3-6BBE032211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DN-PW over PSN </a:t>
            </a:r>
            <a:br>
              <a:rPr lang="en-US" dirty="0"/>
            </a:br>
            <a:r>
              <a:rPr lang="en-US" sz="2800" dirty="0"/>
              <a:t>based on spirit of rfc3985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D72DC3-6535-4BCB-9097-83392F63502D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What is needed for DN-PW?</a:t>
            </a:r>
          </a:p>
          <a:p>
            <a:pPr lvl="1"/>
            <a:r>
              <a:rPr lang="en-US" sz="2000" dirty="0"/>
              <a:t>Flow-ID</a:t>
            </a:r>
          </a:p>
          <a:p>
            <a:pPr lvl="1"/>
            <a:r>
              <a:rPr lang="en-US" sz="2000" dirty="0" err="1"/>
              <a:t>Seq</a:t>
            </a:r>
            <a:r>
              <a:rPr lang="en-US" sz="2000" dirty="0"/>
              <a:t>#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6B0714E3-1F2D-45B3-8C87-C37B1068F41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2400" dirty="0"/>
              <a:t>What is </a:t>
            </a:r>
            <a:r>
              <a:rPr lang="en-US" sz="2400" strike="sngStrike" dirty="0"/>
              <a:t>NOT needed</a:t>
            </a:r>
            <a:r>
              <a:rPr lang="en-US" sz="2400" dirty="0"/>
              <a:t> for DN-PW?</a:t>
            </a:r>
          </a:p>
          <a:p>
            <a:pPr lvl="1"/>
            <a:r>
              <a:rPr lang="en-US" sz="2000" dirty="0"/>
              <a:t>Timing</a:t>
            </a:r>
          </a:p>
          <a:p>
            <a:pPr lvl="1"/>
            <a:r>
              <a:rPr lang="en-US" sz="2000" dirty="0"/>
              <a:t>Flags, Frag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4A476A-4564-4F15-B364-FA12716CB2A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110689"/>
            <a:ext cx="2743200" cy="365125"/>
          </a:xfrm>
        </p:spPr>
        <p:txBody>
          <a:bodyPr/>
          <a:lstStyle/>
          <a:p>
            <a:r>
              <a:rPr lang="en-US"/>
              <a:t>2/14/2018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D9E7A5A-BD6D-4011-93F1-40E6F60B7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110689"/>
            <a:ext cx="2743200" cy="365125"/>
          </a:xfrm>
        </p:spPr>
        <p:txBody>
          <a:bodyPr/>
          <a:lstStyle/>
          <a:p>
            <a:fld id="{2251F4F0-48FA-43E1-9815-55ECD851B9CE}" type="slidenum">
              <a:rPr lang="en-US" smtClean="0"/>
              <a:t>4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16CEA8A-F9E8-4D35-AB46-B04AA82F2479}"/>
              </a:ext>
            </a:extLst>
          </p:cNvPr>
          <p:cNvSpPr txBox="1"/>
          <p:nvPr/>
        </p:nvSpPr>
        <p:spPr>
          <a:xfrm>
            <a:off x="257870" y="3313410"/>
            <a:ext cx="5314275" cy="316240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+---------------------+              +-------------------------+</a:t>
            </a:r>
          </a:p>
          <a:p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|      Payload        |-------------&gt;| Raw payload if possible |</a:t>
            </a:r>
          </a:p>
          <a:p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/=====================\              +-------------------------+</a:t>
            </a:r>
          </a:p>
          <a:p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H Payload Convergence H-----------+-&gt;|     Flags, </a:t>
            </a:r>
            <a:r>
              <a:rPr lang="en-US" sz="105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seq</a:t>
            </a: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 #, etc.  |</a:t>
            </a:r>
          </a:p>
          <a:p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H---------------------H          /   +-------------------------+</a:t>
            </a:r>
          </a:p>
          <a:p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H       Timing        H---------/---&gt;|            RTP          |</a:t>
            </a:r>
          </a:p>
          <a:p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H---------------------H        /     +-------------+           |</a:t>
            </a:r>
          </a:p>
          <a:p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H     Sequencing      H----one of    |             |</a:t>
            </a:r>
          </a:p>
          <a:p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\=====================/        \     |             +-----------+</a:t>
            </a:r>
          </a:p>
          <a:p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|  PW </a:t>
            </a:r>
            <a:r>
              <a:rPr lang="en-US" sz="105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Demultiplexer</a:t>
            </a: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   |---------+---&gt;|     L2TP, MPLS, etc.    |</a:t>
            </a:r>
          </a:p>
          <a:p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+---------------------+              +-------------------------+</a:t>
            </a:r>
          </a:p>
          <a:p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|  PSN Convergence    |-------------&gt;|       Not needed        |</a:t>
            </a:r>
          </a:p>
          <a:p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+---------------------+              +-------------------------+</a:t>
            </a:r>
          </a:p>
          <a:p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|        PSN          |-------------&gt;|            IP           |</a:t>
            </a:r>
          </a:p>
          <a:p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+---------------------+              +-------------------------+</a:t>
            </a:r>
          </a:p>
          <a:p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|      Data-Link      |-------------&gt;|         Data-link       |</a:t>
            </a:r>
          </a:p>
          <a:p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+---------------------+              +-------------------------+</a:t>
            </a:r>
          </a:p>
          <a:p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|       Physical      |-------------&gt;|          Physical       |</a:t>
            </a:r>
          </a:p>
          <a:p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+---------------------+              +-------------------------+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CF7DA08-BA1E-4BA0-8BDF-1AF3129D5700}"/>
              </a:ext>
            </a:extLst>
          </p:cNvPr>
          <p:cNvSpPr txBox="1"/>
          <p:nvPr/>
        </p:nvSpPr>
        <p:spPr>
          <a:xfrm>
            <a:off x="6408835" y="3313410"/>
            <a:ext cx="5554726" cy="316240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+---------------------+</a:t>
            </a:r>
          </a:p>
          <a:p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|      Payload        |</a:t>
            </a:r>
          </a:p>
          <a:p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/=====================\</a:t>
            </a:r>
          </a:p>
          <a:p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H Payload Convergence H--+</a:t>
            </a:r>
          </a:p>
          <a:p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H---------------------H  |       +--------------------------------+</a:t>
            </a:r>
          </a:p>
          <a:p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H       Timing        H---------&gt;|              RTP               |</a:t>
            </a:r>
          </a:p>
          <a:p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H---------------------H  |       +--------------------------------+</a:t>
            </a:r>
          </a:p>
          <a:p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H     Sequencing      H--+------&gt;| Flags, Frag, Len, </a:t>
            </a:r>
            <a:r>
              <a:rPr lang="en-US" sz="105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Seq</a:t>
            </a: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 #, </a:t>
            </a:r>
            <a:r>
              <a:rPr lang="en-US" sz="105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etc</a:t>
            </a: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   |</a:t>
            </a:r>
          </a:p>
          <a:p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\=====================/  |       +--------------------------------+</a:t>
            </a:r>
          </a:p>
          <a:p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|  PW </a:t>
            </a:r>
            <a:r>
              <a:rPr lang="en-US" sz="105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Demultiplexer</a:t>
            </a: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   |---------&gt;|           PW Label             |</a:t>
            </a:r>
          </a:p>
          <a:p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+---------------------+  |       +--------------------------------+</a:t>
            </a:r>
          </a:p>
          <a:p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|  PSN Convergence    |--+  +---&gt;| Outer Label or MPLS-in-IP </a:t>
            </a:r>
            <a:r>
              <a:rPr lang="en-US" sz="105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encap</a:t>
            </a: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|</a:t>
            </a:r>
          </a:p>
          <a:p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+---------------------+     |    +--------------------------------+</a:t>
            </a:r>
          </a:p>
          <a:p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|        PSN          |-----+</a:t>
            </a:r>
          </a:p>
          <a:p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+---------------------+</a:t>
            </a:r>
          </a:p>
          <a:p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|      Data-Link      |</a:t>
            </a:r>
          </a:p>
          <a:p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+---------------------+</a:t>
            </a:r>
          </a:p>
          <a:p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|       Physical      |</a:t>
            </a:r>
          </a:p>
          <a:p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+---------------------+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D6ECC8F-7AEB-4732-A6D5-673EA4DC6E38}"/>
              </a:ext>
            </a:extLst>
          </p:cNvPr>
          <p:cNvSpPr txBox="1"/>
          <p:nvPr/>
        </p:nvSpPr>
        <p:spPr>
          <a:xfrm>
            <a:off x="7547013" y="1539525"/>
            <a:ext cx="14237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dispensable</a:t>
            </a:r>
          </a:p>
        </p:txBody>
      </p:sp>
      <p:sp>
        <p:nvSpPr>
          <p:cNvPr id="10" name="&quot;Not Allowed&quot; Symbol 9">
            <a:extLst>
              <a:ext uri="{FF2B5EF4-FFF2-40B4-BE49-F238E27FC236}">
                <a16:creationId xmlns:a16="http://schemas.microsoft.com/office/drawing/2014/main" id="{0722A2E3-3781-4CD6-BD62-38D9C9EE604D}"/>
              </a:ext>
            </a:extLst>
          </p:cNvPr>
          <p:cNvSpPr/>
          <p:nvPr/>
        </p:nvSpPr>
        <p:spPr>
          <a:xfrm>
            <a:off x="3807725" y="3766780"/>
            <a:ext cx="300251" cy="286469"/>
          </a:xfrm>
          <a:prstGeom prst="noSmoking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&quot;Not Allowed&quot; Symbol 10">
            <a:extLst>
              <a:ext uri="{FF2B5EF4-FFF2-40B4-BE49-F238E27FC236}">
                <a16:creationId xmlns:a16="http://schemas.microsoft.com/office/drawing/2014/main" id="{5B9DC5CE-CD58-4E37-993E-545AC87088C5}"/>
              </a:ext>
            </a:extLst>
          </p:cNvPr>
          <p:cNvSpPr/>
          <p:nvPr/>
        </p:nvSpPr>
        <p:spPr>
          <a:xfrm>
            <a:off x="4317315" y="4151192"/>
            <a:ext cx="300251" cy="286469"/>
          </a:xfrm>
          <a:prstGeom prst="noSmoking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&quot;Not Allowed&quot; Symbol 11">
            <a:extLst>
              <a:ext uri="{FF2B5EF4-FFF2-40B4-BE49-F238E27FC236}">
                <a16:creationId xmlns:a16="http://schemas.microsoft.com/office/drawing/2014/main" id="{5A14DFB6-BD9E-44DE-A805-ADF2508ED3B3}"/>
              </a:ext>
            </a:extLst>
          </p:cNvPr>
          <p:cNvSpPr/>
          <p:nvPr/>
        </p:nvSpPr>
        <p:spPr>
          <a:xfrm>
            <a:off x="4794540" y="3766780"/>
            <a:ext cx="300251" cy="286469"/>
          </a:xfrm>
          <a:prstGeom prst="noSmoking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&quot;Not Allowed&quot; Symbol 13">
            <a:extLst>
              <a:ext uri="{FF2B5EF4-FFF2-40B4-BE49-F238E27FC236}">
                <a16:creationId xmlns:a16="http://schemas.microsoft.com/office/drawing/2014/main" id="{5FB1F3DC-024A-40BC-A19F-3FD41989DF26}"/>
              </a:ext>
            </a:extLst>
          </p:cNvPr>
          <p:cNvSpPr/>
          <p:nvPr/>
        </p:nvSpPr>
        <p:spPr>
          <a:xfrm>
            <a:off x="10292686" y="4053249"/>
            <a:ext cx="300251" cy="286469"/>
          </a:xfrm>
          <a:prstGeom prst="noSmoking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&quot;Not Allowed&quot; Symbol 14">
            <a:extLst>
              <a:ext uri="{FF2B5EF4-FFF2-40B4-BE49-F238E27FC236}">
                <a16:creationId xmlns:a16="http://schemas.microsoft.com/office/drawing/2014/main" id="{FCB7BE65-0660-4133-8A25-0AAD369CF2D4}"/>
              </a:ext>
            </a:extLst>
          </p:cNvPr>
          <p:cNvSpPr/>
          <p:nvPr/>
        </p:nvSpPr>
        <p:spPr>
          <a:xfrm>
            <a:off x="9322494" y="4396717"/>
            <a:ext cx="300251" cy="286469"/>
          </a:xfrm>
          <a:prstGeom prst="noSmoking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&quot;Not Allowed&quot; Symbol 15">
            <a:extLst>
              <a:ext uri="{FF2B5EF4-FFF2-40B4-BE49-F238E27FC236}">
                <a16:creationId xmlns:a16="http://schemas.microsoft.com/office/drawing/2014/main" id="{D0ABAF69-3395-4AC0-84AA-3F564924C2B7}"/>
              </a:ext>
            </a:extLst>
          </p:cNvPr>
          <p:cNvSpPr/>
          <p:nvPr/>
        </p:nvSpPr>
        <p:spPr>
          <a:xfrm>
            <a:off x="9861654" y="4396717"/>
            <a:ext cx="300251" cy="286469"/>
          </a:xfrm>
          <a:prstGeom prst="noSmoking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&quot;Not Allowed&quot; Symbol 16">
            <a:extLst>
              <a:ext uri="{FF2B5EF4-FFF2-40B4-BE49-F238E27FC236}">
                <a16:creationId xmlns:a16="http://schemas.microsoft.com/office/drawing/2014/main" id="{74CC2245-A738-41B6-9173-25685DC59813}"/>
              </a:ext>
            </a:extLst>
          </p:cNvPr>
          <p:cNvSpPr/>
          <p:nvPr/>
        </p:nvSpPr>
        <p:spPr>
          <a:xfrm>
            <a:off x="10292686" y="4396717"/>
            <a:ext cx="300251" cy="286469"/>
          </a:xfrm>
          <a:prstGeom prst="noSmoking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&quot;Not Allowed&quot; Symbol 17">
            <a:extLst>
              <a:ext uri="{FF2B5EF4-FFF2-40B4-BE49-F238E27FC236}">
                <a16:creationId xmlns:a16="http://schemas.microsoft.com/office/drawing/2014/main" id="{73EB725D-3A1E-4658-A929-52EBEF04065D}"/>
              </a:ext>
            </a:extLst>
          </p:cNvPr>
          <p:cNvSpPr/>
          <p:nvPr/>
        </p:nvSpPr>
        <p:spPr>
          <a:xfrm>
            <a:off x="11269065" y="4396716"/>
            <a:ext cx="300251" cy="286469"/>
          </a:xfrm>
          <a:prstGeom prst="noSmoking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05744E2-3B17-4D99-9D2A-A16E37AAC12F}"/>
              </a:ext>
            </a:extLst>
          </p:cNvPr>
          <p:cNvSpPr txBox="1"/>
          <p:nvPr/>
        </p:nvSpPr>
        <p:spPr>
          <a:xfrm>
            <a:off x="3429000" y="6492616"/>
            <a:ext cx="51269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 common denominator: PW-label + Control-word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AB4BB05-CC3A-498B-B06C-83A23D48C2C9}"/>
              </a:ext>
            </a:extLst>
          </p:cNvPr>
          <p:cNvSpPr txBox="1"/>
          <p:nvPr/>
        </p:nvSpPr>
        <p:spPr>
          <a:xfrm>
            <a:off x="2321944" y="2993807"/>
            <a:ext cx="806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IP PSN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19DA5B6-7735-41A4-B06A-6CCC6F9B29B8}"/>
              </a:ext>
            </a:extLst>
          </p:cNvPr>
          <p:cNvSpPr txBox="1"/>
          <p:nvPr/>
        </p:nvSpPr>
        <p:spPr>
          <a:xfrm>
            <a:off x="8648706" y="2993807"/>
            <a:ext cx="11544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MPLS PSN</a:t>
            </a:r>
          </a:p>
        </p:txBody>
      </p:sp>
    </p:spTree>
    <p:extLst>
      <p:ext uri="{BB962C8B-B14F-4D97-AF65-F5344CB8AC3E}">
        <p14:creationId xmlns:p14="http://schemas.microsoft.com/office/powerpoint/2010/main" val="2548436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8DB93A-77E0-43A0-B8B7-7B8CB68432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Implementation?</a:t>
            </a:r>
            <a:br>
              <a:rPr lang="en-US" dirty="0"/>
            </a:br>
            <a:r>
              <a:rPr lang="en-US" sz="2800" dirty="0"/>
              <a:t>Simplicity 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12B5C6-0424-4E4F-96C5-587C5EB9E5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/>
              <a:t>Simplicity is the ultimate sophistication …</a:t>
            </a:r>
          </a:p>
          <a:p>
            <a:r>
              <a:rPr lang="en-US" sz="2400" dirty="0"/>
              <a:t>Should we bind end-system and DN domain encapsulation?</a:t>
            </a:r>
          </a:p>
          <a:p>
            <a:pPr lvl="1"/>
            <a:r>
              <a:rPr lang="en-US" sz="2000" dirty="0"/>
              <a:t>We intend to be end-system agnostic …</a:t>
            </a:r>
          </a:p>
          <a:p>
            <a:pPr lvl="1"/>
            <a:r>
              <a:rPr lang="en-US" sz="2000" dirty="0" err="1"/>
              <a:t>Appl</a:t>
            </a:r>
            <a:r>
              <a:rPr lang="en-US" sz="2000" dirty="0"/>
              <a:t>-PDU will be tunneled anyway and encapsulated by DN Edge node</a:t>
            </a:r>
          </a:p>
          <a:p>
            <a:pPr lvl="1"/>
            <a:r>
              <a:rPr lang="en-US" sz="2000" dirty="0"/>
              <a:t>Target of DN encapsulation: add flow-ID, </a:t>
            </a:r>
            <a:r>
              <a:rPr lang="en-US" sz="2000" dirty="0" err="1"/>
              <a:t>Seq</a:t>
            </a:r>
            <a:r>
              <a:rPr lang="en-US" sz="2000" dirty="0"/>
              <a:t># + forwarding-rules</a:t>
            </a:r>
          </a:p>
          <a:p>
            <a:endParaRPr lang="en-US" sz="2400" dirty="0"/>
          </a:p>
          <a:p>
            <a:r>
              <a:rPr lang="en-US" sz="2400" dirty="0"/>
              <a:t>Ask the right question(s):</a:t>
            </a:r>
          </a:p>
          <a:p>
            <a:pPr lvl="1"/>
            <a:r>
              <a:rPr lang="en-US" sz="2000" dirty="0"/>
              <a:t>Why to have different DN PW format for IP and MPLS?</a:t>
            </a:r>
          </a:p>
          <a:p>
            <a:pPr lvl="1"/>
            <a:r>
              <a:rPr lang="en-US" sz="2000" dirty="0"/>
              <a:t>Why to implement DN functions twice (for both PSN type)?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!!! NOTE !!! We can split the data plane document </a:t>
            </a:r>
          </a:p>
          <a:p>
            <a:pPr lvl="1"/>
            <a:r>
              <a:rPr lang="en-US" sz="2000" dirty="0"/>
              <a:t>if that helps to involve experts of IP / MPLS forwarding paradigm …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DF40D7-07DF-41DD-97FB-101B3BB4DF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2/14/2018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5F23780-7637-4601-A8F8-B429E7F178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1F4F0-48FA-43E1-9815-55ECD851B9C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7575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loud 9">
            <a:extLst>
              <a:ext uri="{FF2B5EF4-FFF2-40B4-BE49-F238E27FC236}">
                <a16:creationId xmlns:a16="http://schemas.microsoft.com/office/drawing/2014/main" id="{702C5C52-5059-41A1-BC35-A69DD93F76A3}"/>
              </a:ext>
            </a:extLst>
          </p:cNvPr>
          <p:cNvSpPr/>
          <p:nvPr/>
        </p:nvSpPr>
        <p:spPr>
          <a:xfrm>
            <a:off x="8241276" y="2377407"/>
            <a:ext cx="2333932" cy="1696990"/>
          </a:xfrm>
          <a:prstGeom prst="cloud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D009AF7-22D2-4BC5-98E8-AC908BEE47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Encapsulation examples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9BE1F5-5170-42BC-BE19-32EA6A079F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/>
              <a:t>IP PSN</a:t>
            </a:r>
          </a:p>
          <a:p>
            <a:pPr lvl="1"/>
            <a:r>
              <a:rPr lang="en-US" sz="2000" dirty="0" err="1"/>
              <a:t>Appl-PDU_o_PW+CW_o_IP</a:t>
            </a:r>
            <a:r>
              <a:rPr lang="en-US" sz="2000" dirty="0"/>
              <a:t> </a:t>
            </a:r>
          </a:p>
          <a:p>
            <a:pPr marL="457200" lvl="1" indent="0">
              <a:buNone/>
            </a:pPr>
            <a:r>
              <a:rPr lang="en-US" sz="2000" dirty="0"/>
              <a:t>	or</a:t>
            </a:r>
          </a:p>
          <a:p>
            <a:pPr lvl="1"/>
            <a:r>
              <a:rPr lang="en-US" sz="2000" dirty="0" err="1"/>
              <a:t>Appl-PDU_o_PW+CW_o_UDP_o_IP</a:t>
            </a:r>
            <a:endParaRPr lang="en-US" sz="2000" dirty="0"/>
          </a:p>
          <a:p>
            <a:r>
              <a:rPr lang="en-US" sz="2400" dirty="0"/>
              <a:t>MPLS PSN</a:t>
            </a:r>
          </a:p>
          <a:p>
            <a:pPr lvl="1"/>
            <a:r>
              <a:rPr lang="en-US" sz="2000" dirty="0" err="1"/>
              <a:t>Appl-PDU_o_PW+CW_o_LSP</a:t>
            </a:r>
            <a:endParaRPr lang="en-US" sz="2000" dirty="0"/>
          </a:p>
          <a:p>
            <a:endParaRPr lang="en-US" sz="2400" dirty="0"/>
          </a:p>
          <a:p>
            <a:r>
              <a:rPr lang="en-US" sz="2400" dirty="0"/>
              <a:t>Conclusion stops here for </a:t>
            </a:r>
            <a:r>
              <a:rPr lang="en-US" sz="2400" dirty="0" err="1"/>
              <a:t>DetNet</a:t>
            </a:r>
            <a:r>
              <a:rPr lang="en-US" sz="2400" dirty="0"/>
              <a:t> WG (so far)</a:t>
            </a:r>
          </a:p>
          <a:p>
            <a:pPr lvl="1"/>
            <a:r>
              <a:rPr lang="en-US" sz="2000" dirty="0"/>
              <a:t>Flow-ID and </a:t>
            </a:r>
            <a:r>
              <a:rPr lang="en-US" sz="2000" dirty="0" err="1"/>
              <a:t>Seq</a:t>
            </a:r>
            <a:r>
              <a:rPr lang="en-US" sz="2000" dirty="0"/>
              <a:t># encoded using PW+CW</a:t>
            </a:r>
          </a:p>
          <a:p>
            <a:pPr lvl="1"/>
            <a:r>
              <a:rPr lang="en-US" sz="2000" dirty="0"/>
              <a:t>Different technology domains have to interwork</a:t>
            </a:r>
          </a:p>
          <a:p>
            <a:pPr lvl="2"/>
            <a:r>
              <a:rPr lang="en-US" sz="1600" dirty="0"/>
              <a:t>Difficulties at IP and MPLS domain borders minimized by common DN encapsulation</a:t>
            </a:r>
          </a:p>
          <a:p>
            <a:pPr lvl="1"/>
            <a:endParaRPr lang="en-US" sz="2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BF5B81-A035-4520-90D5-F52ACEB15B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2/14/2018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EE5F01D-32E2-491E-AC04-AC688E5E76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1F4F0-48FA-43E1-9815-55ECD851B9CE}" type="slidenum">
              <a:rPr lang="en-US" smtClean="0"/>
              <a:t>6</a:t>
            </a:fld>
            <a:endParaRPr lang="en-US"/>
          </a:p>
        </p:txBody>
      </p:sp>
      <p:sp>
        <p:nvSpPr>
          <p:cNvPr id="6" name="Cloud 5">
            <a:extLst>
              <a:ext uri="{FF2B5EF4-FFF2-40B4-BE49-F238E27FC236}">
                <a16:creationId xmlns:a16="http://schemas.microsoft.com/office/drawing/2014/main" id="{8A955D1E-15DA-4B42-A25C-5EDFABCD56D6}"/>
              </a:ext>
            </a:extLst>
          </p:cNvPr>
          <p:cNvSpPr/>
          <p:nvPr/>
        </p:nvSpPr>
        <p:spPr>
          <a:xfrm>
            <a:off x="8241276" y="2873476"/>
            <a:ext cx="2333932" cy="839787"/>
          </a:xfrm>
          <a:prstGeom prst="cloud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loud 6">
            <a:extLst>
              <a:ext uri="{FF2B5EF4-FFF2-40B4-BE49-F238E27FC236}">
                <a16:creationId xmlns:a16="http://schemas.microsoft.com/office/drawing/2014/main" id="{B55F1153-FA92-4E70-B790-992B75D2C5E6}"/>
              </a:ext>
            </a:extLst>
          </p:cNvPr>
          <p:cNvSpPr/>
          <p:nvPr/>
        </p:nvSpPr>
        <p:spPr>
          <a:xfrm>
            <a:off x="9007746" y="2836555"/>
            <a:ext cx="831969" cy="1027522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5E2F22E-29D8-45DC-AF88-F0F70421A387}"/>
              </a:ext>
            </a:extLst>
          </p:cNvPr>
          <p:cNvSpPr txBox="1"/>
          <p:nvPr/>
        </p:nvSpPr>
        <p:spPr>
          <a:xfrm>
            <a:off x="8558262" y="3289791"/>
            <a:ext cx="360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IP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99A8641-3BD2-4F0D-B976-1136BD1F49EA}"/>
              </a:ext>
            </a:extLst>
          </p:cNvPr>
          <p:cNvSpPr txBox="1"/>
          <p:nvPr/>
        </p:nvSpPr>
        <p:spPr>
          <a:xfrm>
            <a:off x="9070356" y="3380852"/>
            <a:ext cx="704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MPLS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23FE617-2E1A-4BBF-9EA5-527D34A1440B}"/>
              </a:ext>
            </a:extLst>
          </p:cNvPr>
          <p:cNvSpPr txBox="1"/>
          <p:nvPr/>
        </p:nvSpPr>
        <p:spPr>
          <a:xfrm>
            <a:off x="8578494" y="2008075"/>
            <a:ext cx="16249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DetNet</a:t>
            </a:r>
            <a:r>
              <a:rPr lang="en-US" dirty="0"/>
              <a:t> domain</a:t>
            </a:r>
          </a:p>
        </p:txBody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F2F72243-D525-4CAC-9EF6-3D53A31346CE}"/>
              </a:ext>
            </a:extLst>
          </p:cNvPr>
          <p:cNvSpPr/>
          <p:nvPr/>
        </p:nvSpPr>
        <p:spPr>
          <a:xfrm>
            <a:off x="7618771" y="2985045"/>
            <a:ext cx="250723" cy="339616"/>
          </a:xfrm>
          <a:prstGeom prst="triangl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Isosceles Triangle 12">
            <a:extLst>
              <a:ext uri="{FF2B5EF4-FFF2-40B4-BE49-F238E27FC236}">
                <a16:creationId xmlns:a16="http://schemas.microsoft.com/office/drawing/2014/main" id="{B79D3551-7F8A-40ED-B918-2156615AA0D5}"/>
              </a:ext>
            </a:extLst>
          </p:cNvPr>
          <p:cNvSpPr/>
          <p:nvPr/>
        </p:nvSpPr>
        <p:spPr>
          <a:xfrm>
            <a:off x="10928810" y="2985045"/>
            <a:ext cx="250723" cy="339616"/>
          </a:xfrm>
          <a:prstGeom prst="triangl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8C9E0ABE-2CE7-46DA-9AC0-86A26E75427A}"/>
              </a:ext>
            </a:extLst>
          </p:cNvPr>
          <p:cNvCxnSpPr>
            <a:stCxn id="12" idx="5"/>
            <a:endCxn id="13" idx="1"/>
          </p:cNvCxnSpPr>
          <p:nvPr/>
        </p:nvCxnSpPr>
        <p:spPr>
          <a:xfrm>
            <a:off x="7806813" y="3154853"/>
            <a:ext cx="3184678" cy="0"/>
          </a:xfrm>
          <a:prstGeom prst="straightConnector1">
            <a:avLst/>
          </a:prstGeom>
          <a:ln>
            <a:solidFill>
              <a:schemeClr val="accent6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F463A1D-2ED7-4C6A-B2EA-45C521660210}"/>
              </a:ext>
            </a:extLst>
          </p:cNvPr>
          <p:cNvCxnSpPr>
            <a:cxnSpLocks/>
          </p:cNvCxnSpPr>
          <p:nvPr/>
        </p:nvCxnSpPr>
        <p:spPr>
          <a:xfrm>
            <a:off x="8208261" y="2614079"/>
            <a:ext cx="2333932" cy="0"/>
          </a:xfrm>
          <a:prstGeom prst="straightConnector1">
            <a:avLst/>
          </a:prstGeom>
          <a:ln>
            <a:solidFill>
              <a:schemeClr val="accent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053E8D4F-9FD2-495D-B6CA-F6CBE7E59135}"/>
              </a:ext>
            </a:extLst>
          </p:cNvPr>
          <p:cNvCxnSpPr>
            <a:cxnSpLocks/>
          </p:cNvCxnSpPr>
          <p:nvPr/>
        </p:nvCxnSpPr>
        <p:spPr>
          <a:xfrm>
            <a:off x="8208261" y="4279345"/>
            <a:ext cx="829080" cy="0"/>
          </a:xfrm>
          <a:prstGeom prst="straightConnector1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43BD3D55-407F-4526-BECF-61D851529FA1}"/>
              </a:ext>
            </a:extLst>
          </p:cNvPr>
          <p:cNvCxnSpPr>
            <a:cxnSpLocks/>
          </p:cNvCxnSpPr>
          <p:nvPr/>
        </p:nvCxnSpPr>
        <p:spPr>
          <a:xfrm>
            <a:off x="9010635" y="4511704"/>
            <a:ext cx="829080" cy="0"/>
          </a:xfrm>
          <a:prstGeom prst="straightConnector1">
            <a:avLst/>
          </a:prstGeom>
          <a:ln>
            <a:solidFill>
              <a:schemeClr val="accent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4080F3A0-649C-4004-AFDE-998CEF437B8C}"/>
              </a:ext>
            </a:extLst>
          </p:cNvPr>
          <p:cNvCxnSpPr>
            <a:cxnSpLocks/>
          </p:cNvCxnSpPr>
          <p:nvPr/>
        </p:nvCxnSpPr>
        <p:spPr>
          <a:xfrm>
            <a:off x="9788886" y="4300311"/>
            <a:ext cx="829080" cy="0"/>
          </a:xfrm>
          <a:prstGeom prst="straightConnector1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CB38EE03-E9C5-4B6A-8522-06516AD16B42}"/>
              </a:ext>
            </a:extLst>
          </p:cNvPr>
          <p:cNvSpPr txBox="1"/>
          <p:nvPr/>
        </p:nvSpPr>
        <p:spPr>
          <a:xfrm>
            <a:off x="8476235" y="4635216"/>
            <a:ext cx="2098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Technology domains</a:t>
            </a:r>
          </a:p>
        </p:txBody>
      </p:sp>
    </p:spTree>
    <p:extLst>
      <p:ext uri="{BB962C8B-B14F-4D97-AF65-F5344CB8AC3E}">
        <p14:creationId xmlns:p14="http://schemas.microsoft.com/office/powerpoint/2010/main" val="13979293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009AF7-22D2-4BC5-98E8-AC908BEE47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Further possible 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9BE1F5-5170-42BC-BE19-32EA6A079F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63329"/>
            <a:ext cx="10515600" cy="4613634"/>
          </a:xfrm>
        </p:spPr>
        <p:txBody>
          <a:bodyPr>
            <a:noAutofit/>
          </a:bodyPr>
          <a:lstStyle/>
          <a:p>
            <a:r>
              <a:rPr lang="en-US" sz="2400" dirty="0"/>
              <a:t>To be done together with corresponding WGs</a:t>
            </a:r>
          </a:p>
          <a:p>
            <a:r>
              <a:rPr lang="en-US" sz="2400" dirty="0"/>
              <a:t>How to make flow identification easier for Transit nodes?</a:t>
            </a:r>
          </a:p>
          <a:p>
            <a:pPr lvl="1"/>
            <a:r>
              <a:rPr lang="en-US" sz="2000" dirty="0"/>
              <a:t>Leverage PSN convergence layer</a:t>
            </a:r>
          </a:p>
          <a:p>
            <a:pPr lvl="1"/>
            <a:r>
              <a:rPr lang="en-US" sz="2000" dirty="0"/>
              <a:t>Both for IP PSN and MPLS PSN scenarios</a:t>
            </a:r>
          </a:p>
          <a:p>
            <a:r>
              <a:rPr lang="en-US" sz="2400" dirty="0"/>
              <a:t>…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BF5B81-A035-4520-90D5-F52ACEB15B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2/14/2018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EE5F01D-32E2-491E-AC04-AC688E5E76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1F4F0-48FA-43E1-9815-55ECD851B9CE}" type="slidenum">
              <a:rPr lang="en-US" smtClean="0"/>
              <a:t>7</a:t>
            </a:fld>
            <a:endParaRPr lang="en-US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3CA8DEFD-6091-46D1-9F45-78A44720AACB}"/>
              </a:ext>
            </a:extLst>
          </p:cNvPr>
          <p:cNvSpPr txBox="1">
            <a:spLocks/>
          </p:cNvSpPr>
          <p:nvPr/>
        </p:nvSpPr>
        <p:spPr>
          <a:xfrm>
            <a:off x="838200" y="633928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2/14/2018</a:t>
            </a:r>
          </a:p>
        </p:txBody>
      </p:sp>
      <p:sp>
        <p:nvSpPr>
          <p:cNvPr id="9" name="Slide Number Placeholder 4">
            <a:extLst>
              <a:ext uri="{FF2B5EF4-FFF2-40B4-BE49-F238E27FC236}">
                <a16:creationId xmlns:a16="http://schemas.microsoft.com/office/drawing/2014/main" id="{6B97C1D8-9F49-440E-99AE-DF3D6DEAAD6B}"/>
              </a:ext>
            </a:extLst>
          </p:cNvPr>
          <p:cNvSpPr txBox="1">
            <a:spLocks/>
          </p:cNvSpPr>
          <p:nvPr/>
        </p:nvSpPr>
        <p:spPr>
          <a:xfrm>
            <a:off x="8610600" y="633928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251F4F0-48FA-43E1-9815-55ECD851B9CE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4A30213-F0F6-44B4-ACC2-ADBFDCDBA80B}"/>
              </a:ext>
            </a:extLst>
          </p:cNvPr>
          <p:cNvSpPr txBox="1"/>
          <p:nvPr/>
        </p:nvSpPr>
        <p:spPr>
          <a:xfrm>
            <a:off x="257870" y="3542010"/>
            <a:ext cx="5314275" cy="316240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+---------------------+              +-------------------------+</a:t>
            </a:r>
          </a:p>
          <a:p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|      Payload        |-------------&gt;| Raw payload if possible |</a:t>
            </a:r>
          </a:p>
          <a:p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/=====================\              +-------------------------+</a:t>
            </a:r>
          </a:p>
          <a:p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H Payload Convergence H-----------+-&gt;|     Flags, </a:t>
            </a:r>
            <a:r>
              <a:rPr lang="en-US" sz="105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seq</a:t>
            </a: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 #, etc.  |</a:t>
            </a:r>
          </a:p>
          <a:p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H---------------------H          /   +-------------------------+</a:t>
            </a:r>
          </a:p>
          <a:p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H       Timing        H---------/---&gt;|            RTP          |</a:t>
            </a:r>
          </a:p>
          <a:p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H---------------------H        /     +-------------+           |</a:t>
            </a:r>
          </a:p>
          <a:p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H     Sequencing      H----one of    |             |</a:t>
            </a:r>
          </a:p>
          <a:p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\=====================/        \     |             +-----------+</a:t>
            </a:r>
          </a:p>
          <a:p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|  PW </a:t>
            </a:r>
            <a:r>
              <a:rPr lang="en-US" sz="105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Demultiplexer</a:t>
            </a: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   |---------+---&gt;|     L2TP, MPLS, etc.    |</a:t>
            </a:r>
          </a:p>
          <a:p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+---------------------+              +-------------------------+</a:t>
            </a:r>
          </a:p>
          <a:p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|  PSN Convergence    |-------------&gt;|       Not needed        |</a:t>
            </a:r>
          </a:p>
          <a:p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+---------------------+              +-------------------------+</a:t>
            </a:r>
          </a:p>
          <a:p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|        PSN          |-------------&gt;|            IP           |</a:t>
            </a:r>
          </a:p>
          <a:p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+---------------------+              +-------------------------+</a:t>
            </a:r>
          </a:p>
          <a:p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|      Data-Link      |-------------&gt;|         Data-link       |</a:t>
            </a:r>
          </a:p>
          <a:p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+---------------------+              +-------------------------+</a:t>
            </a:r>
          </a:p>
          <a:p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|       Physical      |-------------&gt;|          Physical       |</a:t>
            </a:r>
          </a:p>
          <a:p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+---------------------+              +-------------------------+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757D37B-6DB4-4D56-BDDF-C1894B1F015B}"/>
              </a:ext>
            </a:extLst>
          </p:cNvPr>
          <p:cNvSpPr txBox="1"/>
          <p:nvPr/>
        </p:nvSpPr>
        <p:spPr>
          <a:xfrm>
            <a:off x="6408835" y="3542010"/>
            <a:ext cx="5554726" cy="316240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+---------------------+</a:t>
            </a:r>
          </a:p>
          <a:p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|      Payload        |</a:t>
            </a:r>
          </a:p>
          <a:p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/=====================\</a:t>
            </a:r>
          </a:p>
          <a:p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H Payload Convergence H--+</a:t>
            </a:r>
          </a:p>
          <a:p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H---------------------H  |       +--------------------------------+</a:t>
            </a:r>
          </a:p>
          <a:p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H       Timing        H---------&gt;|              RTP               |</a:t>
            </a:r>
          </a:p>
          <a:p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H---------------------H  |       +--------------------------------+</a:t>
            </a:r>
          </a:p>
          <a:p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H     Sequencing      H--+------&gt;| Flags, Frag, Len, </a:t>
            </a:r>
            <a:r>
              <a:rPr lang="en-US" sz="105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Seq</a:t>
            </a: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 #, </a:t>
            </a:r>
            <a:r>
              <a:rPr lang="en-US" sz="105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etc</a:t>
            </a: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   |</a:t>
            </a:r>
          </a:p>
          <a:p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\=====================/  |       +--------------------------------+</a:t>
            </a:r>
          </a:p>
          <a:p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|  PW </a:t>
            </a:r>
            <a:r>
              <a:rPr lang="en-US" sz="105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Demultiplexer</a:t>
            </a: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   |---------&gt;|           PW Label             |</a:t>
            </a:r>
          </a:p>
          <a:p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+---------------------+  |       +--------------------------------+</a:t>
            </a:r>
          </a:p>
          <a:p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|  PSN Convergence    |--+  +---&gt;| Outer Label or MPLS-in-IP </a:t>
            </a:r>
            <a:r>
              <a:rPr lang="en-US" sz="105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encap</a:t>
            </a:r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|</a:t>
            </a:r>
          </a:p>
          <a:p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+---------------------+     |    +--------------------------------+</a:t>
            </a:r>
          </a:p>
          <a:p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|        PSN          |-----+</a:t>
            </a:r>
          </a:p>
          <a:p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+---------------------+</a:t>
            </a:r>
          </a:p>
          <a:p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|      Data-Link      |</a:t>
            </a:r>
          </a:p>
          <a:p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+---------------------+</a:t>
            </a:r>
          </a:p>
          <a:p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|       Physical      |</a:t>
            </a:r>
          </a:p>
          <a:p>
            <a:r>
              <a:rPr lang="en-US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+---------------------+</a:t>
            </a:r>
          </a:p>
        </p:txBody>
      </p:sp>
      <p:sp>
        <p:nvSpPr>
          <p:cNvPr id="12" name="&quot;Not Allowed&quot; Symbol 11">
            <a:extLst>
              <a:ext uri="{FF2B5EF4-FFF2-40B4-BE49-F238E27FC236}">
                <a16:creationId xmlns:a16="http://schemas.microsoft.com/office/drawing/2014/main" id="{EE16DF42-076C-4532-9FB2-C934D6854B19}"/>
              </a:ext>
            </a:extLst>
          </p:cNvPr>
          <p:cNvSpPr/>
          <p:nvPr/>
        </p:nvSpPr>
        <p:spPr>
          <a:xfrm>
            <a:off x="3807725" y="3995380"/>
            <a:ext cx="300251" cy="286469"/>
          </a:xfrm>
          <a:prstGeom prst="noSmoking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&quot;Not Allowed&quot; Symbol 12">
            <a:extLst>
              <a:ext uri="{FF2B5EF4-FFF2-40B4-BE49-F238E27FC236}">
                <a16:creationId xmlns:a16="http://schemas.microsoft.com/office/drawing/2014/main" id="{1D3F567C-B9DD-4D12-8B5D-6D17B9699B61}"/>
              </a:ext>
            </a:extLst>
          </p:cNvPr>
          <p:cNvSpPr/>
          <p:nvPr/>
        </p:nvSpPr>
        <p:spPr>
          <a:xfrm>
            <a:off x="4317315" y="4379792"/>
            <a:ext cx="300251" cy="286469"/>
          </a:xfrm>
          <a:prstGeom prst="noSmoking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&quot;Not Allowed&quot; Symbol 13">
            <a:extLst>
              <a:ext uri="{FF2B5EF4-FFF2-40B4-BE49-F238E27FC236}">
                <a16:creationId xmlns:a16="http://schemas.microsoft.com/office/drawing/2014/main" id="{51266F70-0864-49A3-B7C8-A2A54E710606}"/>
              </a:ext>
            </a:extLst>
          </p:cNvPr>
          <p:cNvSpPr/>
          <p:nvPr/>
        </p:nvSpPr>
        <p:spPr>
          <a:xfrm>
            <a:off x="4794540" y="3995380"/>
            <a:ext cx="300251" cy="286469"/>
          </a:xfrm>
          <a:prstGeom prst="noSmoking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&quot;Not Allowed&quot; Symbol 14">
            <a:extLst>
              <a:ext uri="{FF2B5EF4-FFF2-40B4-BE49-F238E27FC236}">
                <a16:creationId xmlns:a16="http://schemas.microsoft.com/office/drawing/2014/main" id="{474A8CEA-3AC7-4A36-8E04-60B777C37750}"/>
              </a:ext>
            </a:extLst>
          </p:cNvPr>
          <p:cNvSpPr/>
          <p:nvPr/>
        </p:nvSpPr>
        <p:spPr>
          <a:xfrm>
            <a:off x="10292686" y="4281849"/>
            <a:ext cx="300251" cy="286469"/>
          </a:xfrm>
          <a:prstGeom prst="noSmoking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&quot;Not Allowed&quot; Symbol 15">
            <a:extLst>
              <a:ext uri="{FF2B5EF4-FFF2-40B4-BE49-F238E27FC236}">
                <a16:creationId xmlns:a16="http://schemas.microsoft.com/office/drawing/2014/main" id="{BC2FFC30-AAF1-4D1B-A040-B5EF9E8DB4F3}"/>
              </a:ext>
            </a:extLst>
          </p:cNvPr>
          <p:cNvSpPr/>
          <p:nvPr/>
        </p:nvSpPr>
        <p:spPr>
          <a:xfrm>
            <a:off x="9322494" y="4625317"/>
            <a:ext cx="300251" cy="286469"/>
          </a:xfrm>
          <a:prstGeom prst="noSmoking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&quot;Not Allowed&quot; Symbol 16">
            <a:extLst>
              <a:ext uri="{FF2B5EF4-FFF2-40B4-BE49-F238E27FC236}">
                <a16:creationId xmlns:a16="http://schemas.microsoft.com/office/drawing/2014/main" id="{D06C97DA-6523-4479-BB96-221D099944AE}"/>
              </a:ext>
            </a:extLst>
          </p:cNvPr>
          <p:cNvSpPr/>
          <p:nvPr/>
        </p:nvSpPr>
        <p:spPr>
          <a:xfrm>
            <a:off x="9861654" y="4625317"/>
            <a:ext cx="300251" cy="286469"/>
          </a:xfrm>
          <a:prstGeom prst="noSmoking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&quot;Not Allowed&quot; Symbol 17">
            <a:extLst>
              <a:ext uri="{FF2B5EF4-FFF2-40B4-BE49-F238E27FC236}">
                <a16:creationId xmlns:a16="http://schemas.microsoft.com/office/drawing/2014/main" id="{F3D2C62D-2EDE-4FB1-9C5A-9C797AACD4E8}"/>
              </a:ext>
            </a:extLst>
          </p:cNvPr>
          <p:cNvSpPr/>
          <p:nvPr/>
        </p:nvSpPr>
        <p:spPr>
          <a:xfrm>
            <a:off x="10292686" y="4625317"/>
            <a:ext cx="300251" cy="286469"/>
          </a:xfrm>
          <a:prstGeom prst="noSmoking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&quot;Not Allowed&quot; Symbol 18">
            <a:extLst>
              <a:ext uri="{FF2B5EF4-FFF2-40B4-BE49-F238E27FC236}">
                <a16:creationId xmlns:a16="http://schemas.microsoft.com/office/drawing/2014/main" id="{0F53E2C8-0D5D-4E04-9F26-BDE3734E1199}"/>
              </a:ext>
            </a:extLst>
          </p:cNvPr>
          <p:cNvSpPr/>
          <p:nvPr/>
        </p:nvSpPr>
        <p:spPr>
          <a:xfrm>
            <a:off x="11269065" y="4625316"/>
            <a:ext cx="300251" cy="286469"/>
          </a:xfrm>
          <a:prstGeom prst="noSmoking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8462F3A-0A44-4B90-AC24-D69E970542C3}"/>
              </a:ext>
            </a:extLst>
          </p:cNvPr>
          <p:cNvSpPr txBox="1"/>
          <p:nvPr/>
        </p:nvSpPr>
        <p:spPr>
          <a:xfrm>
            <a:off x="2321944" y="3222407"/>
            <a:ext cx="806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IP PSN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C035C48-A75A-4AEF-A8A6-A9F66C98CAD6}"/>
              </a:ext>
            </a:extLst>
          </p:cNvPr>
          <p:cNvSpPr txBox="1"/>
          <p:nvPr/>
        </p:nvSpPr>
        <p:spPr>
          <a:xfrm>
            <a:off x="8648706" y="3222407"/>
            <a:ext cx="11544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MPLS PSN</a:t>
            </a:r>
          </a:p>
        </p:txBody>
      </p:sp>
    </p:spTree>
    <p:extLst>
      <p:ext uri="{BB962C8B-B14F-4D97-AF65-F5344CB8AC3E}">
        <p14:creationId xmlns:p14="http://schemas.microsoft.com/office/powerpoint/2010/main" val="495334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11855</TotalTime>
  <Words>1062</Words>
  <Application>Microsoft Office PowerPoint</Application>
  <PresentationFormat>Widescreen</PresentationFormat>
  <Paragraphs>203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Courier New</vt:lpstr>
      <vt:lpstr>Wingdings</vt:lpstr>
      <vt:lpstr>Office Theme</vt:lpstr>
      <vt:lpstr>DetNet   IP PSN vs. MPLS PSN A DetNet perspective  Based on many discussions on the mailing list …</vt:lpstr>
      <vt:lpstr>DetNet functions &amp; nodes (as per draft-ietf-detnet-architecture)</vt:lpstr>
      <vt:lpstr>Encapsulation? …  Yes please, a DetNet pseudowire (DN-PW)</vt:lpstr>
      <vt:lpstr>DN-PW over PSN  based on spirit of rfc3985</vt:lpstr>
      <vt:lpstr>Implementation? Simplicity …</vt:lpstr>
      <vt:lpstr>Encapsulation examples</vt:lpstr>
      <vt:lpstr>Further possible work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DetNet  Service Model draft-varga-detnet-service-model-01</dc:title>
  <dc:creator>Balázs Varga A</dc:creator>
  <cp:lastModifiedBy>Balázs Varga A</cp:lastModifiedBy>
  <cp:revision>153</cp:revision>
  <dcterms:created xsi:type="dcterms:W3CDTF">2016-07-16T05:12:05Z</dcterms:created>
  <dcterms:modified xsi:type="dcterms:W3CDTF">2018-02-14T10:30:26Z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UpdateProcess">
    <vt:lpwstr>End</vt:lpwstr>
  </property>
</Properties>
</file>