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403" r:id="rId4"/>
    <p:sldId id="404" r:id="rId5"/>
    <p:sldId id="266" r:id="rId6"/>
    <p:sldId id="411" r:id="rId7"/>
    <p:sldId id="412" r:id="rId8"/>
    <p:sldId id="265" r:id="rId9"/>
    <p:sldId id="262" r:id="rId10"/>
    <p:sldId id="309" r:id="rId11"/>
    <p:sldId id="410" r:id="rId12"/>
    <p:sldId id="409" r:id="rId13"/>
    <p:sldId id="267" r:id="rId14"/>
    <p:sldId id="269" r:id="rId15"/>
    <p:sldId id="406" r:id="rId16"/>
    <p:sldId id="405" r:id="rId17"/>
    <p:sldId id="402" r:id="rId18"/>
    <p:sldId id="40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996"/>
    <p:restoredTop sz="86968"/>
  </p:normalViewPr>
  <p:slideViewPr>
    <p:cSldViewPr snapToGrid="0" snapToObjects="1">
      <p:cViewPr varScale="1">
        <p:scale>
          <a:sx n="68" d="100"/>
          <a:sy n="68" d="100"/>
        </p:scale>
        <p:origin x="208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F54D7-939E-4F47-8E92-B99609D7F04B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7B2D3-4F26-694D-AE57-50A918E59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51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7B2D3-4F26-694D-AE57-50A918E598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578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7B2D3-4F26-694D-AE57-50A918E598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06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plain “Connectivity” is not sufficient</a:t>
            </a:r>
            <a:r>
              <a:rPr lang="en-US" baseline="0" dirty="0"/>
              <a:t> to deal with the huge data production at the edges!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7B2D3-4F26-694D-AE57-50A918E598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03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7B2D3-4F26-694D-AE57-50A918E598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90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Network figures out how to find the requested data</a:t>
            </a:r>
          </a:p>
          <a:p>
            <a:pPr lvl="1"/>
            <a:r>
              <a:rPr lang="en-US" dirty="0"/>
              <a:t>Data is secured</a:t>
            </a:r>
          </a:p>
          <a:p>
            <a:pPr lvl="1"/>
            <a:r>
              <a:rPr lang="en-US" dirty="0"/>
              <a:t>-&gt; Can come from data producers, caches, in-network storage</a:t>
            </a:r>
          </a:p>
          <a:p>
            <a:pPr lvl="1"/>
            <a:endParaRPr lang="en-US" dirty="0"/>
          </a:p>
          <a:p>
            <a:r>
              <a:rPr lang="en-US" dirty="0"/>
              <a:t>Use hierarchical name to guide interests towards right network, box, application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Hop-by-hop</a:t>
            </a:r>
            <a:r>
              <a:rPr lang="en-US" b="1" baseline="0" dirty="0"/>
              <a:t> forwarding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/>
              <a:t>Symmetric paths for Interest-Data -&gt;&gt;&gt; FEEDBACK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err="1"/>
              <a:t>Stateful</a:t>
            </a:r>
            <a:r>
              <a:rPr lang="en-US" b="1" baseline="0" dirty="0"/>
              <a:t> forwarding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4A97A-04F9-2D47-B5C4-9EB560C0DB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0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7B2D3-4F26-694D-AE57-50A918E598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07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Looking for feedback</a:t>
            </a:r>
          </a:p>
          <a:p>
            <a:r>
              <a:rPr lang="en-US" dirty="0"/>
              <a:t>Controversial points</a:t>
            </a:r>
          </a:p>
          <a:p>
            <a:r>
              <a:rPr lang="en-US" dirty="0"/>
              <a:t>Open issues not addressed in the paper</a:t>
            </a:r>
          </a:p>
          <a:p>
            <a:r>
              <a:rPr lang="en-US" dirty="0"/>
              <a:t>When would fail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7B2D3-4F26-694D-AE57-50A918E598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06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51244" y="802300"/>
            <a:ext cx="10289512" cy="2573947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9403" y="3889798"/>
            <a:ext cx="7491353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2400" b="0" cap="none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BD5C-C276-9849-90D7-152998E1EE7E}" type="datetime1">
              <a:rPr lang="en-US" smtClean="0"/>
              <a:t>7/13/18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456267" y="6236117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39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3936" y="6513551"/>
            <a:ext cx="1028331" cy="328448"/>
          </a:xfrm>
        </p:spPr>
        <p:txBody>
          <a:bodyPr/>
          <a:lstStyle/>
          <a:p>
            <a:fld id="{412EFD13-0A4D-AE4B-B18A-EDBCD0A350F4}" type="datetime1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1259" y="6458572"/>
            <a:ext cx="6021532" cy="34444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522288" y="676275"/>
            <a:ext cx="11039475" cy="56626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960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F0F8-7227-B447-BB0F-E8DD30254402}" type="datetime1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99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655" y="1756130"/>
            <a:ext cx="7489336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656" y="3806197"/>
            <a:ext cx="748933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66281-AB8F-0545-8B7B-F5BE9B7B4EBE}" type="datetime1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924655" y="3672195"/>
            <a:ext cx="748933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86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2515" y="826183"/>
            <a:ext cx="5202424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2747" y="826183"/>
            <a:ext cx="5605669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3268-F3D1-294C-9ABE-92A5FDA0E3B4}" type="datetime1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 txBox="1">
            <a:spLocks/>
          </p:cNvSpPr>
          <p:nvPr/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/>
              <a:t>Click to edit Master title style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33605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FA9A-65BD-B049-989A-FD4683E7CDFA}" type="datetime1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1205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2E62-D0A2-1340-ADC4-14CBEED030F1}" type="datetime1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40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4CAF-C3B0-894D-92D4-DF7F6BA5DAF0}" type="datetime1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3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761C0-79B8-584D-8901-F2547CD0E137}" type="datetime1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93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516" y="715616"/>
            <a:ext cx="11039787" cy="5622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936" y="6513551"/>
            <a:ext cx="1282331" cy="344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1C628-C2E8-2642-9663-666FB76E690C}" type="datetime1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072" y="6494783"/>
            <a:ext cx="537867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3979" y="6338421"/>
            <a:ext cx="1060995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800" baseline="0">
                <a:solidFill>
                  <a:schemeClr val="accent1"/>
                </a:solidFill>
              </a:defRPr>
            </a:lvl1pPr>
          </a:lstStyle>
          <a:p>
            <a:fld id="{5DEA6346-7E54-3B40-A16A-CDFF2188BE3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22515" y="556591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5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3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1.emf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hyperlink" Target="http://named-data.net/publications/tutorials/" TargetMode="External"/><Relationship Id="rId4" Type="http://schemas.openxmlformats.org/officeDocument/2006/relationships/image" Target="../media/image32.emf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11" Type="http://schemas.openxmlformats.org/officeDocument/2006/relationships/image" Target="../media/image9.jpeg"/><Relationship Id="rId5" Type="http://schemas.openxmlformats.org/officeDocument/2006/relationships/image" Target="../media/image8.png"/><Relationship Id="rId10" Type="http://schemas.openxmlformats.org/officeDocument/2006/relationships/image" Target="../media/image16.png"/><Relationship Id="rId4" Type="http://schemas.openxmlformats.org/officeDocument/2006/relationships/image" Target="../media/image5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jp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Mobile Data Repositories at the Edge 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3185" y="3253839"/>
            <a:ext cx="7164778" cy="2493817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u="sng" dirty="0" err="1">
                <a:solidFill>
                  <a:schemeClr val="accent1"/>
                </a:solidFill>
              </a:rPr>
              <a:t>Ioannis</a:t>
            </a:r>
            <a:r>
              <a:rPr lang="en-US" sz="2000" b="1" u="sng" dirty="0">
                <a:solidFill>
                  <a:schemeClr val="accent1"/>
                </a:solidFill>
              </a:rPr>
              <a:t> </a:t>
            </a:r>
            <a:r>
              <a:rPr lang="en-US" sz="2000" b="1" u="sng" dirty="0" err="1">
                <a:solidFill>
                  <a:schemeClr val="accent1"/>
                </a:solidFill>
              </a:rPr>
              <a:t>Psaras</a:t>
            </a:r>
            <a:r>
              <a:rPr lang="en-US" sz="2000" b="1" dirty="0">
                <a:solidFill>
                  <a:schemeClr val="accent1"/>
                </a:solidFill>
              </a:rPr>
              <a:t>, </a:t>
            </a:r>
            <a:r>
              <a:rPr lang="en-US" sz="2000" b="1" dirty="0" err="1">
                <a:solidFill>
                  <a:schemeClr val="accent1"/>
                </a:solidFill>
              </a:rPr>
              <a:t>Onur</a:t>
            </a: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</a:rPr>
              <a:t>Ascigil</a:t>
            </a:r>
            <a:r>
              <a:rPr lang="en-US" sz="2000" b="1" dirty="0">
                <a:solidFill>
                  <a:schemeClr val="accent1"/>
                </a:solidFill>
              </a:rPr>
              <a:t>, </a:t>
            </a:r>
            <a:r>
              <a:rPr lang="en-US" sz="2000" b="1" dirty="0" err="1">
                <a:solidFill>
                  <a:schemeClr val="accent1"/>
                </a:solidFill>
              </a:rPr>
              <a:t>Sergi</a:t>
            </a: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</a:rPr>
              <a:t>Reñé</a:t>
            </a:r>
            <a:r>
              <a:rPr lang="en-US" sz="2000" b="1" dirty="0">
                <a:solidFill>
                  <a:schemeClr val="accent1"/>
                </a:solidFill>
              </a:rPr>
              <a:t> , George </a:t>
            </a:r>
            <a:r>
              <a:rPr lang="en-US" sz="2000" b="1" dirty="0" err="1">
                <a:solidFill>
                  <a:schemeClr val="accent1"/>
                </a:solidFill>
              </a:rPr>
              <a:t>Pavlou</a:t>
            </a:r>
            <a:r>
              <a:rPr lang="en-US" sz="2000" b="1" dirty="0">
                <a:solidFill>
                  <a:schemeClr val="accent1"/>
                </a:solidFill>
              </a:rPr>
              <a:t> </a:t>
            </a:r>
          </a:p>
          <a:p>
            <a:pPr algn="r"/>
            <a:r>
              <a:rPr lang="en-US" sz="1600" dirty="0">
                <a:solidFill>
                  <a:schemeClr val="accent1"/>
                </a:solidFill>
              </a:rPr>
              <a:t>UCL, London, UK</a:t>
            </a:r>
          </a:p>
          <a:p>
            <a:r>
              <a:rPr lang="en-US" sz="2000" b="1" dirty="0">
                <a:solidFill>
                  <a:schemeClr val="accent1"/>
                </a:solidFill>
              </a:rPr>
              <a:t>Alex </a:t>
            </a:r>
            <a:r>
              <a:rPr lang="en-US" sz="2000" b="1" dirty="0" err="1">
                <a:solidFill>
                  <a:schemeClr val="accent1"/>
                </a:solidFill>
              </a:rPr>
              <a:t>Afanasyev</a:t>
            </a:r>
            <a:endParaRPr lang="en-US" sz="2000" b="1" dirty="0">
              <a:solidFill>
                <a:schemeClr val="accent1"/>
              </a:solidFill>
            </a:endParaRPr>
          </a:p>
          <a:p>
            <a:pPr algn="r"/>
            <a:r>
              <a:rPr lang="en-US" sz="1600" dirty="0">
                <a:solidFill>
                  <a:schemeClr val="accent1"/>
                </a:solidFill>
              </a:rPr>
              <a:t>Florida International University, Miami, USA</a:t>
            </a:r>
          </a:p>
          <a:p>
            <a:r>
              <a:rPr lang="en-US" sz="2000" b="1" dirty="0" err="1">
                <a:solidFill>
                  <a:schemeClr val="accent1"/>
                </a:solidFill>
              </a:rPr>
              <a:t>Lixia</a:t>
            </a:r>
            <a:r>
              <a:rPr lang="en-US" sz="2000" b="1" dirty="0">
                <a:solidFill>
                  <a:schemeClr val="accent1"/>
                </a:solidFill>
              </a:rPr>
              <a:t> Zhang </a:t>
            </a:r>
          </a:p>
          <a:p>
            <a:pPr algn="r"/>
            <a:r>
              <a:rPr lang="en-US" sz="1600" dirty="0">
                <a:solidFill>
                  <a:schemeClr val="accent1"/>
                </a:solidFill>
              </a:rPr>
              <a:t>UCLA, Los Angeles, USA</a:t>
            </a:r>
          </a:p>
          <a:p>
            <a:endParaRPr lang="en-US" sz="1600" dirty="0">
              <a:solidFill>
                <a:schemeClr val="accent1"/>
              </a:solidFill>
            </a:endParaRPr>
          </a:p>
          <a:p>
            <a:endParaRPr lang="en-US" sz="1600" dirty="0">
              <a:solidFill>
                <a:schemeClr val="accent1"/>
              </a:solidFill>
            </a:endParaRPr>
          </a:p>
          <a:p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D71E6E-8EBE-EF40-AF92-6D07242BD836}"/>
              </a:ext>
            </a:extLst>
          </p:cNvPr>
          <p:cNvSpPr txBox="1"/>
          <p:nvPr/>
        </p:nvSpPr>
        <p:spPr>
          <a:xfrm>
            <a:off x="615537" y="6230887"/>
            <a:ext cx="1096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USENIX Workshop on Hot Topics in Edge Computing (</a:t>
            </a:r>
            <a:r>
              <a:rPr lang="en-US" dirty="0" err="1"/>
              <a:t>HotEdge</a:t>
            </a:r>
            <a:r>
              <a:rPr lang="en-US" dirty="0"/>
              <a:t> ’18)</a:t>
            </a:r>
          </a:p>
          <a:p>
            <a:pPr algn="ctr"/>
            <a:r>
              <a:rPr lang="en-US" dirty="0"/>
              <a:t>Boston, MA, July 10, 2018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00B98A-C071-D945-BB69-ADF9D3499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6" y="6223000"/>
            <a:ext cx="19685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889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54A08-EBDB-BE49-A0BC-208AF6C6CAB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Named Data Networking Communication Model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762291" y="1215306"/>
            <a:ext cx="6097646" cy="3144881"/>
            <a:chOff x="4865931" y="2782012"/>
            <a:chExt cx="7260638" cy="3744698"/>
          </a:xfrm>
        </p:grpSpPr>
        <p:grpSp>
          <p:nvGrpSpPr>
            <p:cNvPr id="38" name="Group 37"/>
            <p:cNvGrpSpPr/>
            <p:nvPr/>
          </p:nvGrpSpPr>
          <p:grpSpPr>
            <a:xfrm>
              <a:off x="5060206" y="3255367"/>
              <a:ext cx="7066363" cy="3271343"/>
              <a:chOff x="1432231" y="2367294"/>
              <a:chExt cx="7066363" cy="3271343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455442" y="3978449"/>
                <a:ext cx="1191941" cy="771256"/>
                <a:chOff x="6983843" y="4880515"/>
                <a:chExt cx="1191941" cy="771256"/>
              </a:xfrm>
            </p:grpSpPr>
            <p:sp>
              <p:nvSpPr>
                <p:cNvPr id="83" name="Rounded Rectangle 82"/>
                <p:cNvSpPr/>
                <p:nvPr/>
              </p:nvSpPr>
              <p:spPr bwMode="auto">
                <a:xfrm>
                  <a:off x="6983843" y="4880515"/>
                  <a:ext cx="1191941" cy="771256"/>
                </a:xfrm>
                <a:prstGeom prst="roundRect">
                  <a:avLst/>
                </a:prstGeom>
                <a:solidFill>
                  <a:srgbClr val="D9D9D9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dirty="0">
                    <a:noFill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7019453" y="4927201"/>
                  <a:ext cx="1130479" cy="5497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In-network storage</a:t>
                  </a:r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5469743" y="3826288"/>
                <a:ext cx="985699" cy="1236883"/>
                <a:chOff x="5998144" y="4728354"/>
                <a:chExt cx="985699" cy="1236883"/>
              </a:xfrm>
            </p:grpSpPr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998144" y="4728354"/>
                  <a:ext cx="689736" cy="952492"/>
                </a:xfrm>
                <a:prstGeom prst="rect">
                  <a:avLst/>
                </a:prstGeom>
              </p:spPr>
            </p:pic>
            <p:pic>
              <p:nvPicPr>
                <p:cNvPr id="93" name="Picture 9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132841" y="4864863"/>
                  <a:ext cx="689736" cy="952492"/>
                </a:xfrm>
                <a:prstGeom prst="rect">
                  <a:avLst/>
                </a:prstGeom>
              </p:spPr>
            </p:pic>
            <p:pic>
              <p:nvPicPr>
                <p:cNvPr id="94" name="Picture 9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294107" y="5012745"/>
                  <a:ext cx="689736" cy="952492"/>
                </a:xfrm>
                <a:prstGeom prst="rect">
                  <a:avLst/>
                </a:prstGeom>
              </p:spPr>
            </p:pic>
          </p:grpSp>
          <p:grpSp>
            <p:nvGrpSpPr>
              <p:cNvPr id="36" name="Group 35"/>
              <p:cNvGrpSpPr/>
              <p:nvPr/>
            </p:nvGrpSpPr>
            <p:grpSpPr>
              <a:xfrm>
                <a:off x="5934742" y="2647580"/>
                <a:ext cx="765752" cy="1028700"/>
                <a:chOff x="6049055" y="3518360"/>
                <a:chExt cx="765752" cy="1028700"/>
              </a:xfrm>
            </p:grpSpPr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49055" y="3518360"/>
                  <a:ext cx="520700" cy="685800"/>
                </a:xfrm>
                <a:prstGeom prst="rect">
                  <a:avLst/>
                </a:prstGeom>
              </p:spPr>
            </p:pic>
            <p:pic>
              <p:nvPicPr>
                <p:cNvPr id="91" name="Picture 9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167180" y="3670760"/>
                  <a:ext cx="520700" cy="685800"/>
                </a:xfrm>
                <a:prstGeom prst="rect">
                  <a:avLst/>
                </a:prstGeom>
              </p:spPr>
            </p:pic>
            <p:pic>
              <p:nvPicPr>
                <p:cNvPr id="92" name="Picture 9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294107" y="3861260"/>
                  <a:ext cx="520700" cy="685800"/>
                </a:xfrm>
                <a:prstGeom prst="rect">
                  <a:avLst/>
                </a:prstGeom>
              </p:spPr>
            </p:pic>
          </p:grpSp>
          <p:grpSp>
            <p:nvGrpSpPr>
              <p:cNvPr id="17" name="Group 16"/>
              <p:cNvGrpSpPr/>
              <p:nvPr/>
            </p:nvGrpSpPr>
            <p:grpSpPr>
              <a:xfrm>
                <a:off x="6708264" y="2827446"/>
                <a:ext cx="889229" cy="562412"/>
                <a:chOff x="6980986" y="4641933"/>
                <a:chExt cx="889229" cy="562412"/>
              </a:xfrm>
            </p:grpSpPr>
            <p:sp>
              <p:nvSpPr>
                <p:cNvPr id="77" name="Rounded Rectangle 76"/>
                <p:cNvSpPr/>
                <p:nvPr/>
              </p:nvSpPr>
              <p:spPr bwMode="auto">
                <a:xfrm>
                  <a:off x="7001033" y="4641933"/>
                  <a:ext cx="869182" cy="562412"/>
                </a:xfrm>
                <a:prstGeom prst="roundRect">
                  <a:avLst/>
                </a:prstGeom>
                <a:solidFill>
                  <a:srgbClr val="D9D9D9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dirty="0">
                    <a:noFill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6980986" y="4729150"/>
                  <a:ext cx="889229" cy="3298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Caches</a:t>
                  </a: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1825510" y="3128469"/>
                <a:ext cx="3933806" cy="1786819"/>
                <a:chOff x="1804576" y="992441"/>
                <a:chExt cx="3187718" cy="1447930"/>
              </a:xfrm>
            </p:grpSpPr>
            <p:sp>
              <p:nvSpPr>
                <p:cNvPr id="100" name="Line 8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000902" y="1088206"/>
                  <a:ext cx="371987" cy="587416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sp>
              <p:nvSpPr>
                <p:cNvPr id="101" name="Line 9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042234" y="1549920"/>
                  <a:ext cx="1022963" cy="154710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sp>
              <p:nvSpPr>
                <p:cNvPr id="102" name="Line 10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3096196" y="1180065"/>
                  <a:ext cx="777555" cy="360185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sp>
              <p:nvSpPr>
                <p:cNvPr id="103" name="Line 11"/>
                <p:cNvSpPr>
                  <a:spLocks noChangeShapeType="1"/>
                </p:cNvSpPr>
                <p:nvPr/>
              </p:nvSpPr>
              <p:spPr bwMode="auto">
                <a:xfrm>
                  <a:off x="2452969" y="1062824"/>
                  <a:ext cx="1662315" cy="109989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sp>
              <p:nvSpPr>
                <p:cNvPr id="104" name="Line 12"/>
                <p:cNvSpPr>
                  <a:spLocks noChangeShapeType="1"/>
                </p:cNvSpPr>
                <p:nvPr/>
              </p:nvSpPr>
              <p:spPr bwMode="auto">
                <a:xfrm rot="10800000">
                  <a:off x="3984829" y="1134135"/>
                  <a:ext cx="344223" cy="587416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sp>
              <p:nvSpPr>
                <p:cNvPr id="105" name="Line 13"/>
                <p:cNvSpPr>
                  <a:spLocks noChangeShapeType="1"/>
                </p:cNvSpPr>
                <p:nvPr/>
              </p:nvSpPr>
              <p:spPr bwMode="auto">
                <a:xfrm rot="10800000">
                  <a:off x="2517444" y="1208795"/>
                  <a:ext cx="1866494" cy="682900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sp>
              <p:nvSpPr>
                <p:cNvPr id="106" name="Line 14"/>
                <p:cNvSpPr>
                  <a:spLocks noChangeShapeType="1"/>
                </p:cNvSpPr>
                <p:nvPr/>
              </p:nvSpPr>
              <p:spPr bwMode="auto">
                <a:xfrm rot="10800000">
                  <a:off x="3984830" y="1114797"/>
                  <a:ext cx="867969" cy="44721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sp>
              <p:nvSpPr>
                <p:cNvPr id="107" name="Line 1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4399840" y="1105127"/>
                  <a:ext cx="452959" cy="686505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pic>
              <p:nvPicPr>
                <p:cNvPr id="108" name="Picture 16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74667" y="1721551"/>
                  <a:ext cx="377153" cy="241735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9" name="Picture 17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67838" y="1020520"/>
                  <a:ext cx="377153" cy="241735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0" name="Picture 18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69951" y="1377686"/>
                  <a:ext cx="377153" cy="241735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1" name="Picture 19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20724" y="992441"/>
                  <a:ext cx="377153" cy="241735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" name="Picture 20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15141" y="1020520"/>
                  <a:ext cx="377153" cy="241735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" name="Picture 21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4576" y="1600684"/>
                  <a:ext cx="377153" cy="241735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4" name="Picture 18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92798" y="2198636"/>
                  <a:ext cx="377153" cy="241735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5" name="Line 8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772147" y="1600683"/>
                  <a:ext cx="324048" cy="604550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sp>
              <p:nvSpPr>
                <p:cNvPr id="116" name="Line 12"/>
                <p:cNvSpPr>
                  <a:spLocks noChangeShapeType="1"/>
                </p:cNvSpPr>
                <p:nvPr/>
              </p:nvSpPr>
              <p:spPr bwMode="auto">
                <a:xfrm rot="10800000">
                  <a:off x="2009615" y="1815445"/>
                  <a:ext cx="583182" cy="472123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  <p:sp>
              <p:nvSpPr>
                <p:cNvPr id="117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2908145" y="1842420"/>
                  <a:ext cx="1475796" cy="487963"/>
                </a:xfrm>
                <a:prstGeom prst="line">
                  <a:avLst/>
                </a:prstGeom>
                <a:noFill/>
                <a:ln w="25400" cap="flat">
                  <a:solidFill>
                    <a:srgbClr val="81818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 sz="1200" dirty="0"/>
                </a:p>
              </p:txBody>
            </p:sp>
          </p:grpSp>
          <p:sp>
            <p:nvSpPr>
              <p:cNvPr id="67" name="Cloud 66"/>
              <p:cNvSpPr/>
              <p:nvPr/>
            </p:nvSpPr>
            <p:spPr>
              <a:xfrm>
                <a:off x="1432231" y="2367294"/>
                <a:ext cx="7066363" cy="3271343"/>
              </a:xfrm>
              <a:prstGeom prst="cloud">
                <a:avLst/>
              </a:prstGeom>
              <a:solidFill>
                <a:srgbClr val="FFF089">
                  <a:alpha val="50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5489308" y="3326944"/>
              <a:ext cx="1577266" cy="329831"/>
              <a:chOff x="163817" y="3389858"/>
              <a:chExt cx="1577266" cy="329831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63817" y="3389858"/>
                <a:ext cx="895733" cy="329831"/>
              </a:xfrm>
              <a:prstGeom prst="rect">
                <a:avLst/>
              </a:prstGeom>
              <a:solidFill>
                <a:srgbClr val="FECE39"/>
              </a:solidFill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284E6A"/>
                    </a:solidFill>
                  </a:rPr>
                  <a:t>Interest</a:t>
                </a:r>
              </a:p>
            </p:txBody>
          </p:sp>
          <p:cxnSp>
            <p:nvCxnSpPr>
              <p:cNvPr id="69" name="Straight Arrow Connector 68"/>
              <p:cNvCxnSpPr/>
              <p:nvPr/>
            </p:nvCxnSpPr>
            <p:spPr>
              <a:xfrm flipV="1">
                <a:off x="1044325" y="3574524"/>
                <a:ext cx="696758" cy="734"/>
              </a:xfrm>
              <a:prstGeom prst="straightConnector1">
                <a:avLst/>
              </a:prstGeom>
              <a:ln w="38100" cmpd="sng">
                <a:solidFill>
                  <a:srgbClr val="E2751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9299957" y="4423886"/>
              <a:ext cx="917704" cy="329831"/>
              <a:chOff x="3974466" y="4486800"/>
              <a:chExt cx="917704" cy="329831"/>
            </a:xfrm>
          </p:grpSpPr>
          <p:cxnSp>
            <p:nvCxnSpPr>
              <p:cNvPr id="71" name="Straight Arrow Connector 70"/>
              <p:cNvCxnSpPr/>
              <p:nvPr/>
            </p:nvCxnSpPr>
            <p:spPr>
              <a:xfrm flipH="1" flipV="1">
                <a:off x="3974466" y="4672750"/>
                <a:ext cx="294122" cy="735"/>
              </a:xfrm>
              <a:prstGeom prst="straightConnector1">
                <a:avLst/>
              </a:prstGeom>
              <a:ln w="38100" cmpd="sng">
                <a:solidFill>
                  <a:srgbClr val="3F5B03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4317258" y="4486800"/>
                <a:ext cx="574912" cy="329831"/>
              </a:xfrm>
              <a:prstGeom prst="rect">
                <a:avLst/>
              </a:prstGeom>
              <a:solidFill>
                <a:srgbClr val="118CB0"/>
              </a:solidFill>
              <a:ln>
                <a:solidFill>
                  <a:srgbClr val="FFFFFF"/>
                </a:solidFill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/>
                  <a:t>Data</a:t>
                </a:r>
              </a:p>
            </p:txBody>
          </p:sp>
        </p:grp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65931" y="2782012"/>
              <a:ext cx="648477" cy="1068868"/>
            </a:xfrm>
            <a:prstGeom prst="rect">
              <a:avLst/>
            </a:prstGeom>
          </p:spPr>
        </p:pic>
      </p:grpSp>
      <p:grpSp>
        <p:nvGrpSpPr>
          <p:cNvPr id="51" name="Group 50"/>
          <p:cNvGrpSpPr/>
          <p:nvPr/>
        </p:nvGrpSpPr>
        <p:grpSpPr>
          <a:xfrm>
            <a:off x="371396" y="838464"/>
            <a:ext cx="2529279" cy="1615730"/>
            <a:chOff x="1594880" y="3574975"/>
            <a:chExt cx="1687702" cy="1078122"/>
          </a:xfrm>
        </p:grpSpPr>
        <p:sp>
          <p:nvSpPr>
            <p:cNvPr id="52" name="TextBox 51"/>
            <p:cNvSpPr txBox="1"/>
            <p:nvPr/>
          </p:nvSpPr>
          <p:spPr>
            <a:xfrm>
              <a:off x="1594880" y="3934306"/>
              <a:ext cx="1687702" cy="718791"/>
            </a:xfrm>
            <a:prstGeom prst="rect">
              <a:avLst/>
            </a:prstGeom>
            <a:solidFill>
              <a:srgbClr val="FECE39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284E6A"/>
                  </a:solidFill>
                </a:rPr>
                <a:t>Name</a:t>
              </a:r>
            </a:p>
            <a:p>
              <a:r>
                <a:rPr lang="en-US" sz="2800" dirty="0">
                  <a:solidFill>
                    <a:srgbClr val="284E6A"/>
                  </a:solidFill>
                </a:rPr>
                <a:t>Optional fields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94880" y="3574975"/>
              <a:ext cx="1687702" cy="349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Interest packets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19510" y="3080419"/>
            <a:ext cx="2233052" cy="2046617"/>
            <a:chOff x="5500151" y="3574975"/>
            <a:chExt cx="1490040" cy="1365638"/>
          </a:xfrm>
        </p:grpSpPr>
        <p:sp>
          <p:nvSpPr>
            <p:cNvPr id="55" name="TextBox 54"/>
            <p:cNvSpPr txBox="1"/>
            <p:nvPr/>
          </p:nvSpPr>
          <p:spPr>
            <a:xfrm>
              <a:off x="5500151" y="3934306"/>
              <a:ext cx="1490040" cy="1006307"/>
            </a:xfrm>
            <a:prstGeom prst="rect">
              <a:avLst/>
            </a:prstGeom>
            <a:solidFill>
              <a:srgbClr val="E4CEF5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/>
                  </a:solidFill>
                </a:rPr>
                <a:t>Name</a:t>
              </a:r>
              <a:endParaRPr lang="en-US" sz="2800" b="1" dirty="0">
                <a:solidFill>
                  <a:schemeClr val="tx1"/>
                </a:solidFill>
              </a:endParaRPr>
            </a:p>
            <a:p>
              <a:r>
                <a:rPr lang="en-US" sz="2800" dirty="0">
                  <a:solidFill>
                    <a:schemeClr val="tx1"/>
                  </a:solidFill>
                </a:rPr>
                <a:t>Content</a:t>
              </a:r>
            </a:p>
            <a:p>
              <a:r>
                <a:rPr lang="en-US" sz="2800" dirty="0">
                  <a:solidFill>
                    <a:schemeClr val="tx1"/>
                  </a:solidFill>
                </a:rPr>
                <a:t>Signature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20151" y="3574975"/>
              <a:ext cx="1470040" cy="349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Data packets</a:t>
              </a:r>
            </a:p>
          </p:txBody>
        </p:sp>
      </p:grpSp>
      <p:pic>
        <p:nvPicPr>
          <p:cNvPr id="57" name="Picture 56" descr="chain-lock-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45721">
            <a:off x="1676049" y="4665337"/>
            <a:ext cx="1338458" cy="892307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1849257" y="1635598"/>
            <a:ext cx="1919731" cy="2407563"/>
          </a:xfrm>
          <a:custGeom>
            <a:avLst/>
            <a:gdLst>
              <a:gd name="connsiteX0" fmla="*/ 537029 w 1919731"/>
              <a:gd name="connsiteY0" fmla="*/ 38071 h 2256948"/>
              <a:gd name="connsiteX1" fmla="*/ 1814286 w 1919731"/>
              <a:gd name="connsiteY1" fmla="*/ 270299 h 2256948"/>
              <a:gd name="connsiteX2" fmla="*/ 1640115 w 1919731"/>
              <a:gd name="connsiteY2" fmla="*/ 2055556 h 2256948"/>
              <a:gd name="connsiteX3" fmla="*/ 0 w 1919731"/>
              <a:gd name="connsiteY3" fmla="*/ 2215213 h 2256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9731" h="2256948">
                <a:moveTo>
                  <a:pt x="537029" y="38071"/>
                </a:moveTo>
                <a:cubicBezTo>
                  <a:pt x="1083733" y="-13939"/>
                  <a:pt x="1630438" y="-65948"/>
                  <a:pt x="1814286" y="270299"/>
                </a:cubicBezTo>
                <a:cubicBezTo>
                  <a:pt x="1998134" y="606546"/>
                  <a:pt x="1942496" y="1731404"/>
                  <a:pt x="1640115" y="2055556"/>
                </a:cubicBezTo>
                <a:cubicBezTo>
                  <a:pt x="1337734" y="2379708"/>
                  <a:pt x="0" y="2215213"/>
                  <a:pt x="0" y="2215213"/>
                </a:cubicBezTo>
              </a:path>
            </a:pathLst>
          </a:custGeom>
          <a:ln>
            <a:prstDash val="sysDot"/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9400ED6-0803-B546-A7B1-413B620A71AB}"/>
              </a:ext>
            </a:extLst>
          </p:cNvPr>
          <p:cNvGrpSpPr/>
          <p:nvPr/>
        </p:nvGrpSpPr>
        <p:grpSpPr>
          <a:xfrm>
            <a:off x="5463196" y="3361520"/>
            <a:ext cx="1579530" cy="1271522"/>
            <a:chOff x="8584498" y="3941289"/>
            <a:chExt cx="2977804" cy="2397132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3A451960-2BE7-DD41-8F7C-2C402A5B4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84498" y="3941289"/>
              <a:ext cx="2977804" cy="2397132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DC09A887-DD72-F346-9C00-F20CA1C49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76583" y="4307627"/>
              <a:ext cx="311331" cy="363219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8589DF70-5A08-294E-A2DE-5A323EEA2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38518" y="4307627"/>
              <a:ext cx="311331" cy="363219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92E070C7-FF9E-B34B-98C7-81A8AFB0E4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400453" y="4307627"/>
              <a:ext cx="311331" cy="363219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16E3CFBD-7ECC-AA4B-ACF4-B3C960FC2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143776" y="5037184"/>
              <a:ext cx="311331" cy="363219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980B79A2-798A-AA47-91A9-4379EA78E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005711" y="5037184"/>
              <a:ext cx="311331" cy="363219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CDCB0994-E365-194D-8599-FCC16C650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867646" y="5037184"/>
              <a:ext cx="311331" cy="363219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1493A130-FB2B-554E-A03B-8802AAD8F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96378" y="5778045"/>
              <a:ext cx="311331" cy="363219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B920E8D3-D41B-D546-9229-8126F5F1981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458313" y="5778045"/>
              <a:ext cx="311331" cy="363219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98E0EF4-D5AE-3641-A221-61C23A614B70}"/>
              </a:ext>
            </a:extLst>
          </p:cNvPr>
          <p:cNvGrpSpPr/>
          <p:nvPr/>
        </p:nvGrpSpPr>
        <p:grpSpPr>
          <a:xfrm>
            <a:off x="10171774" y="3509011"/>
            <a:ext cx="1579530" cy="1271522"/>
            <a:chOff x="8584498" y="3941289"/>
            <a:chExt cx="2977804" cy="2397132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E54F0244-97C5-904E-BABC-A32A2D3DB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84498" y="3941289"/>
              <a:ext cx="2977804" cy="2397132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A933A02E-5926-EA4D-8C5E-0A25E98D1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76583" y="4307627"/>
              <a:ext cx="311331" cy="363219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8FAB074E-1BAA-DB4A-8402-2487F2183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38518" y="4307627"/>
              <a:ext cx="311331" cy="363219"/>
            </a:xfrm>
            <a:prstGeom prst="rect">
              <a:avLst/>
            </a:prstGeom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DE829509-9388-C444-BA35-62456A3F4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400453" y="4307627"/>
              <a:ext cx="311331" cy="363219"/>
            </a:xfrm>
            <a:prstGeom prst="rect">
              <a:avLst/>
            </a:prstGeom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1097A0D9-0197-F646-89BB-B6FE7AE28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143776" y="5037184"/>
              <a:ext cx="311331" cy="363219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764A720D-78A3-934C-8A9E-CEE393C5F2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005711" y="5037184"/>
              <a:ext cx="311331" cy="363219"/>
            </a:xfrm>
            <a:prstGeom prst="rect">
              <a:avLst/>
            </a:prstGeom>
          </p:spPr>
        </p:pic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43CF97A8-F58D-9248-8925-FEAEBACB9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867646" y="5037184"/>
              <a:ext cx="311331" cy="363219"/>
            </a:xfrm>
            <a:prstGeom prst="rect">
              <a:avLst/>
            </a:prstGeom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1194DA8E-0E63-0C43-B0F3-58736F411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96378" y="5778045"/>
              <a:ext cx="311331" cy="363219"/>
            </a:xfrm>
            <a:prstGeom prst="rect">
              <a:avLst/>
            </a:prstGeom>
          </p:spPr>
        </p:pic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1CFC9777-18F7-3C45-B27A-1DCAB2050C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458313" y="5778045"/>
              <a:ext cx="311331" cy="363219"/>
            </a:xfrm>
            <a:prstGeom prst="rect">
              <a:avLst/>
            </a:prstGeom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3B60B7D3-793A-AF44-BDC9-70F9E8B5E2AB}"/>
              </a:ext>
            </a:extLst>
          </p:cNvPr>
          <p:cNvGrpSpPr/>
          <p:nvPr/>
        </p:nvGrpSpPr>
        <p:grpSpPr>
          <a:xfrm>
            <a:off x="10218439" y="644146"/>
            <a:ext cx="1579530" cy="1271522"/>
            <a:chOff x="8584498" y="3941289"/>
            <a:chExt cx="2977804" cy="2397132"/>
          </a:xfrm>
        </p:grpSpPr>
        <p:pic>
          <p:nvPicPr>
            <p:cNvPr id="119" name="Picture 118">
              <a:extLst>
                <a:ext uri="{FF2B5EF4-FFF2-40B4-BE49-F238E27FC236}">
                  <a16:creationId xmlns:a16="http://schemas.microsoft.com/office/drawing/2014/main" id="{101A7916-CEBC-3941-9156-76FAED0FF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84498" y="3941289"/>
              <a:ext cx="2977804" cy="2397132"/>
            </a:xfrm>
            <a:prstGeom prst="rect">
              <a:avLst/>
            </a:prstGeom>
          </p:spPr>
        </p:pic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D9477123-73B9-914D-B068-17DD6ADDD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76583" y="4307627"/>
              <a:ext cx="311331" cy="363219"/>
            </a:xfrm>
            <a:prstGeom prst="rect">
              <a:avLst/>
            </a:prstGeom>
          </p:spPr>
        </p:pic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22CCE71B-D671-F94F-8833-6EBDF6F1D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38518" y="4307627"/>
              <a:ext cx="311331" cy="363219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7FE0A8B6-3E9D-2F4C-BA3D-34C4A6BB6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400453" y="4307627"/>
              <a:ext cx="311331" cy="363219"/>
            </a:xfrm>
            <a:prstGeom prst="rect">
              <a:avLst/>
            </a:prstGeom>
          </p:spPr>
        </p:pic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1BB77126-2F3D-FC44-AB94-19A8AB84D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143776" y="5037184"/>
              <a:ext cx="311331" cy="363219"/>
            </a:xfrm>
            <a:prstGeom prst="rect">
              <a:avLst/>
            </a:prstGeom>
          </p:spPr>
        </p:pic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08667AC0-1223-AF42-9C20-AF5F2C004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005711" y="5037184"/>
              <a:ext cx="311331" cy="363219"/>
            </a:xfrm>
            <a:prstGeom prst="rect">
              <a:avLst/>
            </a:prstGeom>
          </p:spPr>
        </p:pic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12E9DA48-0EA9-F540-B85B-AF0569EA2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867646" y="5037184"/>
              <a:ext cx="311331" cy="363219"/>
            </a:xfrm>
            <a:prstGeom prst="rect">
              <a:avLst/>
            </a:prstGeom>
          </p:spPr>
        </p:pic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F2CF5302-1599-8C4C-A724-0EB43BAAC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96378" y="5778045"/>
              <a:ext cx="311331" cy="363219"/>
            </a:xfrm>
            <a:prstGeom prst="rect">
              <a:avLst/>
            </a:prstGeom>
          </p:spPr>
        </p:pic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F3796A9E-BA31-4946-8969-2CC14BF4B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458313" y="5778045"/>
              <a:ext cx="311331" cy="363219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05E51A2-9DC1-9249-B9C2-400CADDDD27C}"/>
              </a:ext>
            </a:extLst>
          </p:cNvPr>
          <p:cNvSpPr/>
          <p:nvPr/>
        </p:nvSpPr>
        <p:spPr>
          <a:xfrm>
            <a:off x="3031727" y="4609168"/>
            <a:ext cx="925443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Data is explicitly named instead of hosts</a:t>
            </a:r>
          </a:p>
          <a:p>
            <a:pPr lvl="1"/>
            <a:r>
              <a:rPr lang="en-US" sz="2000" dirty="0"/>
              <a:t>The smallest unit of data (fits in a single packet) is a chunk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Naming data chunks enables the network to route based on names</a:t>
            </a:r>
          </a:p>
          <a:p>
            <a:pPr lvl="1"/>
            <a:r>
              <a:rPr lang="en-US" sz="2000" dirty="0"/>
              <a:t>A persistent name that does not change with mobility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Data contains additional meta-data for authenticating data directly</a:t>
            </a:r>
          </a:p>
          <a:p>
            <a:pPr lvl="1"/>
            <a:r>
              <a:rPr lang="en-US" sz="2000" dirty="0"/>
              <a:t>Signature: computed over the data</a:t>
            </a:r>
          </a:p>
          <a:p>
            <a:pPr lvl="1"/>
            <a:r>
              <a:rPr lang="en-US" sz="2000" dirty="0"/>
              <a:t>Key verification info.: name or location of a certificate to verify signing keys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158C2A-24FA-3A4E-87BE-D484026E2839}"/>
              </a:ext>
            </a:extLst>
          </p:cNvPr>
          <p:cNvSpPr/>
          <p:nvPr/>
        </p:nvSpPr>
        <p:spPr>
          <a:xfrm>
            <a:off x="5763506" y="576511"/>
            <a:ext cx="4413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0"/>
              </a:rPr>
              <a:t>https://named-data.net/publications/tutorials/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4864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E50EF4-84F4-FF44-B1C9-144B46D10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DDCD56-F7F1-5F43-BFBD-BC8798F47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Name-Based Forwarding in NDN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8583C90-234D-EF42-A4F4-B099D144D016}"/>
              </a:ext>
            </a:extLst>
          </p:cNvPr>
          <p:cNvGrpSpPr/>
          <p:nvPr/>
        </p:nvGrpSpPr>
        <p:grpSpPr>
          <a:xfrm>
            <a:off x="3933177" y="684876"/>
            <a:ext cx="7180802" cy="5780545"/>
            <a:chOff x="8584498" y="3941289"/>
            <a:chExt cx="2977804" cy="23971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21ED215-D51E-5E4D-A696-B43653C5F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84498" y="3941289"/>
              <a:ext cx="2977804" cy="239713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B27BBBA-C590-F749-8270-14D9792A4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6583" y="4307627"/>
              <a:ext cx="311331" cy="36321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1ADCBF-07ED-654D-92AF-CBAB6CF37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38518" y="4307627"/>
              <a:ext cx="311331" cy="36321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BA18440-F543-6442-B023-F8FF083DC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00453" y="4307627"/>
              <a:ext cx="311331" cy="36321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46502E2-FF9C-B548-9016-8D3F0234C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3776" y="5037184"/>
              <a:ext cx="311331" cy="3632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AF64F32-6629-644F-A33A-7471046B7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05711" y="5037184"/>
              <a:ext cx="311331" cy="3632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F1AF548-8585-7D4F-B0AD-A3BD12D62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67646" y="5037184"/>
              <a:ext cx="311331" cy="3632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6884938-58B3-EE40-AEFE-844C20EA9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6378" y="5778045"/>
              <a:ext cx="311331" cy="36321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04FBFD9-EF39-D742-A466-5AAB49C68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58313" y="5778045"/>
              <a:ext cx="311331" cy="36321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B77D2FE-2EDE-8B44-9805-BB1231B84204}"/>
              </a:ext>
            </a:extLst>
          </p:cNvPr>
          <p:cNvSpPr txBox="1"/>
          <p:nvPr/>
        </p:nvSpPr>
        <p:spPr>
          <a:xfrm>
            <a:off x="2093889" y="684876"/>
            <a:ext cx="439581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/</a:t>
            </a:r>
            <a:r>
              <a:rPr lang="en-US" b="1" dirty="0" err="1"/>
              <a:t>tmobile</a:t>
            </a:r>
            <a:r>
              <a:rPr lang="en-US" b="1" dirty="0"/>
              <a:t>/a01abcd1/storage</a:t>
            </a:r>
            <a:r>
              <a:rPr lang="en-US" dirty="0"/>
              <a:t> -&gt; face X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72FCEE-F449-F845-B34E-C753EE3663DC}"/>
              </a:ext>
            </a:extLst>
          </p:cNvPr>
          <p:cNvSpPr/>
          <p:nvPr/>
        </p:nvSpPr>
        <p:spPr>
          <a:xfrm>
            <a:off x="2093889" y="1054208"/>
            <a:ext cx="439581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/</a:t>
            </a:r>
            <a:r>
              <a:rPr lang="en-US" b="1" dirty="0" err="1"/>
              <a:t>func</a:t>
            </a:r>
            <a:r>
              <a:rPr lang="en-US" b="1" dirty="0"/>
              <a:t>/video/yolo</a:t>
            </a:r>
            <a:r>
              <a:rPr lang="en-US" dirty="0"/>
              <a:t> -&gt; face 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A457EEE-642B-3342-A968-8457D8A3A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326" y="1568279"/>
            <a:ext cx="544605" cy="897659"/>
          </a:xfrm>
          <a:prstGeom prst="rect">
            <a:avLst/>
          </a:prstGeom>
        </p:spPr>
      </p:pic>
      <p:sp>
        <p:nvSpPr>
          <p:cNvPr id="18" name="Lightning Bolt 17">
            <a:extLst>
              <a:ext uri="{FF2B5EF4-FFF2-40B4-BE49-F238E27FC236}">
                <a16:creationId xmlns:a16="http://schemas.microsoft.com/office/drawing/2014/main" id="{ADC1E30D-82B1-1D4D-B71B-4F6ED213A8C2}"/>
              </a:ext>
            </a:extLst>
          </p:cNvPr>
          <p:cNvSpPr/>
          <p:nvPr/>
        </p:nvSpPr>
        <p:spPr>
          <a:xfrm rot="20474219">
            <a:off x="1653703" y="1766840"/>
            <a:ext cx="2436958" cy="478756"/>
          </a:xfrm>
          <a:prstGeom prst="lightningBol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EDA6DC-F16D-FD41-A30D-63F6D7D6FFB7}"/>
              </a:ext>
            </a:extLst>
          </p:cNvPr>
          <p:cNvSpPr txBox="1"/>
          <p:nvPr/>
        </p:nvSpPr>
        <p:spPr>
          <a:xfrm>
            <a:off x="2452803" y="4858916"/>
            <a:ext cx="439581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/</a:t>
            </a:r>
            <a:r>
              <a:rPr lang="en-US" b="1" dirty="0" err="1"/>
              <a:t>tmobile</a:t>
            </a:r>
            <a:r>
              <a:rPr lang="en-US" b="1" dirty="0"/>
              <a:t>/a01abcd1/storage</a:t>
            </a:r>
            <a:r>
              <a:rPr lang="en-US" dirty="0"/>
              <a:t> -&gt; face 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1F8A257-A62E-CC43-8067-047F80BAF656}"/>
              </a:ext>
            </a:extLst>
          </p:cNvPr>
          <p:cNvSpPr/>
          <p:nvPr/>
        </p:nvSpPr>
        <p:spPr>
          <a:xfrm>
            <a:off x="2452803" y="5228248"/>
            <a:ext cx="439581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/</a:t>
            </a:r>
            <a:r>
              <a:rPr lang="en-US" b="1" dirty="0" err="1"/>
              <a:t>func</a:t>
            </a:r>
            <a:r>
              <a:rPr lang="en-US" b="1" dirty="0"/>
              <a:t>/video/yolo</a:t>
            </a:r>
            <a:r>
              <a:rPr lang="en-US" dirty="0"/>
              <a:t> -&gt; face Y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E07A62F-50CD-884C-B841-5F8B77FDA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0240" y="5742319"/>
            <a:ext cx="544605" cy="897659"/>
          </a:xfrm>
          <a:prstGeom prst="rect">
            <a:avLst/>
          </a:prstGeom>
        </p:spPr>
      </p:pic>
      <p:sp>
        <p:nvSpPr>
          <p:cNvPr id="23" name="Lightning Bolt 22">
            <a:extLst>
              <a:ext uri="{FF2B5EF4-FFF2-40B4-BE49-F238E27FC236}">
                <a16:creationId xmlns:a16="http://schemas.microsoft.com/office/drawing/2014/main" id="{8C71800D-EBC1-0743-A8D0-6FED214599CC}"/>
              </a:ext>
            </a:extLst>
          </p:cNvPr>
          <p:cNvSpPr/>
          <p:nvPr/>
        </p:nvSpPr>
        <p:spPr>
          <a:xfrm rot="20474219">
            <a:off x="2012617" y="5940880"/>
            <a:ext cx="2436958" cy="478756"/>
          </a:xfrm>
          <a:prstGeom prst="lightningBol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041CB3C-A705-F845-892A-D3C51BA874FA}"/>
              </a:ext>
            </a:extLst>
          </p:cNvPr>
          <p:cNvGrpSpPr/>
          <p:nvPr/>
        </p:nvGrpSpPr>
        <p:grpSpPr>
          <a:xfrm>
            <a:off x="9854558" y="3778026"/>
            <a:ext cx="2118396" cy="473348"/>
            <a:chOff x="1261412" y="3621743"/>
            <a:chExt cx="2280441" cy="52322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FCAE05A-9A53-9C41-998F-4CC2F0C756CF}"/>
                </a:ext>
              </a:extLst>
            </p:cNvPr>
            <p:cNvSpPr/>
            <p:nvPr/>
          </p:nvSpPr>
          <p:spPr>
            <a:xfrm>
              <a:off x="1261412" y="3621743"/>
              <a:ext cx="2280441" cy="280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/</a:t>
              </a:r>
              <a:r>
                <a:rPr lang="en-US" sz="1050" b="1" dirty="0" err="1"/>
                <a:t>func</a:t>
              </a:r>
              <a:r>
                <a:rPr lang="en-US" sz="1050" b="1" dirty="0"/>
                <a:t>/video/yolo</a:t>
              </a:r>
              <a:r>
                <a:rPr lang="en-US" sz="1050" dirty="0"/>
                <a:t> -&gt; face Y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7E038C8-16C9-9B45-8B50-8B77841E3AD3}"/>
                </a:ext>
              </a:extLst>
            </p:cNvPr>
            <p:cNvSpPr/>
            <p:nvPr/>
          </p:nvSpPr>
          <p:spPr>
            <a:xfrm>
              <a:off x="1261412" y="3883353"/>
              <a:ext cx="2280441" cy="2616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….</a:t>
              </a:r>
              <a:endParaRPr lang="en-US" sz="105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F3A0EF7-150A-2641-97A1-40A07A46270D}"/>
              </a:ext>
            </a:extLst>
          </p:cNvPr>
          <p:cNvGrpSpPr/>
          <p:nvPr/>
        </p:nvGrpSpPr>
        <p:grpSpPr>
          <a:xfrm>
            <a:off x="9443906" y="1615820"/>
            <a:ext cx="2118396" cy="473348"/>
            <a:chOff x="1261412" y="3621743"/>
            <a:chExt cx="2280441" cy="52322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980A007-8E6C-584E-BDA1-A043725366F1}"/>
                </a:ext>
              </a:extLst>
            </p:cNvPr>
            <p:cNvSpPr/>
            <p:nvPr/>
          </p:nvSpPr>
          <p:spPr>
            <a:xfrm>
              <a:off x="1261412" y="3621743"/>
              <a:ext cx="2280441" cy="280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/</a:t>
              </a:r>
              <a:r>
                <a:rPr lang="en-US" sz="1050" b="1" dirty="0" err="1"/>
                <a:t>func</a:t>
              </a:r>
              <a:r>
                <a:rPr lang="en-US" sz="1050" b="1" dirty="0"/>
                <a:t>/video/yolo</a:t>
              </a:r>
              <a:r>
                <a:rPr lang="en-US" sz="1050" dirty="0"/>
                <a:t> -&gt; face Y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49AB85E-DB92-724C-AC21-7A3C513DE23B}"/>
                </a:ext>
              </a:extLst>
            </p:cNvPr>
            <p:cNvSpPr/>
            <p:nvPr/>
          </p:nvSpPr>
          <p:spPr>
            <a:xfrm>
              <a:off x="1261412" y="3883353"/>
              <a:ext cx="2280441" cy="2616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….</a:t>
              </a:r>
              <a:endParaRPr lang="en-US" sz="10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C018459-4E4B-364D-B325-E7A2ACD98C00}"/>
              </a:ext>
            </a:extLst>
          </p:cNvPr>
          <p:cNvGrpSpPr/>
          <p:nvPr/>
        </p:nvGrpSpPr>
        <p:grpSpPr>
          <a:xfrm>
            <a:off x="9425071" y="5160100"/>
            <a:ext cx="2118396" cy="473348"/>
            <a:chOff x="1261412" y="3621743"/>
            <a:chExt cx="2280441" cy="52322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E174BC2-6D4F-2E4C-8F3F-CA8350FD1933}"/>
                </a:ext>
              </a:extLst>
            </p:cNvPr>
            <p:cNvSpPr/>
            <p:nvPr/>
          </p:nvSpPr>
          <p:spPr>
            <a:xfrm>
              <a:off x="1261412" y="3621743"/>
              <a:ext cx="2280441" cy="280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/</a:t>
              </a:r>
              <a:r>
                <a:rPr lang="en-US" sz="1050" b="1" dirty="0" err="1"/>
                <a:t>func</a:t>
              </a:r>
              <a:r>
                <a:rPr lang="en-US" sz="1050" b="1" dirty="0"/>
                <a:t>/video/yolo</a:t>
              </a:r>
              <a:r>
                <a:rPr lang="en-US" sz="1050" dirty="0"/>
                <a:t> -&gt; face Y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36DFA53-92F6-4343-842C-08783CD833F8}"/>
                </a:ext>
              </a:extLst>
            </p:cNvPr>
            <p:cNvSpPr/>
            <p:nvPr/>
          </p:nvSpPr>
          <p:spPr>
            <a:xfrm>
              <a:off x="1261412" y="3883353"/>
              <a:ext cx="2280441" cy="2616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….</a:t>
              </a:r>
              <a:endParaRPr lang="en-US" sz="105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64340B3-0D19-B445-B012-728B66BCFD91}"/>
              </a:ext>
            </a:extLst>
          </p:cNvPr>
          <p:cNvGrpSpPr/>
          <p:nvPr/>
        </p:nvGrpSpPr>
        <p:grpSpPr>
          <a:xfrm>
            <a:off x="6944608" y="3778026"/>
            <a:ext cx="2118396" cy="473348"/>
            <a:chOff x="1261412" y="3621743"/>
            <a:chExt cx="2280441" cy="52322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E9E1432-FDA2-D749-B915-AEB892C4B408}"/>
                </a:ext>
              </a:extLst>
            </p:cNvPr>
            <p:cNvSpPr/>
            <p:nvPr/>
          </p:nvSpPr>
          <p:spPr>
            <a:xfrm>
              <a:off x="1261412" y="3621743"/>
              <a:ext cx="2280441" cy="280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/</a:t>
              </a:r>
              <a:r>
                <a:rPr lang="en-US" sz="1050" b="1" dirty="0" err="1"/>
                <a:t>func</a:t>
              </a:r>
              <a:r>
                <a:rPr lang="en-US" sz="1050" b="1" dirty="0"/>
                <a:t>/video/yolo</a:t>
              </a:r>
              <a:r>
                <a:rPr lang="en-US" sz="1050" dirty="0"/>
                <a:t> -&gt; face Y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44CA9A4-E729-9C44-AA0C-C72C6FC4C056}"/>
                </a:ext>
              </a:extLst>
            </p:cNvPr>
            <p:cNvSpPr/>
            <p:nvPr/>
          </p:nvSpPr>
          <p:spPr>
            <a:xfrm>
              <a:off x="1261412" y="3883353"/>
              <a:ext cx="2280441" cy="2616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….</a:t>
              </a:r>
              <a:endParaRPr lang="en-US" sz="105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20089A2-0CD2-4F4E-B464-AA12823EC744}"/>
              </a:ext>
            </a:extLst>
          </p:cNvPr>
          <p:cNvGrpSpPr/>
          <p:nvPr/>
        </p:nvGrpSpPr>
        <p:grpSpPr>
          <a:xfrm>
            <a:off x="6043232" y="2339565"/>
            <a:ext cx="2118396" cy="473348"/>
            <a:chOff x="1261412" y="3621743"/>
            <a:chExt cx="2280441" cy="52322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03D39B1-BFC2-4B4B-9A53-444EF693D577}"/>
                </a:ext>
              </a:extLst>
            </p:cNvPr>
            <p:cNvSpPr/>
            <p:nvPr/>
          </p:nvSpPr>
          <p:spPr>
            <a:xfrm>
              <a:off x="1261412" y="3621743"/>
              <a:ext cx="2280441" cy="280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/</a:t>
              </a:r>
              <a:r>
                <a:rPr lang="en-US" sz="1050" b="1" dirty="0" err="1"/>
                <a:t>func</a:t>
              </a:r>
              <a:r>
                <a:rPr lang="en-US" sz="1050" b="1" dirty="0"/>
                <a:t>/video/yolo</a:t>
              </a:r>
              <a:r>
                <a:rPr lang="en-US" sz="1050" dirty="0"/>
                <a:t> -&gt; face Y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ABD69F8-DAEC-DF43-AFE5-61F47D5F7081}"/>
                </a:ext>
              </a:extLst>
            </p:cNvPr>
            <p:cNvSpPr/>
            <p:nvPr/>
          </p:nvSpPr>
          <p:spPr>
            <a:xfrm>
              <a:off x="1261412" y="3883353"/>
              <a:ext cx="2280441" cy="2616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….</a:t>
              </a:r>
              <a:endParaRPr lang="en-US" sz="1050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36A88E4-10D5-5241-8E74-D9CE76D4AC66}"/>
              </a:ext>
            </a:extLst>
          </p:cNvPr>
          <p:cNvGrpSpPr/>
          <p:nvPr/>
        </p:nvGrpSpPr>
        <p:grpSpPr>
          <a:xfrm>
            <a:off x="4659775" y="3996906"/>
            <a:ext cx="2118396" cy="473348"/>
            <a:chOff x="1261412" y="3621743"/>
            <a:chExt cx="2280441" cy="52322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4EA9B64-252B-2744-AF74-20C11D43FDB4}"/>
                </a:ext>
              </a:extLst>
            </p:cNvPr>
            <p:cNvSpPr/>
            <p:nvPr/>
          </p:nvSpPr>
          <p:spPr>
            <a:xfrm>
              <a:off x="1261412" y="3621743"/>
              <a:ext cx="2280441" cy="280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/</a:t>
              </a:r>
              <a:r>
                <a:rPr lang="en-US" sz="1050" b="1" dirty="0" err="1"/>
                <a:t>func</a:t>
              </a:r>
              <a:r>
                <a:rPr lang="en-US" sz="1050" b="1" dirty="0"/>
                <a:t>/video/yolo</a:t>
              </a:r>
              <a:r>
                <a:rPr lang="en-US" sz="1050" dirty="0"/>
                <a:t> -&gt; face Y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3CEB904-339A-F14E-9EF0-5D4A35F54D93}"/>
                </a:ext>
              </a:extLst>
            </p:cNvPr>
            <p:cNvSpPr/>
            <p:nvPr/>
          </p:nvSpPr>
          <p:spPr>
            <a:xfrm>
              <a:off x="1261412" y="3883353"/>
              <a:ext cx="2280441" cy="2616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….</a:t>
              </a:r>
              <a:endParaRPr 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37174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0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DEBB929-2987-8547-B2E8-9D92839D28DB}"/>
              </a:ext>
            </a:extLst>
          </p:cNvPr>
          <p:cNvGrpSpPr/>
          <p:nvPr/>
        </p:nvGrpSpPr>
        <p:grpSpPr>
          <a:xfrm>
            <a:off x="2112837" y="715617"/>
            <a:ext cx="8332978" cy="6142383"/>
            <a:chOff x="1704848" y="-5161"/>
            <a:chExt cx="9310811" cy="686316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BA8CAD9-D842-7D4D-B68E-D5E693ECB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34424" y="2044828"/>
              <a:ext cx="3249383" cy="168659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B8E6C64-28FA-CD40-97A7-5341FDB1B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8089" y="3945868"/>
              <a:ext cx="3282007" cy="170353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FCF642A-DC4C-7F40-8D33-00FA73E43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79574" y="3968301"/>
              <a:ext cx="3212968" cy="1667697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FC2E1F-E905-F34A-A52F-60354ABBF2A0}"/>
                </a:ext>
              </a:extLst>
            </p:cNvPr>
            <p:cNvGrpSpPr/>
            <p:nvPr/>
          </p:nvGrpSpPr>
          <p:grpSpPr>
            <a:xfrm>
              <a:off x="1704848" y="5751433"/>
              <a:ext cx="1429010" cy="576445"/>
              <a:chOff x="5159301" y="4442825"/>
              <a:chExt cx="1841834" cy="715145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6AA19C5-3CA3-EE4C-A228-262B5A64145B}"/>
                  </a:ext>
                </a:extLst>
              </p:cNvPr>
              <p:cNvGrpSpPr/>
              <p:nvPr/>
            </p:nvGrpSpPr>
            <p:grpSpPr>
              <a:xfrm>
                <a:off x="5908153" y="4442825"/>
                <a:ext cx="859012" cy="491694"/>
                <a:chOff x="4471271" y="3442579"/>
                <a:chExt cx="1074479" cy="718867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62E7DD0C-1A87-B147-87FA-805D1066F2F5}"/>
                    </a:ext>
                  </a:extLst>
                </p:cNvPr>
                <p:cNvGrpSpPr/>
                <p:nvPr/>
              </p:nvGrpSpPr>
              <p:grpSpPr>
                <a:xfrm>
                  <a:off x="4471271" y="3442579"/>
                  <a:ext cx="484707" cy="718867"/>
                  <a:chOff x="4524820" y="1166312"/>
                  <a:chExt cx="1207230" cy="2062663"/>
                </a:xfrm>
              </p:grpSpPr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0D713110-8BD7-8D49-BDE9-69CDE2EE47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28435" y="2614613"/>
                    <a:ext cx="0" cy="614362"/>
                  </a:xfrm>
                  <a:prstGeom prst="line">
                    <a:avLst/>
                  </a:prstGeom>
                  <a:ln w="1270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6" name="Picture 15">
                    <a:extLst>
                      <a:ext uri="{FF2B5EF4-FFF2-40B4-BE49-F238E27FC236}">
                        <a16:creationId xmlns:a16="http://schemas.microsoft.com/office/drawing/2014/main" id="{303005FB-D432-8B43-808B-FBEC99523F4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524820" y="1166312"/>
                    <a:ext cx="1207230" cy="124460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12106287-49E6-7C44-BC06-8857C89516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168443" y="3674953"/>
                  <a:ext cx="377307" cy="441011"/>
                </a:xfrm>
                <a:prstGeom prst="rect">
                  <a:avLst/>
                </a:prstGeom>
              </p:spPr>
            </p:pic>
          </p:grp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7A226917-673D-3948-98B8-27DCD90458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59301" y="4871741"/>
                <a:ext cx="1841834" cy="286229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E599F1B-9CE1-464B-B0D1-7DA06EBEC902}"/>
                </a:ext>
              </a:extLst>
            </p:cNvPr>
            <p:cNvGrpSpPr/>
            <p:nvPr/>
          </p:nvGrpSpPr>
          <p:grpSpPr>
            <a:xfrm>
              <a:off x="3731433" y="5740749"/>
              <a:ext cx="1429010" cy="576445"/>
              <a:chOff x="5159301" y="4442825"/>
              <a:chExt cx="1841834" cy="715145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FA5DFA5-315A-0945-A2AA-C5237993E260}"/>
                  </a:ext>
                </a:extLst>
              </p:cNvPr>
              <p:cNvGrpSpPr/>
              <p:nvPr/>
            </p:nvGrpSpPr>
            <p:grpSpPr>
              <a:xfrm>
                <a:off x="5908153" y="4442825"/>
                <a:ext cx="859012" cy="491694"/>
                <a:chOff x="4471271" y="3442579"/>
                <a:chExt cx="1074479" cy="718867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3123AC4B-38DB-2A4F-A450-5959DA93002F}"/>
                    </a:ext>
                  </a:extLst>
                </p:cNvPr>
                <p:cNvGrpSpPr/>
                <p:nvPr/>
              </p:nvGrpSpPr>
              <p:grpSpPr>
                <a:xfrm>
                  <a:off x="4471271" y="3442579"/>
                  <a:ext cx="484707" cy="718867"/>
                  <a:chOff x="4524820" y="1166312"/>
                  <a:chExt cx="1207230" cy="2062663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043BFB56-B292-7842-BD79-72D316BD25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28435" y="2614613"/>
                    <a:ext cx="0" cy="614362"/>
                  </a:xfrm>
                  <a:prstGeom prst="line">
                    <a:avLst/>
                  </a:prstGeom>
                  <a:ln w="1270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ADECC39D-9C84-A645-90B8-9CB5BC51A9D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524820" y="1166312"/>
                    <a:ext cx="1207230" cy="124460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9E47EBF3-EEF7-4B4C-9C77-7FF55887E9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168443" y="3674953"/>
                  <a:ext cx="377307" cy="441011"/>
                </a:xfrm>
                <a:prstGeom prst="rect">
                  <a:avLst/>
                </a:prstGeom>
              </p:spPr>
            </p:pic>
          </p:grp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818A98B-1FD9-8A48-9CF4-7A25D6508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59301" y="4871741"/>
                <a:ext cx="1841834" cy="286229"/>
              </a:xfrm>
              <a:prstGeom prst="rect">
                <a:avLst/>
              </a:prstGeom>
            </p:spPr>
          </p:pic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69B18A3-842F-E043-9FAB-FEC263A6A220}"/>
                </a:ext>
              </a:extLst>
            </p:cNvPr>
            <p:cNvGrpSpPr/>
            <p:nvPr/>
          </p:nvGrpSpPr>
          <p:grpSpPr>
            <a:xfrm>
              <a:off x="7015918" y="5720656"/>
              <a:ext cx="1429010" cy="576445"/>
              <a:chOff x="5159301" y="4442825"/>
              <a:chExt cx="1841834" cy="715145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A9344C6-6A63-B24D-B22A-D2A70AF47D98}"/>
                  </a:ext>
                </a:extLst>
              </p:cNvPr>
              <p:cNvGrpSpPr/>
              <p:nvPr/>
            </p:nvGrpSpPr>
            <p:grpSpPr>
              <a:xfrm>
                <a:off x="5908153" y="4442825"/>
                <a:ext cx="859012" cy="491694"/>
                <a:chOff x="4471271" y="3442579"/>
                <a:chExt cx="1074479" cy="718867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15B6164D-3C30-7F43-A65A-E2579F1BE178}"/>
                    </a:ext>
                  </a:extLst>
                </p:cNvPr>
                <p:cNvGrpSpPr/>
                <p:nvPr/>
              </p:nvGrpSpPr>
              <p:grpSpPr>
                <a:xfrm>
                  <a:off x="4471271" y="3442579"/>
                  <a:ext cx="484707" cy="718867"/>
                  <a:chOff x="4524820" y="1166312"/>
                  <a:chExt cx="1207230" cy="2062663"/>
                </a:xfrm>
              </p:grpSpPr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96FE9F13-3E0C-BD40-AF0A-8B1CE28569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28435" y="2614613"/>
                    <a:ext cx="0" cy="614362"/>
                  </a:xfrm>
                  <a:prstGeom prst="line">
                    <a:avLst/>
                  </a:prstGeom>
                  <a:ln w="1270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0" name="Picture 29">
                    <a:extLst>
                      <a:ext uri="{FF2B5EF4-FFF2-40B4-BE49-F238E27FC236}">
                        <a16:creationId xmlns:a16="http://schemas.microsoft.com/office/drawing/2014/main" id="{FCD5C291-3BDC-194D-8EE9-AFC21095632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524820" y="1166312"/>
                    <a:ext cx="1207230" cy="124460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46BC6ED3-0F14-4142-BA66-5B660B1EEF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168443" y="3674953"/>
                  <a:ext cx="377307" cy="441011"/>
                </a:xfrm>
                <a:prstGeom prst="rect">
                  <a:avLst/>
                </a:prstGeom>
              </p:spPr>
            </p:pic>
          </p:grp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F31B16D8-8107-814E-B18C-228D4A2B24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59301" y="4871741"/>
                <a:ext cx="1841834" cy="286229"/>
              </a:xfrm>
              <a:prstGeom prst="rect">
                <a:avLst/>
              </a:prstGeom>
            </p:spPr>
          </p:pic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2CD7A0F-C63F-DE4A-B4BA-80B3BBDA2D24}"/>
                </a:ext>
              </a:extLst>
            </p:cNvPr>
            <p:cNvGrpSpPr/>
            <p:nvPr/>
          </p:nvGrpSpPr>
          <p:grpSpPr>
            <a:xfrm>
              <a:off x="9053807" y="5730811"/>
              <a:ext cx="1429010" cy="576445"/>
              <a:chOff x="5159301" y="4442825"/>
              <a:chExt cx="1841834" cy="715145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A3D662C0-E058-7949-AD0B-B282CC284CBD}"/>
                  </a:ext>
                </a:extLst>
              </p:cNvPr>
              <p:cNvGrpSpPr/>
              <p:nvPr/>
            </p:nvGrpSpPr>
            <p:grpSpPr>
              <a:xfrm>
                <a:off x="5908153" y="4442825"/>
                <a:ext cx="859012" cy="491694"/>
                <a:chOff x="4471271" y="3442579"/>
                <a:chExt cx="1074479" cy="718867"/>
              </a:xfrm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D3714C81-6DDC-7B44-BF6F-9BA0579A5023}"/>
                    </a:ext>
                  </a:extLst>
                </p:cNvPr>
                <p:cNvGrpSpPr/>
                <p:nvPr/>
              </p:nvGrpSpPr>
              <p:grpSpPr>
                <a:xfrm>
                  <a:off x="4471271" y="3442579"/>
                  <a:ext cx="484707" cy="718867"/>
                  <a:chOff x="4524820" y="1166312"/>
                  <a:chExt cx="1207230" cy="2062663"/>
                </a:xfrm>
              </p:grpSpPr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4DB86623-2FCE-484A-B586-E1474B9B22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28435" y="2614613"/>
                    <a:ext cx="0" cy="614362"/>
                  </a:xfrm>
                  <a:prstGeom prst="line">
                    <a:avLst/>
                  </a:prstGeom>
                  <a:ln w="1270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7" name="Picture 36">
                    <a:extLst>
                      <a:ext uri="{FF2B5EF4-FFF2-40B4-BE49-F238E27FC236}">
                        <a16:creationId xmlns:a16="http://schemas.microsoft.com/office/drawing/2014/main" id="{80201004-7273-AB4D-8BA7-1E6BB4D912E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524820" y="1166312"/>
                    <a:ext cx="1207230" cy="124460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354B6137-CDF0-074E-949B-CF1E95E579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168443" y="3674953"/>
                  <a:ext cx="377307" cy="441011"/>
                </a:xfrm>
                <a:prstGeom prst="rect">
                  <a:avLst/>
                </a:prstGeom>
              </p:spPr>
            </p:pic>
          </p:grp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F5EA863F-9323-114E-B446-2446F3491E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59301" y="4871741"/>
                <a:ext cx="1841834" cy="286229"/>
              </a:xfrm>
              <a:prstGeom prst="rect">
                <a:avLst/>
              </a:prstGeom>
            </p:spPr>
          </p:pic>
        </p:grpSp>
        <p:cxnSp>
          <p:nvCxnSpPr>
            <p:cNvPr id="39" name="Curved Connector 38">
              <a:extLst>
                <a:ext uri="{FF2B5EF4-FFF2-40B4-BE49-F238E27FC236}">
                  <a16:creationId xmlns:a16="http://schemas.microsoft.com/office/drawing/2014/main" id="{A9F0E082-CD56-6342-A8E6-063330043DFD}"/>
                </a:ext>
              </a:extLst>
            </p:cNvPr>
            <p:cNvCxnSpPr>
              <a:cxnSpLocks/>
            </p:cNvCxnSpPr>
            <p:nvPr/>
          </p:nvCxnSpPr>
          <p:spPr>
            <a:xfrm>
              <a:off x="5265244" y="4941528"/>
              <a:ext cx="1992116" cy="161959"/>
            </a:xfrm>
            <a:prstGeom prst="curvedConnector3">
              <a:avLst>
                <a:gd name="adj1" fmla="val 50000"/>
              </a:avLst>
            </a:prstGeom>
            <a:ln w="635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urved Connector 44">
              <a:extLst>
                <a:ext uri="{FF2B5EF4-FFF2-40B4-BE49-F238E27FC236}">
                  <a16:creationId xmlns:a16="http://schemas.microsoft.com/office/drawing/2014/main" id="{7882AE30-4D52-FD49-B8E1-116DD61EE448}"/>
                </a:ext>
              </a:extLst>
            </p:cNvPr>
            <p:cNvCxnSpPr>
              <a:cxnSpLocks/>
              <a:endCxn id="8" idx="0"/>
            </p:cNvCxnSpPr>
            <p:nvPr/>
          </p:nvCxnSpPr>
          <p:spPr>
            <a:xfrm>
              <a:off x="7848792" y="3142413"/>
              <a:ext cx="1037266" cy="825888"/>
            </a:xfrm>
            <a:prstGeom prst="curvedConnector2">
              <a:avLst/>
            </a:prstGeom>
            <a:ln w="635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urved Connector 47">
              <a:extLst>
                <a:ext uri="{FF2B5EF4-FFF2-40B4-BE49-F238E27FC236}">
                  <a16:creationId xmlns:a16="http://schemas.microsoft.com/office/drawing/2014/main" id="{DB12C540-F2B5-5448-A982-8E6E0D93F7A6}"/>
                </a:ext>
              </a:extLst>
            </p:cNvPr>
            <p:cNvCxnSpPr>
              <a:cxnSpLocks/>
              <a:endCxn id="7" idx="0"/>
            </p:cNvCxnSpPr>
            <p:nvPr/>
          </p:nvCxnSpPr>
          <p:spPr>
            <a:xfrm rot="10800000" flipV="1">
              <a:off x="3649094" y="3025056"/>
              <a:ext cx="1095785" cy="920812"/>
            </a:xfrm>
            <a:prstGeom prst="curvedConnector2">
              <a:avLst/>
            </a:prstGeom>
            <a:ln w="635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75C7EA2-59EF-1647-8224-E300155571B3}"/>
                </a:ext>
              </a:extLst>
            </p:cNvPr>
            <p:cNvSpPr txBox="1"/>
            <p:nvPr/>
          </p:nvSpPr>
          <p:spPr>
            <a:xfrm>
              <a:off x="5758156" y="5261050"/>
              <a:ext cx="2407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Peering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478C203-2105-5D41-A84E-A650C4A0ED70}"/>
                </a:ext>
              </a:extLst>
            </p:cNvPr>
            <p:cNvSpPr txBox="1"/>
            <p:nvPr/>
          </p:nvSpPr>
          <p:spPr>
            <a:xfrm>
              <a:off x="5779492" y="2978712"/>
              <a:ext cx="2407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Transit ISP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16C344D-C153-154C-A7FA-6E57807A457C}"/>
                </a:ext>
              </a:extLst>
            </p:cNvPr>
            <p:cNvSpPr txBox="1"/>
            <p:nvPr/>
          </p:nvSpPr>
          <p:spPr>
            <a:xfrm>
              <a:off x="8153432" y="5058340"/>
              <a:ext cx="2407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Eyeball ISP B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5FA61E5-83CB-284E-8249-F5169B5C1AFA}"/>
                </a:ext>
              </a:extLst>
            </p:cNvPr>
            <p:cNvSpPr txBox="1"/>
            <p:nvPr/>
          </p:nvSpPr>
          <p:spPr>
            <a:xfrm>
              <a:off x="2835393" y="5083237"/>
              <a:ext cx="2407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Eyeball ISP A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547B7936-A87A-5B4F-883A-8F7EB2B89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4878" y="-5161"/>
              <a:ext cx="3269267" cy="1696919"/>
            </a:xfrm>
            <a:prstGeom prst="rect">
              <a:avLst/>
            </a:prstGeom>
          </p:spPr>
        </p:pic>
        <p:cxnSp>
          <p:nvCxnSpPr>
            <p:cNvPr id="58" name="Curved Connector 57">
              <a:extLst>
                <a:ext uri="{FF2B5EF4-FFF2-40B4-BE49-F238E27FC236}">
                  <a16:creationId xmlns:a16="http://schemas.microsoft.com/office/drawing/2014/main" id="{2BBF8814-350F-194F-92E4-166D9C8B6AF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6251238" y="1853949"/>
              <a:ext cx="441406" cy="26623"/>
            </a:xfrm>
            <a:prstGeom prst="curvedConnector3">
              <a:avLst>
                <a:gd name="adj1" fmla="val 50000"/>
              </a:avLst>
            </a:prstGeom>
            <a:ln w="635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C94795B-C1FA-BF4C-AEE1-B1D5F6B51E4C}"/>
                </a:ext>
              </a:extLst>
            </p:cNvPr>
            <p:cNvSpPr txBox="1"/>
            <p:nvPr/>
          </p:nvSpPr>
          <p:spPr>
            <a:xfrm>
              <a:off x="8472736" y="3025056"/>
              <a:ext cx="2407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Transit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83E64DF-2030-BA40-8659-615EE906C68E}"/>
                </a:ext>
              </a:extLst>
            </p:cNvPr>
            <p:cNvSpPr txBox="1"/>
            <p:nvPr/>
          </p:nvSpPr>
          <p:spPr>
            <a:xfrm>
              <a:off x="3081215" y="3011806"/>
              <a:ext cx="2407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Transit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D159D27-8317-634D-8880-96B3447AFABF}"/>
                </a:ext>
              </a:extLst>
            </p:cNvPr>
            <p:cNvSpPr txBox="1"/>
            <p:nvPr/>
          </p:nvSpPr>
          <p:spPr>
            <a:xfrm>
              <a:off x="6500470" y="1626342"/>
              <a:ext cx="2407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Transit</a:t>
              </a: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EA3857BE-0FE7-0544-A594-19F1D0E48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5156337" y="1218184"/>
              <a:ext cx="238998" cy="238998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3AF9DB2C-9E46-5547-8C19-18E7DD064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5878598" y="1241821"/>
              <a:ext cx="214740" cy="187699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18FAFA19-4E58-9B46-98D3-99AF1A4F6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58714" y="977922"/>
              <a:ext cx="536905" cy="407763"/>
            </a:xfrm>
            <a:prstGeom prst="rect">
              <a:avLst/>
            </a:prstGeom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367845BB-3238-4A4F-86D9-34CD51610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11096" y="986233"/>
              <a:ext cx="536905" cy="407763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4737D59B-83F6-5447-A7B4-68D231C2F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60278" y="996823"/>
              <a:ext cx="536905" cy="407763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3175E368-57DD-174A-9B50-556ACBEF4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49309" y="990599"/>
              <a:ext cx="536905" cy="407763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CDA7FDC7-8ACB-544F-8EB0-639208572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14941" y="1218184"/>
              <a:ext cx="256514" cy="235138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A1666686-EDDB-D74A-89DC-F5138BA089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157098" y="1212183"/>
              <a:ext cx="331363" cy="246974"/>
            </a:xfrm>
            <a:prstGeom prst="rect">
              <a:avLst/>
            </a:prstGeom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FD3C8DD-0FF0-F646-A743-D0427F2D5814}"/>
                </a:ext>
              </a:extLst>
            </p:cNvPr>
            <p:cNvSpPr txBox="1"/>
            <p:nvPr/>
          </p:nvSpPr>
          <p:spPr>
            <a:xfrm>
              <a:off x="5622069" y="493473"/>
              <a:ext cx="2407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Cloud services</a:t>
              </a:r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1E1533DB-E650-BD4E-B427-C8F4977E0F39}"/>
                </a:ext>
              </a:extLst>
            </p:cNvPr>
            <p:cNvSpPr/>
            <p:nvPr/>
          </p:nvSpPr>
          <p:spPr>
            <a:xfrm>
              <a:off x="2363769" y="1374324"/>
              <a:ext cx="3740971" cy="4268930"/>
            </a:xfrm>
            <a:custGeom>
              <a:avLst/>
              <a:gdLst>
                <a:gd name="connsiteX0" fmla="*/ 37997 w 3676856"/>
                <a:gd name="connsiteY0" fmla="*/ 4471987 h 4471987"/>
                <a:gd name="connsiteX1" fmla="*/ 66572 w 3676856"/>
                <a:gd name="connsiteY1" fmla="*/ 3886200 h 4471987"/>
                <a:gd name="connsiteX2" fmla="*/ 652360 w 3676856"/>
                <a:gd name="connsiteY2" fmla="*/ 3571875 h 4471987"/>
                <a:gd name="connsiteX3" fmla="*/ 1266722 w 3676856"/>
                <a:gd name="connsiteY3" fmla="*/ 3200400 h 4471987"/>
                <a:gd name="connsiteX4" fmla="*/ 1381022 w 3676856"/>
                <a:gd name="connsiteY4" fmla="*/ 2586037 h 4471987"/>
                <a:gd name="connsiteX5" fmla="*/ 1509610 w 3676856"/>
                <a:gd name="connsiteY5" fmla="*/ 2243137 h 4471987"/>
                <a:gd name="connsiteX6" fmla="*/ 2038247 w 3676856"/>
                <a:gd name="connsiteY6" fmla="*/ 1971675 h 4471987"/>
                <a:gd name="connsiteX7" fmla="*/ 2995510 w 3676856"/>
                <a:gd name="connsiteY7" fmla="*/ 1943100 h 4471987"/>
                <a:gd name="connsiteX8" fmla="*/ 3438422 w 3676856"/>
                <a:gd name="connsiteY8" fmla="*/ 1585912 h 4471987"/>
                <a:gd name="connsiteX9" fmla="*/ 3652735 w 3676856"/>
                <a:gd name="connsiteY9" fmla="*/ 900112 h 4471987"/>
                <a:gd name="connsiteX10" fmla="*/ 3667022 w 3676856"/>
                <a:gd name="connsiteY10" fmla="*/ 0 h 4471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76856" h="4471987">
                  <a:moveTo>
                    <a:pt x="37997" y="4471987"/>
                  </a:moveTo>
                  <a:cubicBezTo>
                    <a:pt x="1087" y="4254103"/>
                    <a:pt x="-35822" y="4036219"/>
                    <a:pt x="66572" y="3886200"/>
                  </a:cubicBezTo>
                  <a:cubicBezTo>
                    <a:pt x="168966" y="3736181"/>
                    <a:pt x="452335" y="3686175"/>
                    <a:pt x="652360" y="3571875"/>
                  </a:cubicBezTo>
                  <a:cubicBezTo>
                    <a:pt x="852385" y="3457575"/>
                    <a:pt x="1145278" y="3364706"/>
                    <a:pt x="1266722" y="3200400"/>
                  </a:cubicBezTo>
                  <a:cubicBezTo>
                    <a:pt x="1388166" y="3036094"/>
                    <a:pt x="1340541" y="2745581"/>
                    <a:pt x="1381022" y="2586037"/>
                  </a:cubicBezTo>
                  <a:cubicBezTo>
                    <a:pt x="1421503" y="2426493"/>
                    <a:pt x="1400073" y="2345531"/>
                    <a:pt x="1509610" y="2243137"/>
                  </a:cubicBezTo>
                  <a:cubicBezTo>
                    <a:pt x="1619147" y="2140743"/>
                    <a:pt x="1790597" y="2021681"/>
                    <a:pt x="2038247" y="1971675"/>
                  </a:cubicBezTo>
                  <a:cubicBezTo>
                    <a:pt x="2285897" y="1921669"/>
                    <a:pt x="2762148" y="2007394"/>
                    <a:pt x="2995510" y="1943100"/>
                  </a:cubicBezTo>
                  <a:cubicBezTo>
                    <a:pt x="3228873" y="1878806"/>
                    <a:pt x="3328885" y="1759743"/>
                    <a:pt x="3438422" y="1585912"/>
                  </a:cubicBezTo>
                  <a:cubicBezTo>
                    <a:pt x="3547959" y="1412081"/>
                    <a:pt x="3614635" y="1164431"/>
                    <a:pt x="3652735" y="900112"/>
                  </a:cubicBezTo>
                  <a:cubicBezTo>
                    <a:pt x="3690835" y="635793"/>
                    <a:pt x="3674166" y="166687"/>
                    <a:pt x="3667022" y="0"/>
                  </a:cubicBezTo>
                </a:path>
              </a:pathLst>
            </a:custGeom>
            <a:noFill/>
            <a:ln w="63500" cap="rnd">
              <a:solidFill>
                <a:srgbClr val="FF0000"/>
              </a:solidFill>
              <a:round/>
              <a:headEnd type="none"/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CA784084-1BC5-0744-AC95-847DDA13B4EE}"/>
                </a:ext>
              </a:extLst>
            </p:cNvPr>
            <p:cNvSpPr/>
            <p:nvPr/>
          </p:nvSpPr>
          <p:spPr>
            <a:xfrm>
              <a:off x="2476707" y="4910815"/>
              <a:ext cx="2138156" cy="786198"/>
            </a:xfrm>
            <a:custGeom>
              <a:avLst/>
              <a:gdLst>
                <a:gd name="connsiteX0" fmla="*/ 23606 w 2138156"/>
                <a:gd name="connsiteY0" fmla="*/ 786198 h 786198"/>
                <a:gd name="connsiteX1" fmla="*/ 123618 w 2138156"/>
                <a:gd name="connsiteY1" fmla="*/ 257560 h 786198"/>
                <a:gd name="connsiteX2" fmla="*/ 980868 w 2138156"/>
                <a:gd name="connsiteY2" fmla="*/ 385 h 786198"/>
                <a:gd name="connsiteX3" fmla="*/ 1980993 w 2138156"/>
                <a:gd name="connsiteY3" fmla="*/ 214698 h 786198"/>
                <a:gd name="connsiteX4" fmla="*/ 2138156 w 2138156"/>
                <a:gd name="connsiteY4" fmla="*/ 771910 h 786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8156" h="786198">
                  <a:moveTo>
                    <a:pt x="23606" y="786198"/>
                  </a:moveTo>
                  <a:cubicBezTo>
                    <a:pt x="-6160" y="587363"/>
                    <a:pt x="-35926" y="388529"/>
                    <a:pt x="123618" y="257560"/>
                  </a:cubicBezTo>
                  <a:cubicBezTo>
                    <a:pt x="283162" y="126591"/>
                    <a:pt x="671306" y="7529"/>
                    <a:pt x="980868" y="385"/>
                  </a:cubicBezTo>
                  <a:cubicBezTo>
                    <a:pt x="1290430" y="-6759"/>
                    <a:pt x="1788112" y="86110"/>
                    <a:pt x="1980993" y="214698"/>
                  </a:cubicBezTo>
                  <a:cubicBezTo>
                    <a:pt x="2173874" y="343285"/>
                    <a:pt x="2121487" y="681422"/>
                    <a:pt x="2138156" y="771910"/>
                  </a:cubicBezTo>
                </a:path>
              </a:pathLst>
            </a:custGeom>
            <a:noFill/>
            <a:ln w="63500" cap="rnd">
              <a:solidFill>
                <a:srgbClr val="92D050"/>
              </a:solidFill>
              <a:round/>
              <a:headEnd type="none"/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4B04AB1D-53D4-134A-86A2-37C965EF3CE4}"/>
                </a:ext>
              </a:extLst>
            </p:cNvPr>
            <p:cNvSpPr/>
            <p:nvPr/>
          </p:nvSpPr>
          <p:spPr>
            <a:xfrm>
              <a:off x="2372277" y="4616964"/>
              <a:ext cx="7406947" cy="1094336"/>
            </a:xfrm>
            <a:custGeom>
              <a:avLst/>
              <a:gdLst>
                <a:gd name="connsiteX0" fmla="*/ 56598 w 7406947"/>
                <a:gd name="connsiteY0" fmla="*/ 1022899 h 1094336"/>
                <a:gd name="connsiteX1" fmla="*/ 42311 w 7406947"/>
                <a:gd name="connsiteY1" fmla="*/ 679999 h 1094336"/>
                <a:gd name="connsiteX2" fmla="*/ 528086 w 7406947"/>
                <a:gd name="connsiteY2" fmla="*/ 279949 h 1094336"/>
                <a:gd name="connsiteX3" fmla="*/ 1728236 w 7406947"/>
                <a:gd name="connsiteY3" fmla="*/ 137074 h 1094336"/>
                <a:gd name="connsiteX4" fmla="*/ 3114123 w 7406947"/>
                <a:gd name="connsiteY4" fmla="*/ 8486 h 1094336"/>
                <a:gd name="connsiteX5" fmla="*/ 4614311 w 7406947"/>
                <a:gd name="connsiteY5" fmla="*/ 22774 h 1094336"/>
                <a:gd name="connsiteX6" fmla="*/ 5971623 w 7406947"/>
                <a:gd name="connsiteY6" fmla="*/ 108499 h 1094336"/>
                <a:gd name="connsiteX7" fmla="*/ 7128911 w 7406947"/>
                <a:gd name="connsiteY7" fmla="*/ 337099 h 1094336"/>
                <a:gd name="connsiteX8" fmla="*/ 7371798 w 7406947"/>
                <a:gd name="connsiteY8" fmla="*/ 651424 h 1094336"/>
                <a:gd name="connsiteX9" fmla="*/ 7400373 w 7406947"/>
                <a:gd name="connsiteY9" fmla="*/ 1094336 h 109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06947" h="1094336">
                  <a:moveTo>
                    <a:pt x="56598" y="1022899"/>
                  </a:moveTo>
                  <a:cubicBezTo>
                    <a:pt x="10164" y="913361"/>
                    <a:pt x="-36270" y="803824"/>
                    <a:pt x="42311" y="679999"/>
                  </a:cubicBezTo>
                  <a:cubicBezTo>
                    <a:pt x="120892" y="556174"/>
                    <a:pt x="247099" y="370436"/>
                    <a:pt x="528086" y="279949"/>
                  </a:cubicBezTo>
                  <a:cubicBezTo>
                    <a:pt x="809073" y="189462"/>
                    <a:pt x="1297230" y="182318"/>
                    <a:pt x="1728236" y="137074"/>
                  </a:cubicBezTo>
                  <a:cubicBezTo>
                    <a:pt x="2159242" y="91830"/>
                    <a:pt x="2633111" y="27536"/>
                    <a:pt x="3114123" y="8486"/>
                  </a:cubicBezTo>
                  <a:cubicBezTo>
                    <a:pt x="3595135" y="-10564"/>
                    <a:pt x="4138061" y="6105"/>
                    <a:pt x="4614311" y="22774"/>
                  </a:cubicBezTo>
                  <a:cubicBezTo>
                    <a:pt x="5090561" y="39443"/>
                    <a:pt x="5552523" y="56112"/>
                    <a:pt x="5971623" y="108499"/>
                  </a:cubicBezTo>
                  <a:cubicBezTo>
                    <a:pt x="6390723" y="160886"/>
                    <a:pt x="6895549" y="246612"/>
                    <a:pt x="7128911" y="337099"/>
                  </a:cubicBezTo>
                  <a:cubicBezTo>
                    <a:pt x="7362273" y="427586"/>
                    <a:pt x="7326554" y="525218"/>
                    <a:pt x="7371798" y="651424"/>
                  </a:cubicBezTo>
                  <a:cubicBezTo>
                    <a:pt x="7417042" y="777630"/>
                    <a:pt x="7408707" y="935983"/>
                    <a:pt x="7400373" y="1094336"/>
                  </a:cubicBezTo>
                </a:path>
              </a:pathLst>
            </a:custGeom>
            <a:noFill/>
            <a:ln w="63500" cap="rnd">
              <a:solidFill>
                <a:srgbClr val="92D050"/>
              </a:solidFill>
              <a:round/>
              <a:headEnd type="none"/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43F22179-C8DA-524D-BFE5-95E89F26EDEF}"/>
                </a:ext>
              </a:extLst>
            </p:cNvPr>
            <p:cNvCxnSpPr>
              <a:cxnSpLocks/>
            </p:cNvCxnSpPr>
            <p:nvPr/>
          </p:nvCxnSpPr>
          <p:spPr>
            <a:xfrm>
              <a:off x="8429778" y="388523"/>
              <a:ext cx="598685" cy="0"/>
            </a:xfrm>
            <a:prstGeom prst="line">
              <a:avLst/>
            </a:prstGeom>
            <a:ln w="63500" cap="rnd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4FBD8F6-2625-3243-AC8C-1384E3567FE8}"/>
                </a:ext>
              </a:extLst>
            </p:cNvPr>
            <p:cNvSpPr txBox="1"/>
            <p:nvPr/>
          </p:nvSpPr>
          <p:spPr>
            <a:xfrm>
              <a:off x="9439695" y="184641"/>
              <a:ext cx="157596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With Cost</a:t>
              </a:r>
            </a:p>
            <a:p>
              <a:endParaRPr lang="en-US" dirty="0"/>
            </a:p>
            <a:p>
              <a:r>
                <a:rPr lang="en-US" dirty="0"/>
                <a:t>No Cost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7447826-CBF1-F143-AA97-3EE3953D0AAE}"/>
                </a:ext>
              </a:extLst>
            </p:cNvPr>
            <p:cNvCxnSpPr>
              <a:cxnSpLocks/>
            </p:cNvCxnSpPr>
            <p:nvPr/>
          </p:nvCxnSpPr>
          <p:spPr>
            <a:xfrm>
              <a:off x="8425848" y="928298"/>
              <a:ext cx="598685" cy="0"/>
            </a:xfrm>
            <a:prstGeom prst="line">
              <a:avLst/>
            </a:prstGeom>
            <a:ln w="63500" cap="rnd">
              <a:solidFill>
                <a:srgbClr val="92D05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7743A733-8620-8D4A-89AC-B2BB570263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61426" y="6423502"/>
              <a:ext cx="434498" cy="434498"/>
            </a:xfrm>
            <a:prstGeom prst="rect">
              <a:avLst/>
            </a:prstGeom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9B80B0D8-4132-424D-AA38-A7B2E47FE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Savings with Edge Processors and Repositories</a:t>
            </a:r>
          </a:p>
        </p:txBody>
      </p:sp>
    </p:spTree>
    <p:extLst>
      <p:ext uri="{BB962C8B-B14F-4D97-AF65-F5344CB8AC3E}">
        <p14:creationId xmlns:p14="http://schemas.microsoft.com/office/powerpoint/2010/main" val="3475812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Technical Challenges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A47698-1335-E441-BF87-D77D2B2AB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Name resolution &amp; producer mobility</a:t>
            </a:r>
          </a:p>
          <a:p>
            <a:pPr lvl="1"/>
            <a:r>
              <a:rPr lang="en-US" dirty="0"/>
              <a:t>Steering requests for named data to the right storage location</a:t>
            </a:r>
          </a:p>
          <a:p>
            <a:pPr lvl="2"/>
            <a:r>
              <a:rPr lang="en-US" dirty="0"/>
              <a:t>Challenging especially for near real-time applications</a:t>
            </a:r>
          </a:p>
          <a:p>
            <a:pPr lvl="1"/>
            <a:r>
              <a:rPr lang="en-US" dirty="0"/>
              <a:t>Possible Solution: “DNS”-like system</a:t>
            </a:r>
          </a:p>
          <a:p>
            <a:pPr lvl="2"/>
            <a:r>
              <a:rPr lang="en-US" dirty="0"/>
              <a:t>APs informs an authoritative NDNS server of a “forwarding hint”</a:t>
            </a:r>
          </a:p>
          <a:p>
            <a:r>
              <a:rPr lang="en-US" dirty="0"/>
              <a:t>Pulling application data at the APs</a:t>
            </a:r>
          </a:p>
          <a:p>
            <a:pPr lvl="1"/>
            <a:r>
              <a:rPr lang="en-US" dirty="0"/>
              <a:t>Instantiate lightweight versions of applications inside the edge repositories.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633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Directions: How to Manage Edge Data?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6" y="2462320"/>
            <a:ext cx="11039787" cy="422111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Metadata includes “hints” on how to manage data</a:t>
            </a:r>
          </a:p>
          <a:p>
            <a:pPr lvl="1"/>
            <a:r>
              <a:rPr lang="en-US" dirty="0"/>
              <a:t>Data access Scope: local to the edge ISP, global or a mix of both</a:t>
            </a:r>
          </a:p>
          <a:p>
            <a:pPr lvl="1"/>
            <a:r>
              <a:rPr lang="en-US" dirty="0"/>
              <a:t>Shelf-life: data is irrelevant after expiration</a:t>
            </a:r>
          </a:p>
          <a:p>
            <a:pPr lvl="1"/>
            <a:r>
              <a:rPr lang="en-US" dirty="0"/>
              <a:t>Processing requirements: what kind of processing and where</a:t>
            </a:r>
          </a:p>
          <a:p>
            <a:pPr lvl="1"/>
            <a:r>
              <a:rPr lang="en-US" dirty="0"/>
              <a:t>Deadlines: processing images to extract information within a certain time</a:t>
            </a:r>
          </a:p>
          <a:p>
            <a:r>
              <a:rPr lang="en-US" dirty="0"/>
              <a:t>Data management at the edges</a:t>
            </a:r>
          </a:p>
          <a:p>
            <a:pPr lvl="1"/>
            <a:r>
              <a:rPr lang="en-US" dirty="0"/>
              <a:t>Pro-active: send all the incoming data to the cloud</a:t>
            </a:r>
          </a:p>
          <a:p>
            <a:pPr lvl="1"/>
            <a:r>
              <a:rPr lang="en-US" dirty="0"/>
              <a:t>Re-active: inform the cloud of the arrival of data and wait for a request to send data</a:t>
            </a:r>
          </a:p>
          <a:p>
            <a:pPr lvl="1"/>
            <a:r>
              <a:rPr lang="en-US" dirty="0"/>
              <a:t>Hybrid:  use the meta-data to decide based on access scope, urgency, etc.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1EA477-69F5-3A46-9D72-93A37AE79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44288" y="909291"/>
            <a:ext cx="826008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- How long and where to store data locally at the edges?</a:t>
            </a:r>
          </a:p>
          <a:p>
            <a:r>
              <a:rPr lang="en-US" sz="2400" dirty="0"/>
              <a:t>- When to process data locally?</a:t>
            </a:r>
          </a:p>
          <a:p>
            <a:r>
              <a:rPr lang="en-US" sz="2400" dirty="0"/>
              <a:t>- When to send data to cloud?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762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Directions: Deployment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How much storage/processing resources are needed at the edge?</a:t>
            </a:r>
          </a:p>
          <a:p>
            <a:pPr lvl="1"/>
            <a:r>
              <a:rPr lang="en-US" dirty="0"/>
              <a:t>Applications may require keeping data around (e.g., for forensics)</a:t>
            </a:r>
          </a:p>
          <a:p>
            <a:r>
              <a:rPr lang="en-US" dirty="0"/>
              <a:t>Who owns and manages the storage and processing infrastructure?</a:t>
            </a:r>
          </a:p>
          <a:p>
            <a:pPr lvl="1"/>
            <a:r>
              <a:rPr lang="en-US" dirty="0"/>
              <a:t>Edge ISP, third-party (e.g., CDN model), cloud service provider, etc.</a:t>
            </a:r>
          </a:p>
          <a:p>
            <a:r>
              <a:rPr lang="en-US" dirty="0"/>
              <a:t>Design of the edge repository architecture</a:t>
            </a:r>
          </a:p>
          <a:p>
            <a:pPr lvl="1"/>
            <a:r>
              <a:rPr lang="en-US" dirty="0"/>
              <a:t>Service model and API</a:t>
            </a:r>
          </a:p>
          <a:p>
            <a:r>
              <a:rPr lang="en-US" dirty="0"/>
              <a:t>Deployment of data-centric communication at the edges</a:t>
            </a:r>
          </a:p>
          <a:p>
            <a:pPr lvl="1"/>
            <a:r>
              <a:rPr lang="en-US" dirty="0"/>
              <a:t>Compatibility with IP</a:t>
            </a:r>
          </a:p>
          <a:p>
            <a:pPr lvl="1"/>
            <a:r>
              <a:rPr lang="en-US" dirty="0"/>
              <a:t>Overlay vs underlay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FFA24-FBBC-D347-A4C4-358ABEB2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9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9FE110-BA1A-3F4B-AED7-4AE80820A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Edge Data Repositories to mitigate challenges of massive data production</a:t>
            </a:r>
          </a:p>
          <a:p>
            <a:pPr lvl="1"/>
            <a:r>
              <a:rPr lang="en-US" dirty="0"/>
              <a:t>Buffer data when channel capacity is not sufficient and send it later</a:t>
            </a:r>
          </a:p>
          <a:p>
            <a:r>
              <a:rPr lang="en-US" dirty="0"/>
              <a:t>Store-process-send data for bandwidth savings and low-latency</a:t>
            </a:r>
          </a:p>
          <a:p>
            <a:endParaRPr lang="en-US" dirty="0"/>
          </a:p>
          <a:p>
            <a:r>
              <a:rPr lang="en-US" dirty="0"/>
              <a:t>Next step: developing mechanisms to manage data in a distributed system with heterogeneous (federated) control</a:t>
            </a:r>
          </a:p>
        </p:txBody>
      </p:sp>
    </p:spTree>
    <p:extLst>
      <p:ext uri="{BB962C8B-B14F-4D97-AF65-F5344CB8AC3E}">
        <p14:creationId xmlns:p14="http://schemas.microsoft.com/office/powerpoint/2010/main" val="1966780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51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D23F8C-498E-0B4D-A540-5BF0A7E5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03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F6A0C-C46D-BF4C-83CE-5BB1AEA56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Increasing Data Production at the Edges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2D55F2-A3C3-9F43-9AB5-CA898115D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DA7B23-D674-C948-9A7D-78486C7A8C6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Cell networks do not have the capacity</a:t>
            </a:r>
          </a:p>
          <a:p>
            <a:pPr lvl="1"/>
            <a:r>
              <a:rPr lang="en-US" dirty="0"/>
              <a:t>Mobile backhaul network capacity is limited</a:t>
            </a:r>
          </a:p>
          <a:p>
            <a:r>
              <a:rPr lang="en-US" dirty="0">
                <a:solidFill>
                  <a:schemeClr val="accent1"/>
                </a:solidFill>
              </a:rPr>
              <a:t>Increasing ISP costs.</a:t>
            </a:r>
          </a:p>
          <a:p>
            <a:pPr lvl="1"/>
            <a:r>
              <a:rPr lang="en-US" dirty="0"/>
              <a:t>Orders of magnitude more upload traffic requires expensive upgrades to network</a:t>
            </a:r>
          </a:p>
          <a:p>
            <a:pPr lvl="1"/>
            <a:r>
              <a:rPr lang="en-US" dirty="0"/>
              <a:t>ISPs will have to increase their charges/subscription costs</a:t>
            </a:r>
          </a:p>
          <a:p>
            <a:pPr lvl="1"/>
            <a:r>
              <a:rPr lang="en-US" dirty="0"/>
              <a:t>This can be a show-stopper for IoT</a:t>
            </a:r>
          </a:p>
          <a:p>
            <a:r>
              <a:rPr lang="en-US" dirty="0">
                <a:solidFill>
                  <a:schemeClr val="accent1"/>
                </a:solidFill>
              </a:rPr>
              <a:t>Mobile Users</a:t>
            </a:r>
          </a:p>
          <a:p>
            <a:pPr lvl="1"/>
            <a:r>
              <a:rPr lang="en-US" dirty="0"/>
              <a:t>Changing point of attachment (handoff) disrupts communications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97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Disruptive Edge Application Deployment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4AE9E-8BF0-2B4C-BE2F-2338453D3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22288" y="676276"/>
            <a:ext cx="11039475" cy="2333808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Humongous data production at the edges</a:t>
            </a:r>
          </a:p>
          <a:p>
            <a:pPr lvl="1"/>
            <a:r>
              <a:rPr lang="en-US" dirty="0"/>
              <a:t>Global edge data production to exceed 1.6 zettabytes by 2020 [Cisco].</a:t>
            </a:r>
          </a:p>
          <a:p>
            <a:pPr lvl="1"/>
            <a:r>
              <a:rPr lang="en-US" dirty="0"/>
              <a:t>Traffic flow is reversing – Intel proposed a reverse CDN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2" descr="One autonomous car will use 4,000 GB of data/day">
            <a:extLst>
              <a:ext uri="{FF2B5EF4-FFF2-40B4-BE49-F238E27FC236}">
                <a16:creationId xmlns:a16="http://schemas.microsoft.com/office/drawing/2014/main" id="{A6684066-B4A2-934D-8725-B367CE07E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10084"/>
            <a:ext cx="5832711" cy="383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914236" y="3129769"/>
            <a:ext cx="5730240" cy="3514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Problems</a:t>
            </a:r>
          </a:p>
          <a:p>
            <a:pPr lvl="1"/>
            <a:r>
              <a:rPr lang="en-US" sz="2800" dirty="0"/>
              <a:t>Edge networks are not engineered for such large reverse flows</a:t>
            </a:r>
          </a:p>
          <a:p>
            <a:pPr lvl="1"/>
            <a:r>
              <a:rPr lang="en-US" sz="2800" dirty="0"/>
              <a:t>Mobile backhaul network capacity is limited</a:t>
            </a:r>
          </a:p>
          <a:p>
            <a:pPr lvl="1"/>
            <a:r>
              <a:rPr lang="en-US" sz="2800" dirty="0"/>
              <a:t>Upgrades to infrastructure are costly</a:t>
            </a:r>
          </a:p>
        </p:txBody>
      </p:sp>
    </p:spTree>
    <p:extLst>
      <p:ext uri="{BB962C8B-B14F-4D97-AF65-F5344CB8AC3E}">
        <p14:creationId xmlns:p14="http://schemas.microsoft.com/office/powerpoint/2010/main" val="969306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Edge-Data Production Examples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522F8E-9E58-6B47-A6D4-6579ADC89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Biker’s helmet camera or car’s dash camera</a:t>
            </a:r>
          </a:p>
          <a:p>
            <a:pPr lvl="1"/>
            <a:r>
              <a:rPr lang="en-US" dirty="0"/>
              <a:t>A system to report accident-related videos to insurance companies</a:t>
            </a:r>
          </a:p>
          <a:p>
            <a:pPr lvl="1"/>
            <a:r>
              <a:rPr lang="en-US" dirty="0"/>
              <a:t>Only accident/collision related data is useful</a:t>
            </a:r>
          </a:p>
          <a:p>
            <a:pPr lvl="1"/>
            <a:r>
              <a:rPr lang="en-US" dirty="0"/>
              <a:t>Detect collision and send, filter out the rest</a:t>
            </a:r>
          </a:p>
          <a:p>
            <a:r>
              <a:rPr lang="en-US" dirty="0"/>
              <a:t> </a:t>
            </a:r>
            <a:r>
              <a:rPr lang="en-US" dirty="0">
                <a:solidFill>
                  <a:schemeClr val="accent1"/>
                </a:solidFill>
              </a:rPr>
              <a:t>Amber Alert system</a:t>
            </a:r>
          </a:p>
          <a:p>
            <a:pPr lvl="1"/>
            <a:r>
              <a:rPr lang="en-US" dirty="0"/>
              <a:t>A system to detect missing children</a:t>
            </a:r>
          </a:p>
          <a:p>
            <a:pPr lvl="1"/>
            <a:r>
              <a:rPr lang="en-US" dirty="0"/>
              <a:t>Uses public camera feeds and image processing</a:t>
            </a:r>
          </a:p>
          <a:p>
            <a:pPr lvl="1"/>
            <a:r>
              <a:rPr lang="en-US" dirty="0"/>
              <a:t>Requires support for real-time storage/processing ideally near where data originates</a:t>
            </a:r>
          </a:p>
          <a:p>
            <a:r>
              <a:rPr lang="en-US" dirty="0">
                <a:solidFill>
                  <a:schemeClr val="accent1"/>
                </a:solidFill>
              </a:rPr>
              <a:t>Mobile Content Generating Apps</a:t>
            </a:r>
          </a:p>
          <a:p>
            <a:pPr lvl="1"/>
            <a:r>
              <a:rPr lang="en-US" dirty="0"/>
              <a:t>Stream videos from phones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95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Plain Connectivity is NOT the Answer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7866E7-6F49-B94B-A50D-EA33186CB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9B8693AC-4490-D746-AE03-D528E1C95E86}"/>
              </a:ext>
            </a:extLst>
          </p:cNvPr>
          <p:cNvSpPr txBox="1">
            <a:spLocks/>
          </p:cNvSpPr>
          <p:nvPr/>
        </p:nvSpPr>
        <p:spPr>
          <a:xfrm>
            <a:off x="850106" y="2631538"/>
            <a:ext cx="4232537" cy="4281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74EBF23-B623-FD48-8C97-995339324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7" y="1180407"/>
            <a:ext cx="5659114" cy="5158014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600"/>
              </a:spcAft>
            </a:pPr>
            <a:r>
              <a:rPr lang="en-US" sz="2800" dirty="0">
                <a:solidFill>
                  <a:schemeClr val="accent1"/>
                </a:solidFill>
              </a:rPr>
              <a:t>Data Upload</a:t>
            </a:r>
          </a:p>
          <a:p>
            <a:pPr marL="914400" lvl="1" indent="-457200">
              <a:spcAft>
                <a:spcPts val="600"/>
              </a:spcAft>
            </a:pPr>
            <a:r>
              <a:rPr lang="en-US" dirty="0"/>
              <a:t>Limited bandwidth and storage resources</a:t>
            </a:r>
          </a:p>
          <a:p>
            <a:pPr marL="457200" indent="-457200">
              <a:spcAft>
                <a:spcPts val="600"/>
              </a:spcAft>
            </a:pPr>
            <a:r>
              <a:rPr lang="en-US" sz="2800" dirty="0">
                <a:solidFill>
                  <a:schemeClr val="accent1"/>
                </a:solidFill>
              </a:rPr>
              <a:t>Data Sharing</a:t>
            </a:r>
          </a:p>
          <a:p>
            <a:pPr marL="914400" lvl="1" indent="-457200">
              <a:spcAft>
                <a:spcPts val="600"/>
              </a:spcAft>
            </a:pPr>
            <a:r>
              <a:rPr lang="en-US" dirty="0"/>
              <a:t>Some data is useful locally</a:t>
            </a:r>
          </a:p>
          <a:p>
            <a:pPr marL="457200" indent="-457200">
              <a:spcAft>
                <a:spcPts val="600"/>
              </a:spcAft>
            </a:pPr>
            <a:r>
              <a:rPr lang="en-US" sz="2800" dirty="0">
                <a:solidFill>
                  <a:schemeClr val="accent1"/>
                </a:solidFill>
              </a:rPr>
              <a:t>Data Processing</a:t>
            </a:r>
          </a:p>
          <a:p>
            <a:pPr marL="914400" lvl="1" indent="-457200">
              <a:spcAft>
                <a:spcPts val="600"/>
              </a:spcAft>
            </a:pPr>
            <a:r>
              <a:rPr lang="en-US" dirty="0"/>
              <a:t>Limited battery life</a:t>
            </a:r>
          </a:p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CDC159-F4D0-3A49-852B-EE7CAEA95242}"/>
              </a:ext>
            </a:extLst>
          </p:cNvPr>
          <p:cNvGrpSpPr/>
          <p:nvPr/>
        </p:nvGrpSpPr>
        <p:grpSpPr>
          <a:xfrm>
            <a:off x="6181631" y="1765600"/>
            <a:ext cx="5612857" cy="3987628"/>
            <a:chOff x="6141822" y="2118163"/>
            <a:chExt cx="5612857" cy="398762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FB4A260-8952-7341-A5DA-5631F5EA9654}"/>
                </a:ext>
              </a:extLst>
            </p:cNvPr>
            <p:cNvSpPr/>
            <p:nvPr/>
          </p:nvSpPr>
          <p:spPr>
            <a:xfrm>
              <a:off x="6141822" y="4578655"/>
              <a:ext cx="5420479" cy="49421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7A056C4-ACA3-9F4F-876B-23B2DA1DBD69}"/>
                </a:ext>
              </a:extLst>
            </p:cNvPr>
            <p:cNvGrpSpPr/>
            <p:nvPr/>
          </p:nvGrpSpPr>
          <p:grpSpPr>
            <a:xfrm>
              <a:off x="6141823" y="2118163"/>
              <a:ext cx="5612856" cy="3987628"/>
              <a:chOff x="947591" y="112238"/>
              <a:chExt cx="9803552" cy="696488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6E99777A-65AB-9041-AC88-87CA738827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33227" y="5825181"/>
                <a:ext cx="471063" cy="471063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C02826D6-DF0D-FF40-946D-30839BDA41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92145" y="5231417"/>
                <a:ext cx="470667" cy="360355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01F3E51A-E477-A343-B96A-C1848267C13B}"/>
                  </a:ext>
                </a:extLst>
              </p:cNvPr>
              <p:cNvGrpSpPr/>
              <p:nvPr/>
            </p:nvGrpSpPr>
            <p:grpSpPr>
              <a:xfrm>
                <a:off x="5908153" y="4442825"/>
                <a:ext cx="859012" cy="491694"/>
                <a:chOff x="4471271" y="3442579"/>
                <a:chExt cx="1074479" cy="718867"/>
              </a:xfrm>
            </p:grpSpPr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49448112-709B-4C4C-AEAF-1AA60B75A8E7}"/>
                    </a:ext>
                  </a:extLst>
                </p:cNvPr>
                <p:cNvGrpSpPr/>
                <p:nvPr/>
              </p:nvGrpSpPr>
              <p:grpSpPr>
                <a:xfrm>
                  <a:off x="4471271" y="3442579"/>
                  <a:ext cx="484707" cy="718867"/>
                  <a:chOff x="4524820" y="1166312"/>
                  <a:chExt cx="1207230" cy="2062663"/>
                </a:xfrm>
              </p:grpSpPr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E1F148E1-8D91-0145-890B-35D98B1897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28435" y="2614613"/>
                    <a:ext cx="0" cy="614362"/>
                  </a:xfrm>
                  <a:prstGeom prst="line">
                    <a:avLst/>
                  </a:prstGeom>
                  <a:ln w="1270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81" name="Picture 80">
                    <a:extLst>
                      <a:ext uri="{FF2B5EF4-FFF2-40B4-BE49-F238E27FC236}">
                        <a16:creationId xmlns:a16="http://schemas.microsoft.com/office/drawing/2014/main" id="{59DF2DEA-C731-F34A-BF94-B8F31071C33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4524820" y="1166312"/>
                    <a:ext cx="1207230" cy="124460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79" name="Picture 78">
                  <a:extLst>
                    <a:ext uri="{FF2B5EF4-FFF2-40B4-BE49-F238E27FC236}">
                      <a16:creationId xmlns:a16="http://schemas.microsoft.com/office/drawing/2014/main" id="{3A1D4555-1E68-B343-B59B-700B40B1F7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443" y="3674953"/>
                  <a:ext cx="377307" cy="441011"/>
                </a:xfrm>
                <a:prstGeom prst="rect">
                  <a:avLst/>
                </a:prstGeom>
              </p:spPr>
            </p:pic>
          </p:grp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1E424160-A197-0F44-BD2C-0A613A442C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21929" y="945093"/>
                <a:ext cx="4874579" cy="2530158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10EA0166-5112-CC4A-9A60-AB93D582CED7}"/>
                  </a:ext>
                </a:extLst>
              </p:cNvPr>
              <p:cNvGrpSpPr/>
              <p:nvPr/>
            </p:nvGrpSpPr>
            <p:grpSpPr>
              <a:xfrm>
                <a:off x="2998109" y="5353917"/>
                <a:ext cx="504123" cy="930390"/>
                <a:chOff x="4406941" y="5106390"/>
                <a:chExt cx="630573" cy="1360249"/>
              </a:xfrm>
            </p:grpSpPr>
            <p:pic>
              <p:nvPicPr>
                <p:cNvPr id="76" name="Picture 75">
                  <a:extLst>
                    <a:ext uri="{FF2B5EF4-FFF2-40B4-BE49-F238E27FC236}">
                      <a16:creationId xmlns:a16="http://schemas.microsoft.com/office/drawing/2014/main" id="{0D1BEEF2-3B48-274A-B83E-FAF5C5C908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448789" y="5106390"/>
                  <a:ext cx="588725" cy="526846"/>
                </a:xfrm>
                <a:prstGeom prst="rect">
                  <a:avLst/>
                </a:prstGeom>
              </p:spPr>
            </p:pic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CE46957E-874F-1D40-A12A-7354354F5A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406941" y="5895121"/>
                  <a:ext cx="488962" cy="571518"/>
                </a:xfrm>
                <a:prstGeom prst="rect">
                  <a:avLst/>
                </a:prstGeom>
              </p:spPr>
            </p:pic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68D0FA3-9A7D-B741-83A7-9E2F6740EA02}"/>
                  </a:ext>
                </a:extLst>
              </p:cNvPr>
              <p:cNvGrpSpPr/>
              <p:nvPr/>
            </p:nvGrpSpPr>
            <p:grpSpPr>
              <a:xfrm>
                <a:off x="2801050" y="4442538"/>
                <a:ext cx="1841834" cy="728874"/>
                <a:chOff x="3561716" y="3442579"/>
                <a:chExt cx="2303821" cy="1065629"/>
              </a:xfrm>
            </p:grpSpPr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317CA900-933E-6343-AC4B-F3272F22C26C}"/>
                    </a:ext>
                  </a:extLst>
                </p:cNvPr>
                <p:cNvGrpSpPr/>
                <p:nvPr/>
              </p:nvGrpSpPr>
              <p:grpSpPr>
                <a:xfrm>
                  <a:off x="3561716" y="3442579"/>
                  <a:ext cx="2303821" cy="1065629"/>
                  <a:chOff x="2259444" y="1166312"/>
                  <a:chExt cx="5737983" cy="3057637"/>
                </a:xfrm>
              </p:grpSpPr>
              <p:pic>
                <p:nvPicPr>
                  <p:cNvPr id="73" name="Picture 72">
                    <a:extLst>
                      <a:ext uri="{FF2B5EF4-FFF2-40B4-BE49-F238E27FC236}">
                        <a16:creationId xmlns:a16="http://schemas.microsoft.com/office/drawing/2014/main" id="{F6D4152B-4AB6-0B40-A1DE-072DDC5F03D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2259444" y="3023214"/>
                    <a:ext cx="5737983" cy="1200735"/>
                  </a:xfrm>
                  <a:prstGeom prst="rect">
                    <a:avLst/>
                  </a:prstGeom>
                </p:spPr>
              </p:pic>
              <p:cxnSp>
                <p:nvCxnSpPr>
                  <p:cNvPr id="74" name="Straight Connector 73">
                    <a:extLst>
                      <a:ext uri="{FF2B5EF4-FFF2-40B4-BE49-F238E27FC236}">
                        <a16:creationId xmlns:a16="http://schemas.microsoft.com/office/drawing/2014/main" id="{F401A300-AEDB-2042-BBC8-E7CEA29EA8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28435" y="2614613"/>
                    <a:ext cx="0" cy="614362"/>
                  </a:xfrm>
                  <a:prstGeom prst="line">
                    <a:avLst/>
                  </a:prstGeom>
                  <a:ln w="1270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75" name="Picture 74">
                    <a:extLst>
                      <a:ext uri="{FF2B5EF4-FFF2-40B4-BE49-F238E27FC236}">
                        <a16:creationId xmlns:a16="http://schemas.microsoft.com/office/drawing/2014/main" id="{B2A3283F-4303-4743-A6D2-8F3B1699E70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4524821" y="1166312"/>
                    <a:ext cx="1207229" cy="124460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A35D8991-E108-A641-AE9D-F433B0235A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443" y="3674953"/>
                  <a:ext cx="377307" cy="441011"/>
                </a:xfrm>
                <a:prstGeom prst="rect">
                  <a:avLst/>
                </a:prstGeom>
              </p:spPr>
            </p:pic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D900BAE7-778D-F54F-BABA-583B4C0916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07017" y="5676762"/>
                <a:ext cx="471063" cy="471063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0A87E802-28B1-4F4A-BE94-77FECF2E28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928596" y="5807025"/>
                <a:ext cx="423571" cy="423571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FE66CDA-B08B-8640-A0EA-223E626B7D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82905" y="5333244"/>
                <a:ext cx="470667" cy="360355"/>
              </a:xfrm>
              <a:prstGeom prst="rect">
                <a:avLst/>
              </a:prstGeom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F1BC0B33-F683-BF4D-BA26-BBDFE51ADB26}"/>
                  </a:ext>
                </a:extLst>
              </p:cNvPr>
              <p:cNvGrpSpPr/>
              <p:nvPr/>
            </p:nvGrpSpPr>
            <p:grpSpPr>
              <a:xfrm>
                <a:off x="8059787" y="4250853"/>
                <a:ext cx="859012" cy="491694"/>
                <a:chOff x="4471271" y="3442579"/>
                <a:chExt cx="1074479" cy="718867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C2EE188A-6F24-234A-8929-86949ED5A16A}"/>
                    </a:ext>
                  </a:extLst>
                </p:cNvPr>
                <p:cNvGrpSpPr/>
                <p:nvPr/>
              </p:nvGrpSpPr>
              <p:grpSpPr>
                <a:xfrm>
                  <a:off x="4471271" y="3442579"/>
                  <a:ext cx="484707" cy="718867"/>
                  <a:chOff x="4524820" y="1166312"/>
                  <a:chExt cx="1207230" cy="2062663"/>
                </a:xfrm>
              </p:grpSpPr>
              <p:cxnSp>
                <p:nvCxnSpPr>
                  <p:cNvPr id="69" name="Straight Connector 68">
                    <a:extLst>
                      <a:ext uri="{FF2B5EF4-FFF2-40B4-BE49-F238E27FC236}">
                        <a16:creationId xmlns:a16="http://schemas.microsoft.com/office/drawing/2014/main" id="{2F521B57-66ED-1343-B834-C6FB7B75C1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28435" y="2614613"/>
                    <a:ext cx="0" cy="614362"/>
                  </a:xfrm>
                  <a:prstGeom prst="line">
                    <a:avLst/>
                  </a:prstGeom>
                  <a:ln w="1270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70" name="Picture 69">
                    <a:extLst>
                      <a:ext uri="{FF2B5EF4-FFF2-40B4-BE49-F238E27FC236}">
                        <a16:creationId xmlns:a16="http://schemas.microsoft.com/office/drawing/2014/main" id="{51BD5ACE-01B1-F04B-AEF6-5BF7832522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4524820" y="1166312"/>
                    <a:ext cx="1207230" cy="124460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4F68F657-5F19-8D40-B41D-7695B579BF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443" y="3674953"/>
                  <a:ext cx="377307" cy="441011"/>
                </a:xfrm>
                <a:prstGeom prst="rect">
                  <a:avLst/>
                </a:prstGeom>
              </p:spPr>
            </p:pic>
          </p:grp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4FC87E77-37C9-6C46-B561-A4578DFB97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51205" y="2925857"/>
                <a:ext cx="4231" cy="708441"/>
              </a:xfrm>
              <a:prstGeom prst="line">
                <a:avLst/>
              </a:prstGeom>
              <a:ln w="28575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AC03BB0A-BE42-5548-9551-86EA2E39BF72}"/>
                  </a:ext>
                </a:extLst>
              </p:cNvPr>
              <p:cNvGrpSpPr/>
              <p:nvPr/>
            </p:nvGrpSpPr>
            <p:grpSpPr>
              <a:xfrm>
                <a:off x="7039261" y="2997458"/>
                <a:ext cx="568133" cy="906799"/>
                <a:chOff x="6976546" y="2293283"/>
                <a:chExt cx="568133" cy="2017326"/>
              </a:xfrm>
            </p:grpSpPr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95FAC1B9-56C5-2D4C-B5D9-2EC1E57AFBAB}"/>
                    </a:ext>
                  </a:extLst>
                </p:cNvPr>
                <p:cNvCxnSpPr/>
                <p:nvPr/>
              </p:nvCxnSpPr>
              <p:spPr>
                <a:xfrm>
                  <a:off x="6976546" y="2293283"/>
                  <a:ext cx="0" cy="1590793"/>
                </a:xfrm>
                <a:prstGeom prst="line">
                  <a:avLst/>
                </a:prstGeom>
                <a:ln w="28575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F3EDE98E-855E-9042-ACDE-9380766E44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76546" y="3884076"/>
                  <a:ext cx="568133" cy="426533"/>
                </a:xfrm>
                <a:prstGeom prst="line">
                  <a:avLst/>
                </a:prstGeom>
                <a:ln w="28575" cap="rnd">
                  <a:solidFill>
                    <a:schemeClr val="tx1"/>
                  </a:solidFill>
                  <a:round/>
                </a:ln>
                <a:effectLst>
                  <a:softEdge rad="0"/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D8194824-97CF-B146-AD78-733162AD724C}"/>
                  </a:ext>
                </a:extLst>
              </p:cNvPr>
              <p:cNvGrpSpPr/>
              <p:nvPr/>
            </p:nvGrpSpPr>
            <p:grpSpPr>
              <a:xfrm>
                <a:off x="4481206" y="3081307"/>
                <a:ext cx="574856" cy="821871"/>
                <a:chOff x="6401690" y="2293283"/>
                <a:chExt cx="574856" cy="2022931"/>
              </a:xfrm>
            </p:grpSpPr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0F7B5E6D-DFB0-6241-B55F-130EA2F8B884}"/>
                    </a:ext>
                  </a:extLst>
                </p:cNvPr>
                <p:cNvCxnSpPr/>
                <p:nvPr/>
              </p:nvCxnSpPr>
              <p:spPr>
                <a:xfrm>
                  <a:off x="6976546" y="2293283"/>
                  <a:ext cx="0" cy="1590793"/>
                </a:xfrm>
                <a:prstGeom prst="line">
                  <a:avLst/>
                </a:prstGeom>
                <a:ln w="28575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C03C365F-8BC5-C84D-9EAB-5A0DD1D850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01690" y="3920650"/>
                  <a:ext cx="574856" cy="395564"/>
                </a:xfrm>
                <a:prstGeom prst="line">
                  <a:avLst/>
                </a:prstGeom>
                <a:ln w="28575" cap="rnd">
                  <a:solidFill>
                    <a:schemeClr val="tx1"/>
                  </a:solidFill>
                  <a:round/>
                </a:ln>
                <a:effectLst>
                  <a:softEdge rad="0"/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F00BF9AD-9FCB-F447-ABB3-C7054BD70C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408928" y="5723237"/>
                <a:ext cx="423571" cy="423571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C2ED83B6-DA23-194E-A4C4-108CE0A4A9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59488" y="5638195"/>
                <a:ext cx="940329" cy="940329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2BE41C3-2500-E44D-90AF-3CF1696DEF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428356" y="5776723"/>
                <a:ext cx="478761" cy="47876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C89FD43F-0119-6A40-A55D-97831EEE56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flipH="1">
                <a:off x="4565596" y="415075"/>
                <a:ext cx="321359" cy="321359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39B9FED5-716E-A044-B715-6B02F51E11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flipH="1">
                <a:off x="5430687" y="456391"/>
                <a:ext cx="288742" cy="252382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E28E6461-6662-514A-A0EB-1CD3BAF91C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365311" y="116656"/>
                <a:ext cx="721927" cy="548282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9CEED4E0-DE18-4940-9816-F972F52659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214095" y="112238"/>
                <a:ext cx="721927" cy="548282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08B6E6F3-71EC-264E-8B81-C18AECCC15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070704" y="128578"/>
                <a:ext cx="721927" cy="548282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41ADD5FF-F9B3-FF42-9202-45AC73BC48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945196" y="128578"/>
                <a:ext cx="721927" cy="548282"/>
              </a:xfrm>
              <a:prstGeom prst="rect">
                <a:avLst/>
              </a:prstGeom>
            </p:spPr>
          </p:pic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67C827D5-5559-F245-8B13-9960D4F7AE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3683" y="736434"/>
                <a:ext cx="0" cy="768275"/>
              </a:xfrm>
              <a:prstGeom prst="line">
                <a:avLst/>
              </a:prstGeom>
              <a:ln w="28575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3DB920AE-2AB0-064C-A43D-8D9E22A00B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254905" y="428879"/>
                <a:ext cx="344912" cy="316169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E73B9DCD-F66F-D845-8D05-4A5B498593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099124" y="425693"/>
                <a:ext cx="445555" cy="332084"/>
              </a:xfrm>
              <a:prstGeom prst="rect">
                <a:avLst/>
              </a:prstGeom>
            </p:spPr>
          </p:pic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187B43D-B5AE-0E45-855D-DD952FB0D062}"/>
                  </a:ext>
                </a:extLst>
              </p:cNvPr>
              <p:cNvSpPr txBox="1"/>
              <p:nvPr/>
            </p:nvSpPr>
            <p:spPr>
              <a:xfrm>
                <a:off x="1432003" y="345391"/>
                <a:ext cx="2028736" cy="483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Cloud services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E6CC8E3-2344-BC47-933F-0335A2EFB491}"/>
                  </a:ext>
                </a:extLst>
              </p:cNvPr>
              <p:cNvSpPr txBox="1"/>
              <p:nvPr/>
            </p:nvSpPr>
            <p:spPr>
              <a:xfrm>
                <a:off x="947591" y="4466648"/>
                <a:ext cx="1941733" cy="806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Edge data repositories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8A794F4-C29B-1747-9BCC-AF7C7709B676}"/>
                  </a:ext>
                </a:extLst>
              </p:cNvPr>
              <p:cNvSpPr txBox="1"/>
              <p:nvPr/>
            </p:nvSpPr>
            <p:spPr>
              <a:xfrm>
                <a:off x="5291331" y="2019325"/>
                <a:ext cx="1653865" cy="5913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Internet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6B5A3E-473D-2145-96E2-C5D5418FA184}"/>
                  </a:ext>
                </a:extLst>
              </p:cNvPr>
              <p:cNvSpPr txBox="1"/>
              <p:nvPr/>
            </p:nvSpPr>
            <p:spPr>
              <a:xfrm>
                <a:off x="3053150" y="6363908"/>
                <a:ext cx="1682602" cy="483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/>
                  <a:t>IoT</a:t>
                </a:r>
                <a:endParaRPr 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DA7883A-1199-9549-B16B-8223EA9791F1}"/>
                  </a:ext>
                </a:extLst>
              </p:cNvPr>
              <p:cNvSpPr txBox="1"/>
              <p:nvPr/>
            </p:nvSpPr>
            <p:spPr>
              <a:xfrm>
                <a:off x="4910104" y="6504221"/>
                <a:ext cx="2704978" cy="483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Vehicular networks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FD2A88A-254D-8047-B1DA-4FD8A38FFD33}"/>
                  </a:ext>
                </a:extLst>
              </p:cNvPr>
              <p:cNvSpPr txBox="1"/>
              <p:nvPr/>
            </p:nvSpPr>
            <p:spPr>
              <a:xfrm>
                <a:off x="8216059" y="6270772"/>
                <a:ext cx="1682602" cy="806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User devices</a:t>
                </a:r>
              </a:p>
            </p:txBody>
          </p:sp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4ACD1A25-6A90-FB48-A636-35256FDC26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442892" y="3522262"/>
                <a:ext cx="588749" cy="588749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56459654-66DA-5241-A6E2-60028CC334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791781" y="3602648"/>
                <a:ext cx="524241" cy="524241"/>
              </a:xfrm>
              <a:prstGeom prst="rect">
                <a:avLst/>
              </a:prstGeom>
            </p:spPr>
          </p:pic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ED887E17-3629-9349-87CD-97F0E62EC5F2}"/>
                  </a:ext>
                </a:extLst>
              </p:cNvPr>
              <p:cNvSpPr txBox="1"/>
              <p:nvPr/>
            </p:nvSpPr>
            <p:spPr>
              <a:xfrm>
                <a:off x="9068541" y="3382607"/>
                <a:ext cx="1682602" cy="806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Public</a:t>
                </a:r>
              </a:p>
              <a:p>
                <a:r>
                  <a:rPr lang="en-US" sz="1200" dirty="0"/>
                  <a:t>Hotspot</a:t>
                </a: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0B0D4E21-8447-5347-83E8-C7CCE92013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50581" y="3534358"/>
                <a:ext cx="818804" cy="770255"/>
              </a:xfrm>
              <a:prstGeom prst="rect">
                <a:avLst/>
              </a:prstGeom>
            </p:spPr>
          </p:pic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2FF5215-D84D-6145-BFDD-5379B8748F24}"/>
                  </a:ext>
                </a:extLst>
              </p:cNvPr>
              <p:cNvSpPr txBox="1"/>
              <p:nvPr/>
            </p:nvSpPr>
            <p:spPr>
              <a:xfrm>
                <a:off x="2668587" y="3564759"/>
                <a:ext cx="1682602" cy="806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Home</a:t>
                </a:r>
              </a:p>
              <a:p>
                <a:r>
                  <a:rPr lang="en-US" sz="1200" dirty="0"/>
                  <a:t>Hotspot</a:t>
                </a:r>
              </a:p>
            </p:txBody>
          </p:sp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759092A4-B7C5-064E-AFA2-53A993C869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762927" y="3745253"/>
                <a:ext cx="634582" cy="634582"/>
              </a:xfrm>
              <a:prstGeom prst="rect">
                <a:avLst/>
              </a:prstGeom>
            </p:spPr>
          </p:pic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EE529D4-76C2-A74E-8D3C-84E045C15A95}"/>
                  </a:ext>
                </a:extLst>
              </p:cNvPr>
              <p:cNvSpPr txBox="1"/>
              <p:nvPr/>
            </p:nvSpPr>
            <p:spPr>
              <a:xfrm>
                <a:off x="4842012" y="4068524"/>
                <a:ext cx="982492" cy="806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WISP</a:t>
                </a:r>
              </a:p>
              <a:p>
                <a:endParaRPr lang="en-US" sz="1200" dirty="0"/>
              </a:p>
            </p:txBody>
          </p:sp>
          <p:sp>
            <p:nvSpPr>
              <p:cNvPr id="57" name="Arc 56">
                <a:extLst>
                  <a:ext uri="{FF2B5EF4-FFF2-40B4-BE49-F238E27FC236}">
                    <a16:creationId xmlns:a16="http://schemas.microsoft.com/office/drawing/2014/main" id="{5BBCE6C6-4368-AF47-BEF1-08FCB13109B3}"/>
                  </a:ext>
                </a:extLst>
              </p:cNvPr>
              <p:cNvSpPr/>
              <p:nvPr/>
            </p:nvSpPr>
            <p:spPr>
              <a:xfrm rot="15875922">
                <a:off x="1021458" y="1646393"/>
                <a:ext cx="2312792" cy="1719392"/>
              </a:xfrm>
              <a:prstGeom prst="arc">
                <a:avLst>
                  <a:gd name="adj1" fmla="val 11409662"/>
                  <a:gd name="adj2" fmla="val 0"/>
                </a:avLst>
              </a:prstGeom>
              <a:ln w="63500" cap="rnd">
                <a:solidFill>
                  <a:schemeClr val="tx1"/>
                </a:solidFill>
                <a:round/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50" dirty="0"/>
              </a:p>
            </p:txBody>
          </p:sp>
          <p:sp>
            <p:nvSpPr>
              <p:cNvPr id="58" name="Arc 57">
                <a:extLst>
                  <a:ext uri="{FF2B5EF4-FFF2-40B4-BE49-F238E27FC236}">
                    <a16:creationId xmlns:a16="http://schemas.microsoft.com/office/drawing/2014/main" id="{516D8CDE-924B-D442-9683-B9B3DF194878}"/>
                  </a:ext>
                </a:extLst>
              </p:cNvPr>
              <p:cNvSpPr/>
              <p:nvPr/>
            </p:nvSpPr>
            <p:spPr>
              <a:xfrm rot="5400000">
                <a:off x="1171073" y="1732637"/>
                <a:ext cx="2312792" cy="1548561"/>
              </a:xfrm>
              <a:prstGeom prst="arc">
                <a:avLst>
                  <a:gd name="adj1" fmla="val 10792003"/>
                  <a:gd name="adj2" fmla="val 0"/>
                </a:avLst>
              </a:prstGeom>
              <a:ln w="63500" cap="rnd">
                <a:round/>
                <a:head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50" dirty="0"/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C8052400-0FBE-E44D-9532-908BB0AAB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423482" y="2205256"/>
                <a:ext cx="541629" cy="541629"/>
              </a:xfrm>
              <a:prstGeom prst="rect">
                <a:avLst/>
              </a:prstGeom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56E58F09-D4F3-B94B-A3FA-0BC50AC424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526217" y="2296324"/>
                <a:ext cx="463842" cy="463842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C99F9EDD-9232-474D-95E7-A69F50D26E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159301" y="4871741"/>
                <a:ext cx="1841834" cy="286229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D227821F-37C1-204E-BE60-1EFC7DBCFF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332624" y="4702276"/>
                <a:ext cx="1841834" cy="28622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478411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Data Repositories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6" y="715616"/>
            <a:ext cx="6958939" cy="562280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Our proposal</a:t>
            </a:r>
          </a:p>
          <a:p>
            <a:pPr lvl="1"/>
            <a:r>
              <a:rPr lang="en-US" dirty="0"/>
              <a:t>Complement network wire/cell connectivity with local edge data repositories</a:t>
            </a:r>
          </a:p>
          <a:p>
            <a:pPr lvl="1"/>
            <a:r>
              <a:rPr lang="en-US" dirty="0"/>
              <a:t>Virtual user storage allowance</a:t>
            </a:r>
          </a:p>
          <a:p>
            <a:pPr lvl="1"/>
            <a:r>
              <a:rPr lang="en-US" dirty="0"/>
              <a:t>Possibly as a service from the MNO</a:t>
            </a:r>
          </a:p>
          <a:p>
            <a:pPr lvl="1"/>
            <a:r>
              <a:rPr lang="en-US" dirty="0"/>
              <a:t>A data-centric communication approach that secures data not the channel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299FD-0202-3142-A402-1CC262EE5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65AB28-D80F-8C49-9FC4-D2A03BBE8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8807" y="715616"/>
            <a:ext cx="2977804" cy="2397132"/>
          </a:xfrm>
          <a:prstGeom prst="rect">
            <a:avLst/>
          </a:prstGeom>
          <a:ln>
            <a:noFill/>
          </a:ln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94402BD0-D72D-B54A-BF04-17CB8F2176D8}"/>
              </a:ext>
            </a:extLst>
          </p:cNvPr>
          <p:cNvSpPr/>
          <p:nvPr/>
        </p:nvSpPr>
        <p:spPr>
          <a:xfrm>
            <a:off x="9907709" y="3112748"/>
            <a:ext cx="400073" cy="6944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19DB2C7-2B69-E648-A40C-19685A9FF885}"/>
              </a:ext>
            </a:extLst>
          </p:cNvPr>
          <p:cNvGrpSpPr/>
          <p:nvPr/>
        </p:nvGrpSpPr>
        <p:grpSpPr>
          <a:xfrm>
            <a:off x="8584498" y="3941289"/>
            <a:ext cx="2977804" cy="2397132"/>
            <a:chOff x="8584498" y="3941289"/>
            <a:chExt cx="2977804" cy="239713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5DFD0A0-3E06-2649-8572-60E07B0F4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84498" y="3941289"/>
              <a:ext cx="2977804" cy="239713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9130E35-29BA-6F47-8C30-D488815D3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6583" y="4307627"/>
              <a:ext cx="311331" cy="36321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7F1FCD3-EA2B-E14D-A61B-09053E3B5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38518" y="4307627"/>
              <a:ext cx="311331" cy="36321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108C728-BCAE-2449-AD38-DF6515CAA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00453" y="4307627"/>
              <a:ext cx="311331" cy="363219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C96547F-5209-524D-B473-1E4ADA903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3776" y="5037184"/>
              <a:ext cx="311331" cy="36321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8030FF8-E6D5-9145-90B0-48CF09652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05711" y="5037184"/>
              <a:ext cx="311331" cy="3632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7713F00-048C-9B48-A122-F7FD8B9EF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67646" y="5037184"/>
              <a:ext cx="311331" cy="3632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E75DF0D-41D2-C84F-96A8-2A92915ED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6378" y="5778045"/>
              <a:ext cx="311331" cy="363219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F3F52E8-31B9-0141-9EE3-9B07B37D0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58313" y="5778045"/>
              <a:ext cx="311331" cy="3632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58268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Data Repositories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F7F5D0-8B3A-714E-A836-316A147AA53F}"/>
              </a:ext>
            </a:extLst>
          </p:cNvPr>
          <p:cNvSpPr/>
          <p:nvPr/>
        </p:nvSpPr>
        <p:spPr>
          <a:xfrm>
            <a:off x="2094976" y="2598962"/>
            <a:ext cx="7894864" cy="18777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Store – Process – Send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57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Data Repositories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6" y="715616"/>
            <a:ext cx="6958939" cy="562280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Benefits</a:t>
            </a:r>
          </a:p>
          <a:p>
            <a:pPr lvl="1"/>
            <a:r>
              <a:rPr lang="en-US" dirty="0"/>
              <a:t>Support for asynchronous data collection</a:t>
            </a:r>
          </a:p>
          <a:p>
            <a:pPr lvl="1"/>
            <a:r>
              <a:rPr lang="en-US" dirty="0"/>
              <a:t>Support for local processing of data</a:t>
            </a:r>
          </a:p>
          <a:p>
            <a:pPr lvl="1"/>
            <a:r>
              <a:rPr lang="en-US" dirty="0"/>
              <a:t>Use storage as buffering to reduce peak data sending rates</a:t>
            </a:r>
          </a:p>
          <a:p>
            <a:pPr lvl="1"/>
            <a:r>
              <a:rPr lang="en-US" dirty="0"/>
              <a:t>Provides inherent support for producer mobility</a:t>
            </a:r>
          </a:p>
          <a:p>
            <a:pPr lvl="1"/>
            <a:r>
              <a:rPr lang="en-US" dirty="0"/>
              <a:t>Reduce Costs for ISP and MNO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299FD-0202-3142-A402-1CC262EE5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65AB28-D80F-8C49-9FC4-D2A03BBE8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8807" y="715616"/>
            <a:ext cx="2977804" cy="2397132"/>
          </a:xfrm>
          <a:prstGeom prst="rect">
            <a:avLst/>
          </a:prstGeom>
          <a:ln>
            <a:noFill/>
          </a:ln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94402BD0-D72D-B54A-BF04-17CB8F2176D8}"/>
              </a:ext>
            </a:extLst>
          </p:cNvPr>
          <p:cNvSpPr/>
          <p:nvPr/>
        </p:nvSpPr>
        <p:spPr>
          <a:xfrm>
            <a:off x="9907709" y="3112748"/>
            <a:ext cx="400073" cy="6944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19DB2C7-2B69-E648-A40C-19685A9FF885}"/>
              </a:ext>
            </a:extLst>
          </p:cNvPr>
          <p:cNvGrpSpPr/>
          <p:nvPr/>
        </p:nvGrpSpPr>
        <p:grpSpPr>
          <a:xfrm>
            <a:off x="8584498" y="3941289"/>
            <a:ext cx="2977804" cy="2397132"/>
            <a:chOff x="8584498" y="3941289"/>
            <a:chExt cx="2977804" cy="239713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5DFD0A0-3E06-2649-8572-60E07B0F4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84498" y="3941289"/>
              <a:ext cx="2977804" cy="239713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9130E35-29BA-6F47-8C30-D488815D3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6583" y="4307627"/>
              <a:ext cx="311331" cy="36321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7F1FCD3-EA2B-E14D-A61B-09053E3B5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38518" y="4307627"/>
              <a:ext cx="311331" cy="36321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108C728-BCAE-2449-AD38-DF6515CAA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00453" y="4307627"/>
              <a:ext cx="311331" cy="363219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C96547F-5209-524D-B473-1E4ADA903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3776" y="5037184"/>
              <a:ext cx="311331" cy="36321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8030FF8-E6D5-9145-90B0-48CF09652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05711" y="5037184"/>
              <a:ext cx="311331" cy="36321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7713F00-048C-9B48-A122-F7FD8B9EF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67646" y="5037184"/>
              <a:ext cx="311331" cy="3632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E75DF0D-41D2-C84F-96A8-2A92915ED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6378" y="5778045"/>
              <a:ext cx="311331" cy="363219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F3F52E8-31B9-0141-9EE3-9B07B37D0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58313" y="5778045"/>
              <a:ext cx="311331" cy="3632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5011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Store-Process-Send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processing of data</a:t>
            </a:r>
          </a:p>
          <a:p>
            <a:pPr lvl="1"/>
            <a:r>
              <a:rPr lang="en-US" dirty="0"/>
              <a:t>Bandwidth (i.e., cost) reduction </a:t>
            </a:r>
          </a:p>
          <a:p>
            <a:pPr lvl="1"/>
            <a:r>
              <a:rPr lang="en-US" dirty="0"/>
              <a:t>Increased performance (low latency) for users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BC45B-2B35-3B44-8141-94A491466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859" y="4927536"/>
            <a:ext cx="686707" cy="3975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513" y="4959912"/>
            <a:ext cx="686707" cy="3975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045" y="5983077"/>
            <a:ext cx="1032332" cy="4078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3900" y="4297038"/>
            <a:ext cx="456279" cy="1062841"/>
          </a:xfrm>
          <a:prstGeom prst="rect">
            <a:avLst/>
          </a:prstGeom>
        </p:spPr>
      </p:pic>
      <p:sp>
        <p:nvSpPr>
          <p:cNvPr id="19" name="Cloud 18"/>
          <p:cNvSpPr/>
          <p:nvPr/>
        </p:nvSpPr>
        <p:spPr>
          <a:xfrm>
            <a:off x="1743075" y="4179924"/>
            <a:ext cx="8729663" cy="1463376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703866" y="5500085"/>
            <a:ext cx="478234" cy="37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016688" y="5479499"/>
            <a:ext cx="466877" cy="421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867197" y="5518905"/>
            <a:ext cx="434526" cy="395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0513" y="5900834"/>
            <a:ext cx="1143000" cy="75771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7342" y="2959660"/>
            <a:ext cx="1987413" cy="1044665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611558" y="4828458"/>
            <a:ext cx="465069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9985" y="4514868"/>
            <a:ext cx="580491" cy="89008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4176922" y="4848954"/>
            <a:ext cx="155666" cy="157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0519785" y="4479042"/>
            <a:ext cx="1409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Edge ISP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47932" y="3138069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Cloud</a:t>
            </a:r>
          </a:p>
        </p:txBody>
      </p:sp>
      <p:sp>
        <p:nvSpPr>
          <p:cNvPr id="6" name="Rectangle 5"/>
          <p:cNvSpPr/>
          <p:nvPr/>
        </p:nvSpPr>
        <p:spPr>
          <a:xfrm>
            <a:off x="7840527" y="4817306"/>
            <a:ext cx="519986" cy="369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218049" y="4887171"/>
            <a:ext cx="519986" cy="369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1800" y="5044251"/>
            <a:ext cx="311331" cy="3632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6BA281A-4AE8-1A40-AF9F-108D32E5AE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5692" y="4944709"/>
            <a:ext cx="311331" cy="36321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123C105-C91E-BE4F-A637-03D8B676BB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3850" y="2898729"/>
            <a:ext cx="1987413" cy="104466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FC4463B-8A6B-6B48-BC3B-5ACDA83C17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6100" y="2849438"/>
            <a:ext cx="1987413" cy="104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4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44444E-6 C 0.00039 -0.03612 0.00039 -0.07246 0.00117 -0.10834 C 0.00117 -0.11297 0.00182 -0.12547 0.00351 -0.13149 C 0.00403 -0.13357 0.00468 -0.13612 0.00586 -0.1375 C 0.00677 -0.13889 0.0082 -0.13889 0.00924 -0.13959 C 0.01315 -0.13889 0.01718 -0.13866 0.02096 -0.1375 C 0.02226 -0.13727 0.02369 -0.13704 0.02461 -0.13565 C 0.02513 -0.1345 0.02682 -0.12107 0.02695 -0.12084 C 0.02552 -0.09954 0.02565 -0.10857 0.02565 -0.09399 " pathEditMode="relative" rAng="0" ptsTypes="AAAAAAA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" y="-699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9 -0.0118 C -0.00338 -0.01597 -0.00338 -0.02037 -0.00416 -0.0243 C -0.00469 -0.02731 -0.00573 -0.02986 -0.00651 -0.03264 C -0.0069 -0.03472 -0.00729 -0.0368 -0.00768 -0.03889 C -0.00976 -0.05277 -0.00976 -0.05393 -0.0112 -0.06597 C -0.01224 -0.08958 -0.01367 -0.10602 -0.0112 -0.13055 C -0.01081 -0.13356 -0.00911 -0.13541 -0.00768 -0.1368 C -0.00547 -0.13912 -0.00065 -0.14097 -0.00065 -0.14074 C 0.00274 -0.14051 0.00951 -0.14051 0.01341 -0.1368 C 0.01472 -0.13588 0.01576 -0.13402 0.01706 -0.13264 C 0.01654 -0.12777 0.01641 -0.12291 0.01576 -0.11805 C 0.01524 -0.11389 0.01341 -0.10555 0.01341 -0.10532 L 0.01459 -0.09514 " pathEditMode="relative" rAng="0" ptsTypes="AAAAAAAAAAA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-645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39 0.0051 L 0.22774 0.005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76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2.08333E-7 2.59259E-6 C -0.00039 -0.00556 -0.00169 -0.03079 -0.00234 -0.0375 C -0.00299 -0.04329 -0.00391 -0.04861 -0.00469 -0.05417 C -0.00391 -0.0757 -0.00339 -0.09746 -0.00234 -0.11875 C -0.00208 -0.1257 -0.00091 -0.13681 2.08333E-7 -0.14375 C 0.00026 -0.14676 0.00078 -0.14931 0.00104 -0.15209 C 0.00156 -0.15695 0.00182 -0.16204 0.00234 -0.16667 C 0.00326 -0.1757 0.00339 -0.17361 0.00469 -0.18125 C 0.00508 -0.18403 0.00521 -0.18704 0.00573 -0.18959 C 0.00638 -0.1919 0.00729 -0.19375 0.00807 -0.19584 C 0.01315 -0.19375 0.01302 -0.19537 0.01641 -0.1875 C 0.0181 -0.18357 0.02109 -0.175 0.02109 -0.17477 C 0.02409 -0.15301 0.01992 -0.17894 0.02448 -0.16042 C 0.02552 -0.15648 0.02604 -0.15209 0.02682 -0.14792 L 0.03047 -0.12917 L 0.03151 -0.12292 C 0.0319 -0.12084 0.03281 -0.11898 0.03281 -0.11667 L 0.03281 -0.09792 " pathEditMode="relative" rAng="0" ptsTypes="AAAAAAAAAAAAAAAA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6" y="-979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1.875E-6 3.33333E-6 C -0.00794 -0.02824 0.00325 0.01342 -0.00365 -0.01898 C -0.00456 -0.02361 -0.00755 -0.02824 -0.00938 -0.03148 C -0.0099 -0.03357 -0.01003 -0.03565 -0.01068 -0.03773 C -0.01159 -0.04074 -0.01263 -0.04375 -0.01406 -0.04607 C -0.01862 -0.05301 -0.02175 -0.0551 -0.02709 -0.05857 C -0.02982 -0.06042 -0.03216 -0.06158 -0.03516 -0.06273 C -0.03711 -0.06343 -0.03906 -0.06412 -0.04115 -0.06482 C -0.04336 -0.06551 -0.04584 -0.06621 -0.04818 -0.0669 C -0.05013 -0.0676 -0.05209 -0.06806 -0.05391 -0.06898 C -0.06862 -0.075 -0.05794 -0.07176 -0.07162 -0.07523 C -0.09284 -0.07431 -0.10977 -0.07778 -0.12891 -0.07107 C -0.1306 -0.07037 -0.13203 -0.06968 -0.1336 -0.06898 C -0.14011 -0.06135 -0.13594 -0.06598 -0.14662 -0.05648 C -0.14818 -0.0551 -0.14974 -0.05394 -0.1513 -0.05232 C -0.15521 -0.04769 -0.16146 -0.04028 -0.16406 -0.03565 C -0.1655 -0.03311 -0.17578 -0.01644 -0.17578 -0.01065 L -0.17578 -0.00857 " pathEditMode="relative" rAng="0" ptsTypes="AAAAAAAAAAAAAAAAAA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89" y="-377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0 0 C 0.00156 -0.00162 0.00352 -0.00254 0.00495 -0.00463 C 0.00612 -0.00625 0.00638 -0.00926 0.00742 -0.01111 C 0.0099 -0.01551 0.01185 -0.01597 0.01497 -0.01782 C 0.02161 -0.03565 0.01289 -0.01412 0.02122 -0.02893 C 0.02227 -0.03079 0.02253 -0.03403 0.0237 -0.03565 C 0.02474 -0.03704 0.0263 -0.0368 0.02747 -0.03796 C 0.02878 -0.03912 0.02982 -0.0412 0.03112 -0.04236 C 0.03229 -0.04329 0.03372 -0.04352 0.0349 -0.04444 C 0.04036 -0.0493 0.03672 -0.04907 0.04245 -0.05116 C 0.04492 -0.05208 0.04753 -0.05231 0.04987 -0.05347 C 0.05247 -0.05463 0.05742 -0.05787 0.05742 -0.05787 C 0.05872 -0.06018 0.05964 -0.06273 0.0612 -0.06458 C 0.06224 -0.06574 0.06367 -0.0662 0.06497 -0.06667 C 0.06745 -0.06782 0.06992 -0.06805 0.0724 -0.06898 C 0.07448 -0.06967 0.07656 -0.07037 0.07865 -0.07106 C 0.09115 -0.07037 0.10365 -0.07037 0.11615 -0.06898 C 0.11745 -0.06875 0.11862 -0.06736 0.11992 -0.06667 C 0.12292 -0.06528 0.13021 -0.06273 0.13242 -0.06018 C 0.13359 -0.05856 0.13477 -0.05671 0.1362 -0.05555 C 0.13854 -0.0537 0.14115 -0.05278 0.14362 -0.05116 C 0.14492 -0.05046 0.14635 -0.05023 0.1474 -0.04907 C 0.1487 -0.04745 0.14974 -0.0456 0.15117 -0.04444 C 0.15352 -0.04259 0.15612 -0.04167 0.15859 -0.04004 C 0.1599 -0.03935 0.16133 -0.03912 0.16237 -0.03796 C 0.17318 -0.02523 0.15951 -0.04051 0.16992 -0.03125 C 0.17956 -0.02268 0.16797 -0.03009 0.17734 -0.02454 C 0.17865 -0.02222 0.17982 -0.01991 0.18112 -0.01782 C 0.18958 -0.00532 0.18216 -0.01829 0.1862 -0.01111 " pathEditMode="relative" ptsTypes="AAAAAAAAAAAAAAAAAAAAAAAAAAAAA">
                                      <p:cBhvr>
                                        <p:cTn id="3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0 0 C -0.00052 -0.00371 -0.00052 -0.00764 -0.0013 -0.01112 C -0.0026 -0.01713 -0.00534 -0.01991 -0.00755 -0.02454 C -0.00846 -0.02663 -0.00911 -0.02917 -0.01003 -0.03125 C -0.0112 -0.03357 -0.01263 -0.03542 -0.0138 -0.03797 C -0.01966 -0.05024 -0.01211 -0.03913 -0.02135 -0.05348 C -0.02292 -0.05579 -0.02448 -0.05834 -0.0263 -0.06019 C -0.02747 -0.06135 -0.02878 -0.06158 -0.03008 -0.06227 C -0.03216 -0.06366 -0.03424 -0.06505 -0.03633 -0.06667 C -0.04596 -0.07547 -0.03437 -0.06783 -0.04375 -0.07338 C -0.04505 -0.0757 -0.04596 -0.07848 -0.04753 -0.0801 C -0.05065 -0.08311 -0.05638 -0.08496 -0.06003 -0.08681 C -0.06562 -0.08959 -0.06224 -0.08889 -0.06875 -0.09121 C -0.07135 -0.09213 -0.07383 -0.09237 -0.0763 -0.09352 C -0.0776 -0.09399 -0.07878 -0.09514 -0.08008 -0.09561 C -0.08294 -0.09676 -0.08594 -0.097 -0.0888 -0.09792 C -0.1 -0.10139 -0.08633 -0.09931 -0.1026 -0.10232 C -0.10794 -0.10325 -0.11341 -0.10371 -0.11875 -0.1044 L -0.1763 -0.10232 C -0.17969 -0.10209 -0.18294 -0.10047 -0.18633 -0.1 C -0.19336 -0.09908 -0.20052 -0.09862 -0.20755 -0.09792 C -0.22187 -0.08936 -0.20794 -0.09653 -0.2276 -0.09121 C -0.22891 -0.09075 -0.23008 -0.08959 -0.23125 -0.08889 C -0.2332 -0.08797 -0.23802 -0.08635 -0.2401 -0.0845 C -0.24974 -0.07593 -0.23815 -0.08334 -0.24753 -0.07778 C -0.25729 -0.06065 -0.24479 -0.08149 -0.25625 -0.06667 C -0.25768 -0.06482 -0.25872 -0.06204 -0.26003 -0.06019 C -0.26328 -0.05533 -0.2638 -0.05556 -0.26758 -0.05348 L -0.27253 -0.04005 C -0.27344 -0.03797 -0.27461 -0.03588 -0.275 -0.03334 L -0.27747 -0.02014 C -0.27604 -0.00741 -0.27721 -0.01227 -0.275 -0.00463 " pathEditMode="relative" ptsTypes="AAAAAAAAAAAAAAAAAAAAAAAAAAAAAAA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14500"/>
                                  </p:stCondLst>
                                  <p:childTnLst>
                                    <p:animMotion origin="layout" path="M -0.00052 2.96296E-6 C -0.00013 -0.00301 0.00026 -0.00602 0.00078 -0.0088 C 0.00117 -0.01088 0.00234 -0.0125 0.00234 -0.01459 C 0.00234 -0.04514 0.00169 -0.07593 0.00078 -0.10648 C 0.00065 -0.11297 -0.00143 -0.11783 -0.00326 -0.12385 C -0.00378 -0.12523 -0.00378 -0.12685 -0.00469 -0.12824 L -0.01016 -0.13681 L -0.01302 -0.14121 C -0.01406 -0.14468 -0.01432 -0.14699 -0.01693 -0.14977 C -0.0181 -0.15093 -0.01966 -0.15162 -0.02123 -0.15255 C -0.02149 -0.15463 -0.02162 -0.15672 -0.0224 -0.15834 C -0.02344 -0.16065 -0.02526 -0.16227 -0.02669 -0.16412 C -0.02761 -0.16551 -0.02826 -0.16713 -0.02943 -0.16852 C -0.0319 -0.17153 -0.0349 -0.17431 -0.03763 -0.17709 C -0.03893 -0.17848 -0.0405 -0.17986 -0.04167 -0.18148 C -0.04662 -0.18935 -0.04167 -0.18264 -0.04857 -0.18866 C -0.05534 -0.19468 -0.04948 -0.19167 -0.0569 -0.19445 C -0.05807 -0.19584 -0.05912 -0.19769 -0.06081 -0.19861 C -0.06341 -0.2 -0.06628 -0.20047 -0.06901 -0.20162 C -0.07448 -0.20348 -0.07175 -0.20301 -0.07722 -0.20301 " pathEditMode="relative" rAng="0" ptsTypes="AAAAAAAAAAAAAAAAAAAA">
                                      <p:cBhvr>
                                        <p:cTn id="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8" y="-1016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9" grpId="0" animBg="1"/>
      <p:bldP spid="29" grpId="1" animBg="1"/>
      <p:bldP spid="29" grpId="2" animBg="1"/>
      <p:bldP spid="31" grpId="0" animBg="1"/>
      <p:bldP spid="31" grpId="1" animBg="1"/>
      <p:bldP spid="31" grpId="2" animBg="1"/>
      <p:bldP spid="6" grpId="0" animBg="1"/>
      <p:bldP spid="6" grpId="1" animBg="1"/>
      <p:bldP spid="6" grpId="2" animBg="1"/>
      <p:bldP spid="35" grpId="0" animBg="1"/>
      <p:bldP spid="35" grpId="1" animBg="1"/>
      <p:bldP spid="35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IP Challenges For Edge Data Production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CFE5E-F04D-2E49-97A9-DDFDF1C48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6346-7E54-3B40-A16A-CDFF2188BE3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IP = Point-to-point, “wire” connectivity between end-points</a:t>
            </a:r>
          </a:p>
          <a:p>
            <a:r>
              <a:rPr lang="en-US" dirty="0">
                <a:solidFill>
                  <a:schemeClr val="accent1"/>
                </a:solidFill>
              </a:rPr>
              <a:t>“Synchronous” communication is the only service offered</a:t>
            </a:r>
          </a:p>
          <a:p>
            <a:pPr lvl="1"/>
            <a:r>
              <a:rPr lang="en-US" dirty="0"/>
              <a:t>IP forces applications to synchronize data immediately with cloud</a:t>
            </a:r>
          </a:p>
          <a:p>
            <a:pPr lvl="2"/>
            <a:r>
              <a:rPr lang="en-US" dirty="0"/>
              <a:t>Uploading data to Dropbox does not actually require synchronous communication</a:t>
            </a:r>
          </a:p>
          <a:p>
            <a:r>
              <a:rPr lang="en-US" dirty="0">
                <a:solidFill>
                  <a:schemeClr val="accent1"/>
                </a:solidFill>
              </a:rPr>
              <a:t>Store-process-send model is not natively supported</a:t>
            </a:r>
          </a:p>
          <a:p>
            <a:pPr lvl="1"/>
            <a:r>
              <a:rPr lang="en-US" dirty="0"/>
              <a:t>Local processing before synchronizing with cloud</a:t>
            </a:r>
          </a:p>
          <a:p>
            <a:pPr lvl="2"/>
            <a:r>
              <a:rPr lang="en-US" dirty="0"/>
              <a:t>Can significantly reduce the information sent upstream</a:t>
            </a:r>
          </a:p>
          <a:p>
            <a:r>
              <a:rPr lang="en-US" dirty="0"/>
              <a:t> </a:t>
            </a:r>
            <a:r>
              <a:rPr lang="en-US" dirty="0">
                <a:solidFill>
                  <a:schemeClr val="accent1"/>
                </a:solidFill>
              </a:rPr>
              <a:t>“Access to information” is not in the forefront</a:t>
            </a:r>
          </a:p>
          <a:p>
            <a:pPr lvl="1"/>
            <a:r>
              <a:rPr lang="en-US" dirty="0"/>
              <a:t>Focuses on the location of information storage points</a:t>
            </a:r>
          </a:p>
          <a:p>
            <a:pPr lvl="2"/>
            <a:r>
              <a:rPr lang="en-US" dirty="0"/>
              <a:t>Secures channels not the information itself</a:t>
            </a:r>
          </a:p>
          <a:p>
            <a:r>
              <a:rPr lang="en-US" dirty="0">
                <a:solidFill>
                  <a:schemeClr val="accent1"/>
                </a:solidFill>
              </a:rPr>
              <a:t>Mobility is problematic in IP</a:t>
            </a:r>
          </a:p>
          <a:p>
            <a:pPr lvl="1"/>
            <a:r>
              <a:rPr lang="en-US" dirty="0"/>
              <a:t>Can break session-based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3600445945"/>
      </p:ext>
    </p:extLst>
  </p:cSld>
  <p:clrMapOvr>
    <a:masterClrMapping/>
  </p:clrMapOvr>
</p:sld>
</file>

<file path=ppt/theme/theme1.xml><?xml version="1.0" encoding="utf-8"?>
<a:theme xmlns:a="http://schemas.openxmlformats.org/drawingml/2006/main" name="tcn-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cn-theme" id="{AEA77C0F-340D-2B4A-B46E-41AE3EB39FC4}" vid="{29E80E49-6A30-BD4B-8E15-2620D350DB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tcn-theme</Template>
  <TotalTime>10378</TotalTime>
  <Words>1115</Words>
  <Application>Microsoft Macintosh PowerPoint</Application>
  <PresentationFormat>Widescreen</PresentationFormat>
  <Paragraphs>216</Paragraphs>
  <Slides>18</Slides>
  <Notes>7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ＭＳ Ｐゴシック</vt:lpstr>
      <vt:lpstr>Arial</vt:lpstr>
      <vt:lpstr>Calibri</vt:lpstr>
      <vt:lpstr>Gill Sans MT</vt:lpstr>
      <vt:lpstr>tcn-theme</vt:lpstr>
      <vt:lpstr>Mobile Data Repositories at the Edge  </vt:lpstr>
      <vt:lpstr>Disruptive Edge Application Deployment</vt:lpstr>
      <vt:lpstr>Edge-Data Production Examples</vt:lpstr>
      <vt:lpstr>Plain Connectivity is NOT the Answer</vt:lpstr>
      <vt:lpstr>Edge Data Repositories</vt:lpstr>
      <vt:lpstr>Edge Data Repositories</vt:lpstr>
      <vt:lpstr>Edge Data Repositories</vt:lpstr>
      <vt:lpstr>Store-Process-Send Model</vt:lpstr>
      <vt:lpstr>IP Challenges For Edge Data Production</vt:lpstr>
      <vt:lpstr>Named Data Networking Communication Model</vt:lpstr>
      <vt:lpstr>Name-Based Forwarding in NDN</vt:lpstr>
      <vt:lpstr>Cost Savings with Edge Processors and Repositories</vt:lpstr>
      <vt:lpstr>Technical Challenges</vt:lpstr>
      <vt:lpstr>Future Directions: How to Manage Edge Data?</vt:lpstr>
      <vt:lpstr>Future Directions: Deployment considerations</vt:lpstr>
      <vt:lpstr>Conclusions</vt:lpstr>
      <vt:lpstr>Backup Slides</vt:lpstr>
      <vt:lpstr>Increasing Data Production at the Edges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Data Repositories at the Edge  </dc:title>
  <dc:creator>Microsoft Office User</dc:creator>
  <cp:lastModifiedBy>Microsoft Office User</cp:lastModifiedBy>
  <cp:revision>153</cp:revision>
  <dcterms:created xsi:type="dcterms:W3CDTF">2018-06-28T10:30:06Z</dcterms:created>
  <dcterms:modified xsi:type="dcterms:W3CDTF">2018-07-14T20:09:32Z</dcterms:modified>
</cp:coreProperties>
</file>