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453" r:id="rId3"/>
    <p:sldId id="457" r:id="rId4"/>
    <p:sldId id="458" r:id="rId5"/>
    <p:sldId id="463" r:id="rId6"/>
    <p:sldId id="464" r:id="rId7"/>
    <p:sldId id="465" r:id="rId8"/>
    <p:sldId id="466" r:id="rId9"/>
    <p:sldId id="295" r:id="rId10"/>
    <p:sldId id="272" r:id="rId11"/>
    <p:sldId id="287" r:id="rId12"/>
    <p:sldId id="273" r:id="rId13"/>
    <p:sldId id="276" r:id="rId14"/>
    <p:sldId id="294" r:id="rId15"/>
    <p:sldId id="300" r:id="rId16"/>
    <p:sldId id="274" r:id="rId17"/>
    <p:sldId id="275" r:id="rId18"/>
    <p:sldId id="290" r:id="rId19"/>
    <p:sldId id="269" r:id="rId20"/>
    <p:sldId id="298" r:id="rId21"/>
    <p:sldId id="299" r:id="rId22"/>
    <p:sldId id="297" r:id="rId23"/>
    <p:sldId id="270" r:id="rId24"/>
    <p:sldId id="289" r:id="rId25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59" autoAdjust="0"/>
    <p:restoredTop sz="94660"/>
  </p:normalViewPr>
  <p:slideViewPr>
    <p:cSldViewPr snapToGrid="0">
      <p:cViewPr varScale="1">
        <p:scale>
          <a:sx n="57" d="100"/>
          <a:sy n="57" d="100"/>
        </p:scale>
        <p:origin x="9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485" y="0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r">
              <a:defRPr sz="1200"/>
            </a:lvl1pPr>
          </a:lstStyle>
          <a:p>
            <a:fld id="{A6139E4F-EF29-424F-BA72-52D38FC58566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128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485" y="8917128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r">
              <a:defRPr sz="1200"/>
            </a:lvl1pPr>
          </a:lstStyle>
          <a:p>
            <a:fld id="{99DDA7C3-2D21-4DFF-A714-737984144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782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485" y="0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r">
              <a:defRPr sz="1200"/>
            </a:lvl1pPr>
          </a:lstStyle>
          <a:p>
            <a:fld id="{D1B57590-917D-41C5-994E-71A896352543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64" tIns="46232" rIns="92464" bIns="462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891" y="4517883"/>
            <a:ext cx="5680693" cy="3697033"/>
          </a:xfrm>
          <a:prstGeom prst="rect">
            <a:avLst/>
          </a:prstGeom>
        </p:spPr>
        <p:txBody>
          <a:bodyPr vert="horz" lIns="92464" tIns="46232" rIns="92464" bIns="462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128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485" y="8917128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r">
              <a:defRPr sz="1200"/>
            </a:lvl1pPr>
          </a:lstStyle>
          <a:p>
            <a:fld id="{867FB557-AEE4-4DBF-92D3-CDB2FEF61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0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713D49-6A92-3944-A08B-BC596E6ADF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2959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4916E0F-35D6-BB4A-8B79-D2227E7F9659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0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66C2F01-29AF-AE40-84FA-2212F72D50C9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701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02D030F-3F96-A840-B211-5D957AFDBC8A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62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89" indent="0" algn="ctr">
              <a:buNone/>
              <a:defRPr sz="2400"/>
            </a:lvl2pPr>
            <a:lvl3pPr marL="914377" indent="0" algn="ctr">
              <a:buNone/>
              <a:defRPr sz="24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B381-E7D1-6943-88B0-057486072820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906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1D6-752F-7443-BBF6-450372B12FAF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17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DCFB-D6BB-154D-A507-80FAE206F302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273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C6E1-BEE4-944D-A885-C09BDCF22E83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91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6650-1DFF-6847-A61E-F942D30398B7}" type="datetime1">
              <a:rPr lang="en-US" smtClean="0"/>
              <a:t>9/24/2018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82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43284-0884-7948-A087-B873C191426C}" type="datetime1">
              <a:rPr lang="en-US" smtClean="0"/>
              <a:t>9/24/2018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42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949EF-E91F-AE4B-BBEB-19993C60BFE4}" type="datetime1">
              <a:rPr lang="en-US" smtClean="0"/>
              <a:t>9/24/2018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67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F7A3C959-33B4-2E45-811D-FC249C491688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9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0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E84D6CB-FFEB-9F43-810E-6EB56458F178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696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07DE-E020-D64B-94E2-BC753F048CFB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34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DBD1-1479-E446-A284-3A886BA3139C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101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D3F-A89B-F041-99BD-A250C0266691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8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3674DC62-B0E7-A846-B3BB-DFADC35CDC91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5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9BD126B-BC14-1C44-BC3D-69895A53EFF0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4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B448C34-E281-CB4F-A084-FD341FE1E2CB}" type="datetime1">
              <a:rPr lang="en-US" smtClean="0"/>
              <a:t>9/24/2018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0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804531E-F9B3-3649-87D6-53D00445D432}" type="datetime1">
              <a:rPr lang="en-US" smtClean="0"/>
              <a:t>9/24/2018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2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0B988FB-A49C-874F-B1A8-80B05BA56D2F}" type="datetime1">
              <a:rPr lang="en-US" smtClean="0"/>
              <a:t>9/24/2018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30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4742E7C-864B-874C-A4E7-DB08836C9B72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91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E62D90D-116C-A14F-B0A5-85698E30F59D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5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22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00" y="1524002"/>
            <a:ext cx="11099800" cy="5235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0500" y="6394452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1BC6B-7AE1-4F97-B9B4-1BA96F88984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5401" y="1246188"/>
            <a:ext cx="12103100" cy="0"/>
          </a:xfrm>
          <a:prstGeom prst="line">
            <a:avLst/>
          </a:prstGeom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36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8"/>
            <a:ext cx="12192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32A620-24CA-1D44-86BE-CB180C461872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fld id="{53009031-354C-4844-86A8-E2FD15ADA3A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36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ct val="85000"/>
        </a:lnSpc>
        <a:spcBef>
          <a:spcPct val="0"/>
        </a:spcBef>
        <a:buNone/>
        <a:defRPr sz="4800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8" indent="-91438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38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14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89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65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7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6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6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5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usnistgov/nmf-client" TargetMode="External"/><Relationship Id="rId2" Type="http://schemas.openxmlformats.org/officeDocument/2006/relationships/hyperlink" Target="https://github.com/usnistgov/nmf-agent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erences.sigcomm.org/acm-icn/2017/proceedings/icn17-86.pdf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mastorakis-icnrg-icntraceroute-03" TargetMode="External"/><Relationship Id="rId2" Type="http://schemas.openxmlformats.org/officeDocument/2006/relationships/hyperlink" Target="https://tools.ietf.org/html/draft-asaeda-icnrg-ccninfo-0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conferences.sigcomm.org/acm-icn/2017/proceedings/icn17-1005.pdf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7D9A2412-12E8-5941-99F4-5516554088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tx2"/>
                </a:solidFill>
                <a:cs typeface="Arial" panose="020B0604020202020204" pitchFamily="34" charset="0"/>
              </a:rPr>
              <a:t>Network Measurement Framework</a:t>
            </a:r>
            <a:br>
              <a:rPr lang="en-US" sz="5400" b="1" dirty="0">
                <a:solidFill>
                  <a:schemeClr val="tx2"/>
                </a:solidFill>
                <a:cs typeface="Arial" panose="020B0604020202020204" pitchFamily="34" charset="0"/>
              </a:rPr>
            </a:br>
            <a:r>
              <a:rPr lang="en-US" sz="5400" b="1" dirty="0">
                <a:solidFill>
                  <a:schemeClr val="tx2"/>
                </a:solidFill>
                <a:cs typeface="Arial" panose="020B0604020202020204" pitchFamily="34" charset="0"/>
              </a:rPr>
              <a:t>and Path Tracing Utility for NDN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8ECB1520-F022-F543-BD32-07824BB27E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endParaRPr lang="en-US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{ </a:t>
            </a:r>
            <a:r>
              <a:rPr lang="en-US" dirty="0" err="1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Lotfi.Benmohamed</a:t>
            </a:r>
            <a:r>
              <a:rPr lang="en-US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, </a:t>
            </a:r>
            <a:r>
              <a:rPr lang="en-US" dirty="0" err="1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Davide.Pesavento</a:t>
            </a:r>
            <a:r>
              <a:rPr lang="en-US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}@</a:t>
            </a:r>
            <a:r>
              <a:rPr lang="en-US" dirty="0" err="1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nist.gov</a:t>
            </a:r>
            <a:endParaRPr lang="en-US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446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A3853-1B68-404E-AAFC-CE45E0458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NMF: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200E2-2234-4A4E-8F6F-BF70E8DA0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Completed implementation of first version, including:</a:t>
            </a:r>
          </a:p>
          <a:p>
            <a:pPr lvl="1"/>
            <a:r>
              <a:rPr lang="en-US" sz="2000" dirty="0"/>
              <a:t>Node agent with a few measurement probes</a:t>
            </a:r>
          </a:p>
          <a:p>
            <a:pPr lvl="2"/>
            <a:r>
              <a:rPr lang="en-US" sz="1600" dirty="0">
                <a:hlinkClick r:id="rId2"/>
              </a:rPr>
              <a:t>https://github.com/usnistgov/nmf-agent</a:t>
            </a:r>
            <a:endParaRPr lang="en-US" sz="1600" dirty="0"/>
          </a:p>
          <a:p>
            <a:pPr lvl="1"/>
            <a:r>
              <a:rPr lang="en-US" sz="2000" dirty="0"/>
              <a:t>C++ client library and interactive command-line tool</a:t>
            </a:r>
          </a:p>
          <a:p>
            <a:pPr lvl="2"/>
            <a:r>
              <a:rPr lang="en-US" sz="1600" dirty="0">
                <a:hlinkClick r:id="rId3"/>
              </a:rPr>
              <a:t>https://github.com/usnistgov/nmf-client</a:t>
            </a:r>
            <a:endParaRPr lang="en-US" sz="1600" dirty="0"/>
          </a:p>
          <a:p>
            <a:r>
              <a:rPr lang="en-US" sz="2400" dirty="0"/>
              <a:t>Design of new features ongoing</a:t>
            </a:r>
          </a:p>
          <a:p>
            <a:pPr lvl="1"/>
            <a:r>
              <a:rPr lang="en-US" sz="2000" dirty="0"/>
              <a:t>“Long-term” storage of measurements data (repo?)</a:t>
            </a:r>
          </a:p>
          <a:p>
            <a:pPr lvl="1"/>
            <a:r>
              <a:rPr lang="en-US" sz="2000" dirty="0"/>
              <a:t>Access control (NAC?)</a:t>
            </a:r>
          </a:p>
          <a:p>
            <a:pPr lvl="1"/>
            <a:r>
              <a:rPr lang="en-US" sz="2000" dirty="0"/>
              <a:t>Capability discovery/negotiation (pub-sub?)</a:t>
            </a:r>
          </a:p>
          <a:p>
            <a:r>
              <a:rPr lang="en-US" sz="2400" dirty="0"/>
              <a:t>Two main use cases</a:t>
            </a:r>
          </a:p>
          <a:p>
            <a:pPr lvl="1"/>
            <a:r>
              <a:rPr lang="en-US" sz="2000" dirty="0"/>
              <a:t>Monitoring of operator networks, POV of the operator</a:t>
            </a:r>
          </a:p>
          <a:p>
            <a:pPr lvl="1"/>
            <a:r>
              <a:rPr lang="en-US" sz="2000" dirty="0"/>
              <a:t>Measure/probe the network from the edge (RIPE Atlas, CAIDA Ark)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C33D2E-A61D-5C46-B45D-AAAEA6DAD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>
                <a:latin typeface="Calibri" panose="020F0502020204030204"/>
              </a:rPr>
              <a:pPr/>
              <a:t>9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74228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NMF: Basic Interaction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968" y="1861878"/>
            <a:ext cx="6891024" cy="4422597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10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81832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NMF: Eventual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Extensibility</a:t>
            </a:r>
          </a:p>
          <a:p>
            <a:pPr lvl="1"/>
            <a:r>
              <a:rPr lang="en-US" sz="2000" dirty="0"/>
              <a:t>Anyone can add a custom probe</a:t>
            </a:r>
          </a:p>
          <a:p>
            <a:pPr lvl="1"/>
            <a:r>
              <a:rPr lang="en-US" sz="2000" dirty="0"/>
              <a:t>We will define an internal API for probes and provide a small library to help writing new probes</a:t>
            </a:r>
          </a:p>
          <a:p>
            <a:pPr lvl="1"/>
            <a:r>
              <a:rPr lang="en-US" sz="2000" dirty="0"/>
              <a:t>App developers can integrate the framework in their app</a:t>
            </a:r>
          </a:p>
          <a:p>
            <a:r>
              <a:rPr lang="en-US" sz="2400" dirty="0"/>
              <a:t>Integration with access control protocols</a:t>
            </a:r>
          </a:p>
          <a:p>
            <a:pPr lvl="1"/>
            <a:r>
              <a:rPr lang="en-US" sz="2200" dirty="0"/>
              <a:t>Measurement data can be sensitive</a:t>
            </a:r>
          </a:p>
          <a:p>
            <a:pPr lvl="1"/>
            <a:r>
              <a:rPr lang="en-US" sz="2200" dirty="0"/>
              <a:t>Different clients have different access privileges</a:t>
            </a:r>
          </a:p>
          <a:p>
            <a:r>
              <a:rPr lang="en-US" sz="2400" dirty="0"/>
              <a:t>Long-term storage and querying of historical data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11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42837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E71BC-4716-B843-A3CA-61CE04082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NMF: Protocol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D90FF-77B4-2E40-8345-9083F88FC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Verbs</a:t>
            </a:r>
          </a:p>
          <a:p>
            <a:pPr lvl="1"/>
            <a:r>
              <a:rPr lang="en-US" sz="2200" dirty="0"/>
              <a:t>measure</a:t>
            </a:r>
          </a:p>
          <a:p>
            <a:pPr lvl="1"/>
            <a:r>
              <a:rPr lang="en-US" sz="2200" dirty="0"/>
              <a:t>query</a:t>
            </a:r>
          </a:p>
          <a:p>
            <a:pPr lvl="1"/>
            <a:r>
              <a:rPr lang="en-US" sz="2200" dirty="0"/>
              <a:t>retrieve</a:t>
            </a:r>
          </a:p>
          <a:p>
            <a:pPr lvl="1"/>
            <a:r>
              <a:rPr lang="en-US" sz="2200" dirty="0"/>
              <a:t>interrupt</a:t>
            </a:r>
          </a:p>
          <a:p>
            <a:r>
              <a:rPr lang="en-US" sz="2400" dirty="0"/>
              <a:t>We have defined:</a:t>
            </a:r>
          </a:p>
          <a:p>
            <a:pPr lvl="1"/>
            <a:r>
              <a:rPr lang="en-US" sz="2000" dirty="0"/>
              <a:t>Packet format, including TLV encoding</a:t>
            </a:r>
          </a:p>
          <a:p>
            <a:pPr lvl="1"/>
            <a:r>
              <a:rPr lang="en-US" sz="2000" dirty="0"/>
              <a:t>Client &lt;-&gt; agent protocol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7056B-A214-6F48-BF6A-65A6EBC3E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>
                <a:latin typeface="Calibri" panose="020F0502020204030204"/>
              </a:rPr>
              <a:pPr/>
              <a:t>12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32615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E71BC-4716-B843-A3CA-61CE04082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NMF: Protocol Details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875F7A5-C9E3-AD43-9DCB-CC67D7A0D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/&lt;domain&gt;/&lt;node&gt;/NMF/&lt;verb&gt;/&lt;</a:t>
            </a:r>
            <a:r>
              <a:rPr lang="en-US" sz="16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MParams</a:t>
            </a:r>
            <a:r>
              <a:rPr lang="en-US" sz="16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&gt;/&lt;</a:t>
            </a:r>
            <a:r>
              <a:rPr lang="en-US" sz="16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CIComps</a:t>
            </a:r>
            <a:r>
              <a:rPr lang="en-US" sz="16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&gt; </a:t>
            </a:r>
            <a:br>
              <a:rPr lang="en-US" sz="1800" dirty="0"/>
            </a:br>
            <a:r>
              <a:rPr lang="en-US" sz="1800" dirty="0"/>
              <a:t>(still based on v0.2 packet format)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7056B-A214-6F48-BF6A-65A6EBC3E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>
                <a:latin typeface="Calibri" panose="020F0502020204030204"/>
              </a:rPr>
              <a:pPr/>
              <a:t>13</a:t>
            </a:fld>
            <a:endParaRPr lang="en-US">
              <a:latin typeface="Calibri" panose="020F050202020403020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857E46-CE21-154D-A4F2-B41BD433B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486239"/>
            <a:ext cx="9144000" cy="386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81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Old NDN-Trace Design</a:t>
            </a:r>
          </a:p>
        </p:txBody>
      </p:sp>
      <p:pic>
        <p:nvPicPr>
          <p:cNvPr id="10" name="Content Placeholder 5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517" y="2023254"/>
            <a:ext cx="7991925" cy="4150645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14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460724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Old NDN-Trace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Current v1 implementation is considered “done”</a:t>
            </a:r>
          </a:p>
          <a:p>
            <a:pPr lvl="1"/>
            <a:r>
              <a:rPr lang="en-US" sz="2000" dirty="0"/>
              <a:t>Paper at ACM ICN’17</a:t>
            </a:r>
          </a:p>
          <a:p>
            <a:pPr lvl="2"/>
            <a:r>
              <a:rPr lang="en-US" sz="1800" dirty="0">
                <a:hlinkClick r:id="rId2"/>
              </a:rPr>
              <a:t>https://conferences.sigcomm.org/acm-icn/2017/proceedings/icn17-86.pdf</a:t>
            </a:r>
            <a:endParaRPr lang="en-US" sz="1800" dirty="0"/>
          </a:p>
          <a:p>
            <a:pPr lvl="1"/>
            <a:r>
              <a:rPr lang="en-US" sz="2000" dirty="0"/>
              <a:t>Tested by John DeHart on ONL</a:t>
            </a:r>
          </a:p>
          <a:p>
            <a:r>
              <a:rPr lang="en-US" sz="2400" dirty="0"/>
              <a:t>However:</a:t>
            </a:r>
          </a:p>
          <a:p>
            <a:pPr lvl="1"/>
            <a:r>
              <a:rPr lang="en-US" sz="2000" dirty="0"/>
              <a:t>It requires non-trivial changes to every strategy</a:t>
            </a:r>
          </a:p>
          <a:p>
            <a:pPr lvl="1"/>
            <a:r>
              <a:rPr lang="en-US" sz="2000" dirty="0"/>
              <a:t>Code is hard to maintain</a:t>
            </a:r>
          </a:p>
          <a:p>
            <a:pPr lvl="1"/>
            <a:r>
              <a:rPr lang="en-US" sz="2000" dirty="0"/>
              <a:t>We’d like to have more power over the tracing process (e.g., trace only a subset of next hops)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15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15746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3DA9E-9812-46C4-8BE5-28977234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NDN-Trace: New “In-Forwarder”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F9180-C1EF-445D-83ED-DD590A4DD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Forwarding plane dispatches trace requests and responses to a </a:t>
            </a:r>
            <a:r>
              <a:rPr lang="en-US" sz="2400" b="1" dirty="0"/>
              <a:t>traceroute module</a:t>
            </a:r>
            <a:r>
              <a:rPr lang="en-US" sz="2400" dirty="0"/>
              <a:t>.</a:t>
            </a:r>
          </a:p>
          <a:p>
            <a:r>
              <a:rPr lang="en-US" sz="2400" dirty="0"/>
              <a:t>Strategy’s Interest forwarding API adds a </a:t>
            </a:r>
            <a:r>
              <a:rPr lang="en-US" sz="2400" b="1" dirty="0"/>
              <a:t>dry-run mode</a:t>
            </a:r>
            <a:r>
              <a:rPr lang="en-US" sz="2400" dirty="0"/>
              <a:t>.</a:t>
            </a:r>
          </a:p>
          <a:p>
            <a:pPr lvl="1"/>
            <a:r>
              <a:rPr lang="en-US" sz="2000" dirty="0"/>
              <a:t>In dry-run mode, the chosen strategy offers its forwarding decisions, but does not transmit Interests or alter any state or data structures.</a:t>
            </a:r>
          </a:p>
          <a:p>
            <a:r>
              <a:rPr lang="en-US" sz="2400" dirty="0"/>
              <a:t>The traceroute module invokes strategy dry-run mode, transmits trace requests to next hops as needed, and collects and returns responses.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16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85121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97EC8-9C32-49A0-9E5B-0F5A42E17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NDN-Trace: Router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712EE-9CD0-455B-96D5-27454D2B1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9" indent="-457189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Let the strategy decide which next hops it would use for an Interest, assuming the Interest was retransmitted </a:t>
            </a:r>
            <a:r>
              <a:rPr lang="en-US" i="1" dirty="0"/>
              <a:t>T</a:t>
            </a:r>
            <a:r>
              <a:rPr lang="en-US" dirty="0"/>
              <a:t> times (</a:t>
            </a:r>
            <a:r>
              <a:rPr lang="en-US" i="1" dirty="0"/>
              <a:t>T</a:t>
            </a:r>
            <a:r>
              <a:rPr lang="en-US" dirty="0"/>
              <a:t>=0 for new Interests).</a:t>
            </a:r>
          </a:p>
          <a:p>
            <a:pPr marL="457189" indent="-457189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Send trace requests to the first </a:t>
            </a:r>
            <a:r>
              <a:rPr lang="en-US" i="1" dirty="0"/>
              <a:t>K</a:t>
            </a:r>
            <a:r>
              <a:rPr lang="en-US" dirty="0"/>
              <a:t> next hops chosen by the strategy.</a:t>
            </a:r>
          </a:p>
          <a:p>
            <a:pPr marL="457189" indent="-457189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Collect the first </a:t>
            </a:r>
            <a:r>
              <a:rPr lang="en-US" i="1" dirty="0"/>
              <a:t>R</a:t>
            </a:r>
            <a:r>
              <a:rPr lang="en-US" dirty="0"/>
              <a:t> trace responses that come back before a timeout </a:t>
            </a:r>
            <a:r>
              <a:rPr lang="en-US" i="1" dirty="0"/>
              <a:t>TO</a:t>
            </a:r>
            <a:r>
              <a:rPr lang="en-US" dirty="0"/>
              <a:t> expires, discard the rest.</a:t>
            </a:r>
          </a:p>
          <a:p>
            <a:pPr marL="457189" indent="-457189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Combine the responses into one (how?) and send it back.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17</a:t>
            </a:fld>
            <a:endParaRPr lang="en-US">
              <a:latin typeface="Calibri" panose="020F050202020403020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15F36E-F036-49E8-8755-072B9D135F6D}"/>
              </a:ext>
            </a:extLst>
          </p:cNvPr>
          <p:cNvSpPr/>
          <p:nvPr/>
        </p:nvSpPr>
        <p:spPr>
          <a:xfrm>
            <a:off x="4990532" y="4212947"/>
            <a:ext cx="1828800" cy="731520"/>
          </a:xfrm>
          <a:prstGeom prst="rect">
            <a:avLst/>
          </a:prstGeom>
          <a:ln w="19050"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trace module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A22FED-8534-4D3C-B91B-A5E37EACCAD1}"/>
              </a:ext>
            </a:extLst>
          </p:cNvPr>
          <p:cNvSpPr/>
          <p:nvPr/>
        </p:nvSpPr>
        <p:spPr>
          <a:xfrm>
            <a:off x="4758929" y="5310227"/>
            <a:ext cx="1322875" cy="731520"/>
          </a:xfrm>
          <a:prstGeom prst="rect">
            <a:avLst/>
          </a:prstGeom>
          <a:ln w="19050"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forwarding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strategy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E64F00-452B-4653-B0E3-3FBBE43DB27C}"/>
              </a:ext>
            </a:extLst>
          </p:cNvPr>
          <p:cNvSpPr/>
          <p:nvPr/>
        </p:nvSpPr>
        <p:spPr>
          <a:xfrm>
            <a:off x="6434806" y="5310227"/>
            <a:ext cx="639095" cy="731520"/>
          </a:xfrm>
          <a:prstGeom prst="rect">
            <a:avLst/>
          </a:prstGeom>
          <a:ln w="19050"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FIB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E6C8A4C-CBFE-48B9-AC93-1995CFE22B38}"/>
              </a:ext>
            </a:extLst>
          </p:cNvPr>
          <p:cNvSpPr/>
          <p:nvPr/>
        </p:nvSpPr>
        <p:spPr>
          <a:xfrm>
            <a:off x="3594983" y="4350107"/>
            <a:ext cx="457200" cy="4572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084934E-8917-4734-8F80-C0AECED45EA1}"/>
              </a:ext>
            </a:extLst>
          </p:cNvPr>
          <p:cNvSpPr/>
          <p:nvPr/>
        </p:nvSpPr>
        <p:spPr>
          <a:xfrm>
            <a:off x="7757681" y="4350107"/>
            <a:ext cx="457200" cy="4572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E693A9D-55BA-4522-840F-30A0887D799B}"/>
              </a:ext>
            </a:extLst>
          </p:cNvPr>
          <p:cNvSpPr/>
          <p:nvPr/>
        </p:nvSpPr>
        <p:spPr>
          <a:xfrm>
            <a:off x="7757681" y="4944467"/>
            <a:ext cx="457200" cy="4572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62F47F-1ECD-4F41-A415-86B9111F8AF4}"/>
              </a:ext>
            </a:extLst>
          </p:cNvPr>
          <p:cNvSpPr txBox="1"/>
          <p:nvPr/>
        </p:nvSpPr>
        <p:spPr>
          <a:xfrm>
            <a:off x="3196079" y="5693491"/>
            <a:ext cx="1231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prstClr val="black"/>
                </a:solidFill>
                <a:latin typeface="Calibri" panose="020F0502020204030204"/>
              </a:rPr>
              <a:t>downstream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693874-127D-46B7-A389-13024253B0A6}"/>
              </a:ext>
            </a:extLst>
          </p:cNvPr>
          <p:cNvSpPr txBox="1"/>
          <p:nvPr/>
        </p:nvSpPr>
        <p:spPr>
          <a:xfrm>
            <a:off x="7502130" y="5707104"/>
            <a:ext cx="978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prstClr val="black"/>
                </a:solidFill>
                <a:latin typeface="Calibri" panose="020F0502020204030204"/>
              </a:rPr>
              <a:t>upstream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E75766-00E9-4514-8212-1FECFCE8E429}"/>
              </a:ext>
            </a:extLst>
          </p:cNvPr>
          <p:cNvSpPr/>
          <p:nvPr/>
        </p:nvSpPr>
        <p:spPr>
          <a:xfrm>
            <a:off x="4533332" y="4212947"/>
            <a:ext cx="2743200" cy="18288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885E969-60B6-44A3-AC9B-4981EBCA22CA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6081803" y="5675987"/>
            <a:ext cx="353004" cy="0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083D83-9983-4A69-8BDA-24771459D9CB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flipH="1">
            <a:off x="5420367" y="4944467"/>
            <a:ext cx="484567" cy="365760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7C966A5-47D1-4AE5-A263-C1C50089FAFE}"/>
              </a:ext>
            </a:extLst>
          </p:cNvPr>
          <p:cNvCxnSpPr>
            <a:stCxn id="16" idx="6"/>
            <a:endCxn id="5" idx="1"/>
          </p:cNvCxnSpPr>
          <p:nvPr/>
        </p:nvCxnSpPr>
        <p:spPr>
          <a:xfrm>
            <a:off x="4052184" y="4578707"/>
            <a:ext cx="938349" cy="0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A42C3A3-FB58-452C-B945-04D12026506E}"/>
              </a:ext>
            </a:extLst>
          </p:cNvPr>
          <p:cNvCxnSpPr>
            <a:stCxn id="5" idx="3"/>
            <a:endCxn id="17" idx="2"/>
          </p:cNvCxnSpPr>
          <p:nvPr/>
        </p:nvCxnSpPr>
        <p:spPr>
          <a:xfrm>
            <a:off x="6819334" y="4578707"/>
            <a:ext cx="938349" cy="0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7B11532-C2CD-4F51-9408-99FF7841ED17}"/>
              </a:ext>
            </a:extLst>
          </p:cNvPr>
          <p:cNvCxnSpPr>
            <a:stCxn id="5" idx="3"/>
            <a:endCxn id="18" idx="2"/>
          </p:cNvCxnSpPr>
          <p:nvPr/>
        </p:nvCxnSpPr>
        <p:spPr>
          <a:xfrm>
            <a:off x="6819334" y="4578707"/>
            <a:ext cx="938349" cy="594360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874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A7DE4-B753-3546-849C-DDAE72C18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NDN-Trace: Request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ACC92-7639-474F-9D6D-10F20404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18</a:t>
            </a:fld>
            <a:endParaRPr lang="en-US">
              <a:latin typeface="Calibri" panose="020F0502020204030204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C5E6D69-245A-5D4F-9926-282ACC6FF1B8}"/>
              </a:ext>
            </a:extLst>
          </p:cNvPr>
          <p:cNvGrpSpPr/>
          <p:nvPr/>
        </p:nvGrpSpPr>
        <p:grpSpPr>
          <a:xfrm>
            <a:off x="2185629" y="2911904"/>
            <a:ext cx="7866465" cy="2373345"/>
            <a:chOff x="794935" y="1911914"/>
            <a:chExt cx="10730330" cy="3237385"/>
          </a:xfrm>
        </p:grpSpPr>
        <p:sp>
          <p:nvSpPr>
            <p:cNvPr id="20" name="Rectangle: Rounded Corners 28">
              <a:extLst>
                <a:ext uri="{FF2B5EF4-FFF2-40B4-BE49-F238E27FC236}">
                  <a16:creationId xmlns:a16="http://schemas.microsoft.com/office/drawing/2014/main" id="{8CD94D03-6E5B-F445-8929-9DEB466C4B81}"/>
                </a:ext>
              </a:extLst>
            </p:cNvPr>
            <p:cNvSpPr/>
            <p:nvPr/>
          </p:nvSpPr>
          <p:spPr>
            <a:xfrm>
              <a:off x="794935" y="3108474"/>
              <a:ext cx="3041301" cy="78187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NFD 1</a:t>
              </a:r>
            </a:p>
          </p:txBody>
        </p:sp>
        <p:sp>
          <p:nvSpPr>
            <p:cNvPr id="21" name="Rectangle: Rounded Corners 29">
              <a:extLst>
                <a:ext uri="{FF2B5EF4-FFF2-40B4-BE49-F238E27FC236}">
                  <a16:creationId xmlns:a16="http://schemas.microsoft.com/office/drawing/2014/main" id="{05780487-C5CA-A442-B00C-B2CABDB995E6}"/>
                </a:ext>
              </a:extLst>
            </p:cNvPr>
            <p:cNvSpPr/>
            <p:nvPr/>
          </p:nvSpPr>
          <p:spPr>
            <a:xfrm>
              <a:off x="4639450" y="3108474"/>
              <a:ext cx="3041301" cy="78187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NFD 2</a:t>
              </a:r>
            </a:p>
          </p:txBody>
        </p:sp>
        <p:sp>
          <p:nvSpPr>
            <p:cNvPr id="22" name="Rectangle: Rounded Corners 31">
              <a:extLst>
                <a:ext uri="{FF2B5EF4-FFF2-40B4-BE49-F238E27FC236}">
                  <a16:creationId xmlns:a16="http://schemas.microsoft.com/office/drawing/2014/main" id="{C09D43FC-A6B0-F040-899D-B9038FBED60B}"/>
                </a:ext>
              </a:extLst>
            </p:cNvPr>
            <p:cNvSpPr/>
            <p:nvPr/>
          </p:nvSpPr>
          <p:spPr>
            <a:xfrm>
              <a:off x="8483964" y="1911914"/>
              <a:ext cx="3041301" cy="78187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NFD 3</a:t>
              </a:r>
            </a:p>
          </p:txBody>
        </p:sp>
        <p:sp>
          <p:nvSpPr>
            <p:cNvPr id="23" name="Rectangle: Rounded Corners 35">
              <a:extLst>
                <a:ext uri="{FF2B5EF4-FFF2-40B4-BE49-F238E27FC236}">
                  <a16:creationId xmlns:a16="http://schemas.microsoft.com/office/drawing/2014/main" id="{F8990C3F-EC09-0540-BBEC-10A2195FFADA}"/>
                </a:ext>
              </a:extLst>
            </p:cNvPr>
            <p:cNvSpPr/>
            <p:nvPr/>
          </p:nvSpPr>
          <p:spPr>
            <a:xfrm>
              <a:off x="1605949" y="2163706"/>
              <a:ext cx="1419273" cy="530087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Client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5F2F253-FB39-6546-9866-60A0D5D0AFB5}"/>
                </a:ext>
              </a:extLst>
            </p:cNvPr>
            <p:cNvSpPr/>
            <p:nvPr/>
          </p:nvSpPr>
          <p:spPr>
            <a:xfrm>
              <a:off x="2315585" y="2739797"/>
              <a:ext cx="492771" cy="3226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sz="1600" b="1" kern="0" dirty="0">
                  <a:solidFill>
                    <a:srgbClr val="C00000"/>
                  </a:solidFill>
                  <a:latin typeface="Calibri" panose="020F0502020204030204"/>
                </a:rPr>
                <a:t>I1</a:t>
              </a:r>
            </a:p>
          </p:txBody>
        </p:sp>
        <p:sp>
          <p:nvSpPr>
            <p:cNvPr id="25" name="Rectangle: Rounded Corners 46">
              <a:extLst>
                <a:ext uri="{FF2B5EF4-FFF2-40B4-BE49-F238E27FC236}">
                  <a16:creationId xmlns:a16="http://schemas.microsoft.com/office/drawing/2014/main" id="{32CD7E32-FE13-7843-809C-DC5A64BFB46B}"/>
                </a:ext>
              </a:extLst>
            </p:cNvPr>
            <p:cNvSpPr/>
            <p:nvPr/>
          </p:nvSpPr>
          <p:spPr>
            <a:xfrm>
              <a:off x="8483964" y="4367420"/>
              <a:ext cx="3041301" cy="78187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NFD 4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A2E97BA-3345-9842-ACA3-707D9BA483AC}"/>
                </a:ext>
              </a:extLst>
            </p:cNvPr>
            <p:cNvCxnSpPr/>
            <p:nvPr/>
          </p:nvCxnSpPr>
          <p:spPr>
            <a:xfrm>
              <a:off x="3836236" y="3499414"/>
              <a:ext cx="803214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8850DD0-179B-8D46-8929-466DA62D0F09}"/>
                </a:ext>
              </a:extLst>
            </p:cNvPr>
            <p:cNvCxnSpPr>
              <a:cxnSpLocks/>
              <a:endCxn id="22" idx="1"/>
            </p:cNvCxnSpPr>
            <p:nvPr/>
          </p:nvCxnSpPr>
          <p:spPr>
            <a:xfrm flipV="1">
              <a:off x="7680751" y="2302854"/>
              <a:ext cx="803213" cy="119656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EFC2D86-914A-4E45-9AEF-8DFEBAAC6EB6}"/>
                </a:ext>
              </a:extLst>
            </p:cNvPr>
            <p:cNvCxnSpPr>
              <a:cxnSpLocks/>
              <a:endCxn id="25" idx="1"/>
            </p:cNvCxnSpPr>
            <p:nvPr/>
          </p:nvCxnSpPr>
          <p:spPr>
            <a:xfrm>
              <a:off x="7680751" y="3499414"/>
              <a:ext cx="803213" cy="1258946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29A777A-A179-FD4B-B121-28DF9504FB83}"/>
                </a:ext>
              </a:extLst>
            </p:cNvPr>
            <p:cNvCxnSpPr>
              <a:cxnSpLocks/>
              <a:stCxn id="23" idx="2"/>
              <a:endCxn id="20" idx="0"/>
            </p:cNvCxnSpPr>
            <p:nvPr/>
          </p:nvCxnSpPr>
          <p:spPr>
            <a:xfrm>
              <a:off x="2315586" y="2693793"/>
              <a:ext cx="0" cy="41468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7B2E67E-F7DE-7943-94A9-ACD4154427F6}"/>
                </a:ext>
              </a:extLst>
            </p:cNvPr>
            <p:cNvSpPr/>
            <p:nvPr/>
          </p:nvSpPr>
          <p:spPr>
            <a:xfrm>
              <a:off x="3991457" y="3141865"/>
              <a:ext cx="492771" cy="3226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sz="1600" b="1" kern="0" dirty="0">
                  <a:solidFill>
                    <a:srgbClr val="C00000"/>
                  </a:solidFill>
                  <a:latin typeface="Calibri" panose="020F0502020204030204"/>
                </a:rPr>
                <a:t>I2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EBB7665-C824-0641-B9B1-384F61606649}"/>
                </a:ext>
              </a:extLst>
            </p:cNvPr>
            <p:cNvSpPr/>
            <p:nvPr/>
          </p:nvSpPr>
          <p:spPr>
            <a:xfrm>
              <a:off x="7680748" y="4128887"/>
              <a:ext cx="492771" cy="3226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sz="1600" b="1" kern="0" dirty="0">
                  <a:solidFill>
                    <a:srgbClr val="C00000"/>
                  </a:solidFill>
                  <a:latin typeface="Calibri" panose="020F0502020204030204"/>
                </a:rPr>
                <a:t>I4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BDBD665-5BD8-6B44-8E9F-3E50A256B1F8}"/>
                </a:ext>
              </a:extLst>
            </p:cNvPr>
            <p:cNvSpPr/>
            <p:nvPr/>
          </p:nvSpPr>
          <p:spPr>
            <a:xfrm>
              <a:off x="7680749" y="2544327"/>
              <a:ext cx="492771" cy="3226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sz="1600" b="1" kern="0" dirty="0">
                  <a:solidFill>
                    <a:srgbClr val="C00000"/>
                  </a:solidFill>
                  <a:latin typeface="Calibri" panose="020F0502020204030204"/>
                </a:rPr>
                <a:t>I3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5843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5012" y="250659"/>
            <a:ext cx="1028298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600" dirty="0"/>
              <a:t>Network Measurement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0422" y="1409700"/>
            <a:ext cx="11527857" cy="519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dirty="0">
                <a:latin typeface="+mn-lt"/>
              </a:rPr>
              <a:t>Network measurement is fundamental to network operation, application performance, and policy (not just research)</a:t>
            </a:r>
          </a:p>
          <a:p>
            <a:r>
              <a:rPr lang="en-US" dirty="0">
                <a:latin typeface="+mn-lt"/>
              </a:rPr>
              <a:t>Stakeholder communities involved:</a:t>
            </a:r>
          </a:p>
          <a:p>
            <a:pPr lvl="1"/>
            <a:r>
              <a:rPr lang="en-US" sz="2400" dirty="0">
                <a:latin typeface="+mn-lt"/>
              </a:rPr>
              <a:t>Network user community</a:t>
            </a:r>
          </a:p>
          <a:p>
            <a:pPr lvl="2"/>
            <a:r>
              <a:rPr lang="en-US" dirty="0">
                <a:latin typeface="+mn-lt"/>
              </a:rPr>
              <a:t>What the network is doing to my packets </a:t>
            </a:r>
          </a:p>
          <a:p>
            <a:pPr marL="857229" lvl="2" indent="0">
              <a:buNone/>
            </a:pPr>
            <a:r>
              <a:rPr lang="en-US" dirty="0">
                <a:latin typeface="+mn-lt"/>
              </a:rPr>
              <a:t>      measure QoS/</a:t>
            </a:r>
            <a:r>
              <a:rPr lang="en-US" dirty="0" err="1">
                <a:latin typeface="+mn-lt"/>
              </a:rPr>
              <a:t>QoE</a:t>
            </a:r>
            <a:r>
              <a:rPr lang="en-US" dirty="0">
                <a:latin typeface="+mn-lt"/>
              </a:rPr>
              <a:t>/SLA </a:t>
            </a:r>
          </a:p>
          <a:p>
            <a:pPr lvl="2"/>
            <a:r>
              <a:rPr lang="en-US" dirty="0">
                <a:latin typeface="+mn-lt"/>
              </a:rPr>
              <a:t>Academic community: networking research</a:t>
            </a:r>
          </a:p>
          <a:p>
            <a:pPr lvl="1"/>
            <a:r>
              <a:rPr lang="en-US" sz="2400" dirty="0">
                <a:latin typeface="+mn-lt"/>
              </a:rPr>
              <a:t>Network operators</a:t>
            </a:r>
          </a:p>
          <a:p>
            <a:pPr lvl="2"/>
            <a:r>
              <a:rPr lang="en-US" dirty="0">
                <a:latin typeface="+mn-lt"/>
              </a:rPr>
              <a:t>Anomaly detection/capacity planning </a:t>
            </a:r>
          </a:p>
          <a:p>
            <a:pPr lvl="2"/>
            <a:r>
              <a:rPr lang="en-US" dirty="0">
                <a:latin typeface="+mn-lt"/>
              </a:rPr>
              <a:t>Monitor network health/network forensics</a:t>
            </a:r>
          </a:p>
          <a:p>
            <a:pPr lvl="1"/>
            <a:r>
              <a:rPr lang="en-US" sz="2400" dirty="0">
                <a:latin typeface="+mn-lt"/>
              </a:rPr>
              <a:t>Network policy makers</a:t>
            </a:r>
          </a:p>
          <a:p>
            <a:pPr lvl="2"/>
            <a:r>
              <a:rPr lang="en-US" dirty="0">
                <a:latin typeface="+mn-lt"/>
              </a:rPr>
              <a:t>Define baseline for policies/pricing</a:t>
            </a:r>
          </a:p>
          <a:p>
            <a:pPr lvl="2"/>
            <a:r>
              <a:rPr lang="en-US" dirty="0">
                <a:latin typeface="+mn-lt"/>
              </a:rPr>
              <a:t>Measure adoption of technologies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C3408-10FB-EA45-A786-704CF67B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9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BB19E-639F-9841-BA55-D39D0681E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NDN-Trace: Reply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147C1F-D9A8-7B40-A0DB-644AFD3EE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19</a:t>
            </a:fld>
            <a:endParaRPr lang="en-US">
              <a:latin typeface="Calibri" panose="020F0502020204030204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62EE2E0-0ABE-624C-8740-9DAD77628D14}"/>
              </a:ext>
            </a:extLst>
          </p:cNvPr>
          <p:cNvGrpSpPr/>
          <p:nvPr/>
        </p:nvGrpSpPr>
        <p:grpSpPr>
          <a:xfrm>
            <a:off x="2185629" y="2911904"/>
            <a:ext cx="7866465" cy="2373345"/>
            <a:chOff x="794935" y="1911914"/>
            <a:chExt cx="10730330" cy="3237385"/>
          </a:xfrm>
        </p:grpSpPr>
        <p:sp>
          <p:nvSpPr>
            <p:cNvPr id="20" name="Rectangle: Rounded Corners 28">
              <a:extLst>
                <a:ext uri="{FF2B5EF4-FFF2-40B4-BE49-F238E27FC236}">
                  <a16:creationId xmlns:a16="http://schemas.microsoft.com/office/drawing/2014/main" id="{436C8EBC-922C-8447-B62E-1533905F655A}"/>
                </a:ext>
              </a:extLst>
            </p:cNvPr>
            <p:cNvSpPr/>
            <p:nvPr/>
          </p:nvSpPr>
          <p:spPr>
            <a:xfrm>
              <a:off x="794935" y="3108474"/>
              <a:ext cx="3041301" cy="78187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NFD 1</a:t>
              </a:r>
            </a:p>
          </p:txBody>
        </p:sp>
        <p:sp>
          <p:nvSpPr>
            <p:cNvPr id="21" name="Rectangle: Rounded Corners 29">
              <a:extLst>
                <a:ext uri="{FF2B5EF4-FFF2-40B4-BE49-F238E27FC236}">
                  <a16:creationId xmlns:a16="http://schemas.microsoft.com/office/drawing/2014/main" id="{00DFD512-BC52-B144-B7AE-D84057654B98}"/>
                </a:ext>
              </a:extLst>
            </p:cNvPr>
            <p:cNvSpPr/>
            <p:nvPr/>
          </p:nvSpPr>
          <p:spPr>
            <a:xfrm>
              <a:off x="4639450" y="3108474"/>
              <a:ext cx="3041301" cy="78187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NFD 2</a:t>
              </a:r>
            </a:p>
          </p:txBody>
        </p:sp>
        <p:sp>
          <p:nvSpPr>
            <p:cNvPr id="22" name="Rectangle: Rounded Corners 31">
              <a:extLst>
                <a:ext uri="{FF2B5EF4-FFF2-40B4-BE49-F238E27FC236}">
                  <a16:creationId xmlns:a16="http://schemas.microsoft.com/office/drawing/2014/main" id="{99F24109-CFCF-424E-BCC8-2EA2FC95E36A}"/>
                </a:ext>
              </a:extLst>
            </p:cNvPr>
            <p:cNvSpPr/>
            <p:nvPr/>
          </p:nvSpPr>
          <p:spPr>
            <a:xfrm>
              <a:off x="8483964" y="1911914"/>
              <a:ext cx="3041301" cy="78187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NFD 3</a:t>
              </a:r>
            </a:p>
          </p:txBody>
        </p:sp>
        <p:sp>
          <p:nvSpPr>
            <p:cNvPr id="23" name="Rectangle: Rounded Corners 35">
              <a:extLst>
                <a:ext uri="{FF2B5EF4-FFF2-40B4-BE49-F238E27FC236}">
                  <a16:creationId xmlns:a16="http://schemas.microsoft.com/office/drawing/2014/main" id="{5ECF7ADB-5A45-1149-9B59-011B1368C883}"/>
                </a:ext>
              </a:extLst>
            </p:cNvPr>
            <p:cNvSpPr/>
            <p:nvPr/>
          </p:nvSpPr>
          <p:spPr>
            <a:xfrm>
              <a:off x="1605949" y="2163706"/>
              <a:ext cx="1419273" cy="530087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Client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8E92BAC-0F1F-2F48-8F0C-F04B99A4CF94}"/>
                </a:ext>
              </a:extLst>
            </p:cNvPr>
            <p:cNvSpPr/>
            <p:nvPr/>
          </p:nvSpPr>
          <p:spPr>
            <a:xfrm>
              <a:off x="2315585" y="2739797"/>
              <a:ext cx="492771" cy="32267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sz="1200" b="1" kern="0" dirty="0">
                  <a:solidFill>
                    <a:srgbClr val="4472C4"/>
                  </a:solidFill>
                  <a:latin typeface="Calibri" panose="020F0502020204030204"/>
                </a:rPr>
                <a:t>D4</a:t>
              </a:r>
            </a:p>
          </p:txBody>
        </p:sp>
        <p:sp>
          <p:nvSpPr>
            <p:cNvPr id="25" name="Rectangle: Rounded Corners 46">
              <a:extLst>
                <a:ext uri="{FF2B5EF4-FFF2-40B4-BE49-F238E27FC236}">
                  <a16:creationId xmlns:a16="http://schemas.microsoft.com/office/drawing/2014/main" id="{BE84FF0D-9226-624B-9AB1-4D4FD81BE112}"/>
                </a:ext>
              </a:extLst>
            </p:cNvPr>
            <p:cNvSpPr/>
            <p:nvPr/>
          </p:nvSpPr>
          <p:spPr>
            <a:xfrm>
              <a:off x="8483964" y="4367420"/>
              <a:ext cx="3041301" cy="78187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b="1" kern="0" dirty="0">
                  <a:solidFill>
                    <a:prstClr val="black"/>
                  </a:solidFill>
                  <a:latin typeface="Calibri" panose="020F0502020204030204"/>
                </a:rPr>
                <a:t>NFD 4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3F5A206-2784-E142-8E4B-A9131CC51DAF}"/>
                </a:ext>
              </a:extLst>
            </p:cNvPr>
            <p:cNvCxnSpPr/>
            <p:nvPr/>
          </p:nvCxnSpPr>
          <p:spPr>
            <a:xfrm>
              <a:off x="3836236" y="3499414"/>
              <a:ext cx="803214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none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DEFC2FB-5793-D449-A5AB-06A6E70B713A}"/>
                </a:ext>
              </a:extLst>
            </p:cNvPr>
            <p:cNvCxnSpPr>
              <a:cxnSpLocks/>
              <a:endCxn id="22" idx="1"/>
            </p:cNvCxnSpPr>
            <p:nvPr/>
          </p:nvCxnSpPr>
          <p:spPr>
            <a:xfrm flipV="1">
              <a:off x="7680751" y="2302854"/>
              <a:ext cx="803213" cy="119656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none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CC1954E-D675-A147-971E-ACEB1B989D62}"/>
                </a:ext>
              </a:extLst>
            </p:cNvPr>
            <p:cNvCxnSpPr>
              <a:cxnSpLocks/>
              <a:endCxn id="25" idx="1"/>
            </p:cNvCxnSpPr>
            <p:nvPr/>
          </p:nvCxnSpPr>
          <p:spPr>
            <a:xfrm>
              <a:off x="7680751" y="3499414"/>
              <a:ext cx="803213" cy="1258946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non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E32A67C-9DE1-774F-A499-589AB192A3D9}"/>
                </a:ext>
              </a:extLst>
            </p:cNvPr>
            <p:cNvCxnSpPr>
              <a:cxnSpLocks/>
              <a:stCxn id="23" idx="2"/>
              <a:endCxn id="20" idx="0"/>
            </p:cNvCxnSpPr>
            <p:nvPr/>
          </p:nvCxnSpPr>
          <p:spPr>
            <a:xfrm>
              <a:off x="2315586" y="2693793"/>
              <a:ext cx="0" cy="41468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none"/>
            </a:ln>
            <a:effectLst/>
          </p:spPr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DDB8097-0BD7-B140-B1F6-7A2F2832F09A}"/>
                </a:ext>
              </a:extLst>
            </p:cNvPr>
            <p:cNvSpPr/>
            <p:nvPr/>
          </p:nvSpPr>
          <p:spPr>
            <a:xfrm>
              <a:off x="3991457" y="3141865"/>
              <a:ext cx="492771" cy="3226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sz="1200" b="1" kern="0" dirty="0">
                  <a:solidFill>
                    <a:srgbClr val="4472C4"/>
                  </a:solidFill>
                  <a:latin typeface="Calibri" panose="020F0502020204030204"/>
                </a:rPr>
                <a:t>D3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9062E7A-31A8-BA4A-8FEB-B96C58D89C97}"/>
                </a:ext>
              </a:extLst>
            </p:cNvPr>
            <p:cNvSpPr/>
            <p:nvPr/>
          </p:nvSpPr>
          <p:spPr>
            <a:xfrm>
              <a:off x="7680748" y="4128887"/>
              <a:ext cx="492771" cy="3226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sz="1200" b="1" kern="0" dirty="0">
                  <a:solidFill>
                    <a:srgbClr val="4472C4"/>
                  </a:solidFill>
                  <a:latin typeface="Calibri" panose="020F0502020204030204"/>
                </a:rPr>
                <a:t>D2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8DD1648-7110-BB45-ADB2-81FD7F5264ED}"/>
                </a:ext>
              </a:extLst>
            </p:cNvPr>
            <p:cNvSpPr/>
            <p:nvPr/>
          </p:nvSpPr>
          <p:spPr>
            <a:xfrm>
              <a:off x="7680749" y="2544327"/>
              <a:ext cx="492771" cy="3226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en-US" sz="1200" b="1" kern="0" dirty="0">
                  <a:solidFill>
                    <a:srgbClr val="4472C4"/>
                  </a:solidFill>
                  <a:latin typeface="Calibri" panose="020F0502020204030204"/>
                </a:rPr>
                <a:t>D1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3934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A9884-6327-5B48-9DED-25AB70699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NDN-Trace: Router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D6DB4-63D1-124A-B13A-898AE49DFB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Reply forwarding/aggregation: two approaches</a:t>
            </a:r>
          </a:p>
          <a:p>
            <a:pPr lvl="1"/>
            <a:r>
              <a:rPr lang="en-US" sz="2000" dirty="0"/>
              <a:t>Hop-by-hop wrapping and signing, maintains existing signatures</a:t>
            </a:r>
          </a:p>
          <a:p>
            <a:pPr lvl="1"/>
            <a:r>
              <a:rPr lang="en-US" sz="2000" dirty="0"/>
              <a:t>Discard signature, re-sign, send downstream</a:t>
            </a:r>
          </a:p>
          <a:p>
            <a:r>
              <a:rPr lang="en-US" sz="2400" dirty="0"/>
              <a:t>Trace process termination</a:t>
            </a:r>
          </a:p>
          <a:p>
            <a:pPr lvl="1"/>
            <a:r>
              <a:rPr lang="en-US" sz="2000" dirty="0"/>
              <a:t>Producer</a:t>
            </a:r>
          </a:p>
          <a:p>
            <a:pPr lvl="1"/>
            <a:r>
              <a:rPr lang="en-US" sz="2000" dirty="0"/>
              <a:t>Cache</a:t>
            </a:r>
          </a:p>
          <a:p>
            <a:pPr lvl="1"/>
            <a:r>
              <a:rPr lang="en-US" sz="2000" dirty="0"/>
              <a:t>Either producer or cache, whichever is found first</a:t>
            </a:r>
          </a:p>
          <a:p>
            <a:pPr lvl="1"/>
            <a:r>
              <a:rPr lang="en-US" sz="2000" dirty="0"/>
              <a:t>Abnormal termination</a:t>
            </a:r>
          </a:p>
          <a:p>
            <a:pPr lvl="2"/>
            <a:r>
              <a:rPr lang="en-US" sz="1600" dirty="0"/>
              <a:t>No route</a:t>
            </a:r>
          </a:p>
          <a:p>
            <a:pPr lvl="2"/>
            <a:r>
              <a:rPr lang="en-US" sz="1600" dirty="0"/>
              <a:t>Administratively prohibited</a:t>
            </a:r>
          </a:p>
          <a:p>
            <a:pPr lvl="2"/>
            <a:r>
              <a:rPr lang="en-US" sz="1600" dirty="0"/>
              <a:t>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FBF15F-ACEF-B945-95A0-DCEF55B95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20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318310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645CD73-E435-44F4-B4AE-F4CB3F6DD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Bypassing the Forwarding Strategy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D79987-4E44-49F6-B073-8650310B8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It can be argued that a path (next hop) that appears in FIB but would never be considered by a strategy is not a meaningful path.</a:t>
            </a:r>
          </a:p>
          <a:p>
            <a:pPr lvl="1"/>
            <a:r>
              <a:rPr lang="en-US" sz="2000" dirty="0"/>
              <a:t>Some strategies do not use the FIB, e.g.:</a:t>
            </a:r>
          </a:p>
          <a:p>
            <a:pPr lvl="2"/>
            <a:r>
              <a:rPr lang="en-US" sz="1600" dirty="0"/>
              <a:t>Flooding strategy always floods.</a:t>
            </a:r>
          </a:p>
          <a:p>
            <a:pPr lvl="2"/>
            <a:r>
              <a:rPr lang="en-US" sz="1600" dirty="0"/>
              <a:t>Self-learning strategy may flood. FIB may be empty.</a:t>
            </a:r>
          </a:p>
          <a:p>
            <a:pPr lvl="2"/>
            <a:r>
              <a:rPr lang="en-US" sz="1600" dirty="0"/>
              <a:t>Hyperbolic FIB (in eventual implementation) maps prefixes to coordinates instead of next hops. FIB does not contain next hops.</a:t>
            </a:r>
          </a:p>
          <a:p>
            <a:pPr lvl="1"/>
            <a:r>
              <a:rPr lang="en-US" sz="2000" dirty="0"/>
              <a:t>Therefore the traceroute module should never look at the raw FIB entries without going through a strategy.</a:t>
            </a:r>
          </a:p>
          <a:p>
            <a:r>
              <a:rPr lang="en-US" sz="2400" dirty="0"/>
              <a:t>But what if we need to explore alternative paths that the current strategy would not consider?</a:t>
            </a:r>
          </a:p>
          <a:p>
            <a:pPr lvl="1"/>
            <a:r>
              <a:rPr lang="en-US" sz="2000" dirty="0"/>
              <a:t>Do we need this functionality, e.g. for strategy debugging?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21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746952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E8C2B-0EDC-014C-BD89-B0B3F29AB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NDN-Trace: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C9106-A862-C44E-A557-4827B0642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Currently exploring how to adapt NDN-Trace to take advantage of new features in NDN Packet Format v0.3</a:t>
            </a:r>
          </a:p>
          <a:p>
            <a:pPr lvl="1"/>
            <a:r>
              <a:rPr lang="en-US" sz="2000" dirty="0"/>
              <a:t>Use </a:t>
            </a:r>
            <a:r>
              <a:rPr lang="en-US" sz="2000" b="1" dirty="0"/>
              <a:t>typed name components </a:t>
            </a:r>
            <a:r>
              <a:rPr lang="en-US" sz="2000" dirty="0"/>
              <a:t>to recognize trace Interests?</a:t>
            </a:r>
          </a:p>
          <a:p>
            <a:pPr lvl="1"/>
            <a:r>
              <a:rPr lang="en-US" sz="2000" dirty="0"/>
              <a:t>Carry parameters in Interest </a:t>
            </a:r>
            <a:r>
              <a:rPr lang="en-US" sz="2000" b="1" dirty="0"/>
              <a:t>Parameters</a:t>
            </a:r>
            <a:r>
              <a:rPr lang="en-US" sz="2000" dirty="0"/>
              <a:t> TLV</a:t>
            </a:r>
            <a:endParaRPr lang="en-US" sz="2200" b="1" dirty="0"/>
          </a:p>
          <a:p>
            <a:r>
              <a:rPr lang="en-US" sz="2200" dirty="0"/>
              <a:t>Explore </a:t>
            </a:r>
            <a:r>
              <a:rPr lang="en-US" sz="2400" dirty="0"/>
              <a:t>deployment</a:t>
            </a:r>
            <a:r>
              <a:rPr lang="en-US" sz="2200" dirty="0"/>
              <a:t>/testing on the NDN Testbed</a:t>
            </a:r>
          </a:p>
          <a:p>
            <a:pPr lvl="1"/>
            <a:endParaRPr lang="en-US" sz="2000" dirty="0"/>
          </a:p>
          <a:p>
            <a:r>
              <a:rPr lang="en-US" sz="2200" dirty="0"/>
              <a:t>Lots more…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A4E3B-955C-514C-8A25-7ABA00CBB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>
                <a:latin typeface="Calibri" panose="020F0502020204030204"/>
              </a:rPr>
              <a:pPr/>
              <a:t>22</a:t>
            </a:fld>
            <a:endParaRPr lang="en-US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16575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5012" y="250659"/>
            <a:ext cx="1028298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sz="3600" dirty="0"/>
              <a:t>Goal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0422" y="1409700"/>
            <a:ext cx="11527857" cy="519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dirty="0">
                <a:latin typeface="+mn-lt"/>
              </a:rPr>
              <a:t>Empower NDN with a built-in measurement framework that</a:t>
            </a:r>
          </a:p>
          <a:p>
            <a:pPr lvl="1"/>
            <a:r>
              <a:rPr lang="en-US" dirty="0">
                <a:latin typeface="+mn-lt"/>
              </a:rPr>
              <a:t>can support multiple use cases,</a:t>
            </a:r>
          </a:p>
          <a:p>
            <a:pPr lvl="1"/>
            <a:r>
              <a:rPr lang="en-US" dirty="0">
                <a:latin typeface="+mn-lt"/>
              </a:rPr>
              <a:t>can be used by different applications that need to produce and/or consume network measurements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As new applications are developed, they </a:t>
            </a:r>
          </a:p>
          <a:p>
            <a:pPr lvl="1"/>
            <a:r>
              <a:rPr lang="en-US" dirty="0">
                <a:latin typeface="+mn-lt"/>
              </a:rPr>
              <a:t>can be instrumented with measurement probes, and </a:t>
            </a:r>
          </a:p>
          <a:p>
            <a:pPr lvl="1"/>
            <a:r>
              <a:rPr lang="en-US" dirty="0">
                <a:latin typeface="+mn-lt"/>
              </a:rPr>
              <a:t>make use of the framework to meet their measurement needs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CC7160-1198-8242-9449-AB07C5850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723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5012" y="250659"/>
            <a:ext cx="1028298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sz="3600" dirty="0"/>
              <a:t>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674EF6-0B53-4E9A-9136-06FB6DCBE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1" y="1656237"/>
            <a:ext cx="3823228" cy="34915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A1C212F-EC17-40D0-B676-8EAB25FEC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034" y="3652682"/>
            <a:ext cx="4000500" cy="320531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3C82D09-71DB-493F-B4EE-8755C4449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9438" y="1508775"/>
            <a:ext cx="4516583" cy="339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dirty="0">
                <a:latin typeface="+mn-lt"/>
              </a:rPr>
              <a:t>Client-Agent interaction:</a:t>
            </a:r>
          </a:p>
          <a:p>
            <a:pPr lvl="1"/>
            <a:r>
              <a:rPr lang="en-US" dirty="0">
                <a:latin typeface="+mn-lt"/>
              </a:rPr>
              <a:t>4-way handshake</a:t>
            </a:r>
          </a:p>
          <a:p>
            <a:pPr lvl="1"/>
            <a:r>
              <a:rPr lang="en-US" dirty="0">
                <a:latin typeface="+mn-lt"/>
              </a:rPr>
              <a:t>Similar to RICE approach</a:t>
            </a:r>
          </a:p>
          <a:p>
            <a:pPr marL="800080" lvl="2" indent="0">
              <a:buNone/>
            </a:pPr>
            <a:r>
              <a:rPr lang="en-US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n-US" dirty="0">
                <a:latin typeface="+mn-lt"/>
              </a:rPr>
              <a:t>Measurement request</a:t>
            </a:r>
          </a:p>
          <a:p>
            <a:pPr marL="800080" lvl="2" indent="0">
              <a:buNone/>
            </a:pPr>
            <a:r>
              <a:rPr lang="en-US" dirty="0">
                <a:latin typeface="+mn-lt"/>
                <a:sym typeface="Wingdings" panose="05000000000000000000" pitchFamily="2" charset="2"/>
              </a:rPr>
              <a:t> </a:t>
            </a:r>
            <a:r>
              <a:rPr lang="en-US" dirty="0">
                <a:latin typeface="+mn-lt"/>
              </a:rPr>
              <a:t>Reply containing token</a:t>
            </a:r>
          </a:p>
          <a:p>
            <a:pPr marL="800080" lvl="2" indent="0">
              <a:buNone/>
            </a:pPr>
            <a:r>
              <a:rPr lang="en-US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n-US" dirty="0">
                <a:latin typeface="+mn-lt"/>
              </a:rPr>
              <a:t>Interest with token</a:t>
            </a:r>
          </a:p>
          <a:p>
            <a:pPr marL="800080" lvl="2" indent="0">
              <a:buNone/>
            </a:pPr>
            <a:r>
              <a:rPr lang="en-US" dirty="0">
                <a:latin typeface="+mn-lt"/>
                <a:sym typeface="Wingdings" panose="05000000000000000000" pitchFamily="2" charset="2"/>
              </a:rPr>
              <a:t> </a:t>
            </a:r>
            <a:r>
              <a:rPr lang="en-US" dirty="0">
                <a:latin typeface="+mn-lt"/>
              </a:rPr>
              <a:t>Data with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D6646-B8AB-FD46-9A27-B68A1B995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08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5012" y="250659"/>
            <a:ext cx="1028298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sz="3600" dirty="0"/>
              <a:t>New Effort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0422" y="1409701"/>
            <a:ext cx="11527857" cy="3023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dirty="0">
                <a:latin typeface="+mn-lt"/>
              </a:rPr>
              <a:t>DNMP: Distributed Network Measurement Protocol</a:t>
            </a:r>
          </a:p>
          <a:p>
            <a:pPr lvl="1"/>
            <a:r>
              <a:rPr lang="en-US" sz="1800" dirty="0" err="1">
                <a:latin typeface="+mn-lt"/>
              </a:rPr>
              <a:t>Pollere’s</a:t>
            </a:r>
            <a:r>
              <a:rPr lang="en-US" sz="1800" dirty="0">
                <a:latin typeface="+mn-lt"/>
              </a:rPr>
              <a:t> project funded under a NIST SBIR Phase1, started August 1.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Uses a </a:t>
            </a:r>
            <a:r>
              <a:rPr lang="en-US" dirty="0" err="1">
                <a:latin typeface="+mn-lt"/>
              </a:rPr>
              <a:t>brokerless</a:t>
            </a:r>
            <a:r>
              <a:rPr lang="en-US" dirty="0">
                <a:latin typeface="+mn-lt"/>
              </a:rPr>
              <a:t> publish-subscribe communications model for both the measurement requests and the resulting measurement data</a:t>
            </a:r>
          </a:p>
          <a:p>
            <a:pPr lvl="1"/>
            <a:r>
              <a:rPr lang="en-US" sz="1800" dirty="0">
                <a:latin typeface="+mn-lt"/>
              </a:rPr>
              <a:t>with goal to automate process of adding measurement probes using trust schema templates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9EBE8E-1943-4BD9-8733-F091F75B3F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617793"/>
              </p:ext>
            </p:extLst>
          </p:nvPr>
        </p:nvGraphicFramePr>
        <p:xfrm>
          <a:off x="2156691" y="504228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2364">
                  <a:extLst>
                    <a:ext uri="{9D8B030D-6E8A-4147-A177-3AD203B41FA5}">
                      <a16:colId xmlns:a16="http://schemas.microsoft.com/office/drawing/2014/main" val="3372058654"/>
                    </a:ext>
                  </a:extLst>
                </a:gridCol>
                <a:gridCol w="2701636">
                  <a:extLst>
                    <a:ext uri="{9D8B030D-6E8A-4147-A177-3AD203B41FA5}">
                      <a16:colId xmlns:a16="http://schemas.microsoft.com/office/drawing/2014/main" val="2462165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9949437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82955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Funding level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889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/>
                        <a:t>Phase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Feasibility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6 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Up to $100K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113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/>
                        <a:t>Phase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R&amp;D with commercialization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2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Up to $300K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093805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178AAC-2F61-6E45-B9D1-68F08B7CD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901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5012" y="250659"/>
            <a:ext cx="1028298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600" dirty="0"/>
              <a:t>Path Tracing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0422" y="1409700"/>
            <a:ext cx="11527857" cy="519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dirty="0">
                <a:latin typeface="+mn-lt"/>
              </a:rPr>
              <a:t>Think of path tracing as just one of the probes within the NDN Measurement Framework</a:t>
            </a:r>
          </a:p>
          <a:p>
            <a:r>
              <a:rPr lang="en-US" dirty="0">
                <a:latin typeface="+mn-lt"/>
              </a:rPr>
              <a:t>Challenges for tracing in ICN vs. in IP</a:t>
            </a:r>
          </a:p>
          <a:p>
            <a:pPr lvl="1"/>
            <a:r>
              <a:rPr lang="en-US" dirty="0">
                <a:latin typeface="+mn-lt"/>
              </a:rPr>
              <a:t>In IP: one next-hop, one path</a:t>
            </a:r>
          </a:p>
          <a:p>
            <a:pPr lvl="1"/>
            <a:r>
              <a:rPr lang="en-US" dirty="0">
                <a:latin typeface="+mn-lt"/>
              </a:rPr>
              <a:t>In ICN, due to Caching/Multiple paths/Forwarding strategy: path(s) followed by one Interest can change over time even if routing (i.e. FIB entry) doesn’t change</a:t>
            </a:r>
          </a:p>
          <a:p>
            <a:r>
              <a:rPr lang="en-US" dirty="0">
                <a:latin typeface="+mn-lt"/>
              </a:rPr>
              <a:t>Send a “trace” Interest to discover how a “regular” Interest would be routed</a:t>
            </a:r>
          </a:p>
          <a:p>
            <a:pPr lvl="1"/>
            <a:r>
              <a:rPr lang="en-US" dirty="0">
                <a:latin typeface="+mn-lt"/>
              </a:rPr>
              <a:t>Returns list of traversed nodes</a:t>
            </a:r>
          </a:p>
          <a:p>
            <a:pPr lvl="1"/>
            <a:r>
              <a:rPr lang="en-US" dirty="0">
                <a:latin typeface="+mn-lt"/>
              </a:rPr>
              <a:t>Associated RTTs</a:t>
            </a:r>
          </a:p>
          <a:p>
            <a:pPr lvl="1"/>
            <a:r>
              <a:rPr lang="en-US" dirty="0">
                <a:latin typeface="+mn-lt"/>
              </a:rPr>
              <a:t>Potentially other information as well</a:t>
            </a:r>
          </a:p>
          <a:p>
            <a:r>
              <a:rPr lang="en-US" dirty="0">
                <a:latin typeface="+mn-lt"/>
              </a:rPr>
              <a:t>Parameters in trace request include:</a:t>
            </a:r>
          </a:p>
          <a:p>
            <a:pPr lvl="1"/>
            <a:r>
              <a:rPr lang="en-US" dirty="0">
                <a:latin typeface="+mn-lt"/>
              </a:rPr>
              <a:t>Exploring multiple paths</a:t>
            </a:r>
          </a:p>
          <a:p>
            <a:pPr lvl="1"/>
            <a:r>
              <a:rPr lang="en-US" dirty="0">
                <a:latin typeface="+mn-lt"/>
              </a:rPr>
              <a:t>Discover all available paths while bypassing strategy</a:t>
            </a:r>
          </a:p>
          <a:p>
            <a:pPr lvl="1"/>
            <a:r>
              <a:rPr lang="en-US" dirty="0">
                <a:latin typeface="+mn-lt"/>
              </a:rPr>
              <a:t>Ignore cached content to discover producers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E024FF-6C1A-1942-BEF2-06428DFE8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16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10" y="1314810"/>
            <a:ext cx="6968836" cy="544476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D057-EA7F-6F49-B44F-7DDE9C515838}" type="slidenum">
              <a:rPr lang="en-US" smtClean="0"/>
              <a:t>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1B19E5-762C-4DC8-8D74-AF0555D56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012" y="250659"/>
            <a:ext cx="1028298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sz="3600" dirty="0"/>
              <a:t>NDN-Trace Design</a:t>
            </a:r>
          </a:p>
        </p:txBody>
      </p:sp>
    </p:spTree>
    <p:extLst>
      <p:ext uri="{BB962C8B-B14F-4D97-AF65-F5344CB8AC3E}">
        <p14:creationId xmlns:p14="http://schemas.microsoft.com/office/powerpoint/2010/main" val="2837498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9D1B99E-C316-4B7D-88D4-A203DB0FB37C}"/>
              </a:ext>
            </a:extLst>
          </p:cNvPr>
          <p:cNvSpPr/>
          <p:nvPr/>
        </p:nvSpPr>
        <p:spPr>
          <a:xfrm>
            <a:off x="114301" y="1684055"/>
            <a:ext cx="11786755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000" b="1" dirty="0" err="1"/>
              <a:t>CCNinfo</a:t>
            </a:r>
            <a:r>
              <a:rPr lang="en-US" sz="2000" dirty="0"/>
              <a:t> / </a:t>
            </a:r>
            <a:r>
              <a:rPr lang="en-US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Contrace</a:t>
            </a:r>
            <a:r>
              <a:rPr lang="en-US" sz="2000" dirty="0"/>
              <a:t> (</a:t>
            </a:r>
            <a:r>
              <a:rPr lang="en-US" sz="2000" dirty="0">
                <a:hlinkClick r:id="rId2"/>
              </a:rPr>
              <a:t>https://tools.ietf.org/html/draft-asaeda-icnrg-ccninfo-01</a:t>
            </a:r>
            <a:r>
              <a:rPr lang="en-US" sz="2000" dirty="0"/>
              <a:t>)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For tracing multiple paths:</a:t>
            </a:r>
          </a:p>
          <a:p>
            <a:pPr marL="1200121" lvl="2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requires PIT entries (created by trace requests) to be kept alive for some timeout period</a:t>
            </a:r>
          </a:p>
          <a:p>
            <a:pPr marL="1200121" lvl="2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represents a significant departure from the “flow balance” principle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Does not provide RTT measurements between the client node and intermediate nodes on the path</a:t>
            </a:r>
          </a:p>
          <a:p>
            <a:pPr marL="1200121" lvl="2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only provides RTT between client and the node where the content is found (same as ping)</a:t>
            </a:r>
          </a:p>
          <a:p>
            <a:pPr marL="1200121" lvl="2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also provides one-way delay, but requires synchronized clocks</a:t>
            </a:r>
          </a:p>
          <a:p>
            <a:pPr marL="742921" lvl="1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Trace built in the request packet as it travels upstream</a:t>
            </a:r>
          </a:p>
          <a:p>
            <a:endParaRPr 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000" b="1" dirty="0"/>
              <a:t>ICN Traceroute </a:t>
            </a:r>
            <a:r>
              <a:rPr lang="en-US" sz="2000" dirty="0"/>
              <a:t>(</a:t>
            </a:r>
            <a:r>
              <a:rPr lang="en-US" sz="2000" dirty="0">
                <a:hlinkClick r:id="rId3"/>
              </a:rPr>
              <a:t>https://tools.ietf.org/html/draft-mastorakis-icnrg-icntraceroute-03</a:t>
            </a:r>
            <a:r>
              <a:rPr lang="en-US" sz="2000" dirty="0"/>
              <a:t>)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Resembles the mechanism used by IP traceroute tool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Iteratively discovers the path by issuing Interests with a progressively increasing </a:t>
            </a:r>
            <a:r>
              <a:rPr lang="en-US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HopLimit</a:t>
            </a: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 field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Uses new </a:t>
            </a:r>
            <a:r>
              <a:rPr lang="en-US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PathSteering</a:t>
            </a: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 header:</a:t>
            </a:r>
          </a:p>
          <a:p>
            <a:pPr marL="1200121" lvl="2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constructed hop-by-hop while the reply travels back to the client</a:t>
            </a:r>
          </a:p>
          <a:p>
            <a:pPr marL="1200121" lvl="2" indent="-285744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included in subsequent trace requests that must be forwarded along the same path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2D3086-C9F9-447A-B1A0-A9257C7B6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012" y="250659"/>
            <a:ext cx="1028298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sz="3600" dirty="0"/>
              <a:t>Other Traceroute Proposals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4751DE-1A75-AC43-9E0C-A26E854DF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BC6B-7AE1-4F97-B9B4-1BA96F8898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91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NMF:</a:t>
            </a:r>
            <a:br>
              <a:rPr lang="en-US" sz="4400" dirty="0"/>
            </a:br>
            <a:r>
              <a:rPr lang="en-US" sz="4400" dirty="0"/>
              <a:t>NDN Network Measurement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5488187" cy="4023360"/>
          </a:xfrm>
        </p:spPr>
        <p:txBody>
          <a:bodyPr>
            <a:normAutofit/>
          </a:bodyPr>
          <a:lstStyle/>
          <a:p>
            <a:r>
              <a:rPr lang="en-US" sz="2400" dirty="0"/>
              <a:t>NDN-Trace is just one of the many “probes” of the </a:t>
            </a:r>
            <a:r>
              <a:rPr lang="en-US" sz="2400" b="1" dirty="0"/>
              <a:t>NDN Measurement Framework</a:t>
            </a:r>
            <a:r>
              <a:rPr lang="en-US" sz="2400" dirty="0"/>
              <a:t>.</a:t>
            </a:r>
          </a:p>
          <a:p>
            <a:r>
              <a:rPr lang="en-US" sz="2400" dirty="0"/>
              <a:t>Poster at ACM ICN’17</a:t>
            </a:r>
          </a:p>
          <a:p>
            <a:pPr lvl="1"/>
            <a:r>
              <a:rPr lang="en-US" dirty="0">
                <a:hlinkClick r:id="rId2"/>
              </a:rPr>
              <a:t>https://conferences.sigcomm.org/acm-icn/2017/proceedings/icn17-1005.pdf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09031-354C-4844-86A8-E2FD15ADA3A6}" type="slidenum">
              <a:rPr lang="en-US">
                <a:latin typeface="Calibri" panose="020F0502020204030204"/>
              </a:rPr>
              <a:pPr/>
              <a:t>8</a:t>
            </a:fld>
            <a:endParaRPr lang="en-US">
              <a:latin typeface="Calibri" panose="020F050202020403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0" y="1845734"/>
            <a:ext cx="4043680" cy="36929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559" y="4438217"/>
            <a:ext cx="5486400" cy="153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760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49714</TotalTime>
  <Words>1303</Words>
  <Application>Microsoft Office PowerPoint</Application>
  <PresentationFormat>Widescreen</PresentationFormat>
  <Paragraphs>215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Menlo</vt:lpstr>
      <vt:lpstr>Times New Roman</vt:lpstr>
      <vt:lpstr>Wingdings</vt:lpstr>
      <vt:lpstr>Office Theme</vt:lpstr>
      <vt:lpstr>Retrospect</vt:lpstr>
      <vt:lpstr>Network Measurement Framework and Path Tracing Utility for NDN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NMF: NDN Network Measurement Framework</vt:lpstr>
      <vt:lpstr>NMF: Status</vt:lpstr>
      <vt:lpstr>NMF: Basic Interaction</vt:lpstr>
      <vt:lpstr>NMF: Eventual Goals</vt:lpstr>
      <vt:lpstr>NMF: Protocol Details</vt:lpstr>
      <vt:lpstr>NMF: Protocol Details</vt:lpstr>
      <vt:lpstr>Old NDN-Trace Design</vt:lpstr>
      <vt:lpstr>Old NDN-Trace Design</vt:lpstr>
      <vt:lpstr>NDN-Trace: New “In-Forwarder” Design</vt:lpstr>
      <vt:lpstr>NDN-Trace: Router Behavior</vt:lpstr>
      <vt:lpstr>NDN-Trace: Request</vt:lpstr>
      <vt:lpstr>NDN-Trace: Reply</vt:lpstr>
      <vt:lpstr>NDN-Trace: Router Behavior</vt:lpstr>
      <vt:lpstr>Bypassing the Forwarding Strategy</vt:lpstr>
      <vt:lpstr>NDN-Trace: Future Work</vt:lpstr>
    </vt:vector>
  </TitlesOfParts>
  <Company>NIST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BGP-QoS for Inter-Domain Routing with  Multi-Dimensional QoS Requirements</dc:title>
  <dc:creator>Benmohamed, Lotfi</dc:creator>
  <cp:lastModifiedBy>Benmohamed, Lotfi (Fed)</cp:lastModifiedBy>
  <cp:revision>415</cp:revision>
  <cp:lastPrinted>2016-06-01T10:56:17Z</cp:lastPrinted>
  <dcterms:created xsi:type="dcterms:W3CDTF">2015-08-21T01:40:47Z</dcterms:created>
  <dcterms:modified xsi:type="dcterms:W3CDTF">2018-09-24T16:57:27Z</dcterms:modified>
</cp:coreProperties>
</file>