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A66D-A076-4F8C-BC11-53A40E78D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477C65-8A01-4E0F-B1C2-989368796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402FB-7FC7-4635-8AA2-B43E733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0F48F-2914-4925-AF62-B17C97AF8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4B8E0-0948-4223-9C22-D3A217B25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70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271EC-0F20-4BC3-9A57-6DA661F05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7E865A-BA2D-411A-AF44-701369F78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859D3-0FB4-4860-8018-8C6C7B005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5F929-4477-4746-B2F0-DD96BA1A2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E4194-C840-4D73-A559-FFFF33781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2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F67C45-B0AF-4B22-A7D1-FEF1165CDD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911F38-9BBA-42B8-94ED-475B0C73F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D66D-0334-48D1-BD12-A7D1CD471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61DEA-C7CC-4924-9216-426E83D06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389BF-5110-4947-B193-C5A4940D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00BAA-420D-4146-BC36-4BDAC13F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0DFD1-EA28-4DDD-AA4F-D55226FC2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A0FD9-EDE1-431A-98E1-86A19587B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6886D-D356-4662-B54E-E1A8109EB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01E7C-7180-47FA-8AAB-6D396557E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99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EA27E-2A61-47BB-9B70-ABA9E292A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DB212-7D6B-4A4A-B5CC-290DC7E90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CE51B-B99B-4355-9455-49B014F0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4CADF-EF12-4236-800A-9B056D22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7D6DD-DEC7-45D5-A6E3-E10EDDB02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0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07D7-4734-448D-8447-20CB4827D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3D1A3-9B49-4051-9778-66B8273B8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0E730-02FE-4B99-B5B1-A8D1CC5B6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32586-56A8-44B5-A83D-0ED2D6FD1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21EA3F-AD21-4847-8AB9-2DFCC3A8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479E5B-2F5F-4C39-9F3B-897694B54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41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BAB1-BD99-49F7-81E5-A51B3C5E8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40D6A-8E69-4CCB-BB2D-9E06D789F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0B2CE-2AE5-4452-AB84-404EEA23B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D31FE6-BEDB-4B3E-BCD2-517B9FD464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7A1F2-AB2A-452C-B592-336D0FC1E4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14F254-D029-4463-92D5-5F977BE7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0AC340-38B9-4AAD-8B1E-A11A567C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1F6D2-06EB-4F02-8951-F277D53D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7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C99EA-6509-4E7C-8DD6-29157E086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1DFB08-C189-46CF-85FF-9C81D99DA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66ABB-60A0-4F50-9271-1B241E47E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DCCD0F-ACBE-473F-8DE0-04E75C615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1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5896A-8075-45B0-A383-CEC2A5760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0DF91D-813E-4FD6-9F0D-2C6BA1911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1A14F-E6FB-4A9A-AA76-7F2D533B8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99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C2A16-FAC3-48E0-8896-45C86DF44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20CF1-0454-4D8B-B197-4FA0DE8E7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DD337-5EDC-4DAD-9CD1-32A220BDD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4E7E6-50FC-42D5-83F1-C4288A820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C7666-B59D-4342-8089-9C4BAF579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E85ABF-20FE-4026-97A2-263C6722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36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174FA-3225-4BAE-9AD1-77528437A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69B2AC-2FFA-48D9-8F9A-8226848BD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BCE78-2A5D-48D3-B605-833736AE8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4B9F8-A6CC-4C90-A1B1-CEC2991B3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4D7AF-1BF5-47CD-B628-B2D05AF14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B5ABC2-2917-4E0A-8624-1B5412F7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5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2B6D7-00E8-4A88-8D23-7A92441B4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53D016-C4F0-4988-8B74-AB54E9C77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BEFA9-280E-4516-B618-0C9BFD3C9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78FE6-BDAE-4A2D-B4CB-2E3E2B5E1B5E}" type="datetimeFigureOut">
              <a:rPr lang="en-US" smtClean="0"/>
              <a:t>4/24/2018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D50AA-CD18-41D3-AA15-C35BA85E49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B37A9-62DB-491B-B1BF-6442341E7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7CBA5-BB69-42A1-B1D3-DBF70D06E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3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8F0A5-0152-4E1D-BD78-D9825ABC3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4000" b="1" dirty="0">
                <a:solidFill>
                  <a:srgbClr val="7030A0"/>
                </a:solidFill>
              </a:rPr>
              <a:t>Model-driven &amp; AI-Enabled Inter-Cloud Optimization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1BAD54A-F8E7-4E0C-A63E-B83DF6944F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Architecture and Benefits</a:t>
            </a:r>
          </a:p>
          <a:p>
            <a:r>
              <a:rPr lang="en-US" sz="3200" dirty="0"/>
              <a:t>Ramki Krishnan</a:t>
            </a:r>
          </a:p>
        </p:txBody>
      </p:sp>
    </p:spTree>
    <p:extLst>
      <p:ext uri="{BB962C8B-B14F-4D97-AF65-F5344CB8AC3E}">
        <p14:creationId xmlns:p14="http://schemas.microsoft.com/office/powerpoint/2010/main" val="308651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AD89-10EC-457B-88C8-A4C6388D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54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31BC-A103-4199-9314-F6E83BE74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2026"/>
            <a:ext cx="10515600" cy="5214938"/>
          </a:xfrm>
        </p:spPr>
        <p:txBody>
          <a:bodyPr>
            <a:normAutofit/>
          </a:bodyPr>
          <a:lstStyle/>
          <a:p>
            <a:r>
              <a:rPr lang="es-ES" sz="2400" dirty="0"/>
              <a:t>What did we talk about so far?</a:t>
            </a:r>
          </a:p>
          <a:p>
            <a:pPr lvl="1"/>
            <a:r>
              <a:rPr lang="es-ES" sz="2000" dirty="0"/>
              <a:t>Model-driven &amp; AI-Enabled Inter-Cloud Optimization</a:t>
            </a:r>
          </a:p>
          <a:p>
            <a:pPr lvl="2"/>
            <a:r>
              <a:rPr lang="en-US" dirty="0"/>
              <a:t>5G/Edge Computing Use Cases – Dilip Krishnaswamy</a:t>
            </a:r>
          </a:p>
          <a:p>
            <a:pPr lvl="2"/>
            <a:endParaRPr lang="en-US" dirty="0"/>
          </a:p>
          <a:p>
            <a:r>
              <a:rPr lang="en-US" sz="2400" dirty="0"/>
              <a:t>Let us talk about the architectural requirements 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29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AD89-10EC-457B-88C8-A4C6388D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5" y="174626"/>
            <a:ext cx="11458575" cy="4254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End-to-end Reference Architecture – ONAP Perspective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31BC-A103-4199-9314-F6E83BE74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176" y="5943600"/>
            <a:ext cx="10248900" cy="914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b="1" dirty="0"/>
              <a:t>Discussion in Progress: Edge Automation Through ONAP WG </a:t>
            </a:r>
            <a:r>
              <a:rPr lang="en-US" sz="2500" dirty="0"/>
              <a:t>(https://wiki.onap.org/display/DW/Edge+Automation+through+ONAP)</a:t>
            </a:r>
          </a:p>
          <a:p>
            <a:pPr marL="0" indent="0">
              <a:buNone/>
            </a:pPr>
            <a:r>
              <a:rPr lang="en-US" sz="2200" b="1" dirty="0"/>
              <a:t>                      </a:t>
            </a:r>
            <a:endParaRPr lang="en-US" sz="1500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6AA8FEC2-5864-4048-8ACE-54DC04C93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67" y="746147"/>
            <a:ext cx="8277661" cy="51974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0BA134-0899-43C2-8C4C-4542B785AFC5}"/>
              </a:ext>
            </a:extLst>
          </p:cNvPr>
          <p:cNvSpPr txBox="1"/>
          <p:nvPr/>
        </p:nvSpPr>
        <p:spPr>
          <a:xfrm>
            <a:off x="9225976" y="2076450"/>
            <a:ext cx="215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*** This diagram is discussion in progress and not final ***</a:t>
            </a:r>
          </a:p>
        </p:txBody>
      </p:sp>
    </p:spTree>
    <p:extLst>
      <p:ext uri="{BB962C8B-B14F-4D97-AF65-F5344CB8AC3E}">
        <p14:creationId xmlns:p14="http://schemas.microsoft.com/office/powerpoint/2010/main" val="227047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AD89-10EC-457B-88C8-A4C6388D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54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Architecture - What do we need?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31BC-A103-4199-9314-F6E83BE74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2026"/>
            <a:ext cx="10515600" cy="5153024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Centralized Resource Management/Optimization</a:t>
            </a:r>
          </a:p>
          <a:p>
            <a:pPr lvl="1"/>
            <a:r>
              <a:rPr lang="en-US" sz="2000" dirty="0"/>
              <a:t>1000’s of Clouds</a:t>
            </a:r>
          </a:p>
          <a:p>
            <a:pPr lvl="1"/>
            <a:r>
              <a:rPr lang="en-US" sz="2000" dirty="0"/>
              <a:t>Probabilistic Decisioning</a:t>
            </a:r>
          </a:p>
          <a:p>
            <a:pPr lvl="1"/>
            <a:r>
              <a:rPr lang="en-US" sz="2000" dirty="0"/>
              <a:t>Multiple Solution Choices – Aggregate Data for scale, Data Collection time lag etc.</a:t>
            </a:r>
          </a:p>
          <a:p>
            <a:pPr lvl="1"/>
            <a:r>
              <a:rPr lang="en-US" sz="2000" dirty="0"/>
              <a:t>Several Constraints, need flexibility to easily add new constraints</a:t>
            </a:r>
          </a:p>
          <a:p>
            <a:pPr lvl="2"/>
            <a:r>
              <a:rPr lang="en-US" sz="1600" dirty="0"/>
              <a:t>Cost (Partner Cloud, Private Cloud etc.), Service SLA (Latency etc.)</a:t>
            </a:r>
          </a:p>
          <a:p>
            <a:pPr lvl="1"/>
            <a:r>
              <a:rPr lang="en-US" sz="2000" dirty="0"/>
              <a:t>Data Sources are often Aggregates, examples below</a:t>
            </a:r>
          </a:p>
          <a:p>
            <a:pPr lvl="2"/>
            <a:r>
              <a:rPr lang="en-US" dirty="0"/>
              <a:t>Partner/Public Cloud -- Cloud Region &amp; Tenant Resource (Compute/Network/Storage) Available Capacity &amp; Utilization; Cloud Region Energy Utilization </a:t>
            </a:r>
          </a:p>
          <a:p>
            <a:pPr lvl="2"/>
            <a:r>
              <a:rPr lang="en-US" dirty="0"/>
              <a:t>Private Cloud 	– Above + Cluster Capacity/Utilization etc.</a:t>
            </a:r>
          </a:p>
          <a:p>
            <a:pPr lvl="1"/>
            <a:r>
              <a:rPr lang="en-US" sz="2000" dirty="0"/>
              <a:t>Policies are often soft constraints, examples below</a:t>
            </a:r>
          </a:p>
          <a:p>
            <a:pPr lvl="2"/>
            <a:r>
              <a:rPr lang="en-US" dirty="0"/>
              <a:t>Find Cloud Regions(s) with least resource/energy utilization, least cost etc.</a:t>
            </a:r>
          </a:p>
          <a:p>
            <a:pPr lvl="1"/>
            <a:r>
              <a:rPr lang="en-US" sz="2000" dirty="0"/>
              <a:t>Automation Intelligence (AI) through Machine Learning (ML)</a:t>
            </a:r>
          </a:p>
          <a:p>
            <a:pPr lvl="2"/>
            <a:r>
              <a:rPr lang="en-US" dirty="0"/>
              <a:t>Use ML (non-linear regression etc.) techniques on operational data to predict the thresholds for soft/hard constraints</a:t>
            </a:r>
          </a:p>
          <a:p>
            <a:pPr lvl="2"/>
            <a:r>
              <a:rPr lang="en-US" dirty="0"/>
              <a:t>Update the thresholds for soft/hard constraints in a closed-loop operation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B164E0D-F4CB-4863-A704-851EEC6E9D7E}"/>
              </a:ext>
            </a:extLst>
          </p:cNvPr>
          <p:cNvSpPr txBox="1">
            <a:spLocks/>
          </p:cNvSpPr>
          <p:nvPr/>
        </p:nvSpPr>
        <p:spPr>
          <a:xfrm>
            <a:off x="1019176" y="5943600"/>
            <a:ext cx="10248900" cy="91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3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400" b="1" dirty="0"/>
              <a:t>Discussion in Progress: Edge Automation Through ONAP WG </a:t>
            </a:r>
            <a:r>
              <a:rPr lang="en-US" sz="2500" dirty="0"/>
              <a:t>(https://wiki.onap.org/display/DW/Edge+Automation+through+ONAP)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200" b="1" dirty="0"/>
              <a:t>                      </a:t>
            </a:r>
            <a:endParaRPr lang="en-US" sz="1500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71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AD89-10EC-457B-88C8-A4C6388D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54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Architecture - What do we need?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31BC-A103-4199-9314-F6E83BE74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2026"/>
            <a:ext cx="10515600" cy="5214938"/>
          </a:xfrm>
        </p:spPr>
        <p:txBody>
          <a:bodyPr>
            <a:normAutofit/>
          </a:bodyPr>
          <a:lstStyle/>
          <a:p>
            <a:r>
              <a:rPr lang="en-US" sz="2400" dirty="0"/>
              <a:t>Edge Resource Management/Optimization</a:t>
            </a:r>
          </a:p>
          <a:p>
            <a:pPr lvl="1"/>
            <a:r>
              <a:rPr lang="en-US" sz="2000" dirty="0"/>
              <a:t>1-10 Clouds</a:t>
            </a:r>
          </a:p>
          <a:p>
            <a:pPr lvl="1"/>
            <a:r>
              <a:rPr lang="en-US" sz="2000" dirty="0"/>
              <a:t>Accurate Decisioning</a:t>
            </a:r>
          </a:p>
          <a:p>
            <a:pPr lvl="1"/>
            <a:r>
              <a:rPr lang="en-US" sz="2000" dirty="0"/>
              <a:t>Single Solution Choice</a:t>
            </a:r>
          </a:p>
          <a:p>
            <a:pPr lvl="1"/>
            <a:r>
              <a:rPr lang="en-US" sz="2000" dirty="0"/>
              <a:t>Data Sources are Atomics, examples below</a:t>
            </a:r>
          </a:p>
          <a:p>
            <a:pPr lvl="2"/>
            <a:r>
              <a:rPr lang="en-US" dirty="0"/>
              <a:t>Partner/Public Cloud 	-- Workload (VM/Container) Resource (Compute/Network/Storage) Available Capacity &amp; Utilization etc.</a:t>
            </a:r>
          </a:p>
          <a:p>
            <a:pPr lvl="2"/>
            <a:r>
              <a:rPr lang="en-US" dirty="0"/>
              <a:t>Private Cloud 	– Above + Host Capacity/Utilization etc.</a:t>
            </a:r>
          </a:p>
          <a:p>
            <a:pPr lvl="2"/>
            <a:r>
              <a:rPr lang="en-US" dirty="0"/>
              <a:t>Inter-cloud latency, bandwidth etc.</a:t>
            </a:r>
          </a:p>
          <a:p>
            <a:pPr lvl="1"/>
            <a:r>
              <a:rPr lang="en-US" sz="2000" dirty="0"/>
              <a:t>Policies are often hard constraints, examples below</a:t>
            </a:r>
          </a:p>
          <a:p>
            <a:pPr lvl="2"/>
            <a:r>
              <a:rPr lang="en-US" dirty="0"/>
              <a:t>Find Cloud Regions(s) with SR-IOV support</a:t>
            </a:r>
          </a:p>
          <a:p>
            <a:pPr lvl="1"/>
            <a:r>
              <a:rPr lang="en-US" sz="2000" dirty="0"/>
              <a:t>Automation Intelligence (AI) through Machine Learning (ML)</a:t>
            </a:r>
          </a:p>
          <a:p>
            <a:pPr lvl="2"/>
            <a:r>
              <a:rPr lang="en-US" dirty="0"/>
              <a:t>Same as Central Resource Management/Optimization</a:t>
            </a:r>
          </a:p>
          <a:p>
            <a:pPr lvl="1"/>
            <a:r>
              <a:rPr lang="en-US" sz="2000" dirty="0"/>
              <a:t>Note: For some deployments, this function could be combined with the central component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CE30A3-349D-4484-BA92-CFE62CB93029}"/>
              </a:ext>
            </a:extLst>
          </p:cNvPr>
          <p:cNvSpPr txBox="1">
            <a:spLocks/>
          </p:cNvSpPr>
          <p:nvPr/>
        </p:nvSpPr>
        <p:spPr>
          <a:xfrm>
            <a:off x="1019176" y="5943600"/>
            <a:ext cx="10248900" cy="91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340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400" b="1"/>
              <a:t>Discussion in Progress: Edge Automation Through ONAP WG </a:t>
            </a:r>
            <a:r>
              <a:rPr lang="en-US" sz="2500"/>
              <a:t>(https://wiki.onap.org/display/DW/Edge+Automation+through+ONAP)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200" b="1"/>
              <a:t>                      </a:t>
            </a:r>
            <a:endParaRPr lang="en-US" sz="1500"/>
          </a:p>
          <a:p>
            <a:pPr lvl="1"/>
            <a:endParaRPr lang="en-US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5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5A33B4-3790-45DA-B13C-C15A2C9D4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D0FFDE-FF64-46B4-A20C-C8060858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60350"/>
            <a:ext cx="11949112" cy="487935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Resource Management/Optimization and Related Components</a:t>
            </a:r>
          </a:p>
        </p:txBody>
      </p:sp>
      <p:pic>
        <p:nvPicPr>
          <p:cNvPr id="1028" name="Picture 4" descr="https://wiki.onap.org/download/attachments/22250496/oof-minizinc.png?api=v2">
            <a:extLst>
              <a:ext uri="{FF2B5EF4-FFF2-40B4-BE49-F238E27FC236}">
                <a16:creationId xmlns:a16="http://schemas.microsoft.com/office/drawing/2014/main" id="{C26F8B42-8850-4196-BD41-CBF1051DA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367" y="1488599"/>
            <a:ext cx="5000625" cy="211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7C3B8C-F9DC-49CC-8431-A1C88088320F}"/>
              </a:ext>
            </a:extLst>
          </p:cNvPr>
          <p:cNvSpPr/>
          <p:nvPr/>
        </p:nvSpPr>
        <p:spPr>
          <a:xfrm>
            <a:off x="1566860" y="4658161"/>
            <a:ext cx="9529765" cy="13335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/>
            </a:solidFill>
            <a:prstDash val="sysDash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Designer &amp; Developer friendly </a:t>
            </a: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Domain-Specific Modelling Language for </a:t>
            </a: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Service Placement/Scheduling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Address </a:t>
            </a: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Central/Edge </a:t>
            </a: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Resource Management/Optimization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Masks</a:t>
            </a:r>
            <a:r>
              <a:rPr lang="en-US" sz="1600" dirty="0">
                <a:solidFill>
                  <a:srgbClr val="7030A0"/>
                </a:solidFill>
              </a:rPr>
              <a:t> the </a:t>
            </a:r>
            <a:r>
              <a:rPr lang="en-US" sz="1600" b="1" dirty="0">
                <a:solidFill>
                  <a:srgbClr val="7030A0"/>
                </a:solidFill>
              </a:rPr>
              <a:t>Mathematical complexity </a:t>
            </a:r>
            <a:r>
              <a:rPr lang="en-US" sz="1600" dirty="0">
                <a:solidFill>
                  <a:srgbClr val="7030A0"/>
                </a:solidFill>
              </a:rPr>
              <a:t>of optimization algorithms through </a:t>
            </a:r>
            <a:r>
              <a:rPr lang="en-US" sz="1600" b="1" dirty="0">
                <a:solidFill>
                  <a:srgbClr val="7030A0"/>
                </a:solidFill>
              </a:rPr>
              <a:t>Modelling</a:t>
            </a:r>
            <a:endParaRPr lang="en-US" sz="1600" b="1" dirty="0">
              <a:solidFill>
                <a:srgbClr val="7030A0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Flexibility</a:t>
            </a: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 to add </a:t>
            </a: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Custom optimizers </a:t>
            </a: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especially for Edge Resource Management/Optimization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Drive </a:t>
            </a:r>
            <a:r>
              <a:rPr lang="en-US" sz="1600" b="1" dirty="0">
                <a:solidFill>
                  <a:srgbClr val="7030A0"/>
                </a:solidFill>
                <a:cs typeface="Calibri" panose="020F0502020204030204" pitchFamily="34" charset="0"/>
              </a:rPr>
              <a:t>Service Creation Agility </a:t>
            </a:r>
            <a:r>
              <a:rPr lang="en-US" sz="1600" dirty="0">
                <a:solidFill>
                  <a:srgbClr val="7030A0"/>
                </a:solidFill>
                <a:cs typeface="Calibri" panose="020F0502020204030204" pitchFamily="34" charset="0"/>
              </a:rPr>
              <a:t>for 5G, Edge Computing etc.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F0FFD1-BC6E-4B7C-BA77-163E734839E3}"/>
              </a:ext>
            </a:extLst>
          </p:cNvPr>
          <p:cNvSpPr/>
          <p:nvPr/>
        </p:nvSpPr>
        <p:spPr>
          <a:xfrm>
            <a:off x="828675" y="6120513"/>
            <a:ext cx="10944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Discussion in Progress</a:t>
            </a:r>
            <a:r>
              <a:rPr lang="en-US" dirty="0"/>
              <a:t>: </a:t>
            </a:r>
            <a:r>
              <a:rPr lang="en-US" b="1" dirty="0"/>
              <a:t>ONAP Optimization Framework (OOF) -- </a:t>
            </a:r>
            <a:r>
              <a:rPr lang="en-US" sz="1400" dirty="0"/>
              <a:t>https://wiki.onap.org/pages/viewpage.action?pageId=3247288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D25B10-A2B8-4FEA-A561-E8E221299D3B}"/>
              </a:ext>
            </a:extLst>
          </p:cNvPr>
          <p:cNvSpPr txBox="1"/>
          <p:nvPr/>
        </p:nvSpPr>
        <p:spPr>
          <a:xfrm>
            <a:off x="11149012" y="3029030"/>
            <a:ext cx="98107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 Flexibility to add Custom Optimizers</a:t>
            </a:r>
          </a:p>
        </p:txBody>
      </p:sp>
      <p:pic>
        <p:nvPicPr>
          <p:cNvPr id="8" name="Picture 7" descr="A screenshot of a cell phone screen with text&#10;&#10;Description generated with very high confidence">
            <a:extLst>
              <a:ext uri="{FF2B5EF4-FFF2-40B4-BE49-F238E27FC236}">
                <a16:creationId xmlns:a16="http://schemas.microsoft.com/office/drawing/2014/main" id="{9127AF94-87C4-477C-A164-AB5C35B50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31" y="884839"/>
            <a:ext cx="5501536" cy="29700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7D5F24-BA92-49A7-AEB7-A4BFE83716F4}"/>
              </a:ext>
            </a:extLst>
          </p:cNvPr>
          <p:cNvSpPr txBox="1"/>
          <p:nvPr/>
        </p:nvSpPr>
        <p:spPr>
          <a:xfrm>
            <a:off x="6723119" y="852968"/>
            <a:ext cx="4591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Model-driven Optimization Libraries – Minizinc etc.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DE28CF-9BCB-40C6-9CFD-CDC575023C09}"/>
              </a:ext>
            </a:extLst>
          </p:cNvPr>
          <p:cNvSpPr txBox="1"/>
          <p:nvPr/>
        </p:nvSpPr>
        <p:spPr>
          <a:xfrm>
            <a:off x="3048000" y="3952919"/>
            <a:ext cx="60960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		ML Component                                                                           </a:t>
            </a:r>
            <a:r>
              <a:rPr lang="en-US" sz="1600" dirty="0"/>
              <a:t>Use Operational data to predict the thresholds for soft/hard constraints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C6C6B3-476D-4B97-BE87-8E364BB185D9}"/>
              </a:ext>
            </a:extLst>
          </p:cNvPr>
          <p:cNvSpPr txBox="1"/>
          <p:nvPr/>
        </p:nvSpPr>
        <p:spPr>
          <a:xfrm>
            <a:off x="1795462" y="811374"/>
            <a:ext cx="2505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Architectural Framework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B3F6A-B5F1-4A48-AACF-653487ECF216}"/>
              </a:ext>
            </a:extLst>
          </p:cNvPr>
          <p:cNvSpPr txBox="1"/>
          <p:nvPr/>
        </p:nvSpPr>
        <p:spPr>
          <a:xfrm>
            <a:off x="2440780" y="6488668"/>
            <a:ext cx="774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This </a:t>
            </a:r>
            <a:r>
              <a:rPr lang="en-US"/>
              <a:t>is an </a:t>
            </a:r>
            <a:r>
              <a:rPr lang="en-US" dirty="0"/>
              <a:t>exemplary architectural framework/implementation choice </a:t>
            </a:r>
          </a:p>
        </p:txBody>
      </p:sp>
    </p:spTree>
    <p:extLst>
      <p:ext uri="{BB962C8B-B14F-4D97-AF65-F5344CB8AC3E}">
        <p14:creationId xmlns:p14="http://schemas.microsoft.com/office/powerpoint/2010/main" val="2030221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AAD89-10EC-457B-88C8-A4C6388DB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54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Upcoming Talks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31BC-A103-4199-9314-F6E83BE74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2026"/>
            <a:ext cx="10515600" cy="5214938"/>
          </a:xfrm>
        </p:spPr>
        <p:txBody>
          <a:bodyPr>
            <a:normAutofit/>
          </a:bodyPr>
          <a:lstStyle/>
          <a:p>
            <a:r>
              <a:rPr lang="en-US" sz="2400" dirty="0"/>
              <a:t>“Recent Trends in Constraint Optimization and Satisfaction” -- </a:t>
            </a:r>
            <a:r>
              <a:rPr lang="es-ES" sz="2400" dirty="0"/>
              <a:t>Nina Narodytska</a:t>
            </a:r>
          </a:p>
          <a:p>
            <a:pPr marL="0" indent="0">
              <a:buNone/>
            </a:pPr>
            <a:endParaRPr lang="es-ES" sz="2400" dirty="0"/>
          </a:p>
          <a:p>
            <a:r>
              <a:rPr lang="en-AU" sz="2400" dirty="0">
                <a:ln w="22225">
                  <a:noFill/>
                  <a:prstDash val="solid"/>
                </a:ln>
                <a:cs typeface="Times New Roman" panose="02020603050405020304" pitchFamily="18" charset="0"/>
              </a:rPr>
              <a:t>“SCOR: </a:t>
            </a:r>
            <a:r>
              <a:rPr lang="en-AU" sz="2400" dirty="0">
                <a:ln w="22225">
                  <a:noFill/>
                  <a:prstDash val="solid"/>
                </a:ln>
              </a:rPr>
              <a:t>Software-defined Constraint Optimal Routing platform for SDN” – </a:t>
            </a:r>
            <a:r>
              <a:rPr lang="en-AU" sz="24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Siamak Layeghy</a:t>
            </a:r>
          </a:p>
          <a:p>
            <a:pPr lvl="1"/>
            <a:r>
              <a:rPr lang="en-AU" sz="20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Model-driven Minizinc application for constrained-based Routing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67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403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Model-driven &amp; AI-Enabled Inter-Cloud Optimization</vt:lpstr>
      <vt:lpstr>Introduction</vt:lpstr>
      <vt:lpstr>End-to-end Reference Architecture – ONAP Perspective</vt:lpstr>
      <vt:lpstr>Architecture - What do we need? (1)</vt:lpstr>
      <vt:lpstr>Architecture - What do we need? (2)</vt:lpstr>
      <vt:lpstr>Resource Management/Optimization and Related Components</vt:lpstr>
      <vt:lpstr>Upcoming Talks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Model-driven &amp; AI-Enabled Inter-Cloud Optimization</dc:title>
  <dc:creator>Ramki Krishnan</dc:creator>
  <cp:lastModifiedBy>Ramki Krishnan</cp:lastModifiedBy>
  <cp:revision>47</cp:revision>
  <dcterms:created xsi:type="dcterms:W3CDTF">2018-04-22T21:14:47Z</dcterms:created>
  <dcterms:modified xsi:type="dcterms:W3CDTF">2018-04-24T16:50:23Z</dcterms:modified>
</cp:coreProperties>
</file>