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4" r:id="rId2"/>
  </p:sldMasterIdLst>
  <p:notesMasterIdLst>
    <p:notesMasterId r:id="rId36"/>
  </p:notesMasterIdLst>
  <p:handoutMasterIdLst>
    <p:handoutMasterId r:id="rId37"/>
  </p:handoutMasterIdLst>
  <p:sldIdLst>
    <p:sldId id="454" r:id="rId3"/>
    <p:sldId id="455" r:id="rId4"/>
    <p:sldId id="477" r:id="rId5"/>
    <p:sldId id="520" r:id="rId6"/>
    <p:sldId id="527" r:id="rId7"/>
    <p:sldId id="545" r:id="rId8"/>
    <p:sldId id="491" r:id="rId9"/>
    <p:sldId id="539" r:id="rId10"/>
    <p:sldId id="529" r:id="rId11"/>
    <p:sldId id="540" r:id="rId12"/>
    <p:sldId id="541" r:id="rId13"/>
    <p:sldId id="542" r:id="rId14"/>
    <p:sldId id="543" r:id="rId15"/>
    <p:sldId id="547" r:id="rId16"/>
    <p:sldId id="530" r:id="rId17"/>
    <p:sldId id="534" r:id="rId18"/>
    <p:sldId id="535" r:id="rId19"/>
    <p:sldId id="531" r:id="rId20"/>
    <p:sldId id="532" r:id="rId21"/>
    <p:sldId id="536" r:id="rId22"/>
    <p:sldId id="553" r:id="rId23"/>
    <p:sldId id="537" r:id="rId24"/>
    <p:sldId id="533" r:id="rId25"/>
    <p:sldId id="548" r:id="rId26"/>
    <p:sldId id="552" r:id="rId27"/>
    <p:sldId id="554" r:id="rId28"/>
    <p:sldId id="555" r:id="rId29"/>
    <p:sldId id="556" r:id="rId30"/>
    <p:sldId id="557" r:id="rId31"/>
    <p:sldId id="558" r:id="rId32"/>
    <p:sldId id="559" r:id="rId33"/>
    <p:sldId id="560" r:id="rId34"/>
    <p:sldId id="366" r:id="rId35"/>
  </p:sldIdLst>
  <p:sldSz cx="9144000" cy="6858000" type="screen4x3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3D6493"/>
    <a:srgbClr val="FFCA00"/>
    <a:srgbClr val="F3F0E6"/>
    <a:srgbClr val="6AA5F2"/>
    <a:srgbClr val="EFE1B5"/>
    <a:srgbClr val="E7D391"/>
    <a:srgbClr val="BFBFBF"/>
    <a:srgbClr val="A76E6E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4" autoAdjust="0"/>
    <p:restoredTop sz="87267" autoAdjust="0"/>
  </p:normalViewPr>
  <p:slideViewPr>
    <p:cSldViewPr>
      <p:cViewPr>
        <p:scale>
          <a:sx n="60" d="100"/>
          <a:sy n="60" d="100"/>
        </p:scale>
        <p:origin x="1068" y="15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C7C12-D919-4267-B284-E5CA84C19077}" type="datetimeFigureOut">
              <a:rPr lang="en-AU" smtClean="0"/>
              <a:t>21/04/2018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C31778-E79C-4764-803E-05975986D4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15457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FBFD7-51C6-4C55-9445-B2E30C1FFF2D}" type="datetimeFigureOut">
              <a:rPr lang="en-AU" smtClean="0"/>
              <a:t>21/04/2018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4F1DC-2826-46AF-9B82-129899EC38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66551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sz="1200" kern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4F1DC-2826-46AF-9B82-129899EC3874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43886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16A6B-D1A1-4EC3-BDF9-8F6FCC656AF4}" type="slidenum">
              <a:rPr lang="en-AU" smtClean="0"/>
              <a:t>28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94815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16A6B-D1A1-4EC3-BDF9-8F6FCC656AF4}" type="slidenum">
              <a:rPr lang="en-AU" smtClean="0"/>
              <a:t>29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018821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16A6B-D1A1-4EC3-BDF9-8F6FCC656AF4}" type="slidenum">
              <a:rPr lang="en-AU" smtClean="0"/>
              <a:t>30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63869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16A6B-D1A1-4EC3-BDF9-8F6FCC656AF4}" type="slidenum">
              <a:rPr lang="en-AU" smtClean="0"/>
              <a:t>31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70843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16A6B-D1A1-4EC3-BDF9-8F6FCC656AF4}" type="slidenum">
              <a:rPr lang="en-AU" smtClean="0"/>
              <a:t>32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755550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200" b="1" dirty="0">
              <a:latin typeface="Georgia" panose="02040502050405020303" pitchFamily="18" charset="0"/>
            </a:endParaRP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4F1DC-2826-46AF-9B82-129899EC3874}" type="slidenum">
              <a:rPr lang="en-AU" smtClean="0"/>
              <a:t>33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91511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sz="1400" b="0" i="1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4F1DC-2826-46AF-9B82-129899EC3874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3918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4F1DC-2826-46AF-9B82-129899EC3874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3076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4F1DC-2826-46AF-9B82-129899EC3874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694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</a:t>
            </a:r>
            <a: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digs = ceil(log(10.0,int2float(N)));</a:t>
            </a:r>
            <a:br>
              <a:rPr lang="en-AU" dirty="0"/>
            </a:br>
            <a:br>
              <a:rPr lang="en-AU" dirty="0"/>
            </a:br>
            <a:endParaRPr lang="en-AU" sz="12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output </a:t>
            </a:r>
            <a: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 </a:t>
            </a:r>
            <a:r>
              <a:rPr lang="en-A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show_int</a:t>
            </a:r>
            <a: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en-A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digs,puzzle</a:t>
            </a:r>
            <a: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</a:t>
            </a:r>
            <a:r>
              <a:rPr lang="en-A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i,j</a:t>
            </a:r>
            <a: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]) ++ " " ++</a:t>
            </a:r>
            <a:b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A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</a:t>
            </a:r>
            <a: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 mod S == 0 </a:t>
            </a:r>
            <a:r>
              <a:rPr lang="en-A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 </a:t>
            </a:r>
            <a: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" </a:t>
            </a:r>
            <a:r>
              <a:rPr lang="en-A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else </a:t>
            </a:r>
            <a: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"" </a:t>
            </a:r>
            <a:r>
              <a:rPr lang="en-AU" sz="12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endif</a:t>
            </a:r>
            <a:r>
              <a:rPr lang="en-A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++</a:t>
            </a:r>
            <a:b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A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</a:t>
            </a:r>
            <a: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 == N /\ </a:t>
            </a:r>
            <a:r>
              <a:rPr lang="en-A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!= N </a:t>
            </a:r>
            <a:r>
              <a:rPr lang="en-A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</a:t>
            </a:r>
            <a:br>
              <a:rPr lang="en-A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A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</a:t>
            </a:r>
            <a:r>
              <a:rPr lang="en-A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mod S == 0 </a:t>
            </a:r>
            <a:r>
              <a:rPr lang="en-A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 </a:t>
            </a:r>
            <a: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"\n\n" </a:t>
            </a:r>
            <a:r>
              <a:rPr lang="en-A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else </a:t>
            </a:r>
            <a: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"\n" </a:t>
            </a:r>
            <a:r>
              <a:rPr lang="en-AU" sz="12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endif</a:t>
            </a:r>
            <a:br>
              <a:rPr lang="en-A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A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else </a:t>
            </a:r>
            <a: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"" </a:t>
            </a:r>
            <a:r>
              <a:rPr lang="en-AU" sz="12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endif</a:t>
            </a:r>
            <a:br>
              <a:rPr lang="en-A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| </a:t>
            </a:r>
            <a:r>
              <a:rPr lang="en-A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i,j</a:t>
            </a:r>
            <a: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A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</a:t>
            </a:r>
            <a:r>
              <a:rPr lang="en-A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PuzzleRange</a:t>
            </a:r>
            <a: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] ++ ["\n"];</a:t>
            </a:r>
            <a:r>
              <a:rPr lang="en-AU" dirty="0"/>
              <a:t> </a:t>
            </a:r>
            <a:br>
              <a:rPr lang="en-AU" dirty="0"/>
            </a:b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4F1DC-2826-46AF-9B82-129899EC3874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32935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4F1DC-2826-46AF-9B82-129899EC3874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46225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have a feeling how this new interface</a:t>
            </a:r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makes it easy to create QoS routing applications, I use another example: the maximum residual capacity. </a:t>
            </a:r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 </a:t>
            </a:r>
          </a:p>
          <a:p>
            <a:endParaRPr lang="en-AU" sz="120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  <a:sym typeface="Wingdings" panose="05000000000000000000" pitchFamily="2" charset="2"/>
            </a:endParaRPr>
          </a:p>
          <a:p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In Maximum residual capacity, each flow is placed where the remaining capacity after placing the flow is the maximum in the bottleneck. This helps to route more con-current flows in the same network by load balancing.</a:t>
            </a:r>
          </a:p>
          <a:p>
            <a:endParaRPr lang="en-AU" sz="120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  <a:sym typeface="Wingdings" panose="05000000000000000000" pitchFamily="2" charset="2"/>
            </a:endParaRPr>
          </a:p>
          <a:p>
            <a: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the formal problem definition:</a:t>
            </a:r>
          </a:p>
          <a:p>
            <a: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states that for a Graph</a:t>
            </a:r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 </a:t>
            </a:r>
            <a:r>
              <a:rPr lang="en-AU" sz="1200" b="1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</a:t>
            </a:r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nodes and </a:t>
            </a:r>
            <a:r>
              <a:rPr lang="en-AU" sz="1200" b="1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</a:t>
            </a:r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links and a set of </a:t>
            </a:r>
            <a:r>
              <a:rPr lang="en-AU" sz="1200" b="1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flows with </a:t>
            </a:r>
            <a:r>
              <a:rPr lang="en-AU" sz="1200" b="1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</a:t>
            </a:r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demands, find the maximum of </a:t>
            </a:r>
            <a:r>
              <a:rPr lang="en-AU" sz="1200" b="1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</a:t>
            </a:r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a way that</a:t>
            </a:r>
            <a:endParaRPr lang="en-AU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flow</a:t>
            </a:r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can be directed through </a:t>
            </a:r>
            <a:r>
              <a:rPr lang="en-AU" sz="1200" b="1" i="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Py_i</a:t>
            </a:r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paths</a:t>
            </a:r>
          </a:p>
          <a:p>
            <a: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the total number of paths that a flow can be routed is just</a:t>
            </a:r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AU" sz="1200" b="1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endParaRPr lang="en-AU" sz="12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the flow cannot</a:t>
            </a:r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 splitted into separate paths</a:t>
            </a:r>
          </a:p>
          <a:p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the total flow of a link </a:t>
            </a:r>
            <a:r>
              <a:rPr lang="en-AU" sz="1200" b="1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</a:t>
            </a:r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the sum of all flows going through that link</a:t>
            </a:r>
          </a:p>
          <a:p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should be less than the capacity of the link</a:t>
            </a:r>
          </a:p>
          <a:p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</a:t>
            </a:r>
            <a:r>
              <a:rPr lang="en-AU" sz="1200" b="1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</a:t>
            </a:r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remaining capacity of the links</a:t>
            </a:r>
          </a:p>
          <a:p>
            <a:endParaRPr lang="en-AU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could not find the exact implementation of this algorithm</a:t>
            </a:r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python but I found a similar example which is called “Maximum Con-current Flow” </a:t>
            </a:r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  </a:t>
            </a:r>
          </a:p>
          <a:p>
            <a:endParaRPr lang="en-AU" sz="120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  <a:sym typeface="Wingdings" panose="05000000000000000000" pitchFamily="2" charset="2"/>
            </a:endParaRPr>
          </a:p>
          <a:p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It is written in 400 lines of code.</a:t>
            </a:r>
          </a:p>
          <a:p>
            <a:endParaRPr lang="en-AU" sz="120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  <a:sym typeface="Wingdings" panose="05000000000000000000" pitchFamily="2" charset="2"/>
            </a:endParaRPr>
          </a:p>
          <a:p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Now let see how this algorithm is implemented in the new northbound interface.  </a:t>
            </a:r>
          </a:p>
          <a:p>
            <a:endParaRPr lang="en-AU" sz="120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  <a:sym typeface="Wingdings" panose="05000000000000000000" pitchFamily="2" charset="2"/>
            </a:endParaRPr>
          </a:p>
          <a:p>
            <a:r>
              <a:rPr lang="en-AU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It is created by adding the residual capacity predicate to the path predicate. And this is the real implementation of the algorithm in the new northbound interface.</a:t>
            </a:r>
            <a:endParaRPr lang="en-AU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AU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AU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AU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AU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AU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commodity: </a:t>
            </a:r>
            <a:r>
              <a:rPr lang="en-AU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A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∈ P</a:t>
            </a:r>
          </a:p>
          <a:p>
            <a:endParaRPr lang="en-AU" sz="120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 of routes </a:t>
            </a:r>
            <a: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(paths) </a:t>
            </a:r>
            <a:r>
              <a:rPr lang="en-AU" sz="120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Π</a:t>
            </a:r>
            <a:r>
              <a:rPr lang="en-AU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A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{</a:t>
            </a:r>
            <a:r>
              <a:rPr lang="en-AU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π</a:t>
            </a:r>
            <a:r>
              <a:rPr lang="en-AU" sz="1200" b="1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ik</a:t>
            </a:r>
            <a:r>
              <a:rPr lang="en-A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AU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 = </a:t>
            </a:r>
            <a:r>
              <a:rPr lang="en-A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1,</a:t>
            </a:r>
            <a:r>
              <a:rPr lang="en-AU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...</a:t>
            </a:r>
            <a:r>
              <a:rPr lang="en-A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en-AU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</a:t>
            </a:r>
            <a:r>
              <a:rPr lang="en-A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 </a:t>
            </a:r>
            <a: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node </a:t>
            </a:r>
            <a:r>
              <a:rPr lang="en-AU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</a:t>
            </a:r>
            <a:r>
              <a:rPr lang="en-A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node </a:t>
            </a:r>
            <a:r>
              <a:rPr lang="en-AU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</a:t>
            </a:r>
            <a:r>
              <a:rPr lang="en-AU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(there are </a:t>
            </a:r>
            <a:r>
              <a:rPr lang="en-AU" sz="1200" b="1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</a:t>
            </a:r>
            <a:r>
              <a:rPr lang="en-AU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paths)</a:t>
            </a:r>
            <a:b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AU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Let </a:t>
            </a:r>
            <a:r>
              <a:rPr lang="en-AU" sz="1200" b="1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xik</a:t>
            </a:r>
            <a:r>
              <a:rPr lang="en-A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denote a 0/1 variable, which equals 1 if </a:t>
            </a:r>
            <a:r>
              <a:rPr lang="en-AU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π</a:t>
            </a:r>
            <a:r>
              <a:rPr lang="en-AU" sz="1200" b="1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ik</a:t>
            </a:r>
            <a:r>
              <a:rPr lang="en-A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A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the path for </a:t>
            </a:r>
            <a:r>
              <a:rPr lang="en-A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commodity </a:t>
            </a:r>
            <a:r>
              <a:rPr lang="en-AU" sz="1200" b="1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AU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is 0 otherwise.</a:t>
            </a:r>
          </a:p>
          <a:p>
            <a:endParaRPr lang="en-AU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binary variable </a:t>
            </a:r>
            <a:r>
              <a:rPr lang="en-AU" sz="1200" b="1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akij</a:t>
            </a:r>
            <a:r>
              <a:rPr lang="en-A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indicates whether or not path </a:t>
            </a:r>
            <a:r>
              <a:rPr lang="en-AU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π</a:t>
            </a:r>
            <a:r>
              <a:rPr lang="en-AU" sz="1200" b="1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ik</a:t>
            </a:r>
            <a:r>
              <a:rPr lang="en-A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uses the </a:t>
            </a:r>
            <a:r>
              <a:rPr lang="en-A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arc </a:t>
            </a:r>
            <a:r>
              <a:rPr lang="en-AU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 </a:t>
            </a:r>
            <a:r>
              <a:rPr lang="en-A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∈ A</a:t>
            </a:r>
            <a:b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b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AU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b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br>
              <a:rPr lang="en-AU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4F1DC-2826-46AF-9B82-129899EC3874}" type="slidenum">
              <a:rPr lang="en-AU" smtClean="0"/>
              <a:t>21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30365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16A6B-D1A1-4EC3-BDF9-8F6FCC656AF4}" type="slidenum">
              <a:rPr lang="en-AU" smtClean="0"/>
              <a:t>26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5605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16A6B-D1A1-4EC3-BDF9-8F6FCC656AF4}" type="slidenum">
              <a:rPr lang="en-AU" smtClean="0"/>
              <a:t>27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71837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0D0C-B7E2-4078-AD18-32D07D075229}" type="datetime1">
              <a:rPr lang="en-AU" smtClean="0"/>
              <a:t>21/04/2018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12383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660F-C136-44CE-8EC7-49E7F0F8EF4F}" type="datetime1">
              <a:rPr lang="en-AU" smtClean="0"/>
              <a:t>21/04/2018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9002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38C1-C6A2-4E75-ADFF-F219A1453C41}" type="datetime1">
              <a:rPr lang="en-AU" smtClean="0"/>
              <a:t>21/04/2018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2453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813" y="1537447"/>
            <a:ext cx="7826281" cy="1627093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813" y="3218329"/>
            <a:ext cx="7826281" cy="86061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300"/>
              </a:spcBef>
              <a:buFont typeface="Wingdings 2" pitchFamily="18" charset="2"/>
              <a:buNone/>
              <a:defRPr sz="18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56112054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2265694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371725" y="381000"/>
            <a:ext cx="4400550" cy="3048000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350" y="4146363"/>
            <a:ext cx="7856538" cy="1470025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5620871"/>
            <a:ext cx="7856538" cy="61408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33034687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17059"/>
            <a:ext cx="7772400" cy="165506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662979"/>
            <a:ext cx="7772400" cy="1500187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ctr" defTabSz="914400" rtl="0" eaLnBrk="1" latinLnBrk="0" hangingPunct="1">
              <a:lnSpc>
                <a:spcPts val="2000"/>
              </a:lnSpc>
              <a:spcBef>
                <a:spcPts val="2000"/>
              </a:spcBef>
              <a:buFont typeface="Wingdings 2" pitchFamily="18" charset="2"/>
              <a:buNone/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42142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" y="6477000"/>
            <a:ext cx="7924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/>
            <a:endParaRPr lang="en-US" sz="10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048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746" y="1143001"/>
            <a:ext cx="8077200" cy="5572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26074" y="1773238"/>
            <a:ext cx="8071338" cy="4627562"/>
          </a:xfrm>
        </p:spPr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811966" y="6632575"/>
            <a:ext cx="762000" cy="230188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pPr defTabSz="457200"/>
            <a:fld id="{57C8E847-9200-4E8D-9DDF-ED0B6262876B}" type="slidenum">
              <a:rPr lang="de-CH">
                <a:solidFill>
                  <a:prstClr val="black"/>
                </a:solidFill>
              </a:rPr>
              <a:pPr defTabSz="457200"/>
              <a:t>‹#›</a:t>
            </a:fld>
            <a:endParaRPr lang="de-CH">
              <a:solidFill>
                <a:prstClr val="black"/>
              </a:solidFill>
            </a:endParaRPr>
          </a:p>
          <a:p>
            <a:pPr defTabSz="457200"/>
            <a:endParaRPr lang="de-C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799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7EF5-E986-4052-AD47-A6AEAD3722EA}" type="datetime1">
              <a:rPr lang="en-AU" smtClean="0"/>
              <a:t>21/04/2018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2F7518CC-C3C5-483C-AF75-AE60EC805493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3706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0FE1-6365-4BBC-98BF-CAF30643A483}" type="datetime1">
              <a:rPr lang="en-AU" smtClean="0"/>
              <a:t>21/04/2018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7823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600CE-DD9B-415C-9A9A-579541DF5A2E}" type="datetime1">
              <a:rPr lang="en-AU" smtClean="0"/>
              <a:t>21/04/2018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7860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84F3-E9B2-478F-9259-BB4471A9E185}" type="datetime1">
              <a:rPr lang="en-AU" smtClean="0"/>
              <a:t>21/04/2018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353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2285-F0A3-475B-BFB8-BF4FCFF2FA27}" type="datetime1">
              <a:rPr lang="en-AU" smtClean="0"/>
              <a:t>21/04/2018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5677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1365B-670E-4AB0-AA63-AB0A60B984B5}" type="datetime1">
              <a:rPr lang="en-AU" smtClean="0"/>
              <a:t>21/04/2018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35951" y="6492875"/>
            <a:ext cx="2133600" cy="365125"/>
          </a:xfrm>
        </p:spPr>
        <p:txBody>
          <a:bodyPr/>
          <a:lstStyle/>
          <a:p>
            <a:fld id="{2F7518CC-C3C5-483C-AF75-AE60EC80549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314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54F31-BEC8-4B19-9ACB-1D148BB26700}" type="datetime1">
              <a:rPr lang="en-AU" smtClean="0"/>
              <a:t>21/04/2018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2515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4930-3CF3-428F-AE0C-AE91A41E36D8}" type="datetime1">
              <a:rPr lang="en-AU" smtClean="0"/>
              <a:t>21/04/2018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379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988DF-803F-49FB-8061-950CBA938F56}" type="datetime1">
              <a:rPr lang="en-AU" smtClean="0"/>
              <a:t>21/04/2018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518CC-C3C5-483C-AF75-AE60EC80549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8875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1350" y="452343"/>
            <a:ext cx="7856538" cy="73070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565" y="1600200"/>
            <a:ext cx="7878788" cy="4639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636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90" r:id="rId5"/>
    <p:sldLayoutId id="2147483691" r:id="rId6"/>
  </p:sldLayoutIdLst>
  <p:transition spd="slow">
    <p:fade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Gill Sans"/>
          <a:ea typeface="+mj-ea"/>
          <a:cs typeface="Gill San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Font typeface="Wingdings 2" pitchFamily="18" charset="2"/>
        <a:buChar char=""/>
        <a:defRPr sz="3600" kern="1200">
          <a:solidFill>
            <a:schemeClr val="tx1"/>
          </a:solidFill>
          <a:latin typeface="Gill Sans"/>
          <a:ea typeface="+mn-ea"/>
          <a:cs typeface="Gill San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3200" kern="1200">
          <a:solidFill>
            <a:schemeClr val="tx1"/>
          </a:solidFill>
          <a:latin typeface="Gill Sans"/>
          <a:ea typeface="+mn-ea"/>
          <a:cs typeface="Gill Sans"/>
        </a:defRPr>
      </a:lvl2pPr>
      <a:lvl3pPr marL="9683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3200" kern="1200">
          <a:solidFill>
            <a:schemeClr val="tx1"/>
          </a:solidFill>
          <a:latin typeface="Gill Sans"/>
          <a:ea typeface="+mn-ea"/>
          <a:cs typeface="Gill San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3200" kern="1200">
          <a:solidFill>
            <a:schemeClr val="tx1"/>
          </a:solidFill>
          <a:latin typeface="Gill Sans"/>
          <a:ea typeface="+mn-ea"/>
          <a:cs typeface="Gill Sans"/>
        </a:defRPr>
      </a:lvl4pPr>
      <a:lvl5pPr marL="15462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3200" kern="1200">
          <a:solidFill>
            <a:schemeClr val="tx1"/>
          </a:solidFill>
          <a:latin typeface="Gill Sans"/>
          <a:ea typeface="+mn-ea"/>
          <a:cs typeface="Gill San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8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tackoverflow.com/questions/1697334/algorithm-for-solving-sudoku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762" y="1489316"/>
            <a:ext cx="9036496" cy="1762646"/>
          </a:xfrm>
          <a:ln>
            <a:noFill/>
          </a:ln>
        </p:spPr>
        <p:txBody>
          <a:bodyPr>
            <a:noAutofit/>
          </a:bodyPr>
          <a:lstStyle/>
          <a:p>
            <a:r>
              <a:rPr lang="en-AU" sz="3200" b="1" dirty="0">
                <a:ln w="22225">
                  <a:noFill/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SCOR: </a:t>
            </a:r>
            <a:r>
              <a:rPr lang="en-AU" sz="3200" b="1" dirty="0">
                <a:ln w="22225">
                  <a:noFill/>
                  <a:prstDash val="solid"/>
                </a:ln>
              </a:rPr>
              <a:t>Software-defined Constraint Optimal Routing platform for SDN</a:t>
            </a:r>
            <a:endParaRPr lang="en-AU" sz="3200" b="1" dirty="0">
              <a:ln w="22225">
                <a:noFill/>
                <a:prstDash val="solid"/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429000"/>
            <a:ext cx="8676964" cy="15121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AU" sz="3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Siamak Layeghy</a:t>
            </a:r>
            <a:endParaRPr lang="en-A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A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AU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April 2018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971" y="5301208"/>
            <a:ext cx="4122077" cy="1154425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84B826-C334-4EE2-A52A-833F03260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0459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6648"/>
            <a:ext cx="9108504" cy="571500"/>
          </a:xfrm>
        </p:spPr>
        <p:txBody>
          <a:bodyPr>
            <a:normAutofit/>
          </a:bodyPr>
          <a:lstStyle/>
          <a:p>
            <a:r>
              <a:rPr lang="en-AU" sz="2800" b="1" dirty="0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</a:rPr>
              <a:t>Introducing a New Northbound Interface for QoS Routing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174" y="610805"/>
            <a:ext cx="5767147" cy="6192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CDAFDA-04FA-4B10-93F7-50AEB9DB1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pPr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8629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6648"/>
            <a:ext cx="9108504" cy="571500"/>
          </a:xfrm>
        </p:spPr>
        <p:txBody>
          <a:bodyPr>
            <a:normAutofit/>
          </a:bodyPr>
          <a:lstStyle/>
          <a:p>
            <a:r>
              <a:rPr lang="en-AU" sz="2800" b="1" dirty="0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</a:rPr>
              <a:t>Introducing a New Northbound Interface for QoS Routing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79" y="597865"/>
            <a:ext cx="4562475" cy="4800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912" y="573888"/>
            <a:ext cx="3505200" cy="21145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3768" y="4772025"/>
            <a:ext cx="5191125" cy="20859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9330" y="2847975"/>
            <a:ext cx="3714750" cy="192405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CBC0F83-A566-4B42-919E-71EA1F505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pPr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4938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6648"/>
            <a:ext cx="9108504" cy="571500"/>
          </a:xfrm>
        </p:spPr>
        <p:txBody>
          <a:bodyPr>
            <a:normAutofit/>
          </a:bodyPr>
          <a:lstStyle/>
          <a:p>
            <a:r>
              <a:rPr lang="en-AU" sz="2800" b="1" dirty="0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</a:rPr>
              <a:t>Introducing a New Northbound Interface for QoS Routing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060848"/>
            <a:ext cx="3276600" cy="33242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3706" y="3377785"/>
            <a:ext cx="3857625" cy="29622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7944" y="836712"/>
            <a:ext cx="4629150" cy="208597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2E095E-C8E9-4440-8BA0-3BEC5597D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pPr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1410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6648"/>
            <a:ext cx="9108504" cy="571500"/>
          </a:xfrm>
        </p:spPr>
        <p:txBody>
          <a:bodyPr>
            <a:normAutofit/>
          </a:bodyPr>
          <a:lstStyle/>
          <a:p>
            <a:r>
              <a:rPr lang="en-AU" sz="2800" b="1" dirty="0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</a:rPr>
              <a:t>Introducing a New Northbound Interface for QoS Routing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148" y="692696"/>
            <a:ext cx="4829175" cy="48672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4111625"/>
            <a:ext cx="4371975" cy="238125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2F24A9-9C80-44CB-9C93-9F4D0D195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pPr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97767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450574"/>
              </p:ext>
            </p:extLst>
          </p:nvPr>
        </p:nvGraphicFramePr>
        <p:xfrm>
          <a:off x="819064" y="980728"/>
          <a:ext cx="7488832" cy="3708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782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4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Algorithm</a:t>
                      </a:r>
                      <a:endParaRPr lang="en-AU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Metrics</a:t>
                      </a:r>
                      <a:endParaRPr lang="en-AU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AU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590084"/>
              </p:ext>
            </p:extLst>
          </p:nvPr>
        </p:nvGraphicFramePr>
        <p:xfrm>
          <a:off x="819064" y="1358000"/>
          <a:ext cx="7488832" cy="3708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782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4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en-A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Shortest Path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A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Hop Count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AU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Basic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07786"/>
              </p:ext>
            </p:extLst>
          </p:nvPr>
        </p:nvGraphicFramePr>
        <p:xfrm>
          <a:off x="819064" y="1735272"/>
          <a:ext cx="7488832" cy="3708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782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4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Widest Path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Bandwidth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Basic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01769"/>
              </p:ext>
            </p:extLst>
          </p:nvPr>
        </p:nvGraphicFramePr>
        <p:xfrm>
          <a:off x="819064" y="2112544"/>
          <a:ext cx="7488832" cy="3708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782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4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Minimum-Delay Path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Transmission Delay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Basic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319006"/>
              </p:ext>
            </p:extLst>
          </p:nvPr>
        </p:nvGraphicFramePr>
        <p:xfrm>
          <a:off x="819064" y="2489816"/>
          <a:ext cx="7488832" cy="3708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782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4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Minimum-Loss Path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Packet Loss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Basic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036553"/>
              </p:ext>
            </p:extLst>
          </p:nvPr>
        </p:nvGraphicFramePr>
        <p:xfrm>
          <a:off x="819064" y="2867088"/>
          <a:ext cx="7488832" cy="3708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782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4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Constrained-Delay Path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Transmission Delay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Basic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943089"/>
              </p:ext>
            </p:extLst>
          </p:nvPr>
        </p:nvGraphicFramePr>
        <p:xfrm>
          <a:off x="819064" y="3621632"/>
          <a:ext cx="7488832" cy="64008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782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4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Constrained-Bandwidth</a:t>
                      </a:r>
                    </a:p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-Minimum-Delay Path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Bandwidth, Transmission Delay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Multi-constraint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546502"/>
              </p:ext>
            </p:extLst>
          </p:nvPr>
        </p:nvGraphicFramePr>
        <p:xfrm>
          <a:off x="819064" y="4268144"/>
          <a:ext cx="7488832" cy="3708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782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4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Maximum-Residual-Capacity Path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Bandwidth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Complex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28267"/>
              </p:ext>
            </p:extLst>
          </p:nvPr>
        </p:nvGraphicFramePr>
        <p:xfrm>
          <a:off x="819064" y="4645416"/>
          <a:ext cx="7488832" cy="3708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782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4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Constrained-Residual-Capacity Path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Bandwidth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Complex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930296"/>
              </p:ext>
            </p:extLst>
          </p:nvPr>
        </p:nvGraphicFramePr>
        <p:xfrm>
          <a:off x="819064" y="5022688"/>
          <a:ext cx="7488832" cy="3708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782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4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Minimum-Link-Utilisation Path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Bandwidth/total delay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Complex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223110"/>
              </p:ext>
            </p:extLst>
          </p:nvPr>
        </p:nvGraphicFramePr>
        <p:xfrm>
          <a:off x="819064" y="5399960"/>
          <a:ext cx="7488832" cy="3708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782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4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Constrained-Link-Utilisation Path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Bandwidth/total delay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Complex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563452"/>
              </p:ext>
            </p:extLst>
          </p:nvPr>
        </p:nvGraphicFramePr>
        <p:xfrm>
          <a:off x="819064" y="5777232"/>
          <a:ext cx="7488832" cy="3708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782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4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Minimum-Congestion Path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Bandwidth/total delay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Complex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428048"/>
              </p:ext>
            </p:extLst>
          </p:nvPr>
        </p:nvGraphicFramePr>
        <p:xfrm>
          <a:off x="819064" y="6154504"/>
          <a:ext cx="7488832" cy="3708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782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4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Constrained-Congestion Path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Bandwidth/total delay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Complex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819064" y="975461"/>
            <a:ext cx="7488832" cy="554988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4060"/>
              </p:ext>
            </p:extLst>
          </p:nvPr>
        </p:nvGraphicFramePr>
        <p:xfrm>
          <a:off x="819064" y="3244360"/>
          <a:ext cx="7488832" cy="3708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782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4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Constrained-Bandwidth Path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Bandwidth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AU" sz="18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Basic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" name="Title 1"/>
          <p:cNvSpPr txBox="1">
            <a:spLocks/>
          </p:cNvSpPr>
          <p:nvPr/>
        </p:nvSpPr>
        <p:spPr>
          <a:xfrm>
            <a:off x="467544" y="188640"/>
            <a:ext cx="8229600" cy="4908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>
              <a:spcBef>
                <a:spcPct val="0"/>
              </a:spcBef>
              <a:buNone/>
              <a:defRPr sz="28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AU" dirty="0"/>
              <a:t>Modelling various QoS Routing Algorithms in SDN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3F13E3-351D-418A-A1C7-136AE02EC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F7518CC-C3C5-483C-AF75-AE60EC805493}" type="slidenum">
              <a:rPr lang="en-AU" smtClean="0"/>
              <a:t>14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608869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07504" y="108000"/>
            <a:ext cx="9036496" cy="86409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AU" dirty="0"/>
              <a:t>Least Cost Path Routing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3081" y="1796969"/>
            <a:ext cx="2933700" cy="5524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8226" y="2502067"/>
            <a:ext cx="4781550" cy="6191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1563" y="4005064"/>
            <a:ext cx="3219450" cy="6762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2863" y="5027972"/>
            <a:ext cx="5076825" cy="6191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88692" y="3349944"/>
            <a:ext cx="2943225" cy="44767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7E605C-06A2-49CE-A2DC-C29B3C2D4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1689" y="6481606"/>
            <a:ext cx="2133600" cy="365125"/>
          </a:xfrm>
        </p:spPr>
        <p:txBody>
          <a:bodyPr/>
          <a:lstStyle/>
          <a:p>
            <a:fld id="{2F7518CC-C3C5-483C-AF75-AE60EC805493}" type="slidenum">
              <a:rPr lang="en-AU" smtClean="0"/>
              <a:t>15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3684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07504" y="108000"/>
            <a:ext cx="9036496" cy="86409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AU" dirty="0"/>
              <a:t>SCOR Model: Least Cost Path Routing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4" y="878408"/>
            <a:ext cx="4140000" cy="5989464"/>
          </a:xfrm>
          <a:prstGeom prst="rect">
            <a:avLst/>
          </a:prstGeom>
        </p:spPr>
      </p:pic>
      <p:sp>
        <p:nvSpPr>
          <p:cNvPr id="29" name="Octagon 28"/>
          <p:cNvSpPr/>
          <p:nvPr/>
        </p:nvSpPr>
        <p:spPr>
          <a:xfrm>
            <a:off x="5166308" y="2854585"/>
            <a:ext cx="1728192" cy="1728192"/>
          </a:xfrm>
          <a:prstGeom prst="octagon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b="1" dirty="0">
                <a:solidFill>
                  <a:schemeClr val="bg1"/>
                </a:solidFill>
              </a:rPr>
              <a:t>Path </a:t>
            </a:r>
          </a:p>
          <a:p>
            <a:pPr algn="ctr"/>
            <a:r>
              <a:rPr lang="en-AU" b="1" dirty="0">
                <a:solidFill>
                  <a:schemeClr val="bg1"/>
                </a:solidFill>
              </a:rPr>
              <a:t>cost</a:t>
            </a:r>
          </a:p>
        </p:txBody>
      </p:sp>
      <p:sp>
        <p:nvSpPr>
          <p:cNvPr id="27" name="Octagon 26"/>
          <p:cNvSpPr/>
          <p:nvPr/>
        </p:nvSpPr>
        <p:spPr>
          <a:xfrm>
            <a:off x="6894500" y="2854585"/>
            <a:ext cx="1728192" cy="1728192"/>
          </a:xfrm>
          <a:prstGeom prst="octagon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Network Path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C7EA6B-0A3B-43DB-B5A3-3D3C4F7F1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16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50139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07504" y="108000"/>
            <a:ext cx="9036496" cy="86409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AU" dirty="0"/>
              <a:t>Least Cost Path Constrained Capacity Routing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3081" y="1796969"/>
            <a:ext cx="2933700" cy="5524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8226" y="2502067"/>
            <a:ext cx="4781550" cy="6191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1563" y="4005064"/>
            <a:ext cx="3219450" cy="6762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2863" y="5027972"/>
            <a:ext cx="5076825" cy="6191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88692" y="3349944"/>
            <a:ext cx="2943225" cy="4476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789162" y="5993730"/>
            <a:ext cx="3324225" cy="46672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C87197-076C-4D23-BDF6-2F89B31A2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72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07504" y="108000"/>
            <a:ext cx="9036496" cy="86409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AU" dirty="0"/>
              <a:t>SCOR Model: Least Cost Path Constrained Capacity Routing</a:t>
            </a:r>
          </a:p>
        </p:txBody>
      </p:sp>
      <p:sp>
        <p:nvSpPr>
          <p:cNvPr id="28" name="Octagon 27"/>
          <p:cNvSpPr/>
          <p:nvPr/>
        </p:nvSpPr>
        <p:spPr>
          <a:xfrm>
            <a:off x="1961468" y="1628800"/>
            <a:ext cx="1728192" cy="1728192"/>
          </a:xfrm>
          <a:prstGeom prst="octagon">
            <a:avLst/>
          </a:prstGeom>
          <a:solidFill>
            <a:srgbClr val="E7D39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b="1" dirty="0">
                <a:solidFill>
                  <a:schemeClr val="bg1"/>
                </a:solidFill>
              </a:rPr>
              <a:t>Defined capacity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3677617"/>
            <a:ext cx="5867400" cy="3152775"/>
          </a:xfrm>
          <a:prstGeom prst="rect">
            <a:avLst/>
          </a:prstGeom>
        </p:spPr>
      </p:pic>
      <p:sp>
        <p:nvSpPr>
          <p:cNvPr id="9" name="Octagon 8"/>
          <p:cNvSpPr/>
          <p:nvPr/>
        </p:nvSpPr>
        <p:spPr>
          <a:xfrm>
            <a:off x="5436096" y="1642492"/>
            <a:ext cx="1728192" cy="1728192"/>
          </a:xfrm>
          <a:prstGeom prst="octagon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b="1" dirty="0">
                <a:solidFill>
                  <a:schemeClr val="bg1"/>
                </a:solidFill>
              </a:rPr>
              <a:t>Path </a:t>
            </a:r>
          </a:p>
          <a:p>
            <a:pPr algn="ctr"/>
            <a:r>
              <a:rPr lang="en-AU" b="1" dirty="0">
                <a:solidFill>
                  <a:schemeClr val="bg1"/>
                </a:solidFill>
              </a:rPr>
              <a:t>cost</a:t>
            </a:r>
          </a:p>
        </p:txBody>
      </p:sp>
      <p:sp>
        <p:nvSpPr>
          <p:cNvPr id="27" name="Octagon 26"/>
          <p:cNvSpPr/>
          <p:nvPr/>
        </p:nvSpPr>
        <p:spPr>
          <a:xfrm>
            <a:off x="3698782" y="1628800"/>
            <a:ext cx="1728192" cy="1728192"/>
          </a:xfrm>
          <a:prstGeom prst="octagon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Network Path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07ABA0-8D13-44CD-AA18-8417687FB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051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07504" y="108000"/>
            <a:ext cx="9036496" cy="86409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AU" dirty="0"/>
              <a:t>Maximum Residual Capacity Path Routing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50" y="972096"/>
            <a:ext cx="1381125" cy="342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50" y="1412688"/>
            <a:ext cx="2800350" cy="342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50" y="1853280"/>
            <a:ext cx="6019800" cy="5810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550" y="2531997"/>
            <a:ext cx="3667125" cy="5715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2550" y="3201189"/>
            <a:ext cx="5324475" cy="3333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2550" y="3632256"/>
            <a:ext cx="5181600" cy="6000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2550" y="4330023"/>
            <a:ext cx="2781300" cy="10096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2550" y="5437364"/>
            <a:ext cx="5943600" cy="145732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3B092E-A676-4011-AEBB-4CBBC599E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19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41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1707"/>
            <a:ext cx="7488832" cy="5040560"/>
          </a:xfrm>
          <a:solidFill>
            <a:schemeClr val="bg1">
              <a:alpha val="1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3600" b="1" dirty="0">
                <a:ln w="12700">
                  <a:noFill/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Background: QoS Routing</a:t>
            </a:r>
          </a:p>
          <a:p>
            <a:pPr>
              <a:lnSpc>
                <a:spcPct val="200000"/>
              </a:lnSpc>
            </a:pPr>
            <a:r>
              <a:rPr lang="en-AU" sz="3600" b="1" dirty="0">
                <a:ln w="12700">
                  <a:noFill/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SCOR’s Structure</a:t>
            </a:r>
          </a:p>
          <a:p>
            <a:pPr>
              <a:lnSpc>
                <a:spcPct val="200000"/>
              </a:lnSpc>
            </a:pPr>
            <a:r>
              <a:rPr lang="en-AU" sz="3600" b="1" dirty="0">
                <a:ln w="12700">
                  <a:noFill/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SCOR Models for QoS Routing</a:t>
            </a:r>
          </a:p>
          <a:p>
            <a:pPr>
              <a:lnSpc>
                <a:spcPct val="200000"/>
              </a:lnSpc>
            </a:pPr>
            <a:r>
              <a:rPr lang="en-AU" sz="3600" b="1" dirty="0">
                <a:ln w="12700">
                  <a:noFill/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Use Cases: ONOS apps</a:t>
            </a:r>
          </a:p>
        </p:txBody>
      </p:sp>
      <p:sp>
        <p:nvSpPr>
          <p:cNvPr id="4" name="Slide Number Placeholder 92"/>
          <p:cNvSpPr>
            <a:spLocks noGrp="1"/>
          </p:cNvSpPr>
          <p:nvPr>
            <p:ph type="sldNum" sz="quarter" idx="12"/>
          </p:nvPr>
        </p:nvSpPr>
        <p:spPr>
          <a:xfrm>
            <a:off x="7983016" y="6592267"/>
            <a:ext cx="2133600" cy="365125"/>
          </a:xfrm>
        </p:spPr>
        <p:txBody>
          <a:bodyPr/>
          <a:lstStyle/>
          <a:p>
            <a:pPr algn="ctr"/>
            <a:fld id="{9F205CAD-699E-4DB4-8105-37C9EC7E4A0D}" type="slidenum">
              <a:rPr lang="en-US" b="1" smtClean="0">
                <a:solidFill>
                  <a:schemeClr val="bg1"/>
                </a:solidFill>
              </a:rPr>
              <a:pPr algn="ctr"/>
              <a:t>2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771AFDB-1C93-4F4B-B3C0-4FAC268227D6}"/>
              </a:ext>
            </a:extLst>
          </p:cNvPr>
          <p:cNvSpPr txBox="1">
            <a:spLocks/>
          </p:cNvSpPr>
          <p:nvPr/>
        </p:nvSpPr>
        <p:spPr>
          <a:xfrm>
            <a:off x="437748" y="116632"/>
            <a:ext cx="8229600" cy="86409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AU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9512361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07504" y="108000"/>
            <a:ext cx="9036496" cy="86409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r"/>
            <a:r>
              <a:rPr lang="en-AU" dirty="0"/>
              <a:t>SCOR Model: Maximum Residual Capacity Path Routing</a:t>
            </a:r>
          </a:p>
        </p:txBody>
      </p:sp>
      <p:sp>
        <p:nvSpPr>
          <p:cNvPr id="8" name="Octagon 7"/>
          <p:cNvSpPr/>
          <p:nvPr/>
        </p:nvSpPr>
        <p:spPr>
          <a:xfrm>
            <a:off x="5166308" y="2821917"/>
            <a:ext cx="1728192" cy="1728192"/>
          </a:xfrm>
          <a:prstGeom prst="octagon">
            <a:avLst/>
          </a:prstGeom>
          <a:solidFill>
            <a:srgbClr val="3D649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b="1" dirty="0">
                <a:solidFill>
                  <a:schemeClr val="bg1"/>
                </a:solidFill>
              </a:rPr>
              <a:t>Capacity constraint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202" y="756972"/>
            <a:ext cx="4555184" cy="6012000"/>
          </a:xfrm>
          <a:prstGeom prst="rect">
            <a:avLst/>
          </a:prstGeom>
        </p:spPr>
      </p:pic>
      <p:sp>
        <p:nvSpPr>
          <p:cNvPr id="27" name="Octagon 26"/>
          <p:cNvSpPr/>
          <p:nvPr/>
        </p:nvSpPr>
        <p:spPr>
          <a:xfrm>
            <a:off x="6894500" y="2854585"/>
            <a:ext cx="1728192" cy="1728192"/>
          </a:xfrm>
          <a:prstGeom prst="octagon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Network Path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709A75-AF92-451D-926A-D56FA0646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20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634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395536" y="620688"/>
            <a:ext cx="8435280" cy="64703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'''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Maximum concurrent flow solver using the iterative method on the dual of MCF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as described in </a:t>
            </a:r>
            <a:r>
              <a:rPr lang="en-AU" sz="1000" u="sng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http://cgi.csc.liv.ac.uk/~piotr/ftp/mcf-jv.pdf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Ref: https://github.com/jinpan/6.854-project/blob/master/src/max_concurrent_flow.py</a:t>
            </a: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''‘</a:t>
            </a:r>
          </a:p>
          <a:p>
            <a:pPr>
              <a:lnSpc>
                <a:spcPct val="106000"/>
              </a:lnSpc>
              <a:spcAft>
                <a:spcPts val="0"/>
              </a:spcAft>
            </a:pP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from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math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import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from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math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import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log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import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math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import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networkx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as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nx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 constants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CAPACITY_ATTRIBUTE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808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'capacity'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DEMAND_ATTRIBUTE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808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'demand'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FLOW_ATTRIBUTE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808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'_flow'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LENGTH_ATTRIBUTE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808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'weight'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FP_ERROR_MARGIN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10e-10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 floating point error margin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GLOBAL_ERROR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0.05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class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object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length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None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 err="1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__</a:t>
            </a:r>
            <a:r>
              <a:rPr lang="en-AU" sz="1000" dirty="0" err="1">
                <a:solidFill>
                  <a:srgbClr val="FF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init</a:t>
            </a:r>
            <a:r>
              <a:rPr lang="en-AU" sz="1000" dirty="0">
                <a:solidFill>
                  <a:srgbClr val="FF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__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self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head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tail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capacity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self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head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head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self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tail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tail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self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capacity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capacity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self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flow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class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object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 err="1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__</a:t>
            </a:r>
            <a:r>
              <a:rPr lang="en-AU" sz="1000" dirty="0" err="1">
                <a:solidFill>
                  <a:srgbClr val="FF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init</a:t>
            </a:r>
            <a:r>
              <a:rPr lang="en-AU" sz="1000" dirty="0">
                <a:solidFill>
                  <a:srgbClr val="FF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__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self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source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sink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demand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self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source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source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self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sink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sink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self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demand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demand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23528" y="628147"/>
            <a:ext cx="8579296" cy="687803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b="1" dirty="0" err="1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FF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scale_demands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scaleFactor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''' Scales each demand commodities by multiplying by </a:t>
            </a:r>
            <a:r>
              <a:rPr lang="en-AU" sz="1000" dirty="0" err="1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scaleFactor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'''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commodity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demand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scaleFactor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b="1" dirty="0" err="1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FF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construct_graph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'''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Takes in an </a:t>
            </a:r>
            <a:r>
              <a:rPr lang="en-AU" sz="1000" dirty="0" err="1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iterable</a:t>
            </a: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of edges and constructs a directed graph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'''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G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nx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DiGraph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edge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edges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add_edge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head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tail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capacity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capacity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weight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length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return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G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b="1" dirty="0" err="1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FF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get_edges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node_path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headTail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False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'''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Given a graph G and a list of nodes in a path, this returns the list of edges in that graph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If </a:t>
            </a:r>
            <a:r>
              <a:rPr lang="en-AU" sz="1000" dirty="0" err="1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headTail</a:t>
            </a: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is given as True, we return a list of tuples (head, tail, edge)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'''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edges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[]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idx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head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enumerate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node_path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[:-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tail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node_path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idx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headTail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edges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append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head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tail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head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tail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]))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else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edges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append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head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tail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return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edges</a:t>
            </a:r>
          </a:p>
          <a:p>
            <a:pPr>
              <a:lnSpc>
                <a:spcPct val="106000"/>
              </a:lnSpc>
              <a:spcAft>
                <a:spcPts val="0"/>
              </a:spcAft>
            </a:pPr>
            <a:endParaRPr lang="en-AU" sz="1000" dirty="0">
              <a:solidFill>
                <a:srgbClr val="000000"/>
              </a:solidFill>
              <a:effectLst/>
              <a:latin typeface="Courier New" panose="02070309020205020404" pitchFamily="49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endParaRPr lang="en-AU" sz="1000" dirty="0">
              <a:solidFill>
                <a:srgbClr val="000000"/>
              </a:solidFill>
              <a:latin typeface="Courier New" panose="02070309020205020404" pitchFamily="49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100" b="1" dirty="0" err="1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def</a:t>
            </a: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100" dirty="0" err="1">
                <a:solidFill>
                  <a:srgbClr val="FF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run_shortest_path_commodity</a:t>
            </a:r>
            <a:r>
              <a:rPr lang="en-AU" sz="11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1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commodity</a:t>
            </a:r>
            <a:r>
              <a:rPr lang="en-AU" sz="11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1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allSinks</a:t>
            </a:r>
            <a:r>
              <a:rPr lang="en-AU" sz="11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1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False</a:t>
            </a:r>
            <a:r>
              <a:rPr lang="en-AU" sz="11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1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'''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1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Given a digraph G and commodity, this runs a shortest path from the source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1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of the commodity to the sink of the commodity.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1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'''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85505" y="617694"/>
            <a:ext cx="8655342" cy="61278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source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sink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source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sink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not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allSinks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node_path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nx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shortest_path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source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sink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weight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LENGTH_ATTRIBUTE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return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get_edges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node_path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else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result_map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nx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shortest_path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source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target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None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weight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LENGTH_ATTRIBUTE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return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result_map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b="1" dirty="0" err="1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FF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calculate_alpha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'''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Takes in a digraph and an </a:t>
            </a:r>
            <a:r>
              <a:rPr lang="en-AU" sz="1000" dirty="0" err="1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iterable</a:t>
            </a: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of commodities, returns the sum of the min cost flows for satisfying        these commodity demands independently Throws a </a:t>
            </a:r>
            <a:r>
              <a:rPr lang="en-AU" sz="1000" dirty="0" err="1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NetworkXUnfeasible</a:t>
            </a: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exception if there is no way to satisfy the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demands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'''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total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commodity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dist_j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sum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LENGTH_ATTRIBUTE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edge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run_shortest_path_commodity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)])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total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demand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dist_j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return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total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b="1" dirty="0" err="1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FF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calculate_delta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num_edges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epsilon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'''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Calculates delta = (m/(1-e)) ^ (-1/e)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'''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return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num_edges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epsilon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(-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1.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epsilon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b="1" dirty="0" err="1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FF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calculate_epsilon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error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'''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Calculates the largest epsilon such that (1-e) ^ -3 is at most 1+error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'''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epsilon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error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error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1.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))/(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error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epsilon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0.99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assert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epsilon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&lt;=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error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return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epsilon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95536" y="553657"/>
            <a:ext cx="8424936" cy="6763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lnSpc>
                <a:spcPct val="106000"/>
              </a:lnSpc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6000"/>
              </a:lnSpc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6000"/>
              </a:lnSpc>
            </a:pPr>
            <a:r>
              <a:rPr lang="en-AU" sz="1000" b="1" dirty="0" err="1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FF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calculate_dual_objective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en-US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6000"/>
              </a:lnSpc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'''</a:t>
            </a:r>
            <a:endParaRPr lang="en-US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6000"/>
              </a:lnSpc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Calculates D(l) = sum c(e)l(e) over all e</a:t>
            </a:r>
            <a:endParaRPr lang="en-US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6000"/>
              </a:lnSpc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'''</a:t>
            </a:r>
            <a:endParaRPr lang="en-US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6000"/>
              </a:lnSpc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total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endParaRPr lang="en-US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6000"/>
              </a:lnSpc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head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iterkeys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():</a:t>
            </a:r>
            <a:endParaRPr lang="en-US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6000"/>
              </a:lnSpc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tail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edge_dict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head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iteritems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():</a:t>
            </a:r>
            <a:endParaRPr lang="en-US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6000"/>
              </a:lnSpc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total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edge_dict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LENGTH_ATTRIBUTE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edge_dict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CAPACITY_ATTRIBUTE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endParaRPr lang="en-US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6000"/>
              </a:lnSpc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return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total</a:t>
            </a:r>
          </a:p>
          <a:p>
            <a:pPr lvl="0">
              <a:lnSpc>
                <a:spcPct val="106000"/>
              </a:lnSpc>
            </a:pPr>
            <a:endParaRPr lang="en-AU" sz="1000" dirty="0">
              <a:solidFill>
                <a:srgbClr val="000000"/>
              </a:solidFill>
              <a:latin typeface="Courier New" panose="02070309020205020404" pitchFamily="49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b="1" dirty="0" err="1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FF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calculate_z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'''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Calculates Z = min(</a:t>
            </a:r>
            <a:r>
              <a:rPr lang="en-AU" sz="1000" dirty="0" err="1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z_i</a:t>
            </a: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 err="1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d_i</a:t>
            </a: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 where </a:t>
            </a:r>
            <a:r>
              <a:rPr lang="en-AU" sz="1000" dirty="0" err="1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z_i</a:t>
            </a: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is the max flow of commodity </a:t>
            </a:r>
            <a:r>
              <a:rPr lang="en-AU" sz="1000" dirty="0" err="1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and </a:t>
            </a:r>
            <a:r>
              <a:rPr lang="en-AU" sz="1000" dirty="0" err="1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d_i</a:t>
            </a: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is the demand for commodity </a:t>
            </a:r>
            <a:r>
              <a:rPr lang="en-AU" sz="1000" dirty="0" err="1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'''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zList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[]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commodity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zList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append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nx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max_flow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source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sink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float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demand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return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min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zList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b="1" dirty="0" err="1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FF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calculate_L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lengths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{}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head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node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iterkeys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tail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head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iterkeys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lengths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tail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max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lengths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get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tail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),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lengths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get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head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return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max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lengths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itervalues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())</a:t>
            </a:r>
          </a:p>
          <a:p>
            <a:pPr>
              <a:lnSpc>
                <a:spcPct val="106000"/>
              </a:lnSpc>
              <a:spcAft>
                <a:spcPts val="0"/>
              </a:spcAft>
            </a:pPr>
            <a:endParaRPr lang="en-AU" sz="1000" b="1" dirty="0">
              <a:solidFill>
                <a:srgbClr val="000080"/>
              </a:solidFill>
              <a:latin typeface="Courier New" panose="02070309020205020404" pitchFamily="49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100" b="1" dirty="0" err="1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def</a:t>
            </a: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100" dirty="0" err="1">
                <a:solidFill>
                  <a:srgbClr val="FF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calculate_demand_ratios</a:t>
            </a:r>
            <a:r>
              <a:rPr lang="en-AU" sz="11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commodities</a:t>
            </a:r>
            <a:r>
              <a:rPr lang="en-AU" sz="11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demands</a:t>
            </a:r>
            <a:r>
              <a:rPr lang="en-AU" sz="11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1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None</a:t>
            </a:r>
            <a:r>
              <a:rPr lang="en-AU" sz="11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1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'''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1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Takes in a list of commodities and demands.  If demands are not given,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1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it defaults to a list of the full demands for the commodities.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1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Returns a multi-ratio of the demands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1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'''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demands </a:t>
            </a:r>
            <a:r>
              <a:rPr lang="en-AU" sz="11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demands </a:t>
            </a:r>
            <a:r>
              <a:rPr lang="en-AU" sz="11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or</a:t>
            </a: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1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1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</a:t>
            </a:r>
            <a:r>
              <a:rPr lang="en-AU" sz="11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1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demand</a:t>
            </a: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1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commodity </a:t>
            </a:r>
            <a:r>
              <a:rPr lang="en-AU" sz="11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1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1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totalDemand</a:t>
            </a: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1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sum</a:t>
            </a:r>
            <a:r>
              <a:rPr lang="en-AU" sz="11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demands</a:t>
            </a:r>
            <a:r>
              <a:rPr lang="en-AU" sz="11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1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return</a:t>
            </a: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1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demand </a:t>
            </a:r>
            <a:r>
              <a:rPr lang="en-AU" sz="11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float</a:t>
            </a:r>
            <a:r>
              <a:rPr lang="en-AU" sz="11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1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totalDemand</a:t>
            </a:r>
            <a:r>
              <a:rPr lang="en-AU" sz="11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1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demand </a:t>
            </a:r>
            <a:r>
              <a:rPr lang="en-AU" sz="11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1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demands</a:t>
            </a:r>
            <a:r>
              <a:rPr lang="en-AU" sz="11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endParaRPr lang="en-US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17213" y="553657"/>
            <a:ext cx="8640960" cy="64540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b="1" dirty="0" err="1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FF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maximum_concurrent_flow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error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GLOBAL_ERROR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scale_beta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True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returnBeta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False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karakosta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False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multi_route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False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beta_hat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None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shortestPathComputations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'''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Takes in an </a:t>
            </a:r>
            <a:r>
              <a:rPr lang="en-AU" sz="1000" dirty="0" err="1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iterable</a:t>
            </a: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of edges and commodities and calculates the maximum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concurrent flow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'''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twoApprox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False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shortestPathComputations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!=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twoApprox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True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#calculate parameters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epsilon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calculate_epsilon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error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delta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calculate_delta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epsilon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print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808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"</a:t>
            </a:r>
            <a:r>
              <a:rPr lang="en-AU" sz="1000" dirty="0" err="1">
                <a:solidFill>
                  <a:srgbClr val="808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Epislon</a:t>
            </a:r>
            <a:r>
              <a:rPr lang="en-AU" sz="1000" dirty="0">
                <a:solidFill>
                  <a:srgbClr val="808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 Delta: "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epsilon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delta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#set initial edge lengths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edge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edges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length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delta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capacity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#construct graph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G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construct_graph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multi_route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L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calculate_L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total_flow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#calculate z and scale demands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scale_beta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z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calculate_z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 z is minimum of shortest paths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k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float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 k is number of commodities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t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1.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epsilon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log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epsilon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log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epsilon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t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 t is iteration threshold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scale_demands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z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k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 so z/k is 1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z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calculate_z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assert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abs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z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k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&lt;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FP_ERROR_MARGIN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count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#start iterations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81209" y="553657"/>
            <a:ext cx="8712968" cy="66171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 group commodities by source if </a:t>
            </a:r>
            <a:r>
              <a:rPr lang="en-AU" sz="1000" dirty="0" err="1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karakosta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karakosta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commoditySourceMap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set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 collects all possible sources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commodity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commoditySourceMap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add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source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commoditiesGroupedBySource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defaultDemandRatios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{},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{}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commoditySource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commoditySourceMap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commoditySourceList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commodity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source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commoditySource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defaultDemandRatios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commoditySource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calculate_demand_ratios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commoditySourceList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commoditiesGroupedBySource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commoditySource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commoditySourceList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old_objective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while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True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 phases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current_objective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calculate_dual_objective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current_objective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&gt;=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not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multi_route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break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old_objective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&gt;=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calculate_dual_objective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break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else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old_objective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current_objective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count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count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%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1000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print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count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current_objective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scale_beta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count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%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t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 for scaling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scale_demands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 if we grouped commodities by source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karakosta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source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comList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commoditiesGroupedBySource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iteritems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repElement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comList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pathMap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run_shortest_path_commodity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repElement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allSinks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True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shortestPathComputations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demandRatios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defaultDemandRatios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source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][:]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demandRemaining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demand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comList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tempFlowAdd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{}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04000" y="579101"/>
            <a:ext cx="8566398" cy="59462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lnSpc>
                <a:spcPct val="106000"/>
              </a:lnSpc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6000"/>
              </a:lnSpc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comList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6000"/>
              </a:lnSpc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d_j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repElement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demand</a:t>
            </a:r>
            <a:endParaRPr lang="en-US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6000"/>
              </a:lnSpc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while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d_j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&gt;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6000"/>
              </a:lnSpc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sp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get_edges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pathMap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repElement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sink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])</a:t>
            </a:r>
            <a:endParaRPr lang="en-US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6000"/>
              </a:lnSpc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6000"/>
              </a:lnSpc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min_cap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min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CAPACITY_ATTRIBUTE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edge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sp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])</a:t>
            </a:r>
            <a:endParaRPr lang="en-US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6000"/>
              </a:lnSpc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added_flow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min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min_cap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d_j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6000"/>
              </a:lnSpc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d_j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-=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added_flow</a:t>
            </a:r>
            <a:endParaRPr lang="en-AU" sz="1000" dirty="0">
              <a:solidFill>
                <a:srgbClr val="000000"/>
              </a:solidFill>
              <a:latin typeface="Courier New" panose="02070309020205020404" pitchFamily="49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edge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sp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FLOW_ATTRIBUTE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get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FLOW_ATTRIBUTE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added_flow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LENGTH_ATTRIBUTE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LENGTH_ATTRIBUTE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epsilon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added_flow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CAPACITY_ATTRIBUTE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])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continue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while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True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index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commodity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enumerate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comList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 for every commodity that shares a source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edgeList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get_edges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pathMap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sink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],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headTail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True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ratio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demandRatios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index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min_cap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min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([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edge_dict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CAPACITY_ATTRIBUTE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head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tail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edge_dict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edgeList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 select the minimum capacity from the edges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added_flow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ratio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min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demandRemaining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index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min_cap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 scale </a:t>
            </a:r>
            <a:r>
              <a:rPr lang="en-AU" sz="1000" dirty="0" err="1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min_cap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by the ratio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head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tail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edgeDict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edgeList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edgeDict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FLOW_ATTRIBUTE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edgeDict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get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FLOW_ATTRIBUTE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added_flow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tempFlowAdd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head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tail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)]=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tempFlowAdd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get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head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tail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added_flow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demandRemaining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index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-=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added_flow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demandRatios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calculate_demand_ratios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comList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demandRemaining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max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demandRemaining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&lt;=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FP_ERROR_MARGIN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break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 all remaining demands effectively 0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identifier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flow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tempFlowAdd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iteritems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():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head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tail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identifier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edge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head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tail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LENGTH_ATTRIBUTE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LENGTH_ATTRIBUTE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epsilon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flow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CAPACITY_ATTRIBUTE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])</a:t>
            </a:r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40000" y="548680"/>
            <a:ext cx="8592728" cy="64448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 err="1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elif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multi_route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commodity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source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sink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demand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source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sink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demand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max_length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L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delta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epsilon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total_flow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beta_hat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max_length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&gt;=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break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all_paths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nx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all_simple_paths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source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sink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shortestPathComputations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paths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get_edges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path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path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all_paths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paths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filter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lambda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path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sum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LENGTH_ATTRIBUTE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edge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path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&lt;=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max_length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paths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idx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path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enumerate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paths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min_cap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min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CAPACITY_ATTRIBUTE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edge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path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added_flow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min_cap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demand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total_flow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added_flow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edge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path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FLOW_ATTRIBUTE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get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FLOW_ATTRIBUTE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added_flow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LENGTH_ATTRIBUTE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LENGTH_ATTRIBUTE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epsilon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added_flow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CAPACITY_ATTRIBUTE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else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 if not </a:t>
            </a:r>
            <a:r>
              <a:rPr lang="en-AU" sz="1000" dirty="0" err="1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karakosta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and </a:t>
            </a:r>
            <a:r>
              <a:rPr lang="en-AU" sz="1000" dirty="0" err="1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multi_route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commodity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 iterations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d_j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demand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while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d_j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&gt;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sp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run_shortest_path_commodity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commodity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shortestPathComputations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+=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min_cap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min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CAPACITY_ATTRIBUTE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edge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sp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added_flow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min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min_cap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d_j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d_j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-=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added_flow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edge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sp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FLOW_ATTRIBUTE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get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FLOW_ATTRIBUTE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added_flow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576000" y="620688"/>
            <a:ext cx="8344655" cy="61185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LENGTH_ATTRIBUTE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LENGTH_ATTRIBUTE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epsilon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added_flow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CAPACITY_ATTRIBUTE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returnBeta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 returns beta value, not </a:t>
            </a:r>
            <a:r>
              <a:rPr lang="en-AU" sz="1000" dirty="0" err="1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edge_dict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 used in 2-approx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return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shortestPathComputations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calculate_dual_objective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calculate_alpha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multi_route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 scale by max capacity/flow ratio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ratios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[]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head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datum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iteritems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tail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edge_dict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datum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iteritems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ratios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append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float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edge_dict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get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FLOW_ATTRIBUTE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edge_dict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CAPACITY_ATTRIBUTE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]))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ratio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1.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max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ratios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head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datum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iteritems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tail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edge_dict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datum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iteritems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edge_dict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FLOW_ATTRIBUTE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edge_dict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get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FLOW_ATTRIBUTE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*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ratio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else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# scale by log_(1+e) (1+e)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head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iterkeys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tail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edge_dict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head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iteritems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edge_dict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FLOW_ATTRIBUTE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edge_dict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get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FLOW_ATTRIBUTE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log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1.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delta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log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epsilon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commodityTable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{}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commodity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commodityTable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head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iterkeys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tail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edge_dict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head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iteritems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commodity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tail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sink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06000"/>
              </a:lnSpc>
              <a:spcAft>
                <a:spcPts val="0"/>
              </a:spcAft>
            </a:pPr>
            <a:endParaRPr lang="en-AU" sz="1000" dirty="0">
              <a:solidFill>
                <a:srgbClr val="000000"/>
              </a:solidFill>
              <a:latin typeface="Courier New" panose="02070309020205020404" pitchFamily="49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commodityTable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]+=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edge_dict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FLOW_ATTRIBUTE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]/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demand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print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808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"Lambda is "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str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min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x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x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commodityTable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itervalues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()]))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print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808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"OBJECTIVE: "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calculate_dual_objective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print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808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"SPC-"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str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karakosta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)+</a:t>
            </a:r>
            <a:r>
              <a:rPr lang="en-AU" sz="1000" dirty="0">
                <a:solidFill>
                  <a:srgbClr val="808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"-"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str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twoApprox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)+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808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" for G("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</a:t>
            </a:r>
            <a:endParaRPr lang="en-AU" sz="1000" dirty="0">
              <a:solidFill>
                <a:srgbClr val="000000"/>
              </a:solidFill>
              <a:latin typeface="Courier New" panose="02070309020205020404" pitchFamily="49" charset="0"/>
              <a:cs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12000" y="692696"/>
            <a:ext cx="8235499" cy="4333494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str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node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keys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()))+</a:t>
            </a:r>
            <a:r>
              <a:rPr lang="en-AU" sz="1000" dirty="0">
                <a:solidFill>
                  <a:srgbClr val="808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","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str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len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))+</a:t>
            </a:r>
            <a:r>
              <a:rPr lang="en-AU" sz="1000" dirty="0">
                <a:solidFill>
                  <a:srgbClr val="808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") w/ error "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str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error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)+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808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": "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str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shortestPathComputations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node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node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iterkeys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print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node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node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return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shortestPathComputations</a:t>
            </a:r>
            <a:r>
              <a:rPr lang="en-AU" sz="1000" b="1" dirty="0" err="1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count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b="1" dirty="0" err="1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FF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get_beta_hat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error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GLOBAL_ERROR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karakosta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True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spc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beta_hat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maximum_concurrent_flow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error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1.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returnBeta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True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karakosta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karakosta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scale_beta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False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return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beta_hat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spc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b="1" dirty="0" err="1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FF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two_approx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error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GLOBAL_ERROR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karakosta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True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beta_hat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spc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get_beta_hat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error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1.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returnBeta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True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karakosta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karakosta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scale_demands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beta_hat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2.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return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maximum_concurrent_flow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error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error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karakosta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karakosta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shortestPathComputations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spc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b="1" dirty="0" err="1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def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FF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multi_route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error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GLOBAL_ERROR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scale_beta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True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karakosta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False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beta_hat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spc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get_beta_hat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error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FF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1.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return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maximum_concurrent_flow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edges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commodities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error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error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karakosta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karakosta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shortestPathComputations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spc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scale_beta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scale_beta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multi_route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True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AU" sz="10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beta_hat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en-AU" sz="1000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beta_hat</a:t>
            </a:r>
            <a:r>
              <a:rPr lang="en-AU" sz="10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Title 1">
            <a:extLst>
              <a:ext uri="{FF2B5EF4-FFF2-40B4-BE49-F238E27FC236}">
                <a16:creationId xmlns:a16="http://schemas.microsoft.com/office/drawing/2014/main" id="{3F2C129C-D0D1-41E0-963C-DAEEAC61DFBA}"/>
              </a:ext>
            </a:extLst>
          </p:cNvPr>
          <p:cNvSpPr txBox="1">
            <a:spLocks/>
          </p:cNvSpPr>
          <p:nvPr/>
        </p:nvSpPr>
        <p:spPr>
          <a:xfrm>
            <a:off x="94928" y="-99392"/>
            <a:ext cx="9036496" cy="51268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AU" dirty="0"/>
              <a:t>MRCPR in Procedural Programming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FBCE22-B836-43A0-BF39-906FA9055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21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9577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-252536" y="67698"/>
            <a:ext cx="9036496" cy="86409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r"/>
            <a:r>
              <a:rPr lang="en-AU" dirty="0"/>
              <a:t>Half-duplex Maximum Residual Capacity Path Routing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50" y="972096"/>
            <a:ext cx="1381125" cy="342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50" y="1412688"/>
            <a:ext cx="2800350" cy="342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50" y="1853280"/>
            <a:ext cx="6019800" cy="5810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550" y="2531997"/>
            <a:ext cx="3667125" cy="5715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2550" y="3201189"/>
            <a:ext cx="5324475" cy="3333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2550" y="3632256"/>
            <a:ext cx="5181600" cy="6000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2550" y="4330023"/>
            <a:ext cx="2781300" cy="10096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2550" y="5437364"/>
            <a:ext cx="5943600" cy="14573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4067944" y="4696670"/>
            <a:ext cx="4953000" cy="6096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A30F56-599A-4766-BAAF-90ECDE00D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22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6708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ctagon 9"/>
          <p:cNvSpPr/>
          <p:nvPr/>
        </p:nvSpPr>
        <p:spPr>
          <a:xfrm>
            <a:off x="5454340" y="1700808"/>
            <a:ext cx="1728192" cy="1728192"/>
          </a:xfrm>
          <a:prstGeom prst="octagon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b="1" dirty="0">
                <a:solidFill>
                  <a:schemeClr val="bg1"/>
                </a:solidFill>
              </a:rPr>
              <a:t>Node capacity</a:t>
            </a:r>
          </a:p>
        </p:txBody>
      </p:sp>
      <p:sp>
        <p:nvSpPr>
          <p:cNvPr id="12" name="Octagon 11"/>
          <p:cNvSpPr/>
          <p:nvPr/>
        </p:nvSpPr>
        <p:spPr>
          <a:xfrm>
            <a:off x="1979712" y="1700808"/>
            <a:ext cx="1728192" cy="1728192"/>
          </a:xfrm>
          <a:prstGeom prst="octagon">
            <a:avLst/>
          </a:prstGeom>
          <a:solidFill>
            <a:srgbClr val="3D649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b="1" dirty="0">
                <a:solidFill>
                  <a:schemeClr val="bg1"/>
                </a:solidFill>
              </a:rPr>
              <a:t>Capacity constraint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07504" y="108000"/>
            <a:ext cx="9036496" cy="86409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AU" dirty="0"/>
              <a:t>SCOR Model: Half-duplex Maximum Residual Capacity Path Routing</a:t>
            </a:r>
          </a:p>
        </p:txBody>
      </p:sp>
      <p:sp>
        <p:nvSpPr>
          <p:cNvPr id="27" name="Octagon 26"/>
          <p:cNvSpPr/>
          <p:nvPr/>
        </p:nvSpPr>
        <p:spPr>
          <a:xfrm>
            <a:off x="3717026" y="1700808"/>
            <a:ext cx="1728192" cy="1728192"/>
          </a:xfrm>
          <a:prstGeom prst="octagon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Network Path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50394F-4C8C-4F37-ACA1-07605AF496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185" y="3613234"/>
            <a:ext cx="5707874" cy="3060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0CAC60-5EE0-4DD7-AC39-130CB5D2E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23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3041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260" y="882000"/>
            <a:ext cx="5338168" cy="5976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07504" y="2952"/>
            <a:ext cx="8856984" cy="689744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AU" dirty="0"/>
              <a:t>Conciseness &amp; Completeness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B775ED-54FA-48B6-B894-8E85ECC16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24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4896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108520" y="2951"/>
            <a:ext cx="9252520" cy="1176923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AU" sz="4000" dirty="0"/>
              <a:t>Real-World Use Cases: ONOS Apps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2F6AB751-552D-4008-9D81-92597A900D1A}"/>
              </a:ext>
            </a:extLst>
          </p:cNvPr>
          <p:cNvSpPr txBox="1">
            <a:spLocks/>
          </p:cNvSpPr>
          <p:nvPr/>
        </p:nvSpPr>
        <p:spPr>
          <a:xfrm>
            <a:off x="611560" y="980728"/>
            <a:ext cx="8208912" cy="5877272"/>
          </a:xfrm>
          <a:prstGeom prst="rect">
            <a:avLst/>
          </a:prstGeom>
          <a:solidFill>
            <a:schemeClr val="bg1">
              <a:alpha val="10000"/>
            </a:schemeClr>
          </a:solidFill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b="1" dirty="0">
                <a:ln w="12700">
                  <a:noFill/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Max-BW Routing</a:t>
            </a:r>
          </a:p>
          <a:p>
            <a:pPr>
              <a:lnSpc>
                <a:spcPct val="200000"/>
              </a:lnSpc>
            </a:pPr>
            <a:r>
              <a:rPr lang="en-AU" b="1" dirty="0">
                <a:ln w="12700">
                  <a:noFill/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Min-Delay Routing</a:t>
            </a:r>
          </a:p>
          <a:p>
            <a:pPr>
              <a:lnSpc>
                <a:spcPct val="200000"/>
              </a:lnSpc>
            </a:pPr>
            <a:r>
              <a:rPr lang="en-AU" b="1" dirty="0">
                <a:ln w="12700">
                  <a:noFill/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Max-BW Constrained Delay Routing</a:t>
            </a:r>
          </a:p>
          <a:p>
            <a:pPr>
              <a:lnSpc>
                <a:spcPct val="200000"/>
              </a:lnSpc>
            </a:pPr>
            <a:r>
              <a:rPr lang="en-AU" b="1" dirty="0">
                <a:ln w="12700">
                  <a:noFill/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Min-Delay BW Constrained Routing</a:t>
            </a:r>
          </a:p>
          <a:p>
            <a:pPr>
              <a:lnSpc>
                <a:spcPct val="200000"/>
              </a:lnSpc>
            </a:pPr>
            <a:r>
              <a:rPr lang="en-AU" b="1" dirty="0">
                <a:ln w="12700">
                  <a:noFill/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Minimizing Max Link Utilization</a:t>
            </a:r>
          </a:p>
          <a:p>
            <a:pPr>
              <a:lnSpc>
                <a:spcPct val="200000"/>
              </a:lnSpc>
            </a:pPr>
            <a:r>
              <a:rPr lang="en-AU" b="1" dirty="0">
                <a:ln w="12700">
                  <a:noFill/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Maximizing Min Residual Capacity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579AC0-6FFD-4778-A408-8D22DD400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25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98395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CA80F30-37C5-4F0E-8E73-83D9FF476AF6}"/>
              </a:ext>
            </a:extLst>
          </p:cNvPr>
          <p:cNvGrpSpPr/>
          <p:nvPr/>
        </p:nvGrpSpPr>
        <p:grpSpPr>
          <a:xfrm>
            <a:off x="0" y="1484784"/>
            <a:ext cx="9058275" cy="4942421"/>
            <a:chOff x="35719" y="971550"/>
            <a:chExt cx="9058275" cy="494242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19" y="971550"/>
              <a:ext cx="9058275" cy="4942421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4400550" y="1235869"/>
              <a:ext cx="1041199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100 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1ms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86201" y="4879182"/>
              <a:ext cx="1100138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100 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1ms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7" name="TextBox 6"/>
            <p:cNvSpPr txBox="1"/>
            <p:nvPr/>
          </p:nvSpPr>
          <p:spPr>
            <a:xfrm rot="20198069">
              <a:off x="1848575" y="1593364"/>
              <a:ext cx="800397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100 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1ms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8" name="TextBox 7"/>
            <p:cNvSpPr txBox="1"/>
            <p:nvPr/>
          </p:nvSpPr>
          <p:spPr>
            <a:xfrm rot="18362899">
              <a:off x="611712" y="2325673"/>
              <a:ext cx="876416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100 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1ms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9" name="TextBox 8"/>
            <p:cNvSpPr txBox="1"/>
            <p:nvPr/>
          </p:nvSpPr>
          <p:spPr>
            <a:xfrm rot="21232317">
              <a:off x="1433241" y="2630270"/>
              <a:ext cx="808244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100 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1ms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10" name="TextBox 9"/>
            <p:cNvSpPr txBox="1"/>
            <p:nvPr/>
          </p:nvSpPr>
          <p:spPr>
            <a:xfrm rot="5400000">
              <a:off x="5918862" y="3248759"/>
              <a:ext cx="835291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100 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1ms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 rot="5400000">
              <a:off x="5915666" y="1894643"/>
              <a:ext cx="841683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20 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5ms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 rot="2866611">
              <a:off x="7017377" y="2237226"/>
              <a:ext cx="746535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10Mbps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10ms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 rot="19414253">
              <a:off x="6477262" y="3999473"/>
              <a:ext cx="811663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10Mbps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10ms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 rot="20700236">
              <a:off x="3968882" y="1888067"/>
              <a:ext cx="764589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20 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5ms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 rot="20564764">
              <a:off x="5438400" y="1454233"/>
              <a:ext cx="756747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50 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chemeClr val="accent5"/>
                  </a:solidFill>
                </a:rPr>
                <a:t>2ms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 rot="4633184">
              <a:off x="2917322" y="1728533"/>
              <a:ext cx="728585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20 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5ms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 rot="157676">
              <a:off x="2343877" y="2231292"/>
              <a:ext cx="806864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20 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5ms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 rot="1611919">
              <a:off x="5211160" y="3431346"/>
              <a:ext cx="766915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20 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5ms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20" name="TextBox 19"/>
            <p:cNvSpPr txBox="1"/>
            <p:nvPr/>
          </p:nvSpPr>
          <p:spPr>
            <a:xfrm rot="21439144">
              <a:off x="4639066" y="2578180"/>
              <a:ext cx="1124266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100 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20 </a:t>
              </a:r>
              <a:r>
                <a:rPr lang="en-US" sz="900" b="1" dirty="0" err="1">
                  <a:solidFill>
                    <a:srgbClr val="0070C0"/>
                  </a:solidFill>
                </a:rPr>
                <a:t>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 rot="1888624">
              <a:off x="5391349" y="2183699"/>
              <a:ext cx="749213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50 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chemeClr val="accent5"/>
                  </a:solidFill>
                </a:rPr>
                <a:t>2ms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22" name="TextBox 21"/>
            <p:cNvSpPr txBox="1"/>
            <p:nvPr/>
          </p:nvSpPr>
          <p:spPr>
            <a:xfrm rot="157991">
              <a:off x="6921394" y="3031355"/>
              <a:ext cx="864347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20 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5ms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 rot="404796">
              <a:off x="1961776" y="3086683"/>
              <a:ext cx="898262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10Mbps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10ms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 rot="2104272">
              <a:off x="4416034" y="4105349"/>
              <a:ext cx="785195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10mbps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10ms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 rot="18442746">
              <a:off x="5634358" y="4107917"/>
              <a:ext cx="793106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100 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1ms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 rot="19610435">
              <a:off x="2988720" y="4316297"/>
              <a:ext cx="779774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10Mbps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10ms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 rot="2769111">
              <a:off x="1271201" y="3771512"/>
              <a:ext cx="767102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20 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5ms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 rot="1302259">
              <a:off x="1670268" y="3192119"/>
              <a:ext cx="759610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20 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5ms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30" name="TextBox 29"/>
            <p:cNvSpPr txBox="1"/>
            <p:nvPr/>
          </p:nvSpPr>
          <p:spPr>
            <a:xfrm rot="1747057">
              <a:off x="3127574" y="3346757"/>
              <a:ext cx="845499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10Mbps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10ms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 rot="2048054">
              <a:off x="1419354" y="3343379"/>
              <a:ext cx="716248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50 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chemeClr val="accent5"/>
                  </a:solidFill>
                </a:rPr>
                <a:t>2ms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 rot="3776720">
              <a:off x="2046393" y="4240032"/>
              <a:ext cx="922891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100 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1ms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33" name="TextBox 32"/>
            <p:cNvSpPr txBox="1"/>
            <p:nvPr/>
          </p:nvSpPr>
          <p:spPr>
            <a:xfrm rot="714687">
              <a:off x="4201801" y="1539834"/>
              <a:ext cx="776442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10Mbps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10ms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123860" y="3659630"/>
              <a:ext cx="836843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b="1" dirty="0"/>
                <a:t>(</a:t>
              </a:r>
              <a:r>
                <a:rPr lang="en-US" sz="900" b="1" dirty="0">
                  <a:solidFill>
                    <a:srgbClr val="00B050"/>
                  </a:solidFill>
                </a:rPr>
                <a:t>20 Mbps</a:t>
              </a:r>
              <a:r>
                <a:rPr lang="en-US" sz="900" b="1" dirty="0"/>
                <a:t>,</a:t>
              </a:r>
              <a:r>
                <a:rPr lang="en-US" sz="900" b="1" dirty="0">
                  <a:solidFill>
                    <a:srgbClr val="0070C0"/>
                  </a:solidFill>
                </a:rPr>
                <a:t>5ms</a:t>
              </a:r>
              <a:r>
                <a:rPr lang="en-US" sz="900" b="1" dirty="0"/>
                <a:t>)</a:t>
              </a:r>
              <a:endParaRPr lang="en-AU" sz="1350" b="1" dirty="0"/>
            </a:p>
          </p:txBody>
        </p:sp>
      </p:grpSp>
      <p:sp>
        <p:nvSpPr>
          <p:cNvPr id="35" name="Title 1">
            <a:extLst>
              <a:ext uri="{FF2B5EF4-FFF2-40B4-BE49-F238E27FC236}">
                <a16:creationId xmlns:a16="http://schemas.microsoft.com/office/drawing/2014/main" id="{B4659DD6-71D6-4152-9FDA-FD77C65096F2}"/>
              </a:ext>
            </a:extLst>
          </p:cNvPr>
          <p:cNvSpPr txBox="1">
            <a:spLocks/>
          </p:cNvSpPr>
          <p:nvPr/>
        </p:nvSpPr>
        <p:spPr>
          <a:xfrm>
            <a:off x="-108520" y="2951"/>
            <a:ext cx="9252520" cy="1176923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AU" sz="4000" dirty="0"/>
              <a:t>Real-World Use Cases: Scenario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596ECD-A554-445A-B389-7C612BC2F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26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67529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>
            <a:extLst>
              <a:ext uri="{FF2B5EF4-FFF2-40B4-BE49-F238E27FC236}">
                <a16:creationId xmlns:a16="http://schemas.microsoft.com/office/drawing/2014/main" id="{B4659DD6-71D6-4152-9FDA-FD77C65096F2}"/>
              </a:ext>
            </a:extLst>
          </p:cNvPr>
          <p:cNvSpPr txBox="1">
            <a:spLocks/>
          </p:cNvSpPr>
          <p:nvPr/>
        </p:nvSpPr>
        <p:spPr>
          <a:xfrm>
            <a:off x="-108520" y="2951"/>
            <a:ext cx="9252520" cy="1176923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AU" sz="4000" dirty="0"/>
              <a:t>Maximum-Bandwidth Routing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CCFA6EB-2DEE-47C5-9F43-A4895FD020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4824"/>
            <a:ext cx="9144000" cy="4212566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2CF72FAF-B893-49C4-800D-28B38A3A64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260" y="1844824"/>
            <a:ext cx="9144000" cy="4212566"/>
          </a:xfrm>
          <a:prstGeom prst="rect">
            <a:avLst/>
          </a:prstGeom>
        </p:spPr>
      </p:pic>
      <p:sp>
        <p:nvSpPr>
          <p:cNvPr id="37" name="Slide Number Placeholder 36">
            <a:extLst>
              <a:ext uri="{FF2B5EF4-FFF2-40B4-BE49-F238E27FC236}">
                <a16:creationId xmlns:a16="http://schemas.microsoft.com/office/drawing/2014/main" id="{2A443616-047E-4F41-AE16-89372CD17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27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90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>
            <a:extLst>
              <a:ext uri="{FF2B5EF4-FFF2-40B4-BE49-F238E27FC236}">
                <a16:creationId xmlns:a16="http://schemas.microsoft.com/office/drawing/2014/main" id="{B4659DD6-71D6-4152-9FDA-FD77C65096F2}"/>
              </a:ext>
            </a:extLst>
          </p:cNvPr>
          <p:cNvSpPr txBox="1">
            <a:spLocks/>
          </p:cNvSpPr>
          <p:nvPr/>
        </p:nvSpPr>
        <p:spPr>
          <a:xfrm>
            <a:off x="-108520" y="2951"/>
            <a:ext cx="9252520" cy="1176923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AU" sz="4000" dirty="0"/>
              <a:t>Minimum-Delay Routing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DDA8A9-DB86-44F7-BBB4-201AD0E79D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42125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E5646C-829C-4355-9BA1-C265C2C2DD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700808"/>
            <a:ext cx="9144000" cy="421256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AF6403-F4CA-4C45-8B09-305CA637A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28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4341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>
            <a:extLst>
              <a:ext uri="{FF2B5EF4-FFF2-40B4-BE49-F238E27FC236}">
                <a16:creationId xmlns:a16="http://schemas.microsoft.com/office/drawing/2014/main" id="{B4659DD6-71D6-4152-9FDA-FD77C65096F2}"/>
              </a:ext>
            </a:extLst>
          </p:cNvPr>
          <p:cNvSpPr txBox="1">
            <a:spLocks/>
          </p:cNvSpPr>
          <p:nvPr/>
        </p:nvSpPr>
        <p:spPr>
          <a:xfrm>
            <a:off x="-108520" y="2951"/>
            <a:ext cx="9252520" cy="1176923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AU" sz="4000" dirty="0"/>
              <a:t>Max-BW Constrained Delay Routing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7AFD80-EB91-4BAA-9C0A-B92A241D05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" y="1772816"/>
            <a:ext cx="9144000" cy="42125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B0CF20-FF4F-497A-B14F-8A17F3DA78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9144000" cy="4212566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4F126A0-B061-4998-A98F-065D14686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29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04832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2267745" y="3518333"/>
            <a:ext cx="1248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ysClr val="windowText" lastClr="000000"/>
                </a:solidFill>
              </a:rPr>
              <a:t>         C = 30</a:t>
            </a:r>
          </a:p>
          <a:p>
            <a:r>
              <a:rPr lang="en-AU" dirty="0">
                <a:solidFill>
                  <a:sysClr val="windowText" lastClr="000000"/>
                </a:solidFill>
              </a:rPr>
              <a:t>     D = 2</a:t>
            </a:r>
          </a:p>
          <a:p>
            <a:r>
              <a:rPr lang="en-AU" dirty="0">
                <a:solidFill>
                  <a:sysClr val="windowText" lastClr="000000"/>
                </a:solidFill>
              </a:rPr>
              <a:t>L = 1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028605" y="3160127"/>
            <a:ext cx="1234044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solidFill>
                  <a:sysClr val="windowText" lastClr="000000"/>
                </a:solidFill>
              </a:rPr>
              <a:t>C = 100</a:t>
            </a:r>
          </a:p>
          <a:p>
            <a:pPr algn="ctr"/>
            <a:endParaRPr lang="en-AU" sz="1050" dirty="0">
              <a:solidFill>
                <a:sysClr val="windowText" lastClr="000000"/>
              </a:solidFill>
            </a:endParaRPr>
          </a:p>
          <a:p>
            <a:pPr algn="ctr"/>
            <a:r>
              <a:rPr lang="en-AU" dirty="0">
                <a:solidFill>
                  <a:sysClr val="windowText" lastClr="000000"/>
                </a:solidFill>
              </a:rPr>
              <a:t>D = 1, L = 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492346" y="3524693"/>
            <a:ext cx="1449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ysClr val="windowText" lastClr="000000"/>
                </a:solidFill>
              </a:rPr>
              <a:t>      C = 30</a:t>
            </a:r>
          </a:p>
          <a:p>
            <a:r>
              <a:rPr lang="en-AU" dirty="0">
                <a:solidFill>
                  <a:sysClr val="windowText" lastClr="000000"/>
                </a:solidFill>
              </a:rPr>
              <a:t>            D = 5</a:t>
            </a:r>
          </a:p>
          <a:p>
            <a:r>
              <a:rPr lang="en-AU" dirty="0">
                <a:solidFill>
                  <a:sysClr val="windowText" lastClr="000000"/>
                </a:solidFill>
              </a:rPr>
              <a:t>                  L = 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50246" y="5139765"/>
            <a:ext cx="21391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ysClr val="windowText" lastClr="000000"/>
                </a:solidFill>
              </a:rPr>
              <a:t>     C = 20</a:t>
            </a:r>
          </a:p>
          <a:p>
            <a:r>
              <a:rPr lang="en-AU" dirty="0">
                <a:solidFill>
                  <a:sysClr val="windowText" lastClr="000000"/>
                </a:solidFill>
              </a:rPr>
              <a:t>               D = 1</a:t>
            </a:r>
          </a:p>
          <a:p>
            <a:r>
              <a:rPr lang="en-AU" dirty="0">
                <a:solidFill>
                  <a:sysClr val="windowText" lastClr="000000"/>
                </a:solidFill>
              </a:rPr>
              <a:t>                         L = 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905136" y="5152824"/>
            <a:ext cx="145482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AU" dirty="0">
                <a:solidFill>
                  <a:sysClr val="windowText" lastClr="000000"/>
                </a:solidFill>
              </a:rPr>
              <a:t>                    C= 20</a:t>
            </a:r>
          </a:p>
          <a:p>
            <a:r>
              <a:rPr lang="en-AU" dirty="0">
                <a:solidFill>
                  <a:sysClr val="windowText" lastClr="000000"/>
                </a:solidFill>
              </a:rPr>
              <a:t>            D= 1</a:t>
            </a:r>
          </a:p>
          <a:p>
            <a:r>
              <a:rPr lang="en-AU" dirty="0">
                <a:solidFill>
                  <a:sysClr val="windowText" lastClr="000000"/>
                </a:solidFill>
              </a:rPr>
              <a:t>   L = 2 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722501" y="4580557"/>
            <a:ext cx="1929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ysClr val="windowText" lastClr="000000"/>
                </a:solidFill>
              </a:rPr>
              <a:t>C = 10, D = 9, L = 2</a:t>
            </a:r>
          </a:p>
        </p:txBody>
      </p:sp>
      <p:sp>
        <p:nvSpPr>
          <p:cNvPr id="169" name="Title 1"/>
          <p:cNvSpPr txBox="1">
            <a:spLocks/>
          </p:cNvSpPr>
          <p:nvPr/>
        </p:nvSpPr>
        <p:spPr>
          <a:xfrm>
            <a:off x="437748" y="116632"/>
            <a:ext cx="8229600" cy="86409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AU" dirty="0"/>
              <a:t>QoS Routing</a:t>
            </a:r>
          </a:p>
        </p:txBody>
      </p:sp>
      <p:sp>
        <p:nvSpPr>
          <p:cNvPr id="170" name="TextBox 101"/>
          <p:cNvSpPr txBox="1">
            <a:spLocks noChangeArrowheads="1"/>
          </p:cNvSpPr>
          <p:nvPr/>
        </p:nvSpPr>
        <p:spPr bwMode="auto">
          <a:xfrm>
            <a:off x="603611" y="1290324"/>
            <a:ext cx="2744253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9pPr>
          </a:lstStyle>
          <a:p>
            <a:r>
              <a:rPr lang="en-US" altLang="en-US" sz="2000" b="1" dirty="0">
                <a:solidFill>
                  <a:srgbClr val="FF0000"/>
                </a:solidFill>
              </a:rPr>
              <a:t>Shortest Path Routing</a:t>
            </a:r>
          </a:p>
        </p:txBody>
      </p:sp>
      <p:cxnSp>
        <p:nvCxnSpPr>
          <p:cNvPr id="172" name="Straight Arrow Connector 171"/>
          <p:cNvCxnSpPr/>
          <p:nvPr/>
        </p:nvCxnSpPr>
        <p:spPr>
          <a:xfrm>
            <a:off x="1343530" y="4580557"/>
            <a:ext cx="1068230" cy="0"/>
          </a:xfrm>
          <a:prstGeom prst="straightConnector1">
            <a:avLst/>
          </a:prstGeom>
          <a:ln>
            <a:solidFill>
              <a:srgbClr val="FF0000">
                <a:alpha val="9500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/>
          <p:nvPr/>
        </p:nvCxnSpPr>
        <p:spPr>
          <a:xfrm>
            <a:off x="2843808" y="4580557"/>
            <a:ext cx="3528392" cy="0"/>
          </a:xfrm>
          <a:prstGeom prst="straightConnector1">
            <a:avLst/>
          </a:prstGeom>
          <a:ln>
            <a:solidFill>
              <a:srgbClr val="FF0000">
                <a:alpha val="9500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/>
          <p:cNvCxnSpPr/>
          <p:nvPr/>
        </p:nvCxnSpPr>
        <p:spPr>
          <a:xfrm>
            <a:off x="6886960" y="4576922"/>
            <a:ext cx="1068230" cy="0"/>
          </a:xfrm>
          <a:prstGeom prst="straightConnector1">
            <a:avLst/>
          </a:prstGeom>
          <a:ln>
            <a:solidFill>
              <a:srgbClr val="FF0000">
                <a:alpha val="9500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8" name="TextBox 101"/>
          <p:cNvSpPr txBox="1">
            <a:spLocks noChangeArrowheads="1"/>
          </p:cNvSpPr>
          <p:nvPr/>
        </p:nvSpPr>
        <p:spPr bwMode="auto">
          <a:xfrm>
            <a:off x="547583" y="1732746"/>
            <a:ext cx="7496782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9pPr>
          </a:lstStyle>
          <a:p>
            <a:r>
              <a:rPr lang="en-US" altLang="en-US" sz="2000" b="1" dirty="0">
                <a:solidFill>
                  <a:schemeClr val="tx2"/>
                </a:solidFill>
              </a:rPr>
              <a:t>Widest Path Routing  (Maximum Bandwidth Routing)</a:t>
            </a:r>
          </a:p>
        </p:txBody>
      </p:sp>
      <p:cxnSp>
        <p:nvCxnSpPr>
          <p:cNvPr id="179" name="Straight Arrow Connector 178"/>
          <p:cNvCxnSpPr/>
          <p:nvPr/>
        </p:nvCxnSpPr>
        <p:spPr>
          <a:xfrm>
            <a:off x="1331640" y="4509120"/>
            <a:ext cx="1068230" cy="0"/>
          </a:xfrm>
          <a:prstGeom prst="straightConnector1">
            <a:avLst/>
          </a:prstGeom>
          <a:ln>
            <a:solidFill>
              <a:schemeClr val="tx2">
                <a:alpha val="9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>
            <a:cxnSpLocks/>
          </p:cNvCxnSpPr>
          <p:nvPr/>
        </p:nvCxnSpPr>
        <p:spPr>
          <a:xfrm flipV="1">
            <a:off x="2158763" y="3160127"/>
            <a:ext cx="1117093" cy="988954"/>
          </a:xfrm>
          <a:prstGeom prst="straightConnector1">
            <a:avLst/>
          </a:prstGeom>
          <a:ln>
            <a:solidFill>
              <a:schemeClr val="tx2">
                <a:alpha val="9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>
            <a:cxnSpLocks/>
          </p:cNvCxnSpPr>
          <p:nvPr/>
        </p:nvCxnSpPr>
        <p:spPr>
          <a:xfrm>
            <a:off x="3985605" y="3001960"/>
            <a:ext cx="1407491" cy="0"/>
          </a:xfrm>
          <a:prstGeom prst="straightConnector1">
            <a:avLst/>
          </a:prstGeom>
          <a:ln>
            <a:solidFill>
              <a:schemeClr val="tx2">
                <a:alpha val="9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/>
          <p:cNvCxnSpPr>
            <a:cxnSpLocks/>
          </p:cNvCxnSpPr>
          <p:nvPr/>
        </p:nvCxnSpPr>
        <p:spPr>
          <a:xfrm>
            <a:off x="6140888" y="3333838"/>
            <a:ext cx="853916" cy="920069"/>
          </a:xfrm>
          <a:prstGeom prst="straightConnector1">
            <a:avLst/>
          </a:prstGeom>
          <a:ln>
            <a:solidFill>
              <a:schemeClr val="tx2">
                <a:alpha val="9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/>
          <p:nvPr/>
        </p:nvCxnSpPr>
        <p:spPr>
          <a:xfrm>
            <a:off x="6886960" y="4497772"/>
            <a:ext cx="1068230" cy="0"/>
          </a:xfrm>
          <a:prstGeom prst="straightConnector1">
            <a:avLst/>
          </a:prstGeom>
          <a:ln>
            <a:solidFill>
              <a:schemeClr val="tx2">
                <a:alpha val="9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TextBox 101"/>
          <p:cNvSpPr txBox="1">
            <a:spLocks noChangeArrowheads="1"/>
          </p:cNvSpPr>
          <p:nvPr/>
        </p:nvSpPr>
        <p:spPr bwMode="auto">
          <a:xfrm>
            <a:off x="603610" y="2204864"/>
            <a:ext cx="3381996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9" charset="-128"/>
              </a:defRPr>
            </a:lvl9pPr>
          </a:lstStyle>
          <a:p>
            <a:r>
              <a:rPr lang="en-US" altLang="en-US" sz="2000" b="1" dirty="0">
                <a:solidFill>
                  <a:srgbClr val="00B050"/>
                </a:solidFill>
              </a:rPr>
              <a:t>Minimum Delay Path Routing </a:t>
            </a:r>
          </a:p>
        </p:txBody>
      </p:sp>
      <p:cxnSp>
        <p:nvCxnSpPr>
          <p:cNvPr id="197" name="Straight Arrow Connector 196"/>
          <p:cNvCxnSpPr/>
          <p:nvPr/>
        </p:nvCxnSpPr>
        <p:spPr>
          <a:xfrm>
            <a:off x="1343530" y="5223467"/>
            <a:ext cx="1068230" cy="0"/>
          </a:xfrm>
          <a:prstGeom prst="straightConnector1">
            <a:avLst/>
          </a:prstGeom>
          <a:ln>
            <a:solidFill>
              <a:srgbClr val="00B050">
                <a:alpha val="9500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Arrow Connector 197"/>
          <p:cNvCxnSpPr>
            <a:cxnSpLocks/>
          </p:cNvCxnSpPr>
          <p:nvPr/>
        </p:nvCxnSpPr>
        <p:spPr>
          <a:xfrm>
            <a:off x="2365361" y="5395581"/>
            <a:ext cx="1865700" cy="1129763"/>
          </a:xfrm>
          <a:prstGeom prst="straightConnector1">
            <a:avLst/>
          </a:prstGeom>
          <a:ln>
            <a:solidFill>
              <a:srgbClr val="00B050">
                <a:alpha val="9500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Arrow Connector 199"/>
          <p:cNvCxnSpPr>
            <a:cxnSpLocks/>
          </p:cNvCxnSpPr>
          <p:nvPr/>
        </p:nvCxnSpPr>
        <p:spPr>
          <a:xfrm flipV="1">
            <a:off x="5041561" y="5373215"/>
            <a:ext cx="1845399" cy="1166326"/>
          </a:xfrm>
          <a:prstGeom prst="straightConnector1">
            <a:avLst/>
          </a:prstGeom>
          <a:ln>
            <a:solidFill>
              <a:srgbClr val="00B050">
                <a:alpha val="9500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/>
          <p:cNvCxnSpPr>
            <a:cxnSpLocks/>
          </p:cNvCxnSpPr>
          <p:nvPr/>
        </p:nvCxnSpPr>
        <p:spPr>
          <a:xfrm>
            <a:off x="7077988" y="5158255"/>
            <a:ext cx="686174" cy="0"/>
          </a:xfrm>
          <a:prstGeom prst="straightConnector1">
            <a:avLst/>
          </a:prstGeom>
          <a:ln>
            <a:solidFill>
              <a:srgbClr val="00B050">
                <a:alpha val="9500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rame 1">
            <a:extLst>
              <a:ext uri="{FF2B5EF4-FFF2-40B4-BE49-F238E27FC236}">
                <a16:creationId xmlns:a16="http://schemas.microsoft.com/office/drawing/2014/main" id="{F4B3546D-FEB5-405A-91BA-547F35DC5A8A}"/>
              </a:ext>
            </a:extLst>
          </p:cNvPr>
          <p:cNvSpPr/>
          <p:nvPr/>
        </p:nvSpPr>
        <p:spPr>
          <a:xfrm>
            <a:off x="855386" y="4693787"/>
            <a:ext cx="468000" cy="468000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50" name="Frame 149">
            <a:extLst>
              <a:ext uri="{FF2B5EF4-FFF2-40B4-BE49-F238E27FC236}">
                <a16:creationId xmlns:a16="http://schemas.microsoft.com/office/drawing/2014/main" id="{169AAC5A-682D-4272-A0D3-38AD08416FAC}"/>
              </a:ext>
            </a:extLst>
          </p:cNvPr>
          <p:cNvSpPr/>
          <p:nvPr/>
        </p:nvSpPr>
        <p:spPr>
          <a:xfrm>
            <a:off x="2158763" y="4691615"/>
            <a:ext cx="468000" cy="468000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51" name="Frame 150">
            <a:extLst>
              <a:ext uri="{FF2B5EF4-FFF2-40B4-BE49-F238E27FC236}">
                <a16:creationId xmlns:a16="http://schemas.microsoft.com/office/drawing/2014/main" id="{34F277DA-5099-4D69-807A-88D48741BC2B}"/>
              </a:ext>
            </a:extLst>
          </p:cNvPr>
          <p:cNvSpPr/>
          <p:nvPr/>
        </p:nvSpPr>
        <p:spPr>
          <a:xfrm>
            <a:off x="3675554" y="3290057"/>
            <a:ext cx="468000" cy="468000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52" name="Frame 151">
            <a:extLst>
              <a:ext uri="{FF2B5EF4-FFF2-40B4-BE49-F238E27FC236}">
                <a16:creationId xmlns:a16="http://schemas.microsoft.com/office/drawing/2014/main" id="{D609ED06-0FBD-4B8A-BFCF-53F2ECCAB981}"/>
              </a:ext>
            </a:extLst>
          </p:cNvPr>
          <p:cNvSpPr/>
          <p:nvPr/>
        </p:nvSpPr>
        <p:spPr>
          <a:xfrm>
            <a:off x="5142221" y="3284333"/>
            <a:ext cx="468000" cy="468000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53" name="Frame 152">
            <a:extLst>
              <a:ext uri="{FF2B5EF4-FFF2-40B4-BE49-F238E27FC236}">
                <a16:creationId xmlns:a16="http://schemas.microsoft.com/office/drawing/2014/main" id="{326D8786-8CF6-49C3-838E-03D6A64FAFB0}"/>
              </a:ext>
            </a:extLst>
          </p:cNvPr>
          <p:cNvSpPr/>
          <p:nvPr/>
        </p:nvSpPr>
        <p:spPr>
          <a:xfrm>
            <a:off x="4402311" y="6140477"/>
            <a:ext cx="468000" cy="468000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54" name="Frame 153">
            <a:extLst>
              <a:ext uri="{FF2B5EF4-FFF2-40B4-BE49-F238E27FC236}">
                <a16:creationId xmlns:a16="http://schemas.microsoft.com/office/drawing/2014/main" id="{D5020F02-A63C-4A46-8F94-FCDCEF9D6566}"/>
              </a:ext>
            </a:extLst>
          </p:cNvPr>
          <p:cNvSpPr/>
          <p:nvPr/>
        </p:nvSpPr>
        <p:spPr>
          <a:xfrm>
            <a:off x="6514170" y="4702280"/>
            <a:ext cx="468000" cy="468000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55" name="Frame 154">
            <a:extLst>
              <a:ext uri="{FF2B5EF4-FFF2-40B4-BE49-F238E27FC236}">
                <a16:creationId xmlns:a16="http://schemas.microsoft.com/office/drawing/2014/main" id="{17740957-43E7-4A27-8C9F-6571FD71B67F}"/>
              </a:ext>
            </a:extLst>
          </p:cNvPr>
          <p:cNvSpPr/>
          <p:nvPr/>
        </p:nvSpPr>
        <p:spPr>
          <a:xfrm>
            <a:off x="7838457" y="4699872"/>
            <a:ext cx="468000" cy="468000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7</a:t>
            </a:r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8D6926D4-F332-459C-A032-B22A8F15B3CA}"/>
              </a:ext>
            </a:extLst>
          </p:cNvPr>
          <p:cNvCxnSpPr>
            <a:stCxn id="2" idx="3"/>
            <a:endCxn id="150" idx="1"/>
          </p:cNvCxnSpPr>
          <p:nvPr/>
        </p:nvCxnSpPr>
        <p:spPr>
          <a:xfrm flipV="1">
            <a:off x="1323386" y="4925615"/>
            <a:ext cx="835377" cy="2172"/>
          </a:xfrm>
          <a:prstGeom prst="line">
            <a:avLst/>
          </a:prstGeom>
          <a:ln cmpd="dbl">
            <a:solidFill>
              <a:schemeClr val="tx1">
                <a:alpha val="95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3F87BD30-84F2-43CF-94F6-F9DEEAD90331}"/>
              </a:ext>
            </a:extLst>
          </p:cNvPr>
          <p:cNvCxnSpPr>
            <a:cxnSpLocks/>
            <a:stCxn id="150" idx="0"/>
            <a:endCxn id="151" idx="1"/>
          </p:cNvCxnSpPr>
          <p:nvPr/>
        </p:nvCxnSpPr>
        <p:spPr>
          <a:xfrm flipV="1">
            <a:off x="2392763" y="3524057"/>
            <a:ext cx="1282791" cy="1167558"/>
          </a:xfrm>
          <a:prstGeom prst="line">
            <a:avLst/>
          </a:prstGeom>
          <a:ln cmpd="dbl">
            <a:solidFill>
              <a:schemeClr val="tx1">
                <a:alpha val="95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A45B51DF-C458-4ADD-9319-3D445009A700}"/>
              </a:ext>
            </a:extLst>
          </p:cNvPr>
          <p:cNvCxnSpPr>
            <a:cxnSpLocks/>
            <a:stCxn id="151" idx="3"/>
            <a:endCxn id="152" idx="1"/>
          </p:cNvCxnSpPr>
          <p:nvPr/>
        </p:nvCxnSpPr>
        <p:spPr>
          <a:xfrm flipV="1">
            <a:off x="4143554" y="3518333"/>
            <a:ext cx="998667" cy="5724"/>
          </a:xfrm>
          <a:prstGeom prst="line">
            <a:avLst/>
          </a:prstGeom>
          <a:ln cmpd="dbl">
            <a:solidFill>
              <a:schemeClr val="tx1">
                <a:alpha val="95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F3FC0368-8931-4A23-9FAA-45D8DAA6F560}"/>
              </a:ext>
            </a:extLst>
          </p:cNvPr>
          <p:cNvCxnSpPr>
            <a:cxnSpLocks/>
            <a:stCxn id="152" idx="3"/>
            <a:endCxn id="154" idx="0"/>
          </p:cNvCxnSpPr>
          <p:nvPr/>
        </p:nvCxnSpPr>
        <p:spPr>
          <a:xfrm>
            <a:off x="5610221" y="3518333"/>
            <a:ext cx="1137949" cy="1183947"/>
          </a:xfrm>
          <a:prstGeom prst="line">
            <a:avLst/>
          </a:prstGeom>
          <a:ln cmpd="dbl">
            <a:solidFill>
              <a:schemeClr val="tx1">
                <a:alpha val="95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FBC92082-38F8-470F-9E02-BA2EC4EEC3BC}"/>
              </a:ext>
            </a:extLst>
          </p:cNvPr>
          <p:cNvCxnSpPr>
            <a:cxnSpLocks/>
            <a:stCxn id="150" idx="3"/>
            <a:endCxn id="154" idx="1"/>
          </p:cNvCxnSpPr>
          <p:nvPr/>
        </p:nvCxnSpPr>
        <p:spPr>
          <a:xfrm>
            <a:off x="2626763" y="4925615"/>
            <a:ext cx="3887407" cy="10665"/>
          </a:xfrm>
          <a:prstGeom prst="line">
            <a:avLst/>
          </a:prstGeom>
          <a:ln cmpd="dbl">
            <a:solidFill>
              <a:schemeClr val="tx1">
                <a:alpha val="95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695A820B-0276-4597-BB86-72408E0E07D4}"/>
              </a:ext>
            </a:extLst>
          </p:cNvPr>
          <p:cNvCxnSpPr>
            <a:cxnSpLocks/>
            <a:stCxn id="154" idx="3"/>
            <a:endCxn id="155" idx="1"/>
          </p:cNvCxnSpPr>
          <p:nvPr/>
        </p:nvCxnSpPr>
        <p:spPr>
          <a:xfrm flipV="1">
            <a:off x="6982170" y="4933872"/>
            <a:ext cx="856287" cy="2408"/>
          </a:xfrm>
          <a:prstGeom prst="line">
            <a:avLst/>
          </a:prstGeom>
          <a:ln cmpd="dbl">
            <a:solidFill>
              <a:schemeClr val="tx1">
                <a:alpha val="95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02AC0F53-5084-4B6C-8180-2F3AC371DBDE}"/>
              </a:ext>
            </a:extLst>
          </p:cNvPr>
          <p:cNvCxnSpPr>
            <a:cxnSpLocks/>
            <a:stCxn id="153" idx="3"/>
            <a:endCxn id="154" idx="2"/>
          </p:cNvCxnSpPr>
          <p:nvPr/>
        </p:nvCxnSpPr>
        <p:spPr>
          <a:xfrm flipV="1">
            <a:off x="4870311" y="5170280"/>
            <a:ext cx="1877859" cy="1204197"/>
          </a:xfrm>
          <a:prstGeom prst="line">
            <a:avLst/>
          </a:prstGeom>
          <a:ln cmpd="dbl">
            <a:solidFill>
              <a:schemeClr val="tx1">
                <a:alpha val="95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ADFD90FE-4CCA-4702-81B2-DA89F9326639}"/>
              </a:ext>
            </a:extLst>
          </p:cNvPr>
          <p:cNvCxnSpPr>
            <a:cxnSpLocks/>
            <a:stCxn id="150" idx="2"/>
            <a:endCxn id="153" idx="1"/>
          </p:cNvCxnSpPr>
          <p:nvPr/>
        </p:nvCxnSpPr>
        <p:spPr>
          <a:xfrm>
            <a:off x="2392763" y="5159615"/>
            <a:ext cx="2009548" cy="1214862"/>
          </a:xfrm>
          <a:prstGeom prst="line">
            <a:avLst/>
          </a:prstGeom>
          <a:ln cmpd="dbl">
            <a:solidFill>
              <a:schemeClr val="tx1">
                <a:alpha val="95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58589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>
            <a:extLst>
              <a:ext uri="{FF2B5EF4-FFF2-40B4-BE49-F238E27FC236}">
                <a16:creationId xmlns:a16="http://schemas.microsoft.com/office/drawing/2014/main" id="{B4659DD6-71D6-4152-9FDA-FD77C65096F2}"/>
              </a:ext>
            </a:extLst>
          </p:cNvPr>
          <p:cNvSpPr txBox="1">
            <a:spLocks/>
          </p:cNvSpPr>
          <p:nvPr/>
        </p:nvSpPr>
        <p:spPr>
          <a:xfrm>
            <a:off x="-108520" y="2951"/>
            <a:ext cx="9252520" cy="1176923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AU" sz="4000" dirty="0"/>
              <a:t>Min-Delay Constrained BW Routing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719C23-47A9-4C1B-A573-1921A104F7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9144000" cy="42125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051DFFC-89D3-4C15-89B9-99EAD5B2F8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9144000" cy="421256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87187A9-A18E-4520-B127-C57DF3E46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30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2090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>
            <a:extLst>
              <a:ext uri="{FF2B5EF4-FFF2-40B4-BE49-F238E27FC236}">
                <a16:creationId xmlns:a16="http://schemas.microsoft.com/office/drawing/2014/main" id="{B4659DD6-71D6-4152-9FDA-FD77C65096F2}"/>
              </a:ext>
            </a:extLst>
          </p:cNvPr>
          <p:cNvSpPr txBox="1">
            <a:spLocks/>
          </p:cNvSpPr>
          <p:nvPr/>
        </p:nvSpPr>
        <p:spPr>
          <a:xfrm>
            <a:off x="-108520" y="2951"/>
            <a:ext cx="9252520" cy="1176923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AU" sz="4000" dirty="0">
                <a:ln w="12700">
                  <a:noFill/>
                  <a:prstDash val="solid"/>
                </a:ln>
              </a:rPr>
              <a:t>Minimizing Max Link Utilization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D66B0F-151B-4FAA-95A1-29B0913161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53263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1A0757B-5F63-411B-8A30-D2FF849E38F5}"/>
              </a:ext>
            </a:extLst>
          </p:cNvPr>
          <p:cNvGrpSpPr/>
          <p:nvPr/>
        </p:nvGrpSpPr>
        <p:grpSpPr>
          <a:xfrm>
            <a:off x="0" y="1628800"/>
            <a:ext cx="9144000" cy="5053263"/>
            <a:chOff x="0" y="1628800"/>
            <a:chExt cx="9144000" cy="505326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B89E079-2D45-4B64-9862-AF6CCFFF7B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28800"/>
              <a:ext cx="9144000" cy="4284574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A544FEF-77F2-4A02-AE55-283F5CD3F5F9}"/>
                </a:ext>
              </a:extLst>
            </p:cNvPr>
            <p:cNvSpPr/>
            <p:nvPr/>
          </p:nvSpPr>
          <p:spPr>
            <a:xfrm>
              <a:off x="3059832" y="5976664"/>
              <a:ext cx="3312368" cy="7053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58FC60-083E-4E2E-97E2-9CE48742B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31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4336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>
            <a:extLst>
              <a:ext uri="{FF2B5EF4-FFF2-40B4-BE49-F238E27FC236}">
                <a16:creationId xmlns:a16="http://schemas.microsoft.com/office/drawing/2014/main" id="{B4659DD6-71D6-4152-9FDA-FD77C65096F2}"/>
              </a:ext>
            </a:extLst>
          </p:cNvPr>
          <p:cNvSpPr txBox="1">
            <a:spLocks/>
          </p:cNvSpPr>
          <p:nvPr/>
        </p:nvSpPr>
        <p:spPr>
          <a:xfrm>
            <a:off x="-108520" y="2951"/>
            <a:ext cx="9252520" cy="1176923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AU" sz="4000" dirty="0">
                <a:ln w="12700">
                  <a:noFill/>
                  <a:prstDash val="solid"/>
                </a:ln>
              </a:rPr>
              <a:t>Maximizing Min Residual Capacity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F36745-385E-4E72-BE7E-77DEF606D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54" y="1841746"/>
            <a:ext cx="9144000" cy="4987636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6FE6CD3C-C21C-4279-BF24-4C2DC154218D}"/>
              </a:ext>
            </a:extLst>
          </p:cNvPr>
          <p:cNvGrpSpPr/>
          <p:nvPr/>
        </p:nvGrpSpPr>
        <p:grpSpPr>
          <a:xfrm>
            <a:off x="6388" y="1841746"/>
            <a:ext cx="9144000" cy="4946447"/>
            <a:chOff x="0" y="1628800"/>
            <a:chExt cx="9144000" cy="494644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7162600-82BF-4D34-BC34-03EF29CDC8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28800"/>
              <a:ext cx="9144000" cy="428457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521564A-DA24-4C34-8107-3B107D6B581D}"/>
                </a:ext>
              </a:extLst>
            </p:cNvPr>
            <p:cNvSpPr/>
            <p:nvPr/>
          </p:nvSpPr>
          <p:spPr>
            <a:xfrm>
              <a:off x="3059832" y="5913374"/>
              <a:ext cx="3312368" cy="6618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168533-D284-453C-AF49-52AF716AE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32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2503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2564904"/>
            <a:ext cx="39604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 &amp; A</a:t>
            </a:r>
          </a:p>
          <a:p>
            <a:pPr algn="ctr"/>
            <a:r>
              <a:rPr lang="en-A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76375E-AA04-4E4E-8EAD-D752E0426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pPr/>
              <a:t>33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1188300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11517" y="2473563"/>
            <a:ext cx="1528213" cy="45942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AU" sz="1400" b="1" dirty="0">
                <a:solidFill>
                  <a:schemeClr val="bg1"/>
                </a:solidFill>
              </a:rPr>
              <a:t>Link-optimization routing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511517" y="3069661"/>
            <a:ext cx="1528213" cy="45942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AU" sz="1400" b="1" dirty="0">
                <a:solidFill>
                  <a:schemeClr val="bg1"/>
                </a:solidFill>
              </a:rPr>
              <a:t>Link-constrained routing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511518" y="5454055"/>
            <a:ext cx="1528212" cy="4594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AU" sz="1400" b="1" dirty="0">
                <a:solidFill>
                  <a:schemeClr val="bg1"/>
                </a:solidFill>
              </a:rPr>
              <a:t>Path-optimization routing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511518" y="6050154"/>
            <a:ext cx="1528212" cy="45942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AU" sz="1400" b="1" dirty="0">
                <a:solidFill>
                  <a:schemeClr val="bg1"/>
                </a:solidFill>
              </a:rPr>
              <a:t>Path-constrained routing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551002" y="3069661"/>
            <a:ext cx="2344294" cy="459420"/>
          </a:xfrm>
          <a:prstGeom prst="round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100000">
                <a:schemeClr val="tx2"/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AU" sz="1400" b="1" dirty="0">
                <a:solidFill>
                  <a:schemeClr val="bg1"/>
                </a:solidFill>
              </a:rPr>
              <a:t>Link-constrained Path-optimization routing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5557659" y="2473563"/>
            <a:ext cx="2337637" cy="459420"/>
          </a:xfrm>
          <a:prstGeom prst="round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AU" sz="1400" b="1" dirty="0">
                <a:solidFill>
                  <a:schemeClr val="bg1"/>
                </a:solidFill>
              </a:rPr>
              <a:t>Link-constrained Link-optimization routing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557659" y="6050154"/>
            <a:ext cx="2337637" cy="45942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AU" sz="1400" b="1" dirty="0">
                <a:solidFill>
                  <a:schemeClr val="bg1"/>
                </a:solidFill>
              </a:rPr>
              <a:t>Multi-Path-constrained routing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551000" y="5454055"/>
            <a:ext cx="2344295" cy="459420"/>
          </a:xfrm>
          <a:prstGeom prst="roundRect">
            <a:avLst/>
          </a:prstGeom>
          <a:gradFill>
            <a:gsLst>
              <a:gs pos="0">
                <a:schemeClr val="tx2"/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AU" sz="1400" b="1" dirty="0">
                <a:solidFill>
                  <a:schemeClr val="bg1"/>
                </a:solidFill>
              </a:rPr>
              <a:t>Path-constrained Path-optimization routing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5557659" y="4857957"/>
            <a:ext cx="2337637" cy="459420"/>
          </a:xfrm>
          <a:prstGeom prst="roundRect">
            <a:avLst/>
          </a:pr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AU" sz="1400" b="1" dirty="0">
                <a:solidFill>
                  <a:schemeClr val="bg1"/>
                </a:solidFill>
              </a:rPr>
              <a:t>Path-constrained Link-optimization routing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551000" y="4261858"/>
            <a:ext cx="2344295" cy="459420"/>
          </a:xfrm>
          <a:prstGeom prst="round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AU" sz="1400" b="1" dirty="0">
                <a:solidFill>
                  <a:schemeClr val="bg1"/>
                </a:solidFill>
              </a:rPr>
              <a:t>Link-constrained Path-constrained routing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551000" y="3665760"/>
            <a:ext cx="2344295" cy="45942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AU" sz="1400" b="1" dirty="0">
                <a:solidFill>
                  <a:schemeClr val="bg1"/>
                </a:solidFill>
              </a:rPr>
              <a:t>Multi-link-constrained routing</a:t>
            </a:r>
          </a:p>
        </p:txBody>
      </p:sp>
      <p:cxnSp>
        <p:nvCxnSpPr>
          <p:cNvPr id="16" name="Straight Arrow Connector 15"/>
          <p:cNvCxnSpPr>
            <a:stCxn id="4" idx="3"/>
            <a:endCxn id="9" idx="1"/>
          </p:cNvCxnSpPr>
          <p:nvPr/>
        </p:nvCxnSpPr>
        <p:spPr>
          <a:xfrm>
            <a:off x="3039730" y="2703273"/>
            <a:ext cx="2517929" cy="0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4" idx="3"/>
            <a:endCxn id="12" idx="1"/>
          </p:cNvCxnSpPr>
          <p:nvPr/>
        </p:nvCxnSpPr>
        <p:spPr>
          <a:xfrm>
            <a:off x="3039730" y="2703273"/>
            <a:ext cx="2517929" cy="2384394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5" idx="3"/>
            <a:endCxn id="9" idx="1"/>
          </p:cNvCxnSpPr>
          <p:nvPr/>
        </p:nvCxnSpPr>
        <p:spPr>
          <a:xfrm flipV="1">
            <a:off x="3039730" y="2703272"/>
            <a:ext cx="2517929" cy="596099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5" idx="3"/>
            <a:endCxn id="8" idx="1"/>
          </p:cNvCxnSpPr>
          <p:nvPr/>
        </p:nvCxnSpPr>
        <p:spPr>
          <a:xfrm>
            <a:off x="3039730" y="3299371"/>
            <a:ext cx="2511272" cy="0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6" idx="3"/>
            <a:endCxn id="8" idx="1"/>
          </p:cNvCxnSpPr>
          <p:nvPr/>
        </p:nvCxnSpPr>
        <p:spPr>
          <a:xfrm flipV="1">
            <a:off x="3039730" y="3299371"/>
            <a:ext cx="2511272" cy="2384394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5" idx="3"/>
            <a:endCxn id="13" idx="1"/>
          </p:cNvCxnSpPr>
          <p:nvPr/>
        </p:nvCxnSpPr>
        <p:spPr>
          <a:xfrm>
            <a:off x="3039730" y="3299371"/>
            <a:ext cx="2511271" cy="1192197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5" idx="3"/>
            <a:endCxn id="14" idx="1"/>
          </p:cNvCxnSpPr>
          <p:nvPr/>
        </p:nvCxnSpPr>
        <p:spPr>
          <a:xfrm>
            <a:off x="3039730" y="3299371"/>
            <a:ext cx="2511271" cy="596099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6" idx="3"/>
            <a:endCxn id="11" idx="1"/>
          </p:cNvCxnSpPr>
          <p:nvPr/>
        </p:nvCxnSpPr>
        <p:spPr>
          <a:xfrm>
            <a:off x="3039730" y="5683765"/>
            <a:ext cx="2511270" cy="0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7" idx="3"/>
            <a:endCxn id="13" idx="1"/>
          </p:cNvCxnSpPr>
          <p:nvPr/>
        </p:nvCxnSpPr>
        <p:spPr>
          <a:xfrm flipV="1">
            <a:off x="3039730" y="4491569"/>
            <a:ext cx="2511271" cy="1788296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7" idx="3"/>
            <a:endCxn id="12" idx="1"/>
          </p:cNvCxnSpPr>
          <p:nvPr/>
        </p:nvCxnSpPr>
        <p:spPr>
          <a:xfrm flipV="1">
            <a:off x="3039730" y="5087667"/>
            <a:ext cx="2517929" cy="1192198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7" idx="3"/>
            <a:endCxn id="11" idx="1"/>
          </p:cNvCxnSpPr>
          <p:nvPr/>
        </p:nvCxnSpPr>
        <p:spPr>
          <a:xfrm flipV="1">
            <a:off x="3039730" y="5683766"/>
            <a:ext cx="2511270" cy="596099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7" idx="3"/>
            <a:endCxn id="10" idx="1"/>
          </p:cNvCxnSpPr>
          <p:nvPr/>
        </p:nvCxnSpPr>
        <p:spPr>
          <a:xfrm>
            <a:off x="3039730" y="6279864"/>
            <a:ext cx="2517929" cy="0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67544" y="1556792"/>
            <a:ext cx="36161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Basic QoS </a:t>
            </a:r>
          </a:p>
          <a:p>
            <a:pPr algn="ctr"/>
            <a:r>
              <a:rPr lang="en-A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Routing Algorithms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300802" y="1661535"/>
            <a:ext cx="28446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Composite QoS Routing Algorithms</a:t>
            </a: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437748" y="116632"/>
            <a:ext cx="8229600" cy="86409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AU" dirty="0"/>
              <a:t>Routing &amp; QoS Routing</a:t>
            </a:r>
          </a:p>
        </p:txBody>
      </p:sp>
    </p:spTree>
    <p:extLst>
      <p:ext uri="{BB962C8B-B14F-4D97-AF65-F5344CB8AC3E}">
        <p14:creationId xmlns:p14="http://schemas.microsoft.com/office/powerpoint/2010/main" val="4100140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37748" y="116632"/>
            <a:ext cx="8229600" cy="86409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AU" dirty="0"/>
              <a:t>Constraint Programming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60060" y="1844824"/>
            <a:ext cx="8784976" cy="4525963"/>
          </a:xfrm>
          <a:prstGeom prst="rect">
            <a:avLst/>
          </a:prstGeom>
        </p:spPr>
        <p:txBody>
          <a:bodyPr/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3600" kern="1200">
                <a:solidFill>
                  <a:schemeClr val="tx1"/>
                </a:solidFill>
                <a:latin typeface="Gill Sans"/>
                <a:ea typeface="+mn-ea"/>
                <a:cs typeface="Gill San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tx1">
                  <a:lumMod val="65000"/>
                </a:schemeClr>
              </a:buClr>
              <a:buFont typeface="Wingdings 2" pitchFamily="18" charset="2"/>
              <a:buChar char=""/>
              <a:defRPr sz="3200" kern="1200">
                <a:solidFill>
                  <a:schemeClr val="tx1"/>
                </a:solidFill>
                <a:latin typeface="Gill Sans"/>
                <a:ea typeface="+mn-ea"/>
                <a:cs typeface="Gill San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3200" kern="1200">
                <a:solidFill>
                  <a:schemeClr val="tx1"/>
                </a:solidFill>
                <a:latin typeface="Gill Sans"/>
                <a:ea typeface="+mn-ea"/>
                <a:cs typeface="Gill San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tx1">
                  <a:lumMod val="65000"/>
                </a:schemeClr>
              </a:buClr>
              <a:buFont typeface="Wingdings 2" pitchFamily="18" charset="2"/>
              <a:buChar char=""/>
              <a:defRPr sz="3200" kern="1200">
                <a:solidFill>
                  <a:schemeClr val="tx1"/>
                </a:solidFill>
                <a:latin typeface="Gill Sans"/>
                <a:ea typeface="+mn-ea"/>
                <a:cs typeface="Gill San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3200" kern="1200">
                <a:solidFill>
                  <a:schemeClr val="tx1"/>
                </a:solidFill>
                <a:latin typeface="Gill Sans"/>
                <a:ea typeface="+mn-ea"/>
                <a:cs typeface="Gill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Declarative programming</a:t>
            </a:r>
          </a:p>
          <a:p>
            <a:endParaRPr lang="en-AU" sz="3200" dirty="0"/>
          </a:p>
          <a:p>
            <a:r>
              <a:rPr lang="en-A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Stating the problem, not programming the solution</a:t>
            </a:r>
          </a:p>
          <a:p>
            <a:endParaRPr lang="en-AU" sz="3200" dirty="0"/>
          </a:p>
          <a:p>
            <a:r>
              <a:rPr lang="en-A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Immensely reducing coding requirement </a:t>
            </a:r>
          </a:p>
        </p:txBody>
      </p:sp>
    </p:spTree>
    <p:extLst>
      <p:ext uri="{BB962C8B-B14F-4D97-AF65-F5344CB8AC3E}">
        <p14:creationId xmlns:p14="http://schemas.microsoft.com/office/powerpoint/2010/main" val="4010661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07504" y="116632"/>
            <a:ext cx="9036496" cy="86409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AU" dirty="0" err="1"/>
              <a:t>MiniZinc</a:t>
            </a:r>
            <a:r>
              <a:rPr lang="en-AU" dirty="0"/>
              <a:t> Constraint Modelling Language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467544" y="4083446"/>
            <a:ext cx="8280920" cy="1440160"/>
            <a:chOff x="467544" y="4083446"/>
            <a:chExt cx="8280920" cy="1440160"/>
          </a:xfrm>
        </p:grpSpPr>
        <p:sp>
          <p:nvSpPr>
            <p:cNvPr id="13" name="Rectangle 12"/>
            <p:cNvSpPr/>
            <p:nvPr/>
          </p:nvSpPr>
          <p:spPr>
            <a:xfrm>
              <a:off x="467544" y="4083446"/>
              <a:ext cx="8280920" cy="1440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4345641"/>
              <a:ext cx="1400000" cy="900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4641" y="4345641"/>
              <a:ext cx="922501" cy="900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8215" y="4345641"/>
              <a:ext cx="1413494" cy="9000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42" t="21519" r="21654" b="29639"/>
            <a:stretch/>
          </p:blipFill>
          <p:spPr>
            <a:xfrm>
              <a:off x="6162782" y="4345641"/>
              <a:ext cx="1003846" cy="9000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7701" y="4345641"/>
              <a:ext cx="900000" cy="900000"/>
            </a:xfrm>
            <a:prstGeom prst="rect">
              <a:avLst/>
            </a:prstGeom>
          </p:spPr>
        </p:pic>
      </p:grpSp>
      <p:sp>
        <p:nvSpPr>
          <p:cNvPr id="15" name="Rectangle 14"/>
          <p:cNvSpPr/>
          <p:nvPr/>
        </p:nvSpPr>
        <p:spPr>
          <a:xfrm>
            <a:off x="3828474" y="2181510"/>
            <a:ext cx="1584176" cy="7264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FlatZinc</a:t>
            </a:r>
            <a:endParaRPr lang="en-A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802096" y="1932669"/>
            <a:ext cx="1907715" cy="1224136"/>
            <a:chOff x="727418" y="1916832"/>
            <a:chExt cx="1907715" cy="1224136"/>
          </a:xfrm>
        </p:grpSpPr>
        <p:sp>
          <p:nvSpPr>
            <p:cNvPr id="18" name="Rectangle 17"/>
            <p:cNvSpPr/>
            <p:nvPr/>
          </p:nvSpPr>
          <p:spPr>
            <a:xfrm>
              <a:off x="755576" y="1916832"/>
              <a:ext cx="1879557" cy="12186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4007" y="1916832"/>
              <a:ext cx="1152128" cy="962414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27418" y="2894716"/>
              <a:ext cx="1656184" cy="24625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AU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MiniZinc</a:t>
              </a:r>
              <a:r>
                <a:rPr lang="en-A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Model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531313" y="1932433"/>
            <a:ext cx="1882599" cy="1224608"/>
            <a:chOff x="6456635" y="1948034"/>
            <a:chExt cx="1882599" cy="1224608"/>
          </a:xfrm>
        </p:grpSpPr>
        <p:sp>
          <p:nvSpPr>
            <p:cNvPr id="17" name="Rectangle 16"/>
            <p:cNvSpPr/>
            <p:nvPr/>
          </p:nvSpPr>
          <p:spPr>
            <a:xfrm>
              <a:off x="6456635" y="1953973"/>
              <a:ext cx="1879557" cy="12186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13680" y="1948034"/>
              <a:ext cx="1152128" cy="962414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6683050" y="2889249"/>
              <a:ext cx="1656184" cy="24625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A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Model Data</a:t>
              </a:r>
            </a:p>
          </p:txBody>
        </p:sp>
      </p:grpSp>
      <p:cxnSp>
        <p:nvCxnSpPr>
          <p:cNvPr id="24" name="Straight Arrow Connector 23"/>
          <p:cNvCxnSpPr>
            <a:stCxn id="17" idx="1"/>
            <a:endCxn id="15" idx="3"/>
          </p:cNvCxnSpPr>
          <p:nvPr/>
        </p:nvCxnSpPr>
        <p:spPr>
          <a:xfrm flipH="1" flipV="1">
            <a:off x="5412650" y="2544737"/>
            <a:ext cx="1118663" cy="2970"/>
          </a:xfrm>
          <a:prstGeom prst="straightConnector1">
            <a:avLst/>
          </a:prstGeom>
          <a:ln w="412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8" idx="3"/>
            <a:endCxn id="15" idx="1"/>
          </p:cNvCxnSpPr>
          <p:nvPr/>
        </p:nvCxnSpPr>
        <p:spPr>
          <a:xfrm>
            <a:off x="2709811" y="2542004"/>
            <a:ext cx="1118663" cy="2733"/>
          </a:xfrm>
          <a:prstGeom prst="straightConnector1">
            <a:avLst/>
          </a:prstGeom>
          <a:ln w="412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2"/>
            <a:endCxn id="13" idx="0"/>
          </p:cNvCxnSpPr>
          <p:nvPr/>
        </p:nvCxnSpPr>
        <p:spPr>
          <a:xfrm flipH="1">
            <a:off x="4608004" y="2907964"/>
            <a:ext cx="12558" cy="1175482"/>
          </a:xfrm>
          <a:prstGeom prst="straightConnector1">
            <a:avLst/>
          </a:prstGeom>
          <a:ln w="412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779912" y="5496059"/>
            <a:ext cx="1656184" cy="24625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A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Solver Software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41940" y="1648968"/>
            <a:ext cx="1656184" cy="24625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A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A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mzn</a:t>
            </a:r>
            <a:r>
              <a:rPr lang="en-A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file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642999" y="1689151"/>
            <a:ext cx="1656184" cy="24625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A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A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dzn</a:t>
            </a:r>
            <a:r>
              <a:rPr lang="en-A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0C17BB-E81D-4B84-8E4A-DE099B19D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2486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42411" y="141288"/>
            <a:ext cx="9144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37748" y="116632"/>
            <a:ext cx="8229600" cy="86409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AU" dirty="0"/>
              <a:t>Constraint Programming Example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21331" y="848236"/>
            <a:ext cx="6464370" cy="5656967"/>
          </a:xfrm>
          <a:prstGeom prst="rect">
            <a:avLst/>
          </a:prstGeom>
          <a:solidFill>
            <a:schemeClr val="bg2">
              <a:lumMod val="90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r>
              <a:rPr lang="en-AU" sz="1400" b="1" dirty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en-AU" sz="1400" b="1" dirty="0" err="1">
                <a:solidFill>
                  <a:schemeClr val="accent3">
                    <a:lumMod val="50000"/>
                  </a:schemeClr>
                </a:solidFill>
              </a:rPr>
              <a:t>MiniZinc</a:t>
            </a:r>
            <a:r>
              <a:rPr lang="en-AU" sz="1400" b="1" dirty="0">
                <a:solidFill>
                  <a:schemeClr val="accent3">
                    <a:lumMod val="50000"/>
                  </a:schemeClr>
                </a:solidFill>
              </a:rPr>
              <a:t> Code for modelling the Sudoku problem:</a:t>
            </a:r>
          </a:p>
          <a:p>
            <a:endParaRPr lang="en-AU" sz="1400" b="1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en-AU" sz="1400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AU" sz="1400" b="1" dirty="0" err="1">
                <a:solidFill>
                  <a:schemeClr val="tx1"/>
                </a:solidFill>
              </a:rPr>
              <a:t>int</a:t>
            </a:r>
            <a:r>
              <a:rPr lang="en-AU" sz="1400" b="1" dirty="0">
                <a:solidFill>
                  <a:schemeClr val="tx1"/>
                </a:solidFill>
              </a:rPr>
              <a:t>: </a:t>
            </a:r>
            <a:r>
              <a:rPr lang="en-AU" sz="1400" dirty="0">
                <a:solidFill>
                  <a:schemeClr val="tx1"/>
                </a:solidFill>
              </a:rPr>
              <a:t>S;</a:t>
            </a:r>
          </a:p>
          <a:p>
            <a:r>
              <a:rPr lang="en-AU" sz="1400" b="1" dirty="0" err="1">
                <a:solidFill>
                  <a:schemeClr val="tx1"/>
                </a:solidFill>
              </a:rPr>
              <a:t>int</a:t>
            </a:r>
            <a:r>
              <a:rPr lang="en-AU" sz="1400" b="1" dirty="0">
                <a:solidFill>
                  <a:schemeClr val="tx1"/>
                </a:solidFill>
              </a:rPr>
              <a:t>:</a:t>
            </a:r>
            <a:r>
              <a:rPr lang="en-AU" sz="1400" dirty="0">
                <a:solidFill>
                  <a:schemeClr val="tx1"/>
                </a:solidFill>
              </a:rPr>
              <a:t> N = S*S;</a:t>
            </a:r>
          </a:p>
          <a:p>
            <a:endParaRPr lang="en-AU" sz="1400" b="1" dirty="0">
              <a:solidFill>
                <a:schemeClr val="tx1"/>
              </a:solidFill>
            </a:endParaRPr>
          </a:p>
          <a:p>
            <a:r>
              <a:rPr lang="en-AU" sz="1400" b="1" dirty="0">
                <a:solidFill>
                  <a:schemeClr val="tx1"/>
                </a:solidFill>
              </a:rPr>
              <a:t>set of </a:t>
            </a:r>
            <a:r>
              <a:rPr lang="en-AU" sz="1400" b="1" dirty="0" err="1">
                <a:solidFill>
                  <a:schemeClr val="tx1"/>
                </a:solidFill>
              </a:rPr>
              <a:t>int</a:t>
            </a:r>
            <a:r>
              <a:rPr lang="en-AU" sz="1400" b="1" dirty="0">
                <a:solidFill>
                  <a:schemeClr val="tx1"/>
                </a:solidFill>
              </a:rPr>
              <a:t>:</a:t>
            </a:r>
            <a:r>
              <a:rPr lang="en-AU" sz="1400" dirty="0">
                <a:solidFill>
                  <a:schemeClr val="tx1"/>
                </a:solidFill>
              </a:rPr>
              <a:t> </a:t>
            </a:r>
            <a:r>
              <a:rPr lang="en-AU" sz="1400" dirty="0" err="1">
                <a:solidFill>
                  <a:schemeClr val="tx1"/>
                </a:solidFill>
              </a:rPr>
              <a:t>PuzzleRange</a:t>
            </a:r>
            <a:r>
              <a:rPr lang="en-AU" sz="1400" dirty="0">
                <a:solidFill>
                  <a:schemeClr val="tx1"/>
                </a:solidFill>
              </a:rPr>
              <a:t> = 1..N;</a:t>
            </a:r>
          </a:p>
          <a:p>
            <a:r>
              <a:rPr lang="en-AU" sz="1400" b="1" dirty="0">
                <a:solidFill>
                  <a:schemeClr val="tx1"/>
                </a:solidFill>
              </a:rPr>
              <a:t>set of </a:t>
            </a:r>
            <a:r>
              <a:rPr lang="en-AU" sz="1400" b="1" dirty="0" err="1">
                <a:solidFill>
                  <a:schemeClr val="tx1"/>
                </a:solidFill>
              </a:rPr>
              <a:t>int</a:t>
            </a:r>
            <a:r>
              <a:rPr lang="en-AU" sz="1400" b="1" dirty="0">
                <a:solidFill>
                  <a:schemeClr val="tx1"/>
                </a:solidFill>
              </a:rPr>
              <a:t>:</a:t>
            </a:r>
            <a:r>
              <a:rPr lang="en-AU" sz="1400" dirty="0">
                <a:solidFill>
                  <a:schemeClr val="tx1"/>
                </a:solidFill>
              </a:rPr>
              <a:t> </a:t>
            </a:r>
            <a:r>
              <a:rPr lang="en-AU" sz="1400" dirty="0" err="1">
                <a:solidFill>
                  <a:schemeClr val="tx1"/>
                </a:solidFill>
              </a:rPr>
              <a:t>SubSquareRange</a:t>
            </a:r>
            <a:r>
              <a:rPr lang="en-AU" sz="1400" dirty="0">
                <a:solidFill>
                  <a:schemeClr val="tx1"/>
                </a:solidFill>
              </a:rPr>
              <a:t> = 1..S;</a:t>
            </a:r>
          </a:p>
          <a:p>
            <a:endParaRPr lang="en-AU" sz="1400" dirty="0">
              <a:solidFill>
                <a:schemeClr val="tx1"/>
              </a:solidFill>
            </a:endParaRPr>
          </a:p>
          <a:p>
            <a:r>
              <a:rPr lang="en-AU" sz="1400" b="1" dirty="0">
                <a:solidFill>
                  <a:schemeClr val="tx1"/>
                </a:solidFill>
              </a:rPr>
              <a:t>array</a:t>
            </a:r>
            <a:r>
              <a:rPr lang="en-AU" sz="1400" dirty="0">
                <a:solidFill>
                  <a:schemeClr val="tx1"/>
                </a:solidFill>
              </a:rPr>
              <a:t>[1..N,1,..N] </a:t>
            </a:r>
            <a:r>
              <a:rPr lang="en-AU" sz="1400" b="1" dirty="0">
                <a:solidFill>
                  <a:schemeClr val="tx1"/>
                </a:solidFill>
              </a:rPr>
              <a:t>of</a:t>
            </a:r>
            <a:r>
              <a:rPr lang="en-AU" sz="1400" dirty="0">
                <a:solidFill>
                  <a:schemeClr val="tx1"/>
                </a:solidFill>
              </a:rPr>
              <a:t> 0..N: start;</a:t>
            </a:r>
          </a:p>
          <a:p>
            <a:r>
              <a:rPr lang="en-AU" sz="1400" b="1" dirty="0">
                <a:solidFill>
                  <a:schemeClr val="tx1"/>
                </a:solidFill>
              </a:rPr>
              <a:t>array</a:t>
            </a:r>
            <a:r>
              <a:rPr lang="en-AU" sz="1400" dirty="0">
                <a:solidFill>
                  <a:schemeClr val="tx1"/>
                </a:solidFill>
              </a:rPr>
              <a:t>[1..N,1,..N] </a:t>
            </a:r>
            <a:r>
              <a:rPr lang="en-AU" sz="1400" b="1" dirty="0">
                <a:solidFill>
                  <a:schemeClr val="tx1"/>
                </a:solidFill>
              </a:rPr>
              <a:t>of</a:t>
            </a:r>
            <a:r>
              <a:rPr lang="en-AU" sz="1400" dirty="0">
                <a:solidFill>
                  <a:schemeClr val="tx1"/>
                </a:solidFill>
              </a:rPr>
              <a:t> </a:t>
            </a:r>
            <a:r>
              <a:rPr lang="en-AU" sz="1400" b="1" dirty="0" err="1">
                <a:solidFill>
                  <a:schemeClr val="tx1"/>
                </a:solidFill>
              </a:rPr>
              <a:t>var</a:t>
            </a:r>
            <a:r>
              <a:rPr lang="en-AU" sz="1400" dirty="0">
                <a:solidFill>
                  <a:schemeClr val="tx1"/>
                </a:solidFill>
              </a:rPr>
              <a:t> </a:t>
            </a:r>
            <a:r>
              <a:rPr lang="en-AU" sz="1400" dirty="0" err="1">
                <a:solidFill>
                  <a:schemeClr val="tx1"/>
                </a:solidFill>
              </a:rPr>
              <a:t>PuzzleRange</a:t>
            </a:r>
            <a:r>
              <a:rPr lang="en-AU" sz="1400" dirty="0">
                <a:solidFill>
                  <a:schemeClr val="tx1"/>
                </a:solidFill>
              </a:rPr>
              <a:t>: puzzle;</a:t>
            </a:r>
          </a:p>
          <a:p>
            <a:endParaRPr lang="en-AU" sz="1400" dirty="0">
              <a:solidFill>
                <a:schemeClr val="tx1"/>
              </a:solidFill>
            </a:endParaRPr>
          </a:p>
          <a:p>
            <a:r>
              <a:rPr lang="en-AU" sz="1200" dirty="0">
                <a:solidFill>
                  <a:srgbClr val="00B0F0"/>
                </a:solidFill>
              </a:rPr>
              <a:t>% Fill the initial board:</a:t>
            </a:r>
          </a:p>
          <a:p>
            <a:r>
              <a:rPr lang="en-AU" sz="1400" b="1" dirty="0">
                <a:solidFill>
                  <a:schemeClr val="tx1"/>
                </a:solidFill>
              </a:rPr>
              <a:t>constraint </a:t>
            </a:r>
            <a:r>
              <a:rPr lang="en-AU" sz="1400" dirty="0" err="1">
                <a:solidFill>
                  <a:schemeClr val="tx1"/>
                </a:solidFill>
              </a:rPr>
              <a:t>forall</a:t>
            </a:r>
            <a:r>
              <a:rPr lang="en-AU" sz="1400" dirty="0">
                <a:solidFill>
                  <a:schemeClr val="tx1"/>
                </a:solidFill>
              </a:rPr>
              <a:t>(</a:t>
            </a:r>
            <a:r>
              <a:rPr lang="en-AU" sz="1400" dirty="0" err="1">
                <a:solidFill>
                  <a:schemeClr val="tx1"/>
                </a:solidFill>
              </a:rPr>
              <a:t>i,j</a:t>
            </a:r>
            <a:r>
              <a:rPr lang="en-AU" sz="1400" dirty="0">
                <a:solidFill>
                  <a:schemeClr val="tx1"/>
                </a:solidFill>
              </a:rPr>
              <a:t> </a:t>
            </a:r>
            <a:r>
              <a:rPr lang="en-AU" sz="1400" b="1" dirty="0">
                <a:solidFill>
                  <a:schemeClr val="tx1"/>
                </a:solidFill>
              </a:rPr>
              <a:t>in </a:t>
            </a:r>
            <a:r>
              <a:rPr lang="en-AU" sz="1400" dirty="0" err="1">
                <a:solidFill>
                  <a:schemeClr val="tx1"/>
                </a:solidFill>
              </a:rPr>
              <a:t>PuzzleRange</a:t>
            </a:r>
            <a:r>
              <a:rPr lang="en-AU" sz="1400" dirty="0">
                <a:solidFill>
                  <a:schemeClr val="tx1"/>
                </a:solidFill>
              </a:rPr>
              <a:t>)(</a:t>
            </a:r>
            <a:br>
              <a:rPr lang="en-AU" sz="1400" dirty="0">
                <a:solidFill>
                  <a:schemeClr val="tx1"/>
                </a:solidFill>
              </a:rPr>
            </a:br>
            <a:r>
              <a:rPr lang="en-AU" sz="1400" dirty="0">
                <a:solidFill>
                  <a:schemeClr val="tx1"/>
                </a:solidFill>
              </a:rPr>
              <a:t>		</a:t>
            </a:r>
            <a:r>
              <a:rPr lang="en-AU" sz="1400" b="1" dirty="0">
                <a:solidFill>
                  <a:schemeClr val="tx1"/>
                </a:solidFill>
              </a:rPr>
              <a:t>if </a:t>
            </a:r>
            <a:r>
              <a:rPr lang="en-AU" sz="1400" dirty="0">
                <a:solidFill>
                  <a:schemeClr val="tx1"/>
                </a:solidFill>
              </a:rPr>
              <a:t>start[</a:t>
            </a:r>
            <a:r>
              <a:rPr lang="en-AU" sz="1400" dirty="0" err="1">
                <a:solidFill>
                  <a:schemeClr val="tx1"/>
                </a:solidFill>
              </a:rPr>
              <a:t>i,j</a:t>
            </a:r>
            <a:r>
              <a:rPr lang="en-AU" sz="1400" dirty="0">
                <a:solidFill>
                  <a:schemeClr val="tx1"/>
                </a:solidFill>
              </a:rPr>
              <a:t>] &gt; 0 </a:t>
            </a:r>
            <a:r>
              <a:rPr lang="en-AU" sz="1400" b="1" dirty="0">
                <a:solidFill>
                  <a:schemeClr val="tx1"/>
                </a:solidFill>
              </a:rPr>
              <a:t>then </a:t>
            </a:r>
            <a:r>
              <a:rPr lang="en-AU" sz="1400" dirty="0">
                <a:solidFill>
                  <a:schemeClr val="tx1"/>
                </a:solidFill>
              </a:rPr>
              <a:t>puzzle[</a:t>
            </a:r>
            <a:r>
              <a:rPr lang="en-AU" sz="1400" dirty="0" err="1">
                <a:solidFill>
                  <a:schemeClr val="tx1"/>
                </a:solidFill>
              </a:rPr>
              <a:t>i,j</a:t>
            </a:r>
            <a:r>
              <a:rPr lang="en-AU" sz="1400" dirty="0">
                <a:solidFill>
                  <a:schemeClr val="tx1"/>
                </a:solidFill>
              </a:rPr>
              <a:t>] = start[</a:t>
            </a:r>
            <a:r>
              <a:rPr lang="en-AU" sz="1400" dirty="0" err="1">
                <a:solidFill>
                  <a:schemeClr val="tx1"/>
                </a:solidFill>
              </a:rPr>
              <a:t>i,j</a:t>
            </a:r>
            <a:r>
              <a:rPr lang="en-AU" sz="1400" dirty="0">
                <a:solidFill>
                  <a:schemeClr val="tx1"/>
                </a:solidFill>
              </a:rPr>
              <a:t>] </a:t>
            </a:r>
            <a:r>
              <a:rPr lang="en-AU" sz="1400" b="1" dirty="0">
                <a:solidFill>
                  <a:schemeClr val="tx1"/>
                </a:solidFill>
              </a:rPr>
              <a:t>else </a:t>
            </a:r>
            <a:r>
              <a:rPr lang="en-AU" sz="1400" dirty="0">
                <a:solidFill>
                  <a:schemeClr val="tx1"/>
                </a:solidFill>
              </a:rPr>
              <a:t>true </a:t>
            </a:r>
            <a:r>
              <a:rPr lang="en-AU" sz="1400" b="1" dirty="0" err="1">
                <a:solidFill>
                  <a:schemeClr val="tx1"/>
                </a:solidFill>
              </a:rPr>
              <a:t>endif</a:t>
            </a:r>
            <a:r>
              <a:rPr lang="en-AU" sz="1400" b="1" dirty="0">
                <a:solidFill>
                  <a:schemeClr val="tx1"/>
                </a:solidFill>
              </a:rPr>
              <a:t> </a:t>
            </a:r>
            <a:r>
              <a:rPr lang="en-AU" sz="1400" dirty="0">
                <a:solidFill>
                  <a:schemeClr val="tx1"/>
                </a:solidFill>
              </a:rPr>
              <a:t>);</a:t>
            </a:r>
          </a:p>
          <a:p>
            <a:endParaRPr lang="en-AU" sz="1400" dirty="0">
              <a:solidFill>
                <a:schemeClr val="tx1"/>
              </a:solidFill>
            </a:endParaRPr>
          </a:p>
          <a:p>
            <a:r>
              <a:rPr lang="en-AU" sz="1200" dirty="0">
                <a:solidFill>
                  <a:srgbClr val="00B0F0"/>
                </a:solidFill>
              </a:rPr>
              <a:t>% All different in rows:</a:t>
            </a:r>
            <a:br>
              <a:rPr lang="en-AU" sz="12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AU" sz="1400" b="1" dirty="0">
                <a:solidFill>
                  <a:schemeClr val="tx1"/>
                </a:solidFill>
              </a:rPr>
              <a:t>constraint </a:t>
            </a:r>
            <a:r>
              <a:rPr lang="en-AU" sz="1400" dirty="0" err="1">
                <a:solidFill>
                  <a:schemeClr val="tx1"/>
                </a:solidFill>
              </a:rPr>
              <a:t>forall</a:t>
            </a:r>
            <a:r>
              <a:rPr lang="en-AU" sz="1400" dirty="0">
                <a:solidFill>
                  <a:schemeClr val="tx1"/>
                </a:solidFill>
              </a:rPr>
              <a:t> (</a:t>
            </a:r>
            <a:r>
              <a:rPr lang="en-AU" sz="1400" dirty="0" err="1">
                <a:solidFill>
                  <a:schemeClr val="tx1"/>
                </a:solidFill>
              </a:rPr>
              <a:t>i</a:t>
            </a:r>
            <a:r>
              <a:rPr lang="en-AU" sz="1400" dirty="0">
                <a:solidFill>
                  <a:schemeClr val="tx1"/>
                </a:solidFill>
              </a:rPr>
              <a:t> </a:t>
            </a:r>
            <a:r>
              <a:rPr lang="en-AU" sz="1400" b="1" dirty="0">
                <a:solidFill>
                  <a:schemeClr val="tx1"/>
                </a:solidFill>
              </a:rPr>
              <a:t>in </a:t>
            </a:r>
            <a:r>
              <a:rPr lang="en-AU" sz="1400" dirty="0" err="1">
                <a:solidFill>
                  <a:schemeClr val="tx1"/>
                </a:solidFill>
              </a:rPr>
              <a:t>PuzzleRange</a:t>
            </a:r>
            <a:r>
              <a:rPr lang="en-AU" sz="1400" dirty="0">
                <a:solidFill>
                  <a:schemeClr val="tx1"/>
                </a:solidFill>
              </a:rPr>
              <a:t>) (</a:t>
            </a:r>
            <a:r>
              <a:rPr lang="en-AU" sz="1400" dirty="0" err="1">
                <a:solidFill>
                  <a:schemeClr val="tx1"/>
                </a:solidFill>
              </a:rPr>
              <a:t>alldifferent</a:t>
            </a:r>
            <a:r>
              <a:rPr lang="en-AU" sz="1400" dirty="0">
                <a:solidFill>
                  <a:schemeClr val="tx1"/>
                </a:solidFill>
              </a:rPr>
              <a:t>( [ puzzle[</a:t>
            </a:r>
            <a:r>
              <a:rPr lang="en-AU" sz="1400" dirty="0" err="1">
                <a:solidFill>
                  <a:schemeClr val="tx1"/>
                </a:solidFill>
              </a:rPr>
              <a:t>i,j</a:t>
            </a:r>
            <a:r>
              <a:rPr lang="en-AU" sz="1400" dirty="0">
                <a:solidFill>
                  <a:schemeClr val="tx1"/>
                </a:solidFill>
              </a:rPr>
              <a:t>] | j </a:t>
            </a:r>
            <a:r>
              <a:rPr lang="en-AU" sz="1400" b="1" dirty="0">
                <a:solidFill>
                  <a:schemeClr val="tx1"/>
                </a:solidFill>
              </a:rPr>
              <a:t>in </a:t>
            </a:r>
            <a:r>
              <a:rPr lang="en-AU" sz="1400" dirty="0" err="1">
                <a:solidFill>
                  <a:schemeClr val="tx1"/>
                </a:solidFill>
              </a:rPr>
              <a:t>PuzzleRange</a:t>
            </a:r>
            <a:r>
              <a:rPr lang="en-AU" sz="1400" dirty="0">
                <a:solidFill>
                  <a:schemeClr val="tx1"/>
                </a:solidFill>
              </a:rPr>
              <a:t> ]) );</a:t>
            </a:r>
          </a:p>
          <a:p>
            <a:endParaRPr lang="en-AU" sz="1400" dirty="0">
              <a:solidFill>
                <a:schemeClr val="tx1"/>
              </a:solidFill>
            </a:endParaRPr>
          </a:p>
          <a:p>
            <a:r>
              <a:rPr lang="en-AU" sz="1200" dirty="0">
                <a:solidFill>
                  <a:srgbClr val="00B0F0"/>
                </a:solidFill>
              </a:rPr>
              <a:t>% All different in columns: </a:t>
            </a:r>
          </a:p>
          <a:p>
            <a:r>
              <a:rPr lang="en-AU" sz="1400" b="1" dirty="0">
                <a:solidFill>
                  <a:schemeClr val="tx1"/>
                </a:solidFill>
              </a:rPr>
              <a:t>constraint </a:t>
            </a:r>
            <a:r>
              <a:rPr lang="en-AU" sz="1400" dirty="0" err="1">
                <a:solidFill>
                  <a:schemeClr val="tx1"/>
                </a:solidFill>
              </a:rPr>
              <a:t>forall</a:t>
            </a:r>
            <a:r>
              <a:rPr lang="en-AU" sz="1400" dirty="0">
                <a:solidFill>
                  <a:schemeClr val="tx1"/>
                </a:solidFill>
              </a:rPr>
              <a:t> (j </a:t>
            </a:r>
            <a:r>
              <a:rPr lang="en-AU" sz="1400" b="1" dirty="0">
                <a:solidFill>
                  <a:schemeClr val="tx1"/>
                </a:solidFill>
              </a:rPr>
              <a:t>in </a:t>
            </a:r>
            <a:r>
              <a:rPr lang="en-AU" sz="1400" dirty="0" err="1">
                <a:solidFill>
                  <a:schemeClr val="tx1"/>
                </a:solidFill>
              </a:rPr>
              <a:t>PuzzleRange</a:t>
            </a:r>
            <a:r>
              <a:rPr lang="en-AU" sz="1400" dirty="0">
                <a:solidFill>
                  <a:schemeClr val="tx1"/>
                </a:solidFill>
              </a:rPr>
              <a:t>) (</a:t>
            </a:r>
            <a:r>
              <a:rPr lang="en-AU" sz="1400" dirty="0" err="1">
                <a:solidFill>
                  <a:schemeClr val="tx1"/>
                </a:solidFill>
              </a:rPr>
              <a:t>alldifferent</a:t>
            </a:r>
            <a:r>
              <a:rPr lang="en-AU" sz="1400" dirty="0">
                <a:solidFill>
                  <a:schemeClr val="tx1"/>
                </a:solidFill>
              </a:rPr>
              <a:t>( [ puzzle[</a:t>
            </a:r>
            <a:r>
              <a:rPr lang="en-AU" sz="1400" dirty="0" err="1">
                <a:solidFill>
                  <a:schemeClr val="tx1"/>
                </a:solidFill>
              </a:rPr>
              <a:t>i,j</a:t>
            </a:r>
            <a:r>
              <a:rPr lang="en-AU" sz="1400" dirty="0">
                <a:solidFill>
                  <a:schemeClr val="tx1"/>
                </a:solidFill>
              </a:rPr>
              <a:t>] | </a:t>
            </a:r>
            <a:r>
              <a:rPr lang="en-AU" sz="1400" dirty="0" err="1">
                <a:solidFill>
                  <a:schemeClr val="tx1"/>
                </a:solidFill>
              </a:rPr>
              <a:t>i</a:t>
            </a:r>
            <a:r>
              <a:rPr lang="en-AU" sz="1400" dirty="0">
                <a:solidFill>
                  <a:schemeClr val="tx1"/>
                </a:solidFill>
              </a:rPr>
              <a:t> </a:t>
            </a:r>
            <a:r>
              <a:rPr lang="en-AU" sz="1400" b="1" dirty="0">
                <a:solidFill>
                  <a:schemeClr val="tx1"/>
                </a:solidFill>
              </a:rPr>
              <a:t>in </a:t>
            </a:r>
            <a:r>
              <a:rPr lang="en-AU" sz="1400" dirty="0" err="1">
                <a:solidFill>
                  <a:schemeClr val="tx1"/>
                </a:solidFill>
              </a:rPr>
              <a:t>PuzzleRange</a:t>
            </a:r>
            <a:r>
              <a:rPr lang="en-AU" sz="1400" dirty="0">
                <a:solidFill>
                  <a:schemeClr val="tx1"/>
                </a:solidFill>
              </a:rPr>
              <a:t> ]) );</a:t>
            </a:r>
          </a:p>
          <a:p>
            <a:endParaRPr lang="en-AU" sz="1400" dirty="0">
              <a:solidFill>
                <a:schemeClr val="tx1"/>
              </a:solidFill>
            </a:endParaRPr>
          </a:p>
          <a:p>
            <a:r>
              <a:rPr lang="en-AU" sz="1200" dirty="0">
                <a:solidFill>
                  <a:srgbClr val="00B0F0"/>
                </a:solidFill>
              </a:rPr>
              <a:t>% All different in sub-squares: </a:t>
            </a:r>
          </a:p>
          <a:p>
            <a:r>
              <a:rPr lang="en-AU" sz="1400" b="1" dirty="0">
                <a:solidFill>
                  <a:schemeClr val="tx1"/>
                </a:solidFill>
              </a:rPr>
              <a:t>constraint </a:t>
            </a:r>
            <a:r>
              <a:rPr lang="en-AU" sz="1400" dirty="0" err="1">
                <a:solidFill>
                  <a:schemeClr val="tx1"/>
                </a:solidFill>
              </a:rPr>
              <a:t>forall</a:t>
            </a:r>
            <a:r>
              <a:rPr lang="en-AU" sz="1400" dirty="0">
                <a:solidFill>
                  <a:schemeClr val="tx1"/>
                </a:solidFill>
              </a:rPr>
              <a:t> (a, o </a:t>
            </a:r>
            <a:r>
              <a:rPr lang="en-AU" sz="1400" b="1" dirty="0">
                <a:solidFill>
                  <a:schemeClr val="tx1"/>
                </a:solidFill>
              </a:rPr>
              <a:t>in </a:t>
            </a:r>
            <a:r>
              <a:rPr lang="en-AU" sz="1400" dirty="0" err="1">
                <a:solidFill>
                  <a:schemeClr val="tx1"/>
                </a:solidFill>
              </a:rPr>
              <a:t>SubSquareRange</a:t>
            </a:r>
            <a:r>
              <a:rPr lang="en-AU" sz="1400" dirty="0">
                <a:solidFill>
                  <a:schemeClr val="tx1"/>
                </a:solidFill>
              </a:rPr>
              <a:t>)(</a:t>
            </a:r>
            <a:r>
              <a:rPr lang="en-AU" sz="1400" dirty="0" err="1">
                <a:solidFill>
                  <a:schemeClr val="tx1"/>
                </a:solidFill>
              </a:rPr>
              <a:t>alldifferent</a:t>
            </a:r>
            <a:r>
              <a:rPr lang="en-AU" sz="1400" dirty="0">
                <a:solidFill>
                  <a:schemeClr val="tx1"/>
                </a:solidFill>
              </a:rPr>
              <a:t>( [ puzzle[(a-1) *S + a1, </a:t>
            </a:r>
          </a:p>
          <a:p>
            <a:r>
              <a:rPr lang="en-AU" sz="1400" dirty="0">
                <a:solidFill>
                  <a:schemeClr val="tx1"/>
                </a:solidFill>
              </a:rPr>
              <a:t>			(o-1)*S + o1] |a1, o1 </a:t>
            </a:r>
            <a:r>
              <a:rPr lang="en-AU" sz="1400" b="1" dirty="0">
                <a:solidFill>
                  <a:schemeClr val="tx1"/>
                </a:solidFill>
              </a:rPr>
              <a:t>in </a:t>
            </a:r>
            <a:r>
              <a:rPr lang="en-AU" sz="1400" dirty="0" err="1">
                <a:solidFill>
                  <a:schemeClr val="tx1"/>
                </a:solidFill>
              </a:rPr>
              <a:t>SubSquareRange</a:t>
            </a:r>
            <a:r>
              <a:rPr lang="en-AU" sz="1400" dirty="0">
                <a:solidFill>
                  <a:schemeClr val="tx1"/>
                </a:solidFill>
              </a:rPr>
              <a:t> ] ) ); </a:t>
            </a:r>
          </a:p>
          <a:p>
            <a:r>
              <a:rPr lang="en-AU" sz="1200" dirty="0">
                <a:solidFill>
                  <a:srgbClr val="00B0F0"/>
                </a:solidFill>
              </a:rPr>
              <a:t>% State the objective: </a:t>
            </a:r>
            <a:endParaRPr lang="en-AU" sz="1200" dirty="0">
              <a:solidFill>
                <a:schemeClr val="tx1"/>
              </a:solidFill>
            </a:endParaRPr>
          </a:p>
          <a:p>
            <a:r>
              <a:rPr lang="en-AU" sz="1400" b="1" dirty="0">
                <a:solidFill>
                  <a:schemeClr val="tx1"/>
                </a:solidFill>
              </a:rPr>
              <a:t>solve </a:t>
            </a:r>
            <a:r>
              <a:rPr lang="en-AU" sz="1400" dirty="0">
                <a:solidFill>
                  <a:schemeClr val="tx1"/>
                </a:solidFill>
              </a:rPr>
              <a:t>satisfy;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264" y="880530"/>
            <a:ext cx="2438400" cy="2438400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6426264" y="880530"/>
            <a:ext cx="2438400" cy="31392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Rounded Rectangle 14"/>
          <p:cNvSpPr/>
          <p:nvPr/>
        </p:nvSpPr>
        <p:spPr>
          <a:xfrm>
            <a:off x="8303246" y="892294"/>
            <a:ext cx="254658" cy="242663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Rounded Rectangle 15"/>
          <p:cNvSpPr/>
          <p:nvPr/>
        </p:nvSpPr>
        <p:spPr>
          <a:xfrm>
            <a:off x="7253266" y="1698514"/>
            <a:ext cx="800582" cy="79208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ounded Rectangle 16"/>
          <p:cNvSpPr/>
          <p:nvPr/>
        </p:nvSpPr>
        <p:spPr>
          <a:xfrm>
            <a:off x="338298" y="6021288"/>
            <a:ext cx="1535812" cy="52384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ectangle 4"/>
          <p:cNvSpPr/>
          <p:nvPr/>
        </p:nvSpPr>
        <p:spPr>
          <a:xfrm>
            <a:off x="6740822" y="3501008"/>
            <a:ext cx="2388863" cy="2622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1400" dirty="0">
                <a:solidFill>
                  <a:schemeClr val="tx1"/>
                </a:solidFill>
              </a:rPr>
              <a:t>S=3;</a:t>
            </a:r>
          </a:p>
          <a:p>
            <a:r>
              <a:rPr lang="en-AU" sz="1400" dirty="0">
                <a:solidFill>
                  <a:schemeClr val="tx1"/>
                </a:solidFill>
              </a:rPr>
              <a:t>start=[|</a:t>
            </a:r>
          </a:p>
          <a:p>
            <a:r>
              <a:rPr lang="en-AU" sz="1400" dirty="0">
                <a:solidFill>
                  <a:schemeClr val="tx1"/>
                </a:solidFill>
              </a:rPr>
              <a:t>      0, 0, 0, 0, 2, 8, 0, 7, 0|</a:t>
            </a:r>
          </a:p>
          <a:p>
            <a:r>
              <a:rPr lang="en-AU" sz="1400" dirty="0">
                <a:solidFill>
                  <a:schemeClr val="tx1"/>
                </a:solidFill>
              </a:rPr>
              <a:t>      0, 0, 0, 3, 0, 0, 0, 0, 8|</a:t>
            </a:r>
          </a:p>
          <a:p>
            <a:r>
              <a:rPr lang="en-AU" sz="1400" dirty="0">
                <a:solidFill>
                  <a:schemeClr val="tx1"/>
                </a:solidFill>
              </a:rPr>
              <a:t>      0, 0, 8, 0, 0, 1, 0, 0, 4|</a:t>
            </a:r>
          </a:p>
          <a:p>
            <a:r>
              <a:rPr lang="en-AU" sz="1400" dirty="0">
                <a:solidFill>
                  <a:schemeClr val="tx1"/>
                </a:solidFill>
              </a:rPr>
              <a:t>      0, 4, 0, 0, 0, 0, 7, 0, 6|</a:t>
            </a:r>
          </a:p>
          <a:p>
            <a:r>
              <a:rPr lang="en-AU" sz="1400" dirty="0">
                <a:solidFill>
                  <a:schemeClr val="tx1"/>
                </a:solidFill>
              </a:rPr>
              <a:t>      0, 8, 0, 7, 5, 6, 0, 4, 0|</a:t>
            </a:r>
          </a:p>
          <a:p>
            <a:r>
              <a:rPr lang="en-AU" sz="1400" dirty="0">
                <a:solidFill>
                  <a:schemeClr val="tx1"/>
                </a:solidFill>
              </a:rPr>
              <a:t>      5, 0, 7, 0, 0, 0, 0, 1, 0|</a:t>
            </a:r>
          </a:p>
          <a:p>
            <a:r>
              <a:rPr lang="en-AU" sz="1400" dirty="0">
                <a:solidFill>
                  <a:schemeClr val="tx1"/>
                </a:solidFill>
              </a:rPr>
              <a:t>      9, 0, 0, 8, 0, 0, 6, 0, 0|</a:t>
            </a:r>
          </a:p>
          <a:p>
            <a:r>
              <a:rPr lang="en-AU" sz="1400" dirty="0">
                <a:solidFill>
                  <a:schemeClr val="tx1"/>
                </a:solidFill>
              </a:rPr>
              <a:t>      8, 0, 0, 0, 0, 9, 0, 0, 0|</a:t>
            </a:r>
          </a:p>
          <a:p>
            <a:r>
              <a:rPr lang="en-AU" sz="1400" dirty="0">
                <a:solidFill>
                  <a:schemeClr val="tx1"/>
                </a:solidFill>
              </a:rPr>
              <a:t>      0, 2, 0, 5, 4, 0, 0, 0, 0|];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0" y="5931277"/>
            <a:ext cx="8700785" cy="954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AU" sz="1400" dirty="0"/>
              <a:t>input = [[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2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8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7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],[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3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8</a:t>
            </a:r>
            <a:r>
              <a:rPr lang="en-AU" sz="1400" dirty="0"/>
              <a:t>],[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8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1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4</a:t>
            </a:r>
            <a:r>
              <a:rPr lang="en-AU" sz="1400" dirty="0"/>
              <a:t>],[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4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7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6</a:t>
            </a:r>
            <a:r>
              <a:rPr lang="en-AU" sz="1400" dirty="0"/>
              <a:t>],[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8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7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5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6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4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],[</a:t>
            </a:r>
            <a:r>
              <a:rPr lang="en-AU" sz="1400" b="1" dirty="0">
                <a:solidFill>
                  <a:srgbClr val="FF0000"/>
                </a:solidFill>
              </a:rPr>
              <a:t>5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7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1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],[</a:t>
            </a:r>
            <a:r>
              <a:rPr lang="en-AU" sz="1400" b="1" dirty="0">
                <a:solidFill>
                  <a:srgbClr val="FF0000"/>
                </a:solidFill>
              </a:rPr>
              <a:t>9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8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6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],[</a:t>
            </a:r>
            <a:r>
              <a:rPr lang="en-AU" sz="1400" b="1" dirty="0">
                <a:solidFill>
                  <a:srgbClr val="FF0000"/>
                </a:solidFill>
              </a:rPr>
              <a:t>8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9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],[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2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5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4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,</a:t>
            </a:r>
            <a:r>
              <a:rPr lang="en-AU" sz="1400" b="1" dirty="0">
                <a:solidFill>
                  <a:srgbClr val="FF0000"/>
                </a:solidFill>
              </a:rPr>
              <a:t>0</a:t>
            </a:r>
            <a:r>
              <a:rPr lang="en-AU" sz="1400" dirty="0"/>
              <a:t>]]</a:t>
            </a:r>
          </a:p>
          <a:p>
            <a:r>
              <a:rPr lang="en-AU" sz="1400" dirty="0" err="1"/>
              <a:t>solveSudoku</a:t>
            </a:r>
            <a:r>
              <a:rPr lang="en-AU" sz="1400" dirty="0"/>
              <a:t>(input)                                                                                                </a:t>
            </a:r>
            <a:r>
              <a:rPr lang="en-AU" sz="800" dirty="0"/>
              <a:t>(</a:t>
            </a:r>
            <a:r>
              <a:rPr lang="en-AU" sz="800" dirty="0">
                <a:hlinkClick r:id="rId4"/>
              </a:rPr>
              <a:t>https://stackoverflow.com/questions/1697334/algorithm-for-solving-sudoku</a:t>
            </a:r>
            <a:r>
              <a:rPr lang="en-AU" sz="800" dirty="0"/>
              <a:t> )</a:t>
            </a:r>
            <a:endParaRPr lang="en-AU" sz="800" b="1" dirty="0">
              <a:solidFill>
                <a:srgbClr val="0033CC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79512" y="764704"/>
            <a:ext cx="10280493" cy="5401479"/>
            <a:chOff x="205773" y="649518"/>
            <a:chExt cx="10280493" cy="5191731"/>
          </a:xfrm>
          <a:solidFill>
            <a:schemeClr val="bg1"/>
          </a:solidFill>
        </p:grpSpPr>
        <p:sp>
          <p:nvSpPr>
            <p:cNvPr id="2" name="Rectangle 1"/>
            <p:cNvSpPr/>
            <p:nvPr/>
          </p:nvSpPr>
          <p:spPr>
            <a:xfrm>
              <a:off x="205773" y="760847"/>
              <a:ext cx="4572000" cy="488111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r>
                <a:rPr lang="en-AU" dirty="0"/>
                <a:t> </a:t>
              </a:r>
              <a:r>
                <a:rPr lang="en-AU" b="1" dirty="0" err="1">
                  <a:solidFill>
                    <a:srgbClr val="0033CC"/>
                  </a:solidFill>
                </a:rPr>
                <a:t>def</a:t>
              </a:r>
              <a:r>
                <a:rPr lang="en-AU" dirty="0">
                  <a:solidFill>
                    <a:srgbClr val="0033CC"/>
                  </a:solidFill>
                </a:rPr>
                <a:t> </a:t>
              </a:r>
              <a:r>
                <a:rPr lang="en-AU" dirty="0" err="1"/>
                <a:t>findNextCellToFill</a:t>
              </a:r>
              <a:r>
                <a:rPr lang="en-AU" dirty="0"/>
                <a:t>(grid, </a:t>
              </a:r>
              <a:r>
                <a:rPr lang="en-AU" dirty="0" err="1"/>
                <a:t>i</a:t>
              </a:r>
              <a:r>
                <a:rPr lang="en-AU" dirty="0"/>
                <a:t>, j):</a:t>
              </a:r>
            </a:p>
            <a:p>
              <a:r>
                <a:rPr lang="en-AU" dirty="0"/>
                <a:t>            </a:t>
              </a:r>
              <a:r>
                <a:rPr lang="en-AU" b="1" dirty="0">
                  <a:solidFill>
                    <a:srgbClr val="0033CC"/>
                  </a:solidFill>
                </a:rPr>
                <a:t>for</a:t>
              </a:r>
              <a:r>
                <a:rPr lang="en-AU" dirty="0"/>
                <a:t> x </a:t>
              </a:r>
              <a:r>
                <a:rPr lang="en-AU" b="1" dirty="0">
                  <a:solidFill>
                    <a:srgbClr val="0033CC"/>
                  </a:solidFill>
                </a:rPr>
                <a:t>in</a:t>
              </a:r>
              <a:r>
                <a:rPr lang="en-AU" dirty="0"/>
                <a:t> range(i,</a:t>
              </a:r>
              <a:r>
                <a:rPr lang="en-AU" b="1" dirty="0">
                  <a:solidFill>
                    <a:srgbClr val="FF0000"/>
                  </a:solidFill>
                </a:rPr>
                <a:t>9</a:t>
              </a:r>
              <a:r>
                <a:rPr lang="en-AU" dirty="0"/>
                <a:t>):</a:t>
              </a:r>
            </a:p>
            <a:p>
              <a:r>
                <a:rPr lang="en-AU" dirty="0"/>
                <a:t>                    </a:t>
              </a:r>
              <a:r>
                <a:rPr lang="en-AU" b="1" dirty="0">
                  <a:solidFill>
                    <a:srgbClr val="0033CC"/>
                  </a:solidFill>
                </a:rPr>
                <a:t>for</a:t>
              </a:r>
              <a:r>
                <a:rPr lang="en-AU" dirty="0"/>
                <a:t> y</a:t>
              </a:r>
              <a:r>
                <a:rPr lang="en-AU" b="1" dirty="0">
                  <a:solidFill>
                    <a:srgbClr val="0033CC"/>
                  </a:solidFill>
                </a:rPr>
                <a:t> in </a:t>
              </a:r>
              <a:r>
                <a:rPr lang="en-AU" dirty="0"/>
                <a:t>range(j,</a:t>
              </a:r>
              <a:r>
                <a:rPr lang="en-AU" b="1" dirty="0">
                  <a:solidFill>
                    <a:srgbClr val="FF0000"/>
                  </a:solidFill>
                </a:rPr>
                <a:t>9</a:t>
              </a:r>
              <a:r>
                <a:rPr lang="en-AU" dirty="0"/>
                <a:t>):</a:t>
              </a:r>
            </a:p>
            <a:p>
              <a:r>
                <a:rPr lang="en-AU" b="1" dirty="0">
                  <a:solidFill>
                    <a:srgbClr val="0033CC"/>
                  </a:solidFill>
                </a:rPr>
                <a:t>                            if </a:t>
              </a:r>
              <a:r>
                <a:rPr lang="en-AU" dirty="0"/>
                <a:t>grid[x][y] == </a:t>
              </a:r>
              <a:r>
                <a:rPr lang="en-AU" b="1" dirty="0">
                  <a:solidFill>
                    <a:srgbClr val="FF0000"/>
                  </a:solidFill>
                </a:rPr>
                <a:t>0</a:t>
              </a:r>
              <a:r>
                <a:rPr lang="en-AU" dirty="0"/>
                <a:t>:</a:t>
              </a:r>
            </a:p>
            <a:p>
              <a:r>
                <a:rPr lang="en-AU" dirty="0"/>
                <a:t>                                    </a:t>
              </a:r>
              <a:r>
                <a:rPr lang="en-AU" b="1" dirty="0">
                  <a:solidFill>
                    <a:srgbClr val="0033CC"/>
                  </a:solidFill>
                </a:rPr>
                <a:t>return </a:t>
              </a:r>
              <a:r>
                <a:rPr lang="en-AU" dirty="0"/>
                <a:t>x, y</a:t>
              </a:r>
            </a:p>
            <a:p>
              <a:r>
                <a:rPr lang="en-AU" dirty="0"/>
                <a:t>            </a:t>
              </a:r>
              <a:r>
                <a:rPr lang="en-AU" b="1" dirty="0">
                  <a:solidFill>
                    <a:srgbClr val="0033CC"/>
                  </a:solidFill>
                </a:rPr>
                <a:t>for </a:t>
              </a:r>
              <a:r>
                <a:rPr lang="en-AU" dirty="0"/>
                <a:t>x </a:t>
              </a:r>
              <a:r>
                <a:rPr lang="en-AU" b="1" dirty="0">
                  <a:solidFill>
                    <a:srgbClr val="0033CC"/>
                  </a:solidFill>
                </a:rPr>
                <a:t>in</a:t>
              </a:r>
              <a:r>
                <a:rPr lang="en-AU" dirty="0"/>
                <a:t> range(</a:t>
              </a:r>
              <a:r>
                <a:rPr lang="en-AU" b="1" dirty="0">
                  <a:solidFill>
                    <a:srgbClr val="FF0000"/>
                  </a:solidFill>
                </a:rPr>
                <a:t>0</a:t>
              </a:r>
              <a:r>
                <a:rPr lang="en-AU" dirty="0"/>
                <a:t>,</a:t>
              </a:r>
              <a:r>
                <a:rPr lang="en-AU" b="1" dirty="0">
                  <a:solidFill>
                    <a:srgbClr val="FF0000"/>
                  </a:solidFill>
                </a:rPr>
                <a:t>9</a:t>
              </a:r>
              <a:r>
                <a:rPr lang="en-AU" dirty="0"/>
                <a:t>):</a:t>
              </a:r>
            </a:p>
            <a:p>
              <a:r>
                <a:rPr lang="en-AU" dirty="0"/>
                <a:t>                    </a:t>
              </a:r>
              <a:r>
                <a:rPr lang="en-AU" b="1" dirty="0">
                  <a:solidFill>
                    <a:srgbClr val="0033CC"/>
                  </a:solidFill>
                </a:rPr>
                <a:t>for</a:t>
              </a:r>
              <a:r>
                <a:rPr lang="en-AU" dirty="0"/>
                <a:t> y </a:t>
              </a:r>
              <a:r>
                <a:rPr lang="en-AU" b="1" dirty="0">
                  <a:solidFill>
                    <a:srgbClr val="0033CC"/>
                  </a:solidFill>
                </a:rPr>
                <a:t>in</a:t>
              </a:r>
              <a:r>
                <a:rPr lang="en-AU" dirty="0"/>
                <a:t> range(</a:t>
              </a:r>
              <a:r>
                <a:rPr lang="en-AU" b="1" dirty="0">
                  <a:solidFill>
                    <a:srgbClr val="FF0000"/>
                  </a:solidFill>
                </a:rPr>
                <a:t>0</a:t>
              </a:r>
              <a:r>
                <a:rPr lang="en-AU" dirty="0"/>
                <a:t>,</a:t>
              </a:r>
              <a:r>
                <a:rPr lang="en-AU" b="1" dirty="0">
                  <a:solidFill>
                    <a:srgbClr val="FF0000"/>
                  </a:solidFill>
                </a:rPr>
                <a:t>9</a:t>
              </a:r>
              <a:r>
                <a:rPr lang="en-AU" dirty="0"/>
                <a:t>):</a:t>
              </a:r>
            </a:p>
            <a:p>
              <a:r>
                <a:rPr lang="en-AU" dirty="0"/>
                <a:t>                            </a:t>
              </a:r>
              <a:r>
                <a:rPr lang="en-AU" b="1" dirty="0">
                  <a:solidFill>
                    <a:srgbClr val="0033CC"/>
                  </a:solidFill>
                </a:rPr>
                <a:t>if</a:t>
              </a:r>
              <a:r>
                <a:rPr lang="en-AU" dirty="0"/>
                <a:t> grid[x][y] == </a:t>
              </a:r>
              <a:r>
                <a:rPr lang="en-AU" b="1" dirty="0">
                  <a:solidFill>
                    <a:srgbClr val="FF0000"/>
                  </a:solidFill>
                </a:rPr>
                <a:t>0</a:t>
              </a:r>
              <a:r>
                <a:rPr lang="en-AU" dirty="0"/>
                <a:t>:</a:t>
              </a:r>
            </a:p>
            <a:p>
              <a:r>
                <a:rPr lang="en-AU" dirty="0"/>
                <a:t>                                    </a:t>
              </a:r>
              <a:r>
                <a:rPr lang="en-AU" b="1" dirty="0">
                  <a:solidFill>
                    <a:srgbClr val="0033CC"/>
                  </a:solidFill>
                </a:rPr>
                <a:t>return</a:t>
              </a:r>
              <a:r>
                <a:rPr lang="en-AU" dirty="0"/>
                <a:t> x, y</a:t>
              </a:r>
            </a:p>
            <a:p>
              <a:r>
                <a:rPr lang="en-AU" dirty="0"/>
                <a:t>            </a:t>
              </a:r>
              <a:r>
                <a:rPr lang="en-AU" b="1" dirty="0">
                  <a:solidFill>
                    <a:srgbClr val="0033CC"/>
                  </a:solidFill>
                </a:rPr>
                <a:t>return</a:t>
              </a:r>
              <a:r>
                <a:rPr lang="en-AU" dirty="0"/>
                <a:t> </a:t>
              </a:r>
              <a:r>
                <a:rPr lang="en-AU" b="1" dirty="0">
                  <a:solidFill>
                    <a:srgbClr val="FF0000"/>
                  </a:solidFill>
                </a:rPr>
                <a:t>-1</a:t>
              </a:r>
              <a:r>
                <a:rPr lang="en-AU" b="1" dirty="0"/>
                <a:t>, </a:t>
              </a:r>
              <a:r>
                <a:rPr lang="en-AU" b="1" dirty="0">
                  <a:solidFill>
                    <a:srgbClr val="FF0000"/>
                  </a:solidFill>
                </a:rPr>
                <a:t>-1</a:t>
              </a:r>
            </a:p>
            <a:p>
              <a:endParaRPr lang="en-AU" dirty="0"/>
            </a:p>
            <a:p>
              <a:r>
                <a:rPr lang="en-AU" dirty="0"/>
                <a:t>    </a:t>
              </a:r>
              <a:r>
                <a:rPr lang="en-AU" b="1" dirty="0" err="1">
                  <a:solidFill>
                    <a:srgbClr val="0033CC"/>
                  </a:solidFill>
                </a:rPr>
                <a:t>def</a:t>
              </a:r>
              <a:r>
                <a:rPr lang="en-AU" dirty="0"/>
                <a:t> </a:t>
              </a:r>
              <a:r>
                <a:rPr lang="en-AU" dirty="0" err="1"/>
                <a:t>isValid</a:t>
              </a:r>
              <a:r>
                <a:rPr lang="en-AU" dirty="0"/>
                <a:t>(grid, </a:t>
              </a:r>
              <a:r>
                <a:rPr lang="en-AU" dirty="0" err="1"/>
                <a:t>i</a:t>
              </a:r>
              <a:r>
                <a:rPr lang="en-AU" dirty="0"/>
                <a:t>, j, e):</a:t>
              </a:r>
            </a:p>
            <a:p>
              <a:r>
                <a:rPr lang="en-AU" dirty="0"/>
                <a:t>            </a:t>
              </a:r>
              <a:r>
                <a:rPr lang="en-AU" dirty="0" err="1"/>
                <a:t>rowOk</a:t>
              </a:r>
              <a:r>
                <a:rPr lang="en-AU" dirty="0"/>
                <a:t> = all([e != grid[</a:t>
              </a:r>
              <a:r>
                <a:rPr lang="en-AU" dirty="0" err="1"/>
                <a:t>i</a:t>
              </a:r>
              <a:r>
                <a:rPr lang="en-AU" dirty="0"/>
                <a:t>][x] </a:t>
              </a:r>
              <a:r>
                <a:rPr lang="en-AU" b="1" dirty="0">
                  <a:solidFill>
                    <a:srgbClr val="0033CC"/>
                  </a:solidFill>
                </a:rPr>
                <a:t>for </a:t>
              </a:r>
              <a:r>
                <a:rPr lang="en-AU" dirty="0"/>
                <a:t>x </a:t>
              </a:r>
              <a:r>
                <a:rPr lang="en-AU" b="1" dirty="0">
                  <a:solidFill>
                    <a:srgbClr val="0033CC"/>
                  </a:solidFill>
                </a:rPr>
                <a:t>in</a:t>
              </a:r>
              <a:r>
                <a:rPr lang="en-AU" dirty="0"/>
                <a:t> range(</a:t>
              </a:r>
              <a:r>
                <a:rPr lang="en-AU" b="1" dirty="0">
                  <a:solidFill>
                    <a:srgbClr val="FF0000"/>
                  </a:solidFill>
                </a:rPr>
                <a:t>9</a:t>
              </a:r>
              <a:r>
                <a:rPr lang="en-AU" dirty="0"/>
                <a:t>)])</a:t>
              </a:r>
            </a:p>
            <a:p>
              <a:r>
                <a:rPr lang="en-AU" dirty="0"/>
                <a:t>            </a:t>
              </a:r>
              <a:r>
                <a:rPr lang="en-AU" b="1" dirty="0">
                  <a:solidFill>
                    <a:srgbClr val="0033CC"/>
                  </a:solidFill>
                </a:rPr>
                <a:t>if</a:t>
              </a:r>
              <a:r>
                <a:rPr lang="en-AU" dirty="0"/>
                <a:t> </a:t>
              </a:r>
              <a:r>
                <a:rPr lang="en-AU" dirty="0" err="1"/>
                <a:t>rowOk</a:t>
              </a:r>
              <a:r>
                <a:rPr lang="en-AU" dirty="0"/>
                <a:t>:</a:t>
              </a:r>
            </a:p>
            <a:p>
              <a:r>
                <a:rPr lang="en-AU" dirty="0"/>
                <a:t>                    </a:t>
              </a:r>
              <a:r>
                <a:rPr lang="en-AU" dirty="0" err="1"/>
                <a:t>columnOk</a:t>
              </a:r>
              <a:r>
                <a:rPr lang="en-AU" dirty="0"/>
                <a:t> = all([e != grid[x][j] </a:t>
              </a:r>
              <a:r>
                <a:rPr lang="en-AU" b="1" dirty="0">
                  <a:solidFill>
                    <a:srgbClr val="0033CC"/>
                  </a:solidFill>
                </a:rPr>
                <a:t>for</a:t>
              </a:r>
              <a:r>
                <a:rPr lang="en-AU" dirty="0"/>
                <a:t> x </a:t>
              </a:r>
              <a:r>
                <a:rPr lang="en-AU" b="1" dirty="0">
                  <a:solidFill>
                    <a:srgbClr val="0033CC"/>
                  </a:solidFill>
                </a:rPr>
                <a:t>in</a:t>
              </a:r>
              <a:r>
                <a:rPr lang="en-AU" dirty="0"/>
                <a:t> range(</a:t>
              </a:r>
              <a:r>
                <a:rPr lang="en-AU" b="1" dirty="0">
                  <a:solidFill>
                    <a:srgbClr val="FF0000"/>
                  </a:solidFill>
                </a:rPr>
                <a:t>9</a:t>
              </a:r>
              <a:r>
                <a:rPr lang="en-AU" dirty="0"/>
                <a:t>)])</a:t>
              </a:r>
            </a:p>
            <a:p>
              <a:r>
                <a:rPr lang="en-AU" dirty="0"/>
                <a:t>                    </a:t>
              </a:r>
              <a:r>
                <a:rPr lang="en-AU" b="1" dirty="0">
                  <a:solidFill>
                    <a:srgbClr val="0033CC"/>
                  </a:solidFill>
                </a:rPr>
                <a:t>if</a:t>
              </a:r>
              <a:r>
                <a:rPr lang="en-AU" dirty="0"/>
                <a:t> </a:t>
              </a:r>
              <a:r>
                <a:rPr lang="en-AU" dirty="0" err="1"/>
                <a:t>columnOk</a:t>
              </a:r>
              <a:r>
                <a:rPr lang="en-AU" dirty="0"/>
                <a:t>: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82018" y="649518"/>
              <a:ext cx="6804248" cy="51917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AU" dirty="0" err="1"/>
                <a:t>secTopX</a:t>
              </a:r>
              <a:r>
                <a:rPr lang="en-AU" dirty="0"/>
                <a:t>, secTopY = </a:t>
              </a:r>
              <a:r>
                <a:rPr lang="en-AU" b="1" dirty="0">
                  <a:solidFill>
                    <a:srgbClr val="FF0000"/>
                  </a:solidFill>
                </a:rPr>
                <a:t>3</a:t>
              </a:r>
              <a:r>
                <a:rPr lang="en-AU" dirty="0"/>
                <a:t> *(</a:t>
              </a:r>
              <a:r>
                <a:rPr lang="en-AU" dirty="0" err="1"/>
                <a:t>i</a:t>
              </a:r>
              <a:r>
                <a:rPr lang="en-AU" dirty="0"/>
                <a:t>/</a:t>
              </a:r>
              <a:r>
                <a:rPr lang="en-AU" b="1" dirty="0">
                  <a:solidFill>
                    <a:srgbClr val="FF0000"/>
                  </a:solidFill>
                </a:rPr>
                <a:t>3</a:t>
              </a:r>
              <a:r>
                <a:rPr lang="en-AU" dirty="0"/>
                <a:t>), </a:t>
              </a:r>
              <a:r>
                <a:rPr lang="en-AU" b="1" dirty="0">
                  <a:solidFill>
                    <a:srgbClr val="FF0000"/>
                  </a:solidFill>
                </a:rPr>
                <a:t>3</a:t>
              </a:r>
              <a:r>
                <a:rPr lang="en-AU" dirty="0"/>
                <a:t> *(j/</a:t>
              </a:r>
              <a:r>
                <a:rPr lang="en-AU" b="1" dirty="0">
                  <a:solidFill>
                    <a:srgbClr val="FF0000"/>
                  </a:solidFill>
                </a:rPr>
                <a:t>3</a:t>
              </a:r>
              <a:r>
                <a:rPr lang="en-AU" dirty="0"/>
                <a:t>)</a:t>
              </a:r>
            </a:p>
            <a:p>
              <a:r>
                <a:rPr lang="en-AU" dirty="0"/>
                <a:t>                            for x in range(</a:t>
              </a:r>
              <a:r>
                <a:rPr lang="en-AU" dirty="0" err="1"/>
                <a:t>secTopX</a:t>
              </a:r>
              <a:r>
                <a:rPr lang="en-AU" dirty="0"/>
                <a:t>, secTopX+</a:t>
              </a:r>
              <a:r>
                <a:rPr lang="en-AU" b="1" dirty="0">
                  <a:solidFill>
                    <a:srgbClr val="FF0000"/>
                  </a:solidFill>
                </a:rPr>
                <a:t>3</a:t>
              </a:r>
              <a:r>
                <a:rPr lang="en-AU" dirty="0"/>
                <a:t>):</a:t>
              </a:r>
            </a:p>
            <a:p>
              <a:r>
                <a:rPr lang="en-AU" dirty="0"/>
                <a:t>                                    </a:t>
              </a:r>
              <a:r>
                <a:rPr lang="en-AU" b="1" dirty="0">
                  <a:solidFill>
                    <a:srgbClr val="0033CC"/>
                  </a:solidFill>
                </a:rPr>
                <a:t>for</a:t>
              </a:r>
              <a:r>
                <a:rPr lang="en-AU" dirty="0"/>
                <a:t> y </a:t>
              </a:r>
              <a:r>
                <a:rPr lang="en-AU" b="1" dirty="0">
                  <a:solidFill>
                    <a:srgbClr val="0033CC"/>
                  </a:solidFill>
                </a:rPr>
                <a:t>in</a:t>
              </a:r>
              <a:r>
                <a:rPr lang="en-AU" dirty="0"/>
                <a:t> range(</a:t>
              </a:r>
              <a:r>
                <a:rPr lang="en-AU" dirty="0" err="1"/>
                <a:t>secTopY</a:t>
              </a:r>
              <a:r>
                <a:rPr lang="en-AU" dirty="0"/>
                <a:t>, secTopY+</a:t>
              </a:r>
              <a:r>
                <a:rPr lang="en-AU" b="1" dirty="0">
                  <a:solidFill>
                    <a:srgbClr val="FF0000"/>
                  </a:solidFill>
                </a:rPr>
                <a:t>3</a:t>
              </a:r>
              <a:r>
                <a:rPr lang="en-AU" dirty="0"/>
                <a:t>):</a:t>
              </a:r>
            </a:p>
            <a:p>
              <a:r>
                <a:rPr lang="en-AU" dirty="0"/>
                <a:t>                                            </a:t>
              </a:r>
              <a:r>
                <a:rPr lang="en-AU" b="1" dirty="0">
                  <a:solidFill>
                    <a:srgbClr val="0033CC"/>
                  </a:solidFill>
                </a:rPr>
                <a:t>if</a:t>
              </a:r>
              <a:r>
                <a:rPr lang="en-AU" dirty="0"/>
                <a:t> grid[x][y] == e:</a:t>
              </a:r>
            </a:p>
            <a:p>
              <a:r>
                <a:rPr lang="en-AU" dirty="0"/>
                <a:t>                                                    </a:t>
              </a:r>
              <a:r>
                <a:rPr lang="en-AU" b="1" dirty="0">
                  <a:solidFill>
                    <a:srgbClr val="0033CC"/>
                  </a:solidFill>
                </a:rPr>
                <a:t>return</a:t>
              </a:r>
              <a:r>
                <a:rPr lang="en-AU" dirty="0"/>
                <a:t> </a:t>
              </a:r>
              <a:r>
                <a:rPr lang="en-AU" b="1" dirty="0">
                  <a:solidFill>
                    <a:srgbClr val="0033CC"/>
                  </a:solidFill>
                </a:rPr>
                <a:t>False</a:t>
              </a:r>
            </a:p>
            <a:p>
              <a:r>
                <a:rPr lang="en-AU" dirty="0"/>
                <a:t>                            </a:t>
              </a:r>
              <a:r>
                <a:rPr lang="en-AU" b="1" dirty="0">
                  <a:solidFill>
                    <a:srgbClr val="0033CC"/>
                  </a:solidFill>
                </a:rPr>
                <a:t>return</a:t>
              </a:r>
              <a:r>
                <a:rPr lang="en-AU" dirty="0"/>
                <a:t> </a:t>
              </a:r>
              <a:r>
                <a:rPr lang="en-AU" b="1" dirty="0">
                  <a:solidFill>
                    <a:srgbClr val="0033CC"/>
                  </a:solidFill>
                </a:rPr>
                <a:t>True</a:t>
              </a:r>
            </a:p>
            <a:p>
              <a:r>
                <a:rPr lang="en-AU" dirty="0"/>
                <a:t>            </a:t>
              </a:r>
              <a:r>
                <a:rPr lang="en-AU" b="1" dirty="0">
                  <a:solidFill>
                    <a:srgbClr val="0033CC"/>
                  </a:solidFill>
                </a:rPr>
                <a:t>return</a:t>
              </a:r>
              <a:r>
                <a:rPr lang="en-AU" dirty="0"/>
                <a:t> </a:t>
              </a:r>
              <a:r>
                <a:rPr lang="en-AU" b="1" dirty="0">
                  <a:solidFill>
                    <a:srgbClr val="0033CC"/>
                  </a:solidFill>
                </a:rPr>
                <a:t>False</a:t>
              </a:r>
            </a:p>
            <a:p>
              <a:endParaRPr lang="en-AU" dirty="0"/>
            </a:p>
            <a:p>
              <a:r>
                <a:rPr lang="en-AU" dirty="0"/>
                <a:t>    </a:t>
              </a:r>
              <a:r>
                <a:rPr lang="en-AU" b="1" dirty="0" err="1">
                  <a:solidFill>
                    <a:srgbClr val="0033CC"/>
                  </a:solidFill>
                </a:rPr>
                <a:t>def</a:t>
              </a:r>
              <a:r>
                <a:rPr lang="en-AU" dirty="0"/>
                <a:t> </a:t>
              </a:r>
              <a:r>
                <a:rPr lang="en-AU" dirty="0" err="1"/>
                <a:t>solveSudoku</a:t>
              </a:r>
              <a:r>
                <a:rPr lang="en-AU" dirty="0"/>
                <a:t>(grid, </a:t>
              </a:r>
              <a:r>
                <a:rPr lang="en-AU" dirty="0" err="1"/>
                <a:t>i</a:t>
              </a:r>
              <a:r>
                <a:rPr lang="en-AU" dirty="0"/>
                <a:t>=</a:t>
              </a:r>
              <a:r>
                <a:rPr lang="en-AU" b="1" dirty="0">
                  <a:solidFill>
                    <a:srgbClr val="FF0000"/>
                  </a:solidFill>
                </a:rPr>
                <a:t>0</a:t>
              </a:r>
              <a:r>
                <a:rPr lang="en-AU" dirty="0"/>
                <a:t>, j=</a:t>
              </a:r>
              <a:r>
                <a:rPr lang="en-AU" b="1" dirty="0">
                  <a:solidFill>
                    <a:srgbClr val="FF0000"/>
                  </a:solidFill>
                </a:rPr>
                <a:t>0</a:t>
              </a:r>
              <a:r>
                <a:rPr lang="en-AU" dirty="0"/>
                <a:t>):</a:t>
              </a:r>
            </a:p>
            <a:p>
              <a:r>
                <a:rPr lang="en-AU" dirty="0"/>
                <a:t>            </a:t>
              </a:r>
              <a:r>
                <a:rPr lang="en-AU" dirty="0" err="1"/>
                <a:t>i,j</a:t>
              </a:r>
              <a:r>
                <a:rPr lang="en-AU" dirty="0"/>
                <a:t> = </a:t>
              </a:r>
              <a:r>
                <a:rPr lang="en-AU" dirty="0" err="1"/>
                <a:t>findNextCellToFill</a:t>
              </a:r>
              <a:r>
                <a:rPr lang="en-AU" dirty="0"/>
                <a:t>(grid, </a:t>
              </a:r>
              <a:r>
                <a:rPr lang="en-AU" dirty="0" err="1"/>
                <a:t>i</a:t>
              </a:r>
              <a:r>
                <a:rPr lang="en-AU" dirty="0"/>
                <a:t>, j)</a:t>
              </a:r>
            </a:p>
            <a:p>
              <a:r>
                <a:rPr lang="en-AU" dirty="0"/>
                <a:t>            </a:t>
              </a:r>
              <a:r>
                <a:rPr lang="en-AU" b="1" dirty="0">
                  <a:solidFill>
                    <a:srgbClr val="0033CC"/>
                  </a:solidFill>
                </a:rPr>
                <a:t>if</a:t>
              </a:r>
              <a:r>
                <a:rPr lang="en-AU" dirty="0"/>
                <a:t> </a:t>
              </a:r>
              <a:r>
                <a:rPr lang="en-AU" dirty="0" err="1"/>
                <a:t>i</a:t>
              </a:r>
              <a:r>
                <a:rPr lang="en-AU" dirty="0"/>
                <a:t> == </a:t>
              </a:r>
              <a:r>
                <a:rPr lang="en-AU" b="1" dirty="0">
                  <a:solidFill>
                    <a:srgbClr val="FF0000"/>
                  </a:solidFill>
                </a:rPr>
                <a:t>-1</a:t>
              </a:r>
              <a:r>
                <a:rPr lang="en-AU" dirty="0"/>
                <a:t>:</a:t>
              </a:r>
            </a:p>
            <a:p>
              <a:r>
                <a:rPr lang="en-AU" dirty="0"/>
                <a:t>                    </a:t>
              </a:r>
              <a:r>
                <a:rPr lang="en-AU" b="1" dirty="0">
                  <a:solidFill>
                    <a:srgbClr val="0033CC"/>
                  </a:solidFill>
                </a:rPr>
                <a:t>return</a:t>
              </a:r>
              <a:r>
                <a:rPr lang="en-AU" dirty="0"/>
                <a:t> </a:t>
              </a:r>
              <a:r>
                <a:rPr lang="en-AU" b="1" dirty="0">
                  <a:solidFill>
                    <a:srgbClr val="0033CC"/>
                  </a:solidFill>
                </a:rPr>
                <a:t>True</a:t>
              </a:r>
            </a:p>
            <a:p>
              <a:r>
                <a:rPr lang="en-AU" dirty="0"/>
                <a:t>            </a:t>
              </a:r>
              <a:r>
                <a:rPr lang="en-AU" b="1" dirty="0">
                  <a:solidFill>
                    <a:srgbClr val="0033CC"/>
                  </a:solidFill>
                </a:rPr>
                <a:t>for</a:t>
              </a:r>
              <a:r>
                <a:rPr lang="en-AU" dirty="0"/>
                <a:t> e </a:t>
              </a:r>
              <a:r>
                <a:rPr lang="en-AU" b="1" dirty="0">
                  <a:solidFill>
                    <a:srgbClr val="0033CC"/>
                  </a:solidFill>
                </a:rPr>
                <a:t>in</a:t>
              </a:r>
              <a:r>
                <a:rPr lang="en-AU" dirty="0"/>
                <a:t> range(</a:t>
              </a:r>
              <a:r>
                <a:rPr lang="en-AU" b="1" dirty="0">
                  <a:solidFill>
                    <a:srgbClr val="FF0000"/>
                  </a:solidFill>
                </a:rPr>
                <a:t>1</a:t>
              </a:r>
              <a:r>
                <a:rPr lang="en-AU" dirty="0"/>
                <a:t>,</a:t>
              </a:r>
              <a:r>
                <a:rPr lang="en-AU" b="1" dirty="0">
                  <a:solidFill>
                    <a:srgbClr val="FF0000"/>
                  </a:solidFill>
                </a:rPr>
                <a:t>10</a:t>
              </a:r>
              <a:r>
                <a:rPr lang="en-AU" dirty="0"/>
                <a:t>):</a:t>
              </a:r>
            </a:p>
            <a:p>
              <a:r>
                <a:rPr lang="en-AU" dirty="0"/>
                <a:t>                    </a:t>
              </a:r>
              <a:r>
                <a:rPr lang="en-AU" b="1" dirty="0">
                  <a:solidFill>
                    <a:srgbClr val="0033CC"/>
                  </a:solidFill>
                </a:rPr>
                <a:t>if</a:t>
              </a:r>
              <a:r>
                <a:rPr lang="en-AU" dirty="0"/>
                <a:t> </a:t>
              </a:r>
              <a:r>
                <a:rPr lang="en-AU" dirty="0" err="1"/>
                <a:t>isValid</a:t>
              </a:r>
              <a:r>
                <a:rPr lang="en-AU" dirty="0"/>
                <a:t>(</a:t>
              </a:r>
              <a:r>
                <a:rPr lang="en-AU" dirty="0" err="1"/>
                <a:t>grid,i,j,e</a:t>
              </a:r>
              <a:r>
                <a:rPr lang="en-AU" dirty="0"/>
                <a:t>):</a:t>
              </a:r>
            </a:p>
            <a:p>
              <a:r>
                <a:rPr lang="en-AU" dirty="0"/>
                <a:t>                            grid[</a:t>
              </a:r>
              <a:r>
                <a:rPr lang="en-AU" dirty="0" err="1"/>
                <a:t>i</a:t>
              </a:r>
              <a:r>
                <a:rPr lang="en-AU" dirty="0"/>
                <a:t>][j] = e</a:t>
              </a:r>
            </a:p>
            <a:p>
              <a:r>
                <a:rPr lang="en-AU" dirty="0"/>
                <a:t>                            </a:t>
              </a:r>
              <a:r>
                <a:rPr lang="en-AU" b="1" dirty="0">
                  <a:solidFill>
                    <a:srgbClr val="0033CC"/>
                  </a:solidFill>
                </a:rPr>
                <a:t>if</a:t>
              </a:r>
              <a:r>
                <a:rPr lang="en-AU" dirty="0"/>
                <a:t> </a:t>
              </a:r>
              <a:r>
                <a:rPr lang="en-AU" dirty="0" err="1"/>
                <a:t>solveSudoku</a:t>
              </a:r>
              <a:r>
                <a:rPr lang="en-AU" dirty="0"/>
                <a:t>(grid, </a:t>
              </a:r>
              <a:r>
                <a:rPr lang="en-AU" dirty="0" err="1"/>
                <a:t>i</a:t>
              </a:r>
              <a:r>
                <a:rPr lang="en-AU" dirty="0"/>
                <a:t>, j):</a:t>
              </a:r>
            </a:p>
            <a:p>
              <a:r>
                <a:rPr lang="en-AU" dirty="0"/>
                <a:t>                                    </a:t>
              </a:r>
              <a:r>
                <a:rPr lang="en-AU" b="1" dirty="0">
                  <a:solidFill>
                    <a:srgbClr val="0033CC"/>
                  </a:solidFill>
                </a:rPr>
                <a:t>return</a:t>
              </a:r>
              <a:r>
                <a:rPr lang="en-AU" dirty="0"/>
                <a:t> </a:t>
              </a:r>
              <a:r>
                <a:rPr lang="en-AU" b="1" dirty="0">
                  <a:solidFill>
                    <a:srgbClr val="0033CC"/>
                  </a:solidFill>
                </a:rPr>
                <a:t>True</a:t>
              </a:r>
            </a:p>
            <a:p>
              <a:r>
                <a:rPr lang="en-AU" dirty="0"/>
                <a:t>                            grid[</a:t>
              </a:r>
              <a:r>
                <a:rPr lang="en-AU" dirty="0" err="1"/>
                <a:t>i</a:t>
              </a:r>
              <a:r>
                <a:rPr lang="en-AU" dirty="0"/>
                <a:t>][j] = </a:t>
              </a:r>
              <a:r>
                <a:rPr lang="en-AU" b="1" dirty="0">
                  <a:solidFill>
                    <a:srgbClr val="FF0000"/>
                  </a:solidFill>
                </a:rPr>
                <a:t>0</a:t>
              </a:r>
            </a:p>
            <a:p>
              <a:r>
                <a:rPr lang="en-AU" dirty="0"/>
                <a:t>            </a:t>
              </a:r>
              <a:r>
                <a:rPr lang="en-AU" b="1" dirty="0">
                  <a:solidFill>
                    <a:srgbClr val="0033CC"/>
                  </a:solidFill>
                </a:rPr>
                <a:t>return</a:t>
              </a:r>
              <a:r>
                <a:rPr lang="en-AU" dirty="0"/>
                <a:t> </a:t>
              </a:r>
              <a:r>
                <a:rPr lang="en-AU" b="1" dirty="0">
                  <a:solidFill>
                    <a:srgbClr val="0033CC"/>
                  </a:solidFill>
                </a:rPr>
                <a:t>False</a:t>
              </a:r>
            </a:p>
            <a:p>
              <a:endParaRPr lang="en-AU" sz="100" b="1" dirty="0">
                <a:solidFill>
                  <a:srgbClr val="0033CC"/>
                </a:solidFill>
              </a:endParaRPr>
            </a:p>
          </p:txBody>
        </p:sp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B45DC8-5C0D-42AE-8FE1-21206E485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pPr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173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000" y="1370538"/>
            <a:ext cx="8820000" cy="54501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844"/>
            <a:ext cx="8229600" cy="490860"/>
          </a:xfrm>
        </p:spPr>
        <p:txBody>
          <a:bodyPr>
            <a:noAutofit/>
          </a:bodyPr>
          <a:lstStyle/>
          <a:p>
            <a:r>
              <a:rPr lang="en-AU" sz="3200" b="1" dirty="0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</a:rPr>
              <a:t>SDN Routing Framework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FA102B-9A99-4516-A2C7-48A6677A6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18CC-C3C5-483C-AF75-AE60EC805493}" type="slidenum">
              <a:rPr lang="en-AU" smtClean="0"/>
              <a:pPr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0536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88800"/>
            <a:ext cx="8229600" cy="1143000"/>
          </a:xfrm>
        </p:spPr>
        <p:txBody>
          <a:bodyPr>
            <a:normAutofit/>
          </a:bodyPr>
          <a:lstStyle/>
          <a:p>
            <a:r>
              <a:rPr lang="en-AU" sz="2800" b="1" dirty="0">
                <a:ln w="22225">
                  <a:solidFill>
                    <a:schemeClr val="bg2">
                      <a:lumMod val="25000"/>
                    </a:schemeClr>
                  </a:solidFill>
                  <a:prstDash val="solid"/>
                </a:ln>
              </a:rPr>
              <a:t>SCOR: a New Northbound Interface for Routing</a:t>
            </a:r>
          </a:p>
        </p:txBody>
      </p:sp>
      <p:sp>
        <p:nvSpPr>
          <p:cNvPr id="5" name="Octagon 4"/>
          <p:cNvSpPr/>
          <p:nvPr/>
        </p:nvSpPr>
        <p:spPr>
          <a:xfrm>
            <a:off x="3779912" y="1422524"/>
            <a:ext cx="1728192" cy="1728192"/>
          </a:xfrm>
          <a:prstGeom prst="octagon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Link utilisation</a:t>
            </a:r>
          </a:p>
        </p:txBody>
      </p:sp>
      <p:sp>
        <p:nvSpPr>
          <p:cNvPr id="6" name="Octagon 5"/>
          <p:cNvSpPr/>
          <p:nvPr/>
        </p:nvSpPr>
        <p:spPr>
          <a:xfrm>
            <a:off x="2033476" y="1422524"/>
            <a:ext cx="1728192" cy="1728192"/>
          </a:xfrm>
          <a:prstGeom prst="octagon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Link </a:t>
            </a:r>
          </a:p>
          <a:p>
            <a:pPr algn="ctr"/>
            <a:r>
              <a:rPr lang="en-A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</a:t>
            </a:r>
          </a:p>
        </p:txBody>
      </p:sp>
      <p:sp>
        <p:nvSpPr>
          <p:cNvPr id="7" name="Octagon 6"/>
          <p:cNvSpPr/>
          <p:nvPr/>
        </p:nvSpPr>
        <p:spPr>
          <a:xfrm>
            <a:off x="5526348" y="1422524"/>
            <a:ext cx="1728192" cy="1728192"/>
          </a:xfrm>
          <a:prstGeom prst="octagon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Node capacity</a:t>
            </a:r>
          </a:p>
        </p:txBody>
      </p:sp>
      <p:sp>
        <p:nvSpPr>
          <p:cNvPr id="9" name="Octagon 8"/>
          <p:cNvSpPr/>
          <p:nvPr/>
        </p:nvSpPr>
        <p:spPr>
          <a:xfrm>
            <a:off x="2033476" y="3180804"/>
            <a:ext cx="1728192" cy="1728192"/>
          </a:xfrm>
          <a:prstGeom prst="octagon">
            <a:avLst/>
          </a:prstGeom>
          <a:solidFill>
            <a:srgbClr val="E7D39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Defined capacity</a:t>
            </a:r>
          </a:p>
        </p:txBody>
      </p:sp>
      <p:sp>
        <p:nvSpPr>
          <p:cNvPr id="10" name="Octagon 9"/>
          <p:cNvSpPr/>
          <p:nvPr/>
        </p:nvSpPr>
        <p:spPr>
          <a:xfrm>
            <a:off x="5526348" y="3180804"/>
            <a:ext cx="1728192" cy="1728192"/>
          </a:xfrm>
          <a:prstGeom prst="octagon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Residual capacity</a:t>
            </a:r>
          </a:p>
        </p:txBody>
      </p:sp>
      <p:sp>
        <p:nvSpPr>
          <p:cNvPr id="11" name="Octagon 10"/>
          <p:cNvSpPr/>
          <p:nvPr/>
        </p:nvSpPr>
        <p:spPr>
          <a:xfrm>
            <a:off x="3779912" y="4939084"/>
            <a:ext cx="1728192" cy="1728192"/>
          </a:xfrm>
          <a:prstGeom prst="octagon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Path bottleneck</a:t>
            </a:r>
          </a:p>
        </p:txBody>
      </p:sp>
      <p:sp>
        <p:nvSpPr>
          <p:cNvPr id="12" name="Octagon 11"/>
          <p:cNvSpPr/>
          <p:nvPr/>
        </p:nvSpPr>
        <p:spPr>
          <a:xfrm>
            <a:off x="2051720" y="4939084"/>
            <a:ext cx="1728192" cy="1728192"/>
          </a:xfrm>
          <a:prstGeom prst="octagon">
            <a:avLst/>
          </a:prstGeom>
          <a:solidFill>
            <a:srgbClr val="3D649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Capacity constraint</a:t>
            </a:r>
          </a:p>
        </p:txBody>
      </p:sp>
      <p:sp>
        <p:nvSpPr>
          <p:cNvPr id="13" name="Octagon 12"/>
          <p:cNvSpPr/>
          <p:nvPr/>
        </p:nvSpPr>
        <p:spPr>
          <a:xfrm>
            <a:off x="5526348" y="4939084"/>
            <a:ext cx="1728192" cy="1728192"/>
          </a:xfrm>
          <a:prstGeom prst="octagon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Path </a:t>
            </a:r>
          </a:p>
          <a:p>
            <a:pPr algn="ctr"/>
            <a:r>
              <a:rPr lang="en-A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</a:p>
        </p:txBody>
      </p:sp>
      <p:sp>
        <p:nvSpPr>
          <p:cNvPr id="8" name="Octagon 7"/>
          <p:cNvSpPr/>
          <p:nvPr/>
        </p:nvSpPr>
        <p:spPr>
          <a:xfrm>
            <a:off x="3779912" y="3180804"/>
            <a:ext cx="1728192" cy="1728192"/>
          </a:xfrm>
          <a:prstGeom prst="octagon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 Path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B336A2-F120-41E9-B07C-6F0DA2483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F7518CC-C3C5-483C-AF75-AE60EC805493}" type="slidenum">
              <a:rPr lang="en-AU" smtClean="0"/>
              <a:pPr/>
              <a:t>9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96210604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xhibi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xhibit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Exhibi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10000"/>
                <a:lumMod val="70000"/>
              </a:schemeClr>
            </a:gs>
            <a:gs pos="50000">
              <a:schemeClr val="phClr">
                <a:tint val="80000"/>
                <a:satMod val="135000"/>
              </a:schemeClr>
            </a:gs>
            <a:gs pos="100000">
              <a:schemeClr val="phClr">
                <a:tint val="3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10000"/>
                <a:lumMod val="70000"/>
              </a:schemeClr>
            </a:gs>
            <a:gs pos="65000">
              <a:schemeClr val="phClr">
                <a:shade val="90000"/>
                <a:satMod val="200000"/>
                <a:lumMod val="110000"/>
              </a:schemeClr>
            </a:gs>
            <a:gs pos="100000">
              <a:schemeClr val="phClr">
                <a:tint val="90000"/>
                <a:shade val="100000"/>
                <a:satMod val="250000"/>
                <a:lumMod val="150000"/>
              </a:schemeClr>
            </a:gs>
          </a:gsLst>
          <a:lin ang="16200000" scaled="1"/>
        </a:gradFill>
      </a:fillStyleLst>
      <a:lnStyleLst>
        <a:ln w="31750" cap="flat" cmpd="sng" algn="ctr">
          <a:solidFill>
            <a:schemeClr val="phClr"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alpha val="95000"/>
            </a:schemeClr>
          </a:solidFill>
          <a:prstDash val="solid"/>
        </a:ln>
        <a:ln w="50800" cap="flat" cmpd="sng" algn="ctr">
          <a:solidFill>
            <a:schemeClr val="phClr">
              <a:alpha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5000" endPos="15000" dist="50800" dir="5400000" sy="-100000" rotWithShape="0"/>
          </a:effectLst>
        </a:effectStyle>
        <a:effectStyle>
          <a:effectLst>
            <a:innerShdw blurRad="76200" dist="25400" dir="5400000">
              <a:srgbClr val="FFFFFF">
                <a:alpha val="50000"/>
              </a:srgbClr>
            </a:innerShdw>
            <a:outerShdw blurRad="254000" dist="254000" dir="5400000" sx="90000" sy="-30000" rotWithShape="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  <a:lumMod val="30000"/>
              </a:schemeClr>
              <a:schemeClr val="phClr">
                <a:tint val="70000"/>
                <a:satMod val="500000"/>
                <a:lumMod val="5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60304</TotalTime>
  <Words>1954</Words>
  <Application>Microsoft Office PowerPoint</Application>
  <PresentationFormat>On-screen Show (4:3)</PresentationFormat>
  <Paragraphs>705</Paragraphs>
  <Slides>33</Slides>
  <Notes>15</Notes>
  <HiddenSlides>3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5" baseType="lpstr">
      <vt:lpstr>ＭＳ Ｐゴシック</vt:lpstr>
      <vt:lpstr>Arial</vt:lpstr>
      <vt:lpstr>Calibri</vt:lpstr>
      <vt:lpstr>Corbel</vt:lpstr>
      <vt:lpstr>Courier New</vt:lpstr>
      <vt:lpstr>Georgia</vt:lpstr>
      <vt:lpstr>Gill Sans</vt:lpstr>
      <vt:lpstr>Times New Roman</vt:lpstr>
      <vt:lpstr>Wingdings</vt:lpstr>
      <vt:lpstr>Wingdings 2</vt:lpstr>
      <vt:lpstr>Office Theme</vt:lpstr>
      <vt:lpstr>Exhibit</vt:lpstr>
      <vt:lpstr>SCOR: Software-defined Constraint Optimal Routing platform for SDN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SDN Routing Framework</vt:lpstr>
      <vt:lpstr>SCOR: a New Northbound Interface for Routing</vt:lpstr>
      <vt:lpstr>Introducing a New Northbound Interface for QoS Routing</vt:lpstr>
      <vt:lpstr>Introducing a New Northbound Interface for QoS Routing</vt:lpstr>
      <vt:lpstr>Introducing a New Northbound Interface for QoS Routing</vt:lpstr>
      <vt:lpstr>Introducing a New Northbound Interface for QoS Routing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Queensland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t.alharbi@uq.edu.au</dc:creator>
  <cp:lastModifiedBy>Maryam Odabaee</cp:lastModifiedBy>
  <cp:revision>1934</cp:revision>
  <cp:lastPrinted>2015-01-26T22:10:57Z</cp:lastPrinted>
  <dcterms:created xsi:type="dcterms:W3CDTF">2014-11-20T05:42:41Z</dcterms:created>
  <dcterms:modified xsi:type="dcterms:W3CDTF">2018-04-21T03:29:19Z</dcterms:modified>
</cp:coreProperties>
</file>