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5" r:id="rId3"/>
    <p:sldId id="622" r:id="rId4"/>
    <p:sldId id="676" r:id="rId5"/>
    <p:sldId id="709" r:id="rId6"/>
    <p:sldId id="712" r:id="rId7"/>
    <p:sldId id="874" r:id="rId8"/>
    <p:sldId id="906" r:id="rId9"/>
    <p:sldId id="90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B49B4-B80D-43B5-BB50-42C72C183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6692" y="279083"/>
            <a:ext cx="9787256" cy="2387600"/>
          </a:xfrm>
        </p:spPr>
        <p:txBody>
          <a:bodyPr/>
          <a:lstStyle/>
          <a:p>
            <a:r>
              <a:rPr lang="en-US" dirty="0"/>
              <a:t>Use Cases (5G / Edge </a:t>
            </a:r>
            <a:r>
              <a:rPr lang="en-US" dirty="0" err="1"/>
              <a:t>COMPUting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865655-7C31-4F6F-8584-8B33E19783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238760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z="7000" dirty="0" err="1"/>
              <a:t>Dilip</a:t>
            </a:r>
            <a:r>
              <a:rPr lang="en-US" sz="7000" dirty="0"/>
              <a:t> Krishnaswamy (dilip@ieee.org)</a:t>
            </a:r>
          </a:p>
          <a:p>
            <a:endParaRPr lang="en-US" dirty="0"/>
          </a:p>
          <a:p>
            <a:pPr algn="ctr"/>
            <a:r>
              <a:rPr lang="en-US" sz="6200" dirty="0"/>
              <a:t>Presented in the NFVRG </a:t>
            </a:r>
            <a:r>
              <a:rPr lang="en-US" sz="6200" dirty="0" err="1"/>
              <a:t>InteriM</a:t>
            </a:r>
            <a:r>
              <a:rPr lang="en-US" sz="6200" dirty="0"/>
              <a:t> Meeting on </a:t>
            </a:r>
          </a:p>
          <a:p>
            <a:pPr algn="ctr"/>
            <a:r>
              <a:rPr lang="en-US" sz="6200" dirty="0"/>
              <a:t>“Model-Driven and AI-ENABLED </a:t>
            </a:r>
            <a:r>
              <a:rPr lang="en-US" sz="6200" dirty="0" err="1"/>
              <a:t>InTER</a:t>
            </a:r>
            <a:r>
              <a:rPr lang="en-US" sz="6200" dirty="0"/>
              <a:t>-CLOUD OPTIMIZATION, </a:t>
            </a:r>
          </a:p>
          <a:p>
            <a:pPr algn="ctr"/>
            <a:r>
              <a:rPr lang="en-US" sz="6200" dirty="0"/>
              <a:t>APRIL 24, 2018</a:t>
            </a:r>
            <a:endParaRPr lang="en-GB" sz="6200" dirty="0"/>
          </a:p>
        </p:txBody>
      </p:sp>
    </p:spTree>
    <p:extLst>
      <p:ext uri="{BB962C8B-B14F-4D97-AF65-F5344CB8AC3E}">
        <p14:creationId xmlns:p14="http://schemas.microsoft.com/office/powerpoint/2010/main" val="3351298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873" y="259487"/>
            <a:ext cx="12354560" cy="558914"/>
          </a:xfrm>
        </p:spPr>
        <p:txBody>
          <a:bodyPr>
            <a:normAutofit fontScale="90000"/>
          </a:bodyPr>
          <a:lstStyle/>
          <a:p>
            <a:r>
              <a:rPr lang="en-US" dirty="0"/>
              <a:t>Inter-DC Virtual Function Placement &amp; Resource MGMT</a:t>
            </a:r>
          </a:p>
        </p:txBody>
      </p:sp>
      <p:sp>
        <p:nvSpPr>
          <p:cNvPr id="7" name="Rectangle 6"/>
          <p:cNvSpPr/>
          <p:nvPr/>
        </p:nvSpPr>
        <p:spPr>
          <a:xfrm>
            <a:off x="904136" y="2262830"/>
            <a:ext cx="10501211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rgbClr val="FF0000"/>
                </a:solidFill>
              </a:rPr>
              <a:t>Example Depiction – Serving users in Sunnyvale and Cupertino CA</a:t>
            </a:r>
          </a:p>
        </p:txBody>
      </p:sp>
      <p:sp>
        <p:nvSpPr>
          <p:cNvPr id="9" name="Oval 8"/>
          <p:cNvSpPr/>
          <p:nvPr/>
        </p:nvSpPr>
        <p:spPr>
          <a:xfrm>
            <a:off x="426720" y="5456569"/>
            <a:ext cx="3660886" cy="80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Cupertino Small DC</a:t>
            </a:r>
          </a:p>
        </p:txBody>
      </p:sp>
      <p:sp>
        <p:nvSpPr>
          <p:cNvPr id="10" name="Oval 9"/>
          <p:cNvSpPr/>
          <p:nvPr/>
        </p:nvSpPr>
        <p:spPr>
          <a:xfrm>
            <a:off x="2000322" y="4017570"/>
            <a:ext cx="4038541" cy="10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San Francisco DC</a:t>
            </a:r>
          </a:p>
        </p:txBody>
      </p:sp>
      <p:sp>
        <p:nvSpPr>
          <p:cNvPr id="11" name="Oval 10"/>
          <p:cNvSpPr/>
          <p:nvPr/>
        </p:nvSpPr>
        <p:spPr>
          <a:xfrm>
            <a:off x="1243644" y="2786050"/>
            <a:ext cx="5185745" cy="1035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Arizona DC (Solar Powered</a:t>
            </a:r>
            <a:r>
              <a:rPr lang="en-US" dirty="0"/>
              <a:t>)</a:t>
            </a:r>
          </a:p>
        </p:txBody>
      </p:sp>
      <p:sp>
        <p:nvSpPr>
          <p:cNvPr id="12" name="Oval 11"/>
          <p:cNvSpPr/>
          <p:nvPr/>
        </p:nvSpPr>
        <p:spPr>
          <a:xfrm>
            <a:off x="4144950" y="5456569"/>
            <a:ext cx="3787826" cy="802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Sunnyvale Small DC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129868" y="3018325"/>
            <a:ext cx="399468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accent2"/>
                </a:solidFill>
              </a:rPr>
              <a:t>Low Energy cost, Higher Latency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37233" y="4013651"/>
            <a:ext cx="5187318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400" i="1" dirty="0">
                <a:solidFill>
                  <a:schemeClr val="accent2"/>
                </a:solidFill>
              </a:rPr>
              <a:t>High Energy cost, Medium Latency, </a:t>
            </a:r>
          </a:p>
          <a:p>
            <a:r>
              <a:rPr lang="en-US" sz="2400" i="1" dirty="0">
                <a:solidFill>
                  <a:schemeClr val="accent2"/>
                </a:solidFill>
              </a:rPr>
              <a:t>Higher Capacity compared to Small DC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47464" y="5215820"/>
            <a:ext cx="4077087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sz="2400" i="1" dirty="0">
                <a:solidFill>
                  <a:schemeClr val="accent2"/>
                </a:solidFill>
              </a:rPr>
              <a:t>Lower Latency,  Lower  Capacity</a:t>
            </a:r>
          </a:p>
          <a:p>
            <a:r>
              <a:rPr lang="en-US" sz="2400" i="1" dirty="0">
                <a:solidFill>
                  <a:schemeClr val="accent2"/>
                </a:solidFill>
              </a:rPr>
              <a:t>         High Energy Cost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9331" y="1918363"/>
            <a:ext cx="10821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Dynamically divert new VNF resource requirements away from a DC if heavily loaded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2289" y="1041199"/>
            <a:ext cx="103813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sym typeface="Wingdings" panose="05000000000000000000" pitchFamily="2" charset="2"/>
              </a:rPr>
              <a:t>Map users to VNFs on DCs based on latency, availability, DC load, energy, mobility</a:t>
            </a:r>
            <a:endParaRPr lang="en-US" sz="2400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9331" y="1441556"/>
            <a:ext cx="10007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  <a:sym typeface="Wingdings" panose="05000000000000000000" pitchFamily="2" charset="2"/>
              </a:rPr>
              <a:t> </a:t>
            </a:r>
            <a:r>
              <a:rPr lang="en-US" sz="2400" dirty="0">
                <a:solidFill>
                  <a:srgbClr val="FFFF00"/>
                </a:solidFill>
                <a:sym typeface="Wingdings" panose="05000000000000000000" pitchFamily="2" charset="2"/>
              </a:rPr>
              <a:t>Dynamically direct new user flows to utilize VNFs at the most appropriate DCs 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95152" y="6372428"/>
            <a:ext cx="32987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/>
              <a:t>    IEEE NFV-SDN 2015</a:t>
            </a:r>
          </a:p>
        </p:txBody>
      </p:sp>
    </p:spTree>
    <p:extLst>
      <p:ext uri="{BB962C8B-B14F-4D97-AF65-F5344CB8AC3E}">
        <p14:creationId xmlns:p14="http://schemas.microsoft.com/office/powerpoint/2010/main" val="1954484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92902"/>
            <a:ext cx="8686800" cy="385738"/>
          </a:xfrm>
        </p:spPr>
        <p:txBody>
          <a:bodyPr>
            <a:normAutofit fontScale="90000"/>
          </a:bodyPr>
          <a:lstStyle/>
          <a:p>
            <a:r>
              <a:rPr lang="en-US" dirty="0"/>
              <a:t>Distributed Functions Virtualization (DFV)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1F5E33-E150-40AD-AED1-474FD7D62C6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2791691" y="1694242"/>
            <a:ext cx="7335982" cy="2721895"/>
            <a:chOff x="944166" y="112666"/>
            <a:chExt cx="7872809" cy="5314494"/>
          </a:xfrm>
        </p:grpSpPr>
        <p:sp>
          <p:nvSpPr>
            <p:cNvPr id="6" name="Rounded Rectangle 5"/>
            <p:cNvSpPr/>
            <p:nvPr/>
          </p:nvSpPr>
          <p:spPr>
            <a:xfrm>
              <a:off x="990600" y="112666"/>
              <a:ext cx="7696199" cy="20062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/>
                <a:t>Cloud Data Center </a:t>
              </a:r>
            </a:p>
            <a:p>
              <a:pPr algn="ctr">
                <a:defRPr/>
              </a:pPr>
              <a:r>
                <a:rPr lang="en-US" sz="2000" dirty="0"/>
                <a:t>(Network / Service / App Functions)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944166" y="3253574"/>
              <a:ext cx="3272213" cy="217358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/>
                <a:t>In-Network Mini Data Center (Network / Service / App Functions) 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09892" y="3246209"/>
              <a:ext cx="3307083" cy="218095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/>
                <a:t>In-Network Mini Data Center (Network / Service / App Functions)</a:t>
              </a:r>
            </a:p>
          </p:txBody>
        </p:sp>
        <p:sp>
          <p:nvSpPr>
            <p:cNvPr id="9" name="Up-Down Arrow 8"/>
            <p:cNvSpPr/>
            <p:nvPr/>
          </p:nvSpPr>
          <p:spPr>
            <a:xfrm>
              <a:off x="2514600" y="2090461"/>
              <a:ext cx="381000" cy="116595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Up-Down Arrow 9"/>
            <p:cNvSpPr/>
            <p:nvPr/>
          </p:nvSpPr>
          <p:spPr>
            <a:xfrm>
              <a:off x="6988968" y="2118939"/>
              <a:ext cx="381000" cy="119726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1" name="Up-Down Arrow 10"/>
          <p:cNvSpPr/>
          <p:nvPr/>
        </p:nvSpPr>
        <p:spPr bwMode="auto">
          <a:xfrm rot="5400000">
            <a:off x="6244458" y="3250663"/>
            <a:ext cx="381000" cy="121394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732558" y="871509"/>
            <a:ext cx="8686800" cy="308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/>
              <a:t>    </a:t>
            </a:r>
            <a:r>
              <a:rPr lang="en-US" kern="0" dirty="0">
                <a:solidFill>
                  <a:schemeClr val="tx1"/>
                </a:solidFill>
              </a:rPr>
              <a:t>With the availability of compute &amp; storage in-networks, explore the</a:t>
            </a:r>
          </a:p>
          <a:p>
            <a:r>
              <a:rPr lang="en-US" kern="0" dirty="0">
                <a:solidFill>
                  <a:schemeClr val="tx1"/>
                </a:solidFill>
              </a:rPr>
              <a:t>placement of network / service / application functions across DCs</a:t>
            </a:r>
            <a:br>
              <a:rPr lang="en-US" kern="0" dirty="0"/>
            </a:br>
            <a:r>
              <a:rPr lang="en-US" kern="0" dirty="0"/>
              <a:t>  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981200" y="5537130"/>
            <a:ext cx="8686800" cy="308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/>
              <a:t>    </a:t>
            </a:r>
            <a:r>
              <a:rPr lang="en-US" i="1" kern="0" dirty="0">
                <a:solidFill>
                  <a:schemeClr val="tx1"/>
                </a:solidFill>
                <a:sym typeface="Wingdings" panose="05000000000000000000" pitchFamily="2" charset="2"/>
              </a:rPr>
              <a:t> How can we  best utilize the dynamic availability of such distributed compute/network/storage/energy resources?</a:t>
            </a:r>
          </a:p>
          <a:p>
            <a:endParaRPr lang="en-US" i="1" kern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en-US" i="1" kern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br>
              <a:rPr lang="en-US" kern="0" dirty="0"/>
            </a:br>
            <a:r>
              <a:rPr lang="en-US" kern="0" dirty="0"/>
              <a:t>   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2134460" y="4532475"/>
            <a:ext cx="8686800" cy="308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/>
              <a:t>    </a:t>
            </a:r>
            <a:r>
              <a:rPr lang="en-US" i="1" kern="0" dirty="0">
                <a:solidFill>
                  <a:schemeClr val="tx1"/>
                </a:solidFill>
                <a:sym typeface="Wingdings" panose="05000000000000000000" pitchFamily="2" charset="2"/>
              </a:rPr>
              <a:t> How can we  best place VNFs in hierarchical data centers taking care of latency constraints associated with VNFs, user mobility, energy cost of utilization, resource availability</a:t>
            </a:r>
          </a:p>
          <a:p>
            <a:endParaRPr lang="en-US" i="1" kern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en-US" i="1" kern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en-US" i="1" kern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br>
              <a:rPr lang="en-US" kern="0" dirty="0"/>
            </a:br>
            <a:r>
              <a:rPr lang="en-US" kern="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318325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0675" y="166056"/>
            <a:ext cx="8686800" cy="639763"/>
          </a:xfrm>
        </p:spPr>
        <p:txBody>
          <a:bodyPr/>
          <a:lstStyle/>
          <a:p>
            <a:r>
              <a:rPr lang="en-US" dirty="0"/>
              <a:t>Distributed SDN for Distributed NFV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1F5E33-E150-40AD-AED1-474FD7D62C6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4046484" y="1497725"/>
            <a:ext cx="6160017" cy="2918412"/>
            <a:chOff x="944166" y="112666"/>
            <a:chExt cx="7974860" cy="5314494"/>
          </a:xfrm>
        </p:grpSpPr>
        <p:sp>
          <p:nvSpPr>
            <p:cNvPr id="6" name="Rounded Rectangle 5"/>
            <p:cNvSpPr/>
            <p:nvPr/>
          </p:nvSpPr>
          <p:spPr>
            <a:xfrm>
              <a:off x="990600" y="112666"/>
              <a:ext cx="7696199" cy="157901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Cloud Data Center </a:t>
              </a:r>
            </a:p>
            <a:p>
              <a:pPr algn="ctr">
                <a:defRPr/>
              </a:pPr>
              <a:r>
                <a:rPr lang="en-US" dirty="0"/>
                <a:t>(Network / Service / App Functions)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944166" y="3787462"/>
              <a:ext cx="3272213" cy="16396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/>
                <a:t>In-Network Mini Data Center (Network / Service / App Functions) 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611942" y="2811341"/>
              <a:ext cx="3307084" cy="183740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/>
                <a:t>In-Network Mini Data Center (Network / Service / App Functions)</a:t>
              </a:r>
            </a:p>
          </p:txBody>
        </p:sp>
        <p:sp>
          <p:nvSpPr>
            <p:cNvPr id="9" name="Up-Down Arrow 8"/>
            <p:cNvSpPr/>
            <p:nvPr/>
          </p:nvSpPr>
          <p:spPr>
            <a:xfrm>
              <a:off x="2514599" y="1662970"/>
              <a:ext cx="409366" cy="215320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Up-Down Arrow 9"/>
            <p:cNvSpPr/>
            <p:nvPr/>
          </p:nvSpPr>
          <p:spPr>
            <a:xfrm>
              <a:off x="6988966" y="1745717"/>
              <a:ext cx="384443" cy="1094336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1" name="Up-Down Arrow 10"/>
          <p:cNvSpPr/>
          <p:nvPr/>
        </p:nvSpPr>
        <p:spPr bwMode="auto">
          <a:xfrm rot="5400000">
            <a:off x="6944539" y="3204178"/>
            <a:ext cx="381000" cy="104349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186152" y="776917"/>
            <a:ext cx="8024648" cy="32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/>
              <a:t>    </a:t>
            </a:r>
            <a:r>
              <a:rPr lang="en-US" kern="0" dirty="0">
                <a:solidFill>
                  <a:schemeClr val="tx1"/>
                </a:solidFill>
              </a:rPr>
              <a:t>Distributed SDN and NFV will enable smart distributed processing of functions across data centers</a:t>
            </a:r>
            <a:br>
              <a:rPr lang="en-US" kern="0" dirty="0"/>
            </a:br>
            <a:r>
              <a:rPr lang="en-US" kern="0" dirty="0"/>
              <a:t>   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1650125" y="4469412"/>
            <a:ext cx="9017875" cy="2388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i="1" kern="0" dirty="0">
                <a:solidFill>
                  <a:schemeClr val="tx1"/>
                </a:solidFill>
                <a:sym typeface="Wingdings" panose="05000000000000000000" pitchFamily="2" charset="2"/>
              </a:rPr>
              <a:t>Partition / Collapse / Replicate functions across data centers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i="1" kern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i="1" kern="0" dirty="0">
                <a:solidFill>
                  <a:schemeClr val="tx1"/>
                </a:solidFill>
                <a:sym typeface="Wingdings" panose="05000000000000000000" pitchFamily="2" charset="2"/>
              </a:rPr>
              <a:t>Address latency constraints, user mobility, dynamic resource availability, security (compute/network/storage/energy)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i="1" kern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i="1" kern="0" dirty="0">
                <a:solidFill>
                  <a:schemeClr val="tx1"/>
                </a:solidFill>
                <a:sym typeface="Wingdings" panose="05000000000000000000" pitchFamily="2" charset="2"/>
              </a:rPr>
              <a:t>Dynamic Monitoring, Analytics, Optimization, Orchestration, Scaling </a:t>
            </a:r>
          </a:p>
          <a:p>
            <a:r>
              <a:rPr lang="en-US" i="1" kern="0" dirty="0">
                <a:solidFill>
                  <a:schemeClr val="tx1"/>
                </a:solidFill>
                <a:sym typeface="Wingdings" panose="05000000000000000000" pitchFamily="2" charset="2"/>
              </a:rPr>
              <a:t>		</a:t>
            </a:r>
          </a:p>
          <a:p>
            <a:endParaRPr lang="en-US" i="1" kern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en-US" i="1" kern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br>
              <a:rPr lang="en-US" kern="0" dirty="0"/>
            </a:br>
            <a:r>
              <a:rPr lang="en-US" kern="0" dirty="0"/>
              <a:t>  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886607" y="1671146"/>
            <a:ext cx="1466193" cy="24594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Distributed</a:t>
            </a:r>
          </a:p>
          <a:p>
            <a:pPr algn="ctr"/>
            <a:r>
              <a:rPr lang="en-US" dirty="0"/>
              <a:t>SDN</a:t>
            </a:r>
          </a:p>
        </p:txBody>
      </p:sp>
      <p:sp>
        <p:nvSpPr>
          <p:cNvPr id="15" name="Up-Down Arrow 14"/>
          <p:cNvSpPr/>
          <p:nvPr/>
        </p:nvSpPr>
        <p:spPr bwMode="auto">
          <a:xfrm rot="5400000">
            <a:off x="3520792" y="1651277"/>
            <a:ext cx="381000" cy="70190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Up-Down Arrow 15"/>
          <p:cNvSpPr/>
          <p:nvPr/>
        </p:nvSpPr>
        <p:spPr bwMode="auto">
          <a:xfrm rot="5400000">
            <a:off x="3547069" y="3348697"/>
            <a:ext cx="381000" cy="70190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Up-Down Arrow 16"/>
          <p:cNvSpPr/>
          <p:nvPr/>
        </p:nvSpPr>
        <p:spPr bwMode="auto">
          <a:xfrm rot="5400000">
            <a:off x="5339084" y="989125"/>
            <a:ext cx="381000" cy="431747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64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192800" y="223825"/>
            <a:ext cx="10033999" cy="639763"/>
          </a:xfrm>
        </p:spPr>
        <p:txBody>
          <a:bodyPr>
            <a:normAutofit fontScale="90000"/>
          </a:bodyPr>
          <a:lstStyle/>
          <a:p>
            <a:r>
              <a:rPr lang="en-US" dirty="0"/>
              <a:t>Hierarchical Collapsed Functions (IEEE NFV-SDN’15</a:t>
            </a:r>
            <a:r>
              <a:rPr lang="en-US" sz="2800" dirty="0"/>
              <a:t>)</a:t>
            </a:r>
            <a:br>
              <a:rPr lang="en-US" sz="2800" dirty="0"/>
            </a:b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3787175"/>
              </p:ext>
            </p:extLst>
          </p:nvPr>
        </p:nvGraphicFramePr>
        <p:xfrm>
          <a:off x="1752599" y="4699611"/>
          <a:ext cx="8686800" cy="1742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4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2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0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Metric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Fully Hierarchical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Partially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Collapsed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Fully</a:t>
                      </a:r>
                      <a:r>
                        <a:rPr lang="en-US" sz="1800" baseline="0" dirty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Collapsed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Round trip time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179 </a:t>
                      </a:r>
                      <a:r>
                        <a:rPr lang="en-US" sz="1800" dirty="0" err="1">
                          <a:effectLst/>
                        </a:rPr>
                        <a:t>ms</a:t>
                      </a:r>
                      <a:r>
                        <a:rPr lang="en-US" sz="1800" dirty="0">
                          <a:effectLst/>
                        </a:rPr>
                        <a:t> (median)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64 </a:t>
                      </a:r>
                      <a:r>
                        <a:rPr lang="en-US" sz="1800" dirty="0" err="1">
                          <a:effectLst/>
                        </a:rPr>
                        <a:t>ms</a:t>
                      </a:r>
                      <a:r>
                        <a:rPr lang="en-US" sz="1800" dirty="0">
                          <a:effectLst/>
                        </a:rPr>
                        <a:t> (median)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 ms (median)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Connection setup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3.7 sec (median)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1.3 sec (median)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0.7 sec (median)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TCP bandwidth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3.19 Mbps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3.45 Mbps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3.72 Mbps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Playout Stalls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34925" marR="34925" marT="34940" marB="3494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153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234" y="783218"/>
            <a:ext cx="7707531" cy="383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543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3"/>
          <p:cNvSpPr>
            <a:spLocks noChangeArrowheads="1"/>
          </p:cNvSpPr>
          <p:nvPr/>
        </p:nvSpPr>
        <p:spPr bwMode="auto">
          <a:xfrm>
            <a:off x="7816850" y="3321051"/>
            <a:ext cx="2413000" cy="10080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0 h 21600"/>
              <a:gd name="T12" fmla="*/ 2147483646 w 21600"/>
              <a:gd name="T13" fmla="*/ 2147483646 h 21600"/>
              <a:gd name="T14" fmla="*/ 2147483646 w 21600"/>
              <a:gd name="T15" fmla="*/ 0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2147483646 h 21600"/>
              <a:gd name="T22" fmla="*/ 2147483646 w 21600"/>
              <a:gd name="T23" fmla="*/ 2147483646 h 21600"/>
              <a:gd name="T24" fmla="*/ 2147483646 w 21600"/>
              <a:gd name="T25" fmla="*/ 2147483646 h 21600"/>
              <a:gd name="T26" fmla="*/ 2147483646 w 21600"/>
              <a:gd name="T27" fmla="*/ 2147483646 h 21600"/>
              <a:gd name="T28" fmla="*/ 2147483646 w 21600"/>
              <a:gd name="T29" fmla="*/ 2147483646 h 21600"/>
              <a:gd name="T30" fmla="*/ 2147483646 w 21600"/>
              <a:gd name="T31" fmla="*/ 2147483646 h 21600"/>
              <a:gd name="T32" fmla="*/ 2147483646 w 21600"/>
              <a:gd name="T33" fmla="*/ 2147483646 h 21600"/>
              <a:gd name="T34" fmla="*/ 2147483646 w 21600"/>
              <a:gd name="T35" fmla="*/ 2147483646 h 21600"/>
              <a:gd name="T36" fmla="*/ 2147483646 w 21600"/>
              <a:gd name="T37" fmla="*/ 2147483646 h 21600"/>
              <a:gd name="T38" fmla="*/ 2147483646 w 21600"/>
              <a:gd name="T39" fmla="*/ 2147483646 h 21600"/>
              <a:gd name="T40" fmla="*/ 2147483646 w 21600"/>
              <a:gd name="T41" fmla="*/ 2147483646 h 21600"/>
              <a:gd name="T42" fmla="*/ 0 w 21600"/>
              <a:gd name="T43" fmla="*/ 2147483646 h 21600"/>
              <a:gd name="T44" fmla="*/ 2147483646 w 21600"/>
              <a:gd name="T45" fmla="*/ 2147483646 h 21600"/>
              <a:gd name="T46" fmla="*/ 2147483646 w 21600"/>
              <a:gd name="T47" fmla="*/ 2147483646 h 21600"/>
              <a:gd name="T48" fmla="*/ 2147483646 w 21600"/>
              <a:gd name="T49" fmla="*/ 2147483646 h 21600"/>
              <a:gd name="T50" fmla="*/ 2147483646 w 21600"/>
              <a:gd name="T51" fmla="*/ 2147483646 h 21600"/>
              <a:gd name="T52" fmla="*/ 2147483646 w 21600"/>
              <a:gd name="T53" fmla="*/ 2147483646 h 21600"/>
              <a:gd name="T54" fmla="*/ 2147483646 w 21600"/>
              <a:gd name="T55" fmla="*/ 2147483646 h 21600"/>
              <a:gd name="T56" fmla="*/ 2147483646 w 21600"/>
              <a:gd name="T57" fmla="*/ 2147483646 h 21600"/>
              <a:gd name="T58" fmla="*/ 2147483646 w 21600"/>
              <a:gd name="T59" fmla="*/ 2147483646 h 21600"/>
              <a:gd name="T60" fmla="*/ 2147483646 w 21600"/>
              <a:gd name="T61" fmla="*/ 2147483646 h 21600"/>
              <a:gd name="T62" fmla="*/ 2147483646 w 21600"/>
              <a:gd name="T63" fmla="*/ 2147483646 h 21600"/>
              <a:gd name="T64" fmla="*/ 2147483646 w 21600"/>
              <a:gd name="T65" fmla="*/ 2147483646 h 21600"/>
              <a:gd name="T66" fmla="*/ 2147483646 w 21600"/>
              <a:gd name="T67" fmla="*/ 2147483646 h 21600"/>
              <a:gd name="T68" fmla="*/ 2147483646 w 21600"/>
              <a:gd name="T69" fmla="*/ 2147483646 h 21600"/>
              <a:gd name="T70" fmla="*/ 2147483646 w 21600"/>
              <a:gd name="T71" fmla="*/ 2147483646 h 21600"/>
              <a:gd name="T72" fmla="*/ 2147483646 w 21600"/>
              <a:gd name="T73" fmla="*/ 2147483646 h 21600"/>
              <a:gd name="T74" fmla="*/ 2147483646 w 21600"/>
              <a:gd name="T75" fmla="*/ 2147483646 h 21600"/>
              <a:gd name="T76" fmla="*/ 2147483646 w 21600"/>
              <a:gd name="T77" fmla="*/ 2147483646 h 21600"/>
              <a:gd name="T78" fmla="*/ 2147483646 w 21600"/>
              <a:gd name="T79" fmla="*/ 2147483646 h 21600"/>
              <a:gd name="T80" fmla="*/ 2147483646 w 21600"/>
              <a:gd name="T81" fmla="*/ 2147483646 h 21600"/>
              <a:gd name="T82" fmla="*/ 2147483646 w 21600"/>
              <a:gd name="T83" fmla="*/ 2147483646 h 21600"/>
              <a:gd name="T84" fmla="*/ 2147483646 w 21600"/>
              <a:gd name="T85" fmla="*/ 2147483646 h 21600"/>
              <a:gd name="T86" fmla="*/ 2147483646 w 21600"/>
              <a:gd name="T87" fmla="*/ 2147483646 h 21600"/>
              <a:gd name="T88" fmla="*/ 2147483646 w 21600"/>
              <a:gd name="T89" fmla="*/ 2147483646 h 216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3000 w 21600"/>
              <a:gd name="T136" fmla="*/ 3320 h 21600"/>
              <a:gd name="T137" fmla="*/ 17110 w 21600"/>
              <a:gd name="T138" fmla="*/ 17330 h 216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</a:path>
              <a:path w="21600" h="21600" fill="none"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</a:path>
              <a:path w="21600" h="21600" fill="none"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</a:path>
              <a:path w="21600" h="21600" fill="none"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</a:path>
              <a:path w="21600" h="21600" fill="none"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</a:path>
              <a:path w="21600" h="21600" fill="none"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</a:path>
              <a:path w="21600" h="21600" fill="none"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</a:path>
              <a:path w="21600" h="21600" fill="none"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</a:path>
              <a:path w="21600" h="21600" fill="none"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</a:path>
              <a:path w="21600" h="21600" fill="none"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</a:path>
              <a:path w="21600" h="21600" fill="none"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</a:path>
              <a:path w="21600" h="21600" fill="none"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E6E6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9"/>
          <p:cNvSpPr>
            <a:spLocks noChangeArrowheads="1"/>
          </p:cNvSpPr>
          <p:nvPr/>
        </p:nvSpPr>
        <p:spPr bwMode="auto">
          <a:xfrm>
            <a:off x="9056689" y="5492751"/>
            <a:ext cx="784225" cy="314325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WiFi AP</a:t>
            </a:r>
          </a:p>
        </p:txBody>
      </p:sp>
      <p:sp>
        <p:nvSpPr>
          <p:cNvPr id="5124" name="Rectangle 9"/>
          <p:cNvSpPr>
            <a:spLocks noChangeArrowheads="1"/>
          </p:cNvSpPr>
          <p:nvPr/>
        </p:nvSpPr>
        <p:spPr bwMode="auto">
          <a:xfrm>
            <a:off x="2379664" y="5461001"/>
            <a:ext cx="1430337" cy="404813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Network Access 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Device</a:t>
            </a:r>
          </a:p>
        </p:txBody>
      </p:sp>
      <p:sp>
        <p:nvSpPr>
          <p:cNvPr id="5125" name="Freeform 4"/>
          <p:cNvSpPr>
            <a:spLocks noChangeArrowheads="1"/>
          </p:cNvSpPr>
          <p:nvPr/>
        </p:nvSpPr>
        <p:spPr bwMode="auto">
          <a:xfrm>
            <a:off x="1584326" y="1465263"/>
            <a:ext cx="8328025" cy="9334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0 h 21600"/>
              <a:gd name="T12" fmla="*/ 2147483646 w 21600"/>
              <a:gd name="T13" fmla="*/ 2147483646 h 21600"/>
              <a:gd name="T14" fmla="*/ 2147483646 w 21600"/>
              <a:gd name="T15" fmla="*/ 0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2147483646 h 21600"/>
              <a:gd name="T22" fmla="*/ 2147483646 w 21600"/>
              <a:gd name="T23" fmla="*/ 2147483646 h 21600"/>
              <a:gd name="T24" fmla="*/ 2147483646 w 21600"/>
              <a:gd name="T25" fmla="*/ 2147483646 h 21600"/>
              <a:gd name="T26" fmla="*/ 2147483646 w 21600"/>
              <a:gd name="T27" fmla="*/ 2147483646 h 21600"/>
              <a:gd name="T28" fmla="*/ 2147483646 w 21600"/>
              <a:gd name="T29" fmla="*/ 2147483646 h 21600"/>
              <a:gd name="T30" fmla="*/ 2147483646 w 21600"/>
              <a:gd name="T31" fmla="*/ 2147483646 h 21600"/>
              <a:gd name="T32" fmla="*/ 2147483646 w 21600"/>
              <a:gd name="T33" fmla="*/ 2147483646 h 21600"/>
              <a:gd name="T34" fmla="*/ 2147483646 w 21600"/>
              <a:gd name="T35" fmla="*/ 2147483646 h 21600"/>
              <a:gd name="T36" fmla="*/ 2147483646 w 21600"/>
              <a:gd name="T37" fmla="*/ 2147483646 h 21600"/>
              <a:gd name="T38" fmla="*/ 2147483646 w 21600"/>
              <a:gd name="T39" fmla="*/ 2147483646 h 21600"/>
              <a:gd name="T40" fmla="*/ 2147483646 w 21600"/>
              <a:gd name="T41" fmla="*/ 2147483646 h 21600"/>
              <a:gd name="T42" fmla="*/ 0 w 21600"/>
              <a:gd name="T43" fmla="*/ 2147483646 h 21600"/>
              <a:gd name="T44" fmla="*/ 2147483646 w 21600"/>
              <a:gd name="T45" fmla="*/ 2147483646 h 21600"/>
              <a:gd name="T46" fmla="*/ 2147483646 w 21600"/>
              <a:gd name="T47" fmla="*/ 2147483646 h 21600"/>
              <a:gd name="T48" fmla="*/ 2147483646 w 21600"/>
              <a:gd name="T49" fmla="*/ 2147483646 h 21600"/>
              <a:gd name="T50" fmla="*/ 2147483646 w 21600"/>
              <a:gd name="T51" fmla="*/ 2147483646 h 21600"/>
              <a:gd name="T52" fmla="*/ 2147483646 w 21600"/>
              <a:gd name="T53" fmla="*/ 2147483646 h 21600"/>
              <a:gd name="T54" fmla="*/ 2147483646 w 21600"/>
              <a:gd name="T55" fmla="*/ 2147483646 h 21600"/>
              <a:gd name="T56" fmla="*/ 2147483646 w 21600"/>
              <a:gd name="T57" fmla="*/ 2147483646 h 21600"/>
              <a:gd name="T58" fmla="*/ 2147483646 w 21600"/>
              <a:gd name="T59" fmla="*/ 2147483646 h 21600"/>
              <a:gd name="T60" fmla="*/ 2147483646 w 21600"/>
              <a:gd name="T61" fmla="*/ 2147483646 h 21600"/>
              <a:gd name="T62" fmla="*/ 2147483646 w 21600"/>
              <a:gd name="T63" fmla="*/ 2147483646 h 21600"/>
              <a:gd name="T64" fmla="*/ 2147483646 w 21600"/>
              <a:gd name="T65" fmla="*/ 2147483646 h 21600"/>
              <a:gd name="T66" fmla="*/ 2147483646 w 21600"/>
              <a:gd name="T67" fmla="*/ 2147483646 h 21600"/>
              <a:gd name="T68" fmla="*/ 2147483646 w 21600"/>
              <a:gd name="T69" fmla="*/ 2147483646 h 21600"/>
              <a:gd name="T70" fmla="*/ 2147483646 w 21600"/>
              <a:gd name="T71" fmla="*/ 2147483646 h 21600"/>
              <a:gd name="T72" fmla="*/ 2147483646 w 21600"/>
              <a:gd name="T73" fmla="*/ 2147483646 h 21600"/>
              <a:gd name="T74" fmla="*/ 2147483646 w 21600"/>
              <a:gd name="T75" fmla="*/ 2147483646 h 21600"/>
              <a:gd name="T76" fmla="*/ 2147483646 w 21600"/>
              <a:gd name="T77" fmla="*/ 2147483646 h 21600"/>
              <a:gd name="T78" fmla="*/ 2147483646 w 21600"/>
              <a:gd name="T79" fmla="*/ 2147483646 h 21600"/>
              <a:gd name="T80" fmla="*/ 2147483646 w 21600"/>
              <a:gd name="T81" fmla="*/ 2147483646 h 21600"/>
              <a:gd name="T82" fmla="*/ 2147483646 w 21600"/>
              <a:gd name="T83" fmla="*/ 2147483646 h 21600"/>
              <a:gd name="T84" fmla="*/ 2147483646 w 21600"/>
              <a:gd name="T85" fmla="*/ 2147483646 h 21600"/>
              <a:gd name="T86" fmla="*/ 2147483646 w 21600"/>
              <a:gd name="T87" fmla="*/ 2147483646 h 21600"/>
              <a:gd name="T88" fmla="*/ 2147483646 w 21600"/>
              <a:gd name="T89" fmla="*/ 2147483646 h 216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3000 w 21600"/>
              <a:gd name="T136" fmla="*/ 3320 h 21600"/>
              <a:gd name="T137" fmla="*/ 17110 w 21600"/>
              <a:gd name="T138" fmla="*/ 17330 h 216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</a:path>
              <a:path w="21600" h="21600" fill="none"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</a:path>
              <a:path w="21600" h="21600" fill="none"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</a:path>
              <a:path w="21600" h="21600" fill="none"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</a:path>
              <a:path w="21600" h="21600" fill="none"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</a:path>
              <a:path w="21600" h="21600" fill="none"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</a:path>
              <a:path w="21600" h="21600" fill="none"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</a:path>
              <a:path w="21600" h="21600" fill="none"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</a:path>
              <a:path w="21600" h="21600" fill="none"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</a:path>
              <a:path w="21600" h="21600" fill="none"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</a:path>
              <a:path w="21600" h="21600" fill="none"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</a:path>
              <a:path w="21600" h="21600" fill="none"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E6E6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Title 1"/>
          <p:cNvSpPr>
            <a:spLocks noGrp="1"/>
          </p:cNvSpPr>
          <p:nvPr>
            <p:ph type="title"/>
          </p:nvPr>
        </p:nvSpPr>
        <p:spPr>
          <a:xfrm>
            <a:off x="1543050" y="400844"/>
            <a:ext cx="9136063" cy="763587"/>
          </a:xfrm>
        </p:spPr>
        <p:txBody>
          <a:bodyPr>
            <a:normAutofit fontScale="90000"/>
          </a:bodyPr>
          <a:lstStyle/>
          <a:p>
            <a:r>
              <a:rPr lang="en-US" dirty="0"/>
              <a:t>	Generalized  DFV  (IEEE NFV-SDN 2015)</a:t>
            </a:r>
            <a:br>
              <a:rPr lang="en-US" sz="3200" dirty="0"/>
            </a:br>
            <a:br>
              <a:rPr lang="en-US" sz="3200" dirty="0"/>
            </a:br>
            <a:r>
              <a:rPr lang="en-US" sz="2700" dirty="0"/>
              <a:t>Network, Service, and Application Function VM Partitioning</a:t>
            </a:r>
          </a:p>
        </p:txBody>
      </p:sp>
      <p:sp>
        <p:nvSpPr>
          <p:cNvPr id="5127" name="Content Placeholder 2"/>
          <p:cNvSpPr>
            <a:spLocks noGrp="1"/>
          </p:cNvSpPr>
          <p:nvPr>
            <p:ph idx="1"/>
          </p:nvPr>
        </p:nvSpPr>
        <p:spPr>
          <a:xfrm>
            <a:off x="2794001" y="1866901"/>
            <a:ext cx="5807075" cy="3084513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 </a:t>
            </a:r>
          </a:p>
        </p:txBody>
      </p:sp>
      <p:sp>
        <p:nvSpPr>
          <p:cNvPr id="5128" name="Freeform 2"/>
          <p:cNvSpPr>
            <a:spLocks noChangeArrowheads="1"/>
          </p:cNvSpPr>
          <p:nvPr/>
        </p:nvSpPr>
        <p:spPr bwMode="auto">
          <a:xfrm>
            <a:off x="1782764" y="4375150"/>
            <a:ext cx="7331075" cy="10668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0 h 21600"/>
              <a:gd name="T12" fmla="*/ 2147483646 w 21600"/>
              <a:gd name="T13" fmla="*/ 2147483646 h 21600"/>
              <a:gd name="T14" fmla="*/ 2147483646 w 21600"/>
              <a:gd name="T15" fmla="*/ 0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2147483646 h 21600"/>
              <a:gd name="T22" fmla="*/ 2147483646 w 21600"/>
              <a:gd name="T23" fmla="*/ 2147483646 h 21600"/>
              <a:gd name="T24" fmla="*/ 2147483646 w 21600"/>
              <a:gd name="T25" fmla="*/ 2147483646 h 21600"/>
              <a:gd name="T26" fmla="*/ 2147483646 w 21600"/>
              <a:gd name="T27" fmla="*/ 2147483646 h 21600"/>
              <a:gd name="T28" fmla="*/ 2147483646 w 21600"/>
              <a:gd name="T29" fmla="*/ 2147483646 h 21600"/>
              <a:gd name="T30" fmla="*/ 2147483646 w 21600"/>
              <a:gd name="T31" fmla="*/ 2147483646 h 21600"/>
              <a:gd name="T32" fmla="*/ 2147483646 w 21600"/>
              <a:gd name="T33" fmla="*/ 2147483646 h 21600"/>
              <a:gd name="T34" fmla="*/ 2147483646 w 21600"/>
              <a:gd name="T35" fmla="*/ 2147483646 h 21600"/>
              <a:gd name="T36" fmla="*/ 2147483646 w 21600"/>
              <a:gd name="T37" fmla="*/ 2147483646 h 21600"/>
              <a:gd name="T38" fmla="*/ 2147483646 w 21600"/>
              <a:gd name="T39" fmla="*/ 2147483646 h 21600"/>
              <a:gd name="T40" fmla="*/ 2147483646 w 21600"/>
              <a:gd name="T41" fmla="*/ 2147483646 h 21600"/>
              <a:gd name="T42" fmla="*/ 0 w 21600"/>
              <a:gd name="T43" fmla="*/ 2147483646 h 21600"/>
              <a:gd name="T44" fmla="*/ 2147483646 w 21600"/>
              <a:gd name="T45" fmla="*/ 2147483646 h 21600"/>
              <a:gd name="T46" fmla="*/ 2147483646 w 21600"/>
              <a:gd name="T47" fmla="*/ 2147483646 h 21600"/>
              <a:gd name="T48" fmla="*/ 2147483646 w 21600"/>
              <a:gd name="T49" fmla="*/ 2147483646 h 21600"/>
              <a:gd name="T50" fmla="*/ 2147483646 w 21600"/>
              <a:gd name="T51" fmla="*/ 2147483646 h 21600"/>
              <a:gd name="T52" fmla="*/ 2147483646 w 21600"/>
              <a:gd name="T53" fmla="*/ 2147483646 h 21600"/>
              <a:gd name="T54" fmla="*/ 2147483646 w 21600"/>
              <a:gd name="T55" fmla="*/ 2147483646 h 21600"/>
              <a:gd name="T56" fmla="*/ 2147483646 w 21600"/>
              <a:gd name="T57" fmla="*/ 2147483646 h 21600"/>
              <a:gd name="T58" fmla="*/ 2147483646 w 21600"/>
              <a:gd name="T59" fmla="*/ 2147483646 h 21600"/>
              <a:gd name="T60" fmla="*/ 2147483646 w 21600"/>
              <a:gd name="T61" fmla="*/ 2147483646 h 21600"/>
              <a:gd name="T62" fmla="*/ 2147483646 w 21600"/>
              <a:gd name="T63" fmla="*/ 2147483646 h 21600"/>
              <a:gd name="T64" fmla="*/ 2147483646 w 21600"/>
              <a:gd name="T65" fmla="*/ 2147483646 h 21600"/>
              <a:gd name="T66" fmla="*/ 2147483646 w 21600"/>
              <a:gd name="T67" fmla="*/ 2147483646 h 21600"/>
              <a:gd name="T68" fmla="*/ 2147483646 w 21600"/>
              <a:gd name="T69" fmla="*/ 2147483646 h 21600"/>
              <a:gd name="T70" fmla="*/ 2147483646 w 21600"/>
              <a:gd name="T71" fmla="*/ 2147483646 h 21600"/>
              <a:gd name="T72" fmla="*/ 2147483646 w 21600"/>
              <a:gd name="T73" fmla="*/ 2147483646 h 21600"/>
              <a:gd name="T74" fmla="*/ 2147483646 w 21600"/>
              <a:gd name="T75" fmla="*/ 2147483646 h 21600"/>
              <a:gd name="T76" fmla="*/ 2147483646 w 21600"/>
              <a:gd name="T77" fmla="*/ 2147483646 h 21600"/>
              <a:gd name="T78" fmla="*/ 2147483646 w 21600"/>
              <a:gd name="T79" fmla="*/ 2147483646 h 21600"/>
              <a:gd name="T80" fmla="*/ 2147483646 w 21600"/>
              <a:gd name="T81" fmla="*/ 2147483646 h 21600"/>
              <a:gd name="T82" fmla="*/ 2147483646 w 21600"/>
              <a:gd name="T83" fmla="*/ 2147483646 h 21600"/>
              <a:gd name="T84" fmla="*/ 2147483646 w 21600"/>
              <a:gd name="T85" fmla="*/ 2147483646 h 21600"/>
              <a:gd name="T86" fmla="*/ 2147483646 w 21600"/>
              <a:gd name="T87" fmla="*/ 2147483646 h 21600"/>
              <a:gd name="T88" fmla="*/ 2147483646 w 21600"/>
              <a:gd name="T89" fmla="*/ 2147483646 h 216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3000 w 21600"/>
              <a:gd name="T136" fmla="*/ 3320 h 21600"/>
              <a:gd name="T137" fmla="*/ 17110 w 21600"/>
              <a:gd name="T138" fmla="*/ 17330 h 216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</a:path>
              <a:path w="21600" h="21600" fill="none"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</a:path>
              <a:path w="21600" h="21600" fill="none"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</a:path>
              <a:path w="21600" h="21600" fill="none"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</a:path>
              <a:path w="21600" h="21600" fill="none"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</a:path>
              <a:path w="21600" h="21600" fill="none"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</a:path>
              <a:path w="21600" h="21600" fill="none"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</a:path>
              <a:path w="21600" h="21600" fill="none"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</a:path>
              <a:path w="21600" h="21600" fill="none"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</a:path>
              <a:path w="21600" h="21600" fill="none"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</a:path>
              <a:path w="21600" h="21600" fill="none"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</a:path>
              <a:path w="21600" h="21600" fill="none"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E6E6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Freeform 3"/>
          <p:cNvSpPr>
            <a:spLocks noChangeArrowheads="1"/>
          </p:cNvSpPr>
          <p:nvPr/>
        </p:nvSpPr>
        <p:spPr bwMode="auto">
          <a:xfrm>
            <a:off x="1744664" y="3276601"/>
            <a:ext cx="5957887" cy="10080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0 h 21600"/>
              <a:gd name="T12" fmla="*/ 2147483646 w 21600"/>
              <a:gd name="T13" fmla="*/ 2147483646 h 21600"/>
              <a:gd name="T14" fmla="*/ 2147483646 w 21600"/>
              <a:gd name="T15" fmla="*/ 0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2147483646 h 21600"/>
              <a:gd name="T22" fmla="*/ 2147483646 w 21600"/>
              <a:gd name="T23" fmla="*/ 2147483646 h 21600"/>
              <a:gd name="T24" fmla="*/ 2147483646 w 21600"/>
              <a:gd name="T25" fmla="*/ 2147483646 h 21600"/>
              <a:gd name="T26" fmla="*/ 2147483646 w 21600"/>
              <a:gd name="T27" fmla="*/ 2147483646 h 21600"/>
              <a:gd name="T28" fmla="*/ 2147483646 w 21600"/>
              <a:gd name="T29" fmla="*/ 2147483646 h 21600"/>
              <a:gd name="T30" fmla="*/ 2147483646 w 21600"/>
              <a:gd name="T31" fmla="*/ 2147483646 h 21600"/>
              <a:gd name="T32" fmla="*/ 2147483646 w 21600"/>
              <a:gd name="T33" fmla="*/ 2147483646 h 21600"/>
              <a:gd name="T34" fmla="*/ 2147483646 w 21600"/>
              <a:gd name="T35" fmla="*/ 2147483646 h 21600"/>
              <a:gd name="T36" fmla="*/ 2147483646 w 21600"/>
              <a:gd name="T37" fmla="*/ 2147483646 h 21600"/>
              <a:gd name="T38" fmla="*/ 2147483646 w 21600"/>
              <a:gd name="T39" fmla="*/ 2147483646 h 21600"/>
              <a:gd name="T40" fmla="*/ 2147483646 w 21600"/>
              <a:gd name="T41" fmla="*/ 2147483646 h 21600"/>
              <a:gd name="T42" fmla="*/ 0 w 21600"/>
              <a:gd name="T43" fmla="*/ 2147483646 h 21600"/>
              <a:gd name="T44" fmla="*/ 2147483646 w 21600"/>
              <a:gd name="T45" fmla="*/ 2147483646 h 21600"/>
              <a:gd name="T46" fmla="*/ 2147483646 w 21600"/>
              <a:gd name="T47" fmla="*/ 2147483646 h 21600"/>
              <a:gd name="T48" fmla="*/ 2147483646 w 21600"/>
              <a:gd name="T49" fmla="*/ 2147483646 h 21600"/>
              <a:gd name="T50" fmla="*/ 2147483646 w 21600"/>
              <a:gd name="T51" fmla="*/ 2147483646 h 21600"/>
              <a:gd name="T52" fmla="*/ 2147483646 w 21600"/>
              <a:gd name="T53" fmla="*/ 2147483646 h 21600"/>
              <a:gd name="T54" fmla="*/ 2147483646 w 21600"/>
              <a:gd name="T55" fmla="*/ 2147483646 h 21600"/>
              <a:gd name="T56" fmla="*/ 2147483646 w 21600"/>
              <a:gd name="T57" fmla="*/ 2147483646 h 21600"/>
              <a:gd name="T58" fmla="*/ 2147483646 w 21600"/>
              <a:gd name="T59" fmla="*/ 2147483646 h 21600"/>
              <a:gd name="T60" fmla="*/ 2147483646 w 21600"/>
              <a:gd name="T61" fmla="*/ 2147483646 h 21600"/>
              <a:gd name="T62" fmla="*/ 2147483646 w 21600"/>
              <a:gd name="T63" fmla="*/ 2147483646 h 21600"/>
              <a:gd name="T64" fmla="*/ 2147483646 w 21600"/>
              <a:gd name="T65" fmla="*/ 2147483646 h 21600"/>
              <a:gd name="T66" fmla="*/ 2147483646 w 21600"/>
              <a:gd name="T67" fmla="*/ 2147483646 h 21600"/>
              <a:gd name="T68" fmla="*/ 2147483646 w 21600"/>
              <a:gd name="T69" fmla="*/ 2147483646 h 21600"/>
              <a:gd name="T70" fmla="*/ 2147483646 w 21600"/>
              <a:gd name="T71" fmla="*/ 2147483646 h 21600"/>
              <a:gd name="T72" fmla="*/ 2147483646 w 21600"/>
              <a:gd name="T73" fmla="*/ 2147483646 h 21600"/>
              <a:gd name="T74" fmla="*/ 2147483646 w 21600"/>
              <a:gd name="T75" fmla="*/ 2147483646 h 21600"/>
              <a:gd name="T76" fmla="*/ 2147483646 w 21600"/>
              <a:gd name="T77" fmla="*/ 2147483646 h 21600"/>
              <a:gd name="T78" fmla="*/ 2147483646 w 21600"/>
              <a:gd name="T79" fmla="*/ 2147483646 h 21600"/>
              <a:gd name="T80" fmla="*/ 2147483646 w 21600"/>
              <a:gd name="T81" fmla="*/ 2147483646 h 21600"/>
              <a:gd name="T82" fmla="*/ 2147483646 w 21600"/>
              <a:gd name="T83" fmla="*/ 2147483646 h 21600"/>
              <a:gd name="T84" fmla="*/ 2147483646 w 21600"/>
              <a:gd name="T85" fmla="*/ 2147483646 h 21600"/>
              <a:gd name="T86" fmla="*/ 2147483646 w 21600"/>
              <a:gd name="T87" fmla="*/ 2147483646 h 21600"/>
              <a:gd name="T88" fmla="*/ 2147483646 w 21600"/>
              <a:gd name="T89" fmla="*/ 2147483646 h 216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3000 w 21600"/>
              <a:gd name="T136" fmla="*/ 3320 h 21600"/>
              <a:gd name="T137" fmla="*/ 17110 w 21600"/>
              <a:gd name="T138" fmla="*/ 17330 h 216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</a:path>
              <a:path w="21600" h="21600" fill="none"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</a:path>
              <a:path w="21600" h="21600" fill="none"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</a:path>
              <a:path w="21600" h="21600" fill="none"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</a:path>
              <a:path w="21600" h="21600" fill="none"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</a:path>
              <a:path w="21600" h="21600" fill="none"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</a:path>
              <a:path w="21600" h="21600" fill="none"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</a:path>
              <a:path w="21600" h="21600" fill="none"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</a:path>
              <a:path w="21600" h="21600" fill="none"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</a:path>
              <a:path w="21600" h="21600" fill="none"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</a:path>
              <a:path w="21600" h="21600" fill="none"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</a:path>
              <a:path w="21600" h="21600" fill="none"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E6E6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Freeform 4"/>
          <p:cNvSpPr>
            <a:spLocks noChangeArrowheads="1"/>
          </p:cNvSpPr>
          <p:nvPr/>
        </p:nvSpPr>
        <p:spPr bwMode="auto">
          <a:xfrm>
            <a:off x="1744664" y="2427289"/>
            <a:ext cx="8328025" cy="8159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0 h 21600"/>
              <a:gd name="T12" fmla="*/ 2147483646 w 21600"/>
              <a:gd name="T13" fmla="*/ 2147483646 h 21600"/>
              <a:gd name="T14" fmla="*/ 2147483646 w 21600"/>
              <a:gd name="T15" fmla="*/ 0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2147483646 h 21600"/>
              <a:gd name="T22" fmla="*/ 2147483646 w 21600"/>
              <a:gd name="T23" fmla="*/ 2147483646 h 21600"/>
              <a:gd name="T24" fmla="*/ 2147483646 w 21600"/>
              <a:gd name="T25" fmla="*/ 2147483646 h 21600"/>
              <a:gd name="T26" fmla="*/ 2147483646 w 21600"/>
              <a:gd name="T27" fmla="*/ 2147483646 h 21600"/>
              <a:gd name="T28" fmla="*/ 2147483646 w 21600"/>
              <a:gd name="T29" fmla="*/ 2147483646 h 21600"/>
              <a:gd name="T30" fmla="*/ 2147483646 w 21600"/>
              <a:gd name="T31" fmla="*/ 2147483646 h 21600"/>
              <a:gd name="T32" fmla="*/ 2147483646 w 21600"/>
              <a:gd name="T33" fmla="*/ 2147483646 h 21600"/>
              <a:gd name="T34" fmla="*/ 2147483646 w 21600"/>
              <a:gd name="T35" fmla="*/ 2147483646 h 21600"/>
              <a:gd name="T36" fmla="*/ 2147483646 w 21600"/>
              <a:gd name="T37" fmla="*/ 2147483646 h 21600"/>
              <a:gd name="T38" fmla="*/ 2147483646 w 21600"/>
              <a:gd name="T39" fmla="*/ 2147483646 h 21600"/>
              <a:gd name="T40" fmla="*/ 2147483646 w 21600"/>
              <a:gd name="T41" fmla="*/ 2147483646 h 21600"/>
              <a:gd name="T42" fmla="*/ 0 w 21600"/>
              <a:gd name="T43" fmla="*/ 2147483646 h 21600"/>
              <a:gd name="T44" fmla="*/ 2147483646 w 21600"/>
              <a:gd name="T45" fmla="*/ 2147483646 h 21600"/>
              <a:gd name="T46" fmla="*/ 2147483646 w 21600"/>
              <a:gd name="T47" fmla="*/ 2147483646 h 21600"/>
              <a:gd name="T48" fmla="*/ 2147483646 w 21600"/>
              <a:gd name="T49" fmla="*/ 2147483646 h 21600"/>
              <a:gd name="T50" fmla="*/ 2147483646 w 21600"/>
              <a:gd name="T51" fmla="*/ 2147483646 h 21600"/>
              <a:gd name="T52" fmla="*/ 2147483646 w 21600"/>
              <a:gd name="T53" fmla="*/ 2147483646 h 21600"/>
              <a:gd name="T54" fmla="*/ 2147483646 w 21600"/>
              <a:gd name="T55" fmla="*/ 2147483646 h 21600"/>
              <a:gd name="T56" fmla="*/ 2147483646 w 21600"/>
              <a:gd name="T57" fmla="*/ 2147483646 h 21600"/>
              <a:gd name="T58" fmla="*/ 2147483646 w 21600"/>
              <a:gd name="T59" fmla="*/ 2147483646 h 21600"/>
              <a:gd name="T60" fmla="*/ 2147483646 w 21600"/>
              <a:gd name="T61" fmla="*/ 2147483646 h 21600"/>
              <a:gd name="T62" fmla="*/ 2147483646 w 21600"/>
              <a:gd name="T63" fmla="*/ 2147483646 h 21600"/>
              <a:gd name="T64" fmla="*/ 2147483646 w 21600"/>
              <a:gd name="T65" fmla="*/ 2147483646 h 21600"/>
              <a:gd name="T66" fmla="*/ 2147483646 w 21600"/>
              <a:gd name="T67" fmla="*/ 2147483646 h 21600"/>
              <a:gd name="T68" fmla="*/ 2147483646 w 21600"/>
              <a:gd name="T69" fmla="*/ 2147483646 h 21600"/>
              <a:gd name="T70" fmla="*/ 2147483646 w 21600"/>
              <a:gd name="T71" fmla="*/ 2147483646 h 21600"/>
              <a:gd name="T72" fmla="*/ 2147483646 w 21600"/>
              <a:gd name="T73" fmla="*/ 2147483646 h 21600"/>
              <a:gd name="T74" fmla="*/ 2147483646 w 21600"/>
              <a:gd name="T75" fmla="*/ 2147483646 h 21600"/>
              <a:gd name="T76" fmla="*/ 2147483646 w 21600"/>
              <a:gd name="T77" fmla="*/ 2147483646 h 21600"/>
              <a:gd name="T78" fmla="*/ 2147483646 w 21600"/>
              <a:gd name="T79" fmla="*/ 2147483646 h 21600"/>
              <a:gd name="T80" fmla="*/ 2147483646 w 21600"/>
              <a:gd name="T81" fmla="*/ 2147483646 h 21600"/>
              <a:gd name="T82" fmla="*/ 2147483646 w 21600"/>
              <a:gd name="T83" fmla="*/ 2147483646 h 21600"/>
              <a:gd name="T84" fmla="*/ 2147483646 w 21600"/>
              <a:gd name="T85" fmla="*/ 2147483646 h 21600"/>
              <a:gd name="T86" fmla="*/ 2147483646 w 21600"/>
              <a:gd name="T87" fmla="*/ 2147483646 h 21600"/>
              <a:gd name="T88" fmla="*/ 2147483646 w 21600"/>
              <a:gd name="T89" fmla="*/ 2147483646 h 216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3000 w 21600"/>
              <a:gd name="T136" fmla="*/ 3320 h 21600"/>
              <a:gd name="T137" fmla="*/ 17110 w 21600"/>
              <a:gd name="T138" fmla="*/ 17330 h 216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</a:path>
              <a:path w="21600" h="21600" fill="none"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</a:path>
              <a:path w="21600" h="21600" fill="none"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</a:path>
              <a:path w="21600" h="21600" fill="none"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</a:path>
              <a:path w="21600" h="21600" fill="none"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</a:path>
              <a:path w="21600" h="21600" fill="none"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</a:path>
              <a:path w="21600" h="21600" fill="none"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</a:path>
              <a:path w="21600" h="21600" fill="none"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</a:path>
              <a:path w="21600" h="21600" fill="none"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</a:path>
              <a:path w="21600" h="21600" fill="none"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</a:path>
              <a:path w="21600" h="21600" fill="none"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</a:path>
              <a:path w="21600" h="21600" fill="none"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E6E6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981201" y="6329363"/>
            <a:ext cx="1751013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User 1 Application</a:t>
            </a:r>
          </a:p>
        </p:txBody>
      </p:sp>
      <p:sp>
        <p:nvSpPr>
          <p:cNvPr id="5132" name="Text Box 14"/>
          <p:cNvSpPr txBox="1">
            <a:spLocks noChangeArrowheads="1"/>
          </p:cNvSpPr>
          <p:nvPr/>
        </p:nvSpPr>
        <p:spPr bwMode="auto">
          <a:xfrm>
            <a:off x="1714500" y="2643189"/>
            <a:ext cx="1079500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600">
                <a:solidFill>
                  <a:srgbClr val="FF0000"/>
                </a:solidFill>
                <a:ea typeface="Microsoft YaHei" panose="020B0503020204020204" pitchFamily="34" charset="-122"/>
              </a:rPr>
              <a:t>L3DC</a:t>
            </a:r>
          </a:p>
        </p:txBody>
      </p:sp>
      <p:sp>
        <p:nvSpPr>
          <p:cNvPr id="5133" name="Text Box 15"/>
          <p:cNvSpPr txBox="1">
            <a:spLocks noChangeArrowheads="1"/>
          </p:cNvSpPr>
          <p:nvPr/>
        </p:nvSpPr>
        <p:spPr bwMode="auto">
          <a:xfrm>
            <a:off x="1614488" y="3549650"/>
            <a:ext cx="1079500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600">
                <a:solidFill>
                  <a:srgbClr val="FF0000"/>
                </a:solidFill>
                <a:ea typeface="Microsoft YaHei" panose="020B0503020204020204" pitchFamily="34" charset="-122"/>
              </a:rPr>
              <a:t>L2DC</a:t>
            </a:r>
          </a:p>
        </p:txBody>
      </p:sp>
      <p:sp>
        <p:nvSpPr>
          <p:cNvPr id="5134" name="Text Box 16"/>
          <p:cNvSpPr txBox="1">
            <a:spLocks noChangeArrowheads="1"/>
          </p:cNvSpPr>
          <p:nvPr/>
        </p:nvSpPr>
        <p:spPr bwMode="auto">
          <a:xfrm>
            <a:off x="1685925" y="4719638"/>
            <a:ext cx="10795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600">
                <a:solidFill>
                  <a:srgbClr val="FF0000"/>
                </a:solidFill>
                <a:ea typeface="Microsoft YaHei" panose="020B0503020204020204" pitchFamily="34" charset="-122"/>
              </a:rPr>
              <a:t>L1DC</a:t>
            </a:r>
          </a:p>
        </p:txBody>
      </p:sp>
      <p:sp>
        <p:nvSpPr>
          <p:cNvPr id="5135" name="Rectangle 22"/>
          <p:cNvSpPr>
            <a:spLocks noChangeArrowheads="1"/>
          </p:cNvSpPr>
          <p:nvPr/>
        </p:nvSpPr>
        <p:spPr bwMode="auto">
          <a:xfrm>
            <a:off x="2665414" y="4581526"/>
            <a:ext cx="669925" cy="392113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EnodeB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sp>
        <p:nvSpPr>
          <p:cNvPr id="5136" name="Rectangle 23"/>
          <p:cNvSpPr>
            <a:spLocks noChangeArrowheads="1"/>
          </p:cNvSpPr>
          <p:nvPr/>
        </p:nvSpPr>
        <p:spPr bwMode="auto">
          <a:xfrm>
            <a:off x="3598864" y="4583113"/>
            <a:ext cx="617537" cy="392112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S-GW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sp>
        <p:nvSpPr>
          <p:cNvPr id="5137" name="Rectangle 24"/>
          <p:cNvSpPr>
            <a:spLocks noChangeArrowheads="1"/>
          </p:cNvSpPr>
          <p:nvPr/>
        </p:nvSpPr>
        <p:spPr bwMode="auto">
          <a:xfrm>
            <a:off x="4373563" y="4581526"/>
            <a:ext cx="628650" cy="392113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P-GW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sp>
        <p:nvSpPr>
          <p:cNvPr id="5138" name="Oval 25"/>
          <p:cNvSpPr>
            <a:spLocks noChangeArrowheads="1"/>
          </p:cNvSpPr>
          <p:nvPr/>
        </p:nvSpPr>
        <p:spPr bwMode="auto">
          <a:xfrm>
            <a:off x="5668963" y="3354389"/>
            <a:ext cx="895350" cy="788987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 vert="eaVert"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 M2M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Service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 Layer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SF VM</a:t>
            </a:r>
          </a:p>
        </p:txBody>
      </p:sp>
      <p:sp>
        <p:nvSpPr>
          <p:cNvPr id="5139" name="Oval 26"/>
          <p:cNvSpPr>
            <a:spLocks noChangeArrowheads="1"/>
          </p:cNvSpPr>
          <p:nvPr/>
        </p:nvSpPr>
        <p:spPr bwMode="auto">
          <a:xfrm>
            <a:off x="2882901" y="5962650"/>
            <a:ext cx="333375" cy="330200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sz="1800"/>
          </a:p>
        </p:txBody>
      </p:sp>
      <p:sp>
        <p:nvSpPr>
          <p:cNvPr id="5140" name="Text Box 36"/>
          <p:cNvSpPr txBox="1">
            <a:spLocks noChangeArrowheads="1"/>
          </p:cNvSpPr>
          <p:nvPr/>
        </p:nvSpPr>
        <p:spPr bwMode="auto">
          <a:xfrm>
            <a:off x="7521575" y="5716588"/>
            <a:ext cx="163195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endParaRPr lang="en-US" sz="1600">
              <a:solidFill>
                <a:srgbClr val="FF0000"/>
              </a:solidFill>
              <a:ea typeface="Microsoft YaHei" panose="020B0503020204020204" pitchFamily="34" charset="-122"/>
            </a:endParaRPr>
          </a:p>
        </p:txBody>
      </p:sp>
      <p:sp>
        <p:nvSpPr>
          <p:cNvPr id="5141" name="Text Box 14"/>
          <p:cNvSpPr txBox="1">
            <a:spLocks noChangeArrowheads="1"/>
          </p:cNvSpPr>
          <p:nvPr/>
        </p:nvSpPr>
        <p:spPr bwMode="auto">
          <a:xfrm>
            <a:off x="1543050" y="1782764"/>
            <a:ext cx="1079500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600">
                <a:solidFill>
                  <a:srgbClr val="FF0000"/>
                </a:solidFill>
                <a:ea typeface="Microsoft YaHei" panose="020B0503020204020204" pitchFamily="34" charset="-122"/>
              </a:rPr>
              <a:t> CDC</a:t>
            </a:r>
          </a:p>
        </p:txBody>
      </p:sp>
      <p:cxnSp>
        <p:nvCxnSpPr>
          <p:cNvPr id="5142" name="AutoShape 12"/>
          <p:cNvCxnSpPr>
            <a:cxnSpLocks noChangeShapeType="1"/>
            <a:endCxn id="5135" idx="2"/>
          </p:cNvCxnSpPr>
          <p:nvPr/>
        </p:nvCxnSpPr>
        <p:spPr bwMode="auto">
          <a:xfrm rot="5400000" flipH="1" flipV="1">
            <a:off x="2463801" y="5495926"/>
            <a:ext cx="1058862" cy="142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3" name="Rectangle 24"/>
          <p:cNvSpPr>
            <a:spLocks noChangeArrowheads="1"/>
          </p:cNvSpPr>
          <p:nvPr/>
        </p:nvSpPr>
        <p:spPr bwMode="auto">
          <a:xfrm>
            <a:off x="8102600" y="3470276"/>
            <a:ext cx="1422400" cy="392113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Internet Access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Provider VM</a:t>
            </a:r>
          </a:p>
        </p:txBody>
      </p:sp>
      <p:sp>
        <p:nvSpPr>
          <p:cNvPr id="5144" name="Oval 26"/>
          <p:cNvSpPr>
            <a:spLocks noChangeArrowheads="1"/>
          </p:cNvSpPr>
          <p:nvPr/>
        </p:nvSpPr>
        <p:spPr bwMode="auto">
          <a:xfrm>
            <a:off x="9328150" y="5945188"/>
            <a:ext cx="331788" cy="330200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sz="1800"/>
          </a:p>
        </p:txBody>
      </p:sp>
      <p:cxnSp>
        <p:nvCxnSpPr>
          <p:cNvPr id="5145" name="AutoShape 12"/>
          <p:cNvCxnSpPr>
            <a:cxnSpLocks noChangeShapeType="1"/>
          </p:cNvCxnSpPr>
          <p:nvPr/>
        </p:nvCxnSpPr>
        <p:spPr bwMode="auto">
          <a:xfrm rot="16200000" flipV="1">
            <a:off x="8372475" y="4846638"/>
            <a:ext cx="2185988" cy="11112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6" name="AutoShape 12"/>
          <p:cNvCxnSpPr>
            <a:cxnSpLocks noChangeShapeType="1"/>
          </p:cNvCxnSpPr>
          <p:nvPr/>
        </p:nvCxnSpPr>
        <p:spPr bwMode="auto">
          <a:xfrm>
            <a:off x="3335339" y="4808538"/>
            <a:ext cx="1038225" cy="127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7" name="Text Box 11"/>
          <p:cNvSpPr txBox="1">
            <a:spLocks noChangeArrowheads="1"/>
          </p:cNvSpPr>
          <p:nvPr/>
        </p:nvSpPr>
        <p:spPr bwMode="auto">
          <a:xfrm>
            <a:off x="8772526" y="6307138"/>
            <a:ext cx="1751013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User 3 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Application</a:t>
            </a:r>
          </a:p>
        </p:txBody>
      </p:sp>
      <p:cxnSp>
        <p:nvCxnSpPr>
          <p:cNvPr id="5148" name="AutoShape 12"/>
          <p:cNvCxnSpPr>
            <a:cxnSpLocks noChangeShapeType="1"/>
          </p:cNvCxnSpPr>
          <p:nvPr/>
        </p:nvCxnSpPr>
        <p:spPr bwMode="auto">
          <a:xfrm>
            <a:off x="5448301" y="3729039"/>
            <a:ext cx="4011613" cy="47625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9" name="AutoShape 12"/>
          <p:cNvCxnSpPr>
            <a:cxnSpLocks noChangeShapeType="1"/>
          </p:cNvCxnSpPr>
          <p:nvPr/>
        </p:nvCxnSpPr>
        <p:spPr bwMode="auto">
          <a:xfrm rot="16200000" flipH="1">
            <a:off x="4937919" y="4279107"/>
            <a:ext cx="1077913" cy="1905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0" name="Oval 25"/>
          <p:cNvSpPr>
            <a:spLocks noChangeArrowheads="1"/>
          </p:cNvSpPr>
          <p:nvPr/>
        </p:nvSpPr>
        <p:spPr bwMode="auto">
          <a:xfrm>
            <a:off x="5586413" y="4491039"/>
            <a:ext cx="895350" cy="788987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 vert="eaVert"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 Inter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Operator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Tunnel 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SF VM</a:t>
            </a:r>
          </a:p>
        </p:txBody>
      </p:sp>
      <p:sp>
        <p:nvSpPr>
          <p:cNvPr id="5151" name="Rectangle 24"/>
          <p:cNvSpPr>
            <a:spLocks noChangeArrowheads="1"/>
          </p:cNvSpPr>
          <p:nvPr/>
        </p:nvSpPr>
        <p:spPr bwMode="auto">
          <a:xfrm>
            <a:off x="6556376" y="4613276"/>
            <a:ext cx="544513" cy="392113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P-GW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sp>
        <p:nvSpPr>
          <p:cNvPr id="5152" name="Rectangle 23"/>
          <p:cNvSpPr>
            <a:spLocks noChangeArrowheads="1"/>
          </p:cNvSpPr>
          <p:nvPr/>
        </p:nvSpPr>
        <p:spPr bwMode="auto">
          <a:xfrm>
            <a:off x="7170738" y="4613276"/>
            <a:ext cx="565150" cy="392113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S-GW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sp>
        <p:nvSpPr>
          <p:cNvPr id="5153" name="Rectangle 22"/>
          <p:cNvSpPr>
            <a:spLocks noChangeArrowheads="1"/>
          </p:cNvSpPr>
          <p:nvPr/>
        </p:nvSpPr>
        <p:spPr bwMode="auto">
          <a:xfrm>
            <a:off x="7818439" y="4603751"/>
            <a:ext cx="668337" cy="392113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EnodeB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cxnSp>
        <p:nvCxnSpPr>
          <p:cNvPr id="5154" name="AutoShape 12"/>
          <p:cNvCxnSpPr>
            <a:cxnSpLocks noChangeShapeType="1"/>
          </p:cNvCxnSpPr>
          <p:nvPr/>
        </p:nvCxnSpPr>
        <p:spPr bwMode="auto">
          <a:xfrm flipV="1">
            <a:off x="5002213" y="4940300"/>
            <a:ext cx="584200" cy="127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5" name="Oval 25"/>
          <p:cNvSpPr>
            <a:spLocks noChangeArrowheads="1"/>
          </p:cNvSpPr>
          <p:nvPr/>
        </p:nvSpPr>
        <p:spPr bwMode="auto">
          <a:xfrm>
            <a:off x="5668963" y="2439989"/>
            <a:ext cx="895350" cy="788987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 vert="eaVert"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 App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 Proxy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Server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SF VM</a:t>
            </a:r>
          </a:p>
        </p:txBody>
      </p:sp>
      <p:cxnSp>
        <p:nvCxnSpPr>
          <p:cNvPr id="5156" name="AutoShape 12"/>
          <p:cNvCxnSpPr>
            <a:cxnSpLocks noChangeShapeType="1"/>
            <a:endCxn id="5155" idx="2"/>
          </p:cNvCxnSpPr>
          <p:nvPr/>
        </p:nvCxnSpPr>
        <p:spPr bwMode="auto">
          <a:xfrm flipV="1">
            <a:off x="4846639" y="2833689"/>
            <a:ext cx="822325" cy="793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7" name="Oval 25"/>
          <p:cNvSpPr>
            <a:spLocks noChangeArrowheads="1"/>
          </p:cNvSpPr>
          <p:nvPr/>
        </p:nvSpPr>
        <p:spPr bwMode="auto">
          <a:xfrm>
            <a:off x="3930650" y="3371850"/>
            <a:ext cx="895350" cy="788988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 vert="eaVert"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 App2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Server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cxnSp>
        <p:nvCxnSpPr>
          <p:cNvPr id="5158" name="AutoShape 12"/>
          <p:cNvCxnSpPr>
            <a:cxnSpLocks noChangeShapeType="1"/>
          </p:cNvCxnSpPr>
          <p:nvPr/>
        </p:nvCxnSpPr>
        <p:spPr bwMode="auto">
          <a:xfrm rot="16200000" flipH="1">
            <a:off x="4722020" y="4191795"/>
            <a:ext cx="936625" cy="2381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9" name="AutoShape 12"/>
          <p:cNvCxnSpPr>
            <a:cxnSpLocks noChangeShapeType="1"/>
          </p:cNvCxnSpPr>
          <p:nvPr/>
        </p:nvCxnSpPr>
        <p:spPr bwMode="auto">
          <a:xfrm flipV="1">
            <a:off x="4846638" y="3735388"/>
            <a:ext cx="322262" cy="127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60" name="AutoShape 12"/>
          <p:cNvCxnSpPr>
            <a:cxnSpLocks noChangeShapeType="1"/>
          </p:cNvCxnSpPr>
          <p:nvPr/>
        </p:nvCxnSpPr>
        <p:spPr bwMode="auto">
          <a:xfrm flipV="1">
            <a:off x="5005389" y="4640263"/>
            <a:ext cx="187325" cy="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61" name="Text Box 15"/>
          <p:cNvSpPr txBox="1">
            <a:spLocks noChangeArrowheads="1"/>
          </p:cNvSpPr>
          <p:nvPr/>
        </p:nvSpPr>
        <p:spPr bwMode="auto">
          <a:xfrm>
            <a:off x="9271000" y="3668714"/>
            <a:ext cx="1079500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600">
                <a:solidFill>
                  <a:srgbClr val="FF0000"/>
                </a:solidFill>
                <a:ea typeface="Microsoft YaHei" panose="020B0503020204020204" pitchFamily="34" charset="-122"/>
              </a:rPr>
              <a:t>L2DC2</a:t>
            </a:r>
          </a:p>
        </p:txBody>
      </p:sp>
      <p:cxnSp>
        <p:nvCxnSpPr>
          <p:cNvPr id="5162" name="AutoShape 12"/>
          <p:cNvCxnSpPr>
            <a:cxnSpLocks noChangeShapeType="1"/>
          </p:cNvCxnSpPr>
          <p:nvPr/>
        </p:nvCxnSpPr>
        <p:spPr bwMode="auto">
          <a:xfrm flipV="1">
            <a:off x="4994275" y="4810126"/>
            <a:ext cx="503238" cy="3175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63" name="AutoShape 12"/>
          <p:cNvCxnSpPr>
            <a:cxnSpLocks noChangeShapeType="1"/>
          </p:cNvCxnSpPr>
          <p:nvPr/>
        </p:nvCxnSpPr>
        <p:spPr bwMode="auto">
          <a:xfrm flipV="1">
            <a:off x="6461126" y="4808539"/>
            <a:ext cx="1895475" cy="3175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64" name="AutoShape 12"/>
          <p:cNvCxnSpPr>
            <a:cxnSpLocks noChangeShapeType="1"/>
          </p:cNvCxnSpPr>
          <p:nvPr/>
        </p:nvCxnSpPr>
        <p:spPr bwMode="auto">
          <a:xfrm rot="5400000" flipH="1" flipV="1">
            <a:off x="7715251" y="5427663"/>
            <a:ext cx="1260475" cy="127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65" name="Rectangle 9"/>
          <p:cNvSpPr>
            <a:spLocks noChangeArrowheads="1"/>
          </p:cNvSpPr>
          <p:nvPr/>
        </p:nvSpPr>
        <p:spPr bwMode="auto">
          <a:xfrm>
            <a:off x="7735889" y="5545139"/>
            <a:ext cx="1203325" cy="312737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Network Access 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Device</a:t>
            </a:r>
          </a:p>
        </p:txBody>
      </p:sp>
      <p:sp>
        <p:nvSpPr>
          <p:cNvPr id="5166" name="Oval 26"/>
          <p:cNvSpPr>
            <a:spLocks noChangeArrowheads="1"/>
          </p:cNvSpPr>
          <p:nvPr/>
        </p:nvSpPr>
        <p:spPr bwMode="auto">
          <a:xfrm>
            <a:off x="8153401" y="6040438"/>
            <a:ext cx="333375" cy="330200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sz="1800"/>
          </a:p>
        </p:txBody>
      </p:sp>
      <p:sp>
        <p:nvSpPr>
          <p:cNvPr id="5167" name="Text Box 11"/>
          <p:cNvSpPr txBox="1">
            <a:spLocks noChangeArrowheads="1"/>
          </p:cNvSpPr>
          <p:nvPr/>
        </p:nvSpPr>
        <p:spPr bwMode="auto">
          <a:xfrm>
            <a:off x="7467601" y="6389688"/>
            <a:ext cx="1751013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188" rIns="81639" bIns="40820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User 2 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Application</a:t>
            </a:r>
          </a:p>
        </p:txBody>
      </p:sp>
      <p:sp>
        <p:nvSpPr>
          <p:cNvPr id="5168" name="Rectangle 24"/>
          <p:cNvSpPr>
            <a:spLocks noChangeArrowheads="1"/>
          </p:cNvSpPr>
          <p:nvPr/>
        </p:nvSpPr>
        <p:spPr bwMode="auto">
          <a:xfrm>
            <a:off x="4195763" y="2679701"/>
            <a:ext cx="628650" cy="392113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P-GW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sp>
        <p:nvSpPr>
          <p:cNvPr id="5169" name="Rectangle 23"/>
          <p:cNvSpPr>
            <a:spLocks noChangeArrowheads="1"/>
          </p:cNvSpPr>
          <p:nvPr/>
        </p:nvSpPr>
        <p:spPr bwMode="auto">
          <a:xfrm>
            <a:off x="3251201" y="2676526"/>
            <a:ext cx="671513" cy="392113"/>
          </a:xfrm>
          <a:prstGeom prst="rect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S-GW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cxnSp>
        <p:nvCxnSpPr>
          <p:cNvPr id="5170" name="AutoShape 12"/>
          <p:cNvCxnSpPr>
            <a:cxnSpLocks noChangeShapeType="1"/>
          </p:cNvCxnSpPr>
          <p:nvPr/>
        </p:nvCxnSpPr>
        <p:spPr bwMode="auto">
          <a:xfrm rot="16200000" flipH="1">
            <a:off x="2560638" y="3792538"/>
            <a:ext cx="1846263" cy="7938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71" name="AutoShape 12"/>
          <p:cNvCxnSpPr>
            <a:cxnSpLocks noChangeShapeType="1"/>
            <a:endCxn id="5168" idx="1"/>
          </p:cNvCxnSpPr>
          <p:nvPr/>
        </p:nvCxnSpPr>
        <p:spPr bwMode="auto">
          <a:xfrm flipV="1">
            <a:off x="3487739" y="2876550"/>
            <a:ext cx="708025" cy="7938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72" name="AutoShape 12"/>
          <p:cNvCxnSpPr>
            <a:cxnSpLocks noChangeShapeType="1"/>
            <a:endCxn id="5168" idx="0"/>
          </p:cNvCxnSpPr>
          <p:nvPr/>
        </p:nvCxnSpPr>
        <p:spPr bwMode="auto">
          <a:xfrm rot="16200000" flipH="1">
            <a:off x="4253707" y="2423319"/>
            <a:ext cx="501650" cy="1111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73" name="Oval 25"/>
          <p:cNvSpPr>
            <a:spLocks noChangeArrowheads="1"/>
          </p:cNvSpPr>
          <p:nvPr/>
        </p:nvSpPr>
        <p:spPr bwMode="auto">
          <a:xfrm>
            <a:off x="4083050" y="1538289"/>
            <a:ext cx="895350" cy="649287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 vert="eaVert" wrap="none" lIns="81639" tIns="55188" rIns="81639" bIns="40820" anchor="ctr"/>
          <a:lstStyle>
            <a:lvl1pPr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14338">
              <a:spcBef>
                <a:spcPct val="20000"/>
              </a:spcBef>
              <a:buChar char="•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14338">
              <a:spcBef>
                <a:spcPct val="20000"/>
              </a:spcBef>
              <a:buChar char="–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14338">
              <a:spcBef>
                <a:spcPct val="20000"/>
              </a:spcBef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 App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Server</a:t>
            </a:r>
          </a:p>
          <a:p>
            <a:pPr algn="ctr" rtl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en-US" sz="1300">
                <a:solidFill>
                  <a:srgbClr val="000000"/>
                </a:solidFill>
                <a:ea typeface="Microsoft YaHei" panose="020B0503020204020204" pitchFamily="34" charset="-122"/>
              </a:rPr>
              <a:t>VM</a:t>
            </a:r>
          </a:p>
        </p:txBody>
      </p:sp>
      <p:cxnSp>
        <p:nvCxnSpPr>
          <p:cNvPr id="5174" name="AutoShape 12"/>
          <p:cNvCxnSpPr>
            <a:cxnSpLocks noChangeShapeType="1"/>
          </p:cNvCxnSpPr>
          <p:nvPr/>
        </p:nvCxnSpPr>
        <p:spPr bwMode="auto">
          <a:xfrm flipV="1">
            <a:off x="3313113" y="4683126"/>
            <a:ext cx="209550" cy="22225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96115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FB437-495E-4F08-BB8A-B321EF2C1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29" y="334862"/>
            <a:ext cx="15092313" cy="237091"/>
          </a:xfrm>
        </p:spPr>
        <p:txBody>
          <a:bodyPr>
            <a:normAutofit fontScale="90000"/>
          </a:bodyPr>
          <a:lstStyle/>
          <a:p>
            <a:r>
              <a:rPr lang="en-US" dirty="0"/>
              <a:t>Mobility Aware VNF-Placement (IEEE NFV-SDN 2017)</a:t>
            </a:r>
            <a:br>
              <a:rPr lang="en-US" dirty="0"/>
            </a:br>
            <a:r>
              <a:rPr lang="en-US" dirty="0"/>
              <a:t>                </a:t>
            </a:r>
            <a:r>
              <a:rPr lang="en-US" sz="2200" dirty="0"/>
              <a:t>(Collaboration with AKANKSHA PATEL, Prof </a:t>
            </a:r>
            <a:r>
              <a:rPr lang="en-US" sz="2200" dirty="0" err="1"/>
              <a:t>Mythili</a:t>
            </a:r>
            <a:r>
              <a:rPr lang="en-US" sz="2200" dirty="0"/>
              <a:t> </a:t>
            </a:r>
            <a:r>
              <a:rPr lang="en-US" sz="2200" dirty="0" err="1"/>
              <a:t>Vutukuru</a:t>
            </a:r>
            <a:r>
              <a:rPr lang="en-US" sz="22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5D154-C298-4868-B513-D2A653F7B8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1F5E33-E150-40AD-AED1-474FD7D62C6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90B955-C9ED-49A7-A09A-68106D47F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430" y="3717371"/>
            <a:ext cx="4487509" cy="29874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F7AD46-3229-4834-A1C1-5017C002A4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109" y="3678255"/>
            <a:ext cx="4718455" cy="30256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8B55F4-6E74-49CF-AF0D-B2A5E2052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839" y="925840"/>
            <a:ext cx="3656826" cy="27915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EA86E8-3EB6-4160-B331-03FEB8612F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6499" y="925840"/>
            <a:ext cx="3811961" cy="279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549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9266" y="136526"/>
            <a:ext cx="8686800" cy="639763"/>
          </a:xfrm>
        </p:spPr>
        <p:txBody>
          <a:bodyPr/>
          <a:lstStyle/>
          <a:p>
            <a:r>
              <a:rPr lang="en-US" dirty="0"/>
              <a:t>Edge Computing/Services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0E2A85-C2DA-4C03-B375-33D6A962993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6197953" y="2569870"/>
            <a:ext cx="1967794" cy="9932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 Collapsed Networking  Service</a:t>
            </a:r>
          </a:p>
        </p:txBody>
      </p:sp>
      <p:sp>
        <p:nvSpPr>
          <p:cNvPr id="6" name="Oval 5"/>
          <p:cNvSpPr/>
          <p:nvPr/>
        </p:nvSpPr>
        <p:spPr>
          <a:xfrm>
            <a:off x="1944582" y="5580996"/>
            <a:ext cx="2285833" cy="630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 / Device</a:t>
            </a:r>
          </a:p>
        </p:txBody>
      </p:sp>
      <p:sp>
        <p:nvSpPr>
          <p:cNvPr id="7" name="Oval 6"/>
          <p:cNvSpPr/>
          <p:nvPr/>
        </p:nvSpPr>
        <p:spPr>
          <a:xfrm>
            <a:off x="9122853" y="5858967"/>
            <a:ext cx="2083851" cy="630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 / Device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965117" y="2180284"/>
            <a:ext cx="1576553" cy="1131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Apps / </a:t>
            </a:r>
          </a:p>
          <a:p>
            <a:pPr algn="ctr"/>
            <a:r>
              <a:rPr lang="en-US" dirty="0"/>
              <a:t>Services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3541986" y="3563097"/>
            <a:ext cx="3110329" cy="2049431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  <a:stCxn id="7" idx="1"/>
          </p:cNvCxnSpPr>
          <p:nvPr/>
        </p:nvCxnSpPr>
        <p:spPr>
          <a:xfrm flipH="1" flipV="1">
            <a:off x="7822075" y="3563097"/>
            <a:ext cx="1605951" cy="2388222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214648" y="6032941"/>
            <a:ext cx="2004852" cy="630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User/ Device</a:t>
            </a:r>
          </a:p>
        </p:txBody>
      </p:sp>
      <p:sp>
        <p:nvSpPr>
          <p:cNvPr id="19" name="Oval 18"/>
          <p:cNvSpPr/>
          <p:nvPr/>
        </p:nvSpPr>
        <p:spPr>
          <a:xfrm>
            <a:off x="6826468" y="6011920"/>
            <a:ext cx="2083851" cy="6306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 / Device</a:t>
            </a:r>
          </a:p>
        </p:txBody>
      </p:sp>
      <p:cxnSp>
        <p:nvCxnSpPr>
          <p:cNvPr id="20" name="Straight Arrow Connector 19"/>
          <p:cNvCxnSpPr>
            <a:cxnSpLocks/>
            <a:stCxn id="18" idx="0"/>
          </p:cNvCxnSpPr>
          <p:nvPr/>
        </p:nvCxnSpPr>
        <p:spPr>
          <a:xfrm flipV="1">
            <a:off x="5217074" y="3563097"/>
            <a:ext cx="1833249" cy="2469844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  <a:stCxn id="19" idx="0"/>
          </p:cNvCxnSpPr>
          <p:nvPr/>
        </p:nvCxnSpPr>
        <p:spPr>
          <a:xfrm flipH="1" flipV="1">
            <a:off x="7468072" y="3587406"/>
            <a:ext cx="400322" cy="2424514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724453" y="776289"/>
            <a:ext cx="2317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</a:t>
            </a:r>
            <a:r>
              <a:rPr lang="en-US" dirty="0" err="1"/>
              <a:t>Whatsapp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Twitter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Facebook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Email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18443" y="1818521"/>
            <a:ext cx="342040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Web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VR/AR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VCDN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Banking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Healthcare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Emergency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Traffic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Weather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Pollution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Cognitive Apps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Blockchains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IoT Services (e.g. NB-IoT)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928199" y="3670058"/>
            <a:ext cx="41292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Edge Connectivity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Collapsed 4G/5G Stack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WiFi</a:t>
            </a:r>
            <a:r>
              <a:rPr lang="en-US" dirty="0"/>
              <a:t>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Differential Billing for </a:t>
            </a:r>
          </a:p>
          <a:p>
            <a:r>
              <a:rPr lang="en-US" dirty="0"/>
              <a:t>    Edge Services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9506256" y="3127606"/>
            <a:ext cx="2054773" cy="9932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</a:t>
            </a:r>
          </a:p>
          <a:p>
            <a:pPr algn="ctr"/>
            <a:r>
              <a:rPr lang="en-US" dirty="0"/>
              <a:t>Storage/Content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135552" y="4130855"/>
            <a:ext cx="2995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Wikipedia/</a:t>
            </a:r>
            <a:r>
              <a:rPr lang="en-US" dirty="0" err="1"/>
              <a:t>Ebooks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Newspapers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Cached News/Video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Language Support</a:t>
            </a:r>
          </a:p>
        </p:txBody>
      </p:sp>
      <p:cxnSp>
        <p:nvCxnSpPr>
          <p:cNvPr id="29" name="Straight Arrow Connector 28"/>
          <p:cNvCxnSpPr>
            <a:cxnSpLocks/>
            <a:stCxn id="9" idx="3"/>
            <a:endCxn id="4" idx="1"/>
          </p:cNvCxnSpPr>
          <p:nvPr/>
        </p:nvCxnSpPr>
        <p:spPr>
          <a:xfrm>
            <a:off x="5541670" y="2745820"/>
            <a:ext cx="656283" cy="320664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  <a:stCxn id="4" idx="3"/>
            <a:endCxn id="27" idx="1"/>
          </p:cNvCxnSpPr>
          <p:nvPr/>
        </p:nvCxnSpPr>
        <p:spPr>
          <a:xfrm>
            <a:off x="8165747" y="3066484"/>
            <a:ext cx="1340509" cy="557736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7566055" y="609599"/>
            <a:ext cx="3649982" cy="10024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Remote Cloud</a:t>
            </a:r>
          </a:p>
        </p:txBody>
      </p:sp>
      <p:cxnSp>
        <p:nvCxnSpPr>
          <p:cNvPr id="44" name="Straight Arrow Connector 43"/>
          <p:cNvCxnSpPr>
            <a:cxnSpLocks/>
          </p:cNvCxnSpPr>
          <p:nvPr/>
        </p:nvCxnSpPr>
        <p:spPr>
          <a:xfrm flipH="1">
            <a:off x="7588468" y="1587051"/>
            <a:ext cx="1534385" cy="982819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453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C21B7-331E-425D-BA9B-D53E00612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Thank you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56317-471E-4AA4-8525-261D3FC3B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Questions?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18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65</TotalTime>
  <Words>612</Words>
  <Application>Microsoft Office PowerPoint</Application>
  <PresentationFormat>Widescreen</PresentationFormat>
  <Paragraphs>169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Microsoft YaHei</vt:lpstr>
      <vt:lpstr>SimSun</vt:lpstr>
      <vt:lpstr>Arial</vt:lpstr>
      <vt:lpstr>Times New Roman</vt:lpstr>
      <vt:lpstr>Trebuchet MS</vt:lpstr>
      <vt:lpstr>Tw Cen MT</vt:lpstr>
      <vt:lpstr>Wingdings</vt:lpstr>
      <vt:lpstr>Circuit</vt:lpstr>
      <vt:lpstr>Use Cases (5G / Edge COMPUting)</vt:lpstr>
      <vt:lpstr>Inter-DC Virtual Function Placement &amp; Resource MGMT</vt:lpstr>
      <vt:lpstr>Distributed Functions Virtualization (DFV)</vt:lpstr>
      <vt:lpstr>Distributed SDN for Distributed NFV</vt:lpstr>
      <vt:lpstr>Hierarchical Collapsed Functions (IEEE NFV-SDN’15) </vt:lpstr>
      <vt:lpstr> Generalized  DFV  (IEEE NFV-SDN 2015)  Network, Service, and Application Function VM Partitioning</vt:lpstr>
      <vt:lpstr>Mobility Aware VNF-Placement (IEEE NFV-SDN 2017)                 (Collaboration with AKANKSHA PATEL, Prof Mythili Vutukuru)</vt:lpstr>
      <vt:lpstr>Edge Computing/Services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Cases (5G / Edge COMPUting)</dc:title>
  <dc:creator>maalini</dc:creator>
  <cp:lastModifiedBy>maalini</cp:lastModifiedBy>
  <cp:revision>7</cp:revision>
  <dcterms:created xsi:type="dcterms:W3CDTF">2018-04-24T10:58:37Z</dcterms:created>
  <dcterms:modified xsi:type="dcterms:W3CDTF">2018-04-24T12:04:11Z</dcterms:modified>
</cp:coreProperties>
</file>