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9" r:id="rId3"/>
    <p:sldId id="262" r:id="rId4"/>
    <p:sldId id="261" r:id="rId5"/>
    <p:sldId id="264" r:id="rId6"/>
    <p:sldId id="263" r:id="rId7"/>
    <p:sldId id="266" r:id="rId8"/>
    <p:sldId id="265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425" y="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7066BC-BAD9-4484-A7BF-B902DF9CFE02}" type="datetimeFigureOut">
              <a:rPr lang="fr-FR" smtClean="0"/>
              <a:t>18/02/2018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B5A128-9B63-400C-B2D4-F6467ADC2B4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95539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6B25F-CF0F-4A76-9417-DBE5B0392489}" type="datetime1">
              <a:rPr lang="fr-FR" smtClean="0"/>
              <a:t>18/02/2018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1085A-7B7E-4434-8B27-AD1070653CC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3388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3020F-662B-4C16-89D7-8B1BC503A34F}" type="datetime1">
              <a:rPr lang="fr-FR" smtClean="0"/>
              <a:t>18/02/2018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1085A-7B7E-4434-8B27-AD1070653CC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4079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20413-62EA-4385-BD33-6FC2A39BABB6}" type="datetime1">
              <a:rPr lang="fr-FR" smtClean="0"/>
              <a:t>18/02/2018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1085A-7B7E-4434-8B27-AD1070653CC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6446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8B4B3-C637-463B-885C-FDA8089751FA}" type="datetime1">
              <a:rPr lang="fr-FR" smtClean="0"/>
              <a:t>18/02/2018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1085A-7B7E-4434-8B27-AD1070653CC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3336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94601-B09F-4B56-8337-0CF59EAF3519}" type="datetime1">
              <a:rPr lang="fr-FR" smtClean="0"/>
              <a:t>18/02/2018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1085A-7B7E-4434-8B27-AD1070653CC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7498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0765B-CC75-4FAD-A040-559351C6BDC8}" type="datetime1">
              <a:rPr lang="fr-FR" smtClean="0"/>
              <a:t>18/02/2018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1085A-7B7E-4434-8B27-AD1070653CC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4963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4360A-7E35-4549-AD6D-854E58ADACB9}" type="datetime1">
              <a:rPr lang="fr-FR" smtClean="0"/>
              <a:t>18/02/2018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1085A-7B7E-4434-8B27-AD1070653CC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8891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DDE96-E659-4540-8B0B-4E0DFCF86FBD}" type="datetime1">
              <a:rPr lang="fr-FR" smtClean="0"/>
              <a:t>18/02/2018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1085A-7B7E-4434-8B27-AD1070653CC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2881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D57C8-4FC3-4D04-B2AF-29C0D3F4D8D7}" type="datetime1">
              <a:rPr lang="fr-FR" smtClean="0"/>
              <a:t>18/02/2018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1085A-7B7E-4434-8B27-AD1070653CC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4087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F5E4-D033-407C-96FF-AE377264A578}" type="datetime1">
              <a:rPr lang="fr-FR" smtClean="0"/>
              <a:t>18/02/2018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1085A-7B7E-4434-8B27-AD1070653CC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0959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7F2E4-5BBE-4CB7-8E49-D3D7EDD911B4}" type="datetime1">
              <a:rPr lang="fr-FR" smtClean="0"/>
              <a:t>18/02/2018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1085A-7B7E-4434-8B27-AD1070653CC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4414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F76266-E076-4A66-B4DE-2071F9CE334D}" type="datetime1">
              <a:rPr lang="fr-FR" smtClean="0"/>
              <a:t>18/02/2018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D1085A-7B7E-4434-8B27-AD1070653CC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4394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etini@comsoc.org" TargetMode="External"/><Relationship Id="rId2" Type="http://schemas.openxmlformats.org/officeDocument/2006/relationships/hyperlink" Target="http://ni.committees.comsoc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ppersideconferences.com/ainet/index.html" TargetMode="External"/><Relationship Id="rId2" Type="http://schemas.openxmlformats.org/officeDocument/2006/relationships/hyperlink" Target="https://www.icin-conference.org/NI2018/NI2018.php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hyperlink" Target="https://www.comsoc.org/jsac/cfp/artificial-intelligence-and-machine-learning-networking-and-communications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ctrTitle"/>
          </p:nvPr>
        </p:nvSpPr>
        <p:spPr>
          <a:xfrm>
            <a:off x="230172" y="2060848"/>
            <a:ext cx="8676456" cy="2664297"/>
          </a:xfrm>
        </p:spPr>
        <p:txBody>
          <a:bodyPr>
            <a:noAutofit/>
          </a:bodyPr>
          <a:lstStyle/>
          <a:p>
            <a:r>
              <a:rPr lang="en-US" sz="5400" b="1" dirty="0" smtClean="0">
                <a:solidFill>
                  <a:srgbClr val="0070C0"/>
                </a:solidFill>
              </a:rPr>
              <a:t>Network </a:t>
            </a:r>
            <a:r>
              <a:rPr lang="en-US" sz="5400" b="1" dirty="0">
                <a:solidFill>
                  <a:srgbClr val="0070C0"/>
                </a:solidFill>
              </a:rPr>
              <a:t>Intelligence</a:t>
            </a:r>
            <a:r>
              <a:rPr lang="en-US" sz="4800" b="1" dirty="0">
                <a:solidFill>
                  <a:srgbClr val="0070C0"/>
                </a:solidFill>
              </a:rPr>
              <a:t/>
            </a:r>
            <a:br>
              <a:rPr lang="en-US" sz="4800" b="1" dirty="0">
                <a:solidFill>
                  <a:srgbClr val="0070C0"/>
                </a:solidFill>
              </a:rPr>
            </a:br>
            <a:r>
              <a:rPr lang="en-US" sz="4800" b="1" dirty="0"/>
              <a:t>Emerging </a:t>
            </a:r>
            <a:r>
              <a:rPr lang="en-US" sz="4800" b="1"/>
              <a:t>Technology </a:t>
            </a:r>
            <a:r>
              <a:rPr lang="en-US" sz="4800" b="1" smtClean="0"/>
              <a:t>Initiative</a:t>
            </a:r>
            <a:br>
              <a:rPr lang="en-US" sz="4800" b="1" smtClean="0"/>
            </a:br>
            <a:r>
              <a:rPr lang="en-US" sz="4800" b="1" smtClean="0"/>
              <a:t>(</a:t>
            </a:r>
            <a:r>
              <a:rPr lang="en-US" sz="4800" b="1" smtClean="0"/>
              <a:t>NI-ETI)</a:t>
            </a:r>
            <a:endParaRPr lang="en-US" sz="48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1085A-7B7E-4434-8B27-AD1070653CC9}" type="slidenum">
              <a:rPr lang="fr-FR" smtClean="0"/>
              <a:t>1</a:t>
            </a:fld>
            <a:endParaRPr lang="fr-FR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32656"/>
            <a:ext cx="3081395" cy="1190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097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24879C-290F-4CAB-8226-86BA821F86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ETI Network </a:t>
            </a:r>
            <a:r>
              <a:rPr lang="en-US" dirty="0"/>
              <a:t>Intelligence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A62F46-492B-472A-BD05-8D43F40DEC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844824"/>
            <a:ext cx="8229600" cy="3384376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New</a:t>
            </a:r>
            <a:r>
              <a:rPr lang="en-US" dirty="0"/>
              <a:t> community and initiative focused on Network Intelligence</a:t>
            </a:r>
          </a:p>
          <a:p>
            <a:pPr lvl="1"/>
            <a:r>
              <a:rPr lang="en-US" dirty="0" smtClean="0"/>
              <a:t>Approved </a:t>
            </a:r>
            <a:r>
              <a:rPr lang="en-US" dirty="0"/>
              <a:t>by </a:t>
            </a:r>
            <a:r>
              <a:rPr lang="en-US" dirty="0" smtClean="0"/>
              <a:t>IEEE </a:t>
            </a:r>
            <a:r>
              <a:rPr lang="en-US" dirty="0" err="1" smtClean="0"/>
              <a:t>ComSoc</a:t>
            </a:r>
            <a:r>
              <a:rPr lang="en-US" dirty="0" smtClean="0"/>
              <a:t> on December 2017</a:t>
            </a:r>
            <a:endParaRPr lang="en-US" dirty="0"/>
          </a:p>
          <a:p>
            <a:pPr lvl="1"/>
            <a:r>
              <a:rPr lang="en-US" dirty="0" smtClean="0"/>
              <a:t>It inherits </a:t>
            </a:r>
            <a:r>
              <a:rPr lang="en-US" dirty="0"/>
              <a:t>from TCAC – Technical sub-Committee on Autonomic Communications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A25361-A4E0-4EEF-9D75-612F2A4527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2</a:t>
            </a:fld>
            <a:endParaRPr lang="pt-BR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1449924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1116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462EA6-1D4D-4CA4-A049-A8E8C1FED9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en-US" dirty="0"/>
              <a:t>Mission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F71EF1-163D-4E5C-8F88-3823E71A9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3</a:t>
            </a:fld>
            <a:endParaRPr lang="pt-BR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1E0F40F-207D-4C72-9A91-009BA1B25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457200" algn="l"/>
              </a:tabLst>
            </a:pPr>
            <a:r>
              <a:rPr lang="en-US" altLang="en-US" b="1" dirty="0">
                <a:solidFill>
                  <a:srgbClr val="0070C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To support and endorse research in the domain of artificial intelligence for </a:t>
            </a:r>
            <a:r>
              <a:rPr lang="en-US" altLang="en-US" b="1" dirty="0" smtClean="0">
                <a:solidFill>
                  <a:srgbClr val="0070C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future </a:t>
            </a:r>
            <a:r>
              <a:rPr lang="en-US" altLang="en-US" b="1" dirty="0" err="1" smtClean="0">
                <a:solidFill>
                  <a:srgbClr val="FF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softwarized</a:t>
            </a:r>
            <a:r>
              <a:rPr lang="en-US" altLang="en-US" b="1" dirty="0" smtClean="0">
                <a:solidFill>
                  <a:srgbClr val="FF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altLang="en-US" b="1" dirty="0" smtClean="0">
                <a:solidFill>
                  <a:srgbClr val="0070C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and </a:t>
            </a:r>
            <a:r>
              <a:rPr lang="en-US" altLang="en-US" b="1" dirty="0" smtClean="0">
                <a:solidFill>
                  <a:srgbClr val="FF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sliced</a:t>
            </a:r>
            <a:r>
              <a:rPr lang="en-US" altLang="en-US" b="1" dirty="0" smtClean="0">
                <a:solidFill>
                  <a:srgbClr val="0070C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 networks</a:t>
            </a:r>
            <a:endParaRPr lang="en-US" altLang="en-US" b="1" dirty="0">
              <a:solidFill>
                <a:srgbClr val="0070C0"/>
              </a:solidFill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457200" algn="l"/>
              </a:tabLst>
            </a:pPr>
            <a:endParaRPr lang="en-US" altLang="en-US" dirty="0"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457200" algn="l"/>
              </a:tabLst>
            </a:pPr>
            <a:r>
              <a:rPr lang="en-US" altLang="en-US" dirty="0">
                <a:ea typeface="Times New Roman" panose="02020603050405020304" pitchFamily="18" charset="0"/>
                <a:cs typeface="Arial" panose="020B0604020202020204" pitchFamily="34" charset="0"/>
              </a:rPr>
              <a:t>The advent of the emerging networks, massively “</a:t>
            </a:r>
            <a:r>
              <a:rPr lang="en-US" altLang="en-US" dirty="0" err="1" smtClean="0">
                <a:ea typeface="Times New Roman" panose="02020603050405020304" pitchFamily="18" charset="0"/>
                <a:cs typeface="Arial" panose="020B0604020202020204" pitchFamily="34" charset="0"/>
              </a:rPr>
              <a:t>softwarized”and</a:t>
            </a:r>
            <a:r>
              <a:rPr lang="en-US" altLang="en-US" dirty="0" smtClean="0">
                <a:ea typeface="Times New Roman" panose="02020603050405020304" pitchFamily="18" charset="0"/>
                <a:cs typeface="Arial" panose="020B0604020202020204" pitchFamily="34" charset="0"/>
              </a:rPr>
              <a:t> “sliced” </a:t>
            </a:r>
            <a:r>
              <a:rPr lang="en-US" altLang="en-US" dirty="0">
                <a:ea typeface="Times New Roman" panose="02020603050405020304" pitchFamily="18" charset="0"/>
                <a:cs typeface="Arial" panose="020B0604020202020204" pitchFamily="34" charset="0"/>
              </a:rPr>
              <a:t>require and are the opportunity to embed of the intelligence in the network.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457200" algn="l"/>
              </a:tabLst>
            </a:pPr>
            <a:endParaRPr lang="en-US" altLang="en-US" sz="4000" dirty="0"/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457200" algn="l"/>
              </a:tabLst>
            </a:pPr>
            <a:r>
              <a:rPr lang="en-US" altLang="en-US" dirty="0">
                <a:ea typeface="Times New Roman" panose="02020603050405020304" pitchFamily="18" charset="0"/>
                <a:cs typeface="Arial" panose="020B0604020202020204" pitchFamily="34" charset="0"/>
              </a:rPr>
              <a:t> Network intelligence will allow:</a:t>
            </a:r>
            <a:endParaRPr lang="en-US" altLang="en-US" sz="4000" dirty="0"/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altLang="en-US" dirty="0">
                <a:ea typeface="Times New Roman" panose="02020603050405020304" pitchFamily="18" charset="0"/>
                <a:cs typeface="Arial" panose="020B0604020202020204" pitchFamily="34" charset="0"/>
              </a:rPr>
              <a:t>Faster deployment (from months down to minutes)</a:t>
            </a:r>
            <a:endParaRPr lang="en-US" altLang="en-US" sz="3600" dirty="0"/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altLang="en-US" dirty="0">
                <a:cs typeface="Arial" panose="020B0604020202020204" pitchFamily="34" charset="0"/>
              </a:rPr>
              <a:t>Continuous provisioning in line with the dynamic nature of network functions subject to up and down scaling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altLang="en-US" dirty="0">
                <a:cs typeface="Arial" panose="020B0604020202020204" pitchFamily="34" charset="0"/>
              </a:rPr>
              <a:t>End-to-end orchestration to ensure coherent deployment of IT and network infrastructures and service chains for example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altLang="en-US" dirty="0">
                <a:cs typeface="Arial" panose="020B0604020202020204" pitchFamily="34" charset="0"/>
              </a:rPr>
              <a:t>Ensure resiliency of networks and service </a:t>
            </a:r>
            <a:r>
              <a:rPr lang="en-US" altLang="en-US" dirty="0" smtClean="0">
                <a:cs typeface="Arial" panose="020B0604020202020204" pitchFamily="34" charset="0"/>
              </a:rPr>
              <a:t>availability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altLang="en-US" dirty="0" smtClean="0">
                <a:cs typeface="Arial" panose="020B0604020202020204" pitchFamily="34" charset="0"/>
              </a:rPr>
              <a:t>Data fusion based management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altLang="en-US" dirty="0" smtClean="0">
                <a:cs typeface="Arial" panose="020B0604020202020204" pitchFamily="34" charset="0"/>
              </a:rPr>
              <a:t>Etc.</a:t>
            </a:r>
            <a:endParaRPr lang="en-US" altLang="en-US" dirty="0">
              <a:cs typeface="Arial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1449924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558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FEDD1F-08E0-4384-8493-1723B58751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634082"/>
          </a:xfrm>
        </p:spPr>
        <p:txBody>
          <a:bodyPr>
            <a:normAutofit fontScale="90000"/>
          </a:bodyPr>
          <a:lstStyle/>
          <a:p>
            <a:r>
              <a:rPr lang="en-US" dirty="0"/>
              <a:t>Officers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2D0293-DF7A-4554-BCAA-B4A6FCE93F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3124944"/>
          </a:xfrm>
        </p:spPr>
        <p:txBody>
          <a:bodyPr/>
          <a:lstStyle/>
          <a:p>
            <a:r>
              <a:rPr lang="en-US" b="1" dirty="0"/>
              <a:t>Chair</a:t>
            </a:r>
            <a:r>
              <a:rPr lang="en-US" dirty="0"/>
              <a:t> | Imen </a:t>
            </a:r>
            <a:r>
              <a:rPr lang="en-US" dirty="0" err="1"/>
              <a:t>Grida</a:t>
            </a:r>
            <a:r>
              <a:rPr lang="en-US" dirty="0"/>
              <a:t> Yahia</a:t>
            </a:r>
          </a:p>
          <a:p>
            <a:r>
              <a:rPr lang="en-US" b="1" dirty="0"/>
              <a:t>Vice Chair</a:t>
            </a:r>
            <a:r>
              <a:rPr lang="en-US" dirty="0"/>
              <a:t> | Mohamed Faten Zhani</a:t>
            </a:r>
          </a:p>
          <a:p>
            <a:r>
              <a:rPr lang="en-US" b="1" dirty="0"/>
              <a:t>Technical Program Chair</a:t>
            </a:r>
            <a:r>
              <a:rPr lang="en-US" dirty="0"/>
              <a:t> | Noura Limam</a:t>
            </a:r>
          </a:p>
          <a:p>
            <a:r>
              <a:rPr lang="en-US" b="1" dirty="0"/>
              <a:t>Standards </a:t>
            </a:r>
            <a:r>
              <a:rPr lang="en-US" b="1"/>
              <a:t>Liaison</a:t>
            </a:r>
            <a:r>
              <a:rPr lang="en-US"/>
              <a:t> </a:t>
            </a:r>
            <a:r>
              <a:rPr lang="en-US"/>
              <a:t>| </a:t>
            </a:r>
            <a:r>
              <a:rPr lang="en-US" dirty="0"/>
              <a:t>Laurent Ciavaglia</a:t>
            </a:r>
          </a:p>
          <a:p>
            <a:r>
              <a:rPr lang="en-US" b="1" dirty="0"/>
              <a:t>Secretary</a:t>
            </a:r>
            <a:r>
              <a:rPr lang="en-US" dirty="0"/>
              <a:t> | Weverton </a:t>
            </a:r>
            <a:r>
              <a:rPr lang="en-US" dirty="0" err="1"/>
              <a:t>Cordeiro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DCF9DC-F5B6-44FB-BBDD-376274754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4</a:t>
            </a:fld>
            <a:endParaRPr lang="pt-BR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1449924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7245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676456" cy="5563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1449924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1085A-7B7E-4434-8B27-AD1070653CC9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045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CACBF0D-B4E4-4370-A7C4-F032A0DD2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260648"/>
            <a:ext cx="8138864" cy="868958"/>
          </a:xfrm>
        </p:spPr>
        <p:txBody>
          <a:bodyPr/>
          <a:lstStyle/>
          <a:p>
            <a:r>
              <a:rPr lang="en-US" dirty="0"/>
              <a:t>Participation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7B3443B-D56F-4D88-A66F-E357C1D8B5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8282880" cy="1828799"/>
          </a:xfrm>
        </p:spPr>
        <p:txBody>
          <a:bodyPr/>
          <a:lstStyle/>
          <a:p>
            <a:r>
              <a:rPr lang="en-US" dirty="0"/>
              <a:t>Open to everyone willing to actively participate in the ETI activities</a:t>
            </a:r>
          </a:p>
          <a:p>
            <a:pPr lvl="1"/>
            <a:r>
              <a:rPr lang="en-US" dirty="0"/>
              <a:t>Interested? contact the chairs!</a:t>
            </a:r>
          </a:p>
          <a:p>
            <a:pPr lvl="1"/>
            <a:endParaRPr lang="en-US" dirty="0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251520" y="3586956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More information ?</a:t>
            </a:r>
            <a:endParaRPr lang="en-US" dirty="0"/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251520" y="4509120"/>
            <a:ext cx="8229600" cy="1944216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>
              <a:hlinkClick r:id="rId2"/>
            </a:endParaRPr>
          </a:p>
          <a:p>
            <a:r>
              <a:rPr lang="en-US" smtClean="0"/>
              <a:t>NI Website:  </a:t>
            </a:r>
            <a:r>
              <a:rPr lang="en-US" smtClean="0">
                <a:hlinkClick r:id="rId2"/>
              </a:rPr>
              <a:t>http</a:t>
            </a:r>
            <a:r>
              <a:rPr lang="en-US" dirty="0" smtClean="0">
                <a:hlinkClick r:id="rId2"/>
              </a:rPr>
              <a:t>://</a:t>
            </a:r>
            <a:r>
              <a:rPr lang="en-US" smtClean="0">
                <a:hlinkClick r:id="rId2"/>
              </a:rPr>
              <a:t>ni.committees.comsoc.org</a:t>
            </a:r>
            <a:r>
              <a:rPr lang="en-US" smtClean="0">
                <a:hlinkClick r:id="rId2"/>
              </a:rPr>
              <a:t>/</a:t>
            </a:r>
            <a:endParaRPr lang="en-US" smtClean="0"/>
          </a:p>
          <a:p>
            <a:r>
              <a:rPr lang="en-US" smtClean="0"/>
              <a:t>NI Mailing List</a:t>
            </a:r>
            <a:r>
              <a:rPr lang="en-US"/>
              <a:t>: </a:t>
            </a:r>
            <a:endParaRPr lang="en-US" smtClean="0"/>
          </a:p>
          <a:p>
            <a:pPr lvl="1"/>
            <a:r>
              <a:rPr lang="en-US" smtClean="0">
                <a:hlinkClick r:id="rId3"/>
              </a:rPr>
              <a:t>etini@comsoc.org</a:t>
            </a:r>
            <a:endParaRPr lang="en-US" smtClean="0"/>
          </a:p>
          <a:p>
            <a:pPr lvl="1"/>
            <a:r>
              <a:rPr lang="en-US" smtClean="0"/>
              <a:t>To subscibre to the mailing list, please contact NI officers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1449924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1085A-7B7E-4434-8B27-AD1070653CC9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3551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AB14501-F7B5-47B8-8B21-DFB42900E8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196752"/>
            <a:ext cx="8138864" cy="5040560"/>
          </a:xfrm>
        </p:spPr>
        <p:txBody>
          <a:bodyPr>
            <a:normAutofit fontScale="62500" lnSpcReduction="20000"/>
          </a:bodyPr>
          <a:lstStyle/>
          <a:p>
            <a:r>
              <a:rPr lang="en-US" b="1" smtClean="0"/>
              <a:t>1</a:t>
            </a:r>
            <a:r>
              <a:rPr lang="en-US" b="1" baseline="30000" smtClean="0"/>
              <a:t>st</a:t>
            </a:r>
            <a:r>
              <a:rPr lang="en-US" b="1" smtClean="0"/>
              <a:t> International </a:t>
            </a:r>
            <a:r>
              <a:rPr lang="en-US" b="1" dirty="0"/>
              <a:t>Workshop on Network Intelligence (NI)</a:t>
            </a:r>
          </a:p>
          <a:p>
            <a:pPr lvl="1"/>
            <a:r>
              <a:rPr lang="en-US" dirty="0"/>
              <a:t>Co-located with ICIN conference, 19-22 February 2018, Paris</a:t>
            </a:r>
          </a:p>
          <a:p>
            <a:pPr marL="457200" lvl="1" indent="0">
              <a:buNone/>
            </a:pPr>
            <a:r>
              <a:rPr lang="en-US" dirty="0">
                <a:hlinkClick r:id="rId2"/>
              </a:rPr>
              <a:t>https://www.icin-conference.org/NI2018/NI2018.php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r>
              <a:rPr lang="en-US" b="1" dirty="0"/>
              <a:t>3</a:t>
            </a:r>
            <a:r>
              <a:rPr lang="en-US" b="1" baseline="30000" dirty="0"/>
              <a:t>rd</a:t>
            </a:r>
            <a:r>
              <a:rPr lang="en-US" b="1" dirty="0"/>
              <a:t> International Workshop on Management of 5G Networks (5GMAN)</a:t>
            </a:r>
          </a:p>
          <a:p>
            <a:pPr lvl="1"/>
            <a:r>
              <a:rPr lang="en-US" dirty="0"/>
              <a:t>Co-located with NMOS 2018 conference, 23-27 April 2018, Taipei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b="1" dirty="0"/>
              <a:t>AI Net 2018 Conference</a:t>
            </a:r>
          </a:p>
          <a:p>
            <a:pPr lvl="1"/>
            <a:r>
              <a:rPr lang="en-US" dirty="0"/>
              <a:t>Co-located with MPLS+SDN+NFV conference, 10-13 April 2018, Paris</a:t>
            </a:r>
          </a:p>
          <a:p>
            <a:pPr marL="457200" lvl="1" indent="0">
              <a:buNone/>
            </a:pPr>
            <a:r>
              <a:rPr lang="en-US" dirty="0">
                <a:hlinkClick r:id="rId3"/>
              </a:rPr>
              <a:t>http://www.uppersideconferences.com/ainet/index.html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r>
              <a:rPr lang="en-US" b="1" dirty="0"/>
              <a:t>Standards areas where members contribute</a:t>
            </a:r>
            <a:r>
              <a:rPr lang="en-US" dirty="0"/>
              <a:t>: IETF/IRTF, ETSI, IEEE…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b="1" dirty="0"/>
              <a:t>Future Special Issues in IEEE </a:t>
            </a:r>
            <a:r>
              <a:rPr lang="en-US" b="1" dirty="0" err="1"/>
              <a:t>ComSoc</a:t>
            </a:r>
            <a:r>
              <a:rPr lang="en-US" b="1" dirty="0"/>
              <a:t> journals </a:t>
            </a:r>
            <a:r>
              <a:rPr lang="en-US" b="1"/>
              <a:t>and </a:t>
            </a:r>
            <a:r>
              <a:rPr lang="en-US" b="1" smtClean="0"/>
              <a:t>magazines</a:t>
            </a:r>
          </a:p>
          <a:p>
            <a:pPr lvl="1"/>
            <a:r>
              <a:rPr lang="en-US" b="1" smtClean="0"/>
              <a:t>Call </a:t>
            </a:r>
            <a:r>
              <a:rPr lang="en-US" b="1" dirty="0"/>
              <a:t>for Papers on </a:t>
            </a:r>
            <a:r>
              <a:rPr lang="en-US" b="1" i="1" dirty="0"/>
              <a:t>Artificial Intelligence and Machine Learning for Networking </a:t>
            </a:r>
            <a:r>
              <a:rPr lang="en-US" b="1" i="1"/>
              <a:t>and </a:t>
            </a:r>
            <a:r>
              <a:rPr lang="en-US" b="1" i="1" smtClean="0"/>
              <a:t>Communications: </a:t>
            </a:r>
            <a:r>
              <a:rPr lang="en-US" u="sng" smtClean="0">
                <a:hlinkClick r:id="rId4"/>
              </a:rPr>
              <a:t>https</a:t>
            </a:r>
            <a:r>
              <a:rPr lang="en-US" u="sng" dirty="0">
                <a:hlinkClick r:id="rId4"/>
              </a:rPr>
              <a:t>://www.comsoc.org/jsac/cfp/artificial-intelligence-and-machine-learning-networking-and-communications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en-US" b="1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CACBF0D-B4E4-4370-A7C4-F032A0DD2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260648"/>
            <a:ext cx="8138864" cy="868958"/>
          </a:xfrm>
        </p:spPr>
        <p:txBody>
          <a:bodyPr/>
          <a:lstStyle/>
          <a:p>
            <a:r>
              <a:rPr lang="en-US" dirty="0"/>
              <a:t>Some ongoing activities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7" y="183227"/>
            <a:ext cx="1449924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1085A-7B7E-4434-8B27-AD1070653CC9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39097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539552" y="2996952"/>
            <a:ext cx="8229600" cy="1143000"/>
          </a:xfrm>
        </p:spPr>
        <p:txBody>
          <a:bodyPr/>
          <a:lstStyle/>
          <a:p>
            <a:r>
              <a:rPr lang="en-US" dirty="0" smtClean="0"/>
              <a:t>Thank You </a:t>
            </a:r>
            <a:endParaRPr lang="fr-FR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1085A-7B7E-4434-8B27-AD1070653CC9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233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258</Words>
  <Application>Microsoft Office PowerPoint</Application>
  <PresentationFormat>On-screen Show (4:3)</PresentationFormat>
  <Paragraphs>57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Thème Office</vt:lpstr>
      <vt:lpstr>Network Intelligence Emerging Technology Initiative (NI-ETI)</vt:lpstr>
      <vt:lpstr>ETI Network Intelligence </vt:lpstr>
      <vt:lpstr>Mission</vt:lpstr>
      <vt:lpstr>Officers</vt:lpstr>
      <vt:lpstr>PowerPoint Presentation</vt:lpstr>
      <vt:lpstr>Participation</vt:lpstr>
      <vt:lpstr>Some ongoing activities</vt:lpstr>
      <vt:lpstr>Thank You </vt:lpstr>
    </vt:vector>
  </TitlesOfParts>
  <Company>Orange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Network Intelligence Emerging Technology Initiative</dc:title>
  <dc:creator>GRIDA BEN YAHIA Imen IMT/OLN</dc:creator>
  <cp:lastModifiedBy>Mohamed Faten Zhani</cp:lastModifiedBy>
  <cp:revision>14</cp:revision>
  <dcterms:created xsi:type="dcterms:W3CDTF">2018-02-18T21:09:30Z</dcterms:created>
  <dcterms:modified xsi:type="dcterms:W3CDTF">2018-02-19T01:10:15Z</dcterms:modified>
</cp:coreProperties>
</file>