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1" r:id="rId2"/>
    <p:sldId id="267" r:id="rId3"/>
    <p:sldId id="266" r:id="rId4"/>
    <p:sldId id="262" r:id="rId5"/>
    <p:sldId id="272" r:id="rId6"/>
    <p:sldId id="264" r:id="rId7"/>
    <p:sldId id="263" r:id="rId8"/>
    <p:sldId id="273" r:id="rId9"/>
    <p:sldId id="265" r:id="rId10"/>
    <p:sldId id="27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5942" autoAdjust="0"/>
  </p:normalViewPr>
  <p:slideViewPr>
    <p:cSldViewPr snapToGrid="0">
      <p:cViewPr varScale="1">
        <p:scale>
          <a:sx n="65" d="100"/>
          <a:sy n="65" d="100"/>
        </p:scale>
        <p:origin x="64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35AC85-FDB8-46E1-A66F-777E0791DF2D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F66BB-7A9E-46D5-B3BA-79069D821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047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FF66BB-7A9E-46D5-B3BA-79069D8216E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505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F0B1D-7291-4DAC-B5AE-BB86B41DB5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5EE9E8-ABC7-4FD9-BA02-183AF60BAC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8194A-7AE8-49FC-B634-9423A3A27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3118-C66E-4A57-BE7E-5EC218AA06F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3E5C4-93FE-479D-A92E-01B7D14F1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BFE60-D8E5-40B3-A696-46AEA3AB5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7482E-FFB9-405B-8B47-C8D5B0EC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640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B4311-776D-4F94-B21D-81B40CE0E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7B95E2-7C09-4A7A-A5F2-6A99B4EDCD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FC48B-8DD0-427B-A2AD-C5EDBC7B8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3118-C66E-4A57-BE7E-5EC218AA06F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0A175-4C73-492A-8832-AEF7E1B6F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7D571F-A42B-4DE8-A4BC-340FAFD23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7482E-FFB9-405B-8B47-C8D5B0EC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293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14DE22-6427-44DB-AAF6-2CBE70F3B7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B62B9D-0001-425F-8513-6D83C13B93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3AFE36-DA85-4D1F-A606-21AC58749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3118-C66E-4A57-BE7E-5EC218AA06F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C15358-7B94-4163-B473-F691AF32D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560822-67BF-420D-AEC9-6888F7676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7482E-FFB9-405B-8B47-C8D5B0EC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894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E4B90-0108-4900-8C71-5D3A0E625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57"/>
            <a:ext cx="105156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147B48-0368-4674-8194-58A7AD3D2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3040"/>
            <a:ext cx="10515600" cy="479145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424F69-DE1F-44CB-9C08-C601E0ABF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3118-C66E-4A57-BE7E-5EC218AA06F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D663E1-94DD-4862-8B33-EA3D42B22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C91EEA-FF5F-4420-B4C3-92CFBC528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7482E-FFB9-405B-8B47-C8D5B0EC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712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051F5-E06C-4E69-85C5-572D7590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3CD5A-3D19-47C4-A564-597ABAA780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4BDD4A-B7A4-45FF-AA30-229C5DDEF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3118-C66E-4A57-BE7E-5EC218AA06F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8254AC-AADB-4F49-B0D0-72BDC3D3B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77584A-4C20-4180-8847-819F3ED26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7482E-FFB9-405B-8B47-C8D5B0EC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384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21B49-E489-4177-B380-98322DD61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A2D26-3419-4D90-8DC0-5B34ED65A0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94908-BA53-4988-9658-63840180E0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C78B0-BCF5-4F53-8504-9602E5605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3118-C66E-4A57-BE7E-5EC218AA06F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A77D69-981A-48F0-AB50-32BBC578E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4DA384-1558-4452-84E2-3560BB0E2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7482E-FFB9-405B-8B47-C8D5B0EC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889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1D6AC-5E45-4005-A266-380088D46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AA8BA5-4FF9-4703-923B-56F374EC8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4E8B6D-D7CD-4644-8ED4-67AABAE4E6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5D9B27-96EE-4387-8F86-F9D703C1B8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8CCDE3-2F8D-4215-8F54-1D014853CF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A19747-9406-4A35-89F7-F08090439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3118-C66E-4A57-BE7E-5EC218AA06F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B46350-EBFE-4D22-8A42-8224019EE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AC1D90-80C2-46E8-8EB3-D04995B98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7482E-FFB9-405B-8B47-C8D5B0EC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380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0659E-0FDE-4492-ACA0-95B7D9F86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56B765-D33E-471E-9C7D-5EC19C88F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3118-C66E-4A57-BE7E-5EC218AA06F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D9825E-251A-4A77-B643-71A9608E8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2BB0C0-CDAF-4DB5-9BEE-2500364CB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7482E-FFB9-405B-8B47-C8D5B0EC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707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36A41A-1252-4AB1-A8D2-1353944AE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3118-C66E-4A57-BE7E-5EC218AA06F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B4CC55-4318-4AFF-AB98-33559ADBF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C2AB8D-B8DE-41DB-AEA5-94E285EF1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7482E-FFB9-405B-8B47-C8D5B0EC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303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0E57B-2376-476F-9CB5-D76BCDB4C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FE8B2-4E00-4FE1-B074-E8CBFBE296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791233-EA80-4135-BFF5-FF10F04F9C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A46BA8-216F-43AD-B9A3-6E9578D48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3118-C66E-4A57-BE7E-5EC218AA06F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7945F4-D17B-49D2-A469-52647DD70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AFE07C-884D-478F-8512-E89B2323B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7482E-FFB9-405B-8B47-C8D5B0EC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014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0DABC-2F9B-4F08-AB71-D8589BC10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5FD8E3-EFBC-4835-B9EB-FFA579F751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E6A49D-9815-4EB3-A171-20AABF67F8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BB00DD-0322-4C8C-8718-C23FCF36D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3118-C66E-4A57-BE7E-5EC218AA06F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871B57-94B8-4EC9-BA19-87070F4E0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7CCE2B-15EC-413E-A22F-A5AAF8A5C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7482E-FFB9-405B-8B47-C8D5B0EC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70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75F74-8FE7-4E54-990A-CE90C8DDB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9ADF9-B0F6-429E-8960-853C1D1261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3B33D3-22E6-410F-95BA-98D37767D9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33118-C66E-4A57-BE7E-5EC218AA06F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65B27-967C-4FDA-81EB-7F865E2F8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4ABAEF-B8DC-4087-858F-69028BA9B2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7482E-FFB9-405B-8B47-C8D5B0EC0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778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CD9B7-FB11-4CFE-AA3F-123403F003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BE" sz="3600" b="1" dirty="0"/>
              <a:t>Beyond </a:t>
            </a:r>
            <a:r>
              <a:rPr lang="fr-BE" sz="3600" b="1" dirty="0" err="1"/>
              <a:t>Cognitivism</a:t>
            </a:r>
            <a:endParaRPr lang="en-US" sz="36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28FFE6-DAD0-4FB9-8D16-9F256222EA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BE" dirty="0"/>
              <a:t>IRTF NMRG Workshop on Network Intelligence</a:t>
            </a:r>
          </a:p>
          <a:p>
            <a:r>
              <a:rPr lang="fr-BE" dirty="0"/>
              <a:t>Dimitri Papadimitriou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320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CB4F1-0674-48BD-9985-9DF64A4CB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Documentation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681AF9-DE14-436E-BEC0-61DC68A42F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>
                <a:solidFill>
                  <a:srgbClr val="0070C0"/>
                </a:solidFill>
              </a:rPr>
              <a:t>Lessons learned </a:t>
            </a:r>
            <a:r>
              <a:rPr lang="en-US" sz="2000" b="1" dirty="0"/>
              <a:t>from "running" or previous projects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800" dirty="0"/>
              <a:t>    + some elements of common terminology, criteria and metrics, etc.</a:t>
            </a:r>
            <a:endParaRPr lang="en-US" sz="2400" dirty="0"/>
          </a:p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0070C0"/>
                </a:solidFill>
              </a:rPr>
              <a:t>Overall finality and utility of "network intelligence" …  common design goals</a:t>
            </a:r>
          </a:p>
          <a:p>
            <a:pPr lvl="1"/>
            <a:r>
              <a:rPr lang="fr-BE" sz="1800" dirty="0" err="1"/>
              <a:t>Understanding</a:t>
            </a:r>
            <a:r>
              <a:rPr lang="fr-BE" sz="1800" dirty="0"/>
              <a:t> of </a:t>
            </a:r>
            <a:r>
              <a:rPr lang="fr-BE" sz="1800" dirty="0" err="1"/>
              <a:t>current</a:t>
            </a:r>
            <a:r>
              <a:rPr lang="fr-BE" sz="1800" dirty="0"/>
              <a:t> management </a:t>
            </a:r>
            <a:r>
              <a:rPr lang="fr-BE" sz="1800" dirty="0" err="1"/>
              <a:t>systems</a:t>
            </a:r>
            <a:r>
              <a:rPr lang="fr-BE" sz="1800" dirty="0"/>
              <a:t> (</a:t>
            </a:r>
            <a:r>
              <a:rPr lang="fr-BE" sz="1800" dirty="0" err="1"/>
              <a:t>models</a:t>
            </a:r>
            <a:r>
              <a:rPr lang="fr-BE" sz="1800" dirty="0"/>
              <a:t>, </a:t>
            </a:r>
            <a:r>
              <a:rPr lang="fr-BE" sz="1800" dirty="0" err="1"/>
              <a:t>procedures</a:t>
            </a:r>
            <a:r>
              <a:rPr lang="fr-BE" sz="1800" dirty="0"/>
              <a:t>, etc.) and </a:t>
            </a:r>
            <a:r>
              <a:rPr lang="fr-BE" sz="1800" dirty="0" err="1"/>
              <a:t>their</a:t>
            </a:r>
            <a:r>
              <a:rPr lang="fr-BE" sz="1800" dirty="0"/>
              <a:t> </a:t>
            </a:r>
            <a:r>
              <a:rPr lang="fr-BE" sz="1800" dirty="0" err="1"/>
              <a:t>limits</a:t>
            </a:r>
            <a:endParaRPr lang="fr-BE" sz="1800" dirty="0"/>
          </a:p>
          <a:p>
            <a:pPr lvl="1"/>
            <a:r>
              <a:rPr lang="fr-BE" sz="1800" dirty="0"/>
              <a:t>Design goals</a:t>
            </a:r>
            <a:endParaRPr lang="en-US" sz="1800" dirty="0"/>
          </a:p>
          <a:p>
            <a:pPr lvl="2"/>
            <a:r>
              <a:rPr lang="en-US" sz="1600" dirty="0"/>
              <a:t>Fundamental evolution from edges/periphery towards core </a:t>
            </a:r>
          </a:p>
          <a:p>
            <a:pPr lvl="2">
              <a:buFont typeface="Calibri" panose="020F0502020204030204" pitchFamily="34" charset="0"/>
              <a:buChar char="‖"/>
            </a:pPr>
            <a:r>
              <a:rPr lang="en-US" sz="1600" b="1" dirty="0"/>
              <a:t>or</a:t>
            </a:r>
            <a:r>
              <a:rPr lang="en-US" sz="1600" dirty="0"/>
              <a:t> incremental improvement network management functionality ?</a:t>
            </a:r>
          </a:p>
          <a:p>
            <a:pPr lvl="2"/>
            <a:r>
              <a:rPr lang="en-US" sz="1600" dirty="0"/>
              <a:t>Towards synthesis of cognitivism and connectionism </a:t>
            </a:r>
          </a:p>
          <a:p>
            <a:pPr lvl="2">
              <a:buFont typeface="Calibri" panose="020F0502020204030204" pitchFamily="34" charset="0"/>
              <a:buChar char="‖"/>
            </a:pPr>
            <a:r>
              <a:rPr lang="en-US" sz="1600" b="1" dirty="0"/>
              <a:t>or</a:t>
            </a:r>
            <a:r>
              <a:rPr lang="en-US" sz="1600" dirty="0"/>
              <a:t> automation of management procedures ?</a:t>
            </a:r>
          </a:p>
          <a:p>
            <a:pPr lvl="3"/>
            <a:r>
              <a:rPr lang="en-US" sz="1600" dirty="0"/>
              <a:t>Note: w.r.t. other ML domains: main diff. distribution/network dim. (since so far abundantly absent)</a:t>
            </a:r>
          </a:p>
          <a:p>
            <a:pPr lvl="2"/>
            <a:r>
              <a:rPr lang="fr-BE" sz="1600" dirty="0" err="1"/>
              <a:t>Mean</a:t>
            </a:r>
            <a:r>
              <a:rPr lang="fr-BE" sz="1600" dirty="0"/>
              <a:t> to converge MGT </a:t>
            </a:r>
            <a:r>
              <a:rPr lang="fr-BE" sz="1600" dirty="0" err="1"/>
              <a:t>levels</a:t>
            </a:r>
            <a:r>
              <a:rPr lang="fr-BE" sz="1600" dirty="0"/>
              <a:t> </a:t>
            </a:r>
          </a:p>
          <a:p>
            <a:pPr lvl="2">
              <a:buFont typeface="Calibri" panose="020F0502020204030204" pitchFamily="34" charset="0"/>
              <a:buChar char="‖"/>
            </a:pPr>
            <a:r>
              <a:rPr lang="fr-BE" sz="1600" b="1" dirty="0"/>
              <a:t>or</a:t>
            </a:r>
            <a:r>
              <a:rPr lang="fr-BE" sz="1600" dirty="0"/>
              <a:t> </a:t>
            </a:r>
            <a:r>
              <a:rPr lang="fr-BE" sz="1600" dirty="0" err="1"/>
              <a:t>keep</a:t>
            </a:r>
            <a:r>
              <a:rPr lang="fr-BE" sz="1600" dirty="0"/>
              <a:t> isolation </a:t>
            </a:r>
            <a:r>
              <a:rPr lang="fr-BE" sz="1600" dirty="0" err="1"/>
              <a:t>between</a:t>
            </a:r>
            <a:r>
              <a:rPr lang="fr-BE" sz="1600" dirty="0"/>
              <a:t> distinct </a:t>
            </a:r>
            <a:r>
              <a:rPr lang="fr-BE" sz="1600" dirty="0" err="1"/>
              <a:t>layers</a:t>
            </a:r>
            <a:r>
              <a:rPr lang="fr-BE" sz="1600" dirty="0"/>
              <a:t> (e.g. PHY, TCP/IP, APP), partitions (mobile/</a:t>
            </a:r>
            <a:r>
              <a:rPr lang="fr-BE" sz="1600" dirty="0" err="1"/>
              <a:t>fixed</a:t>
            </a:r>
            <a:r>
              <a:rPr lang="fr-BE" sz="1600" dirty="0"/>
              <a:t>), etc.</a:t>
            </a:r>
          </a:p>
          <a:p>
            <a:pPr lvl="1"/>
            <a:r>
              <a:rPr lang="en-US" sz="1800" dirty="0"/>
              <a:t>Quantitative and qualitative criteria, metrics</a:t>
            </a:r>
            <a:r>
              <a:rPr lang="fr-BE" sz="1800" dirty="0"/>
              <a:t> </a:t>
            </a:r>
          </a:p>
          <a:p>
            <a:pPr>
              <a:spcBef>
                <a:spcPts val="1200"/>
              </a:spcBef>
            </a:pPr>
            <a:r>
              <a:rPr lang="en-US" sz="2000" b="1" dirty="0"/>
              <a:t>Related </a:t>
            </a:r>
            <a:r>
              <a:rPr lang="en-US" sz="2000" b="1" dirty="0">
                <a:solidFill>
                  <a:srgbClr val="0070C0"/>
                </a:solidFill>
              </a:rPr>
              <a:t>datasets, tools and languages </a:t>
            </a:r>
            <a:r>
              <a:rPr lang="en-US" sz="2000" b="1" dirty="0"/>
              <a:t> </a:t>
            </a:r>
            <a:endParaRPr lang="en-US" sz="1800" dirty="0"/>
          </a:p>
          <a:p>
            <a:pPr lvl="1"/>
            <a:r>
              <a:rPr lang="en-US" sz="1800" dirty="0"/>
              <a:t>Tools … not limited to passive measurement (and related), e.g., shared libraries</a:t>
            </a:r>
          </a:p>
          <a:p>
            <a:pPr lvl="1"/>
            <a:r>
              <a:rPr lang="en-US" sz="1800" dirty="0"/>
              <a:t>Languages (beyond information model/data exchange protocols)</a:t>
            </a:r>
          </a:p>
          <a:p>
            <a:endParaRPr lang="en-US" sz="2200" dirty="0"/>
          </a:p>
          <a:p>
            <a:pPr lvl="1"/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525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CAB8E-198F-4FE5-A0BE-5EC4F5EB9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Landscape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922AF-161E-4929-A1CF-A0FF7893B5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3040"/>
            <a:ext cx="10515600" cy="502238"/>
          </a:xfrm>
        </p:spPr>
        <p:txBody>
          <a:bodyPr>
            <a:normAutofit/>
          </a:bodyPr>
          <a:lstStyle/>
          <a:p>
            <a:r>
              <a:rPr lang="fr-BE" sz="2000" b="1" dirty="0" err="1"/>
              <a:t>Legacy</a:t>
            </a:r>
            <a:r>
              <a:rPr lang="fr-BE" sz="2000" b="1" dirty="0"/>
              <a:t> management</a:t>
            </a:r>
            <a:endParaRPr lang="en-US" sz="2000" b="1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099D80E-3B5C-4DE2-85B6-D8CA213DB92C}"/>
              </a:ext>
            </a:extLst>
          </p:cNvPr>
          <p:cNvSpPr/>
          <p:nvPr/>
        </p:nvSpPr>
        <p:spPr>
          <a:xfrm>
            <a:off x="1280706" y="5274223"/>
            <a:ext cx="2251881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>
                <a:solidFill>
                  <a:schemeClr val="tx1"/>
                </a:solidFill>
              </a:rPr>
              <a:t>Network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8A93FF1-0FD0-4304-B400-4B7727F09FFB}"/>
              </a:ext>
            </a:extLst>
          </p:cNvPr>
          <p:cNvSpPr/>
          <p:nvPr/>
        </p:nvSpPr>
        <p:spPr>
          <a:xfrm>
            <a:off x="1280705" y="4188865"/>
            <a:ext cx="2251881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err="1">
                <a:solidFill>
                  <a:schemeClr val="tx1"/>
                </a:solidFill>
              </a:rPr>
              <a:t>Legacy</a:t>
            </a:r>
            <a:r>
              <a:rPr lang="fr-BE" dirty="0">
                <a:solidFill>
                  <a:schemeClr val="tx1"/>
                </a:solidFill>
              </a:rPr>
              <a:t> MGT</a:t>
            </a:r>
          </a:p>
          <a:p>
            <a:pPr algn="ctr"/>
            <a:r>
              <a:rPr lang="fr-BE" dirty="0">
                <a:solidFill>
                  <a:schemeClr val="tx1"/>
                </a:solidFill>
              </a:rPr>
              <a:t>Open </a:t>
            </a:r>
            <a:r>
              <a:rPr lang="fr-BE" dirty="0" err="1">
                <a:solidFill>
                  <a:schemeClr val="tx1"/>
                </a:solidFill>
              </a:rPr>
              <a:t>loop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E6CB67F-4B5E-4EC1-9841-D24BB45A686F}"/>
              </a:ext>
            </a:extLst>
          </p:cNvPr>
          <p:cNvSpPr/>
          <p:nvPr/>
        </p:nvSpPr>
        <p:spPr>
          <a:xfrm>
            <a:off x="4845048" y="5274223"/>
            <a:ext cx="2251881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>
                <a:solidFill>
                  <a:schemeClr val="tx1"/>
                </a:solidFill>
              </a:rPr>
              <a:t>Network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E5CB5FC-540F-49B2-9EBE-12AB9AEA696B}"/>
              </a:ext>
            </a:extLst>
          </p:cNvPr>
          <p:cNvSpPr/>
          <p:nvPr/>
        </p:nvSpPr>
        <p:spPr>
          <a:xfrm>
            <a:off x="4845047" y="4188865"/>
            <a:ext cx="2251881" cy="914400"/>
          </a:xfrm>
          <a:prstGeom prst="round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>
                <a:solidFill>
                  <a:schemeClr val="tx1"/>
                </a:solidFill>
              </a:rPr>
              <a:t>Cognitive MGT</a:t>
            </a:r>
          </a:p>
          <a:p>
            <a:pPr algn="ctr"/>
            <a:r>
              <a:rPr lang="fr-BE" dirty="0" err="1">
                <a:solidFill>
                  <a:srgbClr val="3333FF"/>
                </a:solidFill>
              </a:rPr>
              <a:t>Closed</a:t>
            </a:r>
            <a:r>
              <a:rPr lang="fr-BE" dirty="0">
                <a:solidFill>
                  <a:srgbClr val="3333FF"/>
                </a:solidFill>
              </a:rPr>
              <a:t> </a:t>
            </a:r>
            <a:r>
              <a:rPr lang="fr-BE" dirty="0" err="1">
                <a:solidFill>
                  <a:srgbClr val="3333FF"/>
                </a:solidFill>
              </a:rPr>
              <a:t>loop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0D4498D9-5A3A-4379-92F6-AFCD8C1D3CD5}"/>
              </a:ext>
            </a:extLst>
          </p:cNvPr>
          <p:cNvSpPr txBox="1">
            <a:spLocks/>
          </p:cNvSpPr>
          <p:nvPr/>
        </p:nvSpPr>
        <p:spPr>
          <a:xfrm>
            <a:off x="838199" y="1981470"/>
            <a:ext cx="10762397" cy="5022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Cognitive management</a:t>
            </a:r>
            <a:r>
              <a:rPr lang="en-US" sz="2000" dirty="0"/>
              <a:t>: automatically solve complex problems under uncertain (sometimes hostile) conditions to adjust/produce effective (re)action plans</a:t>
            </a:r>
          </a:p>
          <a:p>
            <a:pPr lvl="1"/>
            <a:r>
              <a:rPr lang="en-US" sz="1800" dirty="0"/>
              <a:t>Automaton: performs according to predetermined set of instructions</a:t>
            </a:r>
          </a:p>
          <a:p>
            <a:pPr lvl="1"/>
            <a:r>
              <a:rPr lang="en-US" sz="1800" dirty="0"/>
              <a:t>Complex: involve learning, inference/reasoning, causality analysis, expert knowledge, etc.</a:t>
            </a:r>
          </a:p>
          <a:p>
            <a:pPr lvl="1"/>
            <a:r>
              <a:rPr lang="en-US" sz="1800" dirty="0"/>
              <a:t>Uncertainty: epistemic (lack of knowledge) or aleatory (randomness/variability)</a:t>
            </a:r>
          </a:p>
          <a:p>
            <a:pPr lvl="1"/>
            <a:r>
              <a:rPr lang="en-US" sz="1800" dirty="0"/>
              <a:t>Closed loop: mainly adaptive (less often model-reference/predictive)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49FCA3C0-6FD9-4939-9640-88D21269EE53}"/>
              </a:ext>
            </a:extLst>
          </p:cNvPr>
          <p:cNvSpPr/>
          <p:nvPr/>
        </p:nvSpPr>
        <p:spPr>
          <a:xfrm rot="10800000">
            <a:off x="1451876" y="4908364"/>
            <a:ext cx="297714" cy="677126"/>
          </a:xfrm>
          <a:prstGeom prst="downArrow">
            <a:avLst>
              <a:gd name="adj1" fmla="val 50000"/>
              <a:gd name="adj2" fmla="val 101568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81B1142C-AA0A-4935-A818-AA20BC9B3BA8}"/>
              </a:ext>
            </a:extLst>
          </p:cNvPr>
          <p:cNvSpPr/>
          <p:nvPr/>
        </p:nvSpPr>
        <p:spPr>
          <a:xfrm rot="10800000">
            <a:off x="5013903" y="4909463"/>
            <a:ext cx="297714" cy="677126"/>
          </a:xfrm>
          <a:prstGeom prst="downArrow">
            <a:avLst>
              <a:gd name="adj1" fmla="val 50000"/>
              <a:gd name="adj2" fmla="val 101568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9F088538-BE2F-40AF-9310-891C015EF39C}"/>
              </a:ext>
            </a:extLst>
          </p:cNvPr>
          <p:cNvSpPr/>
          <p:nvPr/>
        </p:nvSpPr>
        <p:spPr>
          <a:xfrm>
            <a:off x="6624078" y="4940460"/>
            <a:ext cx="297714" cy="677126"/>
          </a:xfrm>
          <a:prstGeom prst="downArrow">
            <a:avLst>
              <a:gd name="adj1" fmla="val 50000"/>
              <a:gd name="adj2" fmla="val 101568"/>
            </a:avLst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D7988677-556B-4F91-9D46-E86CCDF5E5ED}"/>
              </a:ext>
            </a:extLst>
          </p:cNvPr>
          <p:cNvSpPr/>
          <p:nvPr/>
        </p:nvSpPr>
        <p:spPr>
          <a:xfrm>
            <a:off x="3059736" y="4940459"/>
            <a:ext cx="297714" cy="677126"/>
          </a:xfrm>
          <a:prstGeom prst="downArrow">
            <a:avLst>
              <a:gd name="adj1" fmla="val 50000"/>
              <a:gd name="adj2" fmla="val 101568"/>
            </a:avLst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EA66479-CE75-4770-9A3D-91B1DB0D9BA0}"/>
              </a:ext>
            </a:extLst>
          </p:cNvPr>
          <p:cNvSpPr/>
          <p:nvPr/>
        </p:nvSpPr>
        <p:spPr>
          <a:xfrm>
            <a:off x="1281350" y="6359581"/>
            <a:ext cx="22512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b="1" dirty="0" err="1"/>
              <a:t>Closed</a:t>
            </a:r>
            <a:r>
              <a:rPr lang="fr-BE" b="1" dirty="0"/>
              <a:t> system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1AAC08B-EED6-4079-9187-B1D4BDCC8641}"/>
              </a:ext>
            </a:extLst>
          </p:cNvPr>
          <p:cNvSpPr/>
          <p:nvPr/>
        </p:nvSpPr>
        <p:spPr>
          <a:xfrm>
            <a:off x="4845692" y="6348709"/>
            <a:ext cx="22512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b="1" dirty="0" err="1"/>
              <a:t>Closed</a:t>
            </a:r>
            <a:r>
              <a:rPr lang="fr-BE" b="1" dirty="0"/>
              <a:t> system</a:t>
            </a:r>
          </a:p>
        </p:txBody>
      </p:sp>
      <p:sp>
        <p:nvSpPr>
          <p:cNvPr id="22" name="Right Brace 21">
            <a:extLst>
              <a:ext uri="{FF2B5EF4-FFF2-40B4-BE49-F238E27FC236}">
                <a16:creationId xmlns:a16="http://schemas.microsoft.com/office/drawing/2014/main" id="{80106357-2148-4F86-BF73-E13687B27E55}"/>
              </a:ext>
            </a:extLst>
          </p:cNvPr>
          <p:cNvSpPr/>
          <p:nvPr/>
        </p:nvSpPr>
        <p:spPr>
          <a:xfrm>
            <a:off x="7423483" y="4188865"/>
            <a:ext cx="45719" cy="9144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D57C7DF-F758-4783-B28B-417958BDA027}"/>
              </a:ext>
            </a:extLst>
          </p:cNvPr>
          <p:cNvSpPr txBox="1"/>
          <p:nvPr/>
        </p:nvSpPr>
        <p:spPr>
          <a:xfrm>
            <a:off x="7652084" y="4331364"/>
            <a:ext cx="3501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b="1" dirty="0" err="1"/>
              <a:t>Mainly</a:t>
            </a:r>
            <a:r>
              <a:rPr lang="fr-BE" sz="1600" b="1" dirty="0"/>
              <a:t>… combination of </a:t>
            </a:r>
            <a:r>
              <a:rPr lang="fr-BE" sz="1600" b="1" dirty="0" err="1"/>
              <a:t>centralized</a:t>
            </a:r>
            <a:r>
              <a:rPr lang="fr-BE" sz="1600" b="1" dirty="0"/>
              <a:t> "</a:t>
            </a:r>
            <a:r>
              <a:rPr lang="fr-BE" sz="1600" b="1" dirty="0" err="1"/>
              <a:t>learning</a:t>
            </a:r>
            <a:r>
              <a:rPr lang="fr-BE" sz="1600" b="1" dirty="0"/>
              <a:t>" </a:t>
            </a:r>
            <a:r>
              <a:rPr lang="fr-BE" sz="1600" b="1" dirty="0" err="1"/>
              <a:t>with</a:t>
            </a:r>
            <a:r>
              <a:rPr lang="fr-BE" sz="1600" b="1" dirty="0"/>
              <a:t> </a:t>
            </a:r>
            <a:r>
              <a:rPr lang="fr-BE" sz="1600" b="1" dirty="0" err="1"/>
              <a:t>autonomic</a:t>
            </a:r>
            <a:r>
              <a:rPr lang="fr-BE" sz="1600" b="1" dirty="0"/>
              <a:t> networking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06398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  <p:bldP spid="7" grpId="0" animBg="1"/>
      <p:bldP spid="8" grpId="0" animBg="1"/>
      <p:bldP spid="13" grpId="0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2" grpId="0" animBg="1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C3261F2-45A0-4978-8873-5CC26BFE8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57"/>
            <a:ext cx="9701463" cy="1325563"/>
          </a:xfrm>
        </p:spPr>
        <p:txBody>
          <a:bodyPr/>
          <a:lstStyle/>
          <a:p>
            <a:r>
              <a:rPr lang="fr-BE" dirty="0"/>
              <a:t>Beyond </a:t>
            </a:r>
            <a:r>
              <a:rPr lang="fr-BE" dirty="0" err="1"/>
              <a:t>cognitivism</a:t>
            </a:r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85AB22B-BF18-4866-AEF8-5F5172627E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602185"/>
              </p:ext>
            </p:extLst>
          </p:nvPr>
        </p:nvGraphicFramePr>
        <p:xfrm>
          <a:off x="707136" y="1825626"/>
          <a:ext cx="10924030" cy="4636655"/>
        </p:xfrm>
        <a:graphic>
          <a:graphicData uri="http://schemas.openxmlformats.org/drawingml/2006/table">
            <a:tbl>
              <a:tblPr/>
              <a:tblGrid>
                <a:gridCol w="2184806">
                  <a:extLst>
                    <a:ext uri="{9D8B030D-6E8A-4147-A177-3AD203B41FA5}">
                      <a16:colId xmlns:a16="http://schemas.microsoft.com/office/drawing/2014/main" val="1026015410"/>
                    </a:ext>
                  </a:extLst>
                </a:gridCol>
                <a:gridCol w="2184806">
                  <a:extLst>
                    <a:ext uri="{9D8B030D-6E8A-4147-A177-3AD203B41FA5}">
                      <a16:colId xmlns:a16="http://schemas.microsoft.com/office/drawing/2014/main" val="3732093269"/>
                    </a:ext>
                  </a:extLst>
                </a:gridCol>
                <a:gridCol w="2184806">
                  <a:extLst>
                    <a:ext uri="{9D8B030D-6E8A-4147-A177-3AD203B41FA5}">
                      <a16:colId xmlns:a16="http://schemas.microsoft.com/office/drawing/2014/main" val="244813039"/>
                    </a:ext>
                  </a:extLst>
                </a:gridCol>
                <a:gridCol w="2184806">
                  <a:extLst>
                    <a:ext uri="{9D8B030D-6E8A-4147-A177-3AD203B41FA5}">
                      <a16:colId xmlns:a16="http://schemas.microsoft.com/office/drawing/2014/main" val="3997627588"/>
                    </a:ext>
                  </a:extLst>
                </a:gridCol>
                <a:gridCol w="2184806">
                  <a:extLst>
                    <a:ext uri="{9D8B030D-6E8A-4147-A177-3AD203B41FA5}">
                      <a16:colId xmlns:a16="http://schemas.microsoft.com/office/drawing/2014/main" val="3424939914"/>
                    </a:ext>
                  </a:extLst>
                </a:gridCol>
              </a:tblGrid>
              <a:tr h="362611">
                <a:tc>
                  <a:txBody>
                    <a:bodyPr/>
                    <a:lstStyle/>
                    <a:p>
                      <a:pPr fontAlgn="t"/>
                      <a:r>
                        <a:rPr lang="en-US" sz="1200" b="1">
                          <a:effectLst/>
                          <a:latin typeface="Verdana" panose="020B0604030504040204" pitchFamily="34" charset="0"/>
                        </a:rPr>
                        <a:t>Questions</a:t>
                      </a:r>
                      <a:br>
                        <a:rPr lang="en-US" sz="1200">
                          <a:effectLst/>
                        </a:rPr>
                      </a:br>
                      <a:endParaRPr lang="en-US" sz="120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dirty="0">
                          <a:effectLst/>
                          <a:latin typeface="Verdana" panose="020B0604030504040204" pitchFamily="34" charset="0"/>
                        </a:rPr>
                        <a:t>Behaviorism</a:t>
                      </a:r>
                      <a:br>
                        <a:rPr lang="en-US" sz="1200" dirty="0">
                          <a:effectLst/>
                        </a:rPr>
                      </a:br>
                      <a:endParaRPr lang="en-US" sz="1200" dirty="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dirty="0">
                          <a:solidFill>
                            <a:schemeClr val="accent1"/>
                          </a:solidFill>
                          <a:effectLst/>
                          <a:latin typeface="Verdana" panose="020B0604030504040204" pitchFamily="34" charset="0"/>
                        </a:rPr>
                        <a:t>Cognitivism</a:t>
                      </a:r>
                      <a:br>
                        <a:rPr lang="en-US" sz="1200" dirty="0">
                          <a:effectLst/>
                        </a:rPr>
                      </a:br>
                      <a:endParaRPr lang="en-US" sz="1200" dirty="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dirty="0">
                          <a:effectLst/>
                          <a:latin typeface="Verdana" panose="020B0604030504040204" pitchFamily="34" charset="0"/>
                        </a:rPr>
                        <a:t>Constructivism</a:t>
                      </a:r>
                      <a:br>
                        <a:rPr lang="en-US" sz="1200" dirty="0">
                          <a:effectLst/>
                        </a:rPr>
                      </a:br>
                      <a:endParaRPr lang="en-US" sz="1200" dirty="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dirty="0">
                          <a:solidFill>
                            <a:srgbClr val="00B050"/>
                          </a:solidFill>
                          <a:effectLst/>
                          <a:latin typeface="Verdana" panose="020B0604030504040204" pitchFamily="34" charset="0"/>
                        </a:rPr>
                        <a:t>Connectivism</a:t>
                      </a:r>
                      <a:br>
                        <a:rPr lang="en-US" sz="1200" dirty="0">
                          <a:effectLst/>
                        </a:rPr>
                      </a:br>
                      <a:endParaRPr lang="en-US" sz="1200" dirty="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5169047"/>
                  </a:ext>
                </a:extLst>
              </a:tr>
              <a:tr h="1015312">
                <a:tc>
                  <a:txBody>
                    <a:bodyPr/>
                    <a:lstStyle/>
                    <a:p>
                      <a:pPr fontAlgn="t"/>
                      <a:r>
                        <a:rPr lang="en-US" sz="1200" b="1">
                          <a:effectLst/>
                          <a:latin typeface="Verdana" panose="020B0604030504040204" pitchFamily="34" charset="0"/>
                        </a:rPr>
                        <a:t>How does learning occur?</a:t>
                      </a:r>
                      <a:br>
                        <a:rPr lang="en-US" sz="1200">
                          <a:effectLst/>
                        </a:rPr>
                      </a:br>
                      <a:endParaRPr lang="en-US" sz="120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>
                          <a:effectLst/>
                          <a:latin typeface="Verdana" panose="020B0604030504040204" pitchFamily="34" charset="0"/>
                        </a:rPr>
                        <a:t>Black box - observable behavior main focus</a:t>
                      </a:r>
                      <a:br>
                        <a:rPr lang="en-US" sz="1200">
                          <a:effectLst/>
                        </a:rPr>
                      </a:br>
                      <a:endParaRPr lang="en-US" sz="120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>
                          <a:effectLst/>
                          <a:latin typeface="Verdana" panose="020B0604030504040204" pitchFamily="34" charset="0"/>
                        </a:rPr>
                        <a:t>Structured, computational</a:t>
                      </a:r>
                      <a:br>
                        <a:rPr lang="en-US" sz="1200">
                          <a:effectLst/>
                        </a:rPr>
                      </a:br>
                      <a:endParaRPr lang="en-US" sz="120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>
                          <a:effectLst/>
                          <a:latin typeface="Verdana" panose="020B0604030504040204" pitchFamily="34" charset="0"/>
                        </a:rPr>
                        <a:t>Social, meaning created by each learner (personal)</a:t>
                      </a:r>
                      <a:br>
                        <a:rPr lang="en-US" sz="1200">
                          <a:effectLst/>
                        </a:rPr>
                      </a:br>
                      <a:endParaRPr lang="en-US" sz="120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 dirty="0">
                          <a:effectLst/>
                          <a:latin typeface="Verdana" panose="020B0604030504040204" pitchFamily="34" charset="0"/>
                        </a:rPr>
                        <a:t>Distributed within a network, social, technologically enhanced, recognizing and interpreting patterns</a:t>
                      </a:r>
                      <a:br>
                        <a:rPr lang="en-US" sz="1200" dirty="0">
                          <a:effectLst/>
                        </a:rPr>
                      </a:br>
                      <a:endParaRPr lang="en-US" sz="1200" dirty="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6234498"/>
                  </a:ext>
                </a:extLst>
              </a:tr>
              <a:tr h="580178">
                <a:tc>
                  <a:txBody>
                    <a:bodyPr/>
                    <a:lstStyle/>
                    <a:p>
                      <a:pPr fontAlgn="t"/>
                      <a:r>
                        <a:rPr lang="en-US" sz="1200" b="1">
                          <a:effectLst/>
                          <a:latin typeface="Verdana" panose="020B0604030504040204" pitchFamily="34" charset="0"/>
                        </a:rPr>
                        <a:t>What factors influence learning?</a:t>
                      </a:r>
                      <a:br>
                        <a:rPr lang="en-US" sz="1200">
                          <a:effectLst/>
                        </a:rPr>
                      </a:br>
                      <a:endParaRPr lang="en-US" sz="120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>
                          <a:effectLst/>
                          <a:latin typeface="Verdana" panose="020B0604030504040204" pitchFamily="34" charset="0"/>
                        </a:rPr>
                        <a:t>Nature of reward, punishment, stimuli</a:t>
                      </a:r>
                      <a:br>
                        <a:rPr lang="en-US" sz="1200">
                          <a:effectLst/>
                        </a:rPr>
                      </a:br>
                      <a:endParaRPr lang="en-US" sz="120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>
                          <a:effectLst/>
                          <a:latin typeface="Verdana" panose="020B0604030504040204" pitchFamily="34" charset="0"/>
                        </a:rPr>
                        <a:t>Existing schema, previous experiences</a:t>
                      </a:r>
                      <a:br>
                        <a:rPr lang="en-US" sz="1200">
                          <a:effectLst/>
                        </a:rPr>
                      </a:br>
                      <a:endParaRPr lang="en-US" sz="120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>
                          <a:effectLst/>
                          <a:latin typeface="Verdana" panose="020B0604030504040204" pitchFamily="34" charset="0"/>
                        </a:rPr>
                        <a:t>Engagement, participation, social, cultural</a:t>
                      </a:r>
                      <a:br>
                        <a:rPr lang="en-US" sz="1200">
                          <a:effectLst/>
                        </a:rPr>
                      </a:br>
                      <a:endParaRPr lang="en-US" sz="120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>
                          <a:effectLst/>
                          <a:latin typeface="Verdana" panose="020B0604030504040204" pitchFamily="34" charset="0"/>
                        </a:rPr>
                        <a:t>Diversity of network</a:t>
                      </a:r>
                      <a:br>
                        <a:rPr lang="en-US" sz="1200">
                          <a:effectLst/>
                        </a:rPr>
                      </a:br>
                      <a:endParaRPr lang="en-US" sz="120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0056701"/>
                  </a:ext>
                </a:extLst>
              </a:tr>
              <a:tr h="1015312">
                <a:tc>
                  <a:txBody>
                    <a:bodyPr/>
                    <a:lstStyle/>
                    <a:p>
                      <a:pPr fontAlgn="t"/>
                      <a:r>
                        <a:rPr lang="en-US" sz="1200" b="1">
                          <a:effectLst/>
                          <a:latin typeface="Verdana" panose="020B0604030504040204" pitchFamily="34" charset="0"/>
                        </a:rPr>
                        <a:t>What is the role of memory?</a:t>
                      </a:r>
                      <a:br>
                        <a:rPr lang="en-US" sz="1200">
                          <a:effectLst/>
                        </a:rPr>
                      </a:br>
                      <a:endParaRPr lang="en-US" sz="120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 dirty="0">
                          <a:effectLst/>
                          <a:latin typeface="Verdana" panose="020B0604030504040204" pitchFamily="34" charset="0"/>
                        </a:rPr>
                        <a:t>Memory is hardwiring of repeated experiences - where reward and punishment are most influential</a:t>
                      </a:r>
                      <a:br>
                        <a:rPr lang="en-US" sz="1200" dirty="0">
                          <a:effectLst/>
                        </a:rPr>
                      </a:br>
                      <a:endParaRPr lang="en-US" sz="1200" dirty="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>
                          <a:effectLst/>
                          <a:latin typeface="Verdana" panose="020B0604030504040204" pitchFamily="34" charset="0"/>
                        </a:rPr>
                        <a:t>Encoding, storage, retrieval</a:t>
                      </a:r>
                      <a:br>
                        <a:rPr lang="en-US" sz="1200">
                          <a:effectLst/>
                        </a:rPr>
                      </a:br>
                      <a:endParaRPr lang="en-US" sz="120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>
                          <a:effectLst/>
                          <a:latin typeface="Verdana" panose="020B0604030504040204" pitchFamily="34" charset="0"/>
                        </a:rPr>
                        <a:t>Prior knowledge remixed to current context</a:t>
                      </a:r>
                      <a:br>
                        <a:rPr lang="en-US" sz="1200">
                          <a:effectLst/>
                        </a:rPr>
                      </a:br>
                      <a:endParaRPr lang="en-US" sz="120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 dirty="0">
                          <a:effectLst/>
                          <a:latin typeface="Verdana" panose="020B0604030504040204" pitchFamily="34" charset="0"/>
                        </a:rPr>
                        <a:t>Adaptive patterns, representative of current state, existing in networks</a:t>
                      </a:r>
                      <a:br>
                        <a:rPr lang="en-US" sz="1200" dirty="0">
                          <a:effectLst/>
                        </a:rPr>
                      </a:br>
                      <a:endParaRPr lang="en-US" sz="1200" dirty="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1146412"/>
                  </a:ext>
                </a:extLst>
              </a:tr>
              <a:tr h="580178">
                <a:tc>
                  <a:txBody>
                    <a:bodyPr/>
                    <a:lstStyle/>
                    <a:p>
                      <a:pPr fontAlgn="t"/>
                      <a:r>
                        <a:rPr lang="en-US" sz="1200" b="1">
                          <a:effectLst/>
                          <a:latin typeface="Verdana" panose="020B0604030504040204" pitchFamily="34" charset="0"/>
                        </a:rPr>
                        <a:t>How does transfer occur?</a:t>
                      </a:r>
                      <a:br>
                        <a:rPr lang="en-US" sz="1200">
                          <a:effectLst/>
                        </a:rPr>
                      </a:br>
                      <a:endParaRPr lang="en-US" sz="120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>
                          <a:effectLst/>
                          <a:latin typeface="Verdana" panose="020B0604030504040204" pitchFamily="34" charset="0"/>
                        </a:rPr>
                        <a:t>Stimulus, response</a:t>
                      </a:r>
                      <a:br>
                        <a:rPr lang="en-US" sz="1200">
                          <a:effectLst/>
                        </a:rPr>
                      </a:br>
                      <a:endParaRPr lang="en-US" sz="120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>
                          <a:effectLst/>
                          <a:latin typeface="Verdana" panose="020B0604030504040204" pitchFamily="34" charset="0"/>
                        </a:rPr>
                        <a:t>Duplicating knowledge constructs of "knower"</a:t>
                      </a:r>
                      <a:br>
                        <a:rPr lang="en-US" sz="1200">
                          <a:effectLst/>
                        </a:rPr>
                      </a:br>
                      <a:endParaRPr lang="en-US" sz="120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>
                          <a:effectLst/>
                          <a:latin typeface="Verdana" panose="020B0604030504040204" pitchFamily="34" charset="0"/>
                        </a:rPr>
                        <a:t>Socialization</a:t>
                      </a:r>
                      <a:br>
                        <a:rPr lang="en-US" sz="1200">
                          <a:effectLst/>
                        </a:rPr>
                      </a:br>
                      <a:endParaRPr lang="en-US" sz="120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>
                          <a:effectLst/>
                          <a:latin typeface="Verdana" panose="020B0604030504040204" pitchFamily="34" charset="0"/>
                        </a:rPr>
                        <a:t>Connecting to (adding nodes)</a:t>
                      </a:r>
                      <a:br>
                        <a:rPr lang="en-US" sz="1200">
                          <a:effectLst/>
                        </a:rPr>
                      </a:br>
                      <a:endParaRPr lang="en-US" sz="120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1757025"/>
                  </a:ext>
                </a:extLst>
              </a:tr>
              <a:tr h="797745">
                <a:tc>
                  <a:txBody>
                    <a:bodyPr/>
                    <a:lstStyle/>
                    <a:p>
                      <a:pPr fontAlgn="t"/>
                      <a:r>
                        <a:rPr lang="en-US" sz="1200" b="1">
                          <a:effectLst/>
                          <a:latin typeface="Verdana" panose="020B0604030504040204" pitchFamily="34" charset="0"/>
                        </a:rPr>
                        <a:t>What types of learning are best explained by this theory?</a:t>
                      </a:r>
                      <a:br>
                        <a:rPr lang="en-US" sz="1200">
                          <a:effectLst/>
                        </a:rPr>
                      </a:br>
                      <a:endParaRPr lang="en-US" sz="120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>
                          <a:effectLst/>
                          <a:latin typeface="Verdana" panose="020B0604030504040204" pitchFamily="34" charset="0"/>
                        </a:rPr>
                        <a:t>Task-based learning</a:t>
                      </a:r>
                      <a:br>
                        <a:rPr lang="en-US" sz="1200">
                          <a:effectLst/>
                        </a:rPr>
                      </a:br>
                      <a:endParaRPr lang="en-US" sz="120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 b="1" dirty="0">
                          <a:effectLst/>
                          <a:latin typeface="Verdana" panose="020B0604030504040204" pitchFamily="34" charset="0"/>
                        </a:rPr>
                        <a:t>Reasoning, clear objectives, problem solving</a:t>
                      </a:r>
                      <a:br>
                        <a:rPr lang="en-US" sz="1200" dirty="0">
                          <a:effectLst/>
                        </a:rPr>
                      </a:br>
                      <a:endParaRPr lang="en-US" sz="1200" dirty="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 dirty="0">
                          <a:effectLst/>
                          <a:latin typeface="Verdana" panose="020B0604030504040204" pitchFamily="34" charset="0"/>
                        </a:rPr>
                        <a:t>Social, vague ("ill defined")</a:t>
                      </a:r>
                      <a:br>
                        <a:rPr lang="en-US" sz="1200" dirty="0">
                          <a:effectLst/>
                        </a:rPr>
                      </a:br>
                      <a:endParaRPr lang="en-US" sz="1200" dirty="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 dirty="0">
                          <a:effectLst/>
                          <a:latin typeface="Verdana" panose="020B0604030504040204" pitchFamily="34" charset="0"/>
                        </a:rPr>
                        <a:t>Complex learning, rapid changing core, diverse knowledge sources</a:t>
                      </a:r>
                      <a:br>
                        <a:rPr lang="en-US" sz="1200" dirty="0">
                          <a:effectLst/>
                        </a:rPr>
                      </a:br>
                      <a:endParaRPr lang="en-US" sz="1200" dirty="0">
                        <a:effectLst/>
                      </a:endParaRPr>
                    </a:p>
                  </a:txBody>
                  <a:tcPr marL="36261" marR="36261" marT="18131" marB="181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8753927"/>
                  </a:ext>
                </a:extLst>
              </a:tr>
            </a:tbl>
          </a:graphicData>
        </a:graphic>
      </p:graphicFrame>
      <p:sp>
        <p:nvSpPr>
          <p:cNvPr id="10" name="Rectangle 1">
            <a:extLst>
              <a:ext uri="{FF2B5EF4-FFF2-40B4-BE49-F238E27FC236}">
                <a16:creationId xmlns:a16="http://schemas.microsoft.com/office/drawing/2014/main" id="{51FEB648-A578-4FD7-8A35-8A8EEC250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1613" y="1717903"/>
            <a:ext cx="20710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2C053C-8481-4E23-8AAA-E18F9CE4D48F}"/>
              </a:ext>
            </a:extLst>
          </p:cNvPr>
          <p:cNvSpPr txBox="1"/>
          <p:nvPr/>
        </p:nvSpPr>
        <p:spPr>
          <a:xfrm>
            <a:off x="207264" y="6462281"/>
            <a:ext cx="1169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Source: </a:t>
            </a:r>
            <a:r>
              <a:rPr lang="en-US" dirty="0"/>
              <a:t>Ireland, T. (2007). Situating connectivism. November 7, 2008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9C7B8A9-7730-49F3-BBB4-6A5F55151847}"/>
              </a:ext>
            </a:extLst>
          </p:cNvPr>
          <p:cNvCxnSpPr>
            <a:cxnSpLocks/>
          </p:cNvCxnSpPr>
          <p:nvPr/>
        </p:nvCxnSpPr>
        <p:spPr>
          <a:xfrm>
            <a:off x="6145728" y="1337120"/>
            <a:ext cx="0" cy="48850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311CF86-9A41-4C3F-81A7-B27D154F9EC7}"/>
              </a:ext>
            </a:extLst>
          </p:cNvPr>
          <p:cNvCxnSpPr/>
          <p:nvPr/>
        </p:nvCxnSpPr>
        <p:spPr>
          <a:xfrm>
            <a:off x="6133536" y="1337120"/>
            <a:ext cx="4482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51062F9-3B4B-40E4-B78C-81676BEB8F80}"/>
              </a:ext>
            </a:extLst>
          </p:cNvPr>
          <p:cNvCxnSpPr/>
          <p:nvPr/>
        </p:nvCxnSpPr>
        <p:spPr>
          <a:xfrm>
            <a:off x="10596768" y="1337120"/>
            <a:ext cx="0" cy="48850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4F4197D-5F70-47BB-918D-33F1625611FD}"/>
              </a:ext>
            </a:extLst>
          </p:cNvPr>
          <p:cNvSpPr txBox="1"/>
          <p:nvPr/>
        </p:nvSpPr>
        <p:spPr>
          <a:xfrm>
            <a:off x="6145728" y="976393"/>
            <a:ext cx="4451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b="1" dirty="0" err="1">
                <a:solidFill>
                  <a:srgbClr val="FF0000"/>
                </a:solidFill>
              </a:rPr>
              <a:t>Synthesis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0C8D28C-D56A-4ABA-A0F5-A7689C16F9BB}"/>
              </a:ext>
            </a:extLst>
          </p:cNvPr>
          <p:cNvSpPr/>
          <p:nvPr/>
        </p:nvSpPr>
        <p:spPr>
          <a:xfrm>
            <a:off x="7281930" y="1717903"/>
            <a:ext cx="4523232" cy="48901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84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AD7CD-8B3A-45EE-BD40-4DEF6A472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Synthesis</a:t>
            </a:r>
            <a:r>
              <a:rPr lang="fr-BE" dirty="0"/>
              <a:t> </a:t>
            </a:r>
            <a:r>
              <a:rPr lang="fr-BE" dirty="0" err="1"/>
              <a:t>between</a:t>
            </a:r>
            <a:r>
              <a:rPr lang="fr-BE" dirty="0"/>
              <a:t> </a:t>
            </a:r>
            <a:r>
              <a:rPr lang="fr-BE" dirty="0" err="1"/>
              <a:t>cognitivism</a:t>
            </a:r>
            <a:r>
              <a:rPr lang="fr-BE" dirty="0"/>
              <a:t> and </a:t>
            </a:r>
            <a:r>
              <a:rPr lang="fr-BE" dirty="0" err="1"/>
              <a:t>connectivism</a:t>
            </a:r>
            <a:r>
              <a:rPr lang="fr-BE" dirty="0"/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2A11E-AF02-4C5F-842F-43DF92DC7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3040"/>
            <a:ext cx="10515600" cy="131673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Cooperatively</a:t>
            </a:r>
            <a:r>
              <a:rPr lang="en-US" sz="2000" dirty="0"/>
              <a:t> solve complex problems in</a:t>
            </a:r>
            <a:r>
              <a:rPr lang="en-US" sz="2000" dirty="0">
                <a:solidFill>
                  <a:srgbClr val="00B050"/>
                </a:solidFill>
              </a:rPr>
              <a:t> various environments</a:t>
            </a:r>
            <a:r>
              <a:rPr lang="en-US" sz="2000" dirty="0"/>
              <a:t>/under uncertain (sometimes hostile) conditions and </a:t>
            </a:r>
            <a:r>
              <a:rPr lang="en-US" sz="2000" dirty="0">
                <a:solidFill>
                  <a:srgbClr val="00B050"/>
                </a:solidFill>
              </a:rPr>
              <a:t>autonomously </a:t>
            </a:r>
            <a:r>
              <a:rPr lang="en-US" sz="2000" dirty="0"/>
              <a:t>decide/anticipate about course of actions</a:t>
            </a:r>
          </a:p>
          <a:p>
            <a:pPr lvl="1"/>
            <a:r>
              <a:rPr lang="en-US" sz="1800" dirty="0"/>
              <a:t>Autonomous: self-driving, self-governing ... choice/alternatives</a:t>
            </a:r>
          </a:p>
          <a:p>
            <a:pPr lvl="1"/>
            <a:r>
              <a:rPr lang="en-US" sz="1800" dirty="0"/>
              <a:t>Complex: many </a:t>
            </a:r>
            <a:r>
              <a:rPr lang="en-US" sz="1800" dirty="0">
                <a:solidFill>
                  <a:srgbClr val="00B050"/>
                </a:solidFill>
              </a:rPr>
              <a:t>hidden</a:t>
            </a:r>
            <a:r>
              <a:rPr lang="en-US" sz="1800" dirty="0"/>
              <a:t> relations/dependencies between </a:t>
            </a:r>
            <a:r>
              <a:rPr lang="en-US" sz="1800" dirty="0">
                <a:solidFill>
                  <a:srgbClr val="FF0000"/>
                </a:solidFill>
              </a:rPr>
              <a:t>heterogeneous</a:t>
            </a:r>
            <a:r>
              <a:rPr lang="en-US" sz="1800" dirty="0"/>
              <a:t> parts (</a:t>
            </a:r>
            <a:r>
              <a:rPr lang="en-US" sz="1800" dirty="0">
                <a:solidFill>
                  <a:srgbClr val="FF0000"/>
                </a:solidFill>
              </a:rPr>
              <a:t>H-M</a:t>
            </a:r>
            <a:r>
              <a:rPr lang="en-US" sz="1800" dirty="0"/>
              <a:t>, M-M) … reconcile </a:t>
            </a:r>
            <a:r>
              <a:rPr lang="en-US" sz="1800" b="1" dirty="0"/>
              <a:t>common/shared </a:t>
            </a:r>
            <a:r>
              <a:rPr lang="en-US" sz="1800" dirty="0"/>
              <a:t>with</a:t>
            </a:r>
            <a:r>
              <a:rPr lang="en-US" sz="1800" b="1" dirty="0"/>
              <a:t> individual expectations</a:t>
            </a:r>
            <a:endParaRPr lang="en-US" sz="1800" dirty="0"/>
          </a:p>
          <a:p>
            <a:pPr lvl="1"/>
            <a:r>
              <a:rPr lang="en-US" sz="1800" dirty="0"/>
              <a:t>Beyond Artificial Intelligence (master-slave) and Collective Intelligence (emergence)  </a:t>
            </a:r>
          </a:p>
          <a:p>
            <a:pPr lvl="2"/>
            <a:endParaRPr lang="en-US" sz="16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9D7BDC4-B976-4E1A-A700-C11111434187}"/>
              </a:ext>
            </a:extLst>
          </p:cNvPr>
          <p:cNvSpPr/>
          <p:nvPr/>
        </p:nvSpPr>
        <p:spPr>
          <a:xfrm>
            <a:off x="8472422" y="4179310"/>
            <a:ext cx="2266339" cy="8942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err="1">
                <a:solidFill>
                  <a:schemeClr val="tx1"/>
                </a:solidFill>
              </a:rPr>
              <a:t>Cooperative</a:t>
            </a:r>
            <a:r>
              <a:rPr lang="fr-BE" dirty="0">
                <a:solidFill>
                  <a:schemeClr val="tx1"/>
                </a:solidFill>
              </a:rPr>
              <a:t> MGT</a:t>
            </a:r>
          </a:p>
          <a:p>
            <a:pPr algn="ctr"/>
            <a:r>
              <a:rPr lang="fr-BE" dirty="0">
                <a:solidFill>
                  <a:schemeClr val="tx1"/>
                </a:solidFill>
              </a:rPr>
              <a:t>Interactive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94C2F4A-9C74-426B-A733-CC7D2B1530AD}"/>
              </a:ext>
            </a:extLst>
          </p:cNvPr>
          <p:cNvSpPr/>
          <p:nvPr/>
        </p:nvSpPr>
        <p:spPr>
          <a:xfrm>
            <a:off x="1280706" y="5274223"/>
            <a:ext cx="2251881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>
                <a:solidFill>
                  <a:schemeClr val="tx1"/>
                </a:solidFill>
              </a:rPr>
              <a:t>Network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B4AFFEC-D1A7-4CDD-BE3B-9D23165FB21E}"/>
              </a:ext>
            </a:extLst>
          </p:cNvPr>
          <p:cNvSpPr/>
          <p:nvPr/>
        </p:nvSpPr>
        <p:spPr>
          <a:xfrm>
            <a:off x="1280705" y="4188865"/>
            <a:ext cx="2251881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err="1">
                <a:solidFill>
                  <a:schemeClr val="tx1"/>
                </a:solidFill>
              </a:rPr>
              <a:t>Legacy</a:t>
            </a:r>
            <a:r>
              <a:rPr lang="fr-BE" dirty="0">
                <a:solidFill>
                  <a:schemeClr val="tx1"/>
                </a:solidFill>
              </a:rPr>
              <a:t> MGT</a:t>
            </a:r>
          </a:p>
          <a:p>
            <a:pPr algn="ctr"/>
            <a:r>
              <a:rPr lang="fr-BE" dirty="0">
                <a:solidFill>
                  <a:schemeClr val="tx1"/>
                </a:solidFill>
              </a:rPr>
              <a:t>Open </a:t>
            </a:r>
            <a:r>
              <a:rPr lang="fr-BE" dirty="0" err="1">
                <a:solidFill>
                  <a:schemeClr val="tx1"/>
                </a:solidFill>
              </a:rPr>
              <a:t>loop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429C78E0-8140-459B-9E0E-A2847925C905}"/>
              </a:ext>
            </a:extLst>
          </p:cNvPr>
          <p:cNvSpPr/>
          <p:nvPr/>
        </p:nvSpPr>
        <p:spPr>
          <a:xfrm>
            <a:off x="4845048" y="5274223"/>
            <a:ext cx="2251881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>
                <a:solidFill>
                  <a:schemeClr val="tx1"/>
                </a:solidFill>
              </a:rPr>
              <a:t>Network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8693FA2-2C22-460D-B2D2-02C19CB97DD7}"/>
              </a:ext>
            </a:extLst>
          </p:cNvPr>
          <p:cNvSpPr/>
          <p:nvPr/>
        </p:nvSpPr>
        <p:spPr>
          <a:xfrm>
            <a:off x="4845047" y="4188865"/>
            <a:ext cx="2251881" cy="914400"/>
          </a:xfrm>
          <a:prstGeom prst="round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>
                <a:solidFill>
                  <a:schemeClr val="tx1"/>
                </a:solidFill>
              </a:rPr>
              <a:t>Cognitive MGT</a:t>
            </a:r>
          </a:p>
          <a:p>
            <a:pPr algn="ctr"/>
            <a:r>
              <a:rPr lang="fr-BE" dirty="0" err="1">
                <a:solidFill>
                  <a:srgbClr val="3333FF"/>
                </a:solidFill>
              </a:rPr>
              <a:t>Closed</a:t>
            </a:r>
            <a:r>
              <a:rPr lang="fr-BE" dirty="0">
                <a:solidFill>
                  <a:srgbClr val="3333FF"/>
                </a:solidFill>
              </a:rPr>
              <a:t> </a:t>
            </a:r>
            <a:r>
              <a:rPr lang="fr-BE" dirty="0" err="1">
                <a:solidFill>
                  <a:srgbClr val="3333FF"/>
                </a:solidFill>
              </a:rPr>
              <a:t>loop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098E6E3B-4C21-498E-9776-4B98185791AF}"/>
              </a:ext>
            </a:extLst>
          </p:cNvPr>
          <p:cNvSpPr/>
          <p:nvPr/>
        </p:nvSpPr>
        <p:spPr>
          <a:xfrm rot="10800000">
            <a:off x="1451876" y="4908364"/>
            <a:ext cx="297714" cy="677126"/>
          </a:xfrm>
          <a:prstGeom prst="downArrow">
            <a:avLst>
              <a:gd name="adj1" fmla="val 50000"/>
              <a:gd name="adj2" fmla="val 101568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D56E5097-466F-4A20-B3C3-0D9639B3D102}"/>
              </a:ext>
            </a:extLst>
          </p:cNvPr>
          <p:cNvSpPr/>
          <p:nvPr/>
        </p:nvSpPr>
        <p:spPr>
          <a:xfrm rot="10800000">
            <a:off x="5013903" y="4909463"/>
            <a:ext cx="297714" cy="677126"/>
          </a:xfrm>
          <a:prstGeom prst="downArrow">
            <a:avLst>
              <a:gd name="adj1" fmla="val 50000"/>
              <a:gd name="adj2" fmla="val 101568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53896A9D-DE9C-402A-919E-3E12A651335B}"/>
              </a:ext>
            </a:extLst>
          </p:cNvPr>
          <p:cNvSpPr/>
          <p:nvPr/>
        </p:nvSpPr>
        <p:spPr>
          <a:xfrm>
            <a:off x="6624078" y="4940460"/>
            <a:ext cx="297714" cy="677126"/>
          </a:xfrm>
          <a:prstGeom prst="downArrow">
            <a:avLst>
              <a:gd name="adj1" fmla="val 50000"/>
              <a:gd name="adj2" fmla="val 101568"/>
            </a:avLst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4D0F796B-D6F2-4576-94CC-497C589959E1}"/>
              </a:ext>
            </a:extLst>
          </p:cNvPr>
          <p:cNvSpPr/>
          <p:nvPr/>
        </p:nvSpPr>
        <p:spPr>
          <a:xfrm>
            <a:off x="3059736" y="4940459"/>
            <a:ext cx="297714" cy="677126"/>
          </a:xfrm>
          <a:prstGeom prst="downArrow">
            <a:avLst>
              <a:gd name="adj1" fmla="val 50000"/>
              <a:gd name="adj2" fmla="val 101568"/>
            </a:avLst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E22DA66-50EA-4A97-A31B-F872DF50611C}"/>
              </a:ext>
            </a:extLst>
          </p:cNvPr>
          <p:cNvSpPr/>
          <p:nvPr/>
        </p:nvSpPr>
        <p:spPr>
          <a:xfrm>
            <a:off x="8500063" y="5271643"/>
            <a:ext cx="2251881" cy="914400"/>
          </a:xfrm>
          <a:prstGeom prst="round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>
                <a:solidFill>
                  <a:schemeClr val="tx1"/>
                </a:solidFill>
              </a:rPr>
              <a:t>Network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EB0F237E-A0A3-43B3-AE95-613EF1E28A9B}"/>
              </a:ext>
            </a:extLst>
          </p:cNvPr>
          <p:cNvSpPr/>
          <p:nvPr/>
        </p:nvSpPr>
        <p:spPr>
          <a:xfrm rot="5400000">
            <a:off x="10535011" y="4261902"/>
            <a:ext cx="297714" cy="677126"/>
          </a:xfrm>
          <a:prstGeom prst="downArrow">
            <a:avLst>
              <a:gd name="adj1" fmla="val 50000"/>
              <a:gd name="adj2" fmla="val 101568"/>
            </a:avLst>
          </a:prstGeom>
          <a:solidFill>
            <a:schemeClr val="bg1"/>
          </a:solidFill>
          <a:ln w="19050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AD437A8-95D8-4F2E-94D6-E2192D561B8C}"/>
              </a:ext>
            </a:extLst>
          </p:cNvPr>
          <p:cNvSpPr txBox="1"/>
          <p:nvPr/>
        </p:nvSpPr>
        <p:spPr>
          <a:xfrm>
            <a:off x="838200" y="3316636"/>
            <a:ext cx="1022759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Yesterday: learning (ML/AI) to solve complex network problems</a:t>
            </a:r>
          </a:p>
          <a:p>
            <a:pPr algn="ctr"/>
            <a:r>
              <a:rPr lang="en-US" b="1" dirty="0"/>
              <a:t>Tomorrow: network to solve complex learning problems = cooperative intelligence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ABF9578-8C3B-4DEC-8CE6-8FC5A61EE335}"/>
              </a:ext>
            </a:extLst>
          </p:cNvPr>
          <p:cNvSpPr/>
          <p:nvPr/>
        </p:nvSpPr>
        <p:spPr>
          <a:xfrm>
            <a:off x="1281350" y="6359581"/>
            <a:ext cx="22512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dirty="0" err="1"/>
              <a:t>Closed</a:t>
            </a:r>
            <a:r>
              <a:rPr lang="fr-BE" dirty="0"/>
              <a:t> system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F61ABD5-3F23-4F1E-AA1B-DA458A4E75A1}"/>
              </a:ext>
            </a:extLst>
          </p:cNvPr>
          <p:cNvSpPr/>
          <p:nvPr/>
        </p:nvSpPr>
        <p:spPr>
          <a:xfrm>
            <a:off x="4845692" y="6348709"/>
            <a:ext cx="22512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dirty="0" err="1"/>
              <a:t>Closed</a:t>
            </a:r>
            <a:r>
              <a:rPr lang="fr-BE" dirty="0"/>
              <a:t> system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50AB494-ECCF-4F2B-87D4-3BBB2442A24F}"/>
              </a:ext>
            </a:extLst>
          </p:cNvPr>
          <p:cNvSpPr/>
          <p:nvPr/>
        </p:nvSpPr>
        <p:spPr>
          <a:xfrm>
            <a:off x="8472422" y="6348557"/>
            <a:ext cx="22795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dirty="0"/>
              <a:t>Open system</a:t>
            </a:r>
          </a:p>
        </p:txBody>
      </p:sp>
      <p:sp>
        <p:nvSpPr>
          <p:cNvPr id="41" name="Arrow: Down 40">
            <a:extLst>
              <a:ext uri="{FF2B5EF4-FFF2-40B4-BE49-F238E27FC236}">
                <a16:creationId xmlns:a16="http://schemas.microsoft.com/office/drawing/2014/main" id="{CD8059F0-FC0D-4989-ABED-AC7A2975DCEE}"/>
              </a:ext>
            </a:extLst>
          </p:cNvPr>
          <p:cNvSpPr/>
          <p:nvPr/>
        </p:nvSpPr>
        <p:spPr>
          <a:xfrm rot="16200000">
            <a:off x="10663499" y="5358211"/>
            <a:ext cx="297714" cy="677126"/>
          </a:xfrm>
          <a:prstGeom prst="downArrow">
            <a:avLst>
              <a:gd name="adj1" fmla="val 50000"/>
              <a:gd name="adj2" fmla="val 101568"/>
            </a:avLst>
          </a:prstGeom>
          <a:solidFill>
            <a:schemeClr val="bg1"/>
          </a:solidFill>
          <a:ln w="19050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row: Down 41">
            <a:extLst>
              <a:ext uri="{FF2B5EF4-FFF2-40B4-BE49-F238E27FC236}">
                <a16:creationId xmlns:a16="http://schemas.microsoft.com/office/drawing/2014/main" id="{66E4AC90-6254-4D0D-A2F2-ABE496DEE19C}"/>
              </a:ext>
            </a:extLst>
          </p:cNvPr>
          <p:cNvSpPr/>
          <p:nvPr/>
        </p:nvSpPr>
        <p:spPr>
          <a:xfrm rot="10800000">
            <a:off x="8742026" y="4911735"/>
            <a:ext cx="297714" cy="677126"/>
          </a:xfrm>
          <a:prstGeom prst="downArrow">
            <a:avLst>
              <a:gd name="adj1" fmla="val 50000"/>
              <a:gd name="adj2" fmla="val 101568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row: Down 42">
            <a:extLst>
              <a:ext uri="{FF2B5EF4-FFF2-40B4-BE49-F238E27FC236}">
                <a16:creationId xmlns:a16="http://schemas.microsoft.com/office/drawing/2014/main" id="{8A58041C-E4DA-41BC-BE6A-BF29184FE051}"/>
              </a:ext>
            </a:extLst>
          </p:cNvPr>
          <p:cNvSpPr/>
          <p:nvPr/>
        </p:nvSpPr>
        <p:spPr>
          <a:xfrm>
            <a:off x="10174777" y="4942732"/>
            <a:ext cx="297714" cy="677126"/>
          </a:xfrm>
          <a:prstGeom prst="downArrow">
            <a:avLst>
              <a:gd name="adj1" fmla="val 50000"/>
              <a:gd name="adj2" fmla="val 101568"/>
            </a:avLst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C84E1E6-812F-4717-AFBE-1F333ACAAD9E}"/>
              </a:ext>
            </a:extLst>
          </p:cNvPr>
          <p:cNvSpPr txBox="1"/>
          <p:nvPr/>
        </p:nvSpPr>
        <p:spPr>
          <a:xfrm>
            <a:off x="11326504" y="4976604"/>
            <a:ext cx="738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ENV</a:t>
            </a:r>
            <a:endParaRPr lang="en-US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CACA1A4-9856-4A3F-A26E-D71CC99BBB5F}"/>
              </a:ext>
            </a:extLst>
          </p:cNvPr>
          <p:cNvCxnSpPr/>
          <p:nvPr/>
        </p:nvCxnSpPr>
        <p:spPr>
          <a:xfrm>
            <a:off x="11283271" y="4188865"/>
            <a:ext cx="0" cy="1997178"/>
          </a:xfrm>
          <a:prstGeom prst="line">
            <a:avLst/>
          </a:prstGeom>
          <a:ln w="28575" cmpd="dbl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5506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9" grpId="0" animBg="1"/>
      <p:bldP spid="31" grpId="0" animBg="1"/>
      <p:bldP spid="36" grpId="0"/>
      <p:bldP spid="37" grpId="0"/>
      <p:bldP spid="38" grpId="0"/>
      <p:bldP spid="41" grpId="0" animBg="1"/>
      <p:bldP spid="42" grpId="0" animBg="1"/>
      <p:bldP spid="43" grpId="0" animBg="1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43B18-2077-40BF-94A5-76099B934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Example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B3AB888-4C12-429D-8295-C86C58D8A4FD}"/>
              </a:ext>
            </a:extLst>
          </p:cNvPr>
          <p:cNvSpPr/>
          <p:nvPr/>
        </p:nvSpPr>
        <p:spPr>
          <a:xfrm>
            <a:off x="834192" y="1438262"/>
            <a:ext cx="10519608" cy="92333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Principle</a:t>
            </a:r>
            <a:r>
              <a:rPr lang="en-US" dirty="0"/>
              <a:t>: exploit "intelligence" to give up/delegate control to accountable parts … more can be achieved with less resources/effort (best use cases are not only those increasing utility/satisfaction of end-users but also their proactive involvement)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46C4560-74CE-4BBF-B212-A8B7ACED1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59767"/>
            <a:ext cx="10515600" cy="3344779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Key elements</a:t>
            </a:r>
          </a:p>
          <a:p>
            <a:r>
              <a:rPr lang="en-US" sz="1800" dirty="0"/>
              <a:t>Data more than traffic, topology, etc. and objectives well beyond cost/performance improvement, fast reliable provisioning/dynamic resource allocation, service continuity, etc.</a:t>
            </a:r>
          </a:p>
          <a:p>
            <a:r>
              <a:rPr lang="en-US" sz="1800" dirty="0"/>
              <a:t>Data sources and data processing not necessarily collocated in/owned by same admin. entity </a:t>
            </a:r>
          </a:p>
          <a:p>
            <a:r>
              <a:rPr lang="en-US" sz="1800" dirty="0"/>
              <a:t>As part of cooperation, sharing data implies form of return/reward (not just "better" service)</a:t>
            </a:r>
          </a:p>
          <a:p>
            <a:r>
              <a:rPr lang="fr-BE" sz="1800" dirty="0"/>
              <a:t>C</a:t>
            </a:r>
            <a:r>
              <a:rPr lang="en-US" sz="1800" dirty="0" err="1"/>
              <a:t>ontextual</a:t>
            </a:r>
            <a:r>
              <a:rPr lang="en-US" sz="1800" dirty="0"/>
              <a:t> capability (together with situation, events, or information related to it, rather than alone)</a:t>
            </a:r>
          </a:p>
          <a:p>
            <a:r>
              <a:rPr lang="en-US" sz="1800" dirty="0"/>
              <a:t>"Statistically reliable, and individually impressive" </a:t>
            </a:r>
            <a:r>
              <a:rPr lang="fr-BE" sz="1800" dirty="0"/>
              <a:t>i</a:t>
            </a:r>
            <a:r>
              <a:rPr lang="en-US" sz="1800" dirty="0" err="1"/>
              <a:t>nstead</a:t>
            </a:r>
            <a:r>
              <a:rPr lang="en-US" sz="1800" dirty="0"/>
              <a:t> of "Statistically impressive, but individually unreliable" </a:t>
            </a:r>
          </a:p>
          <a:p>
            <a:r>
              <a:rPr lang="fr-BE" sz="1800" dirty="0"/>
              <a:t>P</a:t>
            </a:r>
            <a:r>
              <a:rPr lang="en-US" sz="1800" dirty="0" err="1"/>
              <a:t>revent</a:t>
            </a:r>
            <a:r>
              <a:rPr lang="en-US" sz="1800" dirty="0"/>
              <a:t> exploitation of flaws/weaknesses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FEBBEB0-F381-441D-89D1-02392A31FFEA}"/>
              </a:ext>
            </a:extLst>
          </p:cNvPr>
          <p:cNvSpPr/>
          <p:nvPr/>
        </p:nvSpPr>
        <p:spPr>
          <a:xfrm>
            <a:off x="834192" y="2462734"/>
            <a:ext cx="4907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… good source of inspiration for use cases: DINRG</a:t>
            </a:r>
            <a:endParaRPr lang="en-US" sz="2000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0A206DC-A11B-4B4E-B25C-39C6446DC09A}"/>
              </a:ext>
            </a:extLst>
          </p:cNvPr>
          <p:cNvSpPr/>
          <p:nvPr/>
        </p:nvSpPr>
        <p:spPr>
          <a:xfrm>
            <a:off x="834192" y="2896235"/>
            <a:ext cx="10519608" cy="324789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347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92120-2FF9-48AB-9376-A8DD516B5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Role</a:t>
            </a:r>
            <a:r>
              <a:rPr lang="fr-BE" dirty="0"/>
              <a:t> of machine </a:t>
            </a:r>
            <a:r>
              <a:rPr lang="fr-BE" dirty="0" err="1"/>
              <a:t>learning</a:t>
            </a:r>
            <a:endParaRPr lang="en-US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9D51D0C-7117-4433-A0A4-F2D78985DB7D}"/>
              </a:ext>
            </a:extLst>
          </p:cNvPr>
          <p:cNvCxnSpPr/>
          <p:nvPr/>
        </p:nvCxnSpPr>
        <p:spPr>
          <a:xfrm>
            <a:off x="7260336" y="1340168"/>
            <a:ext cx="0" cy="100584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86DEA8D-B687-4C93-937A-1C902DFF3142}"/>
              </a:ext>
            </a:extLst>
          </p:cNvPr>
          <p:cNvSpPr/>
          <p:nvPr/>
        </p:nvSpPr>
        <p:spPr>
          <a:xfrm>
            <a:off x="6163056" y="2346008"/>
            <a:ext cx="2194560" cy="533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fr-BE" dirty="0" err="1"/>
              <a:t>Feature</a:t>
            </a:r>
            <a:r>
              <a:rPr lang="fr-BE" dirty="0"/>
              <a:t> </a:t>
            </a:r>
            <a:r>
              <a:rPr lang="fr-BE" dirty="0" err="1"/>
              <a:t>detection</a:t>
            </a:r>
            <a:r>
              <a:rPr lang="fr-BE" dirty="0"/>
              <a:t> </a:t>
            </a:r>
          </a:p>
          <a:p>
            <a:pPr algn="ctr"/>
            <a:r>
              <a:rPr lang="fr-BE" dirty="0"/>
              <a:t>+ Extraction, </a:t>
            </a:r>
            <a:r>
              <a:rPr lang="fr-BE" dirty="0" err="1"/>
              <a:t>selection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3EAA5A-0012-4A09-B3BB-D2078953CE02}"/>
              </a:ext>
            </a:extLst>
          </p:cNvPr>
          <p:cNvSpPr/>
          <p:nvPr/>
        </p:nvSpPr>
        <p:spPr>
          <a:xfrm>
            <a:off x="6917934" y="970836"/>
            <a:ext cx="684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BE" dirty="0"/>
              <a:t>Input</a:t>
            </a:r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8B84BDC-DD4E-4AEC-9803-F415C978D63D}"/>
              </a:ext>
            </a:extLst>
          </p:cNvPr>
          <p:cNvCxnSpPr/>
          <p:nvPr/>
        </p:nvCxnSpPr>
        <p:spPr>
          <a:xfrm>
            <a:off x="7245095" y="2879408"/>
            <a:ext cx="0" cy="1656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CF4ABC6-6344-4E80-AC27-ED34765D486B}"/>
              </a:ext>
            </a:extLst>
          </p:cNvPr>
          <p:cNvSpPr/>
          <p:nvPr/>
        </p:nvSpPr>
        <p:spPr>
          <a:xfrm>
            <a:off x="6147816" y="4540568"/>
            <a:ext cx="2194560" cy="533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BE" dirty="0" err="1"/>
              <a:t>Learned</a:t>
            </a:r>
            <a:r>
              <a:rPr lang="fr-BE" dirty="0"/>
              <a:t> model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8F76D4-D0EE-4FD6-B2B0-AD24DC66403E}"/>
              </a:ext>
            </a:extLst>
          </p:cNvPr>
          <p:cNvSpPr/>
          <p:nvPr/>
        </p:nvSpPr>
        <p:spPr>
          <a:xfrm>
            <a:off x="7269101" y="3167182"/>
            <a:ext cx="6205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BE" dirty="0"/>
              <a:t>Data</a:t>
            </a:r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4982E18-1529-4669-8696-225B1FB3EF24}"/>
              </a:ext>
            </a:extLst>
          </p:cNvPr>
          <p:cNvCxnSpPr/>
          <p:nvPr/>
        </p:nvCxnSpPr>
        <p:spPr>
          <a:xfrm>
            <a:off x="7245095" y="5073968"/>
            <a:ext cx="0" cy="100584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7402B565-67F6-4908-ADAF-944BB2B5FDF6}"/>
              </a:ext>
            </a:extLst>
          </p:cNvPr>
          <p:cNvSpPr/>
          <p:nvPr/>
        </p:nvSpPr>
        <p:spPr>
          <a:xfrm>
            <a:off x="6832173" y="6070402"/>
            <a:ext cx="856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BE" dirty="0"/>
              <a:t>Output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AEC4AB6-5654-4BD3-8D13-2FAC4919110E}"/>
              </a:ext>
            </a:extLst>
          </p:cNvPr>
          <p:cNvCxnSpPr>
            <a:cxnSpLocks/>
          </p:cNvCxnSpPr>
          <p:nvPr/>
        </p:nvCxnSpPr>
        <p:spPr>
          <a:xfrm>
            <a:off x="4364736" y="4913948"/>
            <a:ext cx="18000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91D9C61-D864-4C5F-864E-BCC53BC5008A}"/>
              </a:ext>
            </a:extLst>
          </p:cNvPr>
          <p:cNvCxnSpPr/>
          <p:nvPr/>
        </p:nvCxnSpPr>
        <p:spPr>
          <a:xfrm>
            <a:off x="3746370" y="2882616"/>
            <a:ext cx="0" cy="100584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E6E55129-43BD-4918-8558-C306A4A5105B}"/>
              </a:ext>
            </a:extLst>
          </p:cNvPr>
          <p:cNvSpPr/>
          <p:nvPr/>
        </p:nvSpPr>
        <p:spPr>
          <a:xfrm>
            <a:off x="3758553" y="3045262"/>
            <a:ext cx="16000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dirty="0"/>
              <a:t>Training data (</a:t>
            </a:r>
            <a:r>
              <a:rPr lang="fr-BE" dirty="0" err="1"/>
              <a:t>Testing</a:t>
            </a:r>
            <a:r>
              <a:rPr lang="fr-BE" dirty="0"/>
              <a:t> data)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6A7802-45C2-4744-BEB5-33E60C464F1D}"/>
              </a:ext>
            </a:extLst>
          </p:cNvPr>
          <p:cNvSpPr/>
          <p:nvPr/>
        </p:nvSpPr>
        <p:spPr>
          <a:xfrm>
            <a:off x="5766816" y="1690688"/>
            <a:ext cx="2956560" cy="4749046"/>
          </a:xfrm>
          <a:prstGeom prst="rect">
            <a:avLst/>
          </a:prstGeom>
          <a:noFill/>
          <a:ln w="2857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EC9E18E-A673-49CF-8953-D11E78F08DC6}"/>
              </a:ext>
            </a:extLst>
          </p:cNvPr>
          <p:cNvSpPr/>
          <p:nvPr/>
        </p:nvSpPr>
        <p:spPr>
          <a:xfrm>
            <a:off x="5771304" y="1696522"/>
            <a:ext cx="583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BE" dirty="0" err="1">
                <a:solidFill>
                  <a:srgbClr val="0070C0"/>
                </a:solidFill>
              </a:rPr>
              <a:t>Task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908D6FC-EE42-41F6-9CBC-391FD8C93425}"/>
              </a:ext>
            </a:extLst>
          </p:cNvPr>
          <p:cNvSpPr/>
          <p:nvPr/>
        </p:nvSpPr>
        <p:spPr>
          <a:xfrm>
            <a:off x="1850136" y="3001328"/>
            <a:ext cx="6763721" cy="2240280"/>
          </a:xfrm>
          <a:prstGeom prst="rect">
            <a:avLst/>
          </a:prstGeom>
          <a:noFill/>
          <a:ln w="28575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EA0576-65E6-4419-8708-43E7014015DB}"/>
              </a:ext>
            </a:extLst>
          </p:cNvPr>
          <p:cNvSpPr/>
          <p:nvPr/>
        </p:nvSpPr>
        <p:spPr>
          <a:xfrm>
            <a:off x="1865376" y="2997756"/>
            <a:ext cx="13933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dirty="0">
                <a:solidFill>
                  <a:srgbClr val="00B050"/>
                </a:solidFill>
              </a:rPr>
              <a:t>Learning </a:t>
            </a:r>
            <a:r>
              <a:rPr lang="fr-BE" dirty="0" err="1">
                <a:solidFill>
                  <a:srgbClr val="00B050"/>
                </a:solidFill>
              </a:rPr>
              <a:t>problem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4273C7E-756D-4FB2-BFB0-78F2328E44D2}"/>
              </a:ext>
            </a:extLst>
          </p:cNvPr>
          <p:cNvSpPr/>
          <p:nvPr/>
        </p:nvSpPr>
        <p:spPr>
          <a:xfrm>
            <a:off x="2664331" y="4540568"/>
            <a:ext cx="2194560" cy="533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BE" dirty="0"/>
              <a:t>Model </a:t>
            </a:r>
            <a:r>
              <a:rPr lang="fr-BE" dirty="0" err="1"/>
              <a:t>selection</a:t>
            </a:r>
            <a:r>
              <a:rPr lang="fr-BE" dirty="0"/>
              <a:t> (and validation)</a:t>
            </a:r>
            <a:endParaRPr lang="en-US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1DB5292-7F67-4B69-B18F-D24CA8191726}"/>
              </a:ext>
            </a:extLst>
          </p:cNvPr>
          <p:cNvCxnSpPr>
            <a:cxnSpLocks/>
          </p:cNvCxnSpPr>
          <p:nvPr/>
        </p:nvCxnSpPr>
        <p:spPr>
          <a:xfrm>
            <a:off x="2231136" y="4147007"/>
            <a:ext cx="424429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18B3D24-0B47-4EC5-84E4-FF398F82FCA7}"/>
              </a:ext>
            </a:extLst>
          </p:cNvPr>
          <p:cNvCxnSpPr>
            <a:cxnSpLocks/>
          </p:cNvCxnSpPr>
          <p:nvPr/>
        </p:nvCxnSpPr>
        <p:spPr>
          <a:xfrm>
            <a:off x="2231135" y="4792028"/>
            <a:ext cx="43200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4708081-ABE1-43D5-8423-64D434385460}"/>
              </a:ext>
            </a:extLst>
          </p:cNvPr>
          <p:cNvCxnSpPr>
            <a:cxnSpLocks/>
          </p:cNvCxnSpPr>
          <p:nvPr/>
        </p:nvCxnSpPr>
        <p:spPr>
          <a:xfrm flipV="1">
            <a:off x="2236851" y="4139387"/>
            <a:ext cx="0" cy="65264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BC4BB9A-C3EF-4BB2-BF11-81E9E0ECDE3F}"/>
              </a:ext>
            </a:extLst>
          </p:cNvPr>
          <p:cNvCxnSpPr>
            <a:cxnSpLocks/>
          </p:cNvCxnSpPr>
          <p:nvPr/>
        </p:nvCxnSpPr>
        <p:spPr>
          <a:xfrm flipH="1">
            <a:off x="4858890" y="4792028"/>
            <a:ext cx="40956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9712120-B5D5-43C2-AA2E-6634DCF88F14}"/>
              </a:ext>
            </a:extLst>
          </p:cNvPr>
          <p:cNvCxnSpPr>
            <a:cxnSpLocks/>
          </p:cNvCxnSpPr>
          <p:nvPr/>
        </p:nvCxnSpPr>
        <p:spPr>
          <a:xfrm flipV="1">
            <a:off x="5268450" y="4131865"/>
            <a:ext cx="0" cy="6516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C11FB3E-0A48-4134-8D4B-DA393623E776}"/>
              </a:ext>
            </a:extLst>
          </p:cNvPr>
          <p:cNvCxnSpPr>
            <a:cxnSpLocks/>
          </p:cNvCxnSpPr>
          <p:nvPr/>
        </p:nvCxnSpPr>
        <p:spPr>
          <a:xfrm>
            <a:off x="4843650" y="4133672"/>
            <a:ext cx="43200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5F3F8068-D3A7-463A-B7BD-5C094CF6A582}"/>
              </a:ext>
            </a:extLst>
          </p:cNvPr>
          <p:cNvSpPr/>
          <p:nvPr/>
        </p:nvSpPr>
        <p:spPr>
          <a:xfrm>
            <a:off x="2664331" y="3885248"/>
            <a:ext cx="2194560" cy="533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BE" dirty="0"/>
              <a:t>Learning </a:t>
            </a:r>
            <a:r>
              <a:rPr lang="fr-BE" dirty="0" err="1"/>
              <a:t>Algorithm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06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 animBg="1"/>
      <p:bldP spid="9" grpId="0"/>
      <p:bldP spid="11" grpId="0"/>
      <p:bldP spid="14" grpId="0"/>
      <p:bldP spid="15" grpId="0" animBg="1"/>
      <p:bldP spid="16" grpId="0"/>
      <p:bldP spid="17" grpId="0" animBg="1"/>
      <p:bldP spid="18" grpId="0"/>
      <p:bldP spid="19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4AAE9-5638-4FAA-9374-B6F2BBF29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Role</a:t>
            </a:r>
            <a:r>
              <a:rPr lang="fr-BE" dirty="0"/>
              <a:t> of machine </a:t>
            </a:r>
            <a:r>
              <a:rPr lang="fr-BE" dirty="0" err="1"/>
              <a:t>learning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F8E364-CFC3-4B76-9A61-0D5B2536F3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3040"/>
            <a:ext cx="10407556" cy="4791456"/>
          </a:xfrm>
        </p:spPr>
        <p:txBody>
          <a:bodyPr/>
          <a:lstStyle/>
          <a:p>
            <a:r>
              <a:rPr lang="en-US" sz="2400" dirty="0"/>
              <a:t>Machine learning can play a role (automation, prediction, etc.) … BUT</a:t>
            </a:r>
          </a:p>
          <a:p>
            <a:pPr lvl="1"/>
            <a:r>
              <a:rPr lang="en-US" sz="2000" dirty="0"/>
              <a:t>Production of learned model itself </a:t>
            </a:r>
            <a:r>
              <a:rPr lang="en-US" sz="2000" b="1" dirty="0">
                <a:solidFill>
                  <a:srgbClr val="FF0000"/>
                </a:solidFill>
              </a:rPr>
              <a:t>not automated </a:t>
            </a:r>
            <a:r>
              <a:rPr lang="en-US" sz="2000" dirty="0"/>
              <a:t>- cf. automated ML research</a:t>
            </a:r>
          </a:p>
          <a:p>
            <a:pPr marL="457200" lvl="1" indent="0">
              <a:buNone/>
            </a:pPr>
            <a:r>
              <a:rPr lang="en-US" sz="2000" dirty="0"/>
              <a:t>    … Lots of external intervention/domain knowledge from collecting training data until   </a:t>
            </a:r>
          </a:p>
          <a:p>
            <a:pPr lvl="1">
              <a:buFont typeface="Calibri" panose="020F0502020204030204" pitchFamily="34" charset="0"/>
              <a:buChar char="‖"/>
            </a:pPr>
            <a:r>
              <a:rPr lang="en-US" sz="2000" dirty="0"/>
              <a:t>obtaining learned model including learning algorithm</a:t>
            </a:r>
          </a:p>
          <a:p>
            <a:pPr lvl="2"/>
            <a:r>
              <a:rPr lang="fr-BE" sz="1600" u="sng" dirty="0"/>
              <a:t>Example</a:t>
            </a:r>
            <a:r>
              <a:rPr lang="fr-BE" sz="1600" dirty="0"/>
              <a:t>: classification </a:t>
            </a:r>
            <a:r>
              <a:rPr lang="fr-BE" sz="1600" dirty="0" err="1"/>
              <a:t>task</a:t>
            </a:r>
            <a:r>
              <a:rPr lang="fr-BE" sz="1600" dirty="0"/>
              <a:t> -&gt; SVM or ANN ? … </a:t>
            </a:r>
            <a:r>
              <a:rPr lang="fr-BE" sz="1600" dirty="0" err="1"/>
              <a:t>it</a:t>
            </a:r>
            <a:r>
              <a:rPr lang="fr-BE" sz="1600" dirty="0"/>
              <a:t> </a:t>
            </a:r>
            <a:r>
              <a:rPr lang="fr-BE" sz="1600" dirty="0" err="1"/>
              <a:t>depends</a:t>
            </a:r>
            <a:endParaRPr lang="en-US" sz="2000" dirty="0"/>
          </a:p>
          <a:p>
            <a:pPr lvl="1">
              <a:spcBef>
                <a:spcPts val="1800"/>
              </a:spcBef>
            </a:pPr>
            <a:r>
              <a:rPr lang="en-US" sz="2000" dirty="0"/>
              <a:t>Difficult to process </a:t>
            </a:r>
            <a:r>
              <a:rPr lang="en-US" sz="2000" b="1" dirty="0">
                <a:solidFill>
                  <a:srgbClr val="FF0000"/>
                </a:solidFill>
              </a:rPr>
              <a:t>heterogeneous</a:t>
            </a:r>
            <a:r>
              <a:rPr lang="en-US" sz="2000" dirty="0"/>
              <a:t>, </a:t>
            </a:r>
            <a:r>
              <a:rPr lang="en-US" sz="2000" b="1" dirty="0">
                <a:solidFill>
                  <a:srgbClr val="FF0000"/>
                </a:solidFill>
              </a:rPr>
              <a:t>non </a:t>
            </a:r>
            <a:r>
              <a:rPr lang="en-US" sz="2000" b="1" dirty="0" err="1">
                <a:solidFill>
                  <a:srgbClr val="FF0000"/>
                </a:solidFill>
              </a:rPr>
              <a:t>i.i.d</a:t>
            </a:r>
            <a:r>
              <a:rPr lang="en-US" sz="2000" b="1" dirty="0">
                <a:solidFill>
                  <a:srgbClr val="FF0000"/>
                </a:solidFill>
              </a:rPr>
              <a:t>. data </a:t>
            </a:r>
            <a:r>
              <a:rPr lang="en-US" sz="2000" dirty="0"/>
              <a:t>(correlated, relational data), to operate under adversarial conditions (outlier detection, recent research in GAN), etc.</a:t>
            </a:r>
          </a:p>
          <a:p>
            <a:pPr marL="457200" lvl="1" indent="0">
              <a:buNone/>
            </a:pPr>
            <a:r>
              <a:rPr lang="en-US" sz="2000" dirty="0"/>
              <a:t>    </a:t>
            </a:r>
            <a:r>
              <a:rPr lang="en-US" sz="2000" dirty="0">
                <a:sym typeface="Symbol" panose="05050102010706020507" pitchFamily="18" charset="2"/>
              </a:rPr>
              <a:t></a:t>
            </a:r>
            <a:r>
              <a:rPr lang="en-US" sz="2000" dirty="0"/>
              <a:t> Know your data and applicability of out-of-the-shelve ML algorithms </a:t>
            </a:r>
          </a:p>
          <a:p>
            <a:pPr marL="457200" lvl="1" indent="0">
              <a:buNone/>
            </a:pPr>
            <a:r>
              <a:rPr lang="en-US" sz="2000" dirty="0"/>
              <a:t>    + a given "task" often involves feature extraction/selection and multiple learning problems</a:t>
            </a:r>
          </a:p>
          <a:p>
            <a:pPr lvl="1">
              <a:spcBef>
                <a:spcPts val="1800"/>
              </a:spcBef>
            </a:pPr>
            <a:r>
              <a:rPr lang="en-US" sz="2000" b="1" dirty="0">
                <a:solidFill>
                  <a:srgbClr val="0070C0"/>
                </a:solidFill>
              </a:rPr>
              <a:t>Discriminative methods </a:t>
            </a:r>
            <a:r>
              <a:rPr lang="en-US" sz="2000" dirty="0"/>
              <a:t>(e.g. CRF, SVM, ANN) very limited "modeling" power compared to </a:t>
            </a:r>
            <a:r>
              <a:rPr lang="en-US" sz="2000" b="1" dirty="0">
                <a:solidFill>
                  <a:srgbClr val="0070C0"/>
                </a:solidFill>
              </a:rPr>
              <a:t>Generative methods </a:t>
            </a:r>
            <a:r>
              <a:rPr lang="en-US" sz="2000" dirty="0"/>
              <a:t>(e.g., HMM, GMM) which build explicit model out of smaller data sets</a:t>
            </a:r>
          </a:p>
          <a:p>
            <a:pPr lvl="2"/>
            <a:r>
              <a:rPr lang="fr-BE" sz="1600" u="sng" dirty="0" err="1"/>
              <a:t>Tradeoff</a:t>
            </a:r>
            <a:r>
              <a:rPr lang="fr-BE" sz="1600" dirty="0"/>
              <a:t>: Performance (but </a:t>
            </a:r>
            <a:r>
              <a:rPr lang="fr-BE" sz="1600" dirty="0" err="1"/>
              <a:t>less</a:t>
            </a:r>
            <a:r>
              <a:rPr lang="fr-BE" sz="1600" dirty="0"/>
              <a:t> informative) vs. </a:t>
            </a:r>
            <a:r>
              <a:rPr lang="fr-BE" sz="1600" dirty="0" err="1"/>
              <a:t>Flexibility</a:t>
            </a:r>
            <a:r>
              <a:rPr lang="fr-BE" sz="1600" dirty="0"/>
              <a:t> (but more </a:t>
            </a:r>
            <a:r>
              <a:rPr lang="fr-BE" sz="1600" dirty="0" err="1"/>
              <a:t>complex</a:t>
            </a:r>
            <a:r>
              <a:rPr lang="fr-BE" sz="1600" dirty="0"/>
              <a:t>)  </a:t>
            </a:r>
            <a:endParaRPr lang="en-US" sz="1600" dirty="0"/>
          </a:p>
          <a:p>
            <a:pPr lvl="2"/>
            <a:r>
              <a:rPr lang="en-US" sz="1600" u="sng" dirty="0"/>
              <a:t>Example</a:t>
            </a:r>
            <a:r>
              <a:rPr lang="en-US" sz="1600" dirty="0"/>
              <a:t>: determine the protocol corresponding to given trace</a:t>
            </a:r>
          </a:p>
          <a:p>
            <a:pPr lvl="3"/>
            <a:r>
              <a:rPr lang="en-US" sz="1600" dirty="0"/>
              <a:t>Generative: model protocols and determine to which protocol the trace belongs</a:t>
            </a:r>
          </a:p>
          <a:p>
            <a:pPr lvl="3"/>
            <a:r>
              <a:rPr lang="en-US" sz="1600" dirty="0"/>
              <a:t>Discriminative: model protocol differences (boundaries) without modeling any protocol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09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19F1A3-E328-43C1-A122-173EA32476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BE" sz="4000" b="1" dirty="0"/>
              <a:t>Exploitation</a:t>
            </a:r>
            <a:endParaRPr lang="en-US" sz="4000" b="1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DEBB4F07-48B4-4A6B-B973-EF13E767F1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707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5B7C2-C0F6-4DE7-A830-08A2BE3C3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Setting </a:t>
            </a:r>
            <a:r>
              <a:rPr lang="fr-BE" dirty="0" err="1"/>
              <a:t>experimental</a:t>
            </a:r>
            <a:r>
              <a:rPr lang="fr-BE" dirty="0"/>
              <a:t> </a:t>
            </a:r>
            <a:r>
              <a:rPr lang="fr-BE" dirty="0" err="1"/>
              <a:t>research</a:t>
            </a:r>
            <a:r>
              <a:rPr lang="fr-BE" dirty="0"/>
              <a:t> objectives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41546-3035-4A48-A9A4-2FB10E7F4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63040"/>
            <a:ext cx="10666863" cy="4791456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000" b="1" dirty="0">
                <a:solidFill>
                  <a:srgbClr val="0070C0"/>
                </a:solidFill>
              </a:rPr>
              <a:t>Determine when and </a:t>
            </a:r>
            <a:r>
              <a:rPr lang="en-US" sz="2000" b="1" dirty="0">
                <a:solidFill>
                  <a:srgbClr val="00B050"/>
                </a:solidFill>
              </a:rPr>
              <a:t>why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0070C0"/>
                </a:solidFill>
              </a:rPr>
              <a:t>"learning" is beneficial (cost/gain) and potentially harmful</a:t>
            </a:r>
            <a:endParaRPr lang="en-US" sz="1800" dirty="0">
              <a:solidFill>
                <a:srgbClr val="0070C0"/>
              </a:solidFill>
            </a:endParaRPr>
          </a:p>
          <a:p>
            <a:pPr lvl="1"/>
            <a:r>
              <a:rPr lang="en-US" sz="1800" dirty="0"/>
              <a:t>Evaluation beyond Alg. A performs better than Alg. B</a:t>
            </a:r>
          </a:p>
          <a:p>
            <a:pPr lvl="1">
              <a:buFont typeface="Calibri" panose="020F0502020204030204" pitchFamily="34" charset="0"/>
              <a:buChar char="‖"/>
            </a:pPr>
            <a:r>
              <a:rPr lang="en-US" sz="1800" dirty="0"/>
              <a:t>Ex: network and end-user utility, gain, etc. but also tradeoffs (multi-obj. multi-period problems)</a:t>
            </a:r>
          </a:p>
          <a:p>
            <a:pPr lvl="1"/>
            <a:r>
              <a:rPr lang="en-US" sz="1800" dirty="0"/>
              <a:t>How to reconcile statistical (relational) learning with deterministic network operations </a:t>
            </a:r>
          </a:p>
          <a:p>
            <a:pPr lvl="1"/>
            <a:r>
              <a:rPr lang="en-US" sz="1800" dirty="0"/>
              <a:t>Repeatable (same or even different data sets), reproducible (other networks), verifiable </a:t>
            </a:r>
          </a:p>
          <a:p>
            <a:pPr lvl="1">
              <a:buFont typeface="Calibri" panose="020F0502020204030204" pitchFamily="34" charset="0"/>
              <a:buChar char="‖"/>
            </a:pPr>
            <a:r>
              <a:rPr lang="en-US" sz="1800" dirty="0"/>
              <a:t>Aleatory uncertainty (characterize variance) </a:t>
            </a:r>
            <a:r>
              <a:rPr lang="en-US" sz="1800" dirty="0">
                <a:sym typeface="Symbol" panose="05050102010706020507" pitchFamily="18" charset="2"/>
              </a:rPr>
              <a:t></a:t>
            </a:r>
            <a:r>
              <a:rPr lang="en-US" sz="1800" dirty="0"/>
              <a:t> Generalization even harder (share learned models ?)</a:t>
            </a:r>
          </a:p>
          <a:p>
            <a:pPr lvl="1">
              <a:spcBef>
                <a:spcPts val="1200"/>
              </a:spcBef>
            </a:pPr>
            <a:r>
              <a:rPr lang="fr-BE" sz="1800" b="1" dirty="0"/>
              <a:t>Model</a:t>
            </a:r>
            <a:r>
              <a:rPr lang="fr-BE" sz="1800" dirty="0"/>
              <a:t>: </a:t>
            </a:r>
            <a:r>
              <a:rPr lang="fr-BE" sz="1800" dirty="0" err="1"/>
              <a:t>bottom</a:t>
            </a:r>
            <a:r>
              <a:rPr lang="fr-BE" sz="1800" dirty="0"/>
              <a:t>-up/</a:t>
            </a:r>
            <a:r>
              <a:rPr lang="fr-BE" sz="1800" dirty="0" err="1"/>
              <a:t>peer</a:t>
            </a:r>
            <a:r>
              <a:rPr lang="fr-BE" sz="1800" dirty="0"/>
              <a:t> exchanges (</a:t>
            </a:r>
            <a:r>
              <a:rPr lang="fr-BE" sz="1800" dirty="0" err="1"/>
              <a:t>decentralized</a:t>
            </a:r>
            <a:r>
              <a:rPr lang="fr-BE" sz="1800" dirty="0"/>
              <a:t>/</a:t>
            </a:r>
            <a:r>
              <a:rPr lang="fr-BE" sz="1800" dirty="0" err="1"/>
              <a:t>organic</a:t>
            </a:r>
            <a:r>
              <a:rPr lang="fr-BE" sz="1800" dirty="0"/>
              <a:t>) vs. top-down/master-slave (</a:t>
            </a:r>
            <a:r>
              <a:rPr lang="fr-BE" sz="1800" dirty="0" err="1"/>
              <a:t>centralized</a:t>
            </a:r>
            <a:r>
              <a:rPr lang="fr-BE" sz="1800" dirty="0"/>
              <a:t>)</a:t>
            </a:r>
          </a:p>
          <a:p>
            <a:pPr lvl="1">
              <a:buFont typeface="Calibri" panose="020F0502020204030204" pitchFamily="34" charset="0"/>
              <a:buChar char="‖"/>
            </a:pPr>
            <a:r>
              <a:rPr lang="fr-BE" sz="1800" dirty="0"/>
              <a:t>Ex: multi-tenant/</a:t>
            </a:r>
            <a:r>
              <a:rPr lang="fr-BE" sz="1800" dirty="0" err="1"/>
              <a:t>domain</a:t>
            </a:r>
            <a:r>
              <a:rPr lang="fr-BE" sz="1800" dirty="0"/>
              <a:t> cases </a:t>
            </a:r>
            <a:r>
              <a:rPr lang="fr-BE" sz="1800" dirty="0" err="1"/>
              <a:t>with</a:t>
            </a:r>
            <a:r>
              <a:rPr lang="fr-BE" sz="1800" dirty="0"/>
              <a:t> partial vs. full information</a:t>
            </a:r>
            <a:endParaRPr lang="en-US" sz="1800" dirty="0"/>
          </a:p>
          <a:p>
            <a:pPr>
              <a:spcBef>
                <a:spcPts val="1800"/>
              </a:spcBef>
            </a:pPr>
            <a:r>
              <a:rPr lang="en-US" sz="2000" b="1" dirty="0">
                <a:solidFill>
                  <a:srgbClr val="0070C0"/>
                </a:solidFill>
              </a:rPr>
              <a:t>Identify essential parts/components and relations/exchanges</a:t>
            </a:r>
          </a:p>
          <a:p>
            <a:pPr lvl="1"/>
            <a:r>
              <a:rPr lang="en-US" sz="1800" dirty="0"/>
              <a:t>Modular chain from data sources (incl. H-H, H-M interactions) until output (+feedback)</a:t>
            </a:r>
          </a:p>
          <a:p>
            <a:pPr lvl="1"/>
            <a:r>
              <a:rPr lang="en-US" sz="1800" b="1" dirty="0"/>
              <a:t>Problem </a:t>
            </a:r>
            <a:r>
              <a:rPr lang="en-US" sz="1800" b="1" dirty="0">
                <a:solidFill>
                  <a:srgbClr val="00B050"/>
                </a:solidFill>
              </a:rPr>
              <a:t>solving</a:t>
            </a:r>
            <a:endParaRPr lang="en-US" sz="1800" dirty="0"/>
          </a:p>
          <a:p>
            <a:pPr lvl="2"/>
            <a:r>
              <a:rPr lang="fr-BE" sz="1800" dirty="0" err="1"/>
              <a:t>Problem</a:t>
            </a:r>
            <a:r>
              <a:rPr lang="fr-BE" sz="1800" dirty="0"/>
              <a:t> </a:t>
            </a:r>
            <a:r>
              <a:rPr lang="fr-BE" sz="1800" dirty="0" err="1"/>
              <a:t>space</a:t>
            </a:r>
            <a:r>
              <a:rPr lang="fr-BE" sz="1800" dirty="0"/>
              <a:t> </a:t>
            </a:r>
            <a:r>
              <a:rPr lang="fr-BE" sz="1800" dirty="0" err="1"/>
              <a:t>very</a:t>
            </a:r>
            <a:r>
              <a:rPr lang="fr-BE" sz="1800" dirty="0"/>
              <a:t> large (</a:t>
            </a:r>
            <a:r>
              <a:rPr lang="en-US" sz="1800" dirty="0"/>
              <a:t>time/delay, energy/resources, complexity, etc.) </a:t>
            </a:r>
            <a:endParaRPr lang="fr-BE" sz="1800" dirty="0"/>
          </a:p>
          <a:p>
            <a:pPr lvl="2"/>
            <a:r>
              <a:rPr lang="fr-BE" sz="1800" b="1" dirty="0">
                <a:solidFill>
                  <a:srgbClr val="00B050"/>
                </a:solidFill>
              </a:rPr>
              <a:t>Focus </a:t>
            </a:r>
            <a:r>
              <a:rPr lang="en-US" sz="1800" b="1" dirty="0">
                <a:solidFill>
                  <a:srgbClr val="00B050"/>
                </a:solidFill>
              </a:rPr>
              <a:t>on finding commonality in solving methods, procedures, practices, etc. </a:t>
            </a:r>
          </a:p>
          <a:p>
            <a:pPr lvl="1"/>
            <a:r>
              <a:rPr lang="en-US" sz="1800" b="1" dirty="0"/>
              <a:t>Balance </a:t>
            </a:r>
            <a:r>
              <a:rPr lang="en-US" sz="1800" dirty="0"/>
              <a:t>between genericity/universality and specificity/ad-hoc</a:t>
            </a:r>
          </a:p>
          <a:p>
            <a:pPr lvl="1"/>
            <a:r>
              <a:rPr lang="en-US" sz="1800" dirty="0"/>
              <a:t>Languages beyond information model/data exchange protocols</a:t>
            </a:r>
          </a:p>
          <a:p>
            <a:pPr lvl="1"/>
            <a:endParaRPr lang="en-US" sz="2000" dirty="0"/>
          </a:p>
          <a:p>
            <a:pPr lvl="1">
              <a:spcBef>
                <a:spcPts val="1800"/>
              </a:spcBef>
            </a:pPr>
            <a:endParaRPr lang="en-US" sz="1600" b="1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745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4976</TotalTime>
  <Words>1230</Words>
  <Application>Microsoft Office PowerPoint</Application>
  <PresentationFormat>Widescreen</PresentationFormat>
  <Paragraphs>152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Verdana</vt:lpstr>
      <vt:lpstr>Office Theme</vt:lpstr>
      <vt:lpstr>Beyond Cognitivism</vt:lpstr>
      <vt:lpstr>Landscape</vt:lpstr>
      <vt:lpstr>Beyond cognitivism</vt:lpstr>
      <vt:lpstr>Synthesis between cognitivism and connectivism </vt:lpstr>
      <vt:lpstr>Example</vt:lpstr>
      <vt:lpstr>Role of machine learning</vt:lpstr>
      <vt:lpstr>Role of machine learning</vt:lpstr>
      <vt:lpstr>Exploitation</vt:lpstr>
      <vt:lpstr>Setting experimental research objectives</vt:lpstr>
      <vt:lpstr>Documentation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Papadimitriou, Dimitri (Nokia - BE/Antwerp)</dc:creator>
  <cp:lastModifiedBy>Papadimitriou, Dimitri (Nokia - BE/Antwerp)</cp:lastModifiedBy>
  <cp:revision>131</cp:revision>
  <dcterms:created xsi:type="dcterms:W3CDTF">2017-10-19T14:47:33Z</dcterms:created>
  <dcterms:modified xsi:type="dcterms:W3CDTF">2018-02-19T08:44:25Z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284650744</vt:i4>
  </property>
  <property fmtid="{D5CDD505-2E9C-101B-9397-08002B2CF9AE}" pid="3" name="_NewReviewCycle">
    <vt:lpwstr/>
  </property>
  <property fmtid="{D5CDD505-2E9C-101B-9397-08002B2CF9AE}" pid="4" name="_EmailSubject">
    <vt:lpwstr>Joint meeting IEEE ETI on Network Intelligence and IRTF NMRG (February 19th, 2018)</vt:lpwstr>
  </property>
  <property fmtid="{D5CDD505-2E9C-101B-9397-08002B2CF9AE}" pid="5" name="_AuthorEmail">
    <vt:lpwstr>dimitri.papadimitriou@nokia-bell-labs.com</vt:lpwstr>
  </property>
  <property fmtid="{D5CDD505-2E9C-101B-9397-08002B2CF9AE}" pid="6" name="_AuthorEmailDisplayName">
    <vt:lpwstr>Papadimitriou, Dimitri (Nokia - BE/Antwerp)</vt:lpwstr>
  </property>
  <property fmtid="{D5CDD505-2E9C-101B-9397-08002B2CF9AE}" pid="7" name="_PreviousAdHocReviewCycleID">
    <vt:i4>-1304543093</vt:i4>
  </property>
</Properties>
</file>