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11"/>
  </p:notesMasterIdLst>
  <p:sldIdLst>
    <p:sldId id="260" r:id="rId2"/>
    <p:sldId id="261" r:id="rId3"/>
    <p:sldId id="273" r:id="rId4"/>
    <p:sldId id="280" r:id="rId5"/>
    <p:sldId id="276" r:id="rId6"/>
    <p:sldId id="278" r:id="rId7"/>
    <p:sldId id="279" r:id="rId8"/>
    <p:sldId id="281" r:id="rId9"/>
    <p:sldId id="282" r:id="rId10"/>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31"/>
  </p:normalViewPr>
  <p:slideViewPr>
    <p:cSldViewPr>
      <p:cViewPr varScale="1">
        <p:scale>
          <a:sx n="82" d="100"/>
          <a:sy n="82" d="100"/>
        </p:scale>
        <p:origin x="702" y="8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F82B6-F6E7-41FC-938D-D8A00CD58B36}" type="datetimeFigureOut">
              <a:rPr lang="en-US" smtClean="0"/>
              <a:t>2/19/2018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73B6A-781D-4174-8174-A12AD79053D4}" type="slidenum">
              <a:rPr lang="en-US" smtClean="0"/>
              <a:t>‹#›</a:t>
            </a:fld>
            <a:endParaRPr lang="en-US"/>
          </a:p>
        </p:txBody>
      </p:sp>
    </p:spTree>
    <p:extLst>
      <p:ext uri="{BB962C8B-B14F-4D97-AF65-F5344CB8AC3E}">
        <p14:creationId xmlns:p14="http://schemas.microsoft.com/office/powerpoint/2010/main" val="670405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pt-BR"/>
              <a:t>Clique para editar o título mestre</a:t>
            </a:r>
            <a:endParaRPr lang="en-U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a:p>
        </p:txBody>
      </p:sp>
      <p:sp>
        <p:nvSpPr>
          <p:cNvPr id="4" name="Espaço Reservado para Data 3"/>
          <p:cNvSpPr>
            <a:spLocks noGrp="1"/>
          </p:cNvSpPr>
          <p:nvPr>
            <p:ph type="dt" sz="half" idx="10"/>
          </p:nvPr>
        </p:nvSpPr>
        <p:spPr/>
        <p:txBody>
          <a:bodyPr/>
          <a:lstStyle/>
          <a:p>
            <a:fld id="{3C51CE28-049B-41EB-807A-59043EE99D9D}" type="datetime1">
              <a:rPr lang="pt-BR" smtClean="0"/>
              <a:t>19/02/2018</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559069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6202484F-04FD-4F8B-9093-F13CCE6C9E8E}" type="datetime1">
              <a:rPr lang="pt-BR" smtClean="0"/>
              <a:t>19/02/2018</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432349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pt-BR"/>
              <a:t>Clique para editar o título mestre</a:t>
            </a:r>
            <a:endParaRPr lang="en-US"/>
          </a:p>
        </p:txBody>
      </p:sp>
      <p:sp>
        <p:nvSpPr>
          <p:cNvPr id="3" name="Espaço Reservado para Texto Vertical 2"/>
          <p:cNvSpPr>
            <a:spLocks noGrp="1"/>
          </p:cNvSpPr>
          <p:nvPr>
            <p:ph type="body" orient="vert" idx="1"/>
          </p:nvPr>
        </p:nvSpPr>
        <p:spPr>
          <a:xfrm>
            <a:off x="609600" y="274639"/>
            <a:ext cx="8026400" cy="5851525"/>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33DB616E-D473-4EEF-94BA-D083ACFB229E}" type="datetime1">
              <a:rPr lang="pt-BR" smtClean="0"/>
              <a:t>19/02/2018</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195107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10"/>
          </p:nvPr>
        </p:nvSpPr>
        <p:spPr/>
        <p:txBody>
          <a:bodyPr/>
          <a:lstStyle/>
          <a:p>
            <a:fld id="{9FE80FE7-E806-4C30-9C78-4B7AD1DED956}" type="datetime1">
              <a:rPr lang="pt-BR" smtClean="0"/>
              <a:t>19/02/2018</a:t>
            </a:fld>
            <a:endParaRPr lang="pt-BR"/>
          </a:p>
        </p:txBody>
      </p:sp>
      <p:sp>
        <p:nvSpPr>
          <p:cNvPr id="5" name="Espaço Reservado para Rodapé 4"/>
          <p:cNvSpPr>
            <a:spLocks noGrp="1"/>
          </p:cNvSpPr>
          <p:nvPr>
            <p:ph type="ftr" sz="quarter" idx="11"/>
          </p:nvPr>
        </p:nvSpPr>
        <p:spPr/>
        <p:txBody>
          <a:bodyPr/>
          <a:lstStyle/>
          <a:p>
            <a:r>
              <a:rPr lang="pt-BR" dirty="0"/>
              <a:t>IETF 100 – NMRG 45</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14421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pt-BR"/>
              <a:t>Clique para editar o título mestre</a:t>
            </a:r>
            <a:endParaRPr lang="en-US"/>
          </a:p>
        </p:txBody>
      </p:sp>
      <p:sp>
        <p:nvSpPr>
          <p:cNvPr id="3" name="Espaço Reservado para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FD17808F-0F21-4708-9ABB-4E30882A9828}" type="datetime1">
              <a:rPr lang="pt-BR" smtClean="0"/>
              <a:t>19/02/2018</a:t>
            </a:fld>
            <a:endParaRPr lang="pt-BR"/>
          </a:p>
        </p:txBody>
      </p:sp>
      <p:sp>
        <p:nvSpPr>
          <p:cNvPr id="5" name="Espaço Reservado para Rodapé 4"/>
          <p:cNvSpPr>
            <a:spLocks noGrp="1"/>
          </p:cNvSpPr>
          <p:nvPr>
            <p:ph type="ftr" sz="quarter" idx="11"/>
          </p:nvPr>
        </p:nvSpPr>
        <p:spPr/>
        <p:txBody>
          <a:bodyPr/>
          <a:lstStyle/>
          <a:p>
            <a:r>
              <a:rPr lang="pt-BR"/>
              <a:t>IETF98 - 42nd NMRG</a:t>
            </a:r>
          </a:p>
        </p:txBody>
      </p:sp>
      <p:sp>
        <p:nvSpPr>
          <p:cNvPr id="6" name="Espaço Reservado para Número de Slide 5"/>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18408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Conteú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Conteú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Espaço Reservado para Data 4"/>
          <p:cNvSpPr>
            <a:spLocks noGrp="1"/>
          </p:cNvSpPr>
          <p:nvPr>
            <p:ph type="dt" sz="half" idx="10"/>
          </p:nvPr>
        </p:nvSpPr>
        <p:spPr/>
        <p:txBody>
          <a:bodyPr/>
          <a:lstStyle/>
          <a:p>
            <a:fld id="{04297432-927B-4278-BC06-A663EA5BBF85}" type="datetime1">
              <a:rPr lang="pt-BR" smtClean="0"/>
              <a:t>19/02/2018</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988712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título mestre</a:t>
            </a:r>
            <a:endParaRPr lang="en-US"/>
          </a:p>
        </p:txBody>
      </p:sp>
      <p:sp>
        <p:nvSpPr>
          <p:cNvPr id="3" name="Espaço Reservado para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Espaço Reservado para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Espaço Reservado para Data 6"/>
          <p:cNvSpPr>
            <a:spLocks noGrp="1"/>
          </p:cNvSpPr>
          <p:nvPr>
            <p:ph type="dt" sz="half" idx="10"/>
          </p:nvPr>
        </p:nvSpPr>
        <p:spPr/>
        <p:txBody>
          <a:bodyPr/>
          <a:lstStyle/>
          <a:p>
            <a:fld id="{60EEC75F-2C6E-43BF-9FEA-9FABC128A513}" type="datetime1">
              <a:rPr lang="pt-BR" smtClean="0"/>
              <a:t>19/02/2018</a:t>
            </a:fld>
            <a:endParaRPr lang="pt-BR"/>
          </a:p>
        </p:txBody>
      </p:sp>
      <p:sp>
        <p:nvSpPr>
          <p:cNvPr id="8" name="Espaço Reservado para Rodapé 7"/>
          <p:cNvSpPr>
            <a:spLocks noGrp="1"/>
          </p:cNvSpPr>
          <p:nvPr>
            <p:ph type="ftr" sz="quarter" idx="11"/>
          </p:nvPr>
        </p:nvSpPr>
        <p:spPr/>
        <p:txBody>
          <a:bodyPr/>
          <a:lstStyle/>
          <a:p>
            <a:r>
              <a:rPr lang="pt-BR"/>
              <a:t>IETF98 - 42nd NMRG</a:t>
            </a:r>
          </a:p>
        </p:txBody>
      </p:sp>
      <p:sp>
        <p:nvSpPr>
          <p:cNvPr id="9" name="Espaço Reservado para Número de Slide 8"/>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1359707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endParaRPr lang="en-US"/>
          </a:p>
        </p:txBody>
      </p:sp>
      <p:sp>
        <p:nvSpPr>
          <p:cNvPr id="3" name="Espaço Reservado para Data 2"/>
          <p:cNvSpPr>
            <a:spLocks noGrp="1"/>
          </p:cNvSpPr>
          <p:nvPr>
            <p:ph type="dt" sz="half" idx="10"/>
          </p:nvPr>
        </p:nvSpPr>
        <p:spPr/>
        <p:txBody>
          <a:bodyPr/>
          <a:lstStyle/>
          <a:p>
            <a:fld id="{3028BD5C-A410-4217-9D99-2C779ACF58F3}" type="datetime1">
              <a:rPr lang="pt-BR" smtClean="0"/>
              <a:t>19/02/2018</a:t>
            </a:fld>
            <a:endParaRPr lang="pt-BR"/>
          </a:p>
        </p:txBody>
      </p:sp>
      <p:sp>
        <p:nvSpPr>
          <p:cNvPr id="4" name="Espaço Reservado para Rodapé 3"/>
          <p:cNvSpPr>
            <a:spLocks noGrp="1"/>
          </p:cNvSpPr>
          <p:nvPr>
            <p:ph type="ftr" sz="quarter" idx="11"/>
          </p:nvPr>
        </p:nvSpPr>
        <p:spPr/>
        <p:txBody>
          <a:bodyPr/>
          <a:lstStyle/>
          <a:p>
            <a:r>
              <a:rPr lang="pt-BR"/>
              <a:t>IETF98 - 42nd NMRG</a:t>
            </a:r>
          </a:p>
        </p:txBody>
      </p:sp>
      <p:sp>
        <p:nvSpPr>
          <p:cNvPr id="5" name="Espaço Reservado para Número de Slide 4"/>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3633111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2606E73-4AAF-46BE-BED8-FADAC13F7CED}" type="datetime1">
              <a:rPr lang="pt-BR" smtClean="0"/>
              <a:t>19/02/2018</a:t>
            </a:fld>
            <a:endParaRPr lang="pt-BR"/>
          </a:p>
        </p:txBody>
      </p:sp>
      <p:sp>
        <p:nvSpPr>
          <p:cNvPr id="3" name="Espaço Reservado para Rodapé 2"/>
          <p:cNvSpPr>
            <a:spLocks noGrp="1"/>
          </p:cNvSpPr>
          <p:nvPr>
            <p:ph type="ftr" sz="quarter" idx="11"/>
          </p:nvPr>
        </p:nvSpPr>
        <p:spPr/>
        <p:txBody>
          <a:bodyPr/>
          <a:lstStyle/>
          <a:p>
            <a:r>
              <a:rPr lang="pt-BR"/>
              <a:t>IETF98 - 42nd NMRG</a:t>
            </a:r>
          </a:p>
        </p:txBody>
      </p:sp>
      <p:sp>
        <p:nvSpPr>
          <p:cNvPr id="4" name="Espaço Reservado para Número de Slide 3"/>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323606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pt-BR"/>
              <a:t>Clique para editar o título mestre</a:t>
            </a:r>
            <a:endParaRPr lang="en-US"/>
          </a:p>
        </p:txBody>
      </p:sp>
      <p:sp>
        <p:nvSpPr>
          <p:cNvPr id="3" name="Espaço Reservado para Conteú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5A3AE1A9-B888-4DC0-A883-39C15E4DEAF0}" type="datetime1">
              <a:rPr lang="pt-BR" smtClean="0"/>
              <a:t>19/02/2018</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2649845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pt-BR"/>
              <a:t>Clique para editar o título mestre</a:t>
            </a:r>
            <a:endParaRPr lang="en-US"/>
          </a:p>
        </p:txBody>
      </p:sp>
      <p:sp>
        <p:nvSpPr>
          <p:cNvPr id="3" name="Espaço Reservado para Imagem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ço Reservado para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3C72561F-E348-435F-A3DB-05BF7AD6D6BC}" type="datetime1">
              <a:rPr lang="pt-BR" smtClean="0"/>
              <a:t>19/02/2018</a:t>
            </a:fld>
            <a:endParaRPr lang="pt-BR"/>
          </a:p>
        </p:txBody>
      </p:sp>
      <p:sp>
        <p:nvSpPr>
          <p:cNvPr id="6" name="Espaço Reservado para Rodapé 5"/>
          <p:cNvSpPr>
            <a:spLocks noGrp="1"/>
          </p:cNvSpPr>
          <p:nvPr>
            <p:ph type="ftr" sz="quarter" idx="11"/>
          </p:nvPr>
        </p:nvSpPr>
        <p:spPr/>
        <p:txBody>
          <a:bodyPr/>
          <a:lstStyle/>
          <a:p>
            <a:r>
              <a:rPr lang="pt-BR"/>
              <a:t>IETF98 - 42nd NMRG</a:t>
            </a:r>
          </a:p>
        </p:txBody>
      </p:sp>
      <p:sp>
        <p:nvSpPr>
          <p:cNvPr id="7" name="Espaço Reservado para Número de Slide 6"/>
          <p:cNvSpPr>
            <a:spLocks noGrp="1"/>
          </p:cNvSpPr>
          <p:nvPr>
            <p:ph type="sldNum" sz="quarter" idx="12"/>
          </p:nvPr>
        </p:nvSpPr>
        <p:spPr/>
        <p:txBody>
          <a:bodyPr/>
          <a:lstStyle/>
          <a:p>
            <a:fld id="{2119D8CF-8DEC-4D9F-84EE-ADF04DFF3391}" type="slidenum">
              <a:rPr lang="pt-BR" smtClean="0"/>
              <a:pPr/>
              <a:t>‹#›</a:t>
            </a:fld>
            <a:endParaRPr lang="pt-BR"/>
          </a:p>
        </p:txBody>
      </p:sp>
    </p:spTree>
    <p:extLst>
      <p:ext uri="{BB962C8B-B14F-4D97-AF65-F5344CB8AC3E}">
        <p14:creationId xmlns:p14="http://schemas.microsoft.com/office/powerpoint/2010/main" val="444228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pt-BR"/>
              <a:t>Clique para editar o título mestre</a:t>
            </a:r>
            <a:endParaRPr lang="en-US"/>
          </a:p>
        </p:txBody>
      </p:sp>
      <p:sp>
        <p:nvSpPr>
          <p:cNvPr id="3" name="Espaço Reservado para Tex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7964B-6BF6-414C-B294-3406C8C5C981}" type="datetime1">
              <a:rPr lang="pt-BR" smtClean="0"/>
              <a:t>19/02/2018</a:t>
            </a:fld>
            <a:endParaRPr lang="pt-BR"/>
          </a:p>
        </p:txBody>
      </p:sp>
      <p:sp>
        <p:nvSpPr>
          <p:cNvPr id="5" name="Espaço Reservado para Rodapé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a:t>IETF98 - 42nd NMRG</a:t>
            </a:r>
          </a:p>
        </p:txBody>
      </p:sp>
      <p:sp>
        <p:nvSpPr>
          <p:cNvPr id="6" name="Espaço Reservado para Número de Slid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9D8CF-8DEC-4D9F-84EE-ADF04DFF3391}" type="slidenum">
              <a:rPr lang="pt-BR" smtClean="0"/>
              <a:pPr/>
              <a:t>‹#›</a:t>
            </a:fld>
            <a:endParaRPr lang="pt-BR"/>
          </a:p>
        </p:txBody>
      </p:sp>
    </p:spTree>
    <p:extLst>
      <p:ext uri="{BB962C8B-B14F-4D97-AF65-F5344CB8AC3E}">
        <p14:creationId xmlns:p14="http://schemas.microsoft.com/office/powerpoint/2010/main" val="3077361232"/>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datatracker.ietf.org/meeting/interim-2018-nmrg-01/session/nm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rtf.org/nmrg" TargetMode="External"/><Relationship Id="rId2" Type="http://schemas.openxmlformats.org/officeDocument/2006/relationships/hyperlink" Target="https://datatracker.ietf.org/rg/nmrg/about/" TargetMode="External"/><Relationship Id="rId1" Type="http://schemas.openxmlformats.org/officeDocument/2006/relationships/slideLayout" Target="../slideLayouts/slideLayout2.xml"/><Relationship Id="rId4" Type="http://schemas.openxmlformats.org/officeDocument/2006/relationships/hyperlink" Target="https://www.irtf.org/mailman/listinfo/nm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1512175"/>
            <a:ext cx="10363200" cy="1470025"/>
          </a:xfrm>
        </p:spPr>
        <p:txBody>
          <a:bodyPr>
            <a:noAutofit/>
          </a:bodyPr>
          <a:lstStyle/>
          <a:p>
            <a:r>
              <a:rPr lang="en-US" sz="4800" b="1" dirty="0"/>
              <a:t>Foreword</a:t>
            </a:r>
            <a:endParaRPr lang="en-US" sz="4800" b="1" dirty="0">
              <a:solidFill>
                <a:srgbClr val="0070C0"/>
              </a:solidFill>
            </a:endParaRPr>
          </a:p>
        </p:txBody>
      </p:sp>
      <p:pic>
        <p:nvPicPr>
          <p:cNvPr id="5" name="Picture 4">
            <a:extLst>
              <a:ext uri="{FF2B5EF4-FFF2-40B4-BE49-F238E27FC236}">
                <a16:creationId xmlns:a16="http://schemas.microsoft.com/office/drawing/2014/main" id="{E7EA6568-EE9A-4D8E-9E1F-EE12FE21A9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1944" y="5494424"/>
            <a:ext cx="1008112" cy="720800"/>
          </a:xfrm>
          <a:prstGeom prst="rect">
            <a:avLst/>
          </a:prstGeom>
        </p:spPr>
      </p:pic>
    </p:spTree>
    <p:extLst>
      <p:ext uri="{BB962C8B-B14F-4D97-AF65-F5344CB8AC3E}">
        <p14:creationId xmlns:p14="http://schemas.microsoft.com/office/powerpoint/2010/main" val="882881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IRTF follows IETF policy (“Note Well”)</a:t>
            </a:r>
          </a:p>
        </p:txBody>
      </p:sp>
      <p:sp>
        <p:nvSpPr>
          <p:cNvPr id="3" name="Espace réservé du contenu 2"/>
          <p:cNvSpPr>
            <a:spLocks noGrp="1"/>
          </p:cNvSpPr>
          <p:nvPr>
            <p:ph idx="1"/>
          </p:nvPr>
        </p:nvSpPr>
        <p:spPr>
          <a:xfrm>
            <a:off x="983432" y="1340768"/>
            <a:ext cx="10225136" cy="5184576"/>
          </a:xfrm>
        </p:spPr>
        <p:txBody>
          <a:bodyPr>
            <a:normAutofit lnSpcReduction="10000"/>
          </a:bodyPr>
          <a:lstStyle/>
          <a:p>
            <a:pPr marL="0" indent="0">
              <a:buNone/>
            </a:pPr>
            <a:r>
              <a:rPr lang="en-US" sz="14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r>
              <a:rPr lang="en-US" sz="1400" dirty="0"/>
              <a:t> </a:t>
            </a:r>
          </a:p>
          <a:p>
            <a:pPr marL="0" indent="0">
              <a:buNone/>
            </a:pPr>
            <a:r>
              <a:rPr lang="en-US" sz="1400" dirty="0"/>
              <a:t>As a reminder:</a:t>
            </a:r>
          </a:p>
          <a:p>
            <a:pPr lvl="1" fontAlgn="base"/>
            <a:r>
              <a:rPr lang="en-US" sz="1400" dirty="0"/>
              <a:t>By participating in the IETF, you agree to follow IETF processes and policies.</a:t>
            </a:r>
          </a:p>
          <a:p>
            <a:pPr lvl="1" fontAlgn="base"/>
            <a:r>
              <a:rPr lang="en-US" sz="1400" dirty="0"/>
              <a:t>If you are aware that any IETF contribution is covered by patents or patent applications that are owned or controlled by you or your sponsor, you must disclose that fact, or not participate in the discussion.</a:t>
            </a:r>
          </a:p>
          <a:p>
            <a:pPr lvl="1" fontAlgn="base"/>
            <a:r>
              <a:rPr lang="en-US" sz="1400" dirty="0"/>
              <a:t>As a participant in or attendee to any IETF activity you acknowledge that written, audio, video, and photographic records of meetings may be made public.</a:t>
            </a:r>
          </a:p>
          <a:p>
            <a:pPr lvl="1" fontAlgn="base"/>
            <a:r>
              <a:rPr lang="en-US" sz="1400" dirty="0"/>
              <a:t>Personal information that you provide to IETF will be handled in accordance with the IETF Privacy Statement.</a:t>
            </a:r>
          </a:p>
          <a:p>
            <a:pPr lvl="1" fontAlgn="base"/>
            <a:r>
              <a:rPr lang="en-US" sz="1400" dirty="0"/>
              <a:t>As a participant or attendee, you agree to work respectfully with other participants; please contact the </a:t>
            </a:r>
            <a:r>
              <a:rPr lang="en-US" sz="1400" dirty="0" err="1"/>
              <a:t>ombudsteam</a:t>
            </a:r>
            <a:r>
              <a:rPr lang="en-US" sz="1400" dirty="0"/>
              <a:t> (</a:t>
            </a:r>
            <a:r>
              <a:rPr lang="en-US" sz="1400" u="sng" dirty="0">
                <a:hlinkClick r:id="rId2"/>
              </a:rPr>
              <a:t>https://www.ietf.org/contact/ombudsteam/</a:t>
            </a:r>
            <a:r>
              <a:rPr lang="en-US" sz="1400" dirty="0"/>
              <a:t>) if you have questions or concerns about this.</a:t>
            </a:r>
          </a:p>
          <a:p>
            <a:pPr marL="0" indent="0">
              <a:buNone/>
            </a:pPr>
            <a:endParaRPr lang="en-US" sz="1400" dirty="0"/>
          </a:p>
          <a:p>
            <a:pPr marL="0" indent="0">
              <a:buNone/>
            </a:pPr>
            <a:r>
              <a:rPr lang="en-US" sz="1400" dirty="0"/>
              <a:t>Definitive information is in the documents listed below and other IETF BCPs. For advice, please talk to WG chairs or ADs:</a:t>
            </a:r>
          </a:p>
          <a:p>
            <a:pPr lvl="1"/>
            <a:r>
              <a:rPr lang="en-US" sz="1400" dirty="0"/>
              <a:t>BCP 9 (Internet Standards Process)</a:t>
            </a:r>
          </a:p>
          <a:p>
            <a:pPr lvl="1" fontAlgn="base"/>
            <a:r>
              <a:rPr lang="en-US" sz="1400" dirty="0"/>
              <a:t>BCP 25 (Working Group processes)</a:t>
            </a:r>
          </a:p>
          <a:p>
            <a:pPr lvl="1" fontAlgn="base"/>
            <a:r>
              <a:rPr lang="en-US" sz="1400" dirty="0"/>
              <a:t>BCP 25 (Anti-Harassment Procedures) </a:t>
            </a:r>
          </a:p>
          <a:p>
            <a:pPr lvl="1" fontAlgn="base"/>
            <a:r>
              <a:rPr lang="en-US" sz="1400" dirty="0"/>
              <a:t>BCP 54 (Code of Conduct)</a:t>
            </a:r>
          </a:p>
          <a:p>
            <a:pPr lvl="1" fontAlgn="base"/>
            <a:r>
              <a:rPr lang="en-US" sz="1400" dirty="0"/>
              <a:t>BCP 78 (Copyright)</a:t>
            </a:r>
          </a:p>
          <a:p>
            <a:pPr lvl="1" fontAlgn="base"/>
            <a:r>
              <a:rPr lang="en-US" sz="1400" dirty="0"/>
              <a:t>BCP 79 (Patents, Participation)</a:t>
            </a:r>
          </a:p>
          <a:p>
            <a:pPr lvl="1" fontAlgn="base"/>
            <a:r>
              <a:rPr lang="en-US" sz="1400" u="sng" dirty="0">
                <a:hlinkClick r:id="rId3"/>
              </a:rPr>
              <a:t>https://www.ietf.org/privacy-policy/</a:t>
            </a:r>
            <a:r>
              <a:rPr lang="en-US" sz="1400" dirty="0"/>
              <a:t> (Privacy Policy)</a:t>
            </a:r>
          </a:p>
          <a:p>
            <a:pPr marL="0" indent="0">
              <a:buNone/>
            </a:pPr>
            <a:endParaRPr lang="en-US" sz="1400" dirty="0"/>
          </a:p>
          <a:p>
            <a:endParaRPr lang="en-US" sz="1400" dirty="0"/>
          </a:p>
          <a:p>
            <a:pPr marL="0" indent="0">
              <a:buNone/>
            </a:pPr>
            <a:endParaRPr lang="en-US" dirty="0"/>
          </a:p>
        </p:txBody>
      </p:sp>
      <p:sp>
        <p:nvSpPr>
          <p:cNvPr id="4" name="Footer Placeholder 3"/>
          <p:cNvSpPr>
            <a:spLocks noGrp="1"/>
          </p:cNvSpPr>
          <p:nvPr>
            <p:ph type="ftr" sz="quarter" idx="11"/>
          </p:nvPr>
        </p:nvSpPr>
        <p:spPr/>
        <p:txBody>
          <a:bodyPr/>
          <a:lstStyle/>
          <a:p>
            <a:r>
              <a:rPr lang="pt-BR" dirty="0"/>
              <a:t>IETF 100 – NMRG 45</a:t>
            </a:r>
          </a:p>
        </p:txBody>
      </p:sp>
      <p:sp>
        <p:nvSpPr>
          <p:cNvPr id="5" name="Slide Number Placeholder 4"/>
          <p:cNvSpPr>
            <a:spLocks noGrp="1"/>
          </p:cNvSpPr>
          <p:nvPr>
            <p:ph type="sldNum" sz="quarter" idx="12"/>
          </p:nvPr>
        </p:nvSpPr>
        <p:spPr/>
        <p:txBody>
          <a:bodyPr/>
          <a:lstStyle/>
          <a:p>
            <a:fld id="{2119D8CF-8DEC-4D9F-84EE-ADF04DFF3391}" type="slidenum">
              <a:rPr lang="pt-BR" smtClean="0"/>
              <a:pPr/>
              <a:t>2</a:t>
            </a:fld>
            <a:endParaRPr lang="pt-BR"/>
          </a:p>
        </p:txBody>
      </p:sp>
    </p:spTree>
    <p:extLst>
      <p:ext uri="{BB962C8B-B14F-4D97-AF65-F5344CB8AC3E}">
        <p14:creationId xmlns:p14="http://schemas.microsoft.com/office/powerpoint/2010/main" val="1966215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BB7A-BC01-467F-BE00-B1CAB90B41FA}"/>
              </a:ext>
            </a:extLst>
          </p:cNvPr>
          <p:cNvSpPr>
            <a:spLocks noGrp="1"/>
          </p:cNvSpPr>
          <p:nvPr>
            <p:ph type="title"/>
          </p:nvPr>
        </p:nvSpPr>
        <p:spPr/>
        <p:txBody>
          <a:bodyPr/>
          <a:lstStyle/>
          <a:p>
            <a:r>
              <a:rPr lang="en-US" dirty="0"/>
              <a:t>Useful links</a:t>
            </a:r>
          </a:p>
        </p:txBody>
      </p:sp>
      <p:sp>
        <p:nvSpPr>
          <p:cNvPr id="3" name="Content Placeholder 2">
            <a:extLst>
              <a:ext uri="{FF2B5EF4-FFF2-40B4-BE49-F238E27FC236}">
                <a16:creationId xmlns:a16="http://schemas.microsoft.com/office/drawing/2014/main" id="{26E6E37D-1FA2-4F90-8819-DBCD85C4A0A4}"/>
              </a:ext>
            </a:extLst>
          </p:cNvPr>
          <p:cNvSpPr>
            <a:spLocks noGrp="1"/>
          </p:cNvSpPr>
          <p:nvPr>
            <p:ph idx="1"/>
          </p:nvPr>
        </p:nvSpPr>
        <p:spPr/>
        <p:txBody>
          <a:bodyPr>
            <a:normAutofit/>
          </a:bodyPr>
          <a:lstStyle/>
          <a:p>
            <a:pPr marL="0" indent="0">
              <a:buNone/>
            </a:pPr>
            <a:r>
              <a:rPr lang="en-US" dirty="0"/>
              <a:t>Agenda and Materials</a:t>
            </a:r>
          </a:p>
          <a:p>
            <a:pPr marL="0" indent="0">
              <a:buNone/>
            </a:pPr>
            <a:r>
              <a:rPr lang="en-US" sz="2800" dirty="0">
                <a:hlinkClick r:id="rId2"/>
              </a:rPr>
              <a:t>https://datatracker.ietf.org/meeting/interim-2018-nmrg-01/session/nmrg</a:t>
            </a:r>
            <a:endParaRPr lang="en-US" sz="2800" dirty="0"/>
          </a:p>
          <a:p>
            <a:pPr marL="0" indent="0">
              <a:buNone/>
            </a:pPr>
            <a:endParaRPr lang="en-US" dirty="0"/>
          </a:p>
          <a:p>
            <a:pPr marL="0" indent="0">
              <a:buNone/>
            </a:pPr>
            <a:endParaRPr lang="en-US" dirty="0"/>
          </a:p>
          <a:p>
            <a:pPr marL="0" indent="0">
              <a:buNone/>
            </a:pPr>
            <a:endParaRPr lang="en-US" dirty="0"/>
          </a:p>
        </p:txBody>
      </p:sp>
      <p:sp>
        <p:nvSpPr>
          <p:cNvPr id="4" name="Footer Placeholder 3">
            <a:extLst>
              <a:ext uri="{FF2B5EF4-FFF2-40B4-BE49-F238E27FC236}">
                <a16:creationId xmlns:a16="http://schemas.microsoft.com/office/drawing/2014/main" id="{69D6982A-9803-496C-9F84-F8A9BB809496}"/>
              </a:ext>
            </a:extLst>
          </p:cNvPr>
          <p:cNvSpPr>
            <a:spLocks noGrp="1"/>
          </p:cNvSpPr>
          <p:nvPr>
            <p:ph type="ftr" sz="quarter" idx="11"/>
          </p:nvPr>
        </p:nvSpPr>
        <p:spPr/>
        <p:txBody>
          <a:bodyPr/>
          <a:lstStyle/>
          <a:p>
            <a:r>
              <a:rPr lang="pt-BR"/>
              <a:t>IETF 100 – NMRG 45</a:t>
            </a:r>
            <a:endParaRPr lang="pt-BR" dirty="0"/>
          </a:p>
        </p:txBody>
      </p:sp>
      <p:sp>
        <p:nvSpPr>
          <p:cNvPr id="5" name="Slide Number Placeholder 4">
            <a:extLst>
              <a:ext uri="{FF2B5EF4-FFF2-40B4-BE49-F238E27FC236}">
                <a16:creationId xmlns:a16="http://schemas.microsoft.com/office/drawing/2014/main" id="{BE11599A-9037-4016-AFDC-D9B0EBEB5319}"/>
              </a:ext>
            </a:extLst>
          </p:cNvPr>
          <p:cNvSpPr>
            <a:spLocks noGrp="1"/>
          </p:cNvSpPr>
          <p:nvPr>
            <p:ph type="sldNum" sz="quarter" idx="12"/>
          </p:nvPr>
        </p:nvSpPr>
        <p:spPr/>
        <p:txBody>
          <a:bodyPr/>
          <a:lstStyle/>
          <a:p>
            <a:fld id="{2119D8CF-8DEC-4D9F-84EE-ADF04DFF3391}" type="slidenum">
              <a:rPr lang="pt-BR" smtClean="0"/>
              <a:pPr/>
              <a:t>3</a:t>
            </a:fld>
            <a:endParaRPr lang="pt-BR"/>
          </a:p>
        </p:txBody>
      </p:sp>
    </p:spTree>
    <p:extLst>
      <p:ext uri="{BB962C8B-B14F-4D97-AF65-F5344CB8AC3E}">
        <p14:creationId xmlns:p14="http://schemas.microsoft.com/office/powerpoint/2010/main" val="1733254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1512175"/>
            <a:ext cx="10363200" cy="1470025"/>
          </a:xfrm>
        </p:spPr>
        <p:txBody>
          <a:bodyPr>
            <a:noAutofit/>
          </a:bodyPr>
          <a:lstStyle/>
          <a:p>
            <a:r>
              <a:rPr lang="en-US" sz="4800" b="1" dirty="0"/>
              <a:t>Network Management </a:t>
            </a:r>
            <a:br>
              <a:rPr lang="en-US" sz="4800" b="1" dirty="0"/>
            </a:br>
            <a:r>
              <a:rPr lang="en-US" sz="4800" b="1" dirty="0"/>
              <a:t>Research Group</a:t>
            </a:r>
            <a:endParaRPr lang="en-US" sz="4800" b="1" dirty="0">
              <a:solidFill>
                <a:srgbClr val="0070C0"/>
              </a:solidFill>
            </a:endParaRPr>
          </a:p>
        </p:txBody>
      </p:sp>
      <p:sp>
        <p:nvSpPr>
          <p:cNvPr id="3" name="Sous-titre 2"/>
          <p:cNvSpPr>
            <a:spLocks noGrp="1"/>
          </p:cNvSpPr>
          <p:nvPr>
            <p:ph type="subTitle" idx="1"/>
          </p:nvPr>
        </p:nvSpPr>
        <p:spPr>
          <a:xfrm>
            <a:off x="1828800" y="4509120"/>
            <a:ext cx="8534400" cy="697632"/>
          </a:xfrm>
        </p:spPr>
        <p:txBody>
          <a:bodyPr/>
          <a:lstStyle/>
          <a:p>
            <a:r>
              <a:rPr lang="en-US" dirty="0"/>
              <a:t>Chairs: Laurent Ciavaglia, Lisandro Z. Granville</a:t>
            </a:r>
          </a:p>
        </p:txBody>
      </p:sp>
      <p:pic>
        <p:nvPicPr>
          <p:cNvPr id="5" name="Picture 4">
            <a:extLst>
              <a:ext uri="{FF2B5EF4-FFF2-40B4-BE49-F238E27FC236}">
                <a16:creationId xmlns:a16="http://schemas.microsoft.com/office/drawing/2014/main" id="{E7EA6568-EE9A-4D8E-9E1F-EE12FE21A9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1944" y="5494424"/>
            <a:ext cx="1008112" cy="720800"/>
          </a:xfrm>
          <a:prstGeom prst="rect">
            <a:avLst/>
          </a:prstGeom>
        </p:spPr>
      </p:pic>
    </p:spTree>
    <p:extLst>
      <p:ext uri="{BB962C8B-B14F-4D97-AF65-F5344CB8AC3E}">
        <p14:creationId xmlns:p14="http://schemas.microsoft.com/office/powerpoint/2010/main" val="2521622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B4AF-DF2C-41AA-971F-C21C17A4D996}"/>
              </a:ext>
            </a:extLst>
          </p:cNvPr>
          <p:cNvSpPr>
            <a:spLocks noGrp="1"/>
          </p:cNvSpPr>
          <p:nvPr>
            <p:ph type="title"/>
          </p:nvPr>
        </p:nvSpPr>
        <p:spPr/>
        <p:txBody>
          <a:bodyPr/>
          <a:lstStyle/>
          <a:p>
            <a:r>
              <a:rPr lang="en-US" dirty="0"/>
              <a:t>NMRG</a:t>
            </a:r>
          </a:p>
        </p:txBody>
      </p:sp>
      <p:sp>
        <p:nvSpPr>
          <p:cNvPr id="3" name="Content Placeholder 2">
            <a:extLst>
              <a:ext uri="{FF2B5EF4-FFF2-40B4-BE49-F238E27FC236}">
                <a16:creationId xmlns:a16="http://schemas.microsoft.com/office/drawing/2014/main" id="{ADF55044-D385-437B-B403-261327E615BE}"/>
              </a:ext>
            </a:extLst>
          </p:cNvPr>
          <p:cNvSpPr>
            <a:spLocks noGrp="1"/>
          </p:cNvSpPr>
          <p:nvPr>
            <p:ph idx="1"/>
          </p:nvPr>
        </p:nvSpPr>
        <p:spPr/>
        <p:txBody>
          <a:bodyPr>
            <a:normAutofit fontScale="85000" lnSpcReduction="20000"/>
          </a:bodyPr>
          <a:lstStyle/>
          <a:p>
            <a:r>
              <a:rPr lang="en-US" dirty="0"/>
              <a:t>A forum for researchers to explore new technologies for the management of the Internet.</a:t>
            </a:r>
          </a:p>
          <a:p>
            <a:endParaRPr lang="fr-FR" dirty="0"/>
          </a:p>
          <a:p>
            <a:r>
              <a:rPr lang="en-US" dirty="0"/>
              <a:t>An activity of the IRTF – Internet </a:t>
            </a:r>
            <a:r>
              <a:rPr lang="en-US" b="1" u="sng" dirty="0"/>
              <a:t>Research</a:t>
            </a:r>
            <a:r>
              <a:rPr lang="en-US" dirty="0"/>
              <a:t> Task Force</a:t>
            </a:r>
          </a:p>
          <a:p>
            <a:pPr lvl="1"/>
            <a:r>
              <a:rPr lang="en-US" dirty="0"/>
              <a:t>Not a standardization group</a:t>
            </a:r>
          </a:p>
          <a:p>
            <a:pPr lvl="1"/>
            <a:r>
              <a:rPr lang="en-US" dirty="0"/>
              <a:t>But “privileged link” with IETF</a:t>
            </a:r>
          </a:p>
          <a:p>
            <a:pPr marL="0" indent="0">
              <a:buNone/>
            </a:pPr>
            <a:endParaRPr lang="en-US" dirty="0"/>
          </a:p>
          <a:p>
            <a:r>
              <a:rPr lang="fr-FR" dirty="0"/>
              <a:t>O</a:t>
            </a:r>
            <a:r>
              <a:rPr lang="en-US" dirty="0"/>
              <a:t>pen</a:t>
            </a:r>
          </a:p>
          <a:p>
            <a:pPr lvl="1"/>
            <a:r>
              <a:rPr lang="fr-FR" dirty="0"/>
              <a:t>M</a:t>
            </a:r>
            <a:r>
              <a:rPr lang="en-US" dirty="0"/>
              <a:t>ailing list</a:t>
            </a:r>
          </a:p>
          <a:p>
            <a:pPr lvl="1"/>
            <a:r>
              <a:rPr lang="fr-FR" dirty="0"/>
              <a:t>M</a:t>
            </a:r>
            <a:r>
              <a:rPr lang="en-US" dirty="0" err="1"/>
              <a:t>eets</a:t>
            </a:r>
            <a:r>
              <a:rPr lang="en-US" dirty="0"/>
              <a:t> 3-4 times / year, co-located with IETF meetings, IM/NOMS conferences, and ad-hoc/topical meetings</a:t>
            </a:r>
          </a:p>
          <a:p>
            <a:endParaRPr lang="fr-FR" dirty="0"/>
          </a:p>
          <a:p>
            <a:endParaRPr lang="en-US" dirty="0"/>
          </a:p>
        </p:txBody>
      </p:sp>
      <p:sp>
        <p:nvSpPr>
          <p:cNvPr id="4" name="Footer Placeholder 3">
            <a:extLst>
              <a:ext uri="{FF2B5EF4-FFF2-40B4-BE49-F238E27FC236}">
                <a16:creationId xmlns:a16="http://schemas.microsoft.com/office/drawing/2014/main" id="{093F6AD9-9C07-4E29-8E9C-3246202990A1}"/>
              </a:ext>
            </a:extLst>
          </p:cNvPr>
          <p:cNvSpPr>
            <a:spLocks noGrp="1"/>
          </p:cNvSpPr>
          <p:nvPr>
            <p:ph type="ftr" sz="quarter" idx="11"/>
          </p:nvPr>
        </p:nvSpPr>
        <p:spPr/>
        <p:txBody>
          <a:bodyPr/>
          <a:lstStyle/>
          <a:p>
            <a:r>
              <a:rPr lang="pt-BR"/>
              <a:t>IETF 100 – NMRG 45</a:t>
            </a:r>
            <a:endParaRPr lang="pt-BR" dirty="0"/>
          </a:p>
        </p:txBody>
      </p:sp>
      <p:sp>
        <p:nvSpPr>
          <p:cNvPr id="5" name="Slide Number Placeholder 4">
            <a:extLst>
              <a:ext uri="{FF2B5EF4-FFF2-40B4-BE49-F238E27FC236}">
                <a16:creationId xmlns:a16="http://schemas.microsoft.com/office/drawing/2014/main" id="{27313290-3CBE-48C2-9D3B-992C0E36E7A7}"/>
              </a:ext>
            </a:extLst>
          </p:cNvPr>
          <p:cNvSpPr>
            <a:spLocks noGrp="1"/>
          </p:cNvSpPr>
          <p:nvPr>
            <p:ph type="sldNum" sz="quarter" idx="12"/>
          </p:nvPr>
        </p:nvSpPr>
        <p:spPr/>
        <p:txBody>
          <a:bodyPr/>
          <a:lstStyle/>
          <a:p>
            <a:fld id="{2119D8CF-8DEC-4D9F-84EE-ADF04DFF3391}" type="slidenum">
              <a:rPr lang="pt-BR" smtClean="0"/>
              <a:pPr/>
              <a:t>5</a:t>
            </a:fld>
            <a:endParaRPr lang="pt-BR"/>
          </a:p>
        </p:txBody>
      </p:sp>
    </p:spTree>
    <p:extLst>
      <p:ext uri="{BB962C8B-B14F-4D97-AF65-F5344CB8AC3E}">
        <p14:creationId xmlns:p14="http://schemas.microsoft.com/office/powerpoint/2010/main" val="4019361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B4AF-DF2C-41AA-971F-C21C17A4D996}"/>
              </a:ext>
            </a:extLst>
          </p:cNvPr>
          <p:cNvSpPr>
            <a:spLocks noGrp="1"/>
          </p:cNvSpPr>
          <p:nvPr>
            <p:ph type="title"/>
          </p:nvPr>
        </p:nvSpPr>
        <p:spPr/>
        <p:txBody>
          <a:bodyPr/>
          <a:lstStyle/>
          <a:p>
            <a:r>
              <a:rPr lang="en-US" dirty="0"/>
              <a:t>2018 meetings plan</a:t>
            </a:r>
          </a:p>
        </p:txBody>
      </p:sp>
      <p:sp>
        <p:nvSpPr>
          <p:cNvPr id="3" name="Content Placeholder 2">
            <a:extLst>
              <a:ext uri="{FF2B5EF4-FFF2-40B4-BE49-F238E27FC236}">
                <a16:creationId xmlns:a16="http://schemas.microsoft.com/office/drawing/2014/main" id="{ADF55044-D385-437B-B403-261327E615BE}"/>
              </a:ext>
            </a:extLst>
          </p:cNvPr>
          <p:cNvSpPr>
            <a:spLocks noGrp="1"/>
          </p:cNvSpPr>
          <p:nvPr>
            <p:ph idx="1"/>
          </p:nvPr>
        </p:nvSpPr>
        <p:spPr/>
        <p:txBody>
          <a:bodyPr>
            <a:normAutofit/>
          </a:bodyPr>
          <a:lstStyle/>
          <a:p>
            <a:pPr marL="0" indent="0">
              <a:buNone/>
            </a:pPr>
            <a:r>
              <a:rPr lang="en-US" dirty="0"/>
              <a:t>Tentative list to be discussed</a:t>
            </a:r>
          </a:p>
          <a:p>
            <a:pPr lvl="1"/>
            <a:r>
              <a:rPr lang="en-US" dirty="0">
                <a:solidFill>
                  <a:srgbClr val="0070C0"/>
                </a:solidFill>
              </a:rPr>
              <a:t>NOMS 2018</a:t>
            </a:r>
            <a:r>
              <a:rPr lang="en-US" dirty="0"/>
              <a:t>, Taiwan, April</a:t>
            </a:r>
          </a:p>
          <a:p>
            <a:pPr lvl="1"/>
            <a:r>
              <a:rPr lang="en-US" dirty="0">
                <a:solidFill>
                  <a:srgbClr val="0070C0"/>
                </a:solidFill>
              </a:rPr>
              <a:t>IETF 102</a:t>
            </a:r>
            <a:r>
              <a:rPr lang="en-US" dirty="0"/>
              <a:t>, Montreal, July</a:t>
            </a:r>
          </a:p>
          <a:p>
            <a:pPr lvl="1"/>
            <a:r>
              <a:rPr lang="en-US" dirty="0">
                <a:solidFill>
                  <a:srgbClr val="0070C0"/>
                </a:solidFill>
              </a:rPr>
              <a:t>IETF 103</a:t>
            </a:r>
            <a:r>
              <a:rPr lang="en-US" dirty="0"/>
              <a:t>, </a:t>
            </a:r>
            <a:r>
              <a:rPr lang="en-US" dirty="0" err="1"/>
              <a:t>Bangok</a:t>
            </a:r>
            <a:r>
              <a:rPr lang="en-US" dirty="0"/>
              <a:t>, November</a:t>
            </a:r>
          </a:p>
          <a:p>
            <a:pPr marL="457200" lvl="1" indent="0">
              <a:buNone/>
            </a:pPr>
            <a:endParaRPr lang="en-US" dirty="0"/>
          </a:p>
          <a:p>
            <a:pPr marL="457200" lvl="1" indent="0">
              <a:buNone/>
            </a:pPr>
            <a:r>
              <a:rPr lang="en-US" dirty="0"/>
              <a:t>Interim and topical meetings with other groups/events. </a:t>
            </a:r>
            <a:br>
              <a:rPr lang="en-US" dirty="0"/>
            </a:br>
            <a:r>
              <a:rPr lang="en-US" dirty="0"/>
              <a:t>Open for suggestions.</a:t>
            </a:r>
            <a:endParaRPr lang="en-US" sz="3200" dirty="0"/>
          </a:p>
        </p:txBody>
      </p:sp>
      <p:sp>
        <p:nvSpPr>
          <p:cNvPr id="4" name="Footer Placeholder 3">
            <a:extLst>
              <a:ext uri="{FF2B5EF4-FFF2-40B4-BE49-F238E27FC236}">
                <a16:creationId xmlns:a16="http://schemas.microsoft.com/office/drawing/2014/main" id="{093F6AD9-9C07-4E29-8E9C-3246202990A1}"/>
              </a:ext>
            </a:extLst>
          </p:cNvPr>
          <p:cNvSpPr>
            <a:spLocks noGrp="1"/>
          </p:cNvSpPr>
          <p:nvPr>
            <p:ph type="ftr" sz="quarter" idx="11"/>
          </p:nvPr>
        </p:nvSpPr>
        <p:spPr/>
        <p:txBody>
          <a:bodyPr/>
          <a:lstStyle/>
          <a:p>
            <a:r>
              <a:rPr lang="pt-BR"/>
              <a:t>IETF 100 – NMRG 45</a:t>
            </a:r>
            <a:endParaRPr lang="pt-BR" dirty="0"/>
          </a:p>
        </p:txBody>
      </p:sp>
      <p:sp>
        <p:nvSpPr>
          <p:cNvPr id="5" name="Slide Number Placeholder 4">
            <a:extLst>
              <a:ext uri="{FF2B5EF4-FFF2-40B4-BE49-F238E27FC236}">
                <a16:creationId xmlns:a16="http://schemas.microsoft.com/office/drawing/2014/main" id="{27313290-3CBE-48C2-9D3B-992C0E36E7A7}"/>
              </a:ext>
            </a:extLst>
          </p:cNvPr>
          <p:cNvSpPr>
            <a:spLocks noGrp="1"/>
          </p:cNvSpPr>
          <p:nvPr>
            <p:ph type="sldNum" sz="quarter" idx="12"/>
          </p:nvPr>
        </p:nvSpPr>
        <p:spPr/>
        <p:txBody>
          <a:bodyPr/>
          <a:lstStyle/>
          <a:p>
            <a:fld id="{2119D8CF-8DEC-4D9F-84EE-ADF04DFF3391}" type="slidenum">
              <a:rPr lang="pt-BR" smtClean="0"/>
              <a:pPr/>
              <a:t>6</a:t>
            </a:fld>
            <a:endParaRPr lang="pt-BR"/>
          </a:p>
        </p:txBody>
      </p:sp>
    </p:spTree>
    <p:extLst>
      <p:ext uri="{BB962C8B-B14F-4D97-AF65-F5344CB8AC3E}">
        <p14:creationId xmlns:p14="http://schemas.microsoft.com/office/powerpoint/2010/main" val="3691964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B4AF-DF2C-41AA-971F-C21C17A4D996}"/>
              </a:ext>
            </a:extLst>
          </p:cNvPr>
          <p:cNvSpPr>
            <a:spLocks noGrp="1"/>
          </p:cNvSpPr>
          <p:nvPr>
            <p:ph type="title"/>
          </p:nvPr>
        </p:nvSpPr>
        <p:spPr/>
        <p:txBody>
          <a:bodyPr/>
          <a:lstStyle/>
          <a:p>
            <a:r>
              <a:rPr lang="en-US" dirty="0"/>
              <a:t>NMRG “topics”</a:t>
            </a:r>
          </a:p>
        </p:txBody>
      </p:sp>
      <p:sp>
        <p:nvSpPr>
          <p:cNvPr id="3" name="Content Placeholder 2">
            <a:extLst>
              <a:ext uri="{FF2B5EF4-FFF2-40B4-BE49-F238E27FC236}">
                <a16:creationId xmlns:a16="http://schemas.microsoft.com/office/drawing/2014/main" id="{ADF55044-D385-437B-B403-261327E615BE}"/>
              </a:ext>
            </a:extLst>
          </p:cNvPr>
          <p:cNvSpPr>
            <a:spLocks noGrp="1"/>
          </p:cNvSpPr>
          <p:nvPr>
            <p:ph idx="1"/>
          </p:nvPr>
        </p:nvSpPr>
        <p:spPr/>
        <p:txBody>
          <a:bodyPr>
            <a:normAutofit/>
          </a:bodyPr>
          <a:lstStyle/>
          <a:p>
            <a:pPr marL="0" indent="0">
              <a:buNone/>
            </a:pPr>
            <a:r>
              <a:rPr lang="en-US" dirty="0"/>
              <a:t>Research agenda organized around “themes”</a:t>
            </a:r>
          </a:p>
          <a:p>
            <a:pPr lvl="1"/>
            <a:r>
              <a:rPr lang="en-US" dirty="0"/>
              <a:t>IBNM</a:t>
            </a:r>
          </a:p>
          <a:p>
            <a:pPr lvl="1"/>
            <a:r>
              <a:rPr lang="en-US" dirty="0"/>
              <a:t>AI techniques, </a:t>
            </a:r>
          </a:p>
          <a:p>
            <a:pPr lvl="1"/>
            <a:r>
              <a:rPr lang="en-US" dirty="0"/>
              <a:t>Autonomics 2.0… </a:t>
            </a:r>
          </a:p>
          <a:p>
            <a:pPr lvl="1"/>
            <a:r>
              <a:rPr lang="en-US" dirty="0"/>
              <a:t>Other topics of interest and volunteers to progress the work?</a:t>
            </a:r>
          </a:p>
          <a:p>
            <a:pPr lvl="1"/>
            <a:endParaRPr lang="en-US" dirty="0"/>
          </a:p>
          <a:p>
            <a:pPr lvl="1"/>
            <a:r>
              <a:rPr lang="en-US" dirty="0"/>
              <a:t>Derive research items, work plan and milestones</a:t>
            </a:r>
          </a:p>
          <a:p>
            <a:pPr marL="457200" lvl="1" indent="0">
              <a:buNone/>
            </a:pPr>
            <a:endParaRPr lang="en-US" dirty="0"/>
          </a:p>
        </p:txBody>
      </p:sp>
      <p:sp>
        <p:nvSpPr>
          <p:cNvPr id="4" name="Footer Placeholder 3">
            <a:extLst>
              <a:ext uri="{FF2B5EF4-FFF2-40B4-BE49-F238E27FC236}">
                <a16:creationId xmlns:a16="http://schemas.microsoft.com/office/drawing/2014/main" id="{093F6AD9-9C07-4E29-8E9C-3246202990A1}"/>
              </a:ext>
            </a:extLst>
          </p:cNvPr>
          <p:cNvSpPr>
            <a:spLocks noGrp="1"/>
          </p:cNvSpPr>
          <p:nvPr>
            <p:ph type="ftr" sz="quarter" idx="11"/>
          </p:nvPr>
        </p:nvSpPr>
        <p:spPr/>
        <p:txBody>
          <a:bodyPr/>
          <a:lstStyle/>
          <a:p>
            <a:r>
              <a:rPr lang="pt-BR"/>
              <a:t>IETF 100 – NMRG 45</a:t>
            </a:r>
            <a:endParaRPr lang="pt-BR" dirty="0"/>
          </a:p>
        </p:txBody>
      </p:sp>
      <p:sp>
        <p:nvSpPr>
          <p:cNvPr id="5" name="Slide Number Placeholder 4">
            <a:extLst>
              <a:ext uri="{FF2B5EF4-FFF2-40B4-BE49-F238E27FC236}">
                <a16:creationId xmlns:a16="http://schemas.microsoft.com/office/drawing/2014/main" id="{27313290-3CBE-48C2-9D3B-992C0E36E7A7}"/>
              </a:ext>
            </a:extLst>
          </p:cNvPr>
          <p:cNvSpPr>
            <a:spLocks noGrp="1"/>
          </p:cNvSpPr>
          <p:nvPr>
            <p:ph type="sldNum" sz="quarter" idx="12"/>
          </p:nvPr>
        </p:nvSpPr>
        <p:spPr/>
        <p:txBody>
          <a:bodyPr/>
          <a:lstStyle/>
          <a:p>
            <a:fld id="{2119D8CF-8DEC-4D9F-84EE-ADF04DFF3391}" type="slidenum">
              <a:rPr lang="pt-BR" smtClean="0"/>
              <a:pPr/>
              <a:t>7</a:t>
            </a:fld>
            <a:endParaRPr lang="pt-BR"/>
          </a:p>
        </p:txBody>
      </p:sp>
    </p:spTree>
    <p:extLst>
      <p:ext uri="{BB962C8B-B14F-4D97-AF65-F5344CB8AC3E}">
        <p14:creationId xmlns:p14="http://schemas.microsoft.com/office/powerpoint/2010/main" val="1935225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B4AF-DF2C-41AA-971F-C21C17A4D996}"/>
              </a:ext>
            </a:extLst>
          </p:cNvPr>
          <p:cNvSpPr>
            <a:spLocks noGrp="1"/>
          </p:cNvSpPr>
          <p:nvPr>
            <p:ph type="title"/>
          </p:nvPr>
        </p:nvSpPr>
        <p:spPr/>
        <p:txBody>
          <a:bodyPr/>
          <a:lstStyle/>
          <a:p>
            <a:r>
              <a:rPr lang="en-US" dirty="0"/>
              <a:t>Access NMRG resources</a:t>
            </a:r>
          </a:p>
        </p:txBody>
      </p:sp>
      <p:sp>
        <p:nvSpPr>
          <p:cNvPr id="3" name="Content Placeholder 2">
            <a:extLst>
              <a:ext uri="{FF2B5EF4-FFF2-40B4-BE49-F238E27FC236}">
                <a16:creationId xmlns:a16="http://schemas.microsoft.com/office/drawing/2014/main" id="{ADF55044-D385-437B-B403-261327E615BE}"/>
              </a:ext>
            </a:extLst>
          </p:cNvPr>
          <p:cNvSpPr>
            <a:spLocks noGrp="1"/>
          </p:cNvSpPr>
          <p:nvPr>
            <p:ph idx="1"/>
          </p:nvPr>
        </p:nvSpPr>
        <p:spPr/>
        <p:txBody>
          <a:bodyPr>
            <a:normAutofit/>
          </a:bodyPr>
          <a:lstStyle/>
          <a:p>
            <a:r>
              <a:rPr lang="fr-FR" dirty="0"/>
              <a:t>Charter, Meetings, </a:t>
            </a:r>
            <a:r>
              <a:rPr lang="en-US" dirty="0"/>
              <a:t>Documents, </a:t>
            </a:r>
            <a:r>
              <a:rPr lang="fr-FR" dirty="0"/>
              <a:t>M</a:t>
            </a:r>
            <a:r>
              <a:rPr lang="en-US" dirty="0"/>
              <a:t>ailing list</a:t>
            </a:r>
          </a:p>
          <a:p>
            <a:pPr marL="400050" lvl="1" indent="0">
              <a:buNone/>
            </a:pPr>
            <a:r>
              <a:rPr lang="en-US" dirty="0">
                <a:hlinkClick r:id="rId2"/>
              </a:rPr>
              <a:t>https://datatracker.ietf.org/rg/nmrg/about/</a:t>
            </a:r>
            <a:endParaRPr lang="en-US" dirty="0"/>
          </a:p>
          <a:p>
            <a:pPr marL="400050" lvl="1" indent="0">
              <a:buNone/>
            </a:pPr>
            <a:r>
              <a:rPr lang="en-US" dirty="0">
                <a:hlinkClick r:id="rId3"/>
              </a:rPr>
              <a:t>https://irtf.org/nmrg</a:t>
            </a:r>
            <a:endParaRPr lang="en-US" dirty="0"/>
          </a:p>
          <a:p>
            <a:pPr marL="400050" lvl="1" indent="0">
              <a:buNone/>
            </a:pPr>
            <a:r>
              <a:rPr lang="en-US" dirty="0">
                <a:hlinkClick r:id="rId4"/>
              </a:rPr>
              <a:t>https://www.irtf.org/mailman/listinfo/nmrg</a:t>
            </a:r>
            <a:endParaRPr lang="en-US" dirty="0"/>
          </a:p>
          <a:p>
            <a:pPr marL="0" indent="0">
              <a:buNone/>
            </a:pPr>
            <a:endParaRPr lang="en-US" dirty="0"/>
          </a:p>
        </p:txBody>
      </p:sp>
      <p:sp>
        <p:nvSpPr>
          <p:cNvPr id="4" name="Footer Placeholder 3">
            <a:extLst>
              <a:ext uri="{FF2B5EF4-FFF2-40B4-BE49-F238E27FC236}">
                <a16:creationId xmlns:a16="http://schemas.microsoft.com/office/drawing/2014/main" id="{093F6AD9-9C07-4E29-8E9C-3246202990A1}"/>
              </a:ext>
            </a:extLst>
          </p:cNvPr>
          <p:cNvSpPr>
            <a:spLocks noGrp="1"/>
          </p:cNvSpPr>
          <p:nvPr>
            <p:ph type="ftr" sz="quarter" idx="11"/>
          </p:nvPr>
        </p:nvSpPr>
        <p:spPr/>
        <p:txBody>
          <a:bodyPr/>
          <a:lstStyle/>
          <a:p>
            <a:r>
              <a:rPr lang="pt-BR"/>
              <a:t>IETF 100 – NMRG 45</a:t>
            </a:r>
            <a:endParaRPr lang="pt-BR" dirty="0"/>
          </a:p>
        </p:txBody>
      </p:sp>
      <p:sp>
        <p:nvSpPr>
          <p:cNvPr id="5" name="Slide Number Placeholder 4">
            <a:extLst>
              <a:ext uri="{FF2B5EF4-FFF2-40B4-BE49-F238E27FC236}">
                <a16:creationId xmlns:a16="http://schemas.microsoft.com/office/drawing/2014/main" id="{27313290-3CBE-48C2-9D3B-992C0E36E7A7}"/>
              </a:ext>
            </a:extLst>
          </p:cNvPr>
          <p:cNvSpPr>
            <a:spLocks noGrp="1"/>
          </p:cNvSpPr>
          <p:nvPr>
            <p:ph type="sldNum" sz="quarter" idx="12"/>
          </p:nvPr>
        </p:nvSpPr>
        <p:spPr/>
        <p:txBody>
          <a:bodyPr/>
          <a:lstStyle/>
          <a:p>
            <a:fld id="{2119D8CF-8DEC-4D9F-84EE-ADF04DFF3391}" type="slidenum">
              <a:rPr lang="pt-BR" smtClean="0"/>
              <a:pPr/>
              <a:t>8</a:t>
            </a:fld>
            <a:endParaRPr lang="pt-BR"/>
          </a:p>
        </p:txBody>
      </p:sp>
    </p:spTree>
    <p:extLst>
      <p:ext uri="{BB962C8B-B14F-4D97-AF65-F5344CB8AC3E}">
        <p14:creationId xmlns:p14="http://schemas.microsoft.com/office/powerpoint/2010/main" val="400730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50404" y="620688"/>
            <a:ext cx="10363200" cy="1470025"/>
          </a:xfrm>
        </p:spPr>
        <p:txBody>
          <a:bodyPr>
            <a:noAutofit/>
          </a:bodyPr>
          <a:lstStyle/>
          <a:p>
            <a:r>
              <a:rPr lang="en-US" sz="4800" dirty="0"/>
              <a:t>Guiding questions</a:t>
            </a:r>
            <a:br>
              <a:rPr lang="en-US" sz="4800" dirty="0"/>
            </a:br>
            <a:r>
              <a:rPr lang="en-US" sz="4800" dirty="0"/>
              <a:t>     </a:t>
            </a:r>
            <a:endParaRPr lang="en-US" sz="4800" b="1" dirty="0">
              <a:solidFill>
                <a:srgbClr val="0070C0"/>
              </a:solidFill>
            </a:endParaRPr>
          </a:p>
        </p:txBody>
      </p:sp>
      <p:sp>
        <p:nvSpPr>
          <p:cNvPr id="3" name="Sous-titre 2"/>
          <p:cNvSpPr>
            <a:spLocks noGrp="1"/>
          </p:cNvSpPr>
          <p:nvPr>
            <p:ph type="subTitle" idx="1"/>
          </p:nvPr>
        </p:nvSpPr>
        <p:spPr>
          <a:xfrm>
            <a:off x="335360" y="2852936"/>
            <a:ext cx="11593288" cy="3384376"/>
          </a:xfrm>
        </p:spPr>
        <p:txBody>
          <a:bodyPr>
            <a:normAutofit fontScale="92500"/>
          </a:bodyPr>
          <a:lstStyle/>
          <a:p>
            <a:pPr marL="457200" indent="-457200" algn="l">
              <a:buFontTx/>
              <a:buChar char="-"/>
            </a:pPr>
            <a:r>
              <a:rPr lang="en-US" dirty="0"/>
              <a:t>Understanding what network intelligence is / could be, and defining</a:t>
            </a:r>
            <a:br>
              <a:rPr lang="en-US" dirty="0"/>
            </a:br>
            <a:r>
              <a:rPr lang="en-US" dirty="0"/>
              <a:t>      guidelines for research and progress. </a:t>
            </a:r>
          </a:p>
          <a:p>
            <a:pPr marL="457200" indent="-457200" algn="l">
              <a:buFontTx/>
              <a:buChar char="-"/>
            </a:pPr>
            <a:endParaRPr lang="en-US" dirty="0"/>
          </a:p>
          <a:p>
            <a:pPr marL="457200" indent="-457200" algn="l">
              <a:buFontTx/>
              <a:buChar char="-"/>
            </a:pPr>
            <a:r>
              <a:rPr lang="en-US" dirty="0"/>
              <a:t>What to standardize for network</a:t>
            </a:r>
            <a:br>
              <a:rPr lang="en-US" dirty="0"/>
            </a:br>
            <a:r>
              <a:rPr lang="en-US" dirty="0"/>
              <a:t>      intelligence or use of artificial intelligence techniques for network</a:t>
            </a:r>
            <a:br>
              <a:rPr lang="en-US" dirty="0"/>
            </a:br>
            <a:r>
              <a:rPr lang="en-US" dirty="0"/>
              <a:t>      management?</a:t>
            </a:r>
          </a:p>
        </p:txBody>
      </p:sp>
    </p:spTree>
    <p:extLst>
      <p:ext uri="{BB962C8B-B14F-4D97-AF65-F5344CB8AC3E}">
        <p14:creationId xmlns:p14="http://schemas.microsoft.com/office/powerpoint/2010/main" val="1753636703"/>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814</TotalTime>
  <Words>337</Words>
  <Application>Microsoft Office PowerPoint</Application>
  <PresentationFormat>Widescreen</PresentationFormat>
  <Paragraphs>72</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Tema do Office</vt:lpstr>
      <vt:lpstr>Foreword</vt:lpstr>
      <vt:lpstr>IRTF follows IETF policy (“Note Well”)</vt:lpstr>
      <vt:lpstr>Useful links</vt:lpstr>
      <vt:lpstr>Network Management  Research Group</vt:lpstr>
      <vt:lpstr>NMRG</vt:lpstr>
      <vt:lpstr>2018 meetings plan</vt:lpstr>
      <vt:lpstr>NMRG “topics”</vt:lpstr>
      <vt:lpstr>Access NMRG resources</vt:lpstr>
      <vt:lpstr>Guiding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creator>Lisandro</dc:creator>
  <cp:lastModifiedBy>Ciavaglia, Laurent (Nokia - FR/Paris-Saclay)</cp:lastModifiedBy>
  <cp:revision>71</cp:revision>
  <dcterms:created xsi:type="dcterms:W3CDTF">2011-07-24T23:53:41Z</dcterms:created>
  <dcterms:modified xsi:type="dcterms:W3CDTF">2018-02-19T13:13:19Z</dcterms:modified>
</cp:coreProperties>
</file>