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72" r:id="rId3"/>
    <p:sldId id="264" r:id="rId4"/>
    <p:sldId id="278" r:id="rId5"/>
    <p:sldId id="281" r:id="rId6"/>
    <p:sldId id="277" r:id="rId7"/>
    <p:sldId id="274" r:id="rId8"/>
    <p:sldId id="275" r:id="rId9"/>
    <p:sldId id="280" r:id="rId10"/>
    <p:sldId id="276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343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65" y="24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EC4FB89-2035-4F1E-A21E-02DD3E18D9FC}" type="datetimeFigureOut">
              <a:rPr lang="en-US" smtClean="0"/>
              <a:t>7/19/2018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6070015-4A31-4BDC-8A17-9EE3B0A654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2039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B08D69-C5AC-4BBB-815A-DF0782D6944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CDF60A7-929C-4B4B-992A-82CDCFE25BD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95FEFEA-E877-4CB7-8B0E-DCB7FEA0F9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A8E32F-59EB-4ACD-B9D8-36D7FECAF820}" type="datetimeFigureOut">
              <a:rPr lang="en-US" smtClean="0"/>
              <a:t>7/19/2018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5877F9B-72C9-4A2B-B943-70BD80200C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C0E6258-D597-46C7-9CB3-24841A799F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44C62-9E8F-4DD9-B303-2E5449B269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34690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ED6D93-6DFE-4247-BC99-F80F5B8C73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8CD53B5-5038-4974-9907-9E63C64993F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046500F-F8C2-4E0F-87D2-B8ABD7F704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A8E32F-59EB-4ACD-B9D8-36D7FECAF820}" type="datetimeFigureOut">
              <a:rPr lang="en-US" smtClean="0"/>
              <a:t>7/19/2018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40675A3-D546-41FA-8058-A690F5E04C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1A66653-35F3-4E3A-BC53-F6B38B6251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44C62-9E8F-4DD9-B303-2E5449B269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31583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71EA21C-38FB-4F43-B4DA-19C8B6A75AD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B285716-4B9A-4F07-98EE-B18637EA106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229D89-2394-4932-A4DC-3E1819D64D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A8E32F-59EB-4ACD-B9D8-36D7FECAF820}" type="datetimeFigureOut">
              <a:rPr lang="en-US" smtClean="0"/>
              <a:t>7/19/2018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751A581-A1EA-4F0A-B385-F2154DA205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F7DE762-22E8-44FE-8780-E0E8D728A1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44C62-9E8F-4DD9-B303-2E5449B269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18888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E0B358-E803-4855-B65F-CE167F5CA0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196954B-AE10-48EB-8983-3A69DE52327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9472F0-686E-4B17-A0AB-80C1E1BB79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A8E32F-59EB-4ACD-B9D8-36D7FECAF820}" type="datetimeFigureOut">
              <a:rPr lang="en-US" smtClean="0"/>
              <a:t>7/19/2018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BD46A80-97E3-4362-BB53-8EC78C4513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9CE5E72-E070-4B59-8FAF-D02BAF7FC6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44C62-9E8F-4DD9-B303-2E5449B269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01580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87C8DC-1A3E-40FD-8B91-72EB563019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8FED2E6-F1FE-4C74-BD8B-D33F78B300B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220BBF3-3C28-4954-9235-4F0BE63786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A8E32F-59EB-4ACD-B9D8-36D7FECAF820}" type="datetimeFigureOut">
              <a:rPr lang="en-US" smtClean="0"/>
              <a:t>7/19/2018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31B86F5-0F63-48FD-9992-361F7AA41F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76C1E8F-7FAB-411A-9096-F928A83C49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44C62-9E8F-4DD9-B303-2E5449B269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33928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23D0A4-1D2F-4E36-BCAB-1C39F5DBCB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C127748-CC5F-4871-9680-514D3BB5707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2DEE24B-7D69-4AF3-A3CB-CC473ED46CE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678E9E1-C5B1-43C9-96B8-8F1C383AB6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A8E32F-59EB-4ACD-B9D8-36D7FECAF820}" type="datetimeFigureOut">
              <a:rPr lang="en-US" smtClean="0"/>
              <a:t>7/19/2018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4588BEB-5E6A-4229-975C-BA16308289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7C51720-11EB-4D33-B663-6BCE38A7FC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44C62-9E8F-4DD9-B303-2E5449B269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54423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4C4C32-A9B7-4094-AE43-DAEE043C65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1ABD9B-07EC-46D5-813C-0DA4F2E9938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94202DF-D375-4595-9B4E-70496D8644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D7A6DC1-AD9C-472C-BFE5-71B823BEBF1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58FE1F5-BEF5-4E98-A096-BA718CAD7F9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62CCCF2-4CEF-4157-B482-B9D2893E9E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A8E32F-59EB-4ACD-B9D8-36D7FECAF820}" type="datetimeFigureOut">
              <a:rPr lang="en-US" smtClean="0"/>
              <a:t>7/19/2018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A4F6F1C-E9FA-41AA-A372-3DBF2CC7A4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438A8E2-597D-43B6-9FFA-F796BD4D71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44C62-9E8F-4DD9-B303-2E5449B269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01287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936742-F652-457E-959B-494002875D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B2DC6F1-8939-4946-A640-728CB8DCF8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A8E32F-59EB-4ACD-B9D8-36D7FECAF820}" type="datetimeFigureOut">
              <a:rPr lang="en-US" smtClean="0"/>
              <a:t>7/19/2018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8D415FF-137B-4ACB-9EFF-2DC7FE7D9E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9BDDADE-252A-4523-BB9B-7C7D6330AA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44C62-9E8F-4DD9-B303-2E5449B269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92403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A3F8E62-E77F-4C04-8029-AF9C486931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A8E32F-59EB-4ACD-B9D8-36D7FECAF820}" type="datetimeFigureOut">
              <a:rPr lang="en-US" smtClean="0"/>
              <a:t>7/19/2018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7DC740D-10E8-4A14-BDCB-2AD1A83572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4D96579-01EF-46F3-9FC2-C276C8E392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44C62-9E8F-4DD9-B303-2E5449B269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39137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2A6980-083E-4CE3-9E70-C53F88E1A8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514B344-4C75-4228-96E8-48683732C9E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5923800-43DF-405A-8B81-227CA163C31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81BA87F-B6AE-4A03-AB7B-B651EE7BF5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A8E32F-59EB-4ACD-B9D8-36D7FECAF820}" type="datetimeFigureOut">
              <a:rPr lang="en-US" smtClean="0"/>
              <a:t>7/19/2018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F304AAA-2132-430E-9CB1-4C26785EDF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5D91078-BDC3-47C2-BD5A-BE2A5CC7F4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44C62-9E8F-4DD9-B303-2E5449B269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63961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DF57A1-10A2-489E-BAD6-F79B2B3D23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B47B59A-C1EC-4422-B71E-9576D06FAF3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7B44BC9-EAC7-468C-9708-63B9D03E7AD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AF9D4FE-CAE7-49B7-8F8D-051E10C67D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A8E32F-59EB-4ACD-B9D8-36D7FECAF820}" type="datetimeFigureOut">
              <a:rPr lang="en-US" smtClean="0"/>
              <a:t>7/19/2018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62A54DA-90B8-47E6-A417-5D8607543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1D64981-57C7-461D-BC3C-EE5B2422CF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44C62-9E8F-4DD9-B303-2E5449B269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41174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10DD23A-670B-4C37-A3CE-8185B6EA46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B0E420E-5944-4948-9336-4218168AA29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BFB8CB1-F5D5-4D5E-AC36-F22E8C06824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A8E32F-59EB-4ACD-B9D8-36D7FECAF820}" type="datetimeFigureOut">
              <a:rPr lang="en-US" smtClean="0"/>
              <a:t>7/19/2018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FCB2854-5FCB-4F8F-9C2F-763CA8D7A16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DD64BB2-0AFA-43D2-A92F-BF4CC2944B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744C62-9E8F-4DD9-B303-2E5449B269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7375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AAC1AD-613C-4F43-A1CF-7A763356F20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Clarifying the Concept of Intent</a:t>
            </a:r>
            <a:br>
              <a:rPr lang="en-US" dirty="0"/>
            </a:br>
            <a:r>
              <a:rPr lang="en-US" sz="5300" dirty="0"/>
              <a:t>draft-clemm-nmrg-dist-intent-01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F0F08EC-FD99-4AF8-A1BF-943A7D3A317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867611"/>
            <a:ext cx="9144000" cy="2085876"/>
          </a:xfrm>
        </p:spPr>
        <p:txBody>
          <a:bodyPr>
            <a:normAutofit fontScale="92500" lnSpcReduction="20000"/>
          </a:bodyPr>
          <a:lstStyle/>
          <a:p>
            <a:r>
              <a:rPr lang="en-US" b="1" dirty="0"/>
              <a:t>Alexander Clemm </a:t>
            </a:r>
            <a:r>
              <a:rPr lang="en-US" dirty="0"/>
              <a:t>(Huawei, USA) </a:t>
            </a:r>
          </a:p>
          <a:p>
            <a:r>
              <a:rPr lang="en-US" b="1" dirty="0"/>
              <a:t>Laurent Ciavaglia </a:t>
            </a:r>
            <a:r>
              <a:rPr lang="en-US" dirty="0"/>
              <a:t>(Nokia, France) </a:t>
            </a:r>
          </a:p>
          <a:p>
            <a:r>
              <a:rPr lang="en-US" b="1" dirty="0"/>
              <a:t>Lisandro Zambenedetti Granville </a:t>
            </a:r>
            <a:r>
              <a:rPr lang="en-US" dirty="0"/>
              <a:t>(UFRGS, Brazil)</a:t>
            </a:r>
          </a:p>
          <a:p>
            <a:r>
              <a:rPr lang="en-US" dirty="0"/>
              <a:t>with input from many others:</a:t>
            </a:r>
          </a:p>
          <a:p>
            <a:r>
              <a:rPr lang="en-US" dirty="0"/>
              <a:t>Jeferson Campos Nobre, Mouli Chandramouli, Toerless Eckert, </a:t>
            </a:r>
            <a:br>
              <a:rPr lang="en-US" dirty="0"/>
            </a:br>
            <a:r>
              <a:rPr lang="en-US" dirty="0"/>
              <a:t>Dimitri Papadimitriou, Padma Pillay-Esnault, Kaarthik Sivakumar</a:t>
            </a:r>
          </a:p>
        </p:txBody>
      </p:sp>
    </p:spTree>
    <p:extLst>
      <p:ext uri="{BB962C8B-B14F-4D97-AF65-F5344CB8AC3E}">
        <p14:creationId xmlns:p14="http://schemas.microsoft.com/office/powerpoint/2010/main" val="208198234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07903B-3C90-4D16-9556-419AAD074A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920257"/>
            <a:ext cx="10515600" cy="1325563"/>
          </a:xfrm>
        </p:spPr>
        <p:txBody>
          <a:bodyPr/>
          <a:lstStyle/>
          <a:p>
            <a:pPr algn="ctr"/>
            <a:r>
              <a:rPr lang="en-US" dirty="0"/>
              <a:t>Thank you!</a:t>
            </a:r>
          </a:p>
        </p:txBody>
      </p:sp>
    </p:spTree>
    <p:extLst>
      <p:ext uri="{BB962C8B-B14F-4D97-AF65-F5344CB8AC3E}">
        <p14:creationId xmlns:p14="http://schemas.microsoft.com/office/powerpoint/2010/main" val="24655442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FCEE1C-5458-4688-906D-7DEED2EE16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Status update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9EA7628-59BC-4CB2-819B-4378985A411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06819" y="1550532"/>
            <a:ext cx="11115907" cy="5211337"/>
          </a:xfrm>
        </p:spPr>
        <p:txBody>
          <a:bodyPr>
            <a:normAutofit/>
          </a:bodyPr>
          <a:lstStyle/>
          <a:p>
            <a:r>
              <a:rPr lang="en-US" sz="2400" dirty="0">
                <a:sym typeface="Wingdings" panose="05000000000000000000" pitchFamily="2" charset="2"/>
              </a:rPr>
              <a:t>Initial discussions on this at IETF 100/101 + NMRG interim at IFIP/IEEE NOMS 2018</a:t>
            </a:r>
          </a:p>
          <a:p>
            <a:r>
              <a:rPr lang="en-US" sz="2400" dirty="0">
                <a:sym typeface="Wingdings" panose="05000000000000000000" pitchFamily="2" charset="2"/>
              </a:rPr>
              <a:t>Per discussions, the first in a suite of eventually three drafts:</a:t>
            </a:r>
          </a:p>
          <a:p>
            <a:pPr marL="457200" lvl="1" indent="0">
              <a:buNone/>
            </a:pPr>
            <a:r>
              <a:rPr lang="en-US" dirty="0"/>
              <a:t>(1) Terminology – Definitions and Concepts: Intent vs policy vs service models, </a:t>
            </a:r>
            <a:r>
              <a:rPr lang="en-US" dirty="0" err="1"/>
              <a:t>etc</a:t>
            </a:r>
            <a:r>
              <a:rPr lang="en-US" dirty="0"/>
              <a:t> </a:t>
            </a:r>
            <a:br>
              <a:rPr lang="en-US" dirty="0"/>
            </a:br>
            <a:r>
              <a:rPr lang="en-US" i="1" dirty="0"/>
              <a:t>This draft</a:t>
            </a:r>
          </a:p>
          <a:p>
            <a:pPr marL="457200" lvl="1" indent="0">
              <a:buNone/>
            </a:pPr>
            <a:r>
              <a:rPr lang="en-US" dirty="0"/>
              <a:t>(2) Intent definition – Expressing Intent  (</a:t>
            </a:r>
            <a:r>
              <a:rPr lang="en-US" i="1" dirty="0"/>
              <a:t>draft TBD)</a:t>
            </a:r>
          </a:p>
          <a:p>
            <a:pPr marL="457200" lvl="1" indent="0">
              <a:buNone/>
            </a:pPr>
            <a:r>
              <a:rPr lang="en-US" sz="2000" dirty="0"/>
              <a:t>	- Human – Machine interface aspects</a:t>
            </a:r>
          </a:p>
          <a:p>
            <a:pPr marL="457200" lvl="1" indent="0">
              <a:buNone/>
            </a:pPr>
            <a:r>
              <a:rPr lang="en-US" sz="2000" dirty="0"/>
              <a:t>	- Relationship to data models – can you use YANG? </a:t>
            </a:r>
          </a:p>
          <a:p>
            <a:pPr marL="457200" lvl="1" indent="0">
              <a:buNone/>
            </a:pPr>
            <a:r>
              <a:rPr lang="en-US" sz="2000" dirty="0"/>
              <a:t>	- Layer interdependencies</a:t>
            </a:r>
          </a:p>
          <a:p>
            <a:pPr marL="457200" lvl="1" indent="0">
              <a:buNone/>
            </a:pPr>
            <a:r>
              <a:rPr lang="en-US" dirty="0"/>
              <a:t>(3) Basic intent architecture and framework/reference architecture </a:t>
            </a:r>
            <a:br>
              <a:rPr lang="en-US" dirty="0"/>
            </a:br>
            <a:r>
              <a:rPr lang="en-US" i="1" dirty="0"/>
              <a:t>draft-moulchan-</a:t>
            </a:r>
            <a:r>
              <a:rPr lang="en-US" i="1" dirty="0" err="1"/>
              <a:t>nmrg</a:t>
            </a:r>
            <a:r>
              <a:rPr lang="en-US" i="1" dirty="0"/>
              <a:t>-network-intent-concepts</a:t>
            </a:r>
          </a:p>
          <a:p>
            <a:pPr marL="457200" lvl="1" indent="0">
              <a:buNone/>
            </a:pPr>
            <a:r>
              <a:rPr lang="en-US" sz="2000" dirty="0"/>
              <a:t>	- How to render intent</a:t>
            </a:r>
            <a:br>
              <a:rPr lang="en-US" sz="2000" dirty="0"/>
            </a:br>
            <a:r>
              <a:rPr lang="en-US" sz="2000" dirty="0"/>
              <a:t>	</a:t>
            </a:r>
            <a:r>
              <a:rPr lang="en-US" sz="2400" dirty="0"/>
              <a:t>- </a:t>
            </a:r>
            <a:r>
              <a:rPr lang="en-US" sz="2000" dirty="0"/>
              <a:t>How to validate network behaves “as intended” </a:t>
            </a:r>
          </a:p>
          <a:p>
            <a:r>
              <a:rPr lang="en-US" sz="2400" dirty="0">
                <a:sym typeface="Wingdings" panose="05000000000000000000" pitchFamily="2" charset="2"/>
              </a:rPr>
              <a:t>Various updates from -00: editorial updates and tightening, added references </a:t>
            </a:r>
          </a:p>
          <a:p>
            <a:endParaRPr lang="en-US" sz="2400" dirty="0">
              <a:sym typeface="Wingdings" panose="05000000000000000000" pitchFamily="2" charset="2"/>
            </a:endParaRPr>
          </a:p>
        </p:txBody>
      </p:sp>
      <p:sp>
        <p:nvSpPr>
          <p:cNvPr id="5" name="Slide Number Placeholder 3">
            <a:extLst>
              <a:ext uri="{FF2B5EF4-FFF2-40B4-BE49-F238E27FC236}">
                <a16:creationId xmlns:a16="http://schemas.microsoft.com/office/drawing/2014/main" id="{667E3AC1-CDA9-4404-BC87-91516DC1FA30}"/>
              </a:ext>
            </a:extLst>
          </p:cNvPr>
          <p:cNvSpPr txBox="1">
            <a:spLocks/>
          </p:cNvSpPr>
          <p:nvPr/>
        </p:nvSpPr>
        <p:spPr bwMode="auto">
          <a:xfrm>
            <a:off x="11091745" y="6331853"/>
            <a:ext cx="928301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fld id="{D02329ED-D383-4D3E-8338-920C0FF7AC7C}" type="slidenum">
              <a:rPr lang="en-US" altLang="en-US" sz="1800"/>
              <a:pPr algn="r" eaLnBrk="1" hangingPunct="1">
                <a:spcBef>
                  <a:spcPct val="0"/>
                </a:spcBef>
                <a:buFontTx/>
                <a:buNone/>
              </a:pPr>
              <a:t>2</a:t>
            </a:fld>
            <a:endParaRPr lang="en-US" altLang="en-US" sz="1800" dirty="0"/>
          </a:p>
        </p:txBody>
      </p:sp>
    </p:spTree>
    <p:extLst>
      <p:ext uri="{BB962C8B-B14F-4D97-AF65-F5344CB8AC3E}">
        <p14:creationId xmlns:p14="http://schemas.microsoft.com/office/powerpoint/2010/main" val="33275945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FCEE1C-5458-4688-906D-7DEED2EE16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is this about?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9EA7628-59BC-4CB2-819B-4378985A411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1533" y="1550532"/>
            <a:ext cx="11598514" cy="5258830"/>
          </a:xfrm>
        </p:spPr>
        <p:txBody>
          <a:bodyPr>
            <a:normAutofit/>
          </a:bodyPr>
          <a:lstStyle/>
          <a:p>
            <a:r>
              <a:rPr lang="en-US" sz="2400" dirty="0">
                <a:sym typeface="Wingdings" panose="05000000000000000000" pitchFamily="2" charset="2"/>
              </a:rPr>
              <a:t>“Intent-Defined Networking” is one of the recent industry buzzwords</a:t>
            </a:r>
          </a:p>
          <a:p>
            <a:pPr lvl="1"/>
            <a:r>
              <a:rPr lang="en-US" sz="2000" dirty="0">
                <a:sym typeface="Wingdings" panose="05000000000000000000" pitchFamily="2" charset="2"/>
              </a:rPr>
              <a:t>Basic idea: Define what you want, not how to do it</a:t>
            </a:r>
          </a:p>
          <a:p>
            <a:pPr lvl="1"/>
            <a:r>
              <a:rPr lang="en-US" sz="2000" dirty="0">
                <a:sym typeface="Wingdings" panose="05000000000000000000" pitchFamily="2" charset="2"/>
              </a:rPr>
              <a:t>This sounds good, but is this idea really new?  (rhetorical question)</a:t>
            </a:r>
          </a:p>
          <a:p>
            <a:pPr lvl="2"/>
            <a:r>
              <a:rPr lang="en-US" sz="1800" dirty="0">
                <a:sym typeface="Wingdings" panose="05000000000000000000" pitchFamily="2" charset="2"/>
              </a:rPr>
              <a:t>Policy-based management: Define high-level policies, leave it to policy renderers to do the rest</a:t>
            </a:r>
          </a:p>
          <a:p>
            <a:pPr lvl="2"/>
            <a:r>
              <a:rPr lang="en-US" sz="1800" dirty="0">
                <a:sym typeface="Wingdings" panose="05000000000000000000" pitchFamily="2" charset="2"/>
              </a:rPr>
              <a:t>Service models and service provisioning: </a:t>
            </a:r>
            <a:br>
              <a:rPr lang="en-US" sz="1800" dirty="0">
                <a:sym typeface="Wingdings" panose="05000000000000000000" pitchFamily="2" charset="2"/>
              </a:rPr>
            </a:br>
            <a:r>
              <a:rPr lang="en-US" sz="1800" dirty="0">
                <a:sym typeface="Wingdings" panose="05000000000000000000" pitchFamily="2" charset="2"/>
              </a:rPr>
              <a:t>Define services &amp; leave mapping of the service to low-level configurations, resource allocations, and objects to a flow-through provisioning system</a:t>
            </a:r>
          </a:p>
          <a:p>
            <a:pPr lvl="2"/>
            <a:r>
              <a:rPr lang="en-US" sz="1800" dirty="0">
                <a:sym typeface="Wingdings" panose="05000000000000000000" pitchFamily="2" charset="2"/>
              </a:rPr>
              <a:t>Information hierarchies and abstractions are known concepts and common practice for service providers today</a:t>
            </a:r>
            <a:br>
              <a:rPr lang="en-US" sz="1800" dirty="0">
                <a:sym typeface="Wingdings" panose="05000000000000000000" pitchFamily="2" charset="2"/>
              </a:rPr>
            </a:br>
            <a:r>
              <a:rPr lang="en-US" sz="1800" dirty="0">
                <a:sym typeface="Wingdings" panose="05000000000000000000" pitchFamily="2" charset="2"/>
              </a:rPr>
              <a:t>(e.g. </a:t>
            </a:r>
            <a:r>
              <a:rPr lang="en-US" sz="1800" dirty="0" err="1">
                <a:sym typeface="Wingdings" panose="05000000000000000000" pitchFamily="2" charset="2"/>
              </a:rPr>
              <a:t>TMForum</a:t>
            </a:r>
            <a:r>
              <a:rPr lang="en-US" sz="1800" dirty="0">
                <a:sym typeface="Wingdings" panose="05000000000000000000" pitchFamily="2" charset="2"/>
              </a:rPr>
              <a:t> </a:t>
            </a:r>
            <a:r>
              <a:rPr lang="en-US" sz="1800" dirty="0" err="1">
                <a:sym typeface="Wingdings" panose="05000000000000000000" pitchFamily="2" charset="2"/>
              </a:rPr>
              <a:t>eTOM</a:t>
            </a:r>
            <a:r>
              <a:rPr lang="en-US" sz="1800" dirty="0">
                <a:sym typeface="Wingdings" panose="05000000000000000000" pitchFamily="2" charset="2"/>
              </a:rPr>
              <a:t> / Business Process Model, ITU-T TMN reference model (management layers + FCAPS)</a:t>
            </a:r>
          </a:p>
          <a:p>
            <a:r>
              <a:rPr lang="en-US" sz="2400" dirty="0">
                <a:sym typeface="Wingdings" panose="05000000000000000000" pitchFamily="2" charset="2"/>
              </a:rPr>
              <a:t>So, what is intent, really?  </a:t>
            </a:r>
          </a:p>
          <a:p>
            <a:pPr lvl="1"/>
            <a:r>
              <a:rPr lang="en-US" sz="2000" dirty="0">
                <a:sym typeface="Wingdings" panose="05000000000000000000" pitchFamily="2" charset="2"/>
              </a:rPr>
              <a:t>How does it differ from what came before?  </a:t>
            </a:r>
          </a:p>
          <a:p>
            <a:pPr lvl="1"/>
            <a:r>
              <a:rPr lang="en-US" sz="2000" dirty="0">
                <a:sym typeface="Wingdings" panose="05000000000000000000" pitchFamily="2" charset="2"/>
              </a:rPr>
              <a:t>Is Intent a reincarnation of policy?  Of service models?  Is intent synonymous, or different? </a:t>
            </a:r>
            <a:br>
              <a:rPr lang="en-US" sz="2000" dirty="0">
                <a:sym typeface="Wingdings" panose="05000000000000000000" pitchFamily="2" charset="2"/>
              </a:rPr>
            </a:br>
            <a:r>
              <a:rPr lang="en-US" sz="2000" dirty="0">
                <a:sym typeface="Wingdings" panose="05000000000000000000" pitchFamily="2" charset="2"/>
              </a:rPr>
              <a:t>Why all those terms and how do they relate? </a:t>
            </a:r>
          </a:p>
          <a:p>
            <a:pPr lvl="1"/>
            <a:r>
              <a:rPr lang="en-US" sz="2000" dirty="0">
                <a:sym typeface="Wingdings" panose="05000000000000000000" pitchFamily="2" charset="2"/>
              </a:rPr>
              <a:t>If it is different: how so?  What are the implications?</a:t>
            </a:r>
          </a:p>
        </p:txBody>
      </p:sp>
      <p:sp>
        <p:nvSpPr>
          <p:cNvPr id="5" name="Slide Number Placeholder 3">
            <a:extLst>
              <a:ext uri="{FF2B5EF4-FFF2-40B4-BE49-F238E27FC236}">
                <a16:creationId xmlns:a16="http://schemas.microsoft.com/office/drawing/2014/main" id="{667E3AC1-CDA9-4404-BC87-91516DC1FA30}"/>
              </a:ext>
            </a:extLst>
          </p:cNvPr>
          <p:cNvSpPr txBox="1">
            <a:spLocks/>
          </p:cNvSpPr>
          <p:nvPr/>
        </p:nvSpPr>
        <p:spPr bwMode="auto">
          <a:xfrm>
            <a:off x="11091745" y="6310312"/>
            <a:ext cx="928301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fld id="{D02329ED-D383-4D3E-8338-920C0FF7AC7C}" type="slidenum">
              <a:rPr lang="en-US" altLang="en-US" sz="1800"/>
              <a:pPr algn="r" eaLnBrk="1" hangingPunct="1">
                <a:spcBef>
                  <a:spcPct val="0"/>
                </a:spcBef>
                <a:buFontTx/>
                <a:buNone/>
              </a:pPr>
              <a:t>3</a:t>
            </a:fld>
            <a:endParaRPr lang="en-US" altLang="en-US" sz="1800" dirty="0"/>
          </a:p>
        </p:txBody>
      </p:sp>
    </p:spTree>
    <p:extLst>
      <p:ext uri="{BB962C8B-B14F-4D97-AF65-F5344CB8AC3E}">
        <p14:creationId xmlns:p14="http://schemas.microsoft.com/office/powerpoint/2010/main" val="38022334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8D7F30-FA23-46C0-A6E8-51F1F8D3BD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Existing Frameworks (that also make extensive use of management abstractions and hierarchies)</a:t>
            </a:r>
          </a:p>
        </p:txBody>
      </p:sp>
      <p:pic>
        <p:nvPicPr>
          <p:cNvPr id="4" name="Picture 3" descr="5-14">
            <a:extLst>
              <a:ext uri="{FF2B5EF4-FFF2-40B4-BE49-F238E27FC236}">
                <a16:creationId xmlns:a16="http://schemas.microsoft.com/office/drawing/2014/main" id="{A882B934-C2AB-48A2-B18B-6D33F1E0D6B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6764" y="1600674"/>
            <a:ext cx="6643687" cy="4892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2645449B-A28A-4D11-BA7F-0EFEFC559594}"/>
              </a:ext>
            </a:extLst>
          </p:cNvPr>
          <p:cNvSpPr txBox="1"/>
          <p:nvPr/>
        </p:nvSpPr>
        <p:spPr>
          <a:xfrm>
            <a:off x="0" y="6308209"/>
            <a:ext cx="14396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Source: ITU-T</a:t>
            </a:r>
          </a:p>
        </p:txBody>
      </p:sp>
    </p:spTree>
    <p:extLst>
      <p:ext uri="{BB962C8B-B14F-4D97-AF65-F5344CB8AC3E}">
        <p14:creationId xmlns:p14="http://schemas.microsoft.com/office/powerpoint/2010/main" val="10521096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8D7F30-FA23-46C0-A6E8-51F1F8D3BD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Existing Frameworks (that also make extensive use of management abstractions and hierarchies)</a:t>
            </a:r>
          </a:p>
        </p:txBody>
      </p:sp>
      <p:pic>
        <p:nvPicPr>
          <p:cNvPr id="4" name="Picture 3" descr="5-14">
            <a:extLst>
              <a:ext uri="{FF2B5EF4-FFF2-40B4-BE49-F238E27FC236}">
                <a16:creationId xmlns:a16="http://schemas.microsoft.com/office/drawing/2014/main" id="{A882B934-C2AB-48A2-B18B-6D33F1E0D6B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6764" y="1600674"/>
            <a:ext cx="6643687" cy="4892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2645449B-A28A-4D11-BA7F-0EFEFC559594}"/>
              </a:ext>
            </a:extLst>
          </p:cNvPr>
          <p:cNvSpPr txBox="1"/>
          <p:nvPr/>
        </p:nvSpPr>
        <p:spPr>
          <a:xfrm>
            <a:off x="0" y="6308209"/>
            <a:ext cx="14396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Source: ITU-T</a:t>
            </a: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67624F88-360F-41E2-831C-52288CEADE82}"/>
              </a:ext>
            </a:extLst>
          </p:cNvPr>
          <p:cNvSpPr/>
          <p:nvPr/>
        </p:nvSpPr>
        <p:spPr>
          <a:xfrm>
            <a:off x="372052" y="1623414"/>
            <a:ext cx="6645719" cy="4836106"/>
          </a:xfrm>
          <a:prstGeom prst="rect">
            <a:avLst/>
          </a:prstGeom>
          <a:solidFill>
            <a:srgbClr val="FFFFFF">
              <a:alpha val="74118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8" name="Group 37">
            <a:extLst>
              <a:ext uri="{FF2B5EF4-FFF2-40B4-BE49-F238E27FC236}">
                <a16:creationId xmlns:a16="http://schemas.microsoft.com/office/drawing/2014/main" id="{4E56F816-DDA0-4819-9784-6566BB3DEACE}"/>
              </a:ext>
            </a:extLst>
          </p:cNvPr>
          <p:cNvGrpSpPr/>
          <p:nvPr/>
        </p:nvGrpSpPr>
        <p:grpSpPr>
          <a:xfrm>
            <a:off x="3246678" y="1263085"/>
            <a:ext cx="8229600" cy="5181600"/>
            <a:chOff x="762000" y="1066800"/>
            <a:chExt cx="8229600" cy="5181600"/>
          </a:xfrm>
        </p:grpSpPr>
        <p:sp>
          <p:nvSpPr>
            <p:cNvPr id="20" name="Freeform 2">
              <a:extLst>
                <a:ext uri="{FF2B5EF4-FFF2-40B4-BE49-F238E27FC236}">
                  <a16:creationId xmlns:a16="http://schemas.microsoft.com/office/drawing/2014/main" id="{15C03A52-77D4-4197-954B-1806C4A1980F}"/>
                </a:ext>
              </a:extLst>
            </p:cNvPr>
            <p:cNvSpPr>
              <a:spLocks/>
            </p:cNvSpPr>
            <p:nvPr/>
          </p:nvSpPr>
          <p:spPr bwMode="auto">
            <a:xfrm>
              <a:off x="762000" y="1828800"/>
              <a:ext cx="5791200" cy="3352800"/>
            </a:xfrm>
            <a:custGeom>
              <a:avLst/>
              <a:gdLst>
                <a:gd name="T0" fmla="*/ 0 w 3648"/>
                <a:gd name="T1" fmla="*/ 2147483647 h 2112"/>
                <a:gd name="T2" fmla="*/ 2147483647 w 3648"/>
                <a:gd name="T3" fmla="*/ 0 h 2112"/>
                <a:gd name="T4" fmla="*/ 2147483647 w 3648"/>
                <a:gd name="T5" fmla="*/ 2147483647 h 2112"/>
                <a:gd name="T6" fmla="*/ 0 w 3648"/>
                <a:gd name="T7" fmla="*/ 2147483647 h 211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648"/>
                <a:gd name="T13" fmla="*/ 0 h 2112"/>
                <a:gd name="T14" fmla="*/ 3648 w 3648"/>
                <a:gd name="T15" fmla="*/ 2112 h 211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648" h="2112">
                  <a:moveTo>
                    <a:pt x="0" y="2112"/>
                  </a:moveTo>
                  <a:lnTo>
                    <a:pt x="1824" y="0"/>
                  </a:lnTo>
                  <a:lnTo>
                    <a:pt x="3648" y="2112"/>
                  </a:lnTo>
                  <a:lnTo>
                    <a:pt x="0" y="2112"/>
                  </a:lnTo>
                  <a:close/>
                </a:path>
              </a:pathLst>
            </a:custGeom>
            <a:solidFill>
              <a:srgbClr val="CCFF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" name="Line 3">
              <a:extLst>
                <a:ext uri="{FF2B5EF4-FFF2-40B4-BE49-F238E27FC236}">
                  <a16:creationId xmlns:a16="http://schemas.microsoft.com/office/drawing/2014/main" id="{D9D8172D-2CE8-40F4-AC68-F0AFFFD6F2B6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762000" y="1828800"/>
              <a:ext cx="2895600" cy="33528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" name="Line 4">
              <a:extLst>
                <a:ext uri="{FF2B5EF4-FFF2-40B4-BE49-F238E27FC236}">
                  <a16:creationId xmlns:a16="http://schemas.microsoft.com/office/drawing/2014/main" id="{7DA437B9-6855-4197-A881-E3DF58291D6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657600" y="1828800"/>
              <a:ext cx="2895600" cy="33528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3" name="Line 5">
              <a:extLst>
                <a:ext uri="{FF2B5EF4-FFF2-40B4-BE49-F238E27FC236}">
                  <a16:creationId xmlns:a16="http://schemas.microsoft.com/office/drawing/2014/main" id="{105C768B-490A-4624-8244-FF94AAC504A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62000" y="5181600"/>
              <a:ext cx="57912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4" name="Line 6">
              <a:extLst>
                <a:ext uri="{FF2B5EF4-FFF2-40B4-BE49-F238E27FC236}">
                  <a16:creationId xmlns:a16="http://schemas.microsoft.com/office/drawing/2014/main" id="{D27A210A-4371-4C7B-94E5-F459D26CA30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295400" y="4572000"/>
              <a:ext cx="47244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" name="Line 7">
              <a:extLst>
                <a:ext uri="{FF2B5EF4-FFF2-40B4-BE49-F238E27FC236}">
                  <a16:creationId xmlns:a16="http://schemas.microsoft.com/office/drawing/2014/main" id="{512B8E0D-90E8-4721-8D55-1690420C3CA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828800" y="3962400"/>
              <a:ext cx="36576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" name="Line 8">
              <a:extLst>
                <a:ext uri="{FF2B5EF4-FFF2-40B4-BE49-F238E27FC236}">
                  <a16:creationId xmlns:a16="http://schemas.microsoft.com/office/drawing/2014/main" id="{6CE27FA9-6CFF-4D4D-88E6-9B03BFD7B7C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286000" y="3429000"/>
              <a:ext cx="27432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7" name="Line 9">
              <a:extLst>
                <a:ext uri="{FF2B5EF4-FFF2-40B4-BE49-F238E27FC236}">
                  <a16:creationId xmlns:a16="http://schemas.microsoft.com/office/drawing/2014/main" id="{168956CC-F366-4739-9ED4-508EE996DAC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743200" y="2895600"/>
              <a:ext cx="18288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8" name="Text Box 10">
              <a:extLst>
                <a:ext uri="{FF2B5EF4-FFF2-40B4-BE49-F238E27FC236}">
                  <a16:creationId xmlns:a16="http://schemas.microsoft.com/office/drawing/2014/main" id="{256B2889-942A-4AA8-8194-9DDA601B907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840038" y="4672013"/>
              <a:ext cx="1730375" cy="3365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 sz="1600"/>
                <a:t>Network Element</a:t>
              </a:r>
            </a:p>
          </p:txBody>
        </p:sp>
        <p:sp>
          <p:nvSpPr>
            <p:cNvPr id="29" name="Text Box 11">
              <a:extLst>
                <a:ext uri="{FF2B5EF4-FFF2-40B4-BE49-F238E27FC236}">
                  <a16:creationId xmlns:a16="http://schemas.microsoft.com/office/drawing/2014/main" id="{DE2F3BC9-58A0-4540-83F4-18D54E17CB1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619375" y="4062413"/>
              <a:ext cx="2171700" cy="3365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 sz="1600"/>
                <a:t>Element Management</a:t>
              </a:r>
            </a:p>
          </p:txBody>
        </p:sp>
        <p:sp>
          <p:nvSpPr>
            <p:cNvPr id="30" name="Text Box 12">
              <a:extLst>
                <a:ext uri="{FF2B5EF4-FFF2-40B4-BE49-F238E27FC236}">
                  <a16:creationId xmlns:a16="http://schemas.microsoft.com/office/drawing/2014/main" id="{1D584ECB-8BD9-44DE-8633-E21CF26E11E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619375" y="3452813"/>
              <a:ext cx="2171700" cy="3365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 sz="1600"/>
                <a:t>Network Management</a:t>
              </a:r>
            </a:p>
          </p:txBody>
        </p:sp>
        <p:sp>
          <p:nvSpPr>
            <p:cNvPr id="31" name="Text Box 13">
              <a:extLst>
                <a:ext uri="{FF2B5EF4-FFF2-40B4-BE49-F238E27FC236}">
                  <a16:creationId xmlns:a16="http://schemas.microsoft.com/office/drawing/2014/main" id="{81D85E1C-3B51-43AE-BA12-A5C6C1CDB68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019425" y="2847975"/>
              <a:ext cx="1370013" cy="5810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 sz="1600"/>
                <a:t>Service</a:t>
              </a:r>
            </a:p>
            <a:p>
              <a:pPr algn="ctr"/>
              <a:r>
                <a:rPr lang="en-US" sz="1600"/>
                <a:t>Management</a:t>
              </a:r>
            </a:p>
          </p:txBody>
        </p:sp>
        <p:sp>
          <p:nvSpPr>
            <p:cNvPr id="32" name="Text Box 14">
              <a:extLst>
                <a:ext uri="{FF2B5EF4-FFF2-40B4-BE49-F238E27FC236}">
                  <a16:creationId xmlns:a16="http://schemas.microsoft.com/office/drawing/2014/main" id="{97E059C0-C3BE-4816-BD0D-7CA040A799C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971800" y="2238375"/>
              <a:ext cx="1370013" cy="5810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 sz="1600"/>
                <a:t>Business</a:t>
              </a:r>
            </a:p>
            <a:p>
              <a:pPr algn="ctr"/>
              <a:r>
                <a:rPr lang="en-US" sz="1600"/>
                <a:t>Management</a:t>
              </a:r>
            </a:p>
          </p:txBody>
        </p:sp>
        <p:sp>
          <p:nvSpPr>
            <p:cNvPr id="33" name="AutoShape 17">
              <a:extLst>
                <a:ext uri="{FF2B5EF4-FFF2-40B4-BE49-F238E27FC236}">
                  <a16:creationId xmlns:a16="http://schemas.microsoft.com/office/drawing/2014/main" id="{F3FE954B-6BA3-4760-B6E0-BF723D5C13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72200" y="5486400"/>
              <a:ext cx="2743200" cy="762000"/>
            </a:xfrm>
            <a:prstGeom prst="wedgeRoundRectCallout">
              <a:avLst>
                <a:gd name="adj1" fmla="val -83565"/>
                <a:gd name="adj2" fmla="val -134375"/>
                <a:gd name="adj3" fmla="val 16667"/>
              </a:avLst>
            </a:prstGeom>
            <a:solidFill>
              <a:srgbClr val="FFFFCC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en-US" sz="1400"/>
                <a:t>Management agent, embedded management intelligence</a:t>
              </a:r>
            </a:p>
          </p:txBody>
        </p:sp>
        <p:sp>
          <p:nvSpPr>
            <p:cNvPr id="34" name="AutoShape 18">
              <a:extLst>
                <a:ext uri="{FF2B5EF4-FFF2-40B4-BE49-F238E27FC236}">
                  <a16:creationId xmlns:a16="http://schemas.microsoft.com/office/drawing/2014/main" id="{6A4E7AD1-594C-4782-A317-22CB487B03F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48400" y="4038600"/>
              <a:ext cx="2743200" cy="990600"/>
            </a:xfrm>
            <a:prstGeom prst="wedgeRoundRectCallout">
              <a:avLst>
                <a:gd name="adj1" fmla="val -93403"/>
                <a:gd name="adj2" fmla="val -13782"/>
                <a:gd name="adj3" fmla="val 16667"/>
              </a:avLst>
            </a:prstGeom>
            <a:solidFill>
              <a:srgbClr val="FFFFCC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en-US" sz="1400"/>
                <a:t>Manage aspects of individual devices: monitor ports, download a patch, set a configuration parameter</a:t>
              </a:r>
            </a:p>
          </p:txBody>
        </p:sp>
        <p:sp>
          <p:nvSpPr>
            <p:cNvPr id="35" name="AutoShape 19">
              <a:extLst>
                <a:ext uri="{FF2B5EF4-FFF2-40B4-BE49-F238E27FC236}">
                  <a16:creationId xmlns:a16="http://schemas.microsoft.com/office/drawing/2014/main" id="{EA5C9AF1-FEBF-4A5D-8951-17B6A9EA0A8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96000" y="3124200"/>
              <a:ext cx="2743200" cy="762000"/>
            </a:xfrm>
            <a:prstGeom prst="wedgeRoundRectCallout">
              <a:avLst>
                <a:gd name="adj1" fmla="val -89296"/>
                <a:gd name="adj2" fmla="val 29167"/>
                <a:gd name="adj3" fmla="val 16667"/>
              </a:avLst>
            </a:prstGeom>
            <a:solidFill>
              <a:srgbClr val="FFFFCC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en-US" sz="1400"/>
                <a:t>Manage network connectivity aspects: topology, links, end-to-end paths</a:t>
              </a:r>
            </a:p>
          </p:txBody>
        </p:sp>
        <p:sp>
          <p:nvSpPr>
            <p:cNvPr id="36" name="AutoShape 20">
              <a:extLst>
                <a:ext uri="{FF2B5EF4-FFF2-40B4-BE49-F238E27FC236}">
                  <a16:creationId xmlns:a16="http://schemas.microsoft.com/office/drawing/2014/main" id="{23D56454-0399-4423-82FC-7393D51F339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62600" y="2209800"/>
              <a:ext cx="3276600" cy="838200"/>
            </a:xfrm>
            <a:prstGeom prst="wedgeRoundRectCallout">
              <a:avLst>
                <a:gd name="adj1" fmla="val -78681"/>
                <a:gd name="adj2" fmla="val 65343"/>
                <a:gd name="adj3" fmla="val 16667"/>
              </a:avLst>
            </a:prstGeom>
            <a:solidFill>
              <a:srgbClr val="FFFFCC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en-US" sz="1400"/>
                <a:t>Manage services provided by the network: service level management, service order provisioning</a:t>
              </a:r>
            </a:p>
          </p:txBody>
        </p:sp>
        <p:sp>
          <p:nvSpPr>
            <p:cNvPr id="37" name="AutoShape 21">
              <a:extLst>
                <a:ext uri="{FF2B5EF4-FFF2-40B4-BE49-F238E27FC236}">
                  <a16:creationId xmlns:a16="http://schemas.microsoft.com/office/drawing/2014/main" id="{E7D8BD8D-74C8-44EE-9352-C785D8538B1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00600" y="1066800"/>
              <a:ext cx="3733800" cy="914400"/>
            </a:xfrm>
            <a:prstGeom prst="wedgeRoundRectCallout">
              <a:avLst>
                <a:gd name="adj1" fmla="val -73130"/>
                <a:gd name="adj2" fmla="val 89065"/>
                <a:gd name="adj3" fmla="val 16667"/>
              </a:avLst>
            </a:prstGeom>
            <a:solidFill>
              <a:srgbClr val="FFFFCC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en-US" sz="1400"/>
                <a:t>Manage overall business aspects supported by the provided services: revenue forecast, supply chains, corporate compliance</a:t>
              </a:r>
            </a:p>
          </p:txBody>
        </p:sp>
      </p:grpSp>
      <p:sp>
        <p:nvSpPr>
          <p:cNvPr id="40" name="TextBox 39">
            <a:extLst>
              <a:ext uri="{FF2B5EF4-FFF2-40B4-BE49-F238E27FC236}">
                <a16:creationId xmlns:a16="http://schemas.microsoft.com/office/drawing/2014/main" id="{76637F98-3B47-426A-ACA9-C25B05122B8C}"/>
              </a:ext>
            </a:extLst>
          </p:cNvPr>
          <p:cNvSpPr txBox="1"/>
          <p:nvPr/>
        </p:nvSpPr>
        <p:spPr>
          <a:xfrm>
            <a:off x="5288454" y="5682685"/>
            <a:ext cx="20287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aka “TMN Pyramid”</a:t>
            </a:r>
          </a:p>
        </p:txBody>
      </p:sp>
    </p:spTree>
    <p:extLst>
      <p:ext uri="{BB962C8B-B14F-4D97-AF65-F5344CB8AC3E}">
        <p14:creationId xmlns:p14="http://schemas.microsoft.com/office/powerpoint/2010/main" val="3322482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8D7F30-FA23-46C0-A6E8-51F1F8D3BD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Existing Frameworks (that also make extensive use of management abstractions and hierarchies)</a:t>
            </a:r>
          </a:p>
        </p:txBody>
      </p:sp>
      <p:pic>
        <p:nvPicPr>
          <p:cNvPr id="20" name="Content Placeholder 3" descr="ETOM.png">
            <a:extLst>
              <a:ext uri="{FF2B5EF4-FFF2-40B4-BE49-F238E27FC236}">
                <a16:creationId xmlns:a16="http://schemas.microsoft.com/office/drawing/2014/main" id="{33E4E355-AA86-42AD-9F01-A528A560C46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177554" y="1777577"/>
            <a:ext cx="6296025" cy="4953000"/>
          </a:xfr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E6923633-EC88-41E4-A355-83DFF0C1052F}"/>
              </a:ext>
            </a:extLst>
          </p:cNvPr>
          <p:cNvSpPr txBox="1"/>
          <p:nvPr/>
        </p:nvSpPr>
        <p:spPr>
          <a:xfrm>
            <a:off x="7561633" y="6599609"/>
            <a:ext cx="998538" cy="26193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050" dirty="0"/>
              <a:t>Source: TMF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2E7B8A9F-A5B8-45AD-8456-1B5EF0A76762}"/>
              </a:ext>
            </a:extLst>
          </p:cNvPr>
          <p:cNvSpPr txBox="1"/>
          <p:nvPr/>
        </p:nvSpPr>
        <p:spPr>
          <a:xfrm>
            <a:off x="8060902" y="2776749"/>
            <a:ext cx="3912674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eTOM</a:t>
            </a:r>
            <a:r>
              <a:rPr lang="en-US" dirty="0"/>
              <a:t> – enhanced Telecoms Operations</a:t>
            </a:r>
            <a:br>
              <a:rPr lang="en-US" dirty="0"/>
            </a:br>
            <a:r>
              <a:rPr lang="en-US" dirty="0"/>
              <a:t>Map</a:t>
            </a:r>
          </a:p>
          <a:p>
            <a:r>
              <a:rPr lang="en-US" dirty="0"/>
              <a:t>(TM Forum GB 921:</a:t>
            </a:r>
          </a:p>
          <a:p>
            <a:r>
              <a:rPr lang="en-US" dirty="0"/>
              <a:t>Business Process Framework)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318328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E98722-4C73-453E-AC57-C84CCE5A14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Differences between concepts and terms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9BCB8EA-B988-4395-8D11-D2C81623ABA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533794"/>
            <a:ext cx="11106449" cy="5245213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Service Models:</a:t>
            </a:r>
          </a:p>
          <a:p>
            <a:pPr lvl="1"/>
            <a:r>
              <a:rPr lang="en-US" dirty="0"/>
              <a:t>Describe instances of services that are provided to customers (see e.g. RFC 8309)</a:t>
            </a:r>
          </a:p>
          <a:p>
            <a:pPr lvl="1"/>
            <a:r>
              <a:rPr lang="en-US" dirty="0"/>
              <a:t>Service instantiation involves </a:t>
            </a:r>
            <a:r>
              <a:rPr lang="en-US" b="1" dirty="0"/>
              <a:t>orchestration</a:t>
            </a:r>
            <a:r>
              <a:rPr lang="en-US" dirty="0"/>
              <a:t> and </a:t>
            </a:r>
            <a:r>
              <a:rPr lang="en-US" b="1" dirty="0"/>
              <a:t>mapping</a:t>
            </a:r>
            <a:r>
              <a:rPr lang="en-US" dirty="0"/>
              <a:t> to underlying resources</a:t>
            </a:r>
            <a:br>
              <a:rPr lang="en-US" dirty="0"/>
            </a:br>
            <a:r>
              <a:rPr lang="en-US" dirty="0"/>
              <a:t>(user does not specify how to add, modify, remove a service – the system does it)</a:t>
            </a:r>
          </a:p>
          <a:p>
            <a:pPr lvl="1"/>
            <a:r>
              <a:rPr lang="en-US" dirty="0"/>
              <a:t>Machine-to-machine interactions; flow-through provisioning</a:t>
            </a:r>
          </a:p>
          <a:p>
            <a:pPr lvl="1"/>
            <a:r>
              <a:rPr lang="en-US" dirty="0"/>
              <a:t>Typically centralized</a:t>
            </a:r>
          </a:p>
          <a:p>
            <a:r>
              <a:rPr lang="en-US" dirty="0"/>
              <a:t>Policy:</a:t>
            </a:r>
          </a:p>
          <a:p>
            <a:pPr lvl="1"/>
            <a:r>
              <a:rPr lang="en-US" dirty="0"/>
              <a:t>Set of rules (event/condition/action or variations)</a:t>
            </a:r>
          </a:p>
          <a:p>
            <a:pPr lvl="1"/>
            <a:r>
              <a:rPr lang="en-US" dirty="0"/>
              <a:t>Imperative: specify </a:t>
            </a:r>
            <a:r>
              <a:rPr lang="en-US" b="1" dirty="0"/>
              <a:t>how to act </a:t>
            </a:r>
            <a:r>
              <a:rPr lang="en-US" dirty="0"/>
              <a:t>/ what to do under what given circumstances</a:t>
            </a:r>
          </a:p>
          <a:p>
            <a:pPr lvl="1"/>
            <a:r>
              <a:rPr lang="en-US" dirty="0"/>
              <a:t>(largely) machine-to-machine (but also </a:t>
            </a:r>
            <a:r>
              <a:rPr lang="en-US" dirty="0" err="1"/>
              <a:t>devops</a:t>
            </a:r>
            <a:r>
              <a:rPr lang="en-US" dirty="0"/>
              <a:t>-to-machine) interactions</a:t>
            </a:r>
          </a:p>
          <a:p>
            <a:pPr lvl="1"/>
            <a:r>
              <a:rPr lang="en-US" dirty="0"/>
              <a:t>Policy rendering: </a:t>
            </a:r>
            <a:r>
              <a:rPr lang="en-US" b="1" dirty="0"/>
              <a:t>abstraction </a:t>
            </a:r>
            <a:r>
              <a:rPr lang="en-US" dirty="0"/>
              <a:t>(and homogenization) of low-level knobs and data</a:t>
            </a:r>
          </a:p>
          <a:p>
            <a:r>
              <a:rPr lang="en-US" dirty="0"/>
              <a:t>Intent:</a:t>
            </a:r>
          </a:p>
          <a:p>
            <a:pPr lvl="1"/>
            <a:r>
              <a:rPr lang="en-US" dirty="0"/>
              <a:t>Declarative: Define desired </a:t>
            </a:r>
            <a:r>
              <a:rPr lang="en-US" b="1" dirty="0"/>
              <a:t>outcomes</a:t>
            </a:r>
            <a:r>
              <a:rPr lang="en-US" dirty="0"/>
              <a:t> and high-level operational goals</a:t>
            </a:r>
          </a:p>
          <a:p>
            <a:pPr lvl="1"/>
            <a:r>
              <a:rPr lang="en-US" dirty="0"/>
              <a:t>Interactions between humans and machines</a:t>
            </a:r>
          </a:p>
          <a:p>
            <a:pPr lvl="1"/>
            <a:r>
              <a:rPr lang="en-US" dirty="0"/>
              <a:t>Network (or Intent-Based Management System) renders intent – two aspects: </a:t>
            </a:r>
            <a:br>
              <a:rPr lang="en-US" dirty="0"/>
            </a:br>
            <a:r>
              <a:rPr lang="en-US" b="1" dirty="0"/>
              <a:t>information abstraction </a:t>
            </a:r>
            <a:r>
              <a:rPr lang="en-US" dirty="0"/>
              <a:t>and </a:t>
            </a:r>
            <a:r>
              <a:rPr lang="en-US" b="1" dirty="0"/>
              <a:t>determination of logic</a:t>
            </a:r>
          </a:p>
          <a:p>
            <a:pPr lvl="1"/>
            <a:r>
              <a:rPr lang="en-US" dirty="0"/>
              <a:t>Centralized and decentralized flavors</a:t>
            </a:r>
          </a:p>
          <a:p>
            <a:pPr marL="457200" lvl="1" indent="0">
              <a:buNone/>
            </a:pP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6029126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6F3698-F659-4E8C-932C-981F047FED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Discussion items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9F8CB26-A653-4D7F-B588-24E9A541764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/>
              <a:t>Define intent narrowly (only “new” concepts) or broadly</a:t>
            </a:r>
          </a:p>
          <a:p>
            <a:pPr lvl="1"/>
            <a:r>
              <a:rPr lang="en-US" dirty="0"/>
              <a:t>Putting things into a common context vs. guilty of “intent-washing”</a:t>
            </a:r>
          </a:p>
          <a:p>
            <a:pPr lvl="1"/>
            <a:r>
              <a:rPr lang="en-US" dirty="0"/>
              <a:t>Operational intent – service intent – flow intent</a:t>
            </a:r>
          </a:p>
          <a:p>
            <a:pPr lvl="1"/>
            <a:r>
              <a:rPr lang="en-US" dirty="0"/>
              <a:t>Intent at different hierarchy layers (at device/network/service level), distinguished by actor (NOC operator, user, administrator)</a:t>
            </a:r>
          </a:p>
          <a:p>
            <a:r>
              <a:rPr lang="en-US" dirty="0"/>
              <a:t>Intent functional areas: </a:t>
            </a:r>
            <a:br>
              <a:rPr lang="en-US" dirty="0"/>
            </a:br>
            <a:r>
              <a:rPr lang="en-US" dirty="0"/>
              <a:t>e.g. intent fulfilment vs intent validation (or assurance?)</a:t>
            </a:r>
          </a:p>
          <a:p>
            <a:pPr lvl="1"/>
            <a:r>
              <a:rPr lang="en-US" dirty="0"/>
              <a:t>Intent compliance assessment and monitoring </a:t>
            </a:r>
          </a:p>
          <a:p>
            <a:pPr lvl="1"/>
            <a:r>
              <a:rPr lang="en-US" dirty="0"/>
              <a:t>Service assurance and service level management (“intent washing”) </a:t>
            </a:r>
          </a:p>
          <a:p>
            <a:r>
              <a:rPr lang="en-US" dirty="0"/>
              <a:t>Intent levels</a:t>
            </a:r>
          </a:p>
          <a:p>
            <a:pPr lvl="1"/>
            <a:r>
              <a:rPr lang="en-US" dirty="0"/>
              <a:t>Intent at multiple levels in a hierarchy: e.g. service vs network infra</a:t>
            </a:r>
          </a:p>
          <a:p>
            <a:pPr lvl="1"/>
            <a:r>
              <a:rPr lang="en-US" dirty="0"/>
              <a:t>Intent of multiple roles: e.g. NOC operator, admin, end user</a:t>
            </a:r>
          </a:p>
          <a:p>
            <a:pPr lvl="1"/>
            <a:r>
              <a:rPr lang="en-US" dirty="0"/>
              <a:t>Intent at multiple levels of granularity: e.g. flow intent</a:t>
            </a:r>
          </a:p>
          <a:p>
            <a:pPr lvl="1"/>
            <a:r>
              <a:rPr lang="en-US" dirty="0"/>
              <a:t>Intent reconciliation, intent conflict detection</a:t>
            </a:r>
          </a:p>
          <a:p>
            <a:r>
              <a:rPr lang="en-US" dirty="0"/>
              <a:t>Possible expansion of scope to intent reference architecture?</a:t>
            </a:r>
          </a:p>
          <a:p>
            <a:pPr lvl="1"/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98878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6F3698-F659-4E8C-932C-981F047FED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Discussion items (</a:t>
            </a:r>
            <a:r>
              <a:rPr lang="en-US" dirty="0" err="1"/>
              <a:t>contd</a:t>
            </a:r>
            <a:r>
              <a:rPr lang="en-US" dirty="0"/>
              <a:t>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9F8CB26-A653-4D7F-B588-24E9A541764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478604"/>
            <a:ext cx="10997119" cy="5136205"/>
          </a:xfrm>
        </p:spPr>
        <p:txBody>
          <a:bodyPr>
            <a:normAutofit fontScale="92500" lnSpcReduction="20000"/>
          </a:bodyPr>
          <a:lstStyle/>
          <a:p>
            <a:r>
              <a:rPr lang="en-US" sz="2600" dirty="0"/>
              <a:t>Intent articulation and human-machine aspects</a:t>
            </a:r>
          </a:p>
          <a:p>
            <a:pPr lvl="1"/>
            <a:r>
              <a:rPr lang="en-US" dirty="0"/>
              <a:t>Type of actor impacts the type of interaction and interface</a:t>
            </a:r>
          </a:p>
          <a:p>
            <a:pPr lvl="2"/>
            <a:r>
              <a:rPr lang="en-US" dirty="0"/>
              <a:t>Natural language processing – infer meaning</a:t>
            </a:r>
          </a:p>
          <a:p>
            <a:pPr lvl="2"/>
            <a:r>
              <a:rPr lang="en-US" dirty="0"/>
              <a:t>Dialogue vs command </a:t>
            </a:r>
          </a:p>
          <a:p>
            <a:pPr lvl="3"/>
            <a:r>
              <a:rPr lang="en-US" dirty="0"/>
              <a:t>Dealing with under-specification (and over-specification)</a:t>
            </a:r>
          </a:p>
          <a:p>
            <a:pPr lvl="3"/>
            <a:r>
              <a:rPr lang="en-US" dirty="0"/>
              <a:t>Conflict avoidance</a:t>
            </a:r>
          </a:p>
          <a:p>
            <a:pPr lvl="3"/>
            <a:r>
              <a:rPr lang="en-US" dirty="0"/>
              <a:t>Resolution of ambiguities</a:t>
            </a:r>
          </a:p>
          <a:p>
            <a:pPr lvl="1"/>
            <a:r>
              <a:rPr lang="en-US" dirty="0"/>
              <a:t>Technical solutions are beyond scope of this particular draft, but important for distinction of what makes intent “unique”</a:t>
            </a:r>
          </a:p>
          <a:p>
            <a:pPr lvl="1"/>
            <a:r>
              <a:rPr lang="en-US" dirty="0"/>
              <a:t>“Can intent be expressed as YANG data model?” </a:t>
            </a:r>
          </a:p>
          <a:p>
            <a:r>
              <a:rPr lang="en-US" sz="2600" dirty="0"/>
              <a:t>Beyond scope but relevant for IRTF: possible research topics</a:t>
            </a:r>
          </a:p>
          <a:p>
            <a:pPr lvl="1"/>
            <a:r>
              <a:rPr lang="en-US" dirty="0"/>
              <a:t>Human-machine interaction </a:t>
            </a:r>
          </a:p>
          <a:p>
            <a:pPr lvl="1"/>
            <a:r>
              <a:rPr lang="en-US" dirty="0"/>
              <a:t>Intent compliance assessment </a:t>
            </a:r>
          </a:p>
          <a:p>
            <a:pPr lvl="1"/>
            <a:r>
              <a:rPr lang="en-US" dirty="0"/>
              <a:t>Intent conflict detection, reconciliation, negotiation </a:t>
            </a:r>
          </a:p>
          <a:p>
            <a:r>
              <a:rPr lang="en-US" sz="2600" dirty="0"/>
              <a:t>This is ongoing work &amp; the discussion is just getting started</a:t>
            </a:r>
          </a:p>
          <a:p>
            <a:r>
              <a:rPr lang="en-US" sz="2600" dirty="0"/>
              <a:t>Next step: RG adoption?</a:t>
            </a:r>
          </a:p>
        </p:txBody>
      </p:sp>
    </p:spTree>
    <p:extLst>
      <p:ext uri="{BB962C8B-B14F-4D97-AF65-F5344CB8AC3E}">
        <p14:creationId xmlns:p14="http://schemas.microsoft.com/office/powerpoint/2010/main" val="73884042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11413</TotalTime>
  <Words>509</Words>
  <Application>Microsoft Office PowerPoint</Application>
  <PresentationFormat>Widescreen</PresentationFormat>
  <Paragraphs>99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5" baseType="lpstr">
      <vt:lpstr>Arial</vt:lpstr>
      <vt:lpstr>Calibri</vt:lpstr>
      <vt:lpstr>Calibri Light</vt:lpstr>
      <vt:lpstr>Wingdings</vt:lpstr>
      <vt:lpstr>Office Theme</vt:lpstr>
      <vt:lpstr>Clarifying the Concept of Intent draft-clemm-nmrg-dist-intent-01</vt:lpstr>
      <vt:lpstr>Status update</vt:lpstr>
      <vt:lpstr>What is this about? </vt:lpstr>
      <vt:lpstr>Existing Frameworks (that also make extensive use of management abstractions and hierarchies)</vt:lpstr>
      <vt:lpstr>Existing Frameworks (that also make extensive use of management abstractions and hierarchies)</vt:lpstr>
      <vt:lpstr>Existing Frameworks (that also make extensive use of management abstractions and hierarchies)</vt:lpstr>
      <vt:lpstr>Differences between concepts and terms</vt:lpstr>
      <vt:lpstr>Discussion items</vt:lpstr>
      <vt:lpstr>Discussion items (contd)</vt:lpstr>
      <vt:lpstr>Thank you!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Evolution of the Subscription and Event Notification Drafts</dc:title>
  <dc:creator>Alex</dc:creator>
  <cp:lastModifiedBy>Alex</cp:lastModifiedBy>
  <cp:revision>79</cp:revision>
  <dcterms:created xsi:type="dcterms:W3CDTF">2017-07-13T17:07:54Z</dcterms:created>
  <dcterms:modified xsi:type="dcterms:W3CDTF">2018-07-20T02:55:43Z</dcterms:modified>
</cp:coreProperties>
</file>