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62" r:id="rId4"/>
    <p:sldId id="270" r:id="rId5"/>
    <p:sldId id="264" r:id="rId6"/>
    <p:sldId id="265" r:id="rId7"/>
    <p:sldId id="266" r:id="rId8"/>
    <p:sldId id="271" r:id="rId9"/>
    <p:sldId id="267" r:id="rId10"/>
    <p:sldId id="26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53D1CDB-F679-46E2-BAED-14457F92016A}">
          <p14:sldIdLst>
            <p14:sldId id="256"/>
            <p14:sldId id="269"/>
            <p14:sldId id="262"/>
            <p14:sldId id="270"/>
            <p14:sldId id="264"/>
            <p14:sldId id="265"/>
            <p14:sldId id="266"/>
            <p14:sldId id="271"/>
            <p14:sldId id="267"/>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2" autoAdjust="0"/>
    <p:restoredTop sz="94660"/>
  </p:normalViewPr>
  <p:slideViewPr>
    <p:cSldViewPr snapToGrid="0">
      <p:cViewPr varScale="1">
        <p:scale>
          <a:sx n="91" d="100"/>
          <a:sy n="91" d="100"/>
        </p:scale>
        <p:origin x="43"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3E3762-CEC0-4ADB-84D9-700B46D2362E}" type="datetimeFigureOut">
              <a:rPr lang="en-US" smtClean="0"/>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559631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3E3762-CEC0-4ADB-84D9-700B46D2362E}" type="datetimeFigureOut">
              <a:rPr lang="en-US" smtClean="0"/>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229673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3E3762-CEC0-4ADB-84D9-700B46D2362E}" type="datetimeFigureOut">
              <a:rPr lang="en-US" smtClean="0"/>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725017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3E3762-CEC0-4ADB-84D9-700B46D2362E}" type="datetimeFigureOut">
              <a:rPr lang="en-US" smtClean="0"/>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38869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F3E3762-CEC0-4ADB-84D9-700B46D2362E}" type="datetimeFigureOut">
              <a:rPr lang="en-US" smtClean="0"/>
              <a:t>5/2/2018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2579413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3E3762-CEC0-4ADB-84D9-700B46D2362E}" type="datetimeFigureOut">
              <a:rPr lang="en-US" smtClean="0"/>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3230282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3E3762-CEC0-4ADB-84D9-700B46D2362E}" type="datetimeFigureOut">
              <a:rPr lang="en-US" smtClean="0"/>
              <a:t>5/2/2018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2346354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3E3762-CEC0-4ADB-84D9-700B46D2362E}" type="datetimeFigureOut">
              <a:rPr lang="en-US" smtClean="0"/>
              <a:t>5/2/2018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3174765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E3762-CEC0-4ADB-84D9-700B46D2362E}" type="datetimeFigureOut">
              <a:rPr lang="en-US" smtClean="0"/>
              <a:t>5/2/2018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597628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3E3762-CEC0-4ADB-84D9-700B46D2362E}" type="datetimeFigureOut">
              <a:rPr lang="en-US" smtClean="0"/>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2302436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3E3762-CEC0-4ADB-84D9-700B46D2362E}" type="datetimeFigureOut">
              <a:rPr lang="en-US" smtClean="0"/>
              <a:t>5/2/2018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CC45F-2850-43C7-A0FE-EFD1735E0088}" type="slidenum">
              <a:rPr lang="en-US" smtClean="0"/>
              <a:t>‹#›</a:t>
            </a:fld>
            <a:endParaRPr lang="en-US"/>
          </a:p>
        </p:txBody>
      </p:sp>
    </p:spTree>
    <p:extLst>
      <p:ext uri="{BB962C8B-B14F-4D97-AF65-F5344CB8AC3E}">
        <p14:creationId xmlns:p14="http://schemas.microsoft.com/office/powerpoint/2010/main" val="3693799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E3762-CEC0-4ADB-84D9-700B46D2362E}" type="datetimeFigureOut">
              <a:rPr lang="en-US" smtClean="0"/>
              <a:t>5/2/2018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5CC45F-2850-43C7-A0FE-EFD1735E0088}" type="slidenum">
              <a:rPr lang="en-US" smtClean="0"/>
              <a:t>‹#›</a:t>
            </a:fld>
            <a:endParaRPr lang="en-US"/>
          </a:p>
        </p:txBody>
      </p:sp>
    </p:spTree>
    <p:extLst>
      <p:ext uri="{BB962C8B-B14F-4D97-AF65-F5344CB8AC3E}">
        <p14:creationId xmlns:p14="http://schemas.microsoft.com/office/powerpoint/2010/main" val="3572983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tools.ietf.org/html/draft-ietf-6lo-rfc6775-updat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Mobility in RIFT</a:t>
            </a:r>
            <a:endParaRPr lang="en-US" dirty="0"/>
          </a:p>
        </p:txBody>
      </p:sp>
      <p:sp>
        <p:nvSpPr>
          <p:cNvPr id="3" name="Subtitle 2"/>
          <p:cNvSpPr>
            <a:spLocks noGrp="1"/>
          </p:cNvSpPr>
          <p:nvPr>
            <p:ph type="subTitle" idx="1"/>
          </p:nvPr>
        </p:nvSpPr>
        <p:spPr>
          <a:xfrm>
            <a:off x="1491343" y="5360436"/>
            <a:ext cx="9144000" cy="545841"/>
          </a:xfrm>
        </p:spPr>
        <p:txBody>
          <a:bodyPr/>
          <a:lstStyle/>
          <a:p>
            <a:r>
              <a:rPr lang="en-US" dirty="0" smtClean="0"/>
              <a:t>Pascal Thubert</a:t>
            </a:r>
            <a:endParaRPr lang="en-US" dirty="0"/>
          </a:p>
        </p:txBody>
      </p:sp>
    </p:spTree>
    <p:extLst>
      <p:ext uri="{BB962C8B-B14F-4D97-AF65-F5344CB8AC3E}">
        <p14:creationId xmlns:p14="http://schemas.microsoft.com/office/powerpoint/2010/main" val="403776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riped Right Arrow 1"/>
          <p:cNvSpPr/>
          <p:nvPr/>
        </p:nvSpPr>
        <p:spPr>
          <a:xfrm>
            <a:off x="5898852" y="6279132"/>
            <a:ext cx="1455259" cy="37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S1</a:t>
            </a:r>
            <a:endParaRPr lang="en-US" dirty="0"/>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M3</a:t>
            </a:r>
            <a:endParaRPr lang="en-US" dirty="0"/>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M4</a:t>
            </a:r>
            <a:endParaRPr lang="en-US" dirty="0"/>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a:t>
            </a:r>
            <a:endParaRPr lang="en-US" dirty="0"/>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6" name="Content Placeholder 2"/>
          <p:cNvSpPr>
            <a:spLocks noGrp="1"/>
          </p:cNvSpPr>
          <p:nvPr>
            <p:ph idx="1"/>
          </p:nvPr>
        </p:nvSpPr>
        <p:spPr>
          <a:xfrm>
            <a:off x="431691" y="329209"/>
            <a:ext cx="10941733" cy="2033821"/>
          </a:xfrm>
        </p:spPr>
        <p:txBody>
          <a:bodyPr>
            <a:noAutofit/>
          </a:bodyPr>
          <a:lstStyle/>
          <a:p>
            <a:pPr marL="0" indent="0">
              <a:buNone/>
            </a:pPr>
            <a:r>
              <a:rPr lang="en-US" sz="1800" dirty="0" smtClean="0"/>
              <a:t>Since there is no knowledge of A </a:t>
            </a:r>
            <a:r>
              <a:rPr lang="en-US" sz="1800" dirty="0" smtClean="0"/>
              <a:t>but at the spine, </a:t>
            </a:r>
            <a:r>
              <a:rPr lang="en-US" sz="1800" dirty="0" smtClean="0"/>
              <a:t>packets to A get routed the spine along the more specific disaggregated route and then tunneled down by the spine to the attachment leaf</a:t>
            </a:r>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 idx="2"/>
            <a:endCxn id="15" idx="0"/>
          </p:cNvCxnSpPr>
          <p:nvPr/>
        </p:nvCxnSpPr>
        <p:spPr>
          <a:xfrm>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 idx="2"/>
            <a:endCxn id="14" idx="0"/>
          </p:cNvCxnSpPr>
          <p:nvPr/>
        </p:nvCxnSpPr>
        <p:spPr>
          <a:xfrm>
            <a:off x="2487457"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 idx="2"/>
            <a:endCxn id="15" idx="0"/>
          </p:cNvCxnSpPr>
          <p:nvPr/>
        </p:nvCxnSpPr>
        <p:spPr>
          <a:xfrm>
            <a:off x="3856441"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 idx="2"/>
            <a:endCxn id="14" idx="0"/>
          </p:cNvCxnSpPr>
          <p:nvPr/>
        </p:nvCxnSpPr>
        <p:spPr>
          <a:xfrm flipH="1">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 idx="2"/>
            <a:endCxn id="17" idx="0"/>
          </p:cNvCxnSpPr>
          <p:nvPr/>
        </p:nvCxnSpPr>
        <p:spPr>
          <a:xfrm>
            <a:off x="5225425" y="4696936"/>
            <a:ext cx="1368984" cy="69004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 idx="2"/>
            <a:endCxn id="16" idx="0"/>
          </p:cNvCxnSpPr>
          <p:nvPr/>
        </p:nvCxnSpPr>
        <p:spPr>
          <a:xfrm>
            <a:off x="5225425"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 idx="2"/>
            <a:endCxn id="17" idx="0"/>
          </p:cNvCxnSpPr>
          <p:nvPr/>
        </p:nvCxnSpPr>
        <p:spPr>
          <a:xfrm>
            <a:off x="6594409"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 idx="2"/>
            <a:endCxn id="16" idx="0"/>
          </p:cNvCxnSpPr>
          <p:nvPr/>
        </p:nvCxnSpPr>
        <p:spPr>
          <a:xfrm flipH="1">
            <a:off x="5225425"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7" idx="2"/>
            <a:endCxn id="33" idx="0"/>
          </p:cNvCxnSpPr>
          <p:nvPr/>
        </p:nvCxnSpPr>
        <p:spPr>
          <a:xfrm flipH="1">
            <a:off x="6594408" y="6010967"/>
            <a:ext cx="1" cy="26816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2" name="Rectangle 51"/>
          <p:cNvSpPr/>
          <p:nvPr/>
        </p:nvSpPr>
        <p:spPr>
          <a:xfrm>
            <a:off x="6190867" y="6260325"/>
            <a:ext cx="807082"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Mob</a:t>
            </a:r>
            <a:r>
              <a:rPr lang="en-US" dirty="0" smtClean="0"/>
              <a:t> A</a:t>
            </a:r>
            <a:endParaRPr lang="en-US" dirty="0"/>
          </a:p>
        </p:txBody>
      </p:sp>
      <p:cxnSp>
        <p:nvCxnSpPr>
          <p:cNvPr id="95" name="Straight Connector 94"/>
          <p:cNvCxnSpPr/>
          <p:nvPr/>
        </p:nvCxnSpPr>
        <p:spPr>
          <a:xfrm flipH="1">
            <a:off x="2487457" y="3423919"/>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7" idx="2"/>
            <a:endCxn id="9" idx="0"/>
          </p:cNvCxnSpPr>
          <p:nvPr/>
        </p:nvCxnSpPr>
        <p:spPr>
          <a:xfrm flipH="1">
            <a:off x="3856441"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sp>
        <p:nvSpPr>
          <p:cNvPr id="56" name="U-Turn Arrow 55"/>
          <p:cNvSpPr/>
          <p:nvPr/>
        </p:nvSpPr>
        <p:spPr>
          <a:xfrm>
            <a:off x="4841949" y="2908571"/>
            <a:ext cx="679764" cy="3245301"/>
          </a:xfrm>
          <a:prstGeom prst="uturnArrow">
            <a:avLst>
              <a:gd name="adj1" fmla="val 18051"/>
              <a:gd name="adj2" fmla="val 17268"/>
              <a:gd name="adj3" fmla="val 14935"/>
              <a:gd name="adj4" fmla="val 27552"/>
              <a:gd name="adj5" fmla="val 134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Flowchart: Stored Data 56"/>
          <p:cNvSpPr/>
          <p:nvPr/>
        </p:nvSpPr>
        <p:spPr>
          <a:xfrm rot="13679614">
            <a:off x="5638018" y="3845955"/>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lowchart: Stored Data 57"/>
          <p:cNvSpPr/>
          <p:nvPr/>
        </p:nvSpPr>
        <p:spPr>
          <a:xfrm rot="14166649">
            <a:off x="6025625" y="4348625"/>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lowchart: Stored Data 62"/>
          <p:cNvSpPr/>
          <p:nvPr/>
        </p:nvSpPr>
        <p:spPr>
          <a:xfrm rot="15601850">
            <a:off x="6263232" y="4911612"/>
            <a:ext cx="712567"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lowchart: Stored Data 63"/>
          <p:cNvSpPr/>
          <p:nvPr/>
        </p:nvSpPr>
        <p:spPr>
          <a:xfrm rot="13604942">
            <a:off x="5320899" y="3422622"/>
            <a:ext cx="670736"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Down Arrow 70"/>
          <p:cNvSpPr/>
          <p:nvPr/>
        </p:nvSpPr>
        <p:spPr>
          <a:xfrm>
            <a:off x="6531719" y="5822284"/>
            <a:ext cx="225330" cy="4568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lowchart: Stored Data 64"/>
          <p:cNvSpPr/>
          <p:nvPr/>
        </p:nvSpPr>
        <p:spPr>
          <a:xfrm rot="16200000">
            <a:off x="6260433" y="5516213"/>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p:cNvSpPr txBox="1"/>
          <p:nvPr/>
        </p:nvSpPr>
        <p:spPr>
          <a:xfrm>
            <a:off x="6742553" y="5502250"/>
            <a:ext cx="2060564" cy="369332"/>
          </a:xfrm>
          <a:prstGeom prst="rect">
            <a:avLst/>
          </a:prstGeom>
          <a:noFill/>
        </p:spPr>
        <p:txBody>
          <a:bodyPr wrap="none" rtlCol="0">
            <a:spAutoFit/>
          </a:bodyPr>
          <a:lstStyle/>
          <a:p>
            <a:r>
              <a:rPr lang="en-US" dirty="0" err="1" smtClean="0"/>
              <a:t>Decaps</a:t>
            </a:r>
            <a:r>
              <a:rPr lang="en-US" dirty="0" smtClean="0"/>
              <a:t> and forward</a:t>
            </a:r>
            <a:endParaRPr lang="en-US" dirty="0"/>
          </a:p>
        </p:txBody>
      </p:sp>
      <p:sp>
        <p:nvSpPr>
          <p:cNvPr id="73" name="TextBox 72"/>
          <p:cNvSpPr txBox="1"/>
          <p:nvPr/>
        </p:nvSpPr>
        <p:spPr>
          <a:xfrm>
            <a:off x="6009147" y="3454256"/>
            <a:ext cx="1466812" cy="369332"/>
          </a:xfrm>
          <a:prstGeom prst="rect">
            <a:avLst/>
          </a:prstGeom>
          <a:noFill/>
        </p:spPr>
        <p:txBody>
          <a:bodyPr wrap="none" rtlCol="0">
            <a:spAutoFit/>
          </a:bodyPr>
          <a:lstStyle/>
          <a:p>
            <a:r>
              <a:rPr lang="en-US" dirty="0" smtClean="0"/>
              <a:t>Tunnel to leaf</a:t>
            </a:r>
            <a:endParaRPr lang="en-US" dirty="0"/>
          </a:p>
        </p:txBody>
      </p:sp>
      <p:sp>
        <p:nvSpPr>
          <p:cNvPr id="74" name="TextBox 73"/>
          <p:cNvSpPr txBox="1"/>
          <p:nvPr/>
        </p:nvSpPr>
        <p:spPr>
          <a:xfrm>
            <a:off x="4279879" y="6271669"/>
            <a:ext cx="1301125" cy="369332"/>
          </a:xfrm>
          <a:prstGeom prst="rect">
            <a:avLst/>
          </a:prstGeom>
          <a:noFill/>
        </p:spPr>
        <p:txBody>
          <a:bodyPr wrap="none" rtlCol="0">
            <a:spAutoFit/>
          </a:bodyPr>
          <a:lstStyle/>
          <a:p>
            <a:r>
              <a:rPr lang="en-US" dirty="0" smtClean="0"/>
              <a:t>Packet for A</a:t>
            </a:r>
            <a:endParaRPr lang="en-US" dirty="0"/>
          </a:p>
        </p:txBody>
      </p:sp>
      <p:sp>
        <p:nvSpPr>
          <p:cNvPr id="79" name="Flowchart: Stored Data 78"/>
          <p:cNvSpPr/>
          <p:nvPr/>
        </p:nvSpPr>
        <p:spPr>
          <a:xfrm rot="15796899">
            <a:off x="6225967" y="4179870"/>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lowchart: Stored Data 79"/>
          <p:cNvSpPr/>
          <p:nvPr/>
        </p:nvSpPr>
        <p:spPr>
          <a:xfrm rot="16200000">
            <a:off x="6257568" y="4843399"/>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lowchart: Stored Data 80"/>
          <p:cNvSpPr/>
          <p:nvPr/>
        </p:nvSpPr>
        <p:spPr>
          <a:xfrm rot="15645245">
            <a:off x="6211487" y="3598915"/>
            <a:ext cx="670736"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lowchart: Stored Data 81"/>
          <p:cNvSpPr/>
          <p:nvPr/>
        </p:nvSpPr>
        <p:spPr>
          <a:xfrm rot="16200000">
            <a:off x="6259662" y="5506746"/>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7928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New requirement from </a:t>
            </a:r>
            <a:r>
              <a:rPr lang="en-US" dirty="0" smtClean="0"/>
              <a:t>London </a:t>
            </a:r>
            <a:br>
              <a:rPr lang="en-US" dirty="0" smtClean="0"/>
            </a:br>
            <a:r>
              <a:rPr lang="en-US" dirty="0" smtClean="0"/>
              <a:t>(added in draft-ietf-rift-01)</a:t>
            </a:r>
            <a:endParaRPr lang="en-US" dirty="0"/>
          </a:p>
        </p:txBody>
      </p:sp>
      <p:sp>
        <p:nvSpPr>
          <p:cNvPr id="3" name="Content Placeholder 2"/>
          <p:cNvSpPr>
            <a:spLocks noGrp="1"/>
          </p:cNvSpPr>
          <p:nvPr>
            <p:ph idx="1"/>
          </p:nvPr>
        </p:nvSpPr>
        <p:spPr>
          <a:xfrm>
            <a:off x="-1352938" y="2067851"/>
            <a:ext cx="13342394" cy="4790149"/>
          </a:xfrm>
        </p:spPr>
        <p:txBody>
          <a:bodyPr>
            <a:normAutofit/>
          </a:bodyPr>
          <a:lstStyle/>
          <a:p>
            <a:pPr marL="0" indent="0">
              <a:buNone/>
            </a:pPr>
            <a:r>
              <a:rPr lang="en-US" sz="2000" b="1" dirty="0">
                <a:latin typeface="Courier New" panose="02070309020205020404" pitchFamily="49" charset="0"/>
                <a:cs typeface="Courier New" panose="02070309020205020404" pitchFamily="49" charset="0"/>
              </a:rPr>
              <a:t> </a:t>
            </a:r>
            <a:r>
              <a:rPr lang="en-US" sz="2000" b="1" dirty="0" smtClean="0">
                <a:latin typeface="Courier New" panose="02070309020205020404" pitchFamily="49" charset="0"/>
                <a:cs typeface="Courier New" panose="02070309020205020404" pitchFamily="49" charset="0"/>
              </a:rPr>
              <a:t> </a:t>
            </a:r>
            <a:r>
              <a:rPr lang="en-US" sz="2000" b="1" dirty="0" smtClean="0">
                <a:latin typeface="Courier New" panose="02070309020205020404" pitchFamily="49" charset="0"/>
                <a:cs typeface="Courier New" panose="02070309020205020404" pitchFamily="49" charset="0"/>
              </a:rPr>
              <a:t>         </a:t>
            </a:r>
            <a:r>
              <a:rPr lang="en-US" sz="2400" b="1" dirty="0" smtClean="0">
                <a:latin typeface="Courier New" panose="02070309020205020404" pitchFamily="49" charset="0"/>
                <a:cs typeface="Courier New" panose="02070309020205020404" pitchFamily="49" charset="0"/>
              </a:rPr>
              <a:t>REQ17</a:t>
            </a:r>
            <a:r>
              <a:rPr lang="en-US" sz="2400" b="1" dirty="0">
                <a:latin typeface="Courier New" panose="02070309020205020404" pitchFamily="49" charset="0"/>
                <a:cs typeface="Courier New" panose="02070309020205020404" pitchFamily="49" charset="0"/>
              </a:rPr>
              <a:t>:   </a:t>
            </a:r>
            <a:endParaRPr lang="en-US" sz="2400" b="1" dirty="0" smtClean="0">
              <a:latin typeface="Courier New" panose="02070309020205020404" pitchFamily="49" charset="0"/>
              <a:cs typeface="Courier New" panose="02070309020205020404" pitchFamily="49" charset="0"/>
            </a:endParaRPr>
          </a:p>
          <a:p>
            <a:pPr marL="0" indent="0">
              <a:buNone/>
            </a:pPr>
            <a:r>
              <a:rPr lang="en-US" sz="2400" b="1" dirty="0" smtClean="0">
                <a:latin typeface="Courier New" panose="02070309020205020404" pitchFamily="49" charset="0"/>
                <a:cs typeface="Courier New" panose="02070309020205020404" pitchFamily="49" charset="0"/>
              </a:rPr>
              <a:t>            The </a:t>
            </a:r>
            <a:r>
              <a:rPr lang="en-US" sz="2400" b="1" dirty="0">
                <a:latin typeface="Courier New" panose="02070309020205020404" pitchFamily="49" charset="0"/>
                <a:cs typeface="Courier New" panose="02070309020205020404" pitchFamily="49" charset="0"/>
              </a:rPr>
              <a:t>control plane should be able to unambiguously determine</a:t>
            </a:r>
          </a:p>
          <a:p>
            <a:pPr marL="0" indent="0">
              <a:buNone/>
            </a:pPr>
            <a:r>
              <a:rPr lang="en-US" sz="2400" b="1" dirty="0" smtClean="0">
                <a:latin typeface="Courier New" panose="02070309020205020404" pitchFamily="49" charset="0"/>
                <a:cs typeface="Courier New" panose="02070309020205020404" pitchFamily="49" charset="0"/>
              </a:rPr>
              <a:t>            </a:t>
            </a:r>
            <a:r>
              <a:rPr lang="en-US" sz="2400" b="1" dirty="0">
                <a:latin typeface="Courier New" panose="02070309020205020404" pitchFamily="49" charset="0"/>
                <a:cs typeface="Courier New" panose="02070309020205020404" pitchFamily="49" charset="0"/>
              </a:rPr>
              <a:t>the current point of attachment (which port on which leaf</a:t>
            </a:r>
          </a:p>
          <a:p>
            <a:pPr marL="0" indent="0">
              <a:buNone/>
            </a:pPr>
            <a:r>
              <a:rPr lang="en-US" sz="2400" b="1" dirty="0">
                <a:latin typeface="Courier New" panose="02070309020205020404" pitchFamily="49" charset="0"/>
                <a:cs typeface="Courier New" panose="02070309020205020404" pitchFamily="49" charset="0"/>
              </a:rPr>
              <a:t>            node) of a prefix, even in a context of fast mobility, e.g.,</a:t>
            </a:r>
          </a:p>
          <a:p>
            <a:pPr marL="0" indent="0">
              <a:buNone/>
            </a:pPr>
            <a:r>
              <a:rPr lang="en-US" sz="2400" b="1" dirty="0">
                <a:latin typeface="Courier New" panose="02070309020205020404" pitchFamily="49" charset="0"/>
                <a:cs typeface="Courier New" panose="02070309020205020404" pitchFamily="49" charset="0"/>
              </a:rPr>
              <a:t>            when the prefix is a host address on a wireless node that 1)</a:t>
            </a:r>
          </a:p>
          <a:p>
            <a:pPr marL="0" indent="0">
              <a:buNone/>
            </a:pPr>
            <a:r>
              <a:rPr lang="en-US" sz="2400" b="1" dirty="0">
                <a:latin typeface="Courier New" panose="02070309020205020404" pitchFamily="49" charset="0"/>
                <a:cs typeface="Courier New" panose="02070309020205020404" pitchFamily="49" charset="0"/>
              </a:rPr>
              <a:t>            may associate to any of multiple access points (APs) that</a:t>
            </a:r>
          </a:p>
          <a:p>
            <a:pPr marL="0" indent="0">
              <a:buNone/>
            </a:pPr>
            <a:r>
              <a:rPr lang="en-US" sz="2400" b="1" dirty="0">
                <a:latin typeface="Courier New" panose="02070309020205020404" pitchFamily="49" charset="0"/>
                <a:cs typeface="Courier New" panose="02070309020205020404" pitchFamily="49" charset="0"/>
              </a:rPr>
              <a:t>            are attached to different ports on a same leaf node or to</a:t>
            </a:r>
          </a:p>
          <a:p>
            <a:pPr marL="0" indent="0">
              <a:buNone/>
            </a:pPr>
            <a:r>
              <a:rPr lang="en-US" sz="2400" b="1" dirty="0">
                <a:latin typeface="Courier New" panose="02070309020205020404" pitchFamily="49" charset="0"/>
                <a:cs typeface="Courier New" panose="02070309020205020404" pitchFamily="49" charset="0"/>
              </a:rPr>
              <a:t>            different leaf nodes, and 2) may move and </a:t>
            </a:r>
            <a:r>
              <a:rPr lang="en-US" sz="2400" b="1" dirty="0" err="1">
                <a:latin typeface="Courier New" panose="02070309020205020404" pitchFamily="49" charset="0"/>
                <a:cs typeface="Courier New" panose="02070309020205020404" pitchFamily="49" charset="0"/>
              </a:rPr>
              <a:t>reassociate</a:t>
            </a:r>
            <a:endParaRPr lang="en-US" sz="2400" b="1" dirty="0">
              <a:latin typeface="Courier New" panose="02070309020205020404" pitchFamily="49" charset="0"/>
              <a:cs typeface="Courier New" panose="02070309020205020404" pitchFamily="49" charset="0"/>
            </a:endParaRPr>
          </a:p>
          <a:p>
            <a:pPr marL="0" indent="0">
              <a:buNone/>
            </a:pPr>
            <a:r>
              <a:rPr lang="en-US" sz="2400" b="1" dirty="0">
                <a:latin typeface="Courier New" panose="02070309020205020404" pitchFamily="49" charset="0"/>
                <a:cs typeface="Courier New" panose="02070309020205020404" pitchFamily="49" charset="0"/>
              </a:rPr>
              <a:t>            several times to a different AP within a sub-second period.</a:t>
            </a:r>
          </a:p>
        </p:txBody>
      </p:sp>
    </p:spTree>
    <p:extLst>
      <p:ext uri="{BB962C8B-B14F-4D97-AF65-F5344CB8AC3E}">
        <p14:creationId xmlns:p14="http://schemas.microsoft.com/office/powerpoint/2010/main" val="138905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4" name="Down Arrow 23"/>
          <p:cNvSpPr/>
          <p:nvPr/>
        </p:nvSpPr>
        <p:spPr>
          <a:xfrm>
            <a:off x="4251887" y="3450254"/>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905036" y="3492771"/>
            <a:ext cx="1210588" cy="369332"/>
          </a:xfrm>
          <a:prstGeom prst="rect">
            <a:avLst/>
          </a:prstGeom>
          <a:noFill/>
        </p:spPr>
        <p:txBody>
          <a:bodyPr wrap="none" rtlCol="0">
            <a:spAutoFit/>
          </a:bodyPr>
          <a:lstStyle/>
          <a:p>
            <a:r>
              <a:rPr lang="en-US" dirty="0" smtClean="0"/>
              <a:t>Inject 0::/0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0" name="Down Arrow 29"/>
          <p:cNvSpPr/>
          <p:nvPr/>
        </p:nvSpPr>
        <p:spPr>
          <a:xfrm>
            <a:off x="4251887" y="4749466"/>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4905036" y="4791983"/>
            <a:ext cx="1210588" cy="369332"/>
          </a:xfrm>
          <a:prstGeom prst="rect">
            <a:avLst/>
          </a:prstGeom>
          <a:noFill/>
        </p:spPr>
        <p:txBody>
          <a:bodyPr wrap="none" rtlCol="0">
            <a:spAutoFit/>
          </a:bodyPr>
          <a:lstStyle/>
          <a:p>
            <a:r>
              <a:rPr lang="en-US" dirty="0" smtClean="0"/>
              <a:t>Inject 0::/0</a:t>
            </a:r>
            <a:endParaRPr lang="en-US" dirty="0"/>
          </a:p>
        </p:txBody>
      </p:sp>
      <p:sp>
        <p:nvSpPr>
          <p:cNvPr id="32" name="Rectangle 31"/>
          <p:cNvSpPr/>
          <p:nvPr/>
        </p:nvSpPr>
        <p:spPr>
          <a:xfrm>
            <a:off x="6443970" y="6279132"/>
            <a:ext cx="300875"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443970" y="6279132"/>
            <a:ext cx="300875"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34" name="Down Arrow 33"/>
          <p:cNvSpPr/>
          <p:nvPr/>
        </p:nvSpPr>
        <p:spPr>
          <a:xfrm rot="10800000">
            <a:off x="6564971" y="472101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7102078" y="4804145"/>
            <a:ext cx="859531" cy="369332"/>
          </a:xfrm>
          <a:prstGeom prst="rect">
            <a:avLst/>
          </a:prstGeom>
          <a:noFill/>
        </p:spPr>
        <p:txBody>
          <a:bodyPr wrap="none" rtlCol="0">
            <a:spAutoFit/>
          </a:bodyPr>
          <a:lstStyle/>
          <a:p>
            <a:r>
              <a:rPr lang="en-US" dirty="0" smtClean="0"/>
              <a:t>flood A</a:t>
            </a:r>
            <a:endParaRPr lang="en-US" dirty="0"/>
          </a:p>
        </p:txBody>
      </p:sp>
      <p:sp>
        <p:nvSpPr>
          <p:cNvPr id="36" name="Content Placeholder 2"/>
          <p:cNvSpPr>
            <a:spLocks noGrp="1"/>
          </p:cNvSpPr>
          <p:nvPr>
            <p:ph idx="1"/>
          </p:nvPr>
        </p:nvSpPr>
        <p:spPr>
          <a:xfrm>
            <a:off x="431691" y="329209"/>
            <a:ext cx="10941733" cy="2033821"/>
          </a:xfrm>
        </p:spPr>
        <p:txBody>
          <a:bodyPr>
            <a:normAutofit fontScale="92500" lnSpcReduction="10000"/>
          </a:bodyPr>
          <a:lstStyle/>
          <a:p>
            <a:pPr marL="0" indent="0">
              <a:buNone/>
            </a:pPr>
            <a:r>
              <a:rPr lang="en-US" sz="1900" dirty="0" smtClean="0"/>
              <a:t>The basics of RIFT is illustrated below; take a fat tree that is more or less fully meshed between the spine and the level below, and then partitioned in pods:</a:t>
            </a:r>
          </a:p>
          <a:p>
            <a:r>
              <a:rPr lang="en-US" sz="1900" dirty="0" smtClean="0"/>
              <a:t>Goal is to speed up convergence in control plane; instead of sync’ing all to all nodes like in a classical link state:</a:t>
            </a:r>
          </a:p>
          <a:p>
            <a:r>
              <a:rPr lang="en-US" sz="1900" dirty="0" smtClean="0"/>
              <a:t>RIFT nodes flood down South (from the spine) the advertisement of a default route so by default packets are forwarded northwards</a:t>
            </a:r>
          </a:p>
          <a:p>
            <a:r>
              <a:rPr lang="en-US" sz="1900" dirty="0" smtClean="0"/>
              <a:t>RIFT nodes flood up North (towards the spine) the advertisement of more specific routes reachable via this node so packet for match more specific routes are forwarded  southwards </a:t>
            </a:r>
          </a:p>
          <a:p>
            <a:endParaRPr lang="en-US" sz="1500" dirty="0"/>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pic>
        <p:nvPicPr>
          <p:cNvPr id="3" name="Picture 2" descr="Free illustration: Direction, Compass, Compass Poin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65844" y="3354321"/>
            <a:ext cx="2529317" cy="2529317"/>
          </a:xfrm>
          <a:prstGeom prst="rect">
            <a:avLst/>
          </a:prstGeom>
        </p:spPr>
      </p:pic>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7" idx="2"/>
            <a:endCxn id="9" idx="0"/>
          </p:cNvCxnSpPr>
          <p:nvPr/>
        </p:nvCxnSpPr>
        <p:spPr>
          <a:xfrm flipH="1">
            <a:off x="3856441"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 idx="2"/>
            <a:endCxn id="8" idx="0"/>
          </p:cNvCxnSpPr>
          <p:nvPr/>
        </p:nvCxnSpPr>
        <p:spPr>
          <a:xfrm flipH="1">
            <a:off x="2487457" y="3409700"/>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2512179" y="469234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2502502" y="469234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3910731" y="469234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2541747" y="469234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5176458" y="4709122"/>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5166781" y="4709122"/>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575010" y="4709122"/>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5206026" y="4709122"/>
            <a:ext cx="1368984" cy="66324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2984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riped Right Arrow 1"/>
          <p:cNvSpPr/>
          <p:nvPr/>
        </p:nvSpPr>
        <p:spPr>
          <a:xfrm>
            <a:off x="1714950" y="6279132"/>
            <a:ext cx="6873880" cy="37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S1</a:t>
            </a:r>
            <a:endParaRPr lang="en-US" dirty="0"/>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M3</a:t>
            </a:r>
            <a:endParaRPr lang="en-US" dirty="0"/>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M4</a:t>
            </a:r>
            <a:endParaRPr lang="en-US" dirty="0"/>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a:t>
            </a:r>
            <a:endParaRPr lang="en-US" dirty="0"/>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5" name="TextBox 34"/>
          <p:cNvSpPr txBox="1"/>
          <p:nvPr/>
        </p:nvSpPr>
        <p:spPr>
          <a:xfrm>
            <a:off x="7102078" y="4804145"/>
            <a:ext cx="894797" cy="369332"/>
          </a:xfrm>
          <a:prstGeom prst="rect">
            <a:avLst/>
          </a:prstGeom>
          <a:noFill/>
        </p:spPr>
        <p:txBody>
          <a:bodyPr wrap="none" rtlCol="0">
            <a:spAutoFit/>
          </a:bodyPr>
          <a:lstStyle/>
          <a:p>
            <a:r>
              <a:rPr lang="en-US" dirty="0" smtClean="0"/>
              <a:t>Flood A</a:t>
            </a:r>
            <a:endParaRPr lang="en-US" dirty="0"/>
          </a:p>
        </p:txBody>
      </p:sp>
      <p:sp>
        <p:nvSpPr>
          <p:cNvPr id="36" name="Content Placeholder 2"/>
          <p:cNvSpPr>
            <a:spLocks noGrp="1"/>
          </p:cNvSpPr>
          <p:nvPr>
            <p:ph idx="1"/>
          </p:nvPr>
        </p:nvSpPr>
        <p:spPr>
          <a:xfrm>
            <a:off x="431691" y="329209"/>
            <a:ext cx="10941733" cy="2033821"/>
          </a:xfrm>
        </p:spPr>
        <p:txBody>
          <a:bodyPr>
            <a:noAutofit/>
          </a:bodyPr>
          <a:lstStyle/>
          <a:p>
            <a:pPr marL="0" indent="0">
              <a:buNone/>
            </a:pPr>
            <a:r>
              <a:rPr lang="en-US" sz="1800" dirty="0" smtClean="0"/>
              <a:t>In case of a quick movement, there are 2 classical ways of discriminating the real (most recent) location:</a:t>
            </a:r>
          </a:p>
          <a:p>
            <a:r>
              <a:rPr lang="en-US" sz="1800" dirty="0" smtClean="0"/>
              <a:t>A sequence counter from the mobile device (requires a protocol</a:t>
            </a:r>
            <a:r>
              <a:rPr lang="en-US" sz="1800" dirty="0"/>
              <a:t>, e.g</a:t>
            </a:r>
            <a:r>
              <a:rPr lang="en-US" sz="1800" dirty="0" smtClean="0"/>
              <a:t>., IPv6 ND </a:t>
            </a:r>
            <a:r>
              <a:rPr lang="en-US" sz="1800" dirty="0" smtClean="0">
                <a:hlinkClick r:id="rId2"/>
              </a:rPr>
              <a:t>draft-ietf-6lo-rfc6775-update</a:t>
            </a:r>
            <a:r>
              <a:rPr lang="en-US" sz="1800" dirty="0" smtClean="0"/>
              <a:t>)</a:t>
            </a:r>
          </a:p>
          <a:p>
            <a:r>
              <a:rPr lang="en-US" sz="1800" dirty="0" smtClean="0"/>
              <a:t>A time stamp by the access point / switch - the leaf- (requires precise time, e.g.; IEEE </a:t>
            </a:r>
            <a:r>
              <a:rPr lang="en-US" sz="1800" dirty="0" err="1"/>
              <a:t>S</a:t>
            </a:r>
            <a:r>
              <a:rPr lang="en-US" sz="1800" dirty="0" err="1" smtClean="0"/>
              <a:t>td</a:t>
            </a:r>
            <a:r>
              <a:rPr lang="en-US" sz="1800" dirty="0" smtClean="0"/>
              <a:t> 802.1AS / 1588 PTP) </a:t>
            </a:r>
          </a:p>
          <a:p>
            <a:pPr marL="0" indent="0">
              <a:buNone/>
            </a:pPr>
            <a:r>
              <a:rPr lang="en-US" sz="1800" dirty="0" smtClean="0"/>
              <a:t>RIFT uses both and defines a strict order in a bi-dimensional arithmetic:</a:t>
            </a:r>
          </a:p>
          <a:p>
            <a:r>
              <a:rPr lang="en-US" sz="1800" dirty="0" smtClean="0"/>
              <a:t>Use time when the delta(time) &gt; </a:t>
            </a:r>
            <a:r>
              <a:rPr lang="en-US" sz="1800" dirty="0" err="1" smtClean="0"/>
              <a:t>max_timing_error</a:t>
            </a:r>
            <a:r>
              <a:rPr lang="en-US" sz="1800" dirty="0" smtClean="0"/>
              <a:t>; this requires only rough sense of time (e.g., +/-100ms)</a:t>
            </a:r>
          </a:p>
          <a:p>
            <a:r>
              <a:rPr lang="en-US" sz="1800" dirty="0" smtClean="0"/>
              <a:t>Use sequence counter if available for events closer in time (must not wrap within </a:t>
            </a:r>
            <a:r>
              <a:rPr lang="en-US" sz="1800" dirty="0" err="1" smtClean="0"/>
              <a:t>max_timing_error</a:t>
            </a:r>
            <a:r>
              <a:rPr lang="en-US" sz="1800" dirty="0" smtClean="0"/>
              <a:t>)</a:t>
            </a:r>
            <a:endParaRPr lang="en-US" sz="1800" dirty="0" smtClean="0"/>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 idx="2"/>
            <a:endCxn id="15" idx="0"/>
          </p:cNvCxnSpPr>
          <p:nvPr/>
        </p:nvCxnSpPr>
        <p:spPr>
          <a:xfrm>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 idx="2"/>
            <a:endCxn id="14" idx="0"/>
          </p:cNvCxnSpPr>
          <p:nvPr/>
        </p:nvCxnSpPr>
        <p:spPr>
          <a:xfrm>
            <a:off x="2487457"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 idx="2"/>
            <a:endCxn id="15" idx="0"/>
          </p:cNvCxnSpPr>
          <p:nvPr/>
        </p:nvCxnSpPr>
        <p:spPr>
          <a:xfrm>
            <a:off x="3856441"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 idx="2"/>
            <a:endCxn id="14" idx="0"/>
          </p:cNvCxnSpPr>
          <p:nvPr/>
        </p:nvCxnSpPr>
        <p:spPr>
          <a:xfrm flipH="1">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 idx="2"/>
            <a:endCxn id="17" idx="0"/>
          </p:cNvCxnSpPr>
          <p:nvPr/>
        </p:nvCxnSpPr>
        <p:spPr>
          <a:xfrm>
            <a:off x="5225425" y="4696936"/>
            <a:ext cx="1368984" cy="69004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 idx="2"/>
            <a:endCxn id="16" idx="0"/>
          </p:cNvCxnSpPr>
          <p:nvPr/>
        </p:nvCxnSpPr>
        <p:spPr>
          <a:xfrm>
            <a:off x="5225425"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 idx="2"/>
            <a:endCxn id="17" idx="0"/>
          </p:cNvCxnSpPr>
          <p:nvPr/>
        </p:nvCxnSpPr>
        <p:spPr>
          <a:xfrm>
            <a:off x="6594409"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 idx="2"/>
            <a:endCxn id="16" idx="0"/>
          </p:cNvCxnSpPr>
          <p:nvPr/>
        </p:nvCxnSpPr>
        <p:spPr>
          <a:xfrm flipH="1">
            <a:off x="5225425"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7" idx="2"/>
            <a:endCxn id="33" idx="0"/>
          </p:cNvCxnSpPr>
          <p:nvPr/>
        </p:nvCxnSpPr>
        <p:spPr>
          <a:xfrm flipH="1">
            <a:off x="6594408" y="6010967"/>
            <a:ext cx="1" cy="26816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5" name="Straight Connector 64"/>
          <p:cNvCxnSpPr/>
          <p:nvPr/>
        </p:nvCxnSpPr>
        <p:spPr>
          <a:xfrm flipH="1">
            <a:off x="2487457" y="3409700"/>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7" idx="2"/>
          </p:cNvCxnSpPr>
          <p:nvPr/>
        </p:nvCxnSpPr>
        <p:spPr>
          <a:xfrm flipH="1">
            <a:off x="3856442" y="3409700"/>
            <a:ext cx="2698722" cy="663246"/>
          </a:xfrm>
          <a:prstGeom prst="line">
            <a:avLst/>
          </a:prstGeom>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4453567" y="6260325"/>
            <a:ext cx="1259632" cy="421876"/>
          </a:xfrm>
          <a:prstGeom prst="rect">
            <a:avLst/>
          </a:prstGeom>
          <a:solidFill>
            <a:schemeClr val="accent1">
              <a:alpha val="61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1">
                    <a:lumMod val="40000"/>
                    <a:lumOff val="60000"/>
                  </a:schemeClr>
                </a:solidFill>
              </a:rPr>
              <a:t>Mobile</a:t>
            </a:r>
            <a:r>
              <a:rPr lang="en-US" dirty="0" smtClean="0">
                <a:solidFill>
                  <a:schemeClr val="accent1">
                    <a:lumMod val="40000"/>
                    <a:lumOff val="60000"/>
                  </a:schemeClr>
                </a:solidFill>
              </a:rPr>
              <a:t> </a:t>
            </a:r>
            <a:r>
              <a:rPr lang="en-US" dirty="0" smtClean="0">
                <a:solidFill>
                  <a:schemeClr val="accent1">
                    <a:lumMod val="40000"/>
                    <a:lumOff val="60000"/>
                  </a:schemeClr>
                </a:solidFill>
              </a:rPr>
              <a:t>A</a:t>
            </a:r>
            <a:endParaRPr lang="en-US" dirty="0">
              <a:solidFill>
                <a:schemeClr val="accent1">
                  <a:lumMod val="40000"/>
                  <a:lumOff val="60000"/>
                </a:schemeClr>
              </a:solidFill>
            </a:endParaRPr>
          </a:p>
        </p:txBody>
      </p:sp>
      <p:sp>
        <p:nvSpPr>
          <p:cNvPr id="52" name="Rectangle 51"/>
          <p:cNvSpPr/>
          <p:nvPr/>
        </p:nvSpPr>
        <p:spPr>
          <a:xfrm>
            <a:off x="1936107" y="6260325"/>
            <a:ext cx="1259632" cy="421876"/>
          </a:xfrm>
          <a:prstGeom prst="rect">
            <a:avLst/>
          </a:prstGeom>
          <a:solidFill>
            <a:schemeClr val="accent1">
              <a:alpha val="47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1">
                    <a:lumMod val="40000"/>
                    <a:lumOff val="60000"/>
                  </a:schemeClr>
                </a:solidFill>
              </a:rPr>
              <a:t>Mobile</a:t>
            </a:r>
            <a:r>
              <a:rPr lang="en-US" dirty="0" smtClean="0">
                <a:solidFill>
                  <a:schemeClr val="accent1">
                    <a:lumMod val="40000"/>
                    <a:lumOff val="60000"/>
                  </a:schemeClr>
                </a:solidFill>
              </a:rPr>
              <a:t> </a:t>
            </a:r>
            <a:r>
              <a:rPr lang="en-US" dirty="0" smtClean="0">
                <a:solidFill>
                  <a:schemeClr val="accent1">
                    <a:lumMod val="40000"/>
                    <a:lumOff val="60000"/>
                  </a:schemeClr>
                </a:solidFill>
              </a:rPr>
              <a:t>A</a:t>
            </a:r>
            <a:endParaRPr lang="en-US" dirty="0">
              <a:solidFill>
                <a:schemeClr val="accent1">
                  <a:lumMod val="40000"/>
                  <a:lumOff val="60000"/>
                </a:schemeClr>
              </a:solidFill>
            </a:endParaRPr>
          </a:p>
        </p:txBody>
      </p:sp>
      <p:sp>
        <p:nvSpPr>
          <p:cNvPr id="73" name="Down Arrow 72"/>
          <p:cNvSpPr/>
          <p:nvPr/>
        </p:nvSpPr>
        <p:spPr>
          <a:xfrm rot="10800000">
            <a:off x="4929127" y="5755544"/>
            <a:ext cx="592594" cy="608292"/>
          </a:xfrm>
          <a:prstGeom prst="downArrow">
            <a:avLst/>
          </a:prstGeom>
          <a:solidFill>
            <a:schemeClr val="tx2"/>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Down Arrow 73"/>
          <p:cNvSpPr/>
          <p:nvPr/>
        </p:nvSpPr>
        <p:spPr>
          <a:xfrm rot="10800000">
            <a:off x="2228046" y="5772872"/>
            <a:ext cx="592594" cy="608292"/>
          </a:xfrm>
          <a:prstGeom prst="downArrow">
            <a:avLst/>
          </a:prstGeom>
          <a:solidFill>
            <a:schemeClr val="tx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966927" y="6260325"/>
            <a:ext cx="1259632" cy="4218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Mobile</a:t>
            </a:r>
            <a:r>
              <a:rPr lang="en-US" dirty="0" smtClean="0"/>
              <a:t> </a:t>
            </a:r>
            <a:r>
              <a:rPr lang="en-US" dirty="0" smtClean="0"/>
              <a:t>A</a:t>
            </a:r>
            <a:endParaRPr lang="en-US" dirty="0"/>
          </a:p>
        </p:txBody>
      </p:sp>
      <p:sp>
        <p:nvSpPr>
          <p:cNvPr id="78" name="Down Arrow 77"/>
          <p:cNvSpPr/>
          <p:nvPr/>
        </p:nvSpPr>
        <p:spPr>
          <a:xfrm rot="10800000">
            <a:off x="6258866" y="5772872"/>
            <a:ext cx="592594" cy="608292"/>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loud Callout 2"/>
          <p:cNvSpPr/>
          <p:nvPr/>
        </p:nvSpPr>
        <p:spPr>
          <a:xfrm>
            <a:off x="278797" y="4778710"/>
            <a:ext cx="2974676" cy="482504"/>
          </a:xfrm>
          <a:prstGeom prst="cloudCallout">
            <a:avLst>
              <a:gd name="adj1" fmla="val 12692"/>
              <a:gd name="adj2" fmla="val 10147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Time:10:36:45.599</a:t>
            </a:r>
            <a:endParaRPr lang="en-US" dirty="0">
              <a:solidFill>
                <a:schemeClr val="tx1"/>
              </a:solidFill>
            </a:endParaRPr>
          </a:p>
        </p:txBody>
      </p:sp>
      <p:sp>
        <p:nvSpPr>
          <p:cNvPr id="79" name="Cloud Callout 78"/>
          <p:cNvSpPr/>
          <p:nvPr/>
        </p:nvSpPr>
        <p:spPr>
          <a:xfrm>
            <a:off x="3365899" y="4754605"/>
            <a:ext cx="2974676" cy="482504"/>
          </a:xfrm>
          <a:prstGeom prst="cloudCallout">
            <a:avLst>
              <a:gd name="adj1" fmla="val 12692"/>
              <a:gd name="adj2" fmla="val 10147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Time:10:47:05.828</a:t>
            </a:r>
            <a:endParaRPr lang="en-US" dirty="0">
              <a:solidFill>
                <a:schemeClr val="tx1"/>
              </a:solidFill>
            </a:endParaRPr>
          </a:p>
        </p:txBody>
      </p:sp>
      <p:sp>
        <p:nvSpPr>
          <p:cNvPr id="80" name="Cloud Callout 79"/>
          <p:cNvSpPr/>
          <p:nvPr/>
        </p:nvSpPr>
        <p:spPr>
          <a:xfrm>
            <a:off x="6396034" y="4715128"/>
            <a:ext cx="2974676" cy="482504"/>
          </a:xfrm>
          <a:prstGeom prst="cloudCallout">
            <a:avLst>
              <a:gd name="adj1" fmla="val -40945"/>
              <a:gd name="adj2" fmla="val 13144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Time:10:37:05.819</a:t>
            </a:r>
            <a:endParaRPr lang="en-US" dirty="0">
              <a:solidFill>
                <a:schemeClr val="tx1"/>
              </a:solidFill>
            </a:endParaRPr>
          </a:p>
        </p:txBody>
      </p:sp>
      <p:sp>
        <p:nvSpPr>
          <p:cNvPr id="82" name="Line Callout 1 (Border and Accent Bar) 81"/>
          <p:cNvSpPr/>
          <p:nvPr/>
        </p:nvSpPr>
        <p:spPr>
          <a:xfrm>
            <a:off x="7085421" y="5978329"/>
            <a:ext cx="914400" cy="389135"/>
          </a:xfrm>
          <a:prstGeom prst="accentBorderCallout1">
            <a:avLst>
              <a:gd name="adj1" fmla="val 50733"/>
              <a:gd name="adj2" fmla="val -8333"/>
              <a:gd name="adj3" fmla="val 52927"/>
              <a:gd name="adj4" fmla="val -57721"/>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Seq:11</a:t>
            </a:r>
            <a:endParaRPr lang="en-US" dirty="0"/>
          </a:p>
        </p:txBody>
      </p:sp>
      <p:sp>
        <p:nvSpPr>
          <p:cNvPr id="83" name="Line Callout 1 (Border and Accent Bar) 82"/>
          <p:cNvSpPr/>
          <p:nvPr/>
        </p:nvSpPr>
        <p:spPr>
          <a:xfrm>
            <a:off x="3830223" y="5978329"/>
            <a:ext cx="914400" cy="389135"/>
          </a:xfrm>
          <a:prstGeom prst="accentBorderCallout1">
            <a:avLst>
              <a:gd name="adj1" fmla="val 48335"/>
              <a:gd name="adj2" fmla="val 104932"/>
              <a:gd name="adj3" fmla="val 48131"/>
              <a:gd name="adj4" fmla="val 149933"/>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Seq:10</a:t>
            </a:r>
            <a:endParaRPr lang="en-US" dirty="0"/>
          </a:p>
        </p:txBody>
      </p:sp>
      <p:sp>
        <p:nvSpPr>
          <p:cNvPr id="84" name="Line Callout 1 (Border and Accent Bar) 83"/>
          <p:cNvSpPr/>
          <p:nvPr/>
        </p:nvSpPr>
        <p:spPr>
          <a:xfrm>
            <a:off x="1086338" y="5995139"/>
            <a:ext cx="914400" cy="389135"/>
          </a:xfrm>
          <a:prstGeom prst="accentBorderCallout1">
            <a:avLst>
              <a:gd name="adj1" fmla="val 48335"/>
              <a:gd name="adj2" fmla="val 104932"/>
              <a:gd name="adj3" fmla="val 48131"/>
              <a:gd name="adj4" fmla="val 153504"/>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Seq</a:t>
            </a:r>
            <a:r>
              <a:rPr lang="en-US" dirty="0" smtClean="0"/>
              <a:t>: 9</a:t>
            </a:r>
            <a:endParaRPr lang="en-US" dirty="0"/>
          </a:p>
        </p:txBody>
      </p:sp>
    </p:spTree>
    <p:extLst>
      <p:ext uri="{BB962C8B-B14F-4D97-AF65-F5344CB8AC3E}">
        <p14:creationId xmlns:p14="http://schemas.microsoft.com/office/powerpoint/2010/main" val="1081154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riped Right Arrow 1"/>
          <p:cNvSpPr/>
          <p:nvPr/>
        </p:nvSpPr>
        <p:spPr>
          <a:xfrm>
            <a:off x="5898852" y="6279132"/>
            <a:ext cx="1455259" cy="37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S1</a:t>
            </a:r>
            <a:endParaRPr lang="en-US" dirty="0"/>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M3</a:t>
            </a:r>
            <a:endParaRPr lang="en-US" dirty="0"/>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M4</a:t>
            </a:r>
            <a:endParaRPr lang="en-US" dirty="0"/>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a:t>
            </a:r>
            <a:endParaRPr lang="en-US" dirty="0"/>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4" name="Down Arrow 33"/>
          <p:cNvSpPr/>
          <p:nvPr/>
        </p:nvSpPr>
        <p:spPr>
          <a:xfrm rot="10800000">
            <a:off x="6564971" y="472101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7102078" y="4804145"/>
            <a:ext cx="894797" cy="369332"/>
          </a:xfrm>
          <a:prstGeom prst="rect">
            <a:avLst/>
          </a:prstGeom>
          <a:noFill/>
        </p:spPr>
        <p:txBody>
          <a:bodyPr wrap="none" rtlCol="0">
            <a:spAutoFit/>
          </a:bodyPr>
          <a:lstStyle/>
          <a:p>
            <a:r>
              <a:rPr lang="en-US" dirty="0" smtClean="0"/>
              <a:t>Flood A</a:t>
            </a:r>
            <a:endParaRPr lang="en-US" dirty="0"/>
          </a:p>
        </p:txBody>
      </p:sp>
      <p:sp>
        <p:nvSpPr>
          <p:cNvPr id="36" name="Content Placeholder 2"/>
          <p:cNvSpPr>
            <a:spLocks noGrp="1"/>
          </p:cNvSpPr>
          <p:nvPr>
            <p:ph idx="1"/>
          </p:nvPr>
        </p:nvSpPr>
        <p:spPr>
          <a:xfrm>
            <a:off x="431691" y="329209"/>
            <a:ext cx="10941733" cy="2033821"/>
          </a:xfrm>
        </p:spPr>
        <p:txBody>
          <a:bodyPr>
            <a:noAutofit/>
          </a:bodyPr>
          <a:lstStyle/>
          <a:p>
            <a:pPr marL="0" indent="0">
              <a:buNone/>
            </a:pPr>
            <a:r>
              <a:rPr lang="en-US" sz="1800" dirty="0" smtClean="0"/>
              <a:t>The Northbound advertisements are flooded north throughout the fabric. This yields a large amount of traffic for any prefix, </a:t>
            </a:r>
            <a:r>
              <a:rPr lang="en-US" sz="1800" dirty="0" smtClean="0"/>
              <a:t>in particular for </a:t>
            </a:r>
            <a:r>
              <a:rPr lang="en-US" sz="1800" dirty="0" smtClean="0"/>
              <a:t>mobile prefixes</a:t>
            </a:r>
            <a:r>
              <a:rPr lang="en-US" sz="1800" dirty="0" smtClean="0"/>
              <a:t>. This can be alleviated by using individual </a:t>
            </a:r>
            <a:r>
              <a:rPr lang="en-US" sz="1800" dirty="0" err="1" smtClean="0"/>
              <a:t>Ies</a:t>
            </a:r>
            <a:r>
              <a:rPr lang="en-US" sz="1800" dirty="0" smtClean="0"/>
              <a:t> per mobile prefix</a:t>
            </a:r>
            <a:endParaRPr lang="en-US" sz="1800" dirty="0" smtClean="0"/>
          </a:p>
          <a:p>
            <a:pPr marL="0" indent="0">
              <a:buNone/>
            </a:pPr>
            <a:r>
              <a:rPr lang="en-US" sz="1800" dirty="0" smtClean="0"/>
              <a:t>When the node moves from a leaf to another, old routes must be invalidated, and new routes installed when the node shows up elsewhere (attached to a different leaf). This process includes potential disaggregation etc…</a:t>
            </a:r>
          </a:p>
          <a:p>
            <a:pPr marL="0" indent="0">
              <a:buNone/>
            </a:pPr>
            <a:r>
              <a:rPr lang="en-US" sz="1800" dirty="0" smtClean="0"/>
              <a:t>Note that this can be seen as an overlay problem. If the mobility can be fed into the overlay quickly enough then RIFT does not need to advertise the mobile prefix, and traffic to the mobile prefix can be tunneled to the attachment leaf using the overlay, e.g., </a:t>
            </a:r>
            <a:r>
              <a:rPr lang="en-US" sz="1800" dirty="0" err="1" smtClean="0"/>
              <a:t>LISP+VxLAN</a:t>
            </a:r>
            <a:r>
              <a:rPr lang="en-US" sz="1800" dirty="0" smtClean="0"/>
              <a:t>.</a:t>
            </a:r>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 idx="2"/>
            <a:endCxn id="15" idx="0"/>
          </p:cNvCxnSpPr>
          <p:nvPr/>
        </p:nvCxnSpPr>
        <p:spPr>
          <a:xfrm>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 idx="2"/>
            <a:endCxn id="14" idx="0"/>
          </p:cNvCxnSpPr>
          <p:nvPr/>
        </p:nvCxnSpPr>
        <p:spPr>
          <a:xfrm>
            <a:off x="2487457"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 idx="2"/>
            <a:endCxn id="15" idx="0"/>
          </p:cNvCxnSpPr>
          <p:nvPr/>
        </p:nvCxnSpPr>
        <p:spPr>
          <a:xfrm>
            <a:off x="3856441"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 idx="2"/>
            <a:endCxn id="14" idx="0"/>
          </p:cNvCxnSpPr>
          <p:nvPr/>
        </p:nvCxnSpPr>
        <p:spPr>
          <a:xfrm flipH="1">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 idx="2"/>
            <a:endCxn id="17" idx="0"/>
          </p:cNvCxnSpPr>
          <p:nvPr/>
        </p:nvCxnSpPr>
        <p:spPr>
          <a:xfrm>
            <a:off x="5225425" y="4696936"/>
            <a:ext cx="1368984" cy="69004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 idx="2"/>
            <a:endCxn id="16" idx="0"/>
          </p:cNvCxnSpPr>
          <p:nvPr/>
        </p:nvCxnSpPr>
        <p:spPr>
          <a:xfrm>
            <a:off x="5225425"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 idx="2"/>
            <a:endCxn id="17" idx="0"/>
          </p:cNvCxnSpPr>
          <p:nvPr/>
        </p:nvCxnSpPr>
        <p:spPr>
          <a:xfrm>
            <a:off x="6594409"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 idx="2"/>
            <a:endCxn id="16" idx="0"/>
          </p:cNvCxnSpPr>
          <p:nvPr/>
        </p:nvCxnSpPr>
        <p:spPr>
          <a:xfrm flipH="1">
            <a:off x="5225425"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7" idx="2"/>
            <a:endCxn id="33" idx="0"/>
          </p:cNvCxnSpPr>
          <p:nvPr/>
        </p:nvCxnSpPr>
        <p:spPr>
          <a:xfrm flipH="1">
            <a:off x="6594408" y="6010967"/>
            <a:ext cx="1" cy="26816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2" name="Rectangle 51"/>
          <p:cNvSpPr/>
          <p:nvPr/>
        </p:nvSpPr>
        <p:spPr>
          <a:xfrm>
            <a:off x="6190867" y="6260325"/>
            <a:ext cx="807082"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Mob</a:t>
            </a:r>
            <a:r>
              <a:rPr lang="en-US" dirty="0" smtClean="0"/>
              <a:t> A</a:t>
            </a:r>
            <a:endParaRPr lang="en-US" dirty="0"/>
          </a:p>
        </p:txBody>
      </p:sp>
      <p:sp>
        <p:nvSpPr>
          <p:cNvPr id="53" name="Down Arrow 52"/>
          <p:cNvSpPr/>
          <p:nvPr/>
        </p:nvSpPr>
        <p:spPr>
          <a:xfrm rot="10800000">
            <a:off x="6558116" y="341679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7095223" y="3499925"/>
            <a:ext cx="894797" cy="369332"/>
          </a:xfrm>
          <a:prstGeom prst="rect">
            <a:avLst/>
          </a:prstGeom>
          <a:noFill/>
        </p:spPr>
        <p:txBody>
          <a:bodyPr wrap="none" rtlCol="0">
            <a:spAutoFit/>
          </a:bodyPr>
          <a:lstStyle/>
          <a:p>
            <a:r>
              <a:rPr lang="en-US" dirty="0" smtClean="0"/>
              <a:t>Flood A</a:t>
            </a:r>
            <a:endParaRPr lang="en-US" dirty="0"/>
          </a:p>
        </p:txBody>
      </p:sp>
      <p:sp>
        <p:nvSpPr>
          <p:cNvPr id="56" name="Down Arrow 55"/>
          <p:cNvSpPr/>
          <p:nvPr/>
        </p:nvSpPr>
        <p:spPr>
          <a:xfrm rot="6895017">
            <a:off x="4315603" y="3423186"/>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Down Arrow 56"/>
          <p:cNvSpPr/>
          <p:nvPr/>
        </p:nvSpPr>
        <p:spPr>
          <a:xfrm rot="7208666">
            <a:off x="5807813" y="3416592"/>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Down Arrow 57"/>
          <p:cNvSpPr/>
          <p:nvPr/>
        </p:nvSpPr>
        <p:spPr>
          <a:xfrm rot="10800000">
            <a:off x="5036619" y="3405756"/>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Down Arrow 62"/>
          <p:cNvSpPr/>
          <p:nvPr/>
        </p:nvSpPr>
        <p:spPr>
          <a:xfrm rot="6895017">
            <a:off x="5841891" y="4923603"/>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Down Arrow 63"/>
          <p:cNvSpPr/>
          <p:nvPr/>
        </p:nvSpPr>
        <p:spPr>
          <a:xfrm rot="6046200">
            <a:off x="3311333" y="3475748"/>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p:nvPr/>
        </p:nvCxnSpPr>
        <p:spPr>
          <a:xfrm flipH="1">
            <a:off x="2487457" y="3409700"/>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7" idx="2"/>
          </p:cNvCxnSpPr>
          <p:nvPr/>
        </p:nvCxnSpPr>
        <p:spPr>
          <a:xfrm flipH="1">
            <a:off x="3856442" y="3409700"/>
            <a:ext cx="2698722" cy="66324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0229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riped Right Arrow 1"/>
          <p:cNvSpPr/>
          <p:nvPr/>
        </p:nvSpPr>
        <p:spPr>
          <a:xfrm>
            <a:off x="5898852" y="6279132"/>
            <a:ext cx="1455259" cy="37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S1</a:t>
            </a:r>
            <a:endParaRPr lang="en-US" dirty="0"/>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M3</a:t>
            </a:r>
            <a:endParaRPr lang="en-US" dirty="0"/>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M4</a:t>
            </a:r>
            <a:endParaRPr lang="en-US" dirty="0"/>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a:t>
            </a:r>
            <a:endParaRPr lang="en-US" dirty="0"/>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4" name="Down Arrow 33"/>
          <p:cNvSpPr/>
          <p:nvPr/>
        </p:nvSpPr>
        <p:spPr>
          <a:xfrm rot="10800000">
            <a:off x="6564971" y="472101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7329918" y="3426615"/>
            <a:ext cx="4666208" cy="646331"/>
          </a:xfrm>
          <a:prstGeom prst="rect">
            <a:avLst/>
          </a:prstGeom>
          <a:noFill/>
        </p:spPr>
        <p:txBody>
          <a:bodyPr wrap="square" rtlCol="0">
            <a:spAutoFit/>
          </a:bodyPr>
          <a:lstStyle/>
          <a:p>
            <a:r>
              <a:rPr lang="en-US" dirty="0" smtClean="0"/>
              <a:t>No real need to flood.</a:t>
            </a:r>
          </a:p>
          <a:p>
            <a:r>
              <a:rPr lang="en-US" dirty="0" smtClean="0"/>
              <a:t>Additional control to select</a:t>
            </a:r>
            <a:r>
              <a:rPr lang="en-US" dirty="0" smtClean="0"/>
              <a:t> spine nodes?</a:t>
            </a:r>
            <a:endParaRPr lang="en-US" dirty="0"/>
          </a:p>
        </p:txBody>
      </p:sp>
      <p:sp>
        <p:nvSpPr>
          <p:cNvPr id="36" name="Content Placeholder 2"/>
          <p:cNvSpPr>
            <a:spLocks noGrp="1"/>
          </p:cNvSpPr>
          <p:nvPr>
            <p:ph idx="1"/>
          </p:nvPr>
        </p:nvSpPr>
        <p:spPr>
          <a:xfrm>
            <a:off x="431691" y="329209"/>
            <a:ext cx="10941733" cy="2033821"/>
          </a:xfrm>
        </p:spPr>
        <p:txBody>
          <a:bodyPr>
            <a:noAutofit/>
          </a:bodyPr>
          <a:lstStyle/>
          <a:p>
            <a:pPr marL="0" indent="0">
              <a:buNone/>
            </a:pPr>
            <a:r>
              <a:rPr lang="en-US" sz="1800" dirty="0" smtClean="0"/>
              <a:t>An alternate is to hybrid RIFT with a classical mobility </a:t>
            </a:r>
            <a:r>
              <a:rPr lang="en-US" sz="1800" dirty="0" smtClean="0"/>
              <a:t>approach based on dynamic tunnels to the attachment leaf.</a:t>
            </a:r>
            <a:endParaRPr lang="en-US" sz="1800" dirty="0" smtClean="0"/>
          </a:p>
          <a:p>
            <a:pPr marL="0" indent="0">
              <a:buNone/>
            </a:pPr>
            <a:r>
              <a:rPr lang="en-US" sz="1800" dirty="0" smtClean="0"/>
              <a:t>In that approach </a:t>
            </a:r>
            <a:r>
              <a:rPr lang="en-US" sz="1800" dirty="0" smtClean="0"/>
              <a:t>“</a:t>
            </a:r>
            <a:r>
              <a:rPr lang="en-US" sz="1800" dirty="0" smtClean="0"/>
              <a:t>mobile”</a:t>
            </a:r>
            <a:r>
              <a:rPr lang="en-US" sz="1800" dirty="0" smtClean="0"/>
              <a:t> N-TIEs are flooded to the </a:t>
            </a:r>
            <a:r>
              <a:rPr lang="en-US" sz="1800" dirty="0" err="1" smtClean="0"/>
              <a:t>superspine</a:t>
            </a:r>
            <a:r>
              <a:rPr lang="en-US" sz="1800" dirty="0" smtClean="0"/>
              <a:t>, no need to learn from them in intermediate levels</a:t>
            </a:r>
            <a:endParaRPr lang="en-US" sz="1800" dirty="0" smtClean="0"/>
          </a:p>
          <a:p>
            <a:pPr marL="0" indent="0">
              <a:buNone/>
            </a:pPr>
            <a:r>
              <a:rPr lang="en-US" sz="1800" dirty="0" smtClean="0"/>
              <a:t>As a result, </a:t>
            </a:r>
            <a:r>
              <a:rPr lang="en-US" sz="1800" u="sng" dirty="0" smtClean="0"/>
              <a:t>any </a:t>
            </a:r>
            <a:r>
              <a:rPr lang="en-US" sz="1800" u="sng" dirty="0" err="1" smtClean="0"/>
              <a:t>superspine</a:t>
            </a:r>
            <a:r>
              <a:rPr lang="en-US" sz="1800" u="sng" dirty="0" smtClean="0"/>
              <a:t> node can </a:t>
            </a:r>
            <a:r>
              <a:rPr lang="en-US" sz="1800" u="sng" dirty="0" smtClean="0"/>
              <a:t>tunnel </a:t>
            </a:r>
            <a:r>
              <a:rPr lang="en-US" sz="1800" dirty="0" smtClean="0"/>
              <a:t>back to the </a:t>
            </a:r>
            <a:r>
              <a:rPr lang="en-US" sz="1800" dirty="0" err="1" smtClean="0"/>
              <a:t>attachement</a:t>
            </a:r>
            <a:r>
              <a:rPr lang="en-US" sz="1800" dirty="0" smtClean="0"/>
              <a:t> leaf</a:t>
            </a:r>
            <a:endParaRPr lang="en-US" sz="1800" dirty="0" smtClean="0"/>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 idx="2"/>
            <a:endCxn id="15" idx="0"/>
          </p:cNvCxnSpPr>
          <p:nvPr/>
        </p:nvCxnSpPr>
        <p:spPr>
          <a:xfrm>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 idx="2"/>
            <a:endCxn id="14" idx="0"/>
          </p:cNvCxnSpPr>
          <p:nvPr/>
        </p:nvCxnSpPr>
        <p:spPr>
          <a:xfrm>
            <a:off x="2487457"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 idx="2"/>
            <a:endCxn id="15" idx="0"/>
          </p:cNvCxnSpPr>
          <p:nvPr/>
        </p:nvCxnSpPr>
        <p:spPr>
          <a:xfrm>
            <a:off x="3856441"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 idx="2"/>
            <a:endCxn id="14" idx="0"/>
          </p:cNvCxnSpPr>
          <p:nvPr/>
        </p:nvCxnSpPr>
        <p:spPr>
          <a:xfrm flipH="1">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 idx="2"/>
            <a:endCxn id="17" idx="0"/>
          </p:cNvCxnSpPr>
          <p:nvPr/>
        </p:nvCxnSpPr>
        <p:spPr>
          <a:xfrm>
            <a:off x="5225425" y="4696936"/>
            <a:ext cx="1368984" cy="69004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 idx="2"/>
            <a:endCxn id="16" idx="0"/>
          </p:cNvCxnSpPr>
          <p:nvPr/>
        </p:nvCxnSpPr>
        <p:spPr>
          <a:xfrm>
            <a:off x="5225425"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 idx="2"/>
            <a:endCxn id="17" idx="0"/>
          </p:cNvCxnSpPr>
          <p:nvPr/>
        </p:nvCxnSpPr>
        <p:spPr>
          <a:xfrm>
            <a:off x="6594409"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 idx="2"/>
            <a:endCxn id="16" idx="0"/>
          </p:cNvCxnSpPr>
          <p:nvPr/>
        </p:nvCxnSpPr>
        <p:spPr>
          <a:xfrm flipH="1">
            <a:off x="5225425"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7" idx="2"/>
            <a:endCxn id="33" idx="0"/>
          </p:cNvCxnSpPr>
          <p:nvPr/>
        </p:nvCxnSpPr>
        <p:spPr>
          <a:xfrm flipH="1">
            <a:off x="6594408" y="6010967"/>
            <a:ext cx="1" cy="26816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2" name="Rectangle 51"/>
          <p:cNvSpPr/>
          <p:nvPr/>
        </p:nvSpPr>
        <p:spPr>
          <a:xfrm>
            <a:off x="6190867" y="6260325"/>
            <a:ext cx="807082"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Mob</a:t>
            </a:r>
            <a:r>
              <a:rPr lang="en-US" dirty="0" smtClean="0"/>
              <a:t> A</a:t>
            </a:r>
            <a:endParaRPr lang="en-US" dirty="0"/>
          </a:p>
        </p:txBody>
      </p:sp>
      <p:sp>
        <p:nvSpPr>
          <p:cNvPr id="53" name="Down Arrow 52"/>
          <p:cNvSpPr/>
          <p:nvPr/>
        </p:nvSpPr>
        <p:spPr>
          <a:xfrm rot="10800000">
            <a:off x="6558116" y="341679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Down Arrow 64"/>
          <p:cNvSpPr/>
          <p:nvPr/>
        </p:nvSpPr>
        <p:spPr>
          <a:xfrm rot="7675420">
            <a:off x="5738432" y="4737810"/>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Down Arrow 65"/>
          <p:cNvSpPr/>
          <p:nvPr/>
        </p:nvSpPr>
        <p:spPr>
          <a:xfrm rot="10800000">
            <a:off x="5054224" y="3410076"/>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2762875" y="1494173"/>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73" name="Rectangle 72"/>
          <p:cNvSpPr/>
          <p:nvPr/>
        </p:nvSpPr>
        <p:spPr>
          <a:xfrm>
            <a:off x="4092614" y="1494173"/>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4" name="Rectangle 73"/>
          <p:cNvSpPr/>
          <p:nvPr/>
        </p:nvSpPr>
        <p:spPr>
          <a:xfrm>
            <a:off x="5461598" y="1494173"/>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75" name="TextBox 74"/>
          <p:cNvSpPr txBox="1"/>
          <p:nvPr/>
        </p:nvSpPr>
        <p:spPr>
          <a:xfrm>
            <a:off x="462433" y="1587707"/>
            <a:ext cx="1227452" cy="369332"/>
          </a:xfrm>
          <a:prstGeom prst="rect">
            <a:avLst/>
          </a:prstGeom>
          <a:noFill/>
        </p:spPr>
        <p:txBody>
          <a:bodyPr wrap="none" rtlCol="0">
            <a:spAutoFit/>
          </a:bodyPr>
          <a:lstStyle/>
          <a:p>
            <a:r>
              <a:rPr lang="en-US" dirty="0" err="1" smtClean="0"/>
              <a:t>Superspine</a:t>
            </a:r>
            <a:endParaRPr lang="en-US" dirty="0"/>
          </a:p>
        </p:txBody>
      </p:sp>
      <p:cxnSp>
        <p:nvCxnSpPr>
          <p:cNvPr id="82" name="Straight Connector 81"/>
          <p:cNvCxnSpPr>
            <a:stCxn id="72" idx="2"/>
            <a:endCxn id="5" idx="0"/>
          </p:cNvCxnSpPr>
          <p:nvPr/>
        </p:nvCxnSpPr>
        <p:spPr>
          <a:xfrm>
            <a:off x="3241660" y="2118163"/>
            <a:ext cx="614781"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72" idx="2"/>
            <a:endCxn id="7" idx="0"/>
          </p:cNvCxnSpPr>
          <p:nvPr/>
        </p:nvCxnSpPr>
        <p:spPr>
          <a:xfrm>
            <a:off x="3241660" y="2118163"/>
            <a:ext cx="3313504" cy="66754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72" idx="2"/>
            <a:endCxn id="6" idx="0"/>
          </p:cNvCxnSpPr>
          <p:nvPr/>
        </p:nvCxnSpPr>
        <p:spPr>
          <a:xfrm>
            <a:off x="3241660" y="2118163"/>
            <a:ext cx="1944520"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72" idx="2"/>
            <a:endCxn id="4" idx="0"/>
          </p:cNvCxnSpPr>
          <p:nvPr/>
        </p:nvCxnSpPr>
        <p:spPr>
          <a:xfrm flipH="1">
            <a:off x="2448212" y="2118163"/>
            <a:ext cx="793448"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73" idx="2"/>
            <a:endCxn id="5" idx="0"/>
          </p:cNvCxnSpPr>
          <p:nvPr/>
        </p:nvCxnSpPr>
        <p:spPr>
          <a:xfrm flipH="1">
            <a:off x="3856441" y="2118163"/>
            <a:ext cx="714958"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73" idx="2"/>
            <a:endCxn id="7" idx="0"/>
          </p:cNvCxnSpPr>
          <p:nvPr/>
        </p:nvCxnSpPr>
        <p:spPr>
          <a:xfrm>
            <a:off x="4571399" y="2118163"/>
            <a:ext cx="1983765"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73" idx="2"/>
            <a:endCxn id="6" idx="0"/>
          </p:cNvCxnSpPr>
          <p:nvPr/>
        </p:nvCxnSpPr>
        <p:spPr>
          <a:xfrm>
            <a:off x="4571399" y="2118163"/>
            <a:ext cx="614781"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73" idx="2"/>
            <a:endCxn id="4" idx="0"/>
          </p:cNvCxnSpPr>
          <p:nvPr/>
        </p:nvCxnSpPr>
        <p:spPr>
          <a:xfrm flipH="1">
            <a:off x="2448212" y="2118163"/>
            <a:ext cx="2123187"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74" idx="2"/>
            <a:endCxn id="7" idx="0"/>
          </p:cNvCxnSpPr>
          <p:nvPr/>
        </p:nvCxnSpPr>
        <p:spPr>
          <a:xfrm>
            <a:off x="5940383" y="2118163"/>
            <a:ext cx="614781"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74" idx="2"/>
            <a:endCxn id="6" idx="0"/>
          </p:cNvCxnSpPr>
          <p:nvPr/>
        </p:nvCxnSpPr>
        <p:spPr>
          <a:xfrm flipH="1">
            <a:off x="5186180" y="2118163"/>
            <a:ext cx="754203" cy="667547"/>
          </a:xfrm>
          <a:prstGeom prst="line">
            <a:avLst/>
          </a:prstGeom>
        </p:spPr>
        <p:style>
          <a:lnRef idx="1">
            <a:schemeClr val="accent1"/>
          </a:lnRef>
          <a:fillRef idx="0">
            <a:schemeClr val="accent1"/>
          </a:fillRef>
          <a:effectRef idx="0">
            <a:schemeClr val="accent1"/>
          </a:effectRef>
          <a:fontRef idx="minor">
            <a:schemeClr val="tx1"/>
          </a:fontRef>
        </p:style>
      </p:cxnSp>
      <p:sp>
        <p:nvSpPr>
          <p:cNvPr id="92" name="Down Arrow 91"/>
          <p:cNvSpPr/>
          <p:nvPr/>
        </p:nvSpPr>
        <p:spPr>
          <a:xfrm rot="10800000">
            <a:off x="6456756" y="2126369"/>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7330237" y="2343762"/>
            <a:ext cx="2930802" cy="369332"/>
          </a:xfrm>
          <a:prstGeom prst="rect">
            <a:avLst/>
          </a:prstGeom>
          <a:noFill/>
        </p:spPr>
        <p:txBody>
          <a:bodyPr wrap="none" rtlCol="0">
            <a:spAutoFit/>
          </a:bodyPr>
          <a:lstStyle/>
          <a:p>
            <a:r>
              <a:rPr lang="en-US" dirty="0" smtClean="0"/>
              <a:t>Flood </a:t>
            </a:r>
            <a:r>
              <a:rPr lang="en-US" dirty="0" smtClean="0"/>
              <a:t>to all </a:t>
            </a:r>
            <a:r>
              <a:rPr lang="en-US" dirty="0" err="1" smtClean="0"/>
              <a:t>superspine</a:t>
            </a:r>
            <a:r>
              <a:rPr lang="en-US" dirty="0" smtClean="0"/>
              <a:t> nodes</a:t>
            </a:r>
            <a:endParaRPr lang="en-US" dirty="0"/>
          </a:p>
        </p:txBody>
      </p:sp>
      <p:cxnSp>
        <p:nvCxnSpPr>
          <p:cNvPr id="95" name="Straight Connector 94"/>
          <p:cNvCxnSpPr>
            <a:stCxn id="7" idx="2"/>
            <a:endCxn id="8" idx="0"/>
          </p:cNvCxnSpPr>
          <p:nvPr/>
        </p:nvCxnSpPr>
        <p:spPr>
          <a:xfrm flipH="1">
            <a:off x="2487457" y="3409700"/>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74" idx="2"/>
            <a:endCxn id="4" idx="0"/>
          </p:cNvCxnSpPr>
          <p:nvPr/>
        </p:nvCxnSpPr>
        <p:spPr>
          <a:xfrm flipH="1">
            <a:off x="2448212" y="2118163"/>
            <a:ext cx="3492171"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7" idx="2"/>
            <a:endCxn id="9" idx="0"/>
          </p:cNvCxnSpPr>
          <p:nvPr/>
        </p:nvCxnSpPr>
        <p:spPr>
          <a:xfrm flipH="1">
            <a:off x="3856441"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74" idx="2"/>
            <a:endCxn id="5" idx="0"/>
          </p:cNvCxnSpPr>
          <p:nvPr/>
        </p:nvCxnSpPr>
        <p:spPr>
          <a:xfrm flipH="1">
            <a:off x="3856441" y="2118163"/>
            <a:ext cx="2083942" cy="667547"/>
          </a:xfrm>
          <a:prstGeom prst="line">
            <a:avLst/>
          </a:prstGeom>
        </p:spPr>
        <p:style>
          <a:lnRef idx="1">
            <a:schemeClr val="accent1"/>
          </a:lnRef>
          <a:fillRef idx="0">
            <a:schemeClr val="accent1"/>
          </a:fillRef>
          <a:effectRef idx="0">
            <a:schemeClr val="accent1"/>
          </a:effectRef>
          <a:fontRef idx="minor">
            <a:schemeClr val="tx1"/>
          </a:fontRef>
        </p:style>
      </p:cxnSp>
      <p:sp>
        <p:nvSpPr>
          <p:cNvPr id="107" name="Down Arrow 106"/>
          <p:cNvSpPr/>
          <p:nvPr/>
        </p:nvSpPr>
        <p:spPr>
          <a:xfrm rot="8169192">
            <a:off x="5871700" y="2123857"/>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Down Arrow 107"/>
          <p:cNvSpPr/>
          <p:nvPr/>
        </p:nvSpPr>
        <p:spPr>
          <a:xfrm rot="10800000">
            <a:off x="4742054" y="2110144"/>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Down Arrow 108"/>
          <p:cNvSpPr/>
          <p:nvPr/>
        </p:nvSpPr>
        <p:spPr>
          <a:xfrm rot="6762758">
            <a:off x="4151873" y="2195012"/>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Down Arrow 109"/>
          <p:cNvSpPr/>
          <p:nvPr/>
        </p:nvSpPr>
        <p:spPr>
          <a:xfrm rot="13865712">
            <a:off x="5312649" y="213871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p:cNvSpPr txBox="1"/>
          <p:nvPr/>
        </p:nvSpPr>
        <p:spPr>
          <a:xfrm>
            <a:off x="7358491" y="4721015"/>
            <a:ext cx="4666208" cy="646331"/>
          </a:xfrm>
          <a:prstGeom prst="rect">
            <a:avLst/>
          </a:prstGeom>
          <a:noFill/>
        </p:spPr>
        <p:txBody>
          <a:bodyPr wrap="square" rtlCol="0">
            <a:spAutoFit/>
          </a:bodyPr>
          <a:lstStyle/>
          <a:p>
            <a:r>
              <a:rPr lang="en-US" dirty="0" smtClean="0"/>
              <a:t>No real need to flood.</a:t>
            </a:r>
          </a:p>
          <a:p>
            <a:r>
              <a:rPr lang="en-US" dirty="0" smtClean="0"/>
              <a:t>Additional flood reduction to </a:t>
            </a:r>
            <a:r>
              <a:rPr lang="en-US" dirty="0" smtClean="0"/>
              <a:t>send only to FRs?</a:t>
            </a:r>
            <a:endParaRPr lang="en-US" dirty="0"/>
          </a:p>
        </p:txBody>
      </p:sp>
      <p:sp>
        <p:nvSpPr>
          <p:cNvPr id="79" name="TextBox 78"/>
          <p:cNvSpPr txBox="1"/>
          <p:nvPr/>
        </p:nvSpPr>
        <p:spPr>
          <a:xfrm>
            <a:off x="7354111" y="4182241"/>
            <a:ext cx="4666208" cy="369332"/>
          </a:xfrm>
          <a:prstGeom prst="rect">
            <a:avLst/>
          </a:prstGeom>
          <a:noFill/>
        </p:spPr>
        <p:txBody>
          <a:bodyPr wrap="square" rtlCol="0">
            <a:spAutoFit/>
          </a:bodyPr>
          <a:lstStyle/>
          <a:p>
            <a:r>
              <a:rPr lang="en-US" dirty="0" smtClean="0"/>
              <a:t>No route installed from flooding</a:t>
            </a:r>
            <a:endParaRPr lang="en-US" dirty="0"/>
          </a:p>
        </p:txBody>
      </p:sp>
      <p:cxnSp>
        <p:nvCxnSpPr>
          <p:cNvPr id="12" name="Straight Connector 11"/>
          <p:cNvCxnSpPr>
            <a:endCxn id="93" idx="1"/>
          </p:cNvCxnSpPr>
          <p:nvPr/>
        </p:nvCxnSpPr>
        <p:spPr>
          <a:xfrm>
            <a:off x="6861267" y="2528428"/>
            <a:ext cx="46897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6899755" y="5064793"/>
            <a:ext cx="46897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6899755" y="4384941"/>
            <a:ext cx="46897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6899755" y="3786505"/>
            <a:ext cx="46897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214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riped Right Arrow 1"/>
          <p:cNvSpPr/>
          <p:nvPr/>
        </p:nvSpPr>
        <p:spPr>
          <a:xfrm>
            <a:off x="5898852" y="6279132"/>
            <a:ext cx="1455259" cy="37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S1</a:t>
            </a:r>
            <a:endParaRPr lang="en-US" dirty="0"/>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M3</a:t>
            </a:r>
            <a:endParaRPr lang="en-US" dirty="0"/>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M4</a:t>
            </a:r>
            <a:endParaRPr lang="en-US" dirty="0"/>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a:t>
            </a:r>
            <a:endParaRPr lang="en-US" dirty="0"/>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6" name="Content Placeholder 2"/>
          <p:cNvSpPr>
            <a:spLocks noGrp="1"/>
          </p:cNvSpPr>
          <p:nvPr>
            <p:ph idx="1"/>
          </p:nvPr>
        </p:nvSpPr>
        <p:spPr>
          <a:xfrm>
            <a:off x="431691" y="329209"/>
            <a:ext cx="10941733" cy="2033821"/>
          </a:xfrm>
        </p:spPr>
        <p:txBody>
          <a:bodyPr>
            <a:noAutofit/>
          </a:bodyPr>
          <a:lstStyle/>
          <a:p>
            <a:pPr marL="0" indent="0">
              <a:buNone/>
            </a:pPr>
            <a:r>
              <a:rPr lang="en-US" sz="1800" dirty="0"/>
              <a:t>Since there is no knowledge of A </a:t>
            </a:r>
            <a:r>
              <a:rPr lang="en-US" sz="1800" dirty="0" smtClean="0"/>
              <a:t>south of it, </a:t>
            </a:r>
            <a:r>
              <a:rPr lang="en-US" sz="1800" dirty="0" smtClean="0"/>
              <a:t>packets eventually reach the </a:t>
            </a:r>
            <a:r>
              <a:rPr lang="en-US" sz="1800" dirty="0" err="1" smtClean="0"/>
              <a:t>superspine</a:t>
            </a:r>
            <a:r>
              <a:rPr lang="en-US" sz="1800" dirty="0" smtClean="0"/>
              <a:t> </a:t>
            </a:r>
            <a:r>
              <a:rPr lang="en-US" sz="1800" u="sng" dirty="0" smtClean="0"/>
              <a:t>on </a:t>
            </a:r>
            <a:r>
              <a:rPr lang="en-US" sz="1800" u="sng" dirty="0" smtClean="0"/>
              <a:t>any </a:t>
            </a:r>
            <a:r>
              <a:rPr lang="en-US" sz="1800" u="sng" dirty="0" err="1" smtClean="0"/>
              <a:t>superspine</a:t>
            </a:r>
            <a:r>
              <a:rPr lang="en-US" sz="1800" u="sng" dirty="0" smtClean="0"/>
              <a:t> </a:t>
            </a:r>
            <a:r>
              <a:rPr lang="en-US" sz="1800" u="sng" dirty="0" smtClean="0"/>
              <a:t>node</a:t>
            </a:r>
          </a:p>
          <a:p>
            <a:pPr marL="0" indent="0">
              <a:buNone/>
            </a:pPr>
            <a:r>
              <a:rPr lang="en-US" sz="1800" dirty="0" smtClean="0"/>
              <a:t>Any given </a:t>
            </a:r>
            <a:r>
              <a:rPr lang="en-US" sz="1800" dirty="0" err="1" smtClean="0"/>
              <a:t>superspine</a:t>
            </a:r>
            <a:r>
              <a:rPr lang="en-US" sz="1800" dirty="0" smtClean="0"/>
              <a:t> node can tunnel back; e.g., using Segment Routing (SR); all tunnels have a same cost/latency</a:t>
            </a:r>
          </a:p>
          <a:p>
            <a:pPr marL="0" indent="0">
              <a:buNone/>
            </a:pPr>
            <a:r>
              <a:rPr lang="en-US" sz="1800" b="1" dirty="0" smtClean="0"/>
              <a:t>pros: </a:t>
            </a:r>
            <a:r>
              <a:rPr lang="en-US" sz="1800" dirty="0" smtClean="0"/>
              <a:t>fast, no stale route to clean up in the fabric; </a:t>
            </a:r>
            <a:r>
              <a:rPr lang="en-US" sz="1800" b="1" dirty="0" smtClean="0"/>
              <a:t>cons: </a:t>
            </a:r>
            <a:r>
              <a:rPr lang="en-US" sz="1800" dirty="0" smtClean="0"/>
              <a:t>longer path all th</a:t>
            </a:r>
            <a:r>
              <a:rPr lang="en-US" sz="1800" dirty="0" smtClean="0"/>
              <a:t>e way </a:t>
            </a:r>
            <a:r>
              <a:rPr lang="en-US" sz="1800" dirty="0" smtClean="0"/>
              <a:t>through the fabric</a:t>
            </a:r>
            <a:endParaRPr lang="en-US" sz="1800" dirty="0" smtClean="0"/>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 idx="2"/>
            <a:endCxn id="15" idx="0"/>
          </p:cNvCxnSpPr>
          <p:nvPr/>
        </p:nvCxnSpPr>
        <p:spPr>
          <a:xfrm>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 idx="2"/>
            <a:endCxn id="14" idx="0"/>
          </p:cNvCxnSpPr>
          <p:nvPr/>
        </p:nvCxnSpPr>
        <p:spPr>
          <a:xfrm>
            <a:off x="2487457"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 idx="2"/>
            <a:endCxn id="15" idx="0"/>
          </p:cNvCxnSpPr>
          <p:nvPr/>
        </p:nvCxnSpPr>
        <p:spPr>
          <a:xfrm>
            <a:off x="3856441"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 idx="2"/>
            <a:endCxn id="14" idx="0"/>
          </p:cNvCxnSpPr>
          <p:nvPr/>
        </p:nvCxnSpPr>
        <p:spPr>
          <a:xfrm flipH="1">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 idx="2"/>
            <a:endCxn id="17" idx="0"/>
          </p:cNvCxnSpPr>
          <p:nvPr/>
        </p:nvCxnSpPr>
        <p:spPr>
          <a:xfrm>
            <a:off x="5225425" y="4696936"/>
            <a:ext cx="1368984" cy="69004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 idx="2"/>
            <a:endCxn id="16" idx="0"/>
          </p:cNvCxnSpPr>
          <p:nvPr/>
        </p:nvCxnSpPr>
        <p:spPr>
          <a:xfrm>
            <a:off x="5225425"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 idx="2"/>
            <a:endCxn id="17" idx="0"/>
          </p:cNvCxnSpPr>
          <p:nvPr/>
        </p:nvCxnSpPr>
        <p:spPr>
          <a:xfrm>
            <a:off x="6594409"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 idx="2"/>
            <a:endCxn id="16" idx="0"/>
          </p:cNvCxnSpPr>
          <p:nvPr/>
        </p:nvCxnSpPr>
        <p:spPr>
          <a:xfrm flipH="1">
            <a:off x="5225425"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7" idx="2"/>
            <a:endCxn id="33" idx="0"/>
          </p:cNvCxnSpPr>
          <p:nvPr/>
        </p:nvCxnSpPr>
        <p:spPr>
          <a:xfrm flipH="1">
            <a:off x="6594408" y="6010967"/>
            <a:ext cx="1" cy="26816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2" name="Rectangle 51"/>
          <p:cNvSpPr/>
          <p:nvPr/>
        </p:nvSpPr>
        <p:spPr>
          <a:xfrm>
            <a:off x="6190867" y="6260325"/>
            <a:ext cx="807082"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Mob</a:t>
            </a:r>
            <a:r>
              <a:rPr lang="en-US" dirty="0" smtClean="0"/>
              <a:t> A</a:t>
            </a:r>
            <a:endParaRPr lang="en-US" dirty="0"/>
          </a:p>
        </p:txBody>
      </p:sp>
      <p:sp>
        <p:nvSpPr>
          <p:cNvPr id="72" name="Rectangle 71"/>
          <p:cNvSpPr/>
          <p:nvPr/>
        </p:nvSpPr>
        <p:spPr>
          <a:xfrm>
            <a:off x="2762875" y="1494173"/>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73" name="Rectangle 72"/>
          <p:cNvSpPr/>
          <p:nvPr/>
        </p:nvSpPr>
        <p:spPr>
          <a:xfrm>
            <a:off x="4107306" y="1504705"/>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4" name="Rectangle 73"/>
          <p:cNvSpPr/>
          <p:nvPr/>
        </p:nvSpPr>
        <p:spPr>
          <a:xfrm>
            <a:off x="5461598" y="1494173"/>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75" name="TextBox 74"/>
          <p:cNvSpPr txBox="1"/>
          <p:nvPr/>
        </p:nvSpPr>
        <p:spPr>
          <a:xfrm>
            <a:off x="462433" y="1587707"/>
            <a:ext cx="1227452" cy="369332"/>
          </a:xfrm>
          <a:prstGeom prst="rect">
            <a:avLst/>
          </a:prstGeom>
          <a:noFill/>
        </p:spPr>
        <p:txBody>
          <a:bodyPr wrap="none" rtlCol="0">
            <a:spAutoFit/>
          </a:bodyPr>
          <a:lstStyle/>
          <a:p>
            <a:r>
              <a:rPr lang="en-US" dirty="0" err="1" smtClean="0"/>
              <a:t>Superspine</a:t>
            </a:r>
            <a:endParaRPr lang="en-US" dirty="0"/>
          </a:p>
        </p:txBody>
      </p:sp>
      <p:cxnSp>
        <p:nvCxnSpPr>
          <p:cNvPr id="82" name="Straight Connector 81"/>
          <p:cNvCxnSpPr>
            <a:stCxn id="72" idx="2"/>
            <a:endCxn id="5" idx="0"/>
          </p:cNvCxnSpPr>
          <p:nvPr/>
        </p:nvCxnSpPr>
        <p:spPr>
          <a:xfrm>
            <a:off x="3241660" y="2118163"/>
            <a:ext cx="614781"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72" idx="2"/>
            <a:endCxn id="7" idx="0"/>
          </p:cNvCxnSpPr>
          <p:nvPr/>
        </p:nvCxnSpPr>
        <p:spPr>
          <a:xfrm>
            <a:off x="3241660" y="2118163"/>
            <a:ext cx="3313504" cy="66754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72" idx="2"/>
            <a:endCxn id="6" idx="0"/>
          </p:cNvCxnSpPr>
          <p:nvPr/>
        </p:nvCxnSpPr>
        <p:spPr>
          <a:xfrm>
            <a:off x="3241660" y="2118163"/>
            <a:ext cx="1944520"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72" idx="2"/>
            <a:endCxn id="4" idx="0"/>
          </p:cNvCxnSpPr>
          <p:nvPr/>
        </p:nvCxnSpPr>
        <p:spPr>
          <a:xfrm flipH="1">
            <a:off x="2448212" y="2118163"/>
            <a:ext cx="793448"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73" idx="2"/>
            <a:endCxn id="5" idx="0"/>
          </p:cNvCxnSpPr>
          <p:nvPr/>
        </p:nvCxnSpPr>
        <p:spPr>
          <a:xfrm flipH="1">
            <a:off x="3856441" y="2118163"/>
            <a:ext cx="714958"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73" idx="2"/>
            <a:endCxn id="7" idx="0"/>
          </p:cNvCxnSpPr>
          <p:nvPr/>
        </p:nvCxnSpPr>
        <p:spPr>
          <a:xfrm>
            <a:off x="4571399" y="2118163"/>
            <a:ext cx="1983765"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73" idx="2"/>
            <a:endCxn id="6" idx="0"/>
          </p:cNvCxnSpPr>
          <p:nvPr/>
        </p:nvCxnSpPr>
        <p:spPr>
          <a:xfrm>
            <a:off x="4571399" y="2118163"/>
            <a:ext cx="614781"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73" idx="2"/>
            <a:endCxn id="4" idx="0"/>
          </p:cNvCxnSpPr>
          <p:nvPr/>
        </p:nvCxnSpPr>
        <p:spPr>
          <a:xfrm flipH="1">
            <a:off x="2448212" y="2118163"/>
            <a:ext cx="2123187"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74" idx="2"/>
            <a:endCxn id="7" idx="0"/>
          </p:cNvCxnSpPr>
          <p:nvPr/>
        </p:nvCxnSpPr>
        <p:spPr>
          <a:xfrm>
            <a:off x="5940383" y="2118163"/>
            <a:ext cx="614781" cy="667547"/>
          </a:xfrm>
          <a:prstGeom prst="line">
            <a:avLst/>
          </a:prstGeom>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3435518" y="6360065"/>
            <a:ext cx="1301125" cy="369332"/>
          </a:xfrm>
          <a:prstGeom prst="rect">
            <a:avLst/>
          </a:prstGeom>
          <a:noFill/>
        </p:spPr>
        <p:txBody>
          <a:bodyPr wrap="none" rtlCol="0">
            <a:spAutoFit/>
          </a:bodyPr>
          <a:lstStyle/>
          <a:p>
            <a:r>
              <a:rPr lang="en-US" dirty="0" smtClean="0"/>
              <a:t>Packet for A</a:t>
            </a:r>
            <a:endParaRPr lang="en-US" dirty="0"/>
          </a:p>
        </p:txBody>
      </p:sp>
      <p:cxnSp>
        <p:nvCxnSpPr>
          <p:cNvPr id="95" name="Straight Connector 94"/>
          <p:cNvCxnSpPr>
            <a:stCxn id="7" idx="2"/>
            <a:endCxn id="8" idx="0"/>
          </p:cNvCxnSpPr>
          <p:nvPr/>
        </p:nvCxnSpPr>
        <p:spPr>
          <a:xfrm flipH="1">
            <a:off x="2487457" y="3409700"/>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74" idx="2"/>
            <a:endCxn id="4" idx="0"/>
          </p:cNvCxnSpPr>
          <p:nvPr/>
        </p:nvCxnSpPr>
        <p:spPr>
          <a:xfrm flipH="1">
            <a:off x="2448212" y="2118163"/>
            <a:ext cx="3492171" cy="667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7" idx="2"/>
            <a:endCxn id="9" idx="0"/>
          </p:cNvCxnSpPr>
          <p:nvPr/>
        </p:nvCxnSpPr>
        <p:spPr>
          <a:xfrm flipH="1">
            <a:off x="3856441"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74" idx="2"/>
            <a:endCxn id="5" idx="0"/>
          </p:cNvCxnSpPr>
          <p:nvPr/>
        </p:nvCxnSpPr>
        <p:spPr>
          <a:xfrm flipH="1">
            <a:off x="3856441" y="2118163"/>
            <a:ext cx="2083942" cy="667547"/>
          </a:xfrm>
          <a:prstGeom prst="line">
            <a:avLst/>
          </a:prstGeom>
        </p:spPr>
        <p:style>
          <a:lnRef idx="1">
            <a:schemeClr val="accent1"/>
          </a:lnRef>
          <a:fillRef idx="0">
            <a:schemeClr val="accent1"/>
          </a:fillRef>
          <a:effectRef idx="0">
            <a:schemeClr val="accent1"/>
          </a:effectRef>
          <a:fontRef idx="minor">
            <a:schemeClr val="tx1"/>
          </a:fontRef>
        </p:style>
      </p:cxnSp>
      <p:sp>
        <p:nvSpPr>
          <p:cNvPr id="12" name="Flowchart: Stored Data 11"/>
          <p:cNvSpPr/>
          <p:nvPr/>
        </p:nvSpPr>
        <p:spPr>
          <a:xfrm rot="13877414">
            <a:off x="3557474" y="2868755"/>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lowchart: Stored Data 77"/>
          <p:cNvSpPr/>
          <p:nvPr/>
        </p:nvSpPr>
        <p:spPr>
          <a:xfrm rot="13494419">
            <a:off x="4392529" y="3784488"/>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lowchart: Stored Data 93"/>
          <p:cNvSpPr/>
          <p:nvPr/>
        </p:nvSpPr>
        <p:spPr>
          <a:xfrm rot="13604942">
            <a:off x="4030050" y="3347486"/>
            <a:ext cx="670736"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lowchart: Stored Data 111"/>
          <p:cNvSpPr/>
          <p:nvPr/>
        </p:nvSpPr>
        <p:spPr>
          <a:xfrm rot="14339753">
            <a:off x="3169816" y="2334358"/>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6507087" y="5823297"/>
            <a:ext cx="225330" cy="4568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lowchart: Stored Data 80"/>
          <p:cNvSpPr/>
          <p:nvPr/>
        </p:nvSpPr>
        <p:spPr>
          <a:xfrm rot="13271950">
            <a:off x="5832538" y="5016243"/>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lowchart: Stored Data 91"/>
          <p:cNvSpPr/>
          <p:nvPr/>
        </p:nvSpPr>
        <p:spPr>
          <a:xfrm rot="15263449">
            <a:off x="6003333" y="2826010"/>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lowchart: Stored Data 106"/>
          <p:cNvSpPr/>
          <p:nvPr/>
        </p:nvSpPr>
        <p:spPr>
          <a:xfrm rot="15796899">
            <a:off x="6197976" y="3965269"/>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Flowchart: Stored Data 107"/>
          <p:cNvSpPr/>
          <p:nvPr/>
        </p:nvSpPr>
        <p:spPr>
          <a:xfrm rot="16200000">
            <a:off x="6224912" y="4628798"/>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lowchart: Stored Data 108"/>
          <p:cNvSpPr/>
          <p:nvPr/>
        </p:nvSpPr>
        <p:spPr>
          <a:xfrm rot="15645245">
            <a:off x="6178831" y="3393644"/>
            <a:ext cx="670736"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Flowchart: Stored Data 109"/>
          <p:cNvSpPr/>
          <p:nvPr/>
        </p:nvSpPr>
        <p:spPr>
          <a:xfrm rot="15236776">
            <a:off x="5857864" y="2329596"/>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lowchart: Stored Data 79"/>
          <p:cNvSpPr/>
          <p:nvPr/>
        </p:nvSpPr>
        <p:spPr>
          <a:xfrm rot="13259347">
            <a:off x="5408028" y="4615610"/>
            <a:ext cx="712567"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lowchart: Stored Data 78"/>
          <p:cNvSpPr/>
          <p:nvPr/>
        </p:nvSpPr>
        <p:spPr>
          <a:xfrm rot="13120670">
            <a:off x="4891003" y="4204015"/>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lowchart: Stored Data 110"/>
          <p:cNvSpPr/>
          <p:nvPr/>
        </p:nvSpPr>
        <p:spPr>
          <a:xfrm rot="14342359">
            <a:off x="4823313" y="2810433"/>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lowchart: Stored Data 112"/>
          <p:cNvSpPr/>
          <p:nvPr/>
        </p:nvSpPr>
        <p:spPr>
          <a:xfrm rot="14116112">
            <a:off x="5505075" y="3703651"/>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Flowchart: Stored Data 113"/>
          <p:cNvSpPr/>
          <p:nvPr/>
        </p:nvSpPr>
        <p:spPr>
          <a:xfrm rot="13604942">
            <a:off x="5228820" y="3262718"/>
            <a:ext cx="670736"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Flowchart: Stored Data 114"/>
          <p:cNvSpPr/>
          <p:nvPr/>
        </p:nvSpPr>
        <p:spPr>
          <a:xfrm rot="14667396">
            <a:off x="4553687" y="2333938"/>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lowchart: Stored Data 115"/>
          <p:cNvSpPr/>
          <p:nvPr/>
        </p:nvSpPr>
        <p:spPr>
          <a:xfrm rot="16200000">
            <a:off x="6227006" y="5282815"/>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lowchart: Stored Data 116"/>
          <p:cNvSpPr/>
          <p:nvPr/>
        </p:nvSpPr>
        <p:spPr>
          <a:xfrm rot="15126215">
            <a:off x="6118930" y="4714034"/>
            <a:ext cx="712567"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Flowchart: Stored Data 117"/>
          <p:cNvSpPr/>
          <p:nvPr/>
        </p:nvSpPr>
        <p:spPr>
          <a:xfrm rot="14166649">
            <a:off x="5843425" y="4191007"/>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lowchart: Stored Data 118"/>
          <p:cNvSpPr/>
          <p:nvPr/>
        </p:nvSpPr>
        <p:spPr>
          <a:xfrm rot="15827723">
            <a:off x="6192879" y="5277807"/>
            <a:ext cx="789680" cy="283585"/>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U-Turn Arrow 2"/>
          <p:cNvSpPr/>
          <p:nvPr/>
        </p:nvSpPr>
        <p:spPr>
          <a:xfrm>
            <a:off x="3909392" y="1587707"/>
            <a:ext cx="1001369" cy="4778226"/>
          </a:xfrm>
          <a:prstGeom prst="uturnArrow">
            <a:avLst>
              <a:gd name="adj1" fmla="val 13472"/>
              <a:gd name="adj2" fmla="val 12116"/>
              <a:gd name="adj3" fmla="val 15507"/>
              <a:gd name="adj4" fmla="val 27552"/>
              <a:gd name="adj5" fmla="val 134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Up-Down Arrow 17"/>
          <p:cNvSpPr/>
          <p:nvPr/>
        </p:nvSpPr>
        <p:spPr>
          <a:xfrm>
            <a:off x="9335278" y="2117377"/>
            <a:ext cx="232331" cy="352209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1" name="Straight Connector 90"/>
          <p:cNvCxnSpPr>
            <a:stCxn id="74" idx="2"/>
            <a:endCxn id="6" idx="0"/>
          </p:cNvCxnSpPr>
          <p:nvPr/>
        </p:nvCxnSpPr>
        <p:spPr>
          <a:xfrm flipH="1">
            <a:off x="5186180" y="2118163"/>
            <a:ext cx="754203" cy="667547"/>
          </a:xfrm>
          <a:prstGeom prst="line">
            <a:avLst/>
          </a:prstGeom>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072713" y="2185410"/>
            <a:ext cx="1466812" cy="369332"/>
          </a:xfrm>
          <a:prstGeom prst="rect">
            <a:avLst/>
          </a:prstGeom>
          <a:solidFill>
            <a:schemeClr val="bg1">
              <a:alpha val="68000"/>
            </a:schemeClr>
          </a:solidFill>
          <a:ln>
            <a:solidFill>
              <a:schemeClr val="accent1"/>
            </a:solidFill>
          </a:ln>
        </p:spPr>
        <p:txBody>
          <a:bodyPr wrap="none" rtlCol="0">
            <a:spAutoFit/>
          </a:bodyPr>
          <a:lstStyle/>
          <a:p>
            <a:r>
              <a:rPr lang="en-US" dirty="0" smtClean="0"/>
              <a:t>Tunnel to leaf</a:t>
            </a:r>
            <a:endParaRPr lang="en-US" dirty="0"/>
          </a:p>
        </p:txBody>
      </p:sp>
      <p:sp>
        <p:nvSpPr>
          <p:cNvPr id="35" name="TextBox 34"/>
          <p:cNvSpPr txBox="1"/>
          <p:nvPr/>
        </p:nvSpPr>
        <p:spPr>
          <a:xfrm>
            <a:off x="6798390" y="5471188"/>
            <a:ext cx="2060564" cy="369332"/>
          </a:xfrm>
          <a:prstGeom prst="rect">
            <a:avLst/>
          </a:prstGeom>
          <a:solidFill>
            <a:schemeClr val="bg1">
              <a:alpha val="68000"/>
            </a:schemeClr>
          </a:solidFill>
          <a:ln>
            <a:solidFill>
              <a:schemeClr val="accent1"/>
            </a:solidFill>
          </a:ln>
        </p:spPr>
        <p:txBody>
          <a:bodyPr wrap="none" rtlCol="0">
            <a:spAutoFit/>
          </a:bodyPr>
          <a:lstStyle/>
          <a:p>
            <a:r>
              <a:rPr lang="en-US" dirty="0" err="1" smtClean="0"/>
              <a:t>Decaps</a:t>
            </a:r>
            <a:r>
              <a:rPr lang="en-US" dirty="0" smtClean="0"/>
              <a:t> and forward</a:t>
            </a:r>
            <a:endParaRPr lang="en-US" dirty="0"/>
          </a:p>
        </p:txBody>
      </p:sp>
      <p:sp>
        <p:nvSpPr>
          <p:cNvPr id="120" name="TextBox 119"/>
          <p:cNvSpPr txBox="1"/>
          <p:nvPr/>
        </p:nvSpPr>
        <p:spPr>
          <a:xfrm>
            <a:off x="9700437" y="2951910"/>
            <a:ext cx="1412503" cy="1754326"/>
          </a:xfrm>
          <a:prstGeom prst="rect">
            <a:avLst/>
          </a:prstGeom>
          <a:solidFill>
            <a:schemeClr val="bg1"/>
          </a:solidFill>
          <a:ln>
            <a:noFill/>
          </a:ln>
        </p:spPr>
        <p:txBody>
          <a:bodyPr wrap="square" rtlCol="0">
            <a:spAutoFit/>
          </a:bodyPr>
          <a:lstStyle/>
          <a:p>
            <a:r>
              <a:rPr lang="en-US" dirty="0" smtClean="0"/>
              <a:t>24 possible SR tunnels</a:t>
            </a:r>
          </a:p>
          <a:p>
            <a:endParaRPr lang="en-US" dirty="0" smtClean="0"/>
          </a:p>
          <a:p>
            <a:r>
              <a:rPr lang="en-US" dirty="0" smtClean="0"/>
              <a:t>All tunnels same cost same latency</a:t>
            </a:r>
            <a:endParaRPr lang="en-US" dirty="0"/>
          </a:p>
        </p:txBody>
      </p:sp>
    </p:spTree>
    <p:extLst>
      <p:ext uri="{BB962C8B-B14F-4D97-AF65-F5344CB8AC3E}">
        <p14:creationId xmlns:p14="http://schemas.microsoft.com/office/powerpoint/2010/main" val="2941670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riped Right Arrow 1"/>
          <p:cNvSpPr/>
          <p:nvPr/>
        </p:nvSpPr>
        <p:spPr>
          <a:xfrm>
            <a:off x="5898852" y="6279132"/>
            <a:ext cx="1455259" cy="37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S1</a:t>
            </a:r>
            <a:endParaRPr lang="en-US" dirty="0"/>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M3</a:t>
            </a:r>
            <a:endParaRPr lang="en-US" dirty="0"/>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M4</a:t>
            </a:r>
            <a:endParaRPr lang="en-US" dirty="0"/>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a:t>
            </a:r>
            <a:endParaRPr lang="en-US" dirty="0"/>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4" name="Down Arrow 33"/>
          <p:cNvSpPr/>
          <p:nvPr/>
        </p:nvSpPr>
        <p:spPr>
          <a:xfrm rot="10800000">
            <a:off x="6564971" y="472101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7535952" y="4804145"/>
            <a:ext cx="1669240" cy="369332"/>
          </a:xfrm>
          <a:prstGeom prst="rect">
            <a:avLst/>
          </a:prstGeom>
          <a:noFill/>
        </p:spPr>
        <p:txBody>
          <a:bodyPr wrap="none" rtlCol="0">
            <a:spAutoFit/>
          </a:bodyPr>
          <a:lstStyle/>
          <a:p>
            <a:r>
              <a:rPr lang="en-US" dirty="0" smtClean="0"/>
              <a:t>Flood </a:t>
            </a:r>
            <a:r>
              <a:rPr lang="en-US" dirty="0" smtClean="0"/>
              <a:t>reduction</a:t>
            </a:r>
            <a:endParaRPr lang="en-US" dirty="0"/>
          </a:p>
        </p:txBody>
      </p:sp>
      <p:sp>
        <p:nvSpPr>
          <p:cNvPr id="36" name="Content Placeholder 2"/>
          <p:cNvSpPr>
            <a:spLocks noGrp="1"/>
          </p:cNvSpPr>
          <p:nvPr>
            <p:ph idx="1"/>
          </p:nvPr>
        </p:nvSpPr>
        <p:spPr>
          <a:xfrm>
            <a:off x="431691" y="329209"/>
            <a:ext cx="10941733" cy="2033821"/>
          </a:xfrm>
        </p:spPr>
        <p:txBody>
          <a:bodyPr>
            <a:noAutofit/>
          </a:bodyPr>
          <a:lstStyle/>
          <a:p>
            <a:pPr marL="0" indent="0">
              <a:buNone/>
            </a:pPr>
            <a:r>
              <a:rPr lang="en-US" sz="1800" dirty="0"/>
              <a:t>Also considered but not </a:t>
            </a:r>
            <a:r>
              <a:rPr lang="en-US" sz="1800" dirty="0" smtClean="0"/>
              <a:t>retained;</a:t>
            </a:r>
            <a:endParaRPr lang="en-US" sz="1800" dirty="0"/>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 idx="2"/>
            <a:endCxn id="15" idx="0"/>
          </p:cNvCxnSpPr>
          <p:nvPr/>
        </p:nvCxnSpPr>
        <p:spPr>
          <a:xfrm>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 idx="2"/>
            <a:endCxn id="14" idx="0"/>
          </p:cNvCxnSpPr>
          <p:nvPr/>
        </p:nvCxnSpPr>
        <p:spPr>
          <a:xfrm>
            <a:off x="2487457"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 idx="2"/>
            <a:endCxn id="15" idx="0"/>
          </p:cNvCxnSpPr>
          <p:nvPr/>
        </p:nvCxnSpPr>
        <p:spPr>
          <a:xfrm>
            <a:off x="3856441"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 idx="2"/>
            <a:endCxn id="14" idx="0"/>
          </p:cNvCxnSpPr>
          <p:nvPr/>
        </p:nvCxnSpPr>
        <p:spPr>
          <a:xfrm flipH="1">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 idx="2"/>
            <a:endCxn id="17" idx="0"/>
          </p:cNvCxnSpPr>
          <p:nvPr/>
        </p:nvCxnSpPr>
        <p:spPr>
          <a:xfrm>
            <a:off x="5225425" y="4696936"/>
            <a:ext cx="1368984" cy="69004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 idx="2"/>
            <a:endCxn id="16" idx="0"/>
          </p:cNvCxnSpPr>
          <p:nvPr/>
        </p:nvCxnSpPr>
        <p:spPr>
          <a:xfrm>
            <a:off x="5225425"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 idx="2"/>
            <a:endCxn id="17" idx="0"/>
          </p:cNvCxnSpPr>
          <p:nvPr/>
        </p:nvCxnSpPr>
        <p:spPr>
          <a:xfrm>
            <a:off x="6594409"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 idx="2"/>
            <a:endCxn id="16" idx="0"/>
          </p:cNvCxnSpPr>
          <p:nvPr/>
        </p:nvCxnSpPr>
        <p:spPr>
          <a:xfrm flipH="1">
            <a:off x="5225425"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7" idx="2"/>
            <a:endCxn id="33" idx="0"/>
          </p:cNvCxnSpPr>
          <p:nvPr/>
        </p:nvCxnSpPr>
        <p:spPr>
          <a:xfrm flipH="1">
            <a:off x="6594408" y="6010967"/>
            <a:ext cx="1" cy="26816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2" name="Rectangle 51"/>
          <p:cNvSpPr/>
          <p:nvPr/>
        </p:nvSpPr>
        <p:spPr>
          <a:xfrm>
            <a:off x="6190867" y="6260325"/>
            <a:ext cx="807082"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Mob</a:t>
            </a:r>
            <a:r>
              <a:rPr lang="en-US" dirty="0" smtClean="0"/>
              <a:t> A</a:t>
            </a:r>
            <a:endParaRPr lang="en-US" dirty="0"/>
          </a:p>
        </p:txBody>
      </p:sp>
      <p:sp>
        <p:nvSpPr>
          <p:cNvPr id="53" name="Down Arrow 52"/>
          <p:cNvSpPr/>
          <p:nvPr/>
        </p:nvSpPr>
        <p:spPr>
          <a:xfrm rot="10800000">
            <a:off x="6558116" y="3416795"/>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7529097" y="3499925"/>
            <a:ext cx="1669240" cy="369332"/>
          </a:xfrm>
          <a:prstGeom prst="rect">
            <a:avLst/>
          </a:prstGeom>
          <a:noFill/>
        </p:spPr>
        <p:txBody>
          <a:bodyPr wrap="none" rtlCol="0">
            <a:spAutoFit/>
          </a:bodyPr>
          <a:lstStyle/>
          <a:p>
            <a:r>
              <a:rPr lang="en-US" dirty="0" smtClean="0"/>
              <a:t>Flood </a:t>
            </a:r>
            <a:r>
              <a:rPr lang="en-US" dirty="0" smtClean="0"/>
              <a:t>reduction</a:t>
            </a:r>
            <a:endParaRPr lang="en-US" dirty="0"/>
          </a:p>
        </p:txBody>
      </p:sp>
      <p:sp>
        <p:nvSpPr>
          <p:cNvPr id="58" name="Down Arrow 57"/>
          <p:cNvSpPr/>
          <p:nvPr/>
        </p:nvSpPr>
        <p:spPr>
          <a:xfrm rot="10800000">
            <a:off x="5036619" y="3405756"/>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Down Arrow 62"/>
          <p:cNvSpPr/>
          <p:nvPr/>
        </p:nvSpPr>
        <p:spPr>
          <a:xfrm rot="6895017">
            <a:off x="5528915" y="4734851"/>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p:nvPr/>
        </p:nvCxnSpPr>
        <p:spPr>
          <a:xfrm flipH="1">
            <a:off x="2487457" y="3409700"/>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7" idx="2"/>
          </p:cNvCxnSpPr>
          <p:nvPr/>
        </p:nvCxnSpPr>
        <p:spPr>
          <a:xfrm flipH="1">
            <a:off x="3856442" y="3409700"/>
            <a:ext cx="2698722" cy="66324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804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riped Right Arrow 1"/>
          <p:cNvSpPr/>
          <p:nvPr/>
        </p:nvSpPr>
        <p:spPr>
          <a:xfrm>
            <a:off x="5898852" y="6279132"/>
            <a:ext cx="1455259" cy="37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969427"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S1</a:t>
            </a:r>
            <a:endParaRPr lang="en-US" dirty="0"/>
          </a:p>
        </p:txBody>
      </p:sp>
      <p:sp>
        <p:nvSpPr>
          <p:cNvPr id="5" name="Rectangle 4"/>
          <p:cNvSpPr/>
          <p:nvPr/>
        </p:nvSpPr>
        <p:spPr>
          <a:xfrm>
            <a:off x="3377656"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S2</a:t>
            </a:r>
            <a:endParaRPr lang="en-US" dirty="0"/>
          </a:p>
        </p:txBody>
      </p:sp>
      <p:sp>
        <p:nvSpPr>
          <p:cNvPr id="6" name="Rectangle 5"/>
          <p:cNvSpPr/>
          <p:nvPr/>
        </p:nvSpPr>
        <p:spPr>
          <a:xfrm>
            <a:off x="4707395"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S3</a:t>
            </a:r>
            <a:endParaRPr lang="en-US" dirty="0"/>
          </a:p>
        </p:txBody>
      </p:sp>
      <p:sp>
        <p:nvSpPr>
          <p:cNvPr id="7" name="Rectangle 6"/>
          <p:cNvSpPr/>
          <p:nvPr/>
        </p:nvSpPr>
        <p:spPr>
          <a:xfrm>
            <a:off x="6076379" y="2785710"/>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S4</a:t>
            </a:r>
            <a:endParaRPr lang="en-US" dirty="0"/>
          </a:p>
        </p:txBody>
      </p:sp>
      <p:sp>
        <p:nvSpPr>
          <p:cNvPr id="8" name="Rectangle 7"/>
          <p:cNvSpPr/>
          <p:nvPr/>
        </p:nvSpPr>
        <p:spPr>
          <a:xfrm>
            <a:off x="2008672"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9" name="Rectangle 8"/>
          <p:cNvSpPr/>
          <p:nvPr/>
        </p:nvSpPr>
        <p:spPr>
          <a:xfrm>
            <a:off x="3377656"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0" name="Rectangle 9"/>
          <p:cNvSpPr/>
          <p:nvPr/>
        </p:nvSpPr>
        <p:spPr>
          <a:xfrm>
            <a:off x="4746640"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M3</a:t>
            </a:r>
            <a:endParaRPr lang="en-US" dirty="0"/>
          </a:p>
        </p:txBody>
      </p:sp>
      <p:sp>
        <p:nvSpPr>
          <p:cNvPr id="11" name="Rectangle 10"/>
          <p:cNvSpPr/>
          <p:nvPr/>
        </p:nvSpPr>
        <p:spPr>
          <a:xfrm>
            <a:off x="6115624" y="4072946"/>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M4</a:t>
            </a:r>
            <a:endParaRPr lang="en-US" dirty="0"/>
          </a:p>
        </p:txBody>
      </p:sp>
      <p:sp>
        <p:nvSpPr>
          <p:cNvPr id="14" name="Rectangle 13"/>
          <p:cNvSpPr/>
          <p:nvPr/>
        </p:nvSpPr>
        <p:spPr>
          <a:xfrm>
            <a:off x="2008672"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L1</a:t>
            </a:r>
            <a:endParaRPr lang="en-US" dirty="0"/>
          </a:p>
        </p:txBody>
      </p:sp>
      <p:sp>
        <p:nvSpPr>
          <p:cNvPr id="15" name="Rectangle 14"/>
          <p:cNvSpPr/>
          <p:nvPr/>
        </p:nvSpPr>
        <p:spPr>
          <a:xfrm>
            <a:off x="3377656"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L2</a:t>
            </a:r>
            <a:endParaRPr lang="en-US" dirty="0"/>
          </a:p>
        </p:txBody>
      </p:sp>
      <p:sp>
        <p:nvSpPr>
          <p:cNvPr id="16" name="Rectangle 15"/>
          <p:cNvSpPr/>
          <p:nvPr/>
        </p:nvSpPr>
        <p:spPr>
          <a:xfrm>
            <a:off x="4746640"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L3</a:t>
            </a:r>
            <a:endParaRPr lang="en-US" dirty="0"/>
          </a:p>
        </p:txBody>
      </p:sp>
      <p:sp>
        <p:nvSpPr>
          <p:cNvPr id="17" name="Rectangle 16"/>
          <p:cNvSpPr/>
          <p:nvPr/>
        </p:nvSpPr>
        <p:spPr>
          <a:xfrm>
            <a:off x="6115624" y="5386977"/>
            <a:ext cx="957569" cy="623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L4</a:t>
            </a:r>
            <a:endParaRPr lang="en-US" dirty="0"/>
          </a:p>
        </p:txBody>
      </p:sp>
      <p:sp>
        <p:nvSpPr>
          <p:cNvPr id="23" name="TextBox 22"/>
          <p:cNvSpPr txBox="1"/>
          <p:nvPr/>
        </p:nvSpPr>
        <p:spPr>
          <a:xfrm>
            <a:off x="379006" y="5514306"/>
            <a:ext cx="1335943" cy="369332"/>
          </a:xfrm>
          <a:prstGeom prst="rect">
            <a:avLst/>
          </a:prstGeom>
          <a:noFill/>
        </p:spPr>
        <p:txBody>
          <a:bodyPr wrap="none" rtlCol="0">
            <a:spAutoFit/>
          </a:bodyPr>
          <a:lstStyle/>
          <a:p>
            <a:r>
              <a:rPr lang="en-US" dirty="0" smtClean="0"/>
              <a:t>Leaves (L=0)</a:t>
            </a:r>
            <a:endParaRPr lang="en-US" dirty="0"/>
          </a:p>
        </p:txBody>
      </p:sp>
      <p:sp>
        <p:nvSpPr>
          <p:cNvPr id="26" name="TextBox 25"/>
          <p:cNvSpPr txBox="1"/>
          <p:nvPr/>
        </p:nvSpPr>
        <p:spPr>
          <a:xfrm>
            <a:off x="462433" y="2879244"/>
            <a:ext cx="1226618" cy="369332"/>
          </a:xfrm>
          <a:prstGeom prst="rect">
            <a:avLst/>
          </a:prstGeom>
          <a:noFill/>
        </p:spPr>
        <p:txBody>
          <a:bodyPr wrap="none" rtlCol="0">
            <a:spAutoFit/>
          </a:bodyPr>
          <a:lstStyle/>
          <a:p>
            <a:r>
              <a:rPr lang="en-US" dirty="0" smtClean="0"/>
              <a:t>Spine (L=2)</a:t>
            </a:r>
            <a:endParaRPr lang="en-US" dirty="0"/>
          </a:p>
        </p:txBody>
      </p:sp>
      <p:sp>
        <p:nvSpPr>
          <p:cNvPr id="36" name="Content Placeholder 2"/>
          <p:cNvSpPr>
            <a:spLocks noGrp="1"/>
          </p:cNvSpPr>
          <p:nvPr>
            <p:ph idx="1"/>
          </p:nvPr>
        </p:nvSpPr>
        <p:spPr>
          <a:xfrm>
            <a:off x="431691" y="329209"/>
            <a:ext cx="10941733" cy="2033821"/>
          </a:xfrm>
        </p:spPr>
        <p:txBody>
          <a:bodyPr>
            <a:noAutofit/>
          </a:bodyPr>
          <a:lstStyle/>
          <a:p>
            <a:pPr marL="0" indent="0">
              <a:buNone/>
            </a:pPr>
            <a:endParaRPr lang="en-US" sz="1800" dirty="0" smtClean="0"/>
          </a:p>
          <a:p>
            <a:pPr marL="0" indent="0">
              <a:buNone/>
            </a:pPr>
            <a:r>
              <a:rPr lang="en-US" sz="1800" dirty="0" smtClean="0"/>
              <a:t>the </a:t>
            </a:r>
            <a:r>
              <a:rPr lang="en-US" sz="1800" dirty="0" smtClean="0"/>
              <a:t>selected spine nodes need to </a:t>
            </a:r>
            <a:r>
              <a:rPr lang="en-US" sz="1800" dirty="0" smtClean="0"/>
              <a:t>disaggregate </a:t>
            </a:r>
            <a:r>
              <a:rPr lang="en-US" sz="1800" dirty="0" smtClean="0"/>
              <a:t>to be the ones getting the traffic</a:t>
            </a:r>
            <a:endParaRPr lang="en-US" sz="1800" dirty="0" smtClean="0"/>
          </a:p>
        </p:txBody>
      </p:sp>
      <p:sp>
        <p:nvSpPr>
          <p:cNvPr id="37" name="TextBox 36"/>
          <p:cNvSpPr txBox="1"/>
          <p:nvPr/>
        </p:nvSpPr>
        <p:spPr>
          <a:xfrm>
            <a:off x="506606" y="4161890"/>
            <a:ext cx="1080745" cy="369332"/>
          </a:xfrm>
          <a:prstGeom prst="rect">
            <a:avLst/>
          </a:prstGeom>
          <a:noFill/>
        </p:spPr>
        <p:txBody>
          <a:bodyPr wrap="none" rtlCol="0">
            <a:spAutoFit/>
          </a:bodyPr>
          <a:lstStyle/>
          <a:p>
            <a:r>
              <a:rPr lang="en-US" dirty="0" smtClean="0"/>
              <a:t>Mid (L=1)</a:t>
            </a:r>
            <a:endParaRPr lang="en-US" dirty="0"/>
          </a:p>
        </p:txBody>
      </p:sp>
      <p:cxnSp>
        <p:nvCxnSpPr>
          <p:cNvPr id="28" name="Straight Connector 27"/>
          <p:cNvCxnSpPr>
            <a:endCxn id="9" idx="0"/>
          </p:cNvCxnSpPr>
          <p:nvPr/>
        </p:nvCxnSpPr>
        <p:spPr>
          <a:xfrm>
            <a:off x="2457889" y="3409700"/>
            <a:ext cx="1398552"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a:endCxn id="11" idx="0"/>
          </p:cNvCxnSpPr>
          <p:nvPr/>
        </p:nvCxnSpPr>
        <p:spPr>
          <a:xfrm>
            <a:off x="2448212" y="3409700"/>
            <a:ext cx="4146197"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 idx="2"/>
            <a:endCxn id="10" idx="0"/>
          </p:cNvCxnSpPr>
          <p:nvPr/>
        </p:nvCxnSpPr>
        <p:spPr>
          <a:xfrm>
            <a:off x="2448212" y="3409700"/>
            <a:ext cx="2777213"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 idx="2"/>
            <a:endCxn id="8" idx="0"/>
          </p:cNvCxnSpPr>
          <p:nvPr/>
        </p:nvCxnSpPr>
        <p:spPr>
          <a:xfrm>
            <a:off x="2448212"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 idx="2"/>
            <a:endCxn id="9" idx="0"/>
          </p:cNvCxnSpPr>
          <p:nvPr/>
        </p:nvCxnSpPr>
        <p:spPr>
          <a:xfrm>
            <a:off x="3856441" y="3409700"/>
            <a:ext cx="0"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 idx="2"/>
            <a:endCxn id="11" idx="0"/>
          </p:cNvCxnSpPr>
          <p:nvPr/>
        </p:nvCxnSpPr>
        <p:spPr>
          <a:xfrm>
            <a:off x="3856441" y="3409700"/>
            <a:ext cx="2737968" cy="66324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 idx="2"/>
            <a:endCxn id="10" idx="0"/>
          </p:cNvCxnSpPr>
          <p:nvPr/>
        </p:nvCxnSpPr>
        <p:spPr>
          <a:xfrm>
            <a:off x="3856441"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 idx="2"/>
            <a:endCxn id="8" idx="0"/>
          </p:cNvCxnSpPr>
          <p:nvPr/>
        </p:nvCxnSpPr>
        <p:spPr>
          <a:xfrm flipH="1">
            <a:off x="2487457" y="3409700"/>
            <a:ext cx="1368984"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 idx="2"/>
            <a:endCxn id="9" idx="0"/>
          </p:cNvCxnSpPr>
          <p:nvPr/>
        </p:nvCxnSpPr>
        <p:spPr>
          <a:xfrm flipH="1">
            <a:off x="3856441"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11" idx="0"/>
          </p:cNvCxnSpPr>
          <p:nvPr/>
        </p:nvCxnSpPr>
        <p:spPr>
          <a:xfrm>
            <a:off x="5109979" y="3291903"/>
            <a:ext cx="1484430" cy="781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 idx="2"/>
            <a:endCxn id="10" idx="0"/>
          </p:cNvCxnSpPr>
          <p:nvPr/>
        </p:nvCxnSpPr>
        <p:spPr>
          <a:xfrm>
            <a:off x="5186180"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 idx="2"/>
            <a:endCxn id="8" idx="0"/>
          </p:cNvCxnSpPr>
          <p:nvPr/>
        </p:nvCxnSpPr>
        <p:spPr>
          <a:xfrm flipH="1">
            <a:off x="2487457"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 idx="2"/>
            <a:endCxn id="11" idx="0"/>
          </p:cNvCxnSpPr>
          <p:nvPr/>
        </p:nvCxnSpPr>
        <p:spPr>
          <a:xfrm>
            <a:off x="6555164" y="3409700"/>
            <a:ext cx="39245"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 idx="2"/>
            <a:endCxn id="10" idx="0"/>
          </p:cNvCxnSpPr>
          <p:nvPr/>
        </p:nvCxnSpPr>
        <p:spPr>
          <a:xfrm flipH="1">
            <a:off x="5225425" y="3409700"/>
            <a:ext cx="1329739"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 idx="2"/>
            <a:endCxn id="15" idx="0"/>
          </p:cNvCxnSpPr>
          <p:nvPr/>
        </p:nvCxnSpPr>
        <p:spPr>
          <a:xfrm>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8" idx="2"/>
            <a:endCxn id="14" idx="0"/>
          </p:cNvCxnSpPr>
          <p:nvPr/>
        </p:nvCxnSpPr>
        <p:spPr>
          <a:xfrm>
            <a:off x="2487457"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 idx="2"/>
            <a:endCxn id="15" idx="0"/>
          </p:cNvCxnSpPr>
          <p:nvPr/>
        </p:nvCxnSpPr>
        <p:spPr>
          <a:xfrm>
            <a:off x="3856441"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 idx="2"/>
            <a:endCxn id="14" idx="0"/>
          </p:cNvCxnSpPr>
          <p:nvPr/>
        </p:nvCxnSpPr>
        <p:spPr>
          <a:xfrm flipH="1">
            <a:off x="2487457"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 idx="2"/>
            <a:endCxn id="17" idx="0"/>
          </p:cNvCxnSpPr>
          <p:nvPr/>
        </p:nvCxnSpPr>
        <p:spPr>
          <a:xfrm>
            <a:off x="5225425" y="4696936"/>
            <a:ext cx="1368984" cy="69004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 idx="2"/>
            <a:endCxn id="16" idx="0"/>
          </p:cNvCxnSpPr>
          <p:nvPr/>
        </p:nvCxnSpPr>
        <p:spPr>
          <a:xfrm>
            <a:off x="5225425"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1" idx="2"/>
            <a:endCxn id="17" idx="0"/>
          </p:cNvCxnSpPr>
          <p:nvPr/>
        </p:nvCxnSpPr>
        <p:spPr>
          <a:xfrm>
            <a:off x="6594409" y="4696936"/>
            <a:ext cx="0"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1" idx="2"/>
            <a:endCxn id="16" idx="0"/>
          </p:cNvCxnSpPr>
          <p:nvPr/>
        </p:nvCxnSpPr>
        <p:spPr>
          <a:xfrm flipH="1">
            <a:off x="5225425" y="4696936"/>
            <a:ext cx="1368984" cy="690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7" idx="2"/>
            <a:endCxn id="33" idx="0"/>
          </p:cNvCxnSpPr>
          <p:nvPr/>
        </p:nvCxnSpPr>
        <p:spPr>
          <a:xfrm flipH="1">
            <a:off x="6594408" y="6010967"/>
            <a:ext cx="1" cy="268165"/>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2" name="Rectangle 51"/>
          <p:cNvSpPr/>
          <p:nvPr/>
        </p:nvSpPr>
        <p:spPr>
          <a:xfrm>
            <a:off x="6190867" y="6260325"/>
            <a:ext cx="807082" cy="421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Mob</a:t>
            </a:r>
            <a:r>
              <a:rPr lang="en-US" dirty="0" smtClean="0"/>
              <a:t> A</a:t>
            </a:r>
            <a:endParaRPr lang="en-US" dirty="0"/>
          </a:p>
        </p:txBody>
      </p:sp>
      <p:sp>
        <p:nvSpPr>
          <p:cNvPr id="53" name="Down Arrow 52"/>
          <p:cNvSpPr/>
          <p:nvPr/>
        </p:nvSpPr>
        <p:spPr>
          <a:xfrm>
            <a:off x="5066834" y="3451314"/>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7095223" y="3499925"/>
            <a:ext cx="1396344" cy="369332"/>
          </a:xfrm>
          <a:prstGeom prst="rect">
            <a:avLst/>
          </a:prstGeom>
          <a:noFill/>
        </p:spPr>
        <p:txBody>
          <a:bodyPr wrap="none" rtlCol="0">
            <a:spAutoFit/>
          </a:bodyPr>
          <a:lstStyle/>
          <a:p>
            <a:r>
              <a:rPr lang="en-US" dirty="0" smtClean="0"/>
              <a:t>Disaggregate</a:t>
            </a:r>
            <a:endParaRPr lang="en-US" dirty="0"/>
          </a:p>
        </p:txBody>
      </p:sp>
      <p:sp>
        <p:nvSpPr>
          <p:cNvPr id="66" name="Down Arrow 65"/>
          <p:cNvSpPr/>
          <p:nvPr/>
        </p:nvSpPr>
        <p:spPr>
          <a:xfrm rot="4611656">
            <a:off x="3693659" y="3412567"/>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Connector 94"/>
          <p:cNvCxnSpPr/>
          <p:nvPr/>
        </p:nvCxnSpPr>
        <p:spPr>
          <a:xfrm flipH="1">
            <a:off x="2487457" y="3423919"/>
            <a:ext cx="4067707" cy="663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7" idx="2"/>
            <a:endCxn id="9" idx="0"/>
          </p:cNvCxnSpPr>
          <p:nvPr/>
        </p:nvCxnSpPr>
        <p:spPr>
          <a:xfrm flipH="1">
            <a:off x="3856441" y="3409700"/>
            <a:ext cx="2698723" cy="663246"/>
          </a:xfrm>
          <a:prstGeom prst="line">
            <a:avLst/>
          </a:prstGeom>
        </p:spPr>
        <p:style>
          <a:lnRef idx="1">
            <a:schemeClr val="accent1"/>
          </a:lnRef>
          <a:fillRef idx="0">
            <a:schemeClr val="accent1"/>
          </a:fillRef>
          <a:effectRef idx="0">
            <a:schemeClr val="accent1"/>
          </a:effectRef>
          <a:fontRef idx="minor">
            <a:schemeClr val="tx1"/>
          </a:fontRef>
        </p:style>
      </p:cxnSp>
      <p:sp>
        <p:nvSpPr>
          <p:cNvPr id="78" name="Down Arrow 77"/>
          <p:cNvSpPr/>
          <p:nvPr/>
        </p:nvSpPr>
        <p:spPr>
          <a:xfrm>
            <a:off x="6556652" y="3436217"/>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Down Arrow 78"/>
          <p:cNvSpPr/>
          <p:nvPr/>
        </p:nvSpPr>
        <p:spPr>
          <a:xfrm rot="3522133">
            <a:off x="5879686" y="3428782"/>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Down Arrow 79"/>
          <p:cNvSpPr/>
          <p:nvPr/>
        </p:nvSpPr>
        <p:spPr>
          <a:xfrm rot="3522133">
            <a:off x="4464196" y="3452416"/>
            <a:ext cx="592594" cy="6082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0864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5918</TotalTime>
  <Words>956</Words>
  <Application>Microsoft Office PowerPoint</Application>
  <PresentationFormat>Widescreen</PresentationFormat>
  <Paragraphs>191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Courier New</vt:lpstr>
      <vt:lpstr>Office Theme</vt:lpstr>
      <vt:lpstr>Mobility in RIFT</vt:lpstr>
      <vt:lpstr>New requirement from London  (added in draft-ietf-rift-01)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Cisco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Pascal Thubert (pthubert)</dc:creator>
  <cp:lastModifiedBy>Pascal Thubert (pthubert)</cp:lastModifiedBy>
  <cp:revision>213</cp:revision>
  <dcterms:created xsi:type="dcterms:W3CDTF">2018-04-13T13:21:23Z</dcterms:created>
  <dcterms:modified xsi:type="dcterms:W3CDTF">2018-05-02T13:31:08Z</dcterms:modified>
</cp:coreProperties>
</file>