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" ContentType="image/tiff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6"/>
  </p:notesMasterIdLst>
  <p:sldIdLst>
    <p:sldId id="288" r:id="rId2"/>
    <p:sldId id="289" r:id="rId3"/>
    <p:sldId id="305" r:id="rId4"/>
    <p:sldId id="306" r:id="rId5"/>
    <p:sldId id="308" r:id="rId6"/>
    <p:sldId id="307" r:id="rId7"/>
    <p:sldId id="309" r:id="rId8"/>
    <p:sldId id="320" r:id="rId9"/>
    <p:sldId id="315" r:id="rId10"/>
    <p:sldId id="310" r:id="rId11"/>
    <p:sldId id="311" r:id="rId12"/>
    <p:sldId id="312" r:id="rId13"/>
    <p:sldId id="314" r:id="rId14"/>
    <p:sldId id="318" r:id="rId15"/>
    <p:sldId id="313" r:id="rId16"/>
    <p:sldId id="316" r:id="rId17"/>
    <p:sldId id="317" r:id="rId18"/>
    <p:sldId id="319" r:id="rId19"/>
    <p:sldId id="301" r:id="rId20"/>
    <p:sldId id="321" r:id="rId21"/>
    <p:sldId id="322" r:id="rId22"/>
    <p:sldId id="323" r:id="rId23"/>
    <p:sldId id="324" r:id="rId24"/>
    <p:sldId id="325" r:id="rId25"/>
  </p:sldIdLst>
  <p:sldSz cx="9144000" cy="6858000" type="screen4x3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charset="0"/>
        <a:ea typeface="+mn-ea"/>
        <a:cs typeface="+mn-cs"/>
      </a:defRPr>
    </a:lvl1pPr>
    <a:lvl2pPr marL="742950" indent="-285750"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charset="0"/>
        <a:ea typeface="+mn-ea"/>
        <a:cs typeface="+mn-cs"/>
      </a:defRPr>
    </a:lvl2pPr>
    <a:lvl3pPr marL="1143000" indent="-228600"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charset="0"/>
        <a:ea typeface="+mn-ea"/>
        <a:cs typeface="+mn-cs"/>
      </a:defRPr>
    </a:lvl3pPr>
    <a:lvl4pPr marL="1600200" indent="-228600"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charset="0"/>
        <a:ea typeface="+mn-ea"/>
        <a:cs typeface="+mn-cs"/>
      </a:defRPr>
    </a:lvl4pPr>
    <a:lvl5pPr marL="2057400" indent="-228600" algn="l" defTabSz="457200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53"/>
    <p:restoredTop sz="94605"/>
  </p:normalViewPr>
  <p:slideViewPr>
    <p:cSldViewPr>
      <p:cViewPr varScale="1">
        <p:scale>
          <a:sx n="170" d="100"/>
          <a:sy n="170" d="100"/>
        </p:scale>
        <p:origin x="1864" y="176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39" d="100"/>
          <a:sy n="139" d="100"/>
        </p:scale>
        <p:origin x="4680" y="16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notesMaster" Target="notesMasters/notesMaster1.xml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36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50" name="AutoShape 2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2968625" cy="454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</a:defRPr>
            </a:lvl1pPr>
          </a:lstStyle>
          <a:p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/>
          </p:nvPr>
        </p:nvSpPr>
        <p:spPr bwMode="auto">
          <a:xfrm>
            <a:off x="3884613" y="0"/>
            <a:ext cx="2968625" cy="454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</a:defRPr>
            </a:lvl1pPr>
          </a:lstStyle>
          <a:p>
            <a:endParaRPr lang="en-US"/>
          </a:p>
        </p:txBody>
      </p:sp>
      <p:sp>
        <p:nvSpPr>
          <p:cNvPr id="2053" name="Rectangle 5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68825" cy="342582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054" name="Rectangle 6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3225" cy="41116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ftr"/>
          </p:nvPr>
        </p:nvSpPr>
        <p:spPr bwMode="auto">
          <a:xfrm>
            <a:off x="0" y="8685213"/>
            <a:ext cx="2968625" cy="454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</a:defRPr>
            </a:lvl1pPr>
          </a:lstStyle>
          <a:p>
            <a:endParaRPr lang="en-US"/>
          </a:p>
        </p:txBody>
      </p:sp>
      <p:sp>
        <p:nvSpPr>
          <p:cNvPr id="2056" name="Rectangle 8"/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8685213"/>
            <a:ext cx="2968625" cy="454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rgbClr val="000000"/>
                </a:solidFill>
              </a:defRPr>
            </a:lvl1pPr>
          </a:lstStyle>
          <a:p>
            <a:fld id="{6DF559FF-E3B5-43D3-9A0C-D3A07E72013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701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6DF559FF-E3B5-43D3-9A0C-D3A07E72013F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654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  <a:defRPr/>
            </a:pPr>
            <a:r>
              <a:rPr lang="en-US" sz="1200" kern="1200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./bin/rift-environ -r </a:t>
            </a:r>
            <a:r>
              <a:rPr lang="en-US" sz="1200" kern="1200" dirty="0" err="1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redis</a:t>
            </a:r>
            <a:r>
              <a:rPr lang="en-US" sz="1200" kern="1200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://127.0.0.1/ -</a:t>
            </a:r>
            <a:r>
              <a:rPr lang="en-US" sz="1200" kern="1200" dirty="0" err="1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vv</a:t>
            </a:r>
            <a:r>
              <a:rPr lang="en-US" sz="1200" kern="1200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 -R 2 topology -DD topology/interim-rfc-2x2x2-example.yaml &gt;/</a:t>
            </a:r>
            <a:r>
              <a:rPr lang="en-US" sz="1200" kern="1200" dirty="0" err="1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tmp</a:t>
            </a:r>
            <a:r>
              <a:rPr lang="en-US" sz="1200" kern="1200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/</a:t>
            </a:r>
            <a:r>
              <a:rPr lang="en-US" sz="1200" kern="1200" dirty="0" err="1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interim.dump</a:t>
            </a:r>
            <a:endParaRPr lang="en-US" sz="1200" kern="1200" dirty="0" smtClean="0">
              <a:solidFill>
                <a:srgbClr val="000000"/>
              </a:solidFill>
              <a:effectLst/>
              <a:latin typeface="Times New Roman" pitchFamily="18" charset="0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6DF559FF-E3B5-43D3-9A0C-D3A07E72013F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7573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  <a:defRPr/>
            </a:pPr>
            <a:r>
              <a:rPr lang="en-US" sz="1200" kern="1200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./bin/rift-environ -c -</a:t>
            </a:r>
            <a:r>
              <a:rPr lang="en-US" sz="1200" kern="1200" dirty="0" err="1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vvv</a:t>
            </a:r>
            <a:r>
              <a:rPr lang="en-US" sz="1200" kern="1200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 -</a:t>
            </a:r>
            <a:r>
              <a:rPr lang="en-US" sz="1200" kern="1200" dirty="0" err="1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Clies</a:t>
            </a:r>
            <a:r>
              <a:rPr lang="en-US" sz="1200" kern="1200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 -</a:t>
            </a:r>
            <a:r>
              <a:rPr lang="en-US" sz="1200" kern="1200" dirty="0" err="1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Elies,io</a:t>
            </a:r>
            <a:r>
              <a:rPr lang="en-US" sz="1200" kern="1200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 -Nnode_111 -P"if_111_21-&gt;0.0.0.0:20004" -R 2 topology -DD topology/interim-rfc-2x2x2-example.yaml &gt;/</a:t>
            </a:r>
            <a:r>
              <a:rPr lang="en-US" sz="1200" kern="1200" dirty="0" err="1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tmp</a:t>
            </a:r>
            <a:r>
              <a:rPr lang="en-US" sz="1200" kern="1200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/</a:t>
            </a:r>
            <a:r>
              <a:rPr lang="en-US" sz="1200" kern="1200" dirty="0" err="1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interim.dump</a:t>
            </a:r>
            <a:r>
              <a:rPr lang="en-US" sz="1200" kern="1200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 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6DF559FF-E3B5-43D3-9A0C-D3A07E72013F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0319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  <a:defRPr/>
            </a:pPr>
            <a:r>
              <a:rPr lang="en-US" sz="1200" kern="1200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./bin/rift-environ -c -</a:t>
            </a:r>
            <a:r>
              <a:rPr lang="en-US" sz="1200" kern="1200" dirty="0" err="1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vvv</a:t>
            </a:r>
            <a:r>
              <a:rPr lang="en-US" sz="1200" kern="1200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 -</a:t>
            </a:r>
            <a:r>
              <a:rPr lang="en-US" sz="1200" kern="1200" dirty="0" err="1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Clies</a:t>
            </a:r>
            <a:r>
              <a:rPr lang="en-US" sz="1200" kern="1200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 -</a:t>
            </a:r>
            <a:r>
              <a:rPr lang="en-US" sz="1200" kern="1200" dirty="0" err="1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Elies,io</a:t>
            </a:r>
            <a:r>
              <a:rPr lang="en-US" sz="1200" kern="1200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 -Nnode_111 -P"if_111_21-&gt;0.0.0.0:20004" -R 2 topology -DD topology/interim-rfc-2x2x2-example.yaml &gt;/</a:t>
            </a:r>
            <a:r>
              <a:rPr lang="en-US" sz="1200" kern="1200" dirty="0" err="1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tmp</a:t>
            </a:r>
            <a:r>
              <a:rPr lang="en-US" sz="1200" kern="1200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/</a:t>
            </a:r>
            <a:r>
              <a:rPr lang="en-US" sz="1200" kern="1200" dirty="0" err="1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interim.dump</a:t>
            </a:r>
            <a:r>
              <a:rPr lang="en-US" sz="1200" kern="1200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 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6DF559FF-E3B5-43D3-9A0C-D3A07E72013F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7755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time ./bin/rift-environ -c -</a:t>
            </a:r>
            <a:r>
              <a:rPr lang="en-US" sz="1200" kern="1200" dirty="0" err="1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vvv</a:t>
            </a:r>
            <a:r>
              <a:rPr lang="en-US" sz="1200" kern="1200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 -</a:t>
            </a:r>
            <a:r>
              <a:rPr lang="en-US" sz="1200" kern="1200" dirty="0" err="1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Clies</a:t>
            </a:r>
            <a:r>
              <a:rPr lang="en-US" sz="1200" kern="1200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 -</a:t>
            </a:r>
            <a:r>
              <a:rPr lang="en-US" sz="1200" kern="1200" dirty="0" err="1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Elies,io,fsm</a:t>
            </a:r>
            <a:r>
              <a:rPr lang="en-US" sz="1200" kern="1200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 -Nnode_111 -P"if_111_21-&gt;0.0.0.0:20004" -R 2 topology -DD topology/interim-rfc-2x2x2-example.yaml &gt;/</a:t>
            </a:r>
            <a:r>
              <a:rPr lang="en-US" sz="1200" kern="1200" dirty="0" err="1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tmp</a:t>
            </a:r>
            <a:r>
              <a:rPr lang="en-US" sz="1200" kern="1200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/</a:t>
            </a:r>
            <a:r>
              <a:rPr lang="en-US" sz="1200" kern="1200" dirty="0" err="1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interim.dump</a:t>
            </a:r>
            <a:r>
              <a:rPr lang="en-US" sz="1200" kern="1200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 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6DF559FF-E3B5-43D3-9A0C-D3A07E72013F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093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  <a:defRPr/>
            </a:pPr>
            <a:r>
              <a:rPr lang="en-US" sz="1200" kern="1200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time ./bin/rift-environ -c -</a:t>
            </a:r>
            <a:r>
              <a:rPr lang="en-US" sz="1200" kern="1200" dirty="0" err="1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vvv</a:t>
            </a:r>
            <a:r>
              <a:rPr lang="en-US" sz="1200" kern="1200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 -</a:t>
            </a:r>
            <a:r>
              <a:rPr lang="en-US" sz="1200" kern="1200" dirty="0" err="1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Cflood</a:t>
            </a:r>
            <a:r>
              <a:rPr lang="en-US" sz="1200" kern="1200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 -</a:t>
            </a:r>
            <a:r>
              <a:rPr lang="en-US" sz="1200" kern="1200" dirty="0" err="1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Eties,io</a:t>
            </a:r>
            <a:r>
              <a:rPr lang="en-US" sz="1200" kern="1200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 -Nnode_111 -P"if_111_21-&gt;0.0.0.0:20004" -R 4 topology -DD topology/interim-rfc-2x2x2-example.yaml &gt;/</a:t>
            </a:r>
            <a:r>
              <a:rPr lang="en-US" sz="1200" kern="1200" dirty="0" err="1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tmp</a:t>
            </a:r>
            <a:r>
              <a:rPr lang="en-US" sz="1200" kern="1200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/</a:t>
            </a:r>
            <a:r>
              <a:rPr lang="en-US" sz="1200" kern="1200" dirty="0" err="1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interim.dump</a:t>
            </a:r>
            <a:r>
              <a:rPr lang="en-US" sz="1200" kern="1200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 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6DF559FF-E3B5-43D3-9A0C-D3A07E72013F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594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  <a:defRPr/>
            </a:pPr>
            <a:r>
              <a:rPr lang="en-US" sz="1200" kern="1200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time ./bin/rift-environ -c -</a:t>
            </a:r>
            <a:r>
              <a:rPr lang="en-US" sz="1200" kern="1200" dirty="0" err="1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vvv</a:t>
            </a:r>
            <a:r>
              <a:rPr lang="en-US" sz="1200" kern="1200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 -</a:t>
            </a:r>
            <a:r>
              <a:rPr lang="en-US" sz="1200" kern="1200" dirty="0" err="1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Cflood</a:t>
            </a:r>
            <a:r>
              <a:rPr lang="en-US" sz="1200" kern="1200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 -</a:t>
            </a:r>
            <a:r>
              <a:rPr lang="en-US" sz="1200" kern="1200" dirty="0" err="1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Eties,io</a:t>
            </a:r>
            <a:r>
              <a:rPr lang="en-US" sz="1200" kern="1200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 -Nnode_111 -P"if_111_21-&gt;0.0.0.0:20004" -R 4 topology -DD topology/interim-rfc-2x2x2-example.yaml &gt;/</a:t>
            </a:r>
            <a:r>
              <a:rPr lang="en-US" sz="1200" kern="1200" dirty="0" err="1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tmp</a:t>
            </a:r>
            <a:r>
              <a:rPr lang="en-US" sz="1200" kern="1200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/</a:t>
            </a:r>
            <a:r>
              <a:rPr lang="en-US" sz="1200" kern="1200" dirty="0" err="1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interim.dump</a:t>
            </a:r>
            <a:r>
              <a:rPr lang="en-US" sz="1200" kern="1200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 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6DF559FF-E3B5-43D3-9A0C-D3A07E72013F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904339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  <a:defRPr/>
            </a:pPr>
            <a:r>
              <a:rPr lang="en-US" sz="1200" kern="1200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time ./bin/rift-environ -c -</a:t>
            </a:r>
            <a:r>
              <a:rPr lang="en-US" sz="1200" kern="1200" dirty="0" err="1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vvv</a:t>
            </a:r>
            <a:r>
              <a:rPr lang="en-US" sz="1200" kern="1200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 -</a:t>
            </a:r>
            <a:r>
              <a:rPr lang="en-US" sz="1200" kern="1200" dirty="0" err="1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Cspf,rib</a:t>
            </a:r>
            <a:r>
              <a:rPr lang="en-US" sz="1200" kern="1200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 -</a:t>
            </a:r>
            <a:r>
              <a:rPr lang="en-US" sz="1200" kern="1200" dirty="0" err="1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Ecomputations,prefixes</a:t>
            </a:r>
            <a:r>
              <a:rPr lang="en-US" sz="1200" kern="1200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 -Nnode_111  -R 4 topology -DD topology/interim-rfc-2x2x2-example.yaml &gt;/</a:t>
            </a:r>
            <a:r>
              <a:rPr lang="en-US" sz="1200" kern="1200" dirty="0" err="1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tmp</a:t>
            </a:r>
            <a:r>
              <a:rPr lang="en-US" sz="1200" kern="1200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/</a:t>
            </a:r>
            <a:r>
              <a:rPr lang="en-US" sz="1200" kern="1200" dirty="0" err="1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interim.dump</a:t>
            </a:r>
            <a:r>
              <a:rPr lang="en-US" sz="1200" kern="1200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 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6DF559FF-E3B5-43D3-9A0C-D3A07E72013F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2958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./bin/rift-environ -c -</a:t>
            </a:r>
            <a:r>
              <a:rPr lang="en-US" sz="1200" kern="1200" dirty="0" err="1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vvv</a:t>
            </a:r>
            <a:r>
              <a:rPr lang="en-US" sz="1200" kern="1200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 -</a:t>
            </a:r>
            <a:r>
              <a:rPr lang="en-US" sz="1200" kern="1200" dirty="0" err="1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Cspf</a:t>
            </a:r>
            <a:r>
              <a:rPr lang="en-US" sz="1200" kern="1200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 -</a:t>
            </a:r>
            <a:r>
              <a:rPr lang="en-US" sz="1200" kern="1200" dirty="0" err="1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Ebandwidth</a:t>
            </a:r>
            <a:r>
              <a:rPr lang="en-US" sz="1200" kern="1200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 -Nleaf_1111  -R 4 topology -DD topology/interim-rfc-2x2x2-example.yaml &gt;/</a:t>
            </a:r>
            <a:r>
              <a:rPr lang="en-US" sz="1200" kern="1200" dirty="0" err="1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tmp</a:t>
            </a:r>
            <a:r>
              <a:rPr lang="en-US" sz="1200" kern="1200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/</a:t>
            </a:r>
            <a:r>
              <a:rPr lang="en-US" sz="1200" kern="1200" dirty="0" err="1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interim.dump</a:t>
            </a:r>
            <a:r>
              <a:rPr lang="en-US" sz="1200" kern="1200" dirty="0" smtClean="0">
                <a:solidFill>
                  <a:srgbClr val="000000"/>
                </a:solidFill>
                <a:effectLst/>
                <a:latin typeface="Times New Roman" pitchFamily="18" charset="0"/>
                <a:ea typeface="+mn-ea"/>
                <a:cs typeface="+mn-cs"/>
              </a:rPr>
              <a:t> </a:t>
            </a:r>
            <a:endParaRPr lang="en-US" sz="1200" kern="1200" dirty="0">
              <a:solidFill>
                <a:srgbClr val="000000"/>
              </a:solidFill>
              <a:effectLst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fld id="{6DF559FF-E3B5-43D3-9A0C-D3A07E72013F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3916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RIFT WG Interim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May-2018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5D58B61-61DA-4386-9352-7EE747485C3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RIFT WG Interim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May-2018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373323B-2C71-44D8-B604-50B2C6E29ED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7813" y="274638"/>
            <a:ext cx="2055812" cy="58483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8213" cy="58483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RIFT WG Interim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May-2018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89B7DD3F-FCAC-4258-BDB0-858E8A19FDF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RIFT WG Interim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May-2018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BC574CD5-5407-47BA-A384-6E7607257A0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RIFT WG Interim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May-2018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52A5F379-4486-4749-8A85-1C1893127B5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522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7012" cy="4522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RIFT WG Interim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May-2018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5764632F-5CB9-49C2-A1C5-E01E98A44D5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RIFT WG Interim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May-2018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A2AF476A-30C3-412B-8332-791D0773096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RIFT WG Interim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May-2018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BF9C7B9D-6DC4-41F7-A462-6EA95B7D97B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RIFT WG Interim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May-2018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A36CDFFE-FC25-49B0-B5B0-731629DAD62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RIFT WG Interim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May-2018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54A068A9-DDAC-47F9-83AF-EF7E13DB24E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RIFT WG Interim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May-2018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F74CE3BD-C04B-4FB0-8D62-44DA55C8D11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3">
            <a:grayscl/>
            <a:alphaModFix amt="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143000"/>
          </a:xfrm>
          <a:prstGeom prst="rect">
            <a:avLst/>
          </a:prstGeom>
          <a:ln>
            <a:gradFill flip="none" rotWithShape="1">
              <a:gsLst>
                <a:gs pos="0">
                  <a:schemeClr val="bg1"/>
                </a:gs>
                <a:gs pos="48000">
                  <a:schemeClr val="accent3">
                    <a:lumMod val="97000"/>
                    <a:lumOff val="3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</a:ln>
          <a:effectLst/>
        </p:spPr>
      </p:pic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6425" cy="11398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6425" cy="45227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  <a:p>
            <a:pPr lvl="4"/>
            <a:r>
              <a:rPr lang="en-GB" smtClean="0"/>
              <a:t>Eighth Outline Level</a:t>
            </a:r>
          </a:p>
          <a:p>
            <a:pPr lvl="4"/>
            <a:r>
              <a:rPr lang="en-GB" smtClean="0"/>
              <a:t>Ninth Outline Level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457200" y="6245225"/>
            <a:ext cx="2130425" cy="5191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400"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RIFT WG Interim</a:t>
            </a:r>
            <a:endParaRPr lang="en-US" dirty="0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124200" y="6245225"/>
            <a:ext cx="2892425" cy="4730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ct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400"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May-2018</a:t>
            </a:r>
            <a:endParaRPr lang="en-U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5225"/>
            <a:ext cx="2130425" cy="4730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400">
                <a:solidFill>
                  <a:srgbClr val="000000"/>
                </a:solidFill>
              </a:defRPr>
            </a:lvl1pPr>
          </a:lstStyle>
          <a:p>
            <a:fld id="{173EBCEB-EF4D-48DE-A2C0-A83194CF8E4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45720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5720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</a:defRPr>
      </a:lvl2pPr>
      <a:lvl3pPr marL="1143000" indent="-228600" algn="ctr" defTabSz="45720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</a:defRPr>
      </a:lvl3pPr>
      <a:lvl4pPr marL="1600200" indent="-228600" algn="ctr" defTabSz="45720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</a:defRPr>
      </a:lvl4pPr>
      <a:lvl5pPr marL="2057400" indent="-228600" algn="ctr" defTabSz="45720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</a:defRPr>
      </a:lvl5pPr>
      <a:lvl6pPr marL="2514600" indent="-228600" algn="ctr" defTabSz="45720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</a:defRPr>
      </a:lvl6pPr>
      <a:lvl7pPr marL="2971800" indent="-228600" algn="ctr" defTabSz="45720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</a:defRPr>
      </a:lvl7pPr>
      <a:lvl8pPr marL="3429000" indent="-228600" algn="ctr" defTabSz="45720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</a:defRPr>
      </a:lvl8pPr>
      <a:lvl9pPr marL="3886200" indent="-228600" algn="ctr" defTabSz="457200" rtl="0" fontAlgn="base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</a:defRPr>
      </a:lvl9pPr>
    </p:titleStyle>
    <p:bodyStyle>
      <a:lvl1pPr marL="342900" indent="-342900" algn="l" defTabSz="457200" rtl="0" fontAlgn="base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</a:defRPr>
      </a:lvl2pPr>
      <a:lvl3pPr marL="1143000" indent="-228600" algn="l" defTabSz="457200" rtl="0" fontAlgn="base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</a:defRPr>
      </a:lvl3pPr>
      <a:lvl4pPr marL="1600200" indent="-228600" algn="l" defTabSz="457200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</a:defRPr>
      </a:lvl4pPr>
      <a:lvl5pPr marL="2057400" indent="-228600" algn="l" defTabSz="457200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</a:defRPr>
      </a:lvl5pPr>
      <a:lvl6pPr marL="2514600" indent="-228600" algn="l" defTabSz="457200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</a:defRPr>
      </a:lvl6pPr>
      <a:lvl7pPr marL="2971800" indent="-228600" algn="l" defTabSz="457200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</a:defRPr>
      </a:lvl7pPr>
      <a:lvl8pPr marL="3429000" indent="-228600" algn="l" defTabSz="457200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</a:defRPr>
      </a:lvl8pPr>
      <a:lvl9pPr marL="3886200" indent="-228600" algn="l" defTabSz="457200" rtl="0" fontAlgn="base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ti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457200"/>
            <a:ext cx="8226425" cy="6096000"/>
          </a:xfrm>
          <a:effectLst/>
        </p:spPr>
        <p:txBody>
          <a:bodyPr/>
          <a:lstStyle/>
          <a:p>
            <a:r>
              <a:rPr lang="en-US" b="1" dirty="0" smtClean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  <a:effectLst/>
              </a:rPr>
              <a:t>RIFT </a:t>
            </a:r>
            <a:r>
              <a:rPr lang="en-US" b="1" dirty="0" err="1" smtClean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  <a:effectLst/>
              </a:rPr>
              <a:t>De’Mystified</a:t>
            </a:r>
            <a:r>
              <a:rPr lang="en-US" b="1" dirty="0" smtClean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  <a:effectLst/>
              </a:rPr>
              <a:t> (a bit) ;-) </a:t>
            </a:r>
            <a:br>
              <a:rPr lang="en-US" b="1" dirty="0" smtClean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  <a:effectLst/>
              </a:rPr>
            </a:br>
            <a:r>
              <a:rPr lang="en-US" b="1" dirty="0" smtClean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  <a:effectLst/>
              </a:rPr>
              <a:t/>
            </a:r>
            <a:br>
              <a:rPr lang="en-US" b="1" dirty="0" smtClean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  <a:effectLst/>
              </a:rPr>
            </a:br>
            <a:r>
              <a:rPr lang="en-US" b="1" dirty="0" smtClean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  <a:effectLst/>
              </a:rPr>
              <a:t>Major RIFT Flows/Procedures on a Mini-Fabric &amp;</a:t>
            </a:r>
            <a:br>
              <a:rPr lang="en-US" b="1" dirty="0" smtClean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  <a:effectLst/>
              </a:rPr>
            </a:br>
            <a:r>
              <a:rPr lang="en-US" b="1" dirty="0" smtClean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  <a:effectLst/>
              </a:rPr>
              <a:t>Partial Update RIFT-01 Draft</a:t>
            </a:r>
            <a:br>
              <a:rPr lang="en-US" b="1" dirty="0" smtClean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  <a:effectLst/>
              </a:rPr>
            </a:br>
            <a:r>
              <a:rPr lang="en-US" b="1" dirty="0" smtClean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  <a:effectLst/>
              </a:rPr>
              <a:t>(without Mobility)</a:t>
            </a:r>
            <a:br>
              <a:rPr lang="en-US" b="1" dirty="0" smtClean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  <a:effectLst/>
              </a:rPr>
            </a:br>
            <a:r>
              <a:rPr lang="en-US" b="1" dirty="0" smtClean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  <a:effectLst/>
              </a:rPr>
              <a:t> </a:t>
            </a:r>
            <a:r>
              <a:rPr lang="en-US" b="1" dirty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  <a:effectLst/>
              </a:rPr>
              <a:t/>
            </a:r>
            <a:br>
              <a:rPr lang="en-US" b="1" dirty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  <a:effectLst/>
              </a:rPr>
            </a:br>
            <a:r>
              <a:rPr lang="en-US" sz="2000" b="1" dirty="0" smtClean="0">
                <a:ln>
                  <a:solidFill>
                    <a:schemeClr val="accent2"/>
                  </a:solidFill>
                </a:ln>
                <a:solidFill>
                  <a:schemeClr val="tx1"/>
                </a:solidFill>
                <a:effectLst/>
              </a:rPr>
              <a:t>Tony Przygienda (Juniper)</a:t>
            </a:r>
            <a:r>
              <a:rPr lang="en-US" sz="2000" b="1" dirty="0" smtClean="0">
                <a:solidFill>
                  <a:schemeClr val="tx1"/>
                </a:solidFill>
                <a:effectLst/>
              </a:rPr>
              <a:t/>
            </a:r>
            <a:br>
              <a:rPr lang="en-US" sz="2000" b="1" dirty="0" smtClean="0">
                <a:solidFill>
                  <a:schemeClr val="tx1"/>
                </a:solidFill>
                <a:effectLst/>
              </a:rPr>
            </a:br>
            <a:endParaRPr lang="en-US" b="1" dirty="0">
              <a:solidFill>
                <a:schemeClr val="tx1"/>
              </a:solidFill>
              <a:effectLst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RIFT WG Interim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US" smtClean="0"/>
              <a:t>May-2018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C574CD5-5407-47BA-A384-6E7607257A0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5768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48100" y="1143000"/>
            <a:ext cx="5410200" cy="5715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8462" y="81199"/>
            <a:ext cx="8226425" cy="639762"/>
          </a:xfrm>
        </p:spPr>
        <p:txBody>
          <a:bodyPr/>
          <a:lstStyle/>
          <a:p>
            <a:r>
              <a:rPr lang="en-US" smtClean="0"/>
              <a:t>Flooding, TIDEs &amp; TIREs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1" y="1325562"/>
            <a:ext cx="3276600" cy="4797426"/>
          </a:xfrm>
        </p:spPr>
        <p:txBody>
          <a:bodyPr/>
          <a:lstStyle/>
          <a:p>
            <a:pPr marL="457200" indent="-457200">
              <a:buFont typeface="Arial" charset="0"/>
              <a:buChar char="•"/>
            </a:pPr>
            <a:r>
              <a:rPr lang="en-US" sz="2800" dirty="0" smtClean="0"/>
              <a:t>TIDEs Describe Content (CSNP)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800" dirty="0" smtClean="0"/>
              <a:t>TIREs Request OR Confirm (PSNP)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800" dirty="0" smtClean="0"/>
              <a:t>TIEs Is Content (LSPs)</a:t>
            </a:r>
            <a:endParaRPr lang="en-US" sz="2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RIFT WG Interim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US" smtClean="0"/>
              <a:t>May-2018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C574CD5-5407-47BA-A384-6E7607257A0F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9984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1"/>
            <a:ext cx="8226425" cy="685800"/>
          </a:xfrm>
        </p:spPr>
        <p:txBody>
          <a:bodyPr/>
          <a:lstStyle/>
          <a:p>
            <a:r>
              <a:rPr lang="en-US" dirty="0" smtClean="0"/>
              <a:t>Flooding (Part 1)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RIFT WG Interim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US" smtClean="0"/>
              <a:t>May-2018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C574CD5-5407-47BA-A384-6E7607257A0F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48430" y="1219200"/>
            <a:ext cx="8843170" cy="5116533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r>
              <a:rPr lang="en-US" sz="700" dirty="0" smtClean="0"/>
              <a:t>j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peer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: if_111_21-&gt;0.0.0.0:20004</a:t>
            </a: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nodeid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: node_111</a:t>
            </a: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subsystem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: flood</a:t>
            </a: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May 01 13:48:04.073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if_111_21-&gt;0.0.0.0:20004 create flood FSM on V4(127.0.0.1:20003)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extensive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: </a:t>
            </a:r>
            <a:r>
              <a:rPr lang="en-US" sz="700" dirty="0" err="1">
                <a:solidFill>
                  <a:srgbClr val="000000"/>
                </a:solidFill>
                <a:latin typeface="Menlo-Regular" charset="0"/>
              </a:rPr>
              <a:t>io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 May 01 13:48:04.075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sent tie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Key+Life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South/22/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(NODETIETYPE)/0/2/600/0.000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 May 01 13:48:04.075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tire: same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acked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Key+Life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South/22/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(NODETIETYPE)/0/2/600/0.000 vs.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Key+Life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South/22/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(NODETIETYPE)/0/2/600/0.000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May 01 13:48:04.075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tire: processed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acks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 1 older 0 newer 0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May 01 13:48:04.157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tide generation starting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May 01 13:48:04.157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tide: sending 5 headers from TIEID { originator: 18446744073709551615,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tienr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4294967295,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tietype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(TIETYPEMAXVALUE), direction: North } to TIEID { direction: NORTH, originator: -1,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tietype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TIETYPEMAXVALUE,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tie_nr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-1 } to V4(127.0.0.1:20003)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 May 01 13:48:04.158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tie: rcvd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Key+Life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South/21/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(NODETIETYPE)/0/2/600/0.000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 May 01 13:48:04.158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tie: rcvd unknown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Key+Life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South/21/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(NODETIETYPE)/0/2/600/0.000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May 01 13:48:04.158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tie: after rcvd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Key+Life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South/21/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(NODETIETYPE)/0/2/600/0.000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ack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Some(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Key+Life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South/21/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(NODETIETYPE)/0/2/600/0.000)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tx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None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 May 01 13:48:04.158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tire: transmit our newer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Key+Life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South/111/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(NODETIETYPE)/0/0/0/0.000 vs.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Key+Life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South/111/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(NODETIETYPE)/0/4/600/0.084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 May 01 13:48:04.158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tire: transmit our newer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Key+Life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North/111/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(NODETIETYPE)/0/0/0/0.000 vs.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Key+Life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North/111/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(NODETIETYPE)/0/4/600/0.084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 May 01 13:48:04.158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tire: transmit our newer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Key+Life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North/111/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(PREFIXTIETYPE)/268435457/0/0/0.000 vs.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Key+Life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North/111/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(PREFIXTIETYPE)/268435457/1/600/0.084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May 01 13:48:04.158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tire: processed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acks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 0 older 3 newer 0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 May 01 13:48:04.158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filtered out transmission TIEID { originator: 111,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tienr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0,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tietype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(NODETIETYPE), direction: South } to 21 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de-DE" sz="700" dirty="0">
                <a:solidFill>
                  <a:srgbClr val="000000"/>
                </a:solidFill>
                <a:latin typeface="Menlo-Regular" charset="0"/>
              </a:rPr>
              <a:t>     May 01 13:48:04.158 </a:t>
            </a:r>
            <a:r>
              <a:rPr lang="de-DE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700" b="1" dirty="0" err="1">
                <a:solidFill>
                  <a:srgbClr val="000000"/>
                </a:solidFill>
                <a:latin typeface="Menlo-Bold" charset="0"/>
              </a:rPr>
              <a:t>sent</a:t>
            </a:r>
            <a:r>
              <a:rPr lang="de-DE" sz="700" b="1" dirty="0">
                <a:solidFill>
                  <a:srgbClr val="000000"/>
                </a:solidFill>
                <a:latin typeface="Menlo-Bold" charset="0"/>
              </a:rPr>
              <a:t> </a:t>
            </a:r>
            <a:r>
              <a:rPr lang="de-DE" sz="700" b="1" dirty="0" err="1">
                <a:solidFill>
                  <a:srgbClr val="000000"/>
                </a:solidFill>
                <a:latin typeface="Menlo-Bold" charset="0"/>
              </a:rPr>
              <a:t>tie</a:t>
            </a:r>
            <a:r>
              <a:rPr lang="de-DE" sz="700" b="1" dirty="0">
                <a:solidFill>
                  <a:srgbClr val="000000"/>
                </a:solidFill>
                <a:latin typeface="Menlo-Bold" charset="0"/>
              </a:rPr>
              <a:t> </a:t>
            </a:r>
            <a:r>
              <a:rPr lang="de-DE" sz="700" b="1" dirty="0" err="1">
                <a:solidFill>
                  <a:srgbClr val="000000"/>
                </a:solidFill>
                <a:latin typeface="Menlo-Bold" charset="0"/>
              </a:rPr>
              <a:t>Key+Life</a:t>
            </a:r>
            <a:r>
              <a:rPr lang="de-DE" sz="700" b="1" dirty="0">
                <a:solidFill>
                  <a:srgbClr val="000000"/>
                </a:solidFill>
                <a:latin typeface="Menlo-Bold" charset="0"/>
              </a:rPr>
              <a:t>: North/111/</a:t>
            </a:r>
            <a:r>
              <a:rPr lang="de-DE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de-DE" sz="700" b="1" dirty="0">
                <a:solidFill>
                  <a:srgbClr val="000000"/>
                </a:solidFill>
                <a:latin typeface="Menlo-Bold" charset="0"/>
              </a:rPr>
              <a:t>(PREFIXTIETYPE)/268435457/1/600/0.000</a:t>
            </a:r>
            <a:endParaRPr lang="de-DE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de-DE" sz="700" dirty="0">
                <a:solidFill>
                  <a:srgbClr val="000000"/>
                </a:solidFill>
                <a:latin typeface="Menlo-Regular" charset="0"/>
              </a:rPr>
              <a:t>     May 01 13:48:04.158 </a:t>
            </a:r>
            <a:r>
              <a:rPr lang="de-DE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700" b="1" dirty="0" err="1">
                <a:solidFill>
                  <a:srgbClr val="000000"/>
                </a:solidFill>
                <a:latin typeface="Menlo-Bold" charset="0"/>
              </a:rPr>
              <a:t>sent</a:t>
            </a:r>
            <a:r>
              <a:rPr lang="de-DE" sz="700" b="1" dirty="0">
                <a:solidFill>
                  <a:srgbClr val="000000"/>
                </a:solidFill>
                <a:latin typeface="Menlo-Bold" charset="0"/>
              </a:rPr>
              <a:t> </a:t>
            </a:r>
            <a:r>
              <a:rPr lang="de-DE" sz="700" b="1" dirty="0" err="1">
                <a:solidFill>
                  <a:srgbClr val="000000"/>
                </a:solidFill>
                <a:latin typeface="Menlo-Bold" charset="0"/>
              </a:rPr>
              <a:t>tie</a:t>
            </a:r>
            <a:r>
              <a:rPr lang="de-DE" sz="700" b="1" dirty="0">
                <a:solidFill>
                  <a:srgbClr val="000000"/>
                </a:solidFill>
                <a:latin typeface="Menlo-Bold" charset="0"/>
              </a:rPr>
              <a:t> </a:t>
            </a:r>
            <a:r>
              <a:rPr lang="de-DE" sz="700" b="1" dirty="0" err="1">
                <a:solidFill>
                  <a:srgbClr val="000000"/>
                </a:solidFill>
                <a:latin typeface="Menlo-Bold" charset="0"/>
              </a:rPr>
              <a:t>Key+Life</a:t>
            </a:r>
            <a:r>
              <a:rPr lang="de-DE" sz="700" b="1" dirty="0">
                <a:solidFill>
                  <a:srgbClr val="000000"/>
                </a:solidFill>
                <a:latin typeface="Menlo-Bold" charset="0"/>
              </a:rPr>
              <a:t>: North/111/</a:t>
            </a:r>
            <a:r>
              <a:rPr lang="de-DE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de-DE" sz="700" b="1" dirty="0">
                <a:solidFill>
                  <a:srgbClr val="000000"/>
                </a:solidFill>
                <a:latin typeface="Menlo-Bold" charset="0"/>
              </a:rPr>
              <a:t>(NODETIETYPE)/0/4/600/0.000</a:t>
            </a:r>
            <a:endParaRPr lang="de-DE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de-DE" sz="700" dirty="0">
                <a:solidFill>
                  <a:srgbClr val="000000"/>
                </a:solidFill>
                <a:latin typeface="Menlo-Regular" charset="0"/>
              </a:rPr>
              <a:t>     May 01 13:48:04.159 </a:t>
            </a:r>
            <a:r>
              <a:rPr lang="de-DE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700" b="1" dirty="0" err="1">
                <a:solidFill>
                  <a:srgbClr val="000000"/>
                </a:solidFill>
                <a:latin typeface="Menlo-Bold" charset="0"/>
              </a:rPr>
              <a:t>sent</a:t>
            </a:r>
            <a:r>
              <a:rPr lang="de-DE" sz="700" b="1" dirty="0">
                <a:solidFill>
                  <a:srgbClr val="000000"/>
                </a:solidFill>
                <a:latin typeface="Menlo-Bold" charset="0"/>
              </a:rPr>
              <a:t> </a:t>
            </a:r>
            <a:r>
              <a:rPr lang="de-DE" sz="700" b="1" dirty="0" err="1">
                <a:solidFill>
                  <a:srgbClr val="000000"/>
                </a:solidFill>
                <a:latin typeface="Menlo-Bold" charset="0"/>
              </a:rPr>
              <a:t>tie</a:t>
            </a:r>
            <a:r>
              <a:rPr lang="de-DE" sz="700" b="1" dirty="0">
                <a:solidFill>
                  <a:srgbClr val="000000"/>
                </a:solidFill>
                <a:latin typeface="Menlo-Bold" charset="0"/>
              </a:rPr>
              <a:t> </a:t>
            </a:r>
            <a:r>
              <a:rPr lang="de-DE" sz="700" b="1" dirty="0" err="1">
                <a:solidFill>
                  <a:srgbClr val="000000"/>
                </a:solidFill>
                <a:latin typeface="Menlo-Bold" charset="0"/>
              </a:rPr>
              <a:t>Key+Life</a:t>
            </a:r>
            <a:r>
              <a:rPr lang="de-DE" sz="700" b="1" dirty="0">
                <a:solidFill>
                  <a:srgbClr val="000000"/>
                </a:solidFill>
                <a:latin typeface="Menlo-Bold" charset="0"/>
              </a:rPr>
              <a:t>: North/111/</a:t>
            </a:r>
            <a:r>
              <a:rPr lang="de-DE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de-DE" sz="700" b="1" dirty="0">
                <a:solidFill>
                  <a:srgbClr val="000000"/>
                </a:solidFill>
                <a:latin typeface="Menlo-Bold" charset="0"/>
              </a:rPr>
              <a:t>(NODETIETYPE)/0/5/600/0.000</a:t>
            </a:r>
            <a:endParaRPr lang="de-DE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de-DE" sz="700" dirty="0">
                <a:solidFill>
                  <a:srgbClr val="000000"/>
                </a:solidFill>
                <a:latin typeface="Menlo-Regular" charset="0"/>
              </a:rPr>
              <a:t>     May 01 13:48:04.159 </a:t>
            </a:r>
            <a:r>
              <a:rPr lang="de-DE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700" b="1" dirty="0" err="1">
                <a:solidFill>
                  <a:srgbClr val="000000"/>
                </a:solidFill>
                <a:latin typeface="Menlo-Bold" charset="0"/>
              </a:rPr>
              <a:t>tire</a:t>
            </a:r>
            <a:r>
              <a:rPr lang="de-DE" sz="700" b="1" dirty="0">
                <a:solidFill>
                  <a:srgbClr val="000000"/>
                </a:solidFill>
                <a:latin typeface="Menlo-Bold" charset="0"/>
              </a:rPr>
              <a:t>: same </a:t>
            </a:r>
            <a:r>
              <a:rPr lang="de-DE" sz="700" b="1" dirty="0" err="1">
                <a:solidFill>
                  <a:srgbClr val="000000"/>
                </a:solidFill>
                <a:latin typeface="Menlo-Bold" charset="0"/>
              </a:rPr>
              <a:t>acked</a:t>
            </a:r>
            <a:r>
              <a:rPr lang="de-DE" sz="700" b="1" dirty="0">
                <a:solidFill>
                  <a:srgbClr val="000000"/>
                </a:solidFill>
                <a:latin typeface="Menlo-Bold" charset="0"/>
              </a:rPr>
              <a:t> </a:t>
            </a:r>
            <a:r>
              <a:rPr lang="de-DE" sz="700" b="1" dirty="0" err="1">
                <a:solidFill>
                  <a:srgbClr val="000000"/>
                </a:solidFill>
                <a:latin typeface="Menlo-Bold" charset="0"/>
              </a:rPr>
              <a:t>Key+Life</a:t>
            </a:r>
            <a:r>
              <a:rPr lang="de-DE" sz="700" b="1" dirty="0">
                <a:solidFill>
                  <a:srgbClr val="000000"/>
                </a:solidFill>
                <a:latin typeface="Menlo-Bold" charset="0"/>
              </a:rPr>
              <a:t>: North/111/</a:t>
            </a:r>
            <a:r>
              <a:rPr lang="de-DE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de-DE" sz="700" b="1" dirty="0">
                <a:solidFill>
                  <a:srgbClr val="000000"/>
                </a:solidFill>
                <a:latin typeface="Menlo-Bold" charset="0"/>
              </a:rPr>
              <a:t>(PREFIXTIETYPE)/268435457/1/600/0.000 vs. </a:t>
            </a:r>
            <a:r>
              <a:rPr lang="de-DE" sz="700" b="1" dirty="0" err="1">
                <a:solidFill>
                  <a:srgbClr val="000000"/>
                </a:solidFill>
                <a:latin typeface="Menlo-Bold" charset="0"/>
              </a:rPr>
              <a:t>Key+Life</a:t>
            </a:r>
            <a:r>
              <a:rPr lang="de-DE" sz="700" b="1" dirty="0">
                <a:solidFill>
                  <a:srgbClr val="000000"/>
                </a:solidFill>
                <a:latin typeface="Menlo-Bold" charset="0"/>
              </a:rPr>
              <a:t>: North/111/</a:t>
            </a:r>
            <a:r>
              <a:rPr lang="de-DE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de-DE" sz="700" b="1" dirty="0">
                <a:solidFill>
                  <a:srgbClr val="000000"/>
                </a:solidFill>
                <a:latin typeface="Menlo-Bold" charset="0"/>
              </a:rPr>
              <a:t>(PREFIXTIETYPE)/268435457/1/600/0.085</a:t>
            </a:r>
            <a:endParaRPr lang="de-DE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May 01 13:48:04.159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tire: processed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acks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 1 older 0 newer 0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 May 01 13:48:04.159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tire: same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acked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Key+Life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North/111/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(NODETIETYPE)/0/5/600/0.000 vs.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Key+Life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North/111/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(NODETIETYPE)/0/5/600/0.000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May 01 13:48:04.159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tire: processed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acks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 1 older 0 newer 0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 May 01 13:48:04.160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sent tie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Key+Life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North/1112/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(NODETIETYPE)/0/4/600/0.000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 May 01 13:48:04.160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tire: same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acked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Key+Life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North/1112/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(NODETIETYPE)/0/4/600/0.000 vs.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Key+Life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North/1112/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(NODETIETYPE)/0/4/600/0.000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May 01 13:48:04.160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tire: processed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acks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 1 older 0 newer 0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 May 01 13:48:04.160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sent tie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Key+Life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North/112/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(NODETIETYPE)/0/2/600/0.000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 May 01 13:48:04.161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tire: same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acked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Key+Life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North/112/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(NODETIETYPE)/0/2/600/0.000 vs.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Key+Life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North/112/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(NODETIETYPE)/0/2/600/0.001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May 01 13:48:04.161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tire: processed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acks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 1 older 0 newer 0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 May 01 13:48:04.173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filtered out transmission TIEID { originator: 112,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tienr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0,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tietype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(NODETIETYPE), direction: South } to 21 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 May 01 13:48:04.173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sent tie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Key+Life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North/1111/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(NODETIETYPE)/0/5/600/0.000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 May 01 13:48:04.174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tire: same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acked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Key+Life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North/1111/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(NODETIETYPE)/0/5/600/0.000 vs.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Key+Life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North/1111/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(NODETIETYPE)/0/5/600/0.000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May 01 13:48:04.174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tire: processed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acks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 1 older 0 newer 0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de-DE" sz="700" dirty="0">
                <a:solidFill>
                  <a:srgbClr val="000000"/>
                </a:solidFill>
                <a:latin typeface="Menlo-Regular" charset="0"/>
              </a:rPr>
              <a:t>     May 01 13:48:04.174 </a:t>
            </a:r>
            <a:r>
              <a:rPr lang="de-DE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700" b="1" dirty="0" err="1">
                <a:solidFill>
                  <a:srgbClr val="000000"/>
                </a:solidFill>
                <a:latin typeface="Menlo-Bold" charset="0"/>
              </a:rPr>
              <a:t>sent</a:t>
            </a:r>
            <a:r>
              <a:rPr lang="de-DE" sz="700" b="1" dirty="0">
                <a:solidFill>
                  <a:srgbClr val="000000"/>
                </a:solidFill>
                <a:latin typeface="Menlo-Bold" charset="0"/>
              </a:rPr>
              <a:t> </a:t>
            </a:r>
            <a:r>
              <a:rPr lang="de-DE" sz="700" b="1" dirty="0" err="1">
                <a:solidFill>
                  <a:srgbClr val="000000"/>
                </a:solidFill>
                <a:latin typeface="Menlo-Bold" charset="0"/>
              </a:rPr>
              <a:t>tie</a:t>
            </a:r>
            <a:r>
              <a:rPr lang="de-DE" sz="700" b="1" dirty="0">
                <a:solidFill>
                  <a:srgbClr val="000000"/>
                </a:solidFill>
                <a:latin typeface="Menlo-Bold" charset="0"/>
              </a:rPr>
              <a:t> </a:t>
            </a:r>
            <a:r>
              <a:rPr lang="de-DE" sz="700" b="1" dirty="0" err="1">
                <a:solidFill>
                  <a:srgbClr val="000000"/>
                </a:solidFill>
                <a:latin typeface="Menlo-Bold" charset="0"/>
              </a:rPr>
              <a:t>Key+Life</a:t>
            </a:r>
            <a:r>
              <a:rPr lang="de-DE" sz="700" b="1" dirty="0">
                <a:solidFill>
                  <a:srgbClr val="000000"/>
                </a:solidFill>
                <a:latin typeface="Menlo-Bold" charset="0"/>
              </a:rPr>
              <a:t>: North/1111/</a:t>
            </a:r>
            <a:r>
              <a:rPr lang="de-DE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de-DE" sz="700" b="1" dirty="0">
                <a:solidFill>
                  <a:srgbClr val="000000"/>
                </a:solidFill>
                <a:latin typeface="Menlo-Bold" charset="0"/>
              </a:rPr>
              <a:t>(PREFIXTIETYPE)/279183361/1/600/0.000</a:t>
            </a:r>
            <a:endParaRPr lang="de-DE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de-DE" sz="700" dirty="0">
                <a:solidFill>
                  <a:srgbClr val="000000"/>
                </a:solidFill>
                <a:latin typeface="Menlo-Regular" charset="0"/>
              </a:rPr>
              <a:t>     May 01 13:48:04.174 </a:t>
            </a:r>
            <a:r>
              <a:rPr lang="de-DE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700" b="1" dirty="0" err="1">
                <a:solidFill>
                  <a:srgbClr val="000000"/>
                </a:solidFill>
                <a:latin typeface="Menlo-Bold" charset="0"/>
              </a:rPr>
              <a:t>sent</a:t>
            </a:r>
            <a:r>
              <a:rPr lang="de-DE" sz="700" b="1" dirty="0">
                <a:solidFill>
                  <a:srgbClr val="000000"/>
                </a:solidFill>
                <a:latin typeface="Menlo-Bold" charset="0"/>
              </a:rPr>
              <a:t> </a:t>
            </a:r>
            <a:r>
              <a:rPr lang="de-DE" sz="700" b="1" dirty="0" err="1">
                <a:solidFill>
                  <a:srgbClr val="000000"/>
                </a:solidFill>
                <a:latin typeface="Menlo-Bold" charset="0"/>
              </a:rPr>
              <a:t>tie</a:t>
            </a:r>
            <a:r>
              <a:rPr lang="de-DE" sz="700" b="1" dirty="0">
                <a:solidFill>
                  <a:srgbClr val="000000"/>
                </a:solidFill>
                <a:latin typeface="Menlo-Bold" charset="0"/>
              </a:rPr>
              <a:t> </a:t>
            </a:r>
            <a:r>
              <a:rPr lang="de-DE" sz="700" b="1" dirty="0" err="1">
                <a:solidFill>
                  <a:srgbClr val="000000"/>
                </a:solidFill>
                <a:latin typeface="Menlo-Bold" charset="0"/>
              </a:rPr>
              <a:t>Key+Life</a:t>
            </a:r>
            <a:r>
              <a:rPr lang="de-DE" sz="700" b="1" dirty="0">
                <a:solidFill>
                  <a:srgbClr val="000000"/>
                </a:solidFill>
                <a:latin typeface="Menlo-Bold" charset="0"/>
              </a:rPr>
              <a:t>: North/1111/</a:t>
            </a:r>
            <a:r>
              <a:rPr lang="de-DE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de-DE" sz="700" b="1" dirty="0">
                <a:solidFill>
                  <a:srgbClr val="000000"/>
                </a:solidFill>
                <a:latin typeface="Menlo-Bold" charset="0"/>
              </a:rPr>
              <a:t>(NODETIETYPE)/0/6/600/0.000</a:t>
            </a:r>
            <a:endParaRPr lang="de-DE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de-DE" sz="700" dirty="0">
                <a:solidFill>
                  <a:srgbClr val="000000"/>
                </a:solidFill>
                <a:latin typeface="Menlo-Regular" charset="0"/>
              </a:rPr>
              <a:t>     May 01 13:48:04.174 </a:t>
            </a:r>
            <a:r>
              <a:rPr lang="de-DE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700" b="1" dirty="0" err="1">
                <a:solidFill>
                  <a:srgbClr val="000000"/>
                </a:solidFill>
                <a:latin typeface="Menlo-Bold" charset="0"/>
              </a:rPr>
              <a:t>tire</a:t>
            </a:r>
            <a:r>
              <a:rPr lang="de-DE" sz="700" b="1" dirty="0">
                <a:solidFill>
                  <a:srgbClr val="000000"/>
                </a:solidFill>
                <a:latin typeface="Menlo-Bold" charset="0"/>
              </a:rPr>
              <a:t>: same </a:t>
            </a:r>
            <a:r>
              <a:rPr lang="de-DE" sz="700" b="1" dirty="0" err="1">
                <a:solidFill>
                  <a:srgbClr val="000000"/>
                </a:solidFill>
                <a:latin typeface="Menlo-Bold" charset="0"/>
              </a:rPr>
              <a:t>acked</a:t>
            </a:r>
            <a:r>
              <a:rPr lang="de-DE" sz="700" b="1" dirty="0">
                <a:solidFill>
                  <a:srgbClr val="000000"/>
                </a:solidFill>
                <a:latin typeface="Menlo-Bold" charset="0"/>
              </a:rPr>
              <a:t> </a:t>
            </a:r>
            <a:r>
              <a:rPr lang="de-DE" sz="700" b="1" dirty="0" err="1">
                <a:solidFill>
                  <a:srgbClr val="000000"/>
                </a:solidFill>
                <a:latin typeface="Menlo-Bold" charset="0"/>
              </a:rPr>
              <a:t>Key+Life</a:t>
            </a:r>
            <a:r>
              <a:rPr lang="de-DE" sz="700" b="1" dirty="0">
                <a:solidFill>
                  <a:srgbClr val="000000"/>
                </a:solidFill>
                <a:latin typeface="Menlo-Bold" charset="0"/>
              </a:rPr>
              <a:t>: North/1111/</a:t>
            </a:r>
            <a:r>
              <a:rPr lang="de-DE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de-DE" sz="700" b="1" dirty="0">
                <a:solidFill>
                  <a:srgbClr val="000000"/>
                </a:solidFill>
                <a:latin typeface="Menlo-Bold" charset="0"/>
              </a:rPr>
              <a:t>(PREFIXTIETYPE)/279183361/1/600/0.000 vs. </a:t>
            </a:r>
            <a:r>
              <a:rPr lang="de-DE" sz="700" b="1" dirty="0" err="1">
                <a:solidFill>
                  <a:srgbClr val="000000"/>
                </a:solidFill>
                <a:latin typeface="Menlo-Bold" charset="0"/>
              </a:rPr>
              <a:t>Key+Life</a:t>
            </a:r>
            <a:r>
              <a:rPr lang="de-DE" sz="700" b="1" dirty="0">
                <a:solidFill>
                  <a:srgbClr val="000000"/>
                </a:solidFill>
                <a:latin typeface="Menlo-Bold" charset="0"/>
              </a:rPr>
              <a:t>: North/1111/</a:t>
            </a:r>
            <a:r>
              <a:rPr lang="de-DE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de-DE" sz="700" b="1" dirty="0">
                <a:solidFill>
                  <a:srgbClr val="000000"/>
                </a:solidFill>
                <a:latin typeface="Menlo-Bold" charset="0"/>
              </a:rPr>
              <a:t>(PREFIXTIETYPE)/279183361/1/600/0.001</a:t>
            </a:r>
            <a:endParaRPr lang="de-DE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May 01 13:48:04.174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tire: processed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acks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 1 older 0 newer 0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 May 01 13:48:04.198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sent tie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Key+Life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North/1112/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(NODETIETYPE)/0/5/600/0.000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 May 01 13:48:04.199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filtered out transmission TIEID { originator: 111,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tienr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268435456,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tietype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(PREFIXTIETYPE), direction: South } to 21 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 May 01 13:48:04.199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tire: same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acked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Key+Life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North/1111/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(NODETIETYPE)/0/6/600/0.000 vs.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Key+Life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North/1111/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(NODETIETYPE)/0/6/600/0.024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endParaRPr lang="en-US" sz="700" dirty="0"/>
          </a:p>
        </p:txBody>
      </p:sp>
    </p:spTree>
    <p:extLst>
      <p:ext uri="{BB962C8B-B14F-4D97-AF65-F5344CB8AC3E}">
        <p14:creationId xmlns:p14="http://schemas.microsoft.com/office/powerpoint/2010/main" val="16683835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1"/>
            <a:ext cx="8226425" cy="685800"/>
          </a:xfrm>
        </p:spPr>
        <p:txBody>
          <a:bodyPr/>
          <a:lstStyle/>
          <a:p>
            <a:r>
              <a:rPr lang="en-US" dirty="0" smtClean="0"/>
              <a:t>Flooding (Part 2)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RIFT WG Interim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US" smtClean="0"/>
              <a:t>May-2018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C574CD5-5407-47BA-A384-6E7607257A0F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73024" y="1143000"/>
            <a:ext cx="8918576" cy="5102224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May 01 13:48:04.199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tire: processed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acks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 1 older 0 newer 0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 May 01 13:48:04.199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tire: same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acked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Key+Life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North/1112/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(NODETIETYPE)/0/5/600/0.000 vs.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Key+Life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North/1112/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(NODETIETYPE)/0/5/600/0.000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May 01 13:48:04.199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tire: processed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acks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 1 older 0 newer 0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 May 01 13:48:04.205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filtered out transmission TIEID { originator: 22,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tienr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268435456,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tietype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(PREFIXTIETYPE), direction: South } to 21 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de-DE" sz="700" dirty="0">
                <a:solidFill>
                  <a:srgbClr val="000000"/>
                </a:solidFill>
                <a:latin typeface="Menlo-Regular" charset="0"/>
              </a:rPr>
              <a:t>     May 01 13:48:04.206 </a:t>
            </a:r>
            <a:r>
              <a:rPr lang="de-DE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700" b="1" dirty="0" err="1">
                <a:solidFill>
                  <a:srgbClr val="000000"/>
                </a:solidFill>
                <a:latin typeface="Menlo-Bold" charset="0"/>
              </a:rPr>
              <a:t>tie</a:t>
            </a:r>
            <a:r>
              <a:rPr lang="de-DE" sz="700" b="1" dirty="0">
                <a:solidFill>
                  <a:srgbClr val="000000"/>
                </a:solidFill>
                <a:latin typeface="Menlo-Bold" charset="0"/>
              </a:rPr>
              <a:t>: </a:t>
            </a:r>
            <a:r>
              <a:rPr lang="de-DE" sz="700" b="1" dirty="0" err="1">
                <a:solidFill>
                  <a:srgbClr val="000000"/>
                </a:solidFill>
                <a:latin typeface="Menlo-Bold" charset="0"/>
              </a:rPr>
              <a:t>rcvd</a:t>
            </a:r>
            <a:r>
              <a:rPr lang="de-DE" sz="700" b="1" dirty="0">
                <a:solidFill>
                  <a:srgbClr val="000000"/>
                </a:solidFill>
                <a:latin typeface="Menlo-Bold" charset="0"/>
              </a:rPr>
              <a:t> </a:t>
            </a:r>
            <a:r>
              <a:rPr lang="de-DE" sz="700" b="1" dirty="0" err="1">
                <a:solidFill>
                  <a:srgbClr val="000000"/>
                </a:solidFill>
                <a:latin typeface="Menlo-Bold" charset="0"/>
              </a:rPr>
              <a:t>Key+Life</a:t>
            </a:r>
            <a:r>
              <a:rPr lang="de-DE" sz="700" b="1" dirty="0">
                <a:solidFill>
                  <a:srgbClr val="000000"/>
                </a:solidFill>
                <a:latin typeface="Menlo-Bold" charset="0"/>
              </a:rPr>
              <a:t>: South/21/</a:t>
            </a:r>
            <a:r>
              <a:rPr lang="de-DE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de-DE" sz="700" b="1" dirty="0">
                <a:solidFill>
                  <a:srgbClr val="000000"/>
                </a:solidFill>
                <a:latin typeface="Menlo-Bold" charset="0"/>
              </a:rPr>
              <a:t>(PREFIXTIETYPE)/268435456/1/600/0.000</a:t>
            </a:r>
            <a:endParaRPr lang="de-DE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de-DE" sz="700" dirty="0">
                <a:solidFill>
                  <a:srgbClr val="000000"/>
                </a:solidFill>
                <a:latin typeface="Menlo-Regular" charset="0"/>
              </a:rPr>
              <a:t>     May 01 13:48:04.206 </a:t>
            </a:r>
            <a:r>
              <a:rPr lang="de-DE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700" b="1" dirty="0" err="1">
                <a:solidFill>
                  <a:srgbClr val="000000"/>
                </a:solidFill>
                <a:latin typeface="Menlo-Bold" charset="0"/>
              </a:rPr>
              <a:t>tie</a:t>
            </a:r>
            <a:r>
              <a:rPr lang="de-DE" sz="700" b="1" dirty="0">
                <a:solidFill>
                  <a:srgbClr val="000000"/>
                </a:solidFill>
                <a:latin typeface="Menlo-Bold" charset="0"/>
              </a:rPr>
              <a:t>: </a:t>
            </a:r>
            <a:r>
              <a:rPr lang="de-DE" sz="700" b="1" dirty="0" err="1">
                <a:solidFill>
                  <a:srgbClr val="000000"/>
                </a:solidFill>
                <a:latin typeface="Menlo-Bold" charset="0"/>
              </a:rPr>
              <a:t>rcvd</a:t>
            </a:r>
            <a:r>
              <a:rPr lang="de-DE" sz="700" b="1" dirty="0">
                <a:solidFill>
                  <a:srgbClr val="000000"/>
                </a:solidFill>
                <a:latin typeface="Menlo-Bold" charset="0"/>
              </a:rPr>
              <a:t> </a:t>
            </a:r>
            <a:r>
              <a:rPr lang="de-DE" sz="700" b="1" dirty="0" err="1">
                <a:solidFill>
                  <a:srgbClr val="000000"/>
                </a:solidFill>
                <a:latin typeface="Menlo-Bold" charset="0"/>
              </a:rPr>
              <a:t>unknown</a:t>
            </a:r>
            <a:r>
              <a:rPr lang="de-DE" sz="700" b="1" dirty="0">
                <a:solidFill>
                  <a:srgbClr val="000000"/>
                </a:solidFill>
                <a:latin typeface="Menlo-Bold" charset="0"/>
              </a:rPr>
              <a:t> </a:t>
            </a:r>
            <a:r>
              <a:rPr lang="de-DE" sz="700" b="1" dirty="0" err="1">
                <a:solidFill>
                  <a:srgbClr val="000000"/>
                </a:solidFill>
                <a:latin typeface="Menlo-Bold" charset="0"/>
              </a:rPr>
              <a:t>Key+Life</a:t>
            </a:r>
            <a:r>
              <a:rPr lang="de-DE" sz="700" b="1" dirty="0">
                <a:solidFill>
                  <a:srgbClr val="000000"/>
                </a:solidFill>
                <a:latin typeface="Menlo-Bold" charset="0"/>
              </a:rPr>
              <a:t>: South/21/</a:t>
            </a:r>
            <a:r>
              <a:rPr lang="de-DE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de-DE" sz="700" b="1" dirty="0">
                <a:solidFill>
                  <a:srgbClr val="000000"/>
                </a:solidFill>
                <a:latin typeface="Menlo-Bold" charset="0"/>
              </a:rPr>
              <a:t>(PREFIXTIETYPE)/268435456/1/600/0.000</a:t>
            </a:r>
            <a:endParaRPr lang="de-DE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de-DE" sz="700" dirty="0">
                <a:solidFill>
                  <a:srgbClr val="000000"/>
                </a:solidFill>
                <a:latin typeface="Menlo-Regular" charset="0"/>
              </a:rPr>
              <a:t>    May 01 13:48:04.206 </a:t>
            </a:r>
            <a:r>
              <a:rPr lang="de-DE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700" b="1" dirty="0" err="1">
                <a:solidFill>
                  <a:srgbClr val="000000"/>
                </a:solidFill>
                <a:latin typeface="Menlo-Bold" charset="0"/>
              </a:rPr>
              <a:t>tie</a:t>
            </a:r>
            <a:r>
              <a:rPr lang="de-DE" sz="700" b="1" dirty="0">
                <a:solidFill>
                  <a:srgbClr val="000000"/>
                </a:solidFill>
                <a:latin typeface="Menlo-Bold" charset="0"/>
              </a:rPr>
              <a:t>: after </a:t>
            </a:r>
            <a:r>
              <a:rPr lang="de-DE" sz="700" b="1" dirty="0" err="1">
                <a:solidFill>
                  <a:srgbClr val="000000"/>
                </a:solidFill>
                <a:latin typeface="Menlo-Bold" charset="0"/>
              </a:rPr>
              <a:t>rcvd</a:t>
            </a:r>
            <a:r>
              <a:rPr lang="de-DE" sz="700" b="1" dirty="0">
                <a:solidFill>
                  <a:srgbClr val="000000"/>
                </a:solidFill>
                <a:latin typeface="Menlo-Bold" charset="0"/>
              </a:rPr>
              <a:t> </a:t>
            </a:r>
            <a:r>
              <a:rPr lang="de-DE" sz="700" b="1" dirty="0" err="1">
                <a:solidFill>
                  <a:srgbClr val="000000"/>
                </a:solidFill>
                <a:latin typeface="Menlo-Bold" charset="0"/>
              </a:rPr>
              <a:t>Key+Life</a:t>
            </a:r>
            <a:r>
              <a:rPr lang="de-DE" sz="700" b="1" dirty="0">
                <a:solidFill>
                  <a:srgbClr val="000000"/>
                </a:solidFill>
                <a:latin typeface="Menlo-Bold" charset="0"/>
              </a:rPr>
              <a:t>: South/21/</a:t>
            </a:r>
            <a:r>
              <a:rPr lang="de-DE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de-DE" sz="700" b="1" dirty="0">
                <a:solidFill>
                  <a:srgbClr val="000000"/>
                </a:solidFill>
                <a:latin typeface="Menlo-Bold" charset="0"/>
              </a:rPr>
              <a:t>(PREFIXTIETYPE)/268435456/1/600/0.000 </a:t>
            </a:r>
            <a:r>
              <a:rPr lang="de-DE" sz="700" b="1" dirty="0" err="1">
                <a:solidFill>
                  <a:srgbClr val="000000"/>
                </a:solidFill>
                <a:latin typeface="Menlo-Bold" charset="0"/>
              </a:rPr>
              <a:t>ack</a:t>
            </a:r>
            <a:r>
              <a:rPr lang="de-DE" sz="700" b="1" dirty="0">
                <a:solidFill>
                  <a:srgbClr val="000000"/>
                </a:solidFill>
                <a:latin typeface="Menlo-Bold" charset="0"/>
              </a:rPr>
              <a:t>: </a:t>
            </a:r>
            <a:r>
              <a:rPr lang="de-DE" sz="700" b="1" dirty="0" err="1">
                <a:solidFill>
                  <a:srgbClr val="000000"/>
                </a:solidFill>
                <a:latin typeface="Menlo-Bold" charset="0"/>
              </a:rPr>
              <a:t>Some</a:t>
            </a:r>
            <a:r>
              <a:rPr lang="de-DE" sz="700" b="1" dirty="0">
                <a:solidFill>
                  <a:srgbClr val="000000"/>
                </a:solidFill>
                <a:latin typeface="Menlo-Bold" charset="0"/>
              </a:rPr>
              <a:t>(</a:t>
            </a:r>
            <a:r>
              <a:rPr lang="de-DE" sz="700" b="1" dirty="0" err="1">
                <a:solidFill>
                  <a:srgbClr val="000000"/>
                </a:solidFill>
                <a:latin typeface="Menlo-Bold" charset="0"/>
              </a:rPr>
              <a:t>Key+Life</a:t>
            </a:r>
            <a:r>
              <a:rPr lang="de-DE" sz="700" b="1" dirty="0">
                <a:solidFill>
                  <a:srgbClr val="000000"/>
                </a:solidFill>
                <a:latin typeface="Menlo-Bold" charset="0"/>
              </a:rPr>
              <a:t>: South/21/</a:t>
            </a:r>
            <a:r>
              <a:rPr lang="de-DE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de-DE" sz="700" b="1" dirty="0">
                <a:solidFill>
                  <a:srgbClr val="000000"/>
                </a:solidFill>
                <a:latin typeface="Menlo-Bold" charset="0"/>
              </a:rPr>
              <a:t>(PREFIXTIETYPE)/268435456/1/600/0.000) </a:t>
            </a:r>
            <a:r>
              <a:rPr lang="de-DE" sz="700" b="1" dirty="0" err="1">
                <a:solidFill>
                  <a:srgbClr val="000000"/>
                </a:solidFill>
                <a:latin typeface="Menlo-Bold" charset="0"/>
              </a:rPr>
              <a:t>tx</a:t>
            </a:r>
            <a:r>
              <a:rPr lang="de-DE" sz="700" b="1" dirty="0">
                <a:solidFill>
                  <a:srgbClr val="000000"/>
                </a:solidFill>
                <a:latin typeface="Menlo-Bold" charset="0"/>
              </a:rPr>
              <a:t>: None</a:t>
            </a:r>
            <a:endParaRPr lang="de-DE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de-DE" sz="700" dirty="0">
                <a:solidFill>
                  <a:srgbClr val="000000"/>
                </a:solidFill>
                <a:latin typeface="Menlo-Regular" charset="0"/>
              </a:rPr>
              <a:t>     May 01 13:48:04.701 </a:t>
            </a:r>
            <a:r>
              <a:rPr lang="de-DE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700" b="1" dirty="0" err="1">
                <a:solidFill>
                  <a:srgbClr val="000000"/>
                </a:solidFill>
                <a:latin typeface="Menlo-Bold" charset="0"/>
              </a:rPr>
              <a:t>filtered</a:t>
            </a:r>
            <a:r>
              <a:rPr lang="de-DE" sz="700" b="1" dirty="0">
                <a:solidFill>
                  <a:srgbClr val="000000"/>
                </a:solidFill>
                <a:latin typeface="Menlo-Bold" charset="0"/>
              </a:rPr>
              <a:t> out </a:t>
            </a:r>
            <a:r>
              <a:rPr lang="de-DE" sz="700" b="1" dirty="0" err="1">
                <a:solidFill>
                  <a:srgbClr val="000000"/>
                </a:solidFill>
                <a:latin typeface="Menlo-Bold" charset="0"/>
              </a:rPr>
              <a:t>transmission</a:t>
            </a:r>
            <a:r>
              <a:rPr lang="de-DE" sz="700" b="1" dirty="0">
                <a:solidFill>
                  <a:srgbClr val="000000"/>
                </a:solidFill>
                <a:latin typeface="Menlo-Bold" charset="0"/>
              </a:rPr>
              <a:t> TIEID { </a:t>
            </a:r>
            <a:r>
              <a:rPr lang="de-DE" sz="700" b="1" dirty="0" err="1">
                <a:solidFill>
                  <a:srgbClr val="000000"/>
                </a:solidFill>
                <a:latin typeface="Menlo-Bold" charset="0"/>
              </a:rPr>
              <a:t>originator</a:t>
            </a:r>
            <a:r>
              <a:rPr lang="de-DE" sz="700" b="1" dirty="0">
                <a:solidFill>
                  <a:srgbClr val="000000"/>
                </a:solidFill>
                <a:latin typeface="Menlo-Bold" charset="0"/>
              </a:rPr>
              <a:t>: 111, </a:t>
            </a:r>
            <a:r>
              <a:rPr lang="de-DE" sz="700" b="1" dirty="0" err="1">
                <a:solidFill>
                  <a:srgbClr val="000000"/>
                </a:solidFill>
                <a:latin typeface="Menlo-Bold" charset="0"/>
              </a:rPr>
              <a:t>tienr</a:t>
            </a:r>
            <a:r>
              <a:rPr lang="de-DE" sz="700" b="1" dirty="0">
                <a:solidFill>
                  <a:srgbClr val="000000"/>
                </a:solidFill>
                <a:latin typeface="Menlo-Bold" charset="0"/>
              </a:rPr>
              <a:t>: 268435456, </a:t>
            </a:r>
            <a:r>
              <a:rPr lang="de-DE" sz="700" b="1" dirty="0" err="1">
                <a:solidFill>
                  <a:srgbClr val="000000"/>
                </a:solidFill>
                <a:latin typeface="Menlo-Bold" charset="0"/>
              </a:rPr>
              <a:t>tietype</a:t>
            </a:r>
            <a:r>
              <a:rPr lang="de-DE" sz="700" b="1" dirty="0">
                <a:solidFill>
                  <a:srgbClr val="000000"/>
                </a:solidFill>
                <a:latin typeface="Menlo-Bold" charset="0"/>
              </a:rPr>
              <a:t>: </a:t>
            </a:r>
            <a:r>
              <a:rPr lang="de-DE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de-DE" sz="700" b="1" dirty="0">
                <a:solidFill>
                  <a:srgbClr val="000000"/>
                </a:solidFill>
                <a:latin typeface="Menlo-Bold" charset="0"/>
              </a:rPr>
              <a:t>(PREFIXTIETYPE), </a:t>
            </a:r>
            <a:r>
              <a:rPr lang="de-DE" sz="700" b="1" dirty="0" err="1">
                <a:solidFill>
                  <a:srgbClr val="000000"/>
                </a:solidFill>
                <a:latin typeface="Menlo-Bold" charset="0"/>
              </a:rPr>
              <a:t>direction</a:t>
            </a:r>
            <a:r>
              <a:rPr lang="de-DE" sz="700" b="1" dirty="0">
                <a:solidFill>
                  <a:srgbClr val="000000"/>
                </a:solidFill>
                <a:latin typeface="Menlo-Bold" charset="0"/>
              </a:rPr>
              <a:t>: South } </a:t>
            </a:r>
            <a:r>
              <a:rPr lang="de-DE" sz="700" b="1" dirty="0" err="1">
                <a:solidFill>
                  <a:srgbClr val="000000"/>
                </a:solidFill>
                <a:latin typeface="Menlo-Bold" charset="0"/>
              </a:rPr>
              <a:t>to</a:t>
            </a:r>
            <a:r>
              <a:rPr lang="de-DE" sz="700" b="1" dirty="0">
                <a:solidFill>
                  <a:srgbClr val="000000"/>
                </a:solidFill>
                <a:latin typeface="Menlo-Bold" charset="0"/>
              </a:rPr>
              <a:t> 21 </a:t>
            </a:r>
            <a:endParaRPr lang="de-DE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 May 01 13:48:05.077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tide tics left Some(1)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 May 01 13:48:05.079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sent tie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Key+Life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North/1112/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(NODETIETYPE)/0/6/599/0.000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 May 01 13:48:05.080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tire: same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acked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Key+Life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North/1112/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(NODETIETYPE)/0/6/599/0.000 vs.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Key+Life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North/1112/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(NODETIETYPE)/0/6/599/0.000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May 01 13:48:05.080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tire: processed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acks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 1 older 0 newer 0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 May 01 13:48:05.080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filtered out transmission TIEID { originator: 112,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tienr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0,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tietype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(NODETIETYPE), direction: South } to 21 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 May 01 13:48:05.691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sent tie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Key+Life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North/1112/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(NODETIETYPE)/0/7/599/0.000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 May 01 13:48:05.692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tire: same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acked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Key+Life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North/1112/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(NODETIETYPE)/0/7/599/0.000 vs.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Key+Life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North/1112/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(NODETIETYPE)/0/7/599/0.000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May 01 13:48:05.692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tire: processed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acks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 1 older 0 newer 0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 May 01 13:48:06.100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tide tics left Some(0)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May 01 13:48:06.119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tide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len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 14 rcvd: start TIEID { originator: 21,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tienr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0,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tietype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(NODETIETYPE), direction: South } end TIEID { originator: 18446744073709551615,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tienr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4294967295,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tietype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(TIETYPEMAXVALUE), direction: North }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 May 01 13:48:06.119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tide: unknown requested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Key+Life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North/21/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(NODETIETYPE)/0/3/598/0.000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 May 01 13:48:06.120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tide: newer requested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Key+Life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North/112/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(NODETIETYPE)/0/9/599/0.000 vs.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Key+Life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North/112/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(NODETIETYPE)/0/2/599/1.959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 May 01 13:48:06.120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tide: unknown requested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Key+Life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North/121/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(NODETIETYPE)/0/4/599/0.000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 May 01 13:48:06.120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tide: unknown requested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Key+Life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North/122/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(NODETIETYPE)/0/5/599/0.000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 May 01 13:48:06.120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tide: unknown requested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Key+Life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North/2121/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(NODETIETYPE)/0/3/599/0.000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 May 01 13:48:06.120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tide: unknown requested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Key+Life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North/2122/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(NODETIETYPE)/0/2/598/0.000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 May 01 13:48:06.120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tide: gap to end TIEID { originator: 2122,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tienr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0,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tietype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(NODETIETYPE), direction: North } to TIEID { originator: 18446744073709551615,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tienr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4294967295,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tietype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(TIETYPEMAXVALUE), direction: North }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May 01 13:48:06.120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tide: processed new-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tx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 0 new-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req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 6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 May 01 13:48:06.120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filtered request out TIEID { originator: 21,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tienr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0,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tietype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(NODETIETYPE), direction: North } to 21 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 May 01 13:48:06.121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filtered request out TIEID { originator: 112,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tienr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0,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tietype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(NODETIETYPE), direction: North } to 21 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 May 01 13:48:06.121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filtered request out TIEID { originator: 121,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tienr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0,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tietype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(NODETIETYPE), direction: North } to 21 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 May 01 13:48:06.121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filtered request out TIEID { originator: 122,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tienr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0,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tietype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(NODETIETYPE), direction: North } to 21 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 May 01 13:48:06.121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filtered request out TIEID { originator: 2121,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tienr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0,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tietype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(NODETIETYPE), direction: North } to 21 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 May 01 13:48:06.121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filtered request out TIEID { originator: 2122,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tienr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0,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tietype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(NODETIETYPE), direction: North } to 21 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 May 01 13:48:07.024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tide tics left None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May 01 13:48:07.125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tide generation starting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May 01 13:48:07.125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tide: sending 13 headers from TIEID { originator: 18446744073709551615,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tienr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4294967295,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tietype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(TIETYPEMAXVALUE), direction: North } to TIEID { direction: NORTH, originator: -1,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tietype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TIETYPEMAXVALUE,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tie_nr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-1 } to V4(127.0.0.1:20003)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 May 01 13:48:07.126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tire: transmit our newer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Key+Life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South/111/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(NODETIETYPE)/0/0/0/0.000 vs.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Key+Life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South/111/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(NODETIETYPE)/0/4/597/3.052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 May 01 13:48:07.126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tire: transmit our newer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Key+Life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South/112/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(NODETIETYPE)/0/0/0/0.000 vs.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Key+Life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South/112/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(NODETIETYPE)/0/7/597/2.045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May 01 13:48:07.126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tire: processed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acks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 0 older 2 newer 0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 May 01 13:48:07.126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filtered out transmission TIEID { originator: 111,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tienr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0,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tietype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(NODETIETYPE), direction: South } to 21 </a:t>
            </a:r>
            <a:endParaRPr lang="en-US" sz="7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    May 01 13:48:07.126 </a:t>
            </a:r>
            <a:r>
              <a:rPr lang="en-US" sz="7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7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filtered out transmission TIEID { originator: 112,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tienr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0,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tietype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: </a:t>
            </a:r>
            <a:r>
              <a:rPr lang="en-US" sz="700" b="1" dirty="0" err="1">
                <a:solidFill>
                  <a:srgbClr val="000000"/>
                </a:solidFill>
                <a:latin typeface="Menlo-Bold" charset="0"/>
              </a:rPr>
              <a:t>InternalTIETypeType</a:t>
            </a:r>
            <a:r>
              <a:rPr lang="en-US" sz="700" b="1" dirty="0">
                <a:solidFill>
                  <a:srgbClr val="000000"/>
                </a:solidFill>
                <a:latin typeface="Menlo-Bold" charset="0"/>
              </a:rPr>
              <a:t>(NODETIETYPE), direction: South } to 21</a:t>
            </a:r>
            <a:endParaRPr lang="en-US" sz="700" dirty="0"/>
          </a:p>
        </p:txBody>
      </p:sp>
    </p:spTree>
    <p:extLst>
      <p:ext uri="{BB962C8B-B14F-4D97-AF65-F5344CB8AC3E}">
        <p14:creationId xmlns:p14="http://schemas.microsoft.com/office/powerpoint/2010/main" val="7705679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5957" y="76201"/>
            <a:ext cx="8226425" cy="685800"/>
          </a:xfrm>
        </p:spPr>
        <p:txBody>
          <a:bodyPr/>
          <a:lstStyle/>
          <a:p>
            <a:r>
              <a:rPr lang="en-US" dirty="0" smtClean="0"/>
              <a:t>Flooding Scopes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295400"/>
            <a:ext cx="8672382" cy="5070371"/>
          </a:xfrm>
        </p:spPr>
        <p:txBody>
          <a:bodyPr numCol="1"/>
          <a:lstStyle/>
          <a:p>
            <a:pPr marL="0" indent="0">
              <a:spcBef>
                <a:spcPts val="0"/>
              </a:spcBef>
            </a:pPr>
            <a:r>
              <a:rPr lang="en-US" sz="1400" b="1" dirty="0" smtClean="0">
                <a:latin typeface="Consolas" charset="0"/>
                <a:ea typeface="Consolas" charset="0"/>
                <a:cs typeface="Consolas" charset="0"/>
              </a:rPr>
              <a:t>   </a:t>
            </a:r>
            <a:r>
              <a:rPr lang="en-US" sz="1400" b="1" dirty="0">
                <a:latin typeface="Consolas" charset="0"/>
                <a:ea typeface="Consolas" charset="0"/>
                <a:cs typeface="Consolas" charset="0"/>
              </a:rPr>
              <a:t>+--------------+----------------------------+-----------------------+</a:t>
            </a:r>
          </a:p>
          <a:p>
            <a:pPr marL="0" indent="0">
              <a:spcBef>
                <a:spcPts val="0"/>
              </a:spcBef>
            </a:pPr>
            <a:r>
              <a:rPr lang="de-DE" sz="1400" b="1" dirty="0">
                <a:latin typeface="Consolas" charset="0"/>
                <a:ea typeface="Consolas" charset="0"/>
                <a:cs typeface="Consolas" charset="0"/>
              </a:rPr>
              <a:t>   | Packet Type  | South                      | North                 |</a:t>
            </a:r>
          </a:p>
          <a:p>
            <a:pPr marL="0" indent="0">
              <a:spcBef>
                <a:spcPts val="0"/>
              </a:spcBef>
            </a:pPr>
            <a:r>
              <a:rPr lang="de-DE" sz="1400" b="1" dirty="0">
                <a:latin typeface="Consolas" charset="0"/>
                <a:ea typeface="Consolas" charset="0"/>
                <a:cs typeface="Consolas" charset="0"/>
              </a:rPr>
              <a:t>   | vs. Peer     |                            |                       |</a:t>
            </a:r>
          </a:p>
          <a:p>
            <a:pPr marL="0" indent="0">
              <a:spcBef>
                <a:spcPts val="0"/>
              </a:spcBef>
            </a:pPr>
            <a:r>
              <a:rPr lang="de-DE" sz="1400" b="1" dirty="0">
                <a:latin typeface="Consolas" charset="0"/>
                <a:ea typeface="Consolas" charset="0"/>
                <a:cs typeface="Consolas" charset="0"/>
              </a:rPr>
              <a:t>   | </a:t>
            </a:r>
            <a:r>
              <a:rPr lang="de-DE" sz="1400" b="1" dirty="0" err="1">
                <a:latin typeface="Consolas" charset="0"/>
                <a:ea typeface="Consolas" charset="0"/>
                <a:cs typeface="Consolas" charset="0"/>
              </a:rPr>
              <a:t>Direction</a:t>
            </a:r>
            <a:r>
              <a:rPr lang="de-DE" sz="1400" b="1" dirty="0">
                <a:latin typeface="Consolas" charset="0"/>
                <a:ea typeface="Consolas" charset="0"/>
                <a:cs typeface="Consolas" charset="0"/>
              </a:rPr>
              <a:t>    |                            |                       |</a:t>
            </a:r>
          </a:p>
          <a:p>
            <a:pPr marL="0" indent="0">
              <a:spcBef>
                <a:spcPts val="0"/>
              </a:spcBef>
            </a:pPr>
            <a:r>
              <a:rPr lang="en-US" sz="1400" b="1" dirty="0">
                <a:latin typeface="Consolas" charset="0"/>
                <a:ea typeface="Consolas" charset="0"/>
                <a:cs typeface="Consolas" charset="0"/>
              </a:rPr>
              <a:t>   +--------------+----------------------------+-----------------------+</a:t>
            </a:r>
          </a:p>
          <a:p>
            <a:pPr marL="0" indent="0">
              <a:spcBef>
                <a:spcPts val="0"/>
              </a:spcBef>
            </a:pPr>
            <a:r>
              <a:rPr lang="en-US" sz="1400" dirty="0">
                <a:latin typeface="Consolas" charset="0"/>
                <a:ea typeface="Consolas" charset="0"/>
                <a:cs typeface="Consolas" charset="0"/>
              </a:rPr>
              <a:t>   | </a:t>
            </a:r>
            <a:r>
              <a:rPr lang="en-US" sz="1400" b="1" dirty="0">
                <a:latin typeface="Consolas" charset="0"/>
                <a:ea typeface="Consolas" charset="0"/>
                <a:cs typeface="Consolas" charset="0"/>
              </a:rPr>
              <a:t>node S-TIE  </a:t>
            </a:r>
            <a:r>
              <a:rPr lang="en-US" sz="1400" b="1" dirty="0" smtClean="0">
                <a:latin typeface="Consolas" charset="0"/>
                <a:ea typeface="Consolas" charset="0"/>
                <a:cs typeface="Consolas" charset="0"/>
              </a:rPr>
              <a:t> </a:t>
            </a:r>
            <a:r>
              <a:rPr lang="en-US" sz="1400" dirty="0">
                <a:latin typeface="Consolas" charset="0"/>
                <a:ea typeface="Consolas" charset="0"/>
                <a:cs typeface="Consolas" charset="0"/>
              </a:rPr>
              <a:t>| flood self-originated only | flood if TIE          |</a:t>
            </a:r>
          </a:p>
          <a:p>
            <a:pPr marL="0" indent="0">
              <a:spcBef>
                <a:spcPts val="0"/>
              </a:spcBef>
            </a:pPr>
            <a:r>
              <a:rPr lang="de-DE" sz="1400" dirty="0">
                <a:latin typeface="Consolas" charset="0"/>
                <a:ea typeface="Consolas" charset="0"/>
                <a:cs typeface="Consolas" charset="0"/>
              </a:rPr>
              <a:t>   |              |                            | </a:t>
            </a:r>
            <a:r>
              <a:rPr lang="de-DE" sz="1400" dirty="0" err="1">
                <a:latin typeface="Consolas" charset="0"/>
                <a:ea typeface="Consolas" charset="0"/>
                <a:cs typeface="Consolas" charset="0"/>
              </a:rPr>
              <a:t>originator's</a:t>
            </a:r>
            <a:r>
              <a:rPr lang="de-DE" sz="1400" dirty="0">
                <a:latin typeface="Consolas" charset="0"/>
                <a:ea typeface="Consolas" charset="0"/>
                <a:cs typeface="Consolas" charset="0"/>
              </a:rPr>
              <a:t> </a:t>
            </a:r>
            <a:r>
              <a:rPr lang="de-DE" sz="1400" dirty="0" err="1">
                <a:latin typeface="Consolas" charset="0"/>
                <a:ea typeface="Consolas" charset="0"/>
                <a:cs typeface="Consolas" charset="0"/>
              </a:rPr>
              <a:t>level</a:t>
            </a:r>
            <a:r>
              <a:rPr lang="de-DE" sz="1400" dirty="0">
                <a:latin typeface="Consolas" charset="0"/>
                <a:ea typeface="Consolas" charset="0"/>
                <a:cs typeface="Consolas" charset="0"/>
              </a:rPr>
              <a:t> </a:t>
            </a:r>
            <a:r>
              <a:rPr lang="de-DE" sz="1400" dirty="0" err="1">
                <a:latin typeface="Consolas" charset="0"/>
                <a:ea typeface="Consolas" charset="0"/>
                <a:cs typeface="Consolas" charset="0"/>
              </a:rPr>
              <a:t>is</a:t>
            </a:r>
            <a:r>
              <a:rPr lang="de-DE" sz="1400" dirty="0">
                <a:latin typeface="Consolas" charset="0"/>
                <a:ea typeface="Consolas" charset="0"/>
                <a:cs typeface="Consolas" charset="0"/>
              </a:rPr>
              <a:t> |</a:t>
            </a:r>
          </a:p>
          <a:p>
            <a:pPr marL="0" indent="0">
              <a:spcBef>
                <a:spcPts val="0"/>
              </a:spcBef>
            </a:pPr>
            <a:r>
              <a:rPr lang="de-DE" sz="1400" dirty="0">
                <a:latin typeface="Consolas" charset="0"/>
                <a:ea typeface="Consolas" charset="0"/>
                <a:cs typeface="Consolas" charset="0"/>
              </a:rPr>
              <a:t>   |              |                            | </a:t>
            </a:r>
            <a:r>
              <a:rPr lang="de-DE" sz="1400" dirty="0" err="1">
                <a:latin typeface="Consolas" charset="0"/>
                <a:ea typeface="Consolas" charset="0"/>
                <a:cs typeface="Consolas" charset="0"/>
              </a:rPr>
              <a:t>higher</a:t>
            </a:r>
            <a:r>
              <a:rPr lang="de-DE" sz="1400" dirty="0">
                <a:latin typeface="Consolas" charset="0"/>
                <a:ea typeface="Consolas" charset="0"/>
                <a:cs typeface="Consolas" charset="0"/>
              </a:rPr>
              <a:t> </a:t>
            </a:r>
            <a:r>
              <a:rPr lang="de-DE" sz="1400" dirty="0" err="1">
                <a:latin typeface="Consolas" charset="0"/>
                <a:ea typeface="Consolas" charset="0"/>
                <a:cs typeface="Consolas" charset="0"/>
              </a:rPr>
              <a:t>than</a:t>
            </a:r>
            <a:r>
              <a:rPr lang="de-DE" sz="1400" dirty="0">
                <a:latin typeface="Consolas" charset="0"/>
                <a:ea typeface="Consolas" charset="0"/>
                <a:cs typeface="Consolas" charset="0"/>
              </a:rPr>
              <a:t> </a:t>
            </a:r>
            <a:r>
              <a:rPr lang="de-DE" sz="1400" dirty="0" err="1">
                <a:latin typeface="Consolas" charset="0"/>
                <a:ea typeface="Consolas" charset="0"/>
                <a:cs typeface="Consolas" charset="0"/>
              </a:rPr>
              <a:t>own</a:t>
            </a:r>
            <a:r>
              <a:rPr lang="de-DE" sz="1400" dirty="0">
                <a:latin typeface="Consolas" charset="0"/>
                <a:ea typeface="Consolas" charset="0"/>
                <a:cs typeface="Consolas" charset="0"/>
              </a:rPr>
              <a:t> </a:t>
            </a:r>
            <a:r>
              <a:rPr lang="de-DE" sz="1400" dirty="0" err="1">
                <a:latin typeface="Consolas" charset="0"/>
                <a:ea typeface="Consolas" charset="0"/>
                <a:cs typeface="Consolas" charset="0"/>
              </a:rPr>
              <a:t>level</a:t>
            </a:r>
            <a:r>
              <a:rPr lang="de-DE" sz="1400" dirty="0">
                <a:latin typeface="Consolas" charset="0"/>
                <a:ea typeface="Consolas" charset="0"/>
                <a:cs typeface="Consolas" charset="0"/>
              </a:rPr>
              <a:t> |</a:t>
            </a:r>
          </a:p>
          <a:p>
            <a:pPr marL="0" indent="0">
              <a:spcBef>
                <a:spcPts val="0"/>
              </a:spcBef>
            </a:pPr>
            <a:r>
              <a:rPr lang="en-US" sz="1400" dirty="0">
                <a:latin typeface="Consolas" charset="0"/>
                <a:ea typeface="Consolas" charset="0"/>
                <a:cs typeface="Consolas" charset="0"/>
              </a:rPr>
              <a:t>   +--------------+----------------------------+-----------------------+</a:t>
            </a:r>
          </a:p>
          <a:p>
            <a:pPr marL="0" indent="0">
              <a:spcBef>
                <a:spcPts val="0"/>
              </a:spcBef>
            </a:pPr>
            <a:r>
              <a:rPr lang="en-US" sz="1400" dirty="0">
                <a:latin typeface="Consolas" charset="0"/>
                <a:ea typeface="Consolas" charset="0"/>
                <a:cs typeface="Consolas" charset="0"/>
              </a:rPr>
              <a:t>   | </a:t>
            </a:r>
            <a:r>
              <a:rPr lang="en-US" sz="1400" b="1" dirty="0">
                <a:latin typeface="Consolas" charset="0"/>
                <a:ea typeface="Consolas" charset="0"/>
                <a:cs typeface="Consolas" charset="0"/>
              </a:rPr>
              <a:t>non-node</a:t>
            </a:r>
            <a:r>
              <a:rPr lang="en-US" sz="1400" dirty="0">
                <a:latin typeface="Consolas" charset="0"/>
                <a:ea typeface="Consolas" charset="0"/>
                <a:cs typeface="Consolas" charset="0"/>
              </a:rPr>
              <a:t>     | flood self-originated only | flood only if TIE     |</a:t>
            </a:r>
          </a:p>
          <a:p>
            <a:pPr marL="0" indent="0">
              <a:spcBef>
                <a:spcPts val="0"/>
              </a:spcBef>
            </a:pPr>
            <a:r>
              <a:rPr lang="de-DE" sz="1400" dirty="0">
                <a:latin typeface="Consolas" charset="0"/>
                <a:ea typeface="Consolas" charset="0"/>
                <a:cs typeface="Consolas" charset="0"/>
              </a:rPr>
              <a:t>   | </a:t>
            </a:r>
            <a:r>
              <a:rPr lang="de-DE" sz="1400" b="1" dirty="0">
                <a:latin typeface="Consolas" charset="0"/>
                <a:ea typeface="Consolas" charset="0"/>
                <a:cs typeface="Consolas" charset="0"/>
              </a:rPr>
              <a:t>S-TIE</a:t>
            </a:r>
            <a:r>
              <a:rPr lang="de-DE" sz="1400" dirty="0">
                <a:latin typeface="Consolas" charset="0"/>
                <a:ea typeface="Consolas" charset="0"/>
                <a:cs typeface="Consolas" charset="0"/>
              </a:rPr>
              <a:t>        |                            | </a:t>
            </a:r>
            <a:r>
              <a:rPr lang="de-DE" sz="1400" dirty="0" err="1">
                <a:latin typeface="Consolas" charset="0"/>
                <a:ea typeface="Consolas" charset="0"/>
                <a:cs typeface="Consolas" charset="0"/>
              </a:rPr>
              <a:t>originator</a:t>
            </a:r>
            <a:r>
              <a:rPr lang="de-DE" sz="1400" dirty="0">
                <a:latin typeface="Consolas" charset="0"/>
                <a:ea typeface="Consolas" charset="0"/>
                <a:cs typeface="Consolas" charset="0"/>
              </a:rPr>
              <a:t> </a:t>
            </a:r>
            <a:r>
              <a:rPr lang="de-DE" sz="1400" dirty="0" err="1">
                <a:latin typeface="Consolas" charset="0"/>
                <a:ea typeface="Consolas" charset="0"/>
                <a:cs typeface="Consolas" charset="0"/>
              </a:rPr>
              <a:t>is</a:t>
            </a:r>
            <a:r>
              <a:rPr lang="de-DE" sz="1400" dirty="0">
                <a:latin typeface="Consolas" charset="0"/>
                <a:ea typeface="Consolas" charset="0"/>
                <a:cs typeface="Consolas" charset="0"/>
              </a:rPr>
              <a:t> </a:t>
            </a:r>
            <a:r>
              <a:rPr lang="de-DE" sz="1400" dirty="0" err="1">
                <a:latin typeface="Consolas" charset="0"/>
                <a:ea typeface="Consolas" charset="0"/>
                <a:cs typeface="Consolas" charset="0"/>
              </a:rPr>
              <a:t>equal</a:t>
            </a:r>
            <a:r>
              <a:rPr lang="de-DE" sz="1400" dirty="0">
                <a:latin typeface="Consolas" charset="0"/>
                <a:ea typeface="Consolas" charset="0"/>
                <a:cs typeface="Consolas" charset="0"/>
              </a:rPr>
              <a:t>   |</a:t>
            </a:r>
          </a:p>
          <a:p>
            <a:pPr marL="0" indent="0">
              <a:spcBef>
                <a:spcPts val="0"/>
              </a:spcBef>
            </a:pPr>
            <a:r>
              <a:rPr lang="de-DE" sz="1400" dirty="0">
                <a:latin typeface="Consolas" charset="0"/>
                <a:ea typeface="Consolas" charset="0"/>
                <a:cs typeface="Consolas" charset="0"/>
              </a:rPr>
              <a:t>   |              |                            | </a:t>
            </a:r>
            <a:r>
              <a:rPr lang="de-DE" sz="1400" dirty="0" err="1">
                <a:latin typeface="Consolas" charset="0"/>
                <a:ea typeface="Consolas" charset="0"/>
                <a:cs typeface="Consolas" charset="0"/>
              </a:rPr>
              <a:t>peer</a:t>
            </a:r>
            <a:r>
              <a:rPr lang="de-DE" sz="1400" dirty="0">
                <a:latin typeface="Consolas" charset="0"/>
                <a:ea typeface="Consolas" charset="0"/>
                <a:cs typeface="Consolas" charset="0"/>
              </a:rPr>
              <a:t>                  |</a:t>
            </a:r>
          </a:p>
          <a:p>
            <a:pPr marL="0" indent="0">
              <a:spcBef>
                <a:spcPts val="0"/>
              </a:spcBef>
            </a:pPr>
            <a:r>
              <a:rPr lang="en-US" sz="1400" dirty="0">
                <a:latin typeface="Consolas" charset="0"/>
                <a:ea typeface="Consolas" charset="0"/>
                <a:cs typeface="Consolas" charset="0"/>
              </a:rPr>
              <a:t>   +--------------+----------------------------+-----------------------+</a:t>
            </a:r>
          </a:p>
          <a:p>
            <a:pPr marL="0" indent="0">
              <a:spcBef>
                <a:spcPts val="0"/>
              </a:spcBef>
            </a:pPr>
            <a:r>
              <a:rPr lang="en-US" sz="1400" dirty="0">
                <a:latin typeface="Consolas" charset="0"/>
                <a:ea typeface="Consolas" charset="0"/>
                <a:cs typeface="Consolas" charset="0"/>
              </a:rPr>
              <a:t>   | </a:t>
            </a:r>
            <a:r>
              <a:rPr lang="en-US" sz="1400" b="1" dirty="0">
                <a:latin typeface="Consolas" charset="0"/>
                <a:ea typeface="Consolas" charset="0"/>
                <a:cs typeface="Consolas" charset="0"/>
              </a:rPr>
              <a:t>all N-TIEs   </a:t>
            </a:r>
            <a:r>
              <a:rPr lang="en-US" sz="1400" dirty="0">
                <a:latin typeface="Consolas" charset="0"/>
                <a:ea typeface="Consolas" charset="0"/>
                <a:cs typeface="Consolas" charset="0"/>
              </a:rPr>
              <a:t>| never flood                | flood always          |</a:t>
            </a:r>
          </a:p>
          <a:p>
            <a:pPr marL="0" indent="0">
              <a:spcBef>
                <a:spcPts val="0"/>
              </a:spcBef>
            </a:pPr>
            <a:r>
              <a:rPr lang="en-US" sz="1400" dirty="0">
                <a:latin typeface="Consolas" charset="0"/>
                <a:ea typeface="Consolas" charset="0"/>
                <a:cs typeface="Consolas" charset="0"/>
              </a:rPr>
              <a:t>   +--------------+----------------------------+-----------------------+</a:t>
            </a:r>
          </a:p>
          <a:p>
            <a:pPr marL="0" indent="0">
              <a:spcBef>
                <a:spcPts val="0"/>
              </a:spcBef>
            </a:pPr>
            <a:r>
              <a:rPr lang="en-US" sz="1400" dirty="0">
                <a:latin typeface="Consolas" charset="0"/>
                <a:ea typeface="Consolas" charset="0"/>
                <a:cs typeface="Consolas" charset="0"/>
              </a:rPr>
              <a:t>   | </a:t>
            </a:r>
            <a:r>
              <a:rPr lang="en-US" sz="1400" b="1" dirty="0">
                <a:latin typeface="Consolas" charset="0"/>
                <a:ea typeface="Consolas" charset="0"/>
                <a:cs typeface="Consolas" charset="0"/>
              </a:rPr>
              <a:t>TIDE</a:t>
            </a:r>
            <a:r>
              <a:rPr lang="en-US" sz="1400" dirty="0">
                <a:latin typeface="Consolas" charset="0"/>
                <a:ea typeface="Consolas" charset="0"/>
                <a:cs typeface="Consolas" charset="0"/>
              </a:rPr>
              <a:t>         | include TIEs in flooding   | include TIEs in       |</a:t>
            </a:r>
          </a:p>
          <a:p>
            <a:pPr marL="0" indent="0">
              <a:spcBef>
                <a:spcPts val="0"/>
              </a:spcBef>
            </a:pPr>
            <a:r>
              <a:rPr lang="de-DE" sz="1400" dirty="0">
                <a:latin typeface="Consolas" charset="0"/>
                <a:ea typeface="Consolas" charset="0"/>
                <a:cs typeface="Consolas" charset="0"/>
              </a:rPr>
              <a:t>   |              | </a:t>
            </a:r>
            <a:r>
              <a:rPr lang="de-DE" sz="1400" dirty="0" err="1">
                <a:latin typeface="Consolas" charset="0"/>
                <a:ea typeface="Consolas" charset="0"/>
                <a:cs typeface="Consolas" charset="0"/>
              </a:rPr>
              <a:t>scope</a:t>
            </a:r>
            <a:r>
              <a:rPr lang="de-DE" sz="1400" dirty="0">
                <a:latin typeface="Consolas" charset="0"/>
                <a:ea typeface="Consolas" charset="0"/>
                <a:cs typeface="Consolas" charset="0"/>
              </a:rPr>
              <a:t>                      | </a:t>
            </a:r>
            <a:r>
              <a:rPr lang="de-DE" sz="1400" dirty="0" err="1">
                <a:latin typeface="Consolas" charset="0"/>
                <a:ea typeface="Consolas" charset="0"/>
                <a:cs typeface="Consolas" charset="0"/>
              </a:rPr>
              <a:t>flooding</a:t>
            </a:r>
            <a:r>
              <a:rPr lang="de-DE" sz="1400" dirty="0">
                <a:latin typeface="Consolas" charset="0"/>
                <a:ea typeface="Consolas" charset="0"/>
                <a:cs typeface="Consolas" charset="0"/>
              </a:rPr>
              <a:t> </a:t>
            </a:r>
            <a:r>
              <a:rPr lang="de-DE" sz="1400" dirty="0" err="1">
                <a:latin typeface="Consolas" charset="0"/>
                <a:ea typeface="Consolas" charset="0"/>
                <a:cs typeface="Consolas" charset="0"/>
              </a:rPr>
              <a:t>scope</a:t>
            </a:r>
            <a:r>
              <a:rPr lang="de-DE" sz="1400" dirty="0">
                <a:latin typeface="Consolas" charset="0"/>
                <a:ea typeface="Consolas" charset="0"/>
                <a:cs typeface="Consolas" charset="0"/>
              </a:rPr>
              <a:t>        |</a:t>
            </a:r>
          </a:p>
          <a:p>
            <a:pPr marL="0" indent="0">
              <a:spcBef>
                <a:spcPts val="0"/>
              </a:spcBef>
            </a:pPr>
            <a:r>
              <a:rPr lang="en-US" sz="1400" dirty="0">
                <a:latin typeface="Consolas" charset="0"/>
                <a:ea typeface="Consolas" charset="0"/>
                <a:cs typeface="Consolas" charset="0"/>
              </a:rPr>
              <a:t>   +--------------+----------------------------+-----------------------+</a:t>
            </a:r>
          </a:p>
          <a:p>
            <a:pPr marL="0" indent="0">
              <a:spcBef>
                <a:spcPts val="0"/>
              </a:spcBef>
            </a:pPr>
            <a:r>
              <a:rPr lang="en-US" sz="1400" dirty="0">
                <a:latin typeface="Consolas" charset="0"/>
                <a:ea typeface="Consolas" charset="0"/>
                <a:cs typeface="Consolas" charset="0"/>
              </a:rPr>
              <a:t>   | </a:t>
            </a:r>
            <a:r>
              <a:rPr lang="en-US" sz="1400" b="1" dirty="0">
                <a:latin typeface="Consolas" charset="0"/>
                <a:ea typeface="Consolas" charset="0"/>
                <a:cs typeface="Consolas" charset="0"/>
              </a:rPr>
              <a:t>TIRE </a:t>
            </a:r>
            <a:r>
              <a:rPr lang="en-US" sz="1400" dirty="0">
                <a:latin typeface="Consolas" charset="0"/>
                <a:ea typeface="Consolas" charset="0"/>
                <a:cs typeface="Consolas" charset="0"/>
              </a:rPr>
              <a:t>        | include all N-TIEs and all | include only if TIE   |</a:t>
            </a:r>
          </a:p>
          <a:p>
            <a:pPr marL="0" indent="0">
              <a:spcBef>
                <a:spcPts val="0"/>
              </a:spcBef>
            </a:pPr>
            <a:r>
              <a:rPr lang="en-US" sz="1400" dirty="0">
                <a:latin typeface="Consolas" charset="0"/>
                <a:ea typeface="Consolas" charset="0"/>
                <a:cs typeface="Consolas" charset="0"/>
              </a:rPr>
              <a:t>   |              | peer's self-originated     | originator is equal   |</a:t>
            </a:r>
          </a:p>
          <a:p>
            <a:pPr marL="0" indent="0">
              <a:spcBef>
                <a:spcPts val="0"/>
              </a:spcBef>
            </a:pPr>
            <a:r>
              <a:rPr lang="de-DE" sz="1400" dirty="0">
                <a:latin typeface="Consolas" charset="0"/>
                <a:ea typeface="Consolas" charset="0"/>
                <a:cs typeface="Consolas" charset="0"/>
              </a:rPr>
              <a:t>   |              | TIEs </a:t>
            </a:r>
            <a:r>
              <a:rPr lang="de-DE" sz="1400" dirty="0" err="1">
                <a:latin typeface="Consolas" charset="0"/>
                <a:ea typeface="Consolas" charset="0"/>
                <a:cs typeface="Consolas" charset="0"/>
              </a:rPr>
              <a:t>and</a:t>
            </a:r>
            <a:r>
              <a:rPr lang="de-DE" sz="1400" dirty="0">
                <a:latin typeface="Consolas" charset="0"/>
                <a:ea typeface="Consolas" charset="0"/>
                <a:cs typeface="Consolas" charset="0"/>
              </a:rPr>
              <a:t> all </a:t>
            </a:r>
            <a:r>
              <a:rPr lang="de-DE" sz="1400" dirty="0" err="1">
                <a:latin typeface="Consolas" charset="0"/>
                <a:ea typeface="Consolas" charset="0"/>
                <a:cs typeface="Consolas" charset="0"/>
              </a:rPr>
              <a:t>node</a:t>
            </a:r>
            <a:r>
              <a:rPr lang="de-DE" sz="1400" dirty="0">
                <a:latin typeface="Consolas" charset="0"/>
                <a:ea typeface="Consolas" charset="0"/>
                <a:cs typeface="Consolas" charset="0"/>
              </a:rPr>
              <a:t> S-TIEs   </a:t>
            </a:r>
            <a:r>
              <a:rPr lang="de-DE" sz="1400" dirty="0" smtClean="0">
                <a:latin typeface="Consolas" charset="0"/>
                <a:ea typeface="Consolas" charset="0"/>
                <a:cs typeface="Consolas" charset="0"/>
              </a:rPr>
              <a:t>| </a:t>
            </a:r>
            <a:r>
              <a:rPr lang="de-DE" sz="1400" dirty="0" err="1">
                <a:latin typeface="Consolas" charset="0"/>
                <a:ea typeface="Consolas" charset="0"/>
                <a:cs typeface="Consolas" charset="0"/>
              </a:rPr>
              <a:t>peer</a:t>
            </a:r>
            <a:r>
              <a:rPr lang="de-DE" sz="1400" dirty="0">
                <a:latin typeface="Consolas" charset="0"/>
                <a:ea typeface="Consolas" charset="0"/>
                <a:cs typeface="Consolas" charset="0"/>
              </a:rPr>
              <a:t>                  |</a:t>
            </a:r>
          </a:p>
          <a:p>
            <a:pPr marL="0" indent="0">
              <a:spcBef>
                <a:spcPts val="0"/>
              </a:spcBef>
            </a:pPr>
            <a:r>
              <a:rPr lang="en-US" sz="1400" dirty="0">
                <a:latin typeface="Consolas" charset="0"/>
                <a:ea typeface="Consolas" charset="0"/>
                <a:cs typeface="Consolas" charset="0"/>
              </a:rPr>
              <a:t>   +--------------+----------------------------+-----------------------+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RIFT WG Interim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US" smtClean="0"/>
              <a:t>May-2018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C574CD5-5407-47BA-A384-6E7607257A0F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5178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Link State Database on N112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295400"/>
            <a:ext cx="8534401" cy="4522788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pt-BR" sz="1200" dirty="0">
                <a:latin typeface="Menlo-Regular" charset="0"/>
              </a:rPr>
              <a:t>[</a:t>
            </a:r>
          </a:p>
          <a:p>
            <a:pPr>
              <a:spcBef>
                <a:spcPts val="0"/>
              </a:spcBef>
            </a:pPr>
            <a:r>
              <a:rPr lang="de-DE" sz="1200" dirty="0">
                <a:latin typeface="Menlo-Regular" charset="0"/>
              </a:rPr>
              <a:t>    (</a:t>
            </a:r>
          </a:p>
          <a:p>
            <a:pPr>
              <a:spcBef>
                <a:spcPts val="0"/>
              </a:spcBef>
            </a:pPr>
            <a:r>
              <a:rPr lang="en-US" sz="1200" dirty="0">
                <a:latin typeface="Menlo-Regular" charset="0"/>
              </a:rPr>
              <a:t>        South,</a:t>
            </a:r>
          </a:p>
          <a:p>
            <a:pPr>
              <a:spcBef>
                <a:spcPts val="0"/>
              </a:spcBef>
            </a:pPr>
            <a:r>
              <a:rPr lang="de-DE" sz="1200" dirty="0">
                <a:latin typeface="Menlo-Regular" charset="0"/>
              </a:rPr>
              <a:t>        [</a:t>
            </a:r>
          </a:p>
          <a:p>
            <a:pPr>
              <a:spcBef>
                <a:spcPts val="0"/>
              </a:spcBef>
            </a:pPr>
            <a:r>
              <a:rPr lang="de-DE" sz="1200" dirty="0">
                <a:latin typeface="Menlo-Regular" charset="0"/>
              </a:rPr>
              <a:t>            </a:t>
            </a:r>
            <a:r>
              <a:rPr lang="de-DE" sz="1200" dirty="0" err="1">
                <a:latin typeface="Menlo-Regular" charset="0"/>
              </a:rPr>
              <a:t>Key+Life</a:t>
            </a:r>
            <a:r>
              <a:rPr lang="de-DE" sz="1200" dirty="0">
                <a:latin typeface="Menlo-Regular" charset="0"/>
              </a:rPr>
              <a:t>: </a:t>
            </a:r>
            <a:r>
              <a:rPr lang="de-DE" sz="1200" b="1" dirty="0">
                <a:solidFill>
                  <a:srgbClr val="FF0000"/>
                </a:solidFill>
                <a:latin typeface="Menlo-Regular" charset="0"/>
              </a:rPr>
              <a:t>South/112/</a:t>
            </a:r>
            <a:r>
              <a:rPr lang="de-DE" sz="1200" b="1" dirty="0" err="1">
                <a:solidFill>
                  <a:srgbClr val="FF0000"/>
                </a:solidFill>
                <a:latin typeface="Menlo-Regular" charset="0"/>
              </a:rPr>
              <a:t>InternalTIETypeType</a:t>
            </a:r>
            <a:r>
              <a:rPr lang="de-DE" sz="1200" b="1" dirty="0">
                <a:solidFill>
                  <a:srgbClr val="FF0000"/>
                </a:solidFill>
                <a:latin typeface="Menlo-Regular" charset="0"/>
              </a:rPr>
              <a:t>(PREFIXTIETYPE)/268435456/1/597/3.984</a:t>
            </a:r>
            <a:r>
              <a:rPr lang="de-DE" sz="1200" dirty="0">
                <a:latin typeface="Menlo-Regular" charset="0"/>
              </a:rPr>
              <a:t>,</a:t>
            </a:r>
          </a:p>
          <a:p>
            <a:pPr>
              <a:spcBef>
                <a:spcPts val="0"/>
              </a:spcBef>
            </a:pPr>
            <a:r>
              <a:rPr lang="de-DE" sz="1200" dirty="0">
                <a:latin typeface="Menlo-Regular" charset="0"/>
              </a:rPr>
              <a:t>            </a:t>
            </a:r>
            <a:r>
              <a:rPr lang="de-DE" sz="1200" dirty="0" err="1">
                <a:latin typeface="Menlo-Regular" charset="0"/>
              </a:rPr>
              <a:t>Key+Life</a:t>
            </a:r>
            <a:r>
              <a:rPr lang="de-DE" sz="1200" dirty="0">
                <a:latin typeface="Menlo-Regular" charset="0"/>
              </a:rPr>
              <a:t>: </a:t>
            </a:r>
            <a:r>
              <a:rPr lang="de-DE" sz="1200" b="1" dirty="0">
                <a:solidFill>
                  <a:srgbClr val="FF0000"/>
                </a:solidFill>
                <a:latin typeface="Menlo-Regular" charset="0"/>
              </a:rPr>
              <a:t>South/112/</a:t>
            </a:r>
            <a:r>
              <a:rPr lang="de-DE" sz="1200" b="1" dirty="0" err="1">
                <a:solidFill>
                  <a:srgbClr val="FF0000"/>
                </a:solidFill>
                <a:latin typeface="Menlo-Regular" charset="0"/>
              </a:rPr>
              <a:t>InternalTIETypeType</a:t>
            </a:r>
            <a:r>
              <a:rPr lang="de-DE" sz="1200" b="1" dirty="0">
                <a:solidFill>
                  <a:srgbClr val="FF0000"/>
                </a:solidFill>
                <a:latin typeface="Menlo-Regular" charset="0"/>
              </a:rPr>
              <a:t>(NODETIETYPE)/0/3/597/2.005</a:t>
            </a:r>
            <a:r>
              <a:rPr lang="de-DE" sz="1200" dirty="0">
                <a:latin typeface="Menlo-Regular" charset="0"/>
              </a:rPr>
              <a:t>,</a:t>
            </a:r>
          </a:p>
          <a:p>
            <a:pPr>
              <a:spcBef>
                <a:spcPts val="0"/>
              </a:spcBef>
            </a:pPr>
            <a:r>
              <a:rPr lang="de-DE" sz="1200" dirty="0">
                <a:latin typeface="Menlo-Regular" charset="0"/>
              </a:rPr>
              <a:t>            </a:t>
            </a:r>
            <a:r>
              <a:rPr lang="de-DE" sz="1200" dirty="0" err="1">
                <a:latin typeface="Menlo-Regular" charset="0"/>
              </a:rPr>
              <a:t>Key+Life</a:t>
            </a:r>
            <a:r>
              <a:rPr lang="de-DE" sz="1200" dirty="0">
                <a:latin typeface="Menlo-Regular" charset="0"/>
              </a:rPr>
              <a:t>: South/22/</a:t>
            </a:r>
            <a:r>
              <a:rPr lang="de-DE" sz="1200" dirty="0" err="1">
                <a:latin typeface="Menlo-Regular" charset="0"/>
              </a:rPr>
              <a:t>InternalTIETypeType</a:t>
            </a:r>
            <a:r>
              <a:rPr lang="de-DE" sz="1200" dirty="0">
                <a:latin typeface="Menlo-Regular" charset="0"/>
              </a:rPr>
              <a:t>(NODETIETYPE)/0/4/597/3.894,</a:t>
            </a:r>
          </a:p>
          <a:p>
            <a:pPr>
              <a:spcBef>
                <a:spcPts val="0"/>
              </a:spcBef>
            </a:pPr>
            <a:r>
              <a:rPr lang="de-DE" sz="1200" dirty="0">
                <a:latin typeface="Menlo-Regular" charset="0"/>
              </a:rPr>
              <a:t>            </a:t>
            </a:r>
            <a:r>
              <a:rPr lang="de-DE" sz="1200" dirty="0" err="1">
                <a:latin typeface="Menlo-Regular" charset="0"/>
              </a:rPr>
              <a:t>Key+Life</a:t>
            </a:r>
            <a:r>
              <a:rPr lang="de-DE" sz="1200" dirty="0">
                <a:latin typeface="Menlo-Regular" charset="0"/>
              </a:rPr>
              <a:t>: South/21/</a:t>
            </a:r>
            <a:r>
              <a:rPr lang="de-DE" sz="1200" dirty="0" err="1">
                <a:latin typeface="Menlo-Regular" charset="0"/>
              </a:rPr>
              <a:t>InternalTIETypeType</a:t>
            </a:r>
            <a:r>
              <a:rPr lang="de-DE" sz="1200" dirty="0">
                <a:latin typeface="Menlo-Regular" charset="0"/>
              </a:rPr>
              <a:t>(NODETIETYPE)/0/2/597/3.806,</a:t>
            </a:r>
          </a:p>
          <a:p>
            <a:pPr>
              <a:spcBef>
                <a:spcPts val="0"/>
              </a:spcBef>
            </a:pPr>
            <a:r>
              <a:rPr lang="de-DE" sz="1200" dirty="0">
                <a:latin typeface="Menlo-Regular" charset="0"/>
              </a:rPr>
              <a:t>            </a:t>
            </a:r>
            <a:r>
              <a:rPr lang="de-DE" sz="1200" dirty="0" err="1">
                <a:latin typeface="Menlo-Regular" charset="0"/>
              </a:rPr>
              <a:t>Key+Life</a:t>
            </a:r>
            <a:r>
              <a:rPr lang="de-DE" sz="1200" dirty="0">
                <a:latin typeface="Menlo-Regular" charset="0"/>
              </a:rPr>
              <a:t>: South/22/</a:t>
            </a:r>
            <a:r>
              <a:rPr lang="de-DE" sz="1200" dirty="0" err="1">
                <a:latin typeface="Menlo-Regular" charset="0"/>
              </a:rPr>
              <a:t>InternalTIETypeType</a:t>
            </a:r>
            <a:r>
              <a:rPr lang="de-DE" sz="1200" dirty="0">
                <a:latin typeface="Menlo-Regular" charset="0"/>
              </a:rPr>
              <a:t>(PREFIXTIETYPE)/268435456/1/597/3.759,</a:t>
            </a:r>
          </a:p>
          <a:p>
            <a:pPr>
              <a:spcBef>
                <a:spcPts val="0"/>
              </a:spcBef>
            </a:pPr>
            <a:r>
              <a:rPr lang="de-DE" sz="1200" dirty="0">
                <a:latin typeface="Menlo-Regular" charset="0"/>
              </a:rPr>
              <a:t>            </a:t>
            </a:r>
            <a:r>
              <a:rPr lang="de-DE" sz="1200" dirty="0" err="1">
                <a:latin typeface="Menlo-Regular" charset="0"/>
              </a:rPr>
              <a:t>Key+Life</a:t>
            </a:r>
            <a:r>
              <a:rPr lang="de-DE" sz="1200" dirty="0">
                <a:latin typeface="Menlo-Regular" charset="0"/>
              </a:rPr>
              <a:t>: </a:t>
            </a:r>
            <a:r>
              <a:rPr lang="de-DE" sz="1200" b="1" dirty="0">
                <a:solidFill>
                  <a:srgbClr val="00B050"/>
                </a:solidFill>
                <a:latin typeface="Menlo-Regular" charset="0"/>
              </a:rPr>
              <a:t>South/111/</a:t>
            </a:r>
            <a:r>
              <a:rPr lang="de-DE" sz="1200" b="1" dirty="0" err="1">
                <a:solidFill>
                  <a:srgbClr val="00B050"/>
                </a:solidFill>
                <a:latin typeface="Menlo-Regular" charset="0"/>
              </a:rPr>
              <a:t>InternalTIETypeType</a:t>
            </a:r>
            <a:r>
              <a:rPr lang="de-DE" sz="1200" b="1" dirty="0">
                <a:solidFill>
                  <a:srgbClr val="00B050"/>
                </a:solidFill>
                <a:latin typeface="Menlo-Regular" charset="0"/>
              </a:rPr>
              <a:t>(NODETIETYPE)/0/3/597/3.790</a:t>
            </a:r>
            <a:r>
              <a:rPr lang="de-DE" sz="1200" dirty="0">
                <a:latin typeface="Menlo-Regular" charset="0"/>
              </a:rPr>
              <a:t>,</a:t>
            </a:r>
          </a:p>
          <a:p>
            <a:pPr>
              <a:spcBef>
                <a:spcPts val="0"/>
              </a:spcBef>
            </a:pPr>
            <a:r>
              <a:rPr lang="de-DE" sz="1200" dirty="0">
                <a:latin typeface="Menlo-Regular" charset="0"/>
              </a:rPr>
              <a:t>            </a:t>
            </a:r>
            <a:r>
              <a:rPr lang="de-DE" sz="1200" dirty="0" err="1">
                <a:latin typeface="Menlo-Regular" charset="0"/>
              </a:rPr>
              <a:t>Key+Life</a:t>
            </a:r>
            <a:r>
              <a:rPr lang="de-DE" sz="1200" dirty="0">
                <a:latin typeface="Menlo-Regular" charset="0"/>
              </a:rPr>
              <a:t>: South/21/</a:t>
            </a:r>
            <a:r>
              <a:rPr lang="de-DE" sz="1200" dirty="0" err="1">
                <a:latin typeface="Menlo-Regular" charset="0"/>
              </a:rPr>
              <a:t>InternalTIETypeType</a:t>
            </a:r>
            <a:r>
              <a:rPr lang="de-DE" sz="1200" dirty="0">
                <a:latin typeface="Menlo-Regular" charset="0"/>
              </a:rPr>
              <a:t>(PREFIXTIETYPE)/268435456/1/597/3.747</a:t>
            </a:r>
          </a:p>
          <a:p>
            <a:pPr>
              <a:spcBef>
                <a:spcPts val="0"/>
              </a:spcBef>
            </a:pPr>
            <a:r>
              <a:rPr lang="de-DE" sz="1200" dirty="0">
                <a:latin typeface="Menlo-Regular" charset="0"/>
              </a:rPr>
              <a:t>        ]</a:t>
            </a:r>
          </a:p>
          <a:p>
            <a:pPr>
              <a:spcBef>
                <a:spcPts val="0"/>
              </a:spcBef>
            </a:pPr>
            <a:r>
              <a:rPr lang="de-DE" sz="1200" dirty="0">
                <a:latin typeface="Menlo-Regular" charset="0"/>
              </a:rPr>
              <a:t>    ),</a:t>
            </a:r>
          </a:p>
          <a:p>
            <a:pPr>
              <a:spcBef>
                <a:spcPts val="0"/>
              </a:spcBef>
            </a:pPr>
            <a:r>
              <a:rPr lang="de-DE" sz="1200" dirty="0">
                <a:latin typeface="Menlo-Regular" charset="0"/>
              </a:rPr>
              <a:t>    (</a:t>
            </a:r>
          </a:p>
          <a:p>
            <a:pPr>
              <a:spcBef>
                <a:spcPts val="0"/>
              </a:spcBef>
            </a:pPr>
            <a:r>
              <a:rPr lang="de-DE" sz="1200" dirty="0">
                <a:latin typeface="Menlo-Regular" charset="0"/>
              </a:rPr>
              <a:t>        North,</a:t>
            </a:r>
          </a:p>
          <a:p>
            <a:pPr>
              <a:spcBef>
                <a:spcPts val="0"/>
              </a:spcBef>
            </a:pPr>
            <a:r>
              <a:rPr lang="de-DE" sz="1200" dirty="0">
                <a:latin typeface="Menlo-Regular" charset="0"/>
              </a:rPr>
              <a:t>        [</a:t>
            </a:r>
          </a:p>
          <a:p>
            <a:pPr>
              <a:spcBef>
                <a:spcPts val="0"/>
              </a:spcBef>
            </a:pPr>
            <a:r>
              <a:rPr lang="de-DE" sz="1200" dirty="0">
                <a:latin typeface="Menlo-Regular" charset="0"/>
              </a:rPr>
              <a:t>            </a:t>
            </a:r>
            <a:r>
              <a:rPr lang="de-DE" sz="1200" dirty="0" err="1">
                <a:latin typeface="Menlo-Regular" charset="0"/>
              </a:rPr>
              <a:t>Key+Life</a:t>
            </a:r>
            <a:r>
              <a:rPr lang="de-DE" sz="1200" dirty="0">
                <a:latin typeface="Menlo-Regular" charset="0"/>
              </a:rPr>
              <a:t>: North/1111/</a:t>
            </a:r>
            <a:r>
              <a:rPr lang="de-DE" sz="1200" dirty="0" err="1">
                <a:latin typeface="Menlo-Regular" charset="0"/>
              </a:rPr>
              <a:t>InternalTIETypeType</a:t>
            </a:r>
            <a:r>
              <a:rPr lang="de-DE" sz="1200" dirty="0">
                <a:latin typeface="Menlo-Regular" charset="0"/>
              </a:rPr>
              <a:t>(NODETIETYPE)/0/3/597/3.783,</a:t>
            </a:r>
          </a:p>
          <a:p>
            <a:pPr>
              <a:spcBef>
                <a:spcPts val="0"/>
              </a:spcBef>
            </a:pPr>
            <a:r>
              <a:rPr lang="de-DE" sz="1200" dirty="0">
                <a:latin typeface="Menlo-Regular" charset="0"/>
              </a:rPr>
              <a:t>            </a:t>
            </a:r>
            <a:r>
              <a:rPr lang="de-DE" sz="1200" dirty="0" err="1">
                <a:latin typeface="Menlo-Regular" charset="0"/>
              </a:rPr>
              <a:t>Key+Life</a:t>
            </a:r>
            <a:r>
              <a:rPr lang="de-DE" sz="1200" dirty="0">
                <a:latin typeface="Menlo-Regular" charset="0"/>
              </a:rPr>
              <a:t>: </a:t>
            </a:r>
            <a:r>
              <a:rPr lang="de-DE" sz="1200" b="1" dirty="0">
                <a:solidFill>
                  <a:srgbClr val="FF0000"/>
                </a:solidFill>
                <a:latin typeface="Menlo-Regular" charset="0"/>
              </a:rPr>
              <a:t>North/112/</a:t>
            </a:r>
            <a:r>
              <a:rPr lang="de-DE" sz="1200" b="1" dirty="0" err="1">
                <a:solidFill>
                  <a:srgbClr val="FF0000"/>
                </a:solidFill>
                <a:latin typeface="Menlo-Regular" charset="0"/>
              </a:rPr>
              <a:t>InternalTIETypeType</a:t>
            </a:r>
            <a:r>
              <a:rPr lang="de-DE" sz="1200" b="1" dirty="0">
                <a:solidFill>
                  <a:srgbClr val="FF0000"/>
                </a:solidFill>
                <a:latin typeface="Menlo-Regular" charset="0"/>
              </a:rPr>
              <a:t>(NODETIETYPE)/0/5/597/2.005</a:t>
            </a:r>
            <a:r>
              <a:rPr lang="de-DE" sz="1200" dirty="0">
                <a:latin typeface="Menlo-Regular" charset="0"/>
              </a:rPr>
              <a:t>,</a:t>
            </a:r>
          </a:p>
          <a:p>
            <a:pPr>
              <a:spcBef>
                <a:spcPts val="0"/>
              </a:spcBef>
            </a:pPr>
            <a:r>
              <a:rPr lang="de-DE" sz="1200" dirty="0">
                <a:latin typeface="Menlo-Regular" charset="0"/>
              </a:rPr>
              <a:t>            </a:t>
            </a:r>
            <a:r>
              <a:rPr lang="de-DE" sz="1200" dirty="0" err="1">
                <a:latin typeface="Menlo-Regular" charset="0"/>
              </a:rPr>
              <a:t>Key+Life</a:t>
            </a:r>
            <a:r>
              <a:rPr lang="de-DE" sz="1200" dirty="0">
                <a:latin typeface="Menlo-Regular" charset="0"/>
              </a:rPr>
              <a:t>: North/1111/</a:t>
            </a:r>
            <a:r>
              <a:rPr lang="de-DE" sz="1200" dirty="0" err="1">
                <a:latin typeface="Menlo-Regular" charset="0"/>
              </a:rPr>
              <a:t>InternalTIETypeType</a:t>
            </a:r>
            <a:r>
              <a:rPr lang="de-DE" sz="1200" dirty="0">
                <a:latin typeface="Menlo-Regular" charset="0"/>
              </a:rPr>
              <a:t>(PREFIXTIETYPE)/268435457/1/597/3.895,</a:t>
            </a:r>
          </a:p>
          <a:p>
            <a:pPr>
              <a:spcBef>
                <a:spcPts val="0"/>
              </a:spcBef>
            </a:pPr>
            <a:r>
              <a:rPr lang="de-DE" sz="1200" dirty="0">
                <a:latin typeface="Menlo-Regular" charset="0"/>
              </a:rPr>
              <a:t>            </a:t>
            </a:r>
            <a:r>
              <a:rPr lang="de-DE" sz="1200" dirty="0" err="1">
                <a:latin typeface="Menlo-Regular" charset="0"/>
              </a:rPr>
              <a:t>Key+Life</a:t>
            </a:r>
            <a:r>
              <a:rPr lang="de-DE" sz="1200" dirty="0">
                <a:latin typeface="Menlo-Regular" charset="0"/>
              </a:rPr>
              <a:t>: North/1112/</a:t>
            </a:r>
            <a:r>
              <a:rPr lang="de-DE" sz="1200" dirty="0" err="1">
                <a:latin typeface="Menlo-Regular" charset="0"/>
              </a:rPr>
              <a:t>InternalTIETypeType</a:t>
            </a:r>
            <a:r>
              <a:rPr lang="de-DE" sz="1200" dirty="0">
                <a:latin typeface="Menlo-Regular" charset="0"/>
              </a:rPr>
              <a:t>(NODETIETYPE)/0/3/598/2.996</a:t>
            </a:r>
          </a:p>
          <a:p>
            <a:pPr>
              <a:spcBef>
                <a:spcPts val="0"/>
              </a:spcBef>
            </a:pPr>
            <a:r>
              <a:rPr lang="de-DE" sz="1200" dirty="0">
                <a:latin typeface="Menlo-Regular" charset="0"/>
              </a:rPr>
              <a:t>        ]</a:t>
            </a:r>
          </a:p>
          <a:p>
            <a:pPr>
              <a:spcBef>
                <a:spcPts val="0"/>
              </a:spcBef>
            </a:pPr>
            <a:r>
              <a:rPr lang="de-DE" sz="1200" dirty="0">
                <a:latin typeface="Menlo-Regular" charset="0"/>
              </a:rPr>
              <a:t>    )</a:t>
            </a:r>
          </a:p>
          <a:p>
            <a:pPr>
              <a:spcBef>
                <a:spcPts val="0"/>
              </a:spcBef>
            </a:pPr>
            <a:r>
              <a:rPr lang="pt-BR" sz="1200" dirty="0">
                <a:latin typeface="Menlo-Regular" charset="0"/>
              </a:rPr>
              <a:t>]</a:t>
            </a:r>
            <a:endParaRPr lang="en-US" sz="12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RIFT WG Interim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US" smtClean="0"/>
              <a:t>May-2018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C574CD5-5407-47BA-A384-6E7607257A0F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1903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Reachability  Computation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RIFT WG Interim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US" smtClean="0"/>
              <a:t>May-2018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C574CD5-5407-47BA-A384-6E7607257A0F}" type="slidenum">
              <a:rPr lang="en-US" smtClean="0"/>
              <a:pPr/>
              <a:t>15</a:t>
            </a:fld>
            <a:endParaRPr lang="en-US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8295903"/>
              </p:ext>
            </p:extLst>
          </p:nvPr>
        </p:nvGraphicFramePr>
        <p:xfrm>
          <a:off x="685800" y="1447800"/>
          <a:ext cx="8077200" cy="4495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8600"/>
                <a:gridCol w="4038600"/>
              </a:tblGrid>
              <a:tr h="824607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N-(SPF), It’s Really Any</a:t>
                      </a:r>
                      <a:r>
                        <a:rPr lang="en-US" sz="2400" baseline="0" dirty="0" smtClean="0"/>
                        <a:t> Feasible Path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S-(SPF)</a:t>
                      </a:r>
                      <a:endParaRPr lang="en-US" sz="2400" dirty="0"/>
                    </a:p>
                  </a:txBody>
                  <a:tcPr/>
                </a:tc>
              </a:tr>
              <a:tr h="14232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Use Own N-SPF to Find Neighbors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Use S-SPF to Find Neighbors</a:t>
                      </a:r>
                    </a:p>
                  </a:txBody>
                  <a:tcPr/>
                </a:tc>
              </a:tr>
              <a:tr h="1423293">
                <a:tc>
                  <a:txBody>
                    <a:bodyPr/>
                    <a:lstStyle/>
                    <a:p>
                      <a:pPr marL="0" indent="0">
                        <a:buFont typeface="Arial" charset="0"/>
                        <a:buNone/>
                      </a:pPr>
                      <a:r>
                        <a:rPr lang="en-US" sz="2400" dirty="0" smtClean="0"/>
                        <a:t>Use Neighbor S-TIE to Validate Connectivity 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charset="0"/>
                        <a:buNone/>
                      </a:pPr>
                      <a:r>
                        <a:rPr lang="en-US" sz="2400" dirty="0" smtClean="0"/>
                        <a:t>Use Candidate’s N-TIE to Validate Connectivity </a:t>
                      </a:r>
                      <a:endParaRPr lang="en-US" sz="2400" dirty="0"/>
                    </a:p>
                  </a:txBody>
                  <a:tcPr/>
                </a:tc>
              </a:tr>
              <a:tr h="824607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One Hop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All the Way Down</a:t>
                      </a:r>
                      <a:endParaRPr lang="en-US" sz="2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7463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6425" cy="1139825"/>
          </a:xfrm>
        </p:spPr>
        <p:txBody>
          <a:bodyPr/>
          <a:lstStyle/>
          <a:p>
            <a:r>
              <a:rPr lang="en-US" dirty="0" smtClean="0"/>
              <a:t>South Computation N111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275" y="1219200"/>
            <a:ext cx="8573125" cy="4953000"/>
          </a:xfrm>
        </p:spPr>
        <p:txBody>
          <a:bodyPr numCol="2"/>
          <a:lstStyle/>
          <a:p>
            <a:pPr>
              <a:spcBef>
                <a:spcPts val="0"/>
              </a:spcBef>
            </a:pPr>
            <a:r>
              <a:rPr lang="en-US" sz="900" b="1" dirty="0">
                <a:latin typeface="Menlo-Bold" charset="0"/>
              </a:rPr>
              <a:t>subsystem</a:t>
            </a:r>
            <a:r>
              <a:rPr lang="en-US" sz="900" dirty="0">
                <a:latin typeface="Menlo-Regular" charset="0"/>
              </a:rPr>
              <a:t>: </a:t>
            </a:r>
            <a:r>
              <a:rPr lang="en-US" sz="900" dirty="0" err="1">
                <a:latin typeface="Menlo-Regular" charset="0"/>
              </a:rPr>
              <a:t>spf</a:t>
            </a:r>
            <a:endParaRPr lang="en-US" sz="9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en-US" sz="900" dirty="0">
                <a:latin typeface="Menlo-Regular" charset="0"/>
              </a:rPr>
              <a:t>   May 01 18:32:47.057 </a:t>
            </a:r>
            <a:r>
              <a:rPr lang="en-US" sz="9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900" dirty="0">
                <a:latin typeface="Menlo-Regular" charset="0"/>
              </a:rPr>
              <a:t> </a:t>
            </a:r>
            <a:r>
              <a:rPr lang="en-US" sz="900" b="1" dirty="0">
                <a:latin typeface="Menlo-Bold" charset="0"/>
              </a:rPr>
              <a:t>existing </a:t>
            </a:r>
            <a:r>
              <a:rPr lang="en-US" sz="900" b="1" dirty="0" err="1">
                <a:latin typeface="Menlo-Bold" charset="0"/>
              </a:rPr>
              <a:t>holddown</a:t>
            </a:r>
            <a:r>
              <a:rPr lang="en-US" sz="900" b="1" dirty="0">
                <a:latin typeface="Menlo-Bold" charset="0"/>
              </a:rPr>
              <a:t> N/S SPF pending: false/false</a:t>
            </a:r>
            <a:endParaRPr lang="en-US" sz="9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900" dirty="0">
                <a:latin typeface="Menlo-Regular" charset="0"/>
              </a:rPr>
              <a:t>   May 01 18:32:47.079 </a:t>
            </a:r>
            <a:r>
              <a:rPr lang="de-DE" sz="9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900" dirty="0">
                <a:latin typeface="Menlo-Regular" charset="0"/>
              </a:rPr>
              <a:t> </a:t>
            </a:r>
            <a:r>
              <a:rPr lang="de-DE" sz="900" b="1" dirty="0" err="1">
                <a:latin typeface="Menlo-Bold" charset="0"/>
              </a:rPr>
              <a:t>computing</a:t>
            </a:r>
            <a:r>
              <a:rPr lang="de-DE" sz="900" b="1" dirty="0">
                <a:latin typeface="Menlo-Bold" charset="0"/>
              </a:rPr>
              <a:t> SPF South</a:t>
            </a:r>
            <a:endParaRPr lang="de-DE" sz="9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900" dirty="0">
                <a:latin typeface="Menlo-Regular" charset="0"/>
              </a:rPr>
              <a:t>   </a:t>
            </a:r>
            <a:r>
              <a:rPr lang="de-DE" sz="900" b="1" dirty="0">
                <a:latin typeface="Menlo-Bold" charset="0"/>
              </a:rPr>
              <a:t>extensive</a:t>
            </a:r>
            <a:r>
              <a:rPr lang="de-DE" sz="900" dirty="0">
                <a:latin typeface="Menlo-Regular" charset="0"/>
              </a:rPr>
              <a:t>: </a:t>
            </a:r>
            <a:r>
              <a:rPr lang="de-DE" sz="900" dirty="0" err="1">
                <a:latin typeface="Menlo-Regular" charset="0"/>
              </a:rPr>
              <a:t>computations</a:t>
            </a:r>
            <a:endParaRPr lang="de-DE" sz="9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900" dirty="0">
                <a:latin typeface="Menlo-Regular" charset="0"/>
              </a:rPr>
              <a:t>    </a:t>
            </a:r>
            <a:r>
              <a:rPr lang="de-DE" sz="900" b="1" dirty="0">
                <a:latin typeface="Menlo-Bold" charset="0"/>
              </a:rPr>
              <a:t>COMPUTATION_ID</a:t>
            </a:r>
            <a:r>
              <a:rPr lang="de-DE" sz="900" dirty="0">
                <a:latin typeface="Menlo-Regular" charset="0"/>
              </a:rPr>
              <a:t>: 8368</a:t>
            </a:r>
          </a:p>
          <a:p>
            <a:pPr>
              <a:spcBef>
                <a:spcPts val="0"/>
              </a:spcBef>
            </a:pPr>
            <a:r>
              <a:rPr lang="de-DE" sz="900" dirty="0">
                <a:latin typeface="Menlo-Regular" charset="0"/>
              </a:rPr>
              <a:t>     May 01 18:32:47.079 </a:t>
            </a:r>
            <a:r>
              <a:rPr lang="de-DE" sz="9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900" dirty="0">
                <a:latin typeface="Menlo-Regular" charset="0"/>
              </a:rPr>
              <a:t> </a:t>
            </a:r>
            <a:r>
              <a:rPr lang="de-DE" sz="900" b="1" dirty="0" err="1">
                <a:latin typeface="Menlo-Bold" charset="0"/>
              </a:rPr>
              <a:t>running</a:t>
            </a:r>
            <a:r>
              <a:rPr lang="de-DE" sz="900" b="1" dirty="0">
                <a:latin typeface="Menlo-Bold" charset="0"/>
              </a:rPr>
              <a:t> South SPF </a:t>
            </a:r>
            <a:r>
              <a:rPr lang="de-DE" sz="900" b="1" dirty="0" err="1">
                <a:latin typeface="Menlo-Bold" charset="0"/>
              </a:rPr>
              <a:t>graph</a:t>
            </a:r>
            <a:r>
              <a:rPr lang="de-DE" sz="900" b="1" dirty="0">
                <a:latin typeface="Menlo-Bold" charset="0"/>
              </a:rPr>
              <a:t> </a:t>
            </a:r>
            <a:r>
              <a:rPr lang="de-DE" sz="900" b="1" dirty="0" err="1">
                <a:latin typeface="Menlo-Bold" charset="0"/>
              </a:rPr>
              <a:t>closure</a:t>
            </a:r>
            <a:r>
              <a:rPr lang="de-DE" sz="900" b="1" dirty="0">
                <a:latin typeface="Menlo-Bold" charset="0"/>
              </a:rPr>
              <a:t> on 5 </a:t>
            </a:r>
            <a:r>
              <a:rPr lang="de-DE" sz="900" b="1" dirty="0" err="1">
                <a:latin typeface="Menlo-Bold" charset="0"/>
              </a:rPr>
              <a:t>nodes</a:t>
            </a:r>
            <a:r>
              <a:rPr lang="de-DE" sz="900" b="1" dirty="0">
                <a:latin typeface="Menlo-Bold" charset="0"/>
              </a:rPr>
              <a:t> </a:t>
            </a:r>
            <a:r>
              <a:rPr lang="de-DE" sz="900" b="1" dirty="0" err="1">
                <a:latin typeface="Menlo-Bold" charset="0"/>
              </a:rPr>
              <a:t>originating</a:t>
            </a:r>
            <a:r>
              <a:rPr lang="de-DE" sz="900" b="1" dirty="0">
                <a:latin typeface="Menlo-Bold" charset="0"/>
              </a:rPr>
              <a:t> in 111</a:t>
            </a:r>
            <a:endParaRPr lang="de-DE" sz="9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900" dirty="0">
                <a:latin typeface="Menlo-Regular" charset="0"/>
              </a:rPr>
              <a:t>     May 01 18:32:47.079 </a:t>
            </a:r>
            <a:r>
              <a:rPr lang="de-DE" sz="9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900" dirty="0">
                <a:latin typeface="Menlo-Regular" charset="0"/>
              </a:rPr>
              <a:t> </a:t>
            </a:r>
            <a:r>
              <a:rPr lang="de-DE" sz="900" b="1" dirty="0">
                <a:latin typeface="Menlo-Bold" charset="0"/>
              </a:rPr>
              <a:t>++ </a:t>
            </a:r>
            <a:r>
              <a:rPr lang="de-DE" sz="900" b="1" dirty="0" err="1">
                <a:latin typeface="Menlo-Bold" charset="0"/>
              </a:rPr>
              <a:t>Entering</a:t>
            </a:r>
            <a:r>
              <a:rPr lang="de-DE" sz="900" b="1" dirty="0">
                <a:latin typeface="Menlo-Bold" charset="0"/>
              </a:rPr>
              <a:t> </a:t>
            </a:r>
            <a:r>
              <a:rPr lang="de-DE" sz="900" b="1" dirty="0" err="1">
                <a:latin typeface="Menlo-Bold" charset="0"/>
              </a:rPr>
              <a:t>node</a:t>
            </a:r>
            <a:r>
              <a:rPr lang="de-DE" sz="900" b="1" dirty="0">
                <a:latin typeface="Menlo-Bold" charset="0"/>
              </a:rPr>
              <a:t> 111 @ 0</a:t>
            </a:r>
            <a:endParaRPr lang="de-DE" sz="9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en-US" sz="900" dirty="0">
                <a:latin typeface="Menlo-Regular" charset="0"/>
              </a:rPr>
              <a:t>     May 01 18:32:47.079 </a:t>
            </a:r>
            <a:r>
              <a:rPr lang="en-US" sz="9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900" dirty="0">
                <a:latin typeface="Menlo-Regular" charset="0"/>
              </a:rPr>
              <a:t> </a:t>
            </a:r>
            <a:r>
              <a:rPr lang="en-US" sz="900" b="1" dirty="0">
                <a:latin typeface="Menlo-Bold" charset="0"/>
              </a:rPr>
              <a:t>++++ Entering node 111 </a:t>
            </a:r>
            <a:r>
              <a:rPr lang="en-US" sz="900" b="1" dirty="0" err="1">
                <a:latin typeface="Menlo-Bold" charset="0"/>
              </a:rPr>
              <a:t>dist</a:t>
            </a:r>
            <a:r>
              <a:rPr lang="en-US" sz="900" b="1" dirty="0">
                <a:latin typeface="Menlo-Bold" charset="0"/>
              </a:rPr>
              <a:t> 0 with 4 neighbors</a:t>
            </a:r>
            <a:endParaRPr lang="en-US" sz="9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en-US" sz="900" dirty="0">
                <a:latin typeface="Menlo-Regular" charset="0"/>
              </a:rPr>
              <a:t>     May 01 18:32:47.079 </a:t>
            </a:r>
            <a:r>
              <a:rPr lang="en-US" sz="9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900" dirty="0">
                <a:latin typeface="Menlo-Regular" charset="0"/>
              </a:rPr>
              <a:t> </a:t>
            </a:r>
            <a:r>
              <a:rPr lang="en-US" sz="900" b="1" dirty="0">
                <a:latin typeface="Menlo-Bold" charset="0"/>
              </a:rPr>
              <a:t>---- node 21 in level 24 is opposite DAG closure direction</a:t>
            </a:r>
            <a:endParaRPr lang="en-US" sz="9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en-US" sz="900" dirty="0">
                <a:latin typeface="Menlo-Regular" charset="0"/>
              </a:rPr>
              <a:t>     May 01 18:32:47.079 </a:t>
            </a:r>
            <a:r>
              <a:rPr lang="en-US" sz="9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900" dirty="0">
                <a:latin typeface="Menlo-Regular" charset="0"/>
              </a:rPr>
              <a:t> </a:t>
            </a:r>
            <a:r>
              <a:rPr lang="en-US" sz="900" b="1" dirty="0">
                <a:latin typeface="Menlo-Bold" charset="0"/>
              </a:rPr>
              <a:t>---- node 22 in level 24 is opposite DAG closure direction</a:t>
            </a:r>
            <a:endParaRPr lang="en-US" sz="9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en-US" sz="900" dirty="0">
                <a:latin typeface="Menlo-Regular" charset="0"/>
              </a:rPr>
              <a:t>     May 01 18:32:47.080 </a:t>
            </a:r>
            <a:r>
              <a:rPr lang="en-US" sz="9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900" dirty="0">
                <a:latin typeface="Menlo-Regular" charset="0"/>
              </a:rPr>
              <a:t> </a:t>
            </a:r>
            <a:r>
              <a:rPr lang="en-US" sz="900" b="1" dirty="0">
                <a:latin typeface="Menlo-Bold" charset="0"/>
              </a:rPr>
              <a:t>++ Link to node 1111 @ </a:t>
            </a:r>
            <a:r>
              <a:rPr lang="en-US" sz="900" b="1" dirty="0" err="1">
                <a:latin typeface="Menlo-Bold" charset="0"/>
              </a:rPr>
              <a:t>hndl</a:t>
            </a:r>
            <a:r>
              <a:rPr lang="en-US" sz="900" b="1" dirty="0">
                <a:latin typeface="Menlo-Bold" charset="0"/>
              </a:rPr>
              <a:t> 3 checking backlinks South</a:t>
            </a:r>
            <a:endParaRPr lang="en-US" sz="9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900" dirty="0">
                <a:latin typeface="Menlo-Regular" charset="0"/>
              </a:rPr>
              <a:t>     May 01 18:32:47.080 </a:t>
            </a:r>
            <a:r>
              <a:rPr lang="de-DE" sz="9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900" dirty="0">
                <a:latin typeface="Menlo-Regular" charset="0"/>
              </a:rPr>
              <a:t> </a:t>
            </a:r>
            <a:r>
              <a:rPr lang="de-DE" sz="900" b="1" dirty="0">
                <a:latin typeface="Menlo-Bold" charset="0"/>
              </a:rPr>
              <a:t>++++++ </a:t>
            </a:r>
            <a:r>
              <a:rPr lang="de-DE" sz="900" b="1" dirty="0" err="1">
                <a:latin typeface="Menlo-Bold" charset="0"/>
              </a:rPr>
              <a:t>found</a:t>
            </a:r>
            <a:r>
              <a:rPr lang="de-DE" sz="900" b="1" dirty="0">
                <a:latin typeface="Menlo-Bold" charset="0"/>
              </a:rPr>
              <a:t> </a:t>
            </a:r>
            <a:r>
              <a:rPr lang="de-DE" sz="900" b="1" dirty="0" err="1">
                <a:latin typeface="Menlo-Bold" charset="0"/>
              </a:rPr>
              <a:t>backlink</a:t>
            </a:r>
            <a:r>
              <a:rPr lang="de-DE" sz="900" b="1" dirty="0">
                <a:latin typeface="Menlo-Bold" charset="0"/>
              </a:rPr>
              <a:t> in South</a:t>
            </a:r>
            <a:endParaRPr lang="de-DE" sz="9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900" dirty="0">
                <a:latin typeface="Menlo-Regular" charset="0"/>
              </a:rPr>
              <a:t>     May 01 18:32:47.080 </a:t>
            </a:r>
            <a:r>
              <a:rPr lang="de-DE" sz="9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900" dirty="0">
                <a:latin typeface="Menlo-Regular" charset="0"/>
              </a:rPr>
              <a:t> </a:t>
            </a:r>
            <a:r>
              <a:rPr lang="de-DE" sz="900" b="1" dirty="0">
                <a:latin typeface="Menlo-Bold" charset="0"/>
              </a:rPr>
              <a:t>++++++ </a:t>
            </a:r>
            <a:r>
              <a:rPr lang="de-DE" sz="900" b="1" dirty="0" err="1">
                <a:latin typeface="Menlo-Bold" charset="0"/>
              </a:rPr>
              <a:t>added</a:t>
            </a:r>
            <a:r>
              <a:rPr lang="de-DE" sz="900" b="1" dirty="0">
                <a:latin typeface="Menlo-Bold" charset="0"/>
              </a:rPr>
              <a:t> 1111 @ 1 </a:t>
            </a:r>
            <a:r>
              <a:rPr lang="de-DE" sz="900" b="1" dirty="0" err="1">
                <a:latin typeface="Menlo-Bold" charset="0"/>
              </a:rPr>
              <a:t>nhops</a:t>
            </a:r>
            <a:r>
              <a:rPr lang="de-DE" sz="900" b="1" dirty="0">
                <a:latin typeface="Menlo-Bold" charset="0"/>
              </a:rPr>
              <a:t> </a:t>
            </a:r>
            <a:r>
              <a:rPr lang="de-DE" sz="900" b="1" dirty="0" err="1">
                <a:latin typeface="Menlo-Bold" charset="0"/>
              </a:rPr>
              <a:t>ComputationNextHopsType</a:t>
            </a:r>
            <a:r>
              <a:rPr lang="de-DE" sz="900" b="1" dirty="0">
                <a:latin typeface="Menlo-Bold" charset="0"/>
              </a:rPr>
              <a:t>({</a:t>
            </a:r>
            <a:r>
              <a:rPr lang="de-DE" sz="900" b="1" dirty="0" err="1">
                <a:latin typeface="Menlo-Bold" charset="0"/>
              </a:rPr>
              <a:t>NeighborNextHopType</a:t>
            </a:r>
            <a:r>
              <a:rPr lang="de-DE" sz="900" b="1" dirty="0">
                <a:latin typeface="Menlo-Bold" charset="0"/>
              </a:rPr>
              <a:t> { </a:t>
            </a:r>
            <a:r>
              <a:rPr lang="de-DE" sz="900" b="1" dirty="0" err="1">
                <a:latin typeface="Menlo-Bold" charset="0"/>
              </a:rPr>
              <a:t>distance</a:t>
            </a:r>
            <a:r>
              <a:rPr lang="de-DE" sz="900" b="1" dirty="0">
                <a:latin typeface="Menlo-Bold" charset="0"/>
              </a:rPr>
              <a:t>: 1, </a:t>
            </a:r>
            <a:r>
              <a:rPr lang="de-DE" sz="900" b="1" dirty="0" err="1">
                <a:latin typeface="Menlo-Bold" charset="0"/>
              </a:rPr>
              <a:t>interface</a:t>
            </a:r>
            <a:r>
              <a:rPr lang="de-DE" sz="900" b="1" dirty="0">
                <a:latin typeface="Menlo-Bold" charset="0"/>
              </a:rPr>
              <a:t>: 4126, </a:t>
            </a:r>
            <a:r>
              <a:rPr lang="de-DE" sz="900" b="1" dirty="0" err="1">
                <a:latin typeface="Menlo-Bold" charset="0"/>
              </a:rPr>
              <a:t>neighborid</a:t>
            </a:r>
            <a:r>
              <a:rPr lang="de-DE" sz="900" b="1" dirty="0">
                <a:latin typeface="Menlo-Bold" charset="0"/>
              </a:rPr>
              <a:t>: 1111 }})</a:t>
            </a:r>
            <a:endParaRPr lang="de-DE" sz="9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900" dirty="0">
                <a:latin typeface="Menlo-Regular" charset="0"/>
              </a:rPr>
              <a:t>     May 01 18:32:47.080 </a:t>
            </a:r>
            <a:r>
              <a:rPr lang="de-DE" sz="9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900" dirty="0">
                <a:latin typeface="Menlo-Regular" charset="0"/>
              </a:rPr>
              <a:t> </a:t>
            </a:r>
            <a:r>
              <a:rPr lang="de-DE" sz="900" b="1" dirty="0">
                <a:latin typeface="Menlo-Bold" charset="0"/>
              </a:rPr>
              <a:t>++ Link </a:t>
            </a:r>
            <a:r>
              <a:rPr lang="de-DE" sz="900" b="1" dirty="0" err="1">
                <a:latin typeface="Menlo-Bold" charset="0"/>
              </a:rPr>
              <a:t>to</a:t>
            </a:r>
            <a:r>
              <a:rPr lang="de-DE" sz="900" b="1" dirty="0">
                <a:latin typeface="Menlo-Bold" charset="0"/>
              </a:rPr>
              <a:t> </a:t>
            </a:r>
            <a:r>
              <a:rPr lang="de-DE" sz="900" b="1" dirty="0" err="1">
                <a:latin typeface="Menlo-Bold" charset="0"/>
              </a:rPr>
              <a:t>node</a:t>
            </a:r>
            <a:r>
              <a:rPr lang="de-DE" sz="900" b="1" dirty="0">
                <a:latin typeface="Menlo-Bold" charset="0"/>
              </a:rPr>
              <a:t> 1112 @ </a:t>
            </a:r>
            <a:r>
              <a:rPr lang="de-DE" sz="900" b="1" dirty="0" err="1">
                <a:latin typeface="Menlo-Bold" charset="0"/>
              </a:rPr>
              <a:t>hndl</a:t>
            </a:r>
            <a:r>
              <a:rPr lang="de-DE" sz="900" b="1" dirty="0">
                <a:latin typeface="Menlo-Bold" charset="0"/>
              </a:rPr>
              <a:t> 4 </a:t>
            </a:r>
            <a:r>
              <a:rPr lang="de-DE" sz="900" b="1" dirty="0" err="1">
                <a:latin typeface="Menlo-Bold" charset="0"/>
              </a:rPr>
              <a:t>checking</a:t>
            </a:r>
            <a:r>
              <a:rPr lang="de-DE" sz="900" b="1" dirty="0">
                <a:latin typeface="Menlo-Bold" charset="0"/>
              </a:rPr>
              <a:t> backlinks South</a:t>
            </a:r>
            <a:endParaRPr lang="de-DE" sz="9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900" dirty="0">
                <a:latin typeface="Menlo-Regular" charset="0"/>
              </a:rPr>
              <a:t>     May 01 18:32:47.080 </a:t>
            </a:r>
            <a:r>
              <a:rPr lang="de-DE" sz="9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900" dirty="0">
                <a:latin typeface="Menlo-Regular" charset="0"/>
              </a:rPr>
              <a:t> </a:t>
            </a:r>
            <a:r>
              <a:rPr lang="de-DE" sz="900" b="1" dirty="0">
                <a:latin typeface="Menlo-Bold" charset="0"/>
              </a:rPr>
              <a:t>++++++ </a:t>
            </a:r>
            <a:r>
              <a:rPr lang="de-DE" sz="900" b="1" dirty="0" err="1">
                <a:latin typeface="Menlo-Bold" charset="0"/>
              </a:rPr>
              <a:t>found</a:t>
            </a:r>
            <a:r>
              <a:rPr lang="de-DE" sz="900" b="1" dirty="0">
                <a:latin typeface="Menlo-Bold" charset="0"/>
              </a:rPr>
              <a:t> </a:t>
            </a:r>
            <a:r>
              <a:rPr lang="de-DE" sz="900" b="1" dirty="0" err="1">
                <a:latin typeface="Menlo-Bold" charset="0"/>
              </a:rPr>
              <a:t>backlink</a:t>
            </a:r>
            <a:r>
              <a:rPr lang="de-DE" sz="900" b="1" dirty="0">
                <a:latin typeface="Menlo-Bold" charset="0"/>
              </a:rPr>
              <a:t> in South</a:t>
            </a:r>
            <a:endParaRPr lang="de-DE" sz="9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900" dirty="0">
                <a:latin typeface="Menlo-Regular" charset="0"/>
              </a:rPr>
              <a:t>     May 01 18:32:47.080 </a:t>
            </a:r>
            <a:r>
              <a:rPr lang="de-DE" sz="9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900" dirty="0">
                <a:latin typeface="Menlo-Regular" charset="0"/>
              </a:rPr>
              <a:t> </a:t>
            </a:r>
            <a:r>
              <a:rPr lang="de-DE" sz="900" b="1" dirty="0">
                <a:latin typeface="Menlo-Bold" charset="0"/>
              </a:rPr>
              <a:t>++++++ </a:t>
            </a:r>
            <a:r>
              <a:rPr lang="de-DE" sz="900" b="1" dirty="0" err="1">
                <a:latin typeface="Menlo-Bold" charset="0"/>
              </a:rPr>
              <a:t>added</a:t>
            </a:r>
            <a:r>
              <a:rPr lang="de-DE" sz="900" b="1" dirty="0">
                <a:latin typeface="Menlo-Bold" charset="0"/>
              </a:rPr>
              <a:t> 1112 @ 1 </a:t>
            </a:r>
            <a:r>
              <a:rPr lang="de-DE" sz="900" b="1" dirty="0" err="1">
                <a:latin typeface="Menlo-Bold" charset="0"/>
              </a:rPr>
              <a:t>nhops</a:t>
            </a:r>
            <a:r>
              <a:rPr lang="de-DE" sz="900" b="1" dirty="0">
                <a:latin typeface="Menlo-Bold" charset="0"/>
              </a:rPr>
              <a:t> </a:t>
            </a:r>
            <a:r>
              <a:rPr lang="de-DE" sz="900" b="1" dirty="0" err="1">
                <a:latin typeface="Menlo-Bold" charset="0"/>
              </a:rPr>
              <a:t>ComputationNextHopsType</a:t>
            </a:r>
            <a:r>
              <a:rPr lang="de-DE" sz="900" b="1" dirty="0">
                <a:latin typeface="Menlo-Bold" charset="0"/>
              </a:rPr>
              <a:t>({</a:t>
            </a:r>
            <a:r>
              <a:rPr lang="de-DE" sz="900" b="1" dirty="0" err="1">
                <a:latin typeface="Menlo-Bold" charset="0"/>
              </a:rPr>
              <a:t>NeighborNextHopType</a:t>
            </a:r>
            <a:r>
              <a:rPr lang="de-DE" sz="900" b="1" dirty="0">
                <a:latin typeface="Menlo-Bold" charset="0"/>
              </a:rPr>
              <a:t> { </a:t>
            </a:r>
            <a:r>
              <a:rPr lang="de-DE" sz="900" b="1" dirty="0" err="1">
                <a:latin typeface="Menlo-Bold" charset="0"/>
              </a:rPr>
              <a:t>distance</a:t>
            </a:r>
            <a:r>
              <a:rPr lang="de-DE" sz="900" b="1" dirty="0">
                <a:latin typeface="Menlo-Bold" charset="0"/>
              </a:rPr>
              <a:t>: 1, </a:t>
            </a:r>
            <a:r>
              <a:rPr lang="de-DE" sz="900" b="1" dirty="0" err="1">
                <a:latin typeface="Menlo-Bold" charset="0"/>
              </a:rPr>
              <a:t>interface</a:t>
            </a:r>
            <a:r>
              <a:rPr lang="de-DE" sz="900" b="1" dirty="0">
                <a:latin typeface="Menlo-Bold" charset="0"/>
              </a:rPr>
              <a:t>: 4129, </a:t>
            </a:r>
            <a:r>
              <a:rPr lang="de-DE" sz="900" b="1" dirty="0" err="1">
                <a:latin typeface="Menlo-Bold" charset="0"/>
              </a:rPr>
              <a:t>neighborid</a:t>
            </a:r>
            <a:r>
              <a:rPr lang="de-DE" sz="900" b="1" dirty="0">
                <a:latin typeface="Menlo-Bold" charset="0"/>
              </a:rPr>
              <a:t>: 1112 }})</a:t>
            </a:r>
            <a:endParaRPr lang="de-DE" sz="9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900" dirty="0">
                <a:latin typeface="Menlo-Regular" charset="0"/>
              </a:rPr>
              <a:t>     May 01 18:32:47.080 </a:t>
            </a:r>
            <a:r>
              <a:rPr lang="de-DE" sz="9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900" dirty="0">
                <a:latin typeface="Menlo-Regular" charset="0"/>
              </a:rPr>
              <a:t> </a:t>
            </a:r>
            <a:r>
              <a:rPr lang="de-DE" sz="900" b="1" dirty="0">
                <a:latin typeface="Menlo-Bold" charset="0"/>
              </a:rPr>
              <a:t>++ </a:t>
            </a:r>
            <a:r>
              <a:rPr lang="de-DE" sz="900" b="1" dirty="0" err="1">
                <a:latin typeface="Menlo-Bold" charset="0"/>
              </a:rPr>
              <a:t>Entering</a:t>
            </a:r>
            <a:r>
              <a:rPr lang="de-DE" sz="900" b="1" dirty="0">
                <a:latin typeface="Menlo-Bold" charset="0"/>
              </a:rPr>
              <a:t> </a:t>
            </a:r>
            <a:r>
              <a:rPr lang="de-DE" sz="900" b="1" dirty="0" err="1">
                <a:latin typeface="Menlo-Bold" charset="0"/>
              </a:rPr>
              <a:t>node</a:t>
            </a:r>
            <a:r>
              <a:rPr lang="de-DE" sz="900" b="1" dirty="0">
                <a:latin typeface="Menlo-Bold" charset="0"/>
              </a:rPr>
              <a:t> 1111 @ 1</a:t>
            </a:r>
            <a:endParaRPr lang="de-DE" sz="9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en-US" sz="900" dirty="0">
                <a:latin typeface="Menlo-Regular" charset="0"/>
              </a:rPr>
              <a:t>     May 01 18:32:47.080 </a:t>
            </a:r>
            <a:r>
              <a:rPr lang="en-US" sz="9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900" dirty="0">
                <a:latin typeface="Menlo-Regular" charset="0"/>
              </a:rPr>
              <a:t> </a:t>
            </a:r>
            <a:r>
              <a:rPr lang="en-US" sz="900" b="1" dirty="0">
                <a:latin typeface="Menlo-Bold" charset="0"/>
              </a:rPr>
              <a:t>++++ Entering node 1111 </a:t>
            </a:r>
            <a:r>
              <a:rPr lang="en-US" sz="900" b="1" dirty="0" err="1">
                <a:latin typeface="Menlo-Bold" charset="0"/>
              </a:rPr>
              <a:t>dist</a:t>
            </a:r>
            <a:r>
              <a:rPr lang="en-US" sz="900" b="1" dirty="0">
                <a:latin typeface="Menlo-Bold" charset="0"/>
              </a:rPr>
              <a:t> 1 with 2 neighbors</a:t>
            </a:r>
            <a:endParaRPr lang="en-US" sz="9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en-US" sz="900" dirty="0">
                <a:latin typeface="Menlo-Regular" charset="0"/>
              </a:rPr>
              <a:t>     May 01 18:32:47.080 </a:t>
            </a:r>
            <a:r>
              <a:rPr lang="en-US" sz="9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900" dirty="0">
                <a:latin typeface="Menlo-Regular" charset="0"/>
              </a:rPr>
              <a:t> </a:t>
            </a:r>
            <a:r>
              <a:rPr lang="en-US" sz="900" b="1" dirty="0">
                <a:latin typeface="Menlo-Bold" charset="0"/>
              </a:rPr>
              <a:t>---- node 112 in level 23 is opposite DAG closure direction</a:t>
            </a:r>
            <a:endParaRPr lang="en-US" sz="9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900" dirty="0">
                <a:latin typeface="Menlo-Regular" charset="0"/>
              </a:rPr>
              <a:t>     May 01 18:32:47.081 </a:t>
            </a:r>
            <a:r>
              <a:rPr lang="de-DE" sz="9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900" dirty="0">
                <a:latin typeface="Menlo-Regular" charset="0"/>
              </a:rPr>
              <a:t> </a:t>
            </a:r>
            <a:r>
              <a:rPr lang="de-DE" sz="900" b="1" dirty="0">
                <a:latin typeface="Menlo-Bold" charset="0"/>
              </a:rPr>
              <a:t>++ </a:t>
            </a:r>
            <a:r>
              <a:rPr lang="de-DE" sz="900" b="1" dirty="0" err="1">
                <a:latin typeface="Menlo-Bold" charset="0"/>
              </a:rPr>
              <a:t>Entering</a:t>
            </a:r>
            <a:r>
              <a:rPr lang="de-DE" sz="900" b="1" dirty="0">
                <a:latin typeface="Menlo-Bold" charset="0"/>
              </a:rPr>
              <a:t> </a:t>
            </a:r>
            <a:r>
              <a:rPr lang="de-DE" sz="900" b="1" dirty="0" err="1">
                <a:latin typeface="Menlo-Bold" charset="0"/>
              </a:rPr>
              <a:t>node</a:t>
            </a:r>
            <a:r>
              <a:rPr lang="de-DE" sz="900" b="1" dirty="0">
                <a:latin typeface="Menlo-Bold" charset="0"/>
              </a:rPr>
              <a:t> 1112 @ 1</a:t>
            </a:r>
            <a:endParaRPr lang="de-DE" sz="9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en-US" sz="900" dirty="0">
                <a:latin typeface="Menlo-Regular" charset="0"/>
              </a:rPr>
              <a:t>     May 01 18:32:47.081 </a:t>
            </a:r>
            <a:r>
              <a:rPr lang="en-US" sz="9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900" dirty="0">
                <a:latin typeface="Menlo-Regular" charset="0"/>
              </a:rPr>
              <a:t> </a:t>
            </a:r>
            <a:r>
              <a:rPr lang="en-US" sz="900" b="1" dirty="0">
                <a:latin typeface="Menlo-Bold" charset="0"/>
              </a:rPr>
              <a:t>++++ Entering node 1112 </a:t>
            </a:r>
            <a:r>
              <a:rPr lang="en-US" sz="900" b="1" dirty="0" err="1">
                <a:latin typeface="Menlo-Bold" charset="0"/>
              </a:rPr>
              <a:t>dist</a:t>
            </a:r>
            <a:r>
              <a:rPr lang="en-US" sz="900" b="1" dirty="0">
                <a:latin typeface="Menlo-Bold" charset="0"/>
              </a:rPr>
              <a:t> 1 with 2 neighbors</a:t>
            </a:r>
            <a:endParaRPr lang="en-US" sz="9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en-US" sz="900" dirty="0">
                <a:latin typeface="Menlo-Regular" charset="0"/>
              </a:rPr>
              <a:t>     May 01 18:32:47.081 </a:t>
            </a:r>
            <a:r>
              <a:rPr lang="en-US" sz="9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900" dirty="0">
                <a:latin typeface="Menlo-Regular" charset="0"/>
              </a:rPr>
              <a:t> </a:t>
            </a:r>
            <a:r>
              <a:rPr lang="en-US" sz="900" b="1" dirty="0">
                <a:latin typeface="Menlo-Bold" charset="0"/>
              </a:rPr>
              <a:t>---- node 112 in level 23 is opposite DAG closure direction</a:t>
            </a:r>
            <a:endParaRPr lang="en-US" sz="9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en-US" sz="900" dirty="0" smtClean="0">
                <a:latin typeface="Menlo-Regular" charset="0"/>
              </a:rPr>
              <a:t>May </a:t>
            </a:r>
            <a:r>
              <a:rPr lang="en-US" sz="900" dirty="0">
                <a:latin typeface="Menlo-Regular" charset="0"/>
              </a:rPr>
              <a:t>01 18:32:47.082 </a:t>
            </a:r>
            <a:r>
              <a:rPr lang="en-US" sz="9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900" dirty="0">
                <a:latin typeface="Menlo-Regular" charset="0"/>
              </a:rPr>
              <a:t> </a:t>
            </a:r>
            <a:r>
              <a:rPr lang="en-US" sz="900" b="1" dirty="0">
                <a:latin typeface="Menlo-Bold" charset="0"/>
              </a:rPr>
              <a:t>3 SPF reachable systems expanded to North 2 prefixes</a:t>
            </a:r>
            <a:endParaRPr lang="en-US" sz="9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en-US" sz="900" dirty="0">
                <a:latin typeface="Menlo-Regular" charset="0"/>
              </a:rPr>
              <a:t>   May 01 18:32:47.082 </a:t>
            </a:r>
            <a:r>
              <a:rPr lang="en-US" sz="9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900" dirty="0">
                <a:latin typeface="Menlo-Regular" charset="0"/>
              </a:rPr>
              <a:t> </a:t>
            </a:r>
            <a:r>
              <a:rPr lang="en-US" sz="900" b="1" dirty="0">
                <a:latin typeface="Menlo-Bold" charset="0"/>
              </a:rPr>
              <a:t>direction North 2 prefixes attached with </a:t>
            </a:r>
            <a:r>
              <a:rPr lang="en-US" sz="900" b="1" dirty="0" err="1">
                <a:latin typeface="Menlo-Bold" charset="0"/>
              </a:rPr>
              <a:t>diffsize</a:t>
            </a:r>
            <a:r>
              <a:rPr lang="en-US" sz="900" b="1" dirty="0">
                <a:latin typeface="Menlo-Bold" charset="0"/>
              </a:rPr>
              <a:t> 1</a:t>
            </a:r>
            <a:endParaRPr lang="en-US" sz="9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en-US" sz="900" dirty="0">
                <a:latin typeface="Menlo-Regular" charset="0"/>
              </a:rPr>
              <a:t>  </a:t>
            </a:r>
            <a:r>
              <a:rPr lang="en-US" sz="900" b="1" dirty="0">
                <a:latin typeface="Menlo-Bold" charset="0"/>
              </a:rPr>
              <a:t>subsystem</a:t>
            </a:r>
            <a:r>
              <a:rPr lang="en-US" sz="900" dirty="0">
                <a:latin typeface="Menlo-Regular" charset="0"/>
              </a:rPr>
              <a:t>: rib</a:t>
            </a:r>
          </a:p>
          <a:p>
            <a:pPr>
              <a:spcBef>
                <a:spcPts val="0"/>
              </a:spcBef>
            </a:pPr>
            <a:r>
              <a:rPr lang="en-US" sz="900" dirty="0">
                <a:latin typeface="Menlo-Regular" charset="0"/>
              </a:rPr>
              <a:t>   </a:t>
            </a:r>
            <a:r>
              <a:rPr lang="en-US" sz="900" b="1" dirty="0">
                <a:latin typeface="Menlo-Bold" charset="0"/>
              </a:rPr>
              <a:t>extensive</a:t>
            </a:r>
            <a:r>
              <a:rPr lang="en-US" sz="900" dirty="0">
                <a:latin typeface="Menlo-Regular" charset="0"/>
              </a:rPr>
              <a:t>: prefixes</a:t>
            </a:r>
          </a:p>
          <a:p>
            <a:pPr>
              <a:spcBef>
                <a:spcPts val="0"/>
              </a:spcBef>
            </a:pPr>
            <a:r>
              <a:rPr lang="de-DE" sz="900" dirty="0">
                <a:latin typeface="Menlo-Regular" charset="0"/>
              </a:rPr>
              <a:t>    May 01 18:32:47.082 </a:t>
            </a:r>
            <a:r>
              <a:rPr lang="de-DE" sz="9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900" dirty="0">
                <a:latin typeface="Menlo-Regular" charset="0"/>
              </a:rPr>
              <a:t> </a:t>
            </a:r>
            <a:r>
              <a:rPr lang="de-DE" sz="900" b="1" dirty="0" err="1">
                <a:latin typeface="Menlo-Bold" charset="0"/>
              </a:rPr>
              <a:t>prefix</a:t>
            </a:r>
            <a:r>
              <a:rPr lang="de-DE" sz="900" b="1" dirty="0">
                <a:latin typeface="Menlo-Bold" charset="0"/>
              </a:rPr>
              <a:t> </a:t>
            </a:r>
            <a:r>
              <a:rPr lang="de-DE" sz="900" b="1" dirty="0" err="1">
                <a:latin typeface="Menlo-Bold" charset="0"/>
              </a:rPr>
              <a:t>changes</a:t>
            </a:r>
            <a:r>
              <a:rPr lang="de-DE" sz="900" b="1" dirty="0">
                <a:latin typeface="Menlo-Bold" charset="0"/>
              </a:rPr>
              <a:t>:</a:t>
            </a:r>
            <a:endParaRPr lang="de-DE" sz="9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900" b="1" dirty="0" err="1">
                <a:latin typeface="Menlo-Bold" charset="0"/>
              </a:rPr>
              <a:t>DeltaCompareVec</a:t>
            </a:r>
            <a:r>
              <a:rPr lang="de-DE" sz="900" b="1" dirty="0">
                <a:latin typeface="Menlo-Bold" charset="0"/>
              </a:rPr>
              <a:t>(</a:t>
            </a:r>
            <a:endParaRPr lang="de-DE" sz="9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900" b="1" dirty="0">
                <a:latin typeface="Menlo-Bold" charset="0"/>
              </a:rPr>
              <a:t>    {</a:t>
            </a:r>
            <a:endParaRPr lang="de-DE" sz="9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900" b="1" dirty="0">
                <a:latin typeface="Menlo-Bold" charset="0"/>
              </a:rPr>
              <a:t>        Ipv4prefix(</a:t>
            </a:r>
            <a:endParaRPr lang="de-DE" sz="9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900" b="1" dirty="0">
                <a:latin typeface="Menlo-Bold" charset="0"/>
              </a:rPr>
              <a:t>            IPv4PrefixType {</a:t>
            </a:r>
            <a:endParaRPr lang="de-DE" sz="9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en-US" sz="900" b="1" dirty="0">
                <a:latin typeface="Menlo-Bold" charset="0"/>
              </a:rPr>
              <a:t>                address: </a:t>
            </a:r>
            <a:r>
              <a:rPr lang="en-US" sz="900" b="1" dirty="0" smtClean="0">
                <a:latin typeface="Menlo-Bold" charset="0"/>
              </a:rPr>
              <a:t>1.1.1.0,</a:t>
            </a:r>
            <a:endParaRPr lang="en-US" sz="9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ro-RO" sz="900" b="1" dirty="0">
                <a:latin typeface="Menlo-Bold" charset="0"/>
              </a:rPr>
              <a:t>                </a:t>
            </a:r>
            <a:r>
              <a:rPr lang="ro-RO" sz="900" b="1" dirty="0" err="1">
                <a:latin typeface="Menlo-Bold" charset="0"/>
              </a:rPr>
              <a:t>prefixlen</a:t>
            </a:r>
            <a:r>
              <a:rPr lang="ro-RO" sz="900" b="1" dirty="0">
                <a:latin typeface="Menlo-Bold" charset="0"/>
              </a:rPr>
              <a:t>: </a:t>
            </a:r>
            <a:r>
              <a:rPr lang="ro-RO" sz="900" b="1" dirty="0" smtClean="0">
                <a:latin typeface="Menlo-Bold" charset="0"/>
              </a:rPr>
              <a:t>24</a:t>
            </a:r>
            <a:endParaRPr lang="ro-RO" sz="9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900" b="1" dirty="0">
                <a:latin typeface="Menlo-Bold" charset="0"/>
              </a:rPr>
              <a:t>            }</a:t>
            </a:r>
            <a:endParaRPr lang="de-DE" sz="9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900" b="1" dirty="0">
                <a:latin typeface="Menlo-Bold" charset="0"/>
              </a:rPr>
              <a:t>        ): </a:t>
            </a:r>
            <a:r>
              <a:rPr lang="de-DE" sz="900" b="1" dirty="0" err="1">
                <a:latin typeface="Menlo-Bold" charset="0"/>
              </a:rPr>
              <a:t>DeltaCompareEntry</a:t>
            </a:r>
            <a:r>
              <a:rPr lang="de-DE" sz="900" b="1" dirty="0">
                <a:latin typeface="Menlo-Bold" charset="0"/>
              </a:rPr>
              <a:t> {</a:t>
            </a:r>
            <a:endParaRPr lang="de-DE" sz="9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900" b="1" dirty="0">
                <a:latin typeface="Menlo-Bold" charset="0"/>
              </a:rPr>
              <a:t>            deltatype: </a:t>
            </a:r>
            <a:r>
              <a:rPr lang="de-DE" sz="900" b="1" dirty="0" err="1">
                <a:latin typeface="Menlo-Bold" charset="0"/>
              </a:rPr>
              <a:t>ElementAdded</a:t>
            </a:r>
            <a:r>
              <a:rPr lang="de-DE" sz="900" b="1" dirty="0">
                <a:latin typeface="Menlo-Bold" charset="0"/>
              </a:rPr>
              <a:t>,</a:t>
            </a:r>
            <a:endParaRPr lang="de-DE" sz="9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ro-RO" sz="900" b="1" dirty="0">
                <a:latin typeface="Menlo-Bold" charset="0"/>
              </a:rPr>
              <a:t>            </a:t>
            </a:r>
            <a:r>
              <a:rPr lang="ro-RO" sz="900" b="1" dirty="0" err="1">
                <a:latin typeface="Menlo-Bold" charset="0"/>
              </a:rPr>
              <a:t>value</a:t>
            </a:r>
            <a:r>
              <a:rPr lang="ro-RO" sz="900" b="1" dirty="0">
                <a:latin typeface="Menlo-Bold" charset="0"/>
              </a:rPr>
              <a:t>: </a:t>
            </a:r>
            <a:r>
              <a:rPr lang="ro-RO" sz="900" b="1" dirty="0" err="1">
                <a:latin typeface="Menlo-Bold" charset="0"/>
              </a:rPr>
              <a:t>Some</a:t>
            </a:r>
            <a:r>
              <a:rPr lang="ro-RO" sz="900" b="1" dirty="0">
                <a:latin typeface="Menlo-Bold" charset="0"/>
              </a:rPr>
              <a:t>(</a:t>
            </a:r>
            <a:endParaRPr lang="ro-RO" sz="9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ro-RO" sz="900" b="1" dirty="0">
                <a:latin typeface="Menlo-Bold" charset="0"/>
              </a:rPr>
              <a:t>                </a:t>
            </a:r>
            <a:r>
              <a:rPr lang="ro-RO" sz="900" b="1" dirty="0" err="1">
                <a:latin typeface="Menlo-Bold" charset="0"/>
              </a:rPr>
              <a:t>CompositeNextHopsWithTotalMetrics</a:t>
            </a:r>
            <a:r>
              <a:rPr lang="ro-RO" sz="900" b="1" dirty="0">
                <a:latin typeface="Menlo-Bold" charset="0"/>
              </a:rPr>
              <a:t>(</a:t>
            </a:r>
            <a:endParaRPr lang="ro-RO" sz="9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900" b="1" dirty="0">
                <a:latin typeface="Menlo-Bold" charset="0"/>
              </a:rPr>
              <a:t>                    {</a:t>
            </a:r>
            <a:endParaRPr lang="de-DE" sz="9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900" b="1" dirty="0">
                <a:latin typeface="Menlo-Bold" charset="0"/>
              </a:rPr>
              <a:t>                        2147484248: 2</a:t>
            </a:r>
            <a:endParaRPr lang="de-DE" sz="9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900" b="1" dirty="0">
                <a:latin typeface="Menlo-Bold" charset="0"/>
              </a:rPr>
              <a:t>                    }</a:t>
            </a:r>
            <a:endParaRPr lang="de-DE" sz="9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900" b="1" dirty="0">
                <a:latin typeface="Menlo-Bold" charset="0"/>
              </a:rPr>
              <a:t>                )</a:t>
            </a:r>
            <a:endParaRPr lang="de-DE" sz="9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900" b="1" dirty="0">
                <a:latin typeface="Menlo-Bold" charset="0"/>
              </a:rPr>
              <a:t>            )</a:t>
            </a:r>
            <a:endParaRPr lang="de-DE" sz="9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900" b="1" dirty="0">
                <a:latin typeface="Menlo-Bold" charset="0"/>
              </a:rPr>
              <a:t>        }</a:t>
            </a:r>
            <a:endParaRPr lang="de-DE" sz="9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900" b="1" dirty="0">
                <a:latin typeface="Menlo-Bold" charset="0"/>
              </a:rPr>
              <a:t>    }</a:t>
            </a:r>
            <a:endParaRPr lang="de-DE" sz="9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is-IS" sz="900" b="1" dirty="0">
                <a:latin typeface="Menlo-Bold" charset="0"/>
              </a:rPr>
              <a:t>)</a:t>
            </a:r>
            <a:endParaRPr lang="is-IS" sz="9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endParaRPr lang="en-US" sz="9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RIFT WG Interim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US" smtClean="0"/>
              <a:t>May-2018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C574CD5-5407-47BA-A384-6E7607257A0F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1433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6425" cy="1139825"/>
          </a:xfrm>
        </p:spPr>
        <p:txBody>
          <a:bodyPr/>
          <a:lstStyle/>
          <a:p>
            <a:r>
              <a:rPr lang="en-US" smtClean="0"/>
              <a:t>North Computation N111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39824"/>
            <a:ext cx="8763000" cy="5184775"/>
          </a:xfrm>
        </p:spPr>
        <p:txBody>
          <a:bodyPr numCol="2"/>
          <a:lstStyle/>
          <a:p>
            <a:pPr>
              <a:spcBef>
                <a:spcPts val="0"/>
              </a:spcBef>
            </a:pPr>
            <a:r>
              <a:rPr lang="en-US" sz="800" dirty="0">
                <a:latin typeface="Menlo-Regular" charset="0"/>
              </a:rPr>
              <a:t> </a:t>
            </a:r>
            <a:r>
              <a:rPr lang="en-US" sz="800" b="1" dirty="0">
                <a:latin typeface="Menlo-Bold" charset="0"/>
              </a:rPr>
              <a:t>COMPUTATION_ID</a:t>
            </a:r>
            <a:r>
              <a:rPr lang="en-US" sz="800" dirty="0">
                <a:latin typeface="Menlo-Regular" charset="0"/>
              </a:rPr>
              <a:t>: 8456</a:t>
            </a:r>
          </a:p>
          <a:p>
            <a:pPr>
              <a:spcBef>
                <a:spcPts val="0"/>
              </a:spcBef>
            </a:pPr>
            <a:r>
              <a:rPr lang="en-US" sz="800" dirty="0">
                <a:latin typeface="Menlo-Regular" charset="0"/>
              </a:rPr>
              <a:t>     May 01 20:09:51.107 </a:t>
            </a:r>
            <a:r>
              <a:rPr lang="en-US" sz="8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800" dirty="0">
                <a:latin typeface="Menlo-Regular" charset="0"/>
              </a:rPr>
              <a:t> </a:t>
            </a:r>
            <a:r>
              <a:rPr lang="en-US" sz="800" b="1" dirty="0">
                <a:latin typeface="Menlo-Bold" charset="0"/>
              </a:rPr>
              <a:t>running North SPF graph closure on 6 nodes originating in 111</a:t>
            </a:r>
            <a:endParaRPr lang="en-US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800" dirty="0">
                <a:latin typeface="Menlo-Regular" charset="0"/>
              </a:rPr>
              <a:t>     May 01 20:09:51.107 </a:t>
            </a:r>
            <a:r>
              <a:rPr lang="de-DE" sz="8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800" dirty="0">
                <a:latin typeface="Menlo-Regular" charset="0"/>
              </a:rPr>
              <a:t> </a:t>
            </a:r>
            <a:r>
              <a:rPr lang="de-DE" sz="800" b="1" dirty="0">
                <a:latin typeface="Menlo-Bold" charset="0"/>
              </a:rPr>
              <a:t>++ </a:t>
            </a:r>
            <a:r>
              <a:rPr lang="de-DE" sz="800" b="1" dirty="0" err="1">
                <a:latin typeface="Menlo-Bold" charset="0"/>
              </a:rPr>
              <a:t>Entering</a:t>
            </a:r>
            <a:r>
              <a:rPr lang="de-DE" sz="800" b="1" dirty="0">
                <a:latin typeface="Menlo-Bold" charset="0"/>
              </a:rPr>
              <a:t> </a:t>
            </a:r>
            <a:r>
              <a:rPr lang="de-DE" sz="800" b="1" dirty="0" err="1">
                <a:latin typeface="Menlo-Bold" charset="0"/>
              </a:rPr>
              <a:t>node</a:t>
            </a:r>
            <a:r>
              <a:rPr lang="de-DE" sz="800" b="1" dirty="0">
                <a:latin typeface="Menlo-Bold" charset="0"/>
              </a:rPr>
              <a:t> 111 @ 0</a:t>
            </a:r>
            <a:endParaRPr lang="de-DE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en-US" sz="800" dirty="0">
                <a:latin typeface="Menlo-Regular" charset="0"/>
              </a:rPr>
              <a:t>     May 01 20:09:51.107 </a:t>
            </a:r>
            <a:r>
              <a:rPr lang="en-US" sz="8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800" dirty="0">
                <a:latin typeface="Menlo-Regular" charset="0"/>
              </a:rPr>
              <a:t> </a:t>
            </a:r>
            <a:r>
              <a:rPr lang="en-US" sz="800" b="1" dirty="0">
                <a:latin typeface="Menlo-Bold" charset="0"/>
              </a:rPr>
              <a:t>++++ Entering node 111 </a:t>
            </a:r>
            <a:r>
              <a:rPr lang="en-US" sz="800" b="1" dirty="0" err="1">
                <a:latin typeface="Menlo-Bold" charset="0"/>
              </a:rPr>
              <a:t>dist</a:t>
            </a:r>
            <a:r>
              <a:rPr lang="en-US" sz="800" b="1" dirty="0">
                <a:latin typeface="Menlo-Bold" charset="0"/>
              </a:rPr>
              <a:t> 0 with 4 neighbors</a:t>
            </a:r>
            <a:endParaRPr lang="en-US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en-US" sz="800" dirty="0">
                <a:latin typeface="Menlo-Regular" charset="0"/>
              </a:rPr>
              <a:t>     May 01 20:09:51.107 </a:t>
            </a:r>
            <a:r>
              <a:rPr lang="en-US" sz="8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800" dirty="0">
                <a:latin typeface="Menlo-Regular" charset="0"/>
              </a:rPr>
              <a:t> </a:t>
            </a:r>
            <a:r>
              <a:rPr lang="en-US" sz="800" b="1" dirty="0">
                <a:latin typeface="Menlo-Bold" charset="0"/>
              </a:rPr>
              <a:t>++ Link to node 21 @ </a:t>
            </a:r>
            <a:r>
              <a:rPr lang="en-US" sz="800" b="1" dirty="0" err="1">
                <a:latin typeface="Menlo-Bold" charset="0"/>
              </a:rPr>
              <a:t>hndl</a:t>
            </a:r>
            <a:r>
              <a:rPr lang="en-US" sz="800" b="1" dirty="0">
                <a:latin typeface="Menlo-Bold" charset="0"/>
              </a:rPr>
              <a:t> 0 checking backlinks North</a:t>
            </a:r>
            <a:endParaRPr lang="en-US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800" dirty="0">
                <a:latin typeface="Menlo-Regular" charset="0"/>
              </a:rPr>
              <a:t>     May 01 20:09:51.107 </a:t>
            </a:r>
            <a:r>
              <a:rPr lang="de-DE" sz="8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800" dirty="0">
                <a:latin typeface="Menlo-Regular" charset="0"/>
              </a:rPr>
              <a:t> </a:t>
            </a:r>
            <a:r>
              <a:rPr lang="de-DE" sz="800" b="1" dirty="0">
                <a:latin typeface="Menlo-Bold" charset="0"/>
              </a:rPr>
              <a:t>++++++ </a:t>
            </a:r>
            <a:r>
              <a:rPr lang="de-DE" sz="800" b="1" dirty="0" err="1">
                <a:latin typeface="Menlo-Bold" charset="0"/>
              </a:rPr>
              <a:t>found</a:t>
            </a:r>
            <a:r>
              <a:rPr lang="de-DE" sz="800" b="1" dirty="0">
                <a:latin typeface="Menlo-Bold" charset="0"/>
              </a:rPr>
              <a:t> </a:t>
            </a:r>
            <a:r>
              <a:rPr lang="de-DE" sz="800" b="1" dirty="0" err="1">
                <a:latin typeface="Menlo-Bold" charset="0"/>
              </a:rPr>
              <a:t>backlink</a:t>
            </a:r>
            <a:r>
              <a:rPr lang="de-DE" sz="800" b="1" dirty="0">
                <a:latin typeface="Menlo-Bold" charset="0"/>
              </a:rPr>
              <a:t> in North</a:t>
            </a:r>
            <a:endParaRPr lang="de-DE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800" dirty="0">
                <a:latin typeface="Menlo-Regular" charset="0"/>
              </a:rPr>
              <a:t>     May 01 20:09:51.107 </a:t>
            </a:r>
            <a:r>
              <a:rPr lang="de-DE" sz="8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800" dirty="0">
                <a:latin typeface="Menlo-Regular" charset="0"/>
              </a:rPr>
              <a:t> </a:t>
            </a:r>
            <a:r>
              <a:rPr lang="de-DE" sz="800" b="1" dirty="0">
                <a:latin typeface="Menlo-Bold" charset="0"/>
              </a:rPr>
              <a:t>++++++ </a:t>
            </a:r>
            <a:r>
              <a:rPr lang="de-DE" sz="800" b="1" dirty="0" err="1">
                <a:latin typeface="Menlo-Bold" charset="0"/>
              </a:rPr>
              <a:t>added</a:t>
            </a:r>
            <a:r>
              <a:rPr lang="de-DE" sz="800" b="1" dirty="0">
                <a:latin typeface="Menlo-Bold" charset="0"/>
              </a:rPr>
              <a:t> 21 @ 1 </a:t>
            </a:r>
            <a:r>
              <a:rPr lang="de-DE" sz="800" b="1" dirty="0" err="1">
                <a:latin typeface="Menlo-Bold" charset="0"/>
              </a:rPr>
              <a:t>nhops</a:t>
            </a:r>
            <a:r>
              <a:rPr lang="de-DE" sz="800" b="1" dirty="0">
                <a:latin typeface="Menlo-Bold" charset="0"/>
              </a:rPr>
              <a:t> </a:t>
            </a:r>
            <a:r>
              <a:rPr lang="de-DE" sz="800" b="1" dirty="0" err="1">
                <a:latin typeface="Menlo-Bold" charset="0"/>
              </a:rPr>
              <a:t>ComputationNextHopsType</a:t>
            </a:r>
            <a:r>
              <a:rPr lang="de-DE" sz="800" b="1" dirty="0">
                <a:latin typeface="Menlo-Bold" charset="0"/>
              </a:rPr>
              <a:t>({</a:t>
            </a:r>
            <a:r>
              <a:rPr lang="de-DE" sz="800" b="1" dirty="0" err="1">
                <a:latin typeface="Menlo-Bold" charset="0"/>
              </a:rPr>
              <a:t>NeighborNextHopType</a:t>
            </a:r>
            <a:r>
              <a:rPr lang="de-DE" sz="800" b="1" dirty="0">
                <a:latin typeface="Menlo-Bold" charset="0"/>
              </a:rPr>
              <a:t> { </a:t>
            </a:r>
            <a:r>
              <a:rPr lang="de-DE" sz="800" b="1" dirty="0" err="1">
                <a:latin typeface="Menlo-Bold" charset="0"/>
              </a:rPr>
              <a:t>distance</a:t>
            </a:r>
            <a:r>
              <a:rPr lang="de-DE" sz="800" b="1" dirty="0">
                <a:latin typeface="Menlo-Bold" charset="0"/>
              </a:rPr>
              <a:t>: 1, </a:t>
            </a:r>
            <a:r>
              <a:rPr lang="de-DE" sz="800" b="1" dirty="0" err="1">
                <a:latin typeface="Menlo-Bold" charset="0"/>
              </a:rPr>
              <a:t>interface</a:t>
            </a:r>
            <a:r>
              <a:rPr lang="de-DE" sz="800" b="1" dirty="0">
                <a:latin typeface="Menlo-Bold" charset="0"/>
              </a:rPr>
              <a:t>: 4120, </a:t>
            </a:r>
            <a:r>
              <a:rPr lang="de-DE" sz="800" b="1" dirty="0" err="1">
                <a:latin typeface="Menlo-Bold" charset="0"/>
              </a:rPr>
              <a:t>neighborid</a:t>
            </a:r>
            <a:r>
              <a:rPr lang="de-DE" sz="800" b="1" dirty="0">
                <a:latin typeface="Menlo-Bold" charset="0"/>
              </a:rPr>
              <a:t>: 21 }})</a:t>
            </a:r>
            <a:endParaRPr lang="de-DE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800" dirty="0">
                <a:latin typeface="Menlo-Regular" charset="0"/>
              </a:rPr>
              <a:t>     May 01 20:09:51.107 </a:t>
            </a:r>
            <a:r>
              <a:rPr lang="de-DE" sz="8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800" dirty="0">
                <a:latin typeface="Menlo-Regular" charset="0"/>
              </a:rPr>
              <a:t> </a:t>
            </a:r>
            <a:r>
              <a:rPr lang="de-DE" sz="800" b="1" dirty="0">
                <a:latin typeface="Menlo-Bold" charset="0"/>
              </a:rPr>
              <a:t>++ Link </a:t>
            </a:r>
            <a:r>
              <a:rPr lang="de-DE" sz="800" b="1" dirty="0" err="1">
                <a:latin typeface="Menlo-Bold" charset="0"/>
              </a:rPr>
              <a:t>to</a:t>
            </a:r>
            <a:r>
              <a:rPr lang="de-DE" sz="800" b="1" dirty="0">
                <a:latin typeface="Menlo-Bold" charset="0"/>
              </a:rPr>
              <a:t> </a:t>
            </a:r>
            <a:r>
              <a:rPr lang="de-DE" sz="800" b="1" dirty="0" err="1">
                <a:latin typeface="Menlo-Bold" charset="0"/>
              </a:rPr>
              <a:t>node</a:t>
            </a:r>
            <a:r>
              <a:rPr lang="de-DE" sz="800" b="1" dirty="0">
                <a:latin typeface="Menlo-Bold" charset="0"/>
              </a:rPr>
              <a:t> 22 @ </a:t>
            </a:r>
            <a:r>
              <a:rPr lang="de-DE" sz="800" b="1" dirty="0" err="1">
                <a:latin typeface="Menlo-Bold" charset="0"/>
              </a:rPr>
              <a:t>hndl</a:t>
            </a:r>
            <a:r>
              <a:rPr lang="de-DE" sz="800" b="1" dirty="0">
                <a:latin typeface="Menlo-Bold" charset="0"/>
              </a:rPr>
              <a:t> 1 </a:t>
            </a:r>
            <a:r>
              <a:rPr lang="de-DE" sz="800" b="1" dirty="0" err="1">
                <a:latin typeface="Menlo-Bold" charset="0"/>
              </a:rPr>
              <a:t>checking</a:t>
            </a:r>
            <a:r>
              <a:rPr lang="de-DE" sz="800" b="1" dirty="0">
                <a:latin typeface="Menlo-Bold" charset="0"/>
              </a:rPr>
              <a:t> backlinks North</a:t>
            </a:r>
            <a:endParaRPr lang="de-DE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800" dirty="0">
                <a:latin typeface="Menlo-Regular" charset="0"/>
              </a:rPr>
              <a:t>     May 01 20:09:51.107 </a:t>
            </a:r>
            <a:r>
              <a:rPr lang="de-DE" sz="8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800" dirty="0">
                <a:latin typeface="Menlo-Regular" charset="0"/>
              </a:rPr>
              <a:t> </a:t>
            </a:r>
            <a:r>
              <a:rPr lang="de-DE" sz="800" b="1" dirty="0">
                <a:latin typeface="Menlo-Bold" charset="0"/>
              </a:rPr>
              <a:t>++++++ </a:t>
            </a:r>
            <a:r>
              <a:rPr lang="de-DE" sz="800" b="1" dirty="0" err="1">
                <a:latin typeface="Menlo-Bold" charset="0"/>
              </a:rPr>
              <a:t>found</a:t>
            </a:r>
            <a:r>
              <a:rPr lang="de-DE" sz="800" b="1" dirty="0">
                <a:latin typeface="Menlo-Bold" charset="0"/>
              </a:rPr>
              <a:t> </a:t>
            </a:r>
            <a:r>
              <a:rPr lang="de-DE" sz="800" b="1" dirty="0" err="1">
                <a:latin typeface="Menlo-Bold" charset="0"/>
              </a:rPr>
              <a:t>backlink</a:t>
            </a:r>
            <a:r>
              <a:rPr lang="de-DE" sz="800" b="1" dirty="0">
                <a:latin typeface="Menlo-Bold" charset="0"/>
              </a:rPr>
              <a:t> in North</a:t>
            </a:r>
            <a:endParaRPr lang="de-DE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800" dirty="0">
                <a:latin typeface="Menlo-Regular" charset="0"/>
              </a:rPr>
              <a:t>     May 01 20:09:51.107 </a:t>
            </a:r>
            <a:r>
              <a:rPr lang="de-DE" sz="8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800" dirty="0">
                <a:latin typeface="Menlo-Regular" charset="0"/>
              </a:rPr>
              <a:t> </a:t>
            </a:r>
            <a:r>
              <a:rPr lang="de-DE" sz="800" b="1" dirty="0">
                <a:latin typeface="Menlo-Bold" charset="0"/>
              </a:rPr>
              <a:t>++++++ </a:t>
            </a:r>
            <a:r>
              <a:rPr lang="de-DE" sz="800" b="1" dirty="0" err="1">
                <a:latin typeface="Menlo-Bold" charset="0"/>
              </a:rPr>
              <a:t>added</a:t>
            </a:r>
            <a:r>
              <a:rPr lang="de-DE" sz="800" b="1" dirty="0">
                <a:latin typeface="Menlo-Bold" charset="0"/>
              </a:rPr>
              <a:t> 22 @ 1 </a:t>
            </a:r>
            <a:r>
              <a:rPr lang="de-DE" sz="800" b="1" dirty="0" err="1">
                <a:latin typeface="Menlo-Bold" charset="0"/>
              </a:rPr>
              <a:t>nhops</a:t>
            </a:r>
            <a:r>
              <a:rPr lang="de-DE" sz="800" b="1" dirty="0">
                <a:latin typeface="Menlo-Bold" charset="0"/>
              </a:rPr>
              <a:t> </a:t>
            </a:r>
            <a:r>
              <a:rPr lang="de-DE" sz="800" b="1" dirty="0" err="1">
                <a:latin typeface="Menlo-Bold" charset="0"/>
              </a:rPr>
              <a:t>ComputationNextHopsType</a:t>
            </a:r>
            <a:r>
              <a:rPr lang="de-DE" sz="800" b="1" dirty="0">
                <a:latin typeface="Menlo-Bold" charset="0"/>
              </a:rPr>
              <a:t>({</a:t>
            </a:r>
            <a:r>
              <a:rPr lang="de-DE" sz="800" b="1" dirty="0" err="1">
                <a:latin typeface="Menlo-Bold" charset="0"/>
              </a:rPr>
              <a:t>NeighborNextHopType</a:t>
            </a:r>
            <a:r>
              <a:rPr lang="de-DE" sz="800" b="1" dirty="0">
                <a:latin typeface="Menlo-Bold" charset="0"/>
              </a:rPr>
              <a:t> { </a:t>
            </a:r>
            <a:r>
              <a:rPr lang="de-DE" sz="800" b="1" dirty="0" err="1">
                <a:latin typeface="Menlo-Bold" charset="0"/>
              </a:rPr>
              <a:t>distance</a:t>
            </a:r>
            <a:r>
              <a:rPr lang="de-DE" sz="800" b="1" dirty="0">
                <a:latin typeface="Menlo-Bold" charset="0"/>
              </a:rPr>
              <a:t>: 1, </a:t>
            </a:r>
            <a:r>
              <a:rPr lang="de-DE" sz="800" b="1" dirty="0" err="1">
                <a:latin typeface="Menlo-Bold" charset="0"/>
              </a:rPr>
              <a:t>interface</a:t>
            </a:r>
            <a:r>
              <a:rPr lang="de-DE" sz="800" b="1" dirty="0">
                <a:latin typeface="Menlo-Bold" charset="0"/>
              </a:rPr>
              <a:t>: 4123, </a:t>
            </a:r>
            <a:r>
              <a:rPr lang="de-DE" sz="800" b="1" dirty="0" err="1">
                <a:latin typeface="Menlo-Bold" charset="0"/>
              </a:rPr>
              <a:t>neighborid</a:t>
            </a:r>
            <a:r>
              <a:rPr lang="de-DE" sz="800" b="1" dirty="0">
                <a:latin typeface="Menlo-Bold" charset="0"/>
              </a:rPr>
              <a:t>: 22 }})</a:t>
            </a:r>
            <a:endParaRPr lang="de-DE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800" dirty="0">
                <a:latin typeface="Menlo-Regular" charset="0"/>
              </a:rPr>
              <a:t>     May 01 20:09:51.108 </a:t>
            </a:r>
            <a:r>
              <a:rPr lang="de-DE" sz="8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800" dirty="0">
                <a:latin typeface="Menlo-Regular" charset="0"/>
              </a:rPr>
              <a:t> </a:t>
            </a:r>
            <a:r>
              <a:rPr lang="de-DE" sz="800" b="1" dirty="0">
                <a:latin typeface="Menlo-Bold" charset="0"/>
              </a:rPr>
              <a:t>---- </a:t>
            </a:r>
            <a:r>
              <a:rPr lang="de-DE" sz="800" b="1" dirty="0" err="1">
                <a:latin typeface="Menlo-Bold" charset="0"/>
              </a:rPr>
              <a:t>node</a:t>
            </a:r>
            <a:r>
              <a:rPr lang="de-DE" sz="800" b="1" dirty="0">
                <a:latin typeface="Menlo-Bold" charset="0"/>
              </a:rPr>
              <a:t> 1111 in </a:t>
            </a:r>
            <a:r>
              <a:rPr lang="de-DE" sz="800" b="1" dirty="0" err="1">
                <a:latin typeface="Menlo-Bold" charset="0"/>
              </a:rPr>
              <a:t>level</a:t>
            </a:r>
            <a:r>
              <a:rPr lang="de-DE" sz="800" b="1" dirty="0">
                <a:latin typeface="Menlo-Bold" charset="0"/>
              </a:rPr>
              <a:t> 22 </a:t>
            </a:r>
            <a:r>
              <a:rPr lang="de-DE" sz="800" b="1" dirty="0" err="1">
                <a:latin typeface="Menlo-Bold" charset="0"/>
              </a:rPr>
              <a:t>is</a:t>
            </a:r>
            <a:r>
              <a:rPr lang="de-DE" sz="800" b="1" dirty="0">
                <a:latin typeface="Menlo-Bold" charset="0"/>
              </a:rPr>
              <a:t> </a:t>
            </a:r>
            <a:r>
              <a:rPr lang="de-DE" sz="800" b="1" dirty="0" err="1">
                <a:latin typeface="Menlo-Bold" charset="0"/>
              </a:rPr>
              <a:t>opposite</a:t>
            </a:r>
            <a:r>
              <a:rPr lang="de-DE" sz="800" b="1" dirty="0">
                <a:latin typeface="Menlo-Bold" charset="0"/>
              </a:rPr>
              <a:t> DAG </a:t>
            </a:r>
            <a:r>
              <a:rPr lang="de-DE" sz="800" b="1" dirty="0" err="1">
                <a:latin typeface="Menlo-Bold" charset="0"/>
              </a:rPr>
              <a:t>closure</a:t>
            </a:r>
            <a:r>
              <a:rPr lang="de-DE" sz="800" b="1" dirty="0">
                <a:latin typeface="Menlo-Bold" charset="0"/>
              </a:rPr>
              <a:t> </a:t>
            </a:r>
            <a:r>
              <a:rPr lang="de-DE" sz="800" b="1" dirty="0" err="1">
                <a:latin typeface="Menlo-Bold" charset="0"/>
              </a:rPr>
              <a:t>direction</a:t>
            </a:r>
            <a:endParaRPr lang="de-DE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800" dirty="0">
                <a:latin typeface="Menlo-Regular" charset="0"/>
              </a:rPr>
              <a:t>     May 01 20:09:51.108 </a:t>
            </a:r>
            <a:r>
              <a:rPr lang="de-DE" sz="8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800" dirty="0">
                <a:latin typeface="Menlo-Regular" charset="0"/>
              </a:rPr>
              <a:t> </a:t>
            </a:r>
            <a:r>
              <a:rPr lang="de-DE" sz="800" b="1" dirty="0">
                <a:latin typeface="Menlo-Bold" charset="0"/>
              </a:rPr>
              <a:t>---- </a:t>
            </a:r>
            <a:r>
              <a:rPr lang="de-DE" sz="800" b="1" dirty="0" err="1">
                <a:latin typeface="Menlo-Bold" charset="0"/>
              </a:rPr>
              <a:t>node</a:t>
            </a:r>
            <a:r>
              <a:rPr lang="de-DE" sz="800" b="1" dirty="0">
                <a:latin typeface="Menlo-Bold" charset="0"/>
              </a:rPr>
              <a:t> 1112 in </a:t>
            </a:r>
            <a:r>
              <a:rPr lang="de-DE" sz="800" b="1" dirty="0" err="1">
                <a:latin typeface="Menlo-Bold" charset="0"/>
              </a:rPr>
              <a:t>level</a:t>
            </a:r>
            <a:r>
              <a:rPr lang="de-DE" sz="800" b="1" dirty="0">
                <a:latin typeface="Menlo-Bold" charset="0"/>
              </a:rPr>
              <a:t> 22 </a:t>
            </a:r>
            <a:r>
              <a:rPr lang="de-DE" sz="800" b="1" dirty="0" err="1">
                <a:latin typeface="Menlo-Bold" charset="0"/>
              </a:rPr>
              <a:t>is</a:t>
            </a:r>
            <a:r>
              <a:rPr lang="de-DE" sz="800" b="1" dirty="0">
                <a:latin typeface="Menlo-Bold" charset="0"/>
              </a:rPr>
              <a:t> </a:t>
            </a:r>
            <a:r>
              <a:rPr lang="de-DE" sz="800" b="1" dirty="0" err="1">
                <a:latin typeface="Menlo-Bold" charset="0"/>
              </a:rPr>
              <a:t>opposite</a:t>
            </a:r>
            <a:r>
              <a:rPr lang="de-DE" sz="800" b="1" dirty="0">
                <a:latin typeface="Menlo-Bold" charset="0"/>
              </a:rPr>
              <a:t> DAG </a:t>
            </a:r>
            <a:r>
              <a:rPr lang="de-DE" sz="800" b="1" dirty="0" err="1">
                <a:latin typeface="Menlo-Bold" charset="0"/>
              </a:rPr>
              <a:t>closure</a:t>
            </a:r>
            <a:r>
              <a:rPr lang="de-DE" sz="800" b="1" dirty="0">
                <a:latin typeface="Menlo-Bold" charset="0"/>
              </a:rPr>
              <a:t> </a:t>
            </a:r>
            <a:r>
              <a:rPr lang="de-DE" sz="800" b="1" dirty="0" err="1">
                <a:latin typeface="Menlo-Bold" charset="0"/>
              </a:rPr>
              <a:t>direction</a:t>
            </a:r>
            <a:endParaRPr lang="de-DE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800" dirty="0">
                <a:latin typeface="Menlo-Regular" charset="0"/>
              </a:rPr>
              <a:t>     May 01 20:09:51.108 </a:t>
            </a:r>
            <a:r>
              <a:rPr lang="de-DE" sz="8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800" dirty="0">
                <a:latin typeface="Menlo-Regular" charset="0"/>
              </a:rPr>
              <a:t> </a:t>
            </a:r>
            <a:r>
              <a:rPr lang="de-DE" sz="800" b="1" dirty="0">
                <a:latin typeface="Menlo-Bold" charset="0"/>
              </a:rPr>
              <a:t>++ </a:t>
            </a:r>
            <a:r>
              <a:rPr lang="de-DE" sz="800" b="1" dirty="0" err="1">
                <a:latin typeface="Menlo-Bold" charset="0"/>
              </a:rPr>
              <a:t>Entering</a:t>
            </a:r>
            <a:r>
              <a:rPr lang="de-DE" sz="800" b="1" dirty="0">
                <a:latin typeface="Menlo-Bold" charset="0"/>
              </a:rPr>
              <a:t> </a:t>
            </a:r>
            <a:r>
              <a:rPr lang="de-DE" sz="800" b="1" dirty="0" err="1">
                <a:latin typeface="Menlo-Bold" charset="0"/>
              </a:rPr>
              <a:t>node</a:t>
            </a:r>
            <a:r>
              <a:rPr lang="de-DE" sz="800" b="1" dirty="0">
                <a:latin typeface="Menlo-Bold" charset="0"/>
              </a:rPr>
              <a:t> 21 @ 1</a:t>
            </a:r>
            <a:endParaRPr lang="de-DE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en-US" sz="800" dirty="0">
                <a:latin typeface="Menlo-Regular" charset="0"/>
              </a:rPr>
              <a:t>     May 01 20:09:51.108 </a:t>
            </a:r>
            <a:r>
              <a:rPr lang="en-US" sz="8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800" dirty="0">
                <a:latin typeface="Menlo-Regular" charset="0"/>
              </a:rPr>
              <a:t> </a:t>
            </a:r>
            <a:r>
              <a:rPr lang="en-US" sz="800" b="1" dirty="0">
                <a:latin typeface="Menlo-Bold" charset="0"/>
              </a:rPr>
              <a:t>++++ Entering node 21 </a:t>
            </a:r>
            <a:r>
              <a:rPr lang="en-US" sz="800" b="1" dirty="0" err="1">
                <a:latin typeface="Menlo-Bold" charset="0"/>
              </a:rPr>
              <a:t>dist</a:t>
            </a:r>
            <a:r>
              <a:rPr lang="en-US" sz="800" b="1" dirty="0">
                <a:latin typeface="Menlo-Bold" charset="0"/>
              </a:rPr>
              <a:t> 1 with 4 neighbors</a:t>
            </a:r>
            <a:endParaRPr lang="en-US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en-US" sz="800" dirty="0">
                <a:latin typeface="Menlo-Regular" charset="0"/>
              </a:rPr>
              <a:t>     May 01 20:09:51.108 </a:t>
            </a:r>
            <a:r>
              <a:rPr lang="en-US" sz="8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800" dirty="0">
                <a:latin typeface="Menlo-Regular" charset="0"/>
              </a:rPr>
              <a:t> </a:t>
            </a:r>
            <a:r>
              <a:rPr lang="en-US" sz="800" b="1" dirty="0">
                <a:latin typeface="Menlo-Bold" charset="0"/>
              </a:rPr>
              <a:t>---- node 112 in level 23 is opposite DAG closure direction</a:t>
            </a:r>
            <a:endParaRPr lang="en-US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en-US" sz="800" dirty="0">
                <a:latin typeface="Menlo-Regular" charset="0"/>
              </a:rPr>
              <a:t>     May 01 20:09:51.108 </a:t>
            </a:r>
            <a:r>
              <a:rPr lang="en-US" sz="8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800" dirty="0">
                <a:latin typeface="Menlo-Regular" charset="0"/>
              </a:rPr>
              <a:t> </a:t>
            </a:r>
            <a:r>
              <a:rPr lang="en-US" sz="800" b="1" dirty="0">
                <a:latin typeface="Menlo-Bold" charset="0"/>
              </a:rPr>
              <a:t>---- node 121 in level 23 is opposite DAG closure direction</a:t>
            </a:r>
            <a:endParaRPr lang="en-US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en-US" sz="800" dirty="0">
                <a:latin typeface="Menlo-Regular" charset="0"/>
              </a:rPr>
              <a:t>     May 01 20:09:51.108 </a:t>
            </a:r>
            <a:r>
              <a:rPr lang="en-US" sz="8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800" dirty="0">
                <a:latin typeface="Menlo-Regular" charset="0"/>
              </a:rPr>
              <a:t> </a:t>
            </a:r>
            <a:r>
              <a:rPr lang="en-US" sz="800" b="1" dirty="0">
                <a:latin typeface="Menlo-Bold" charset="0"/>
              </a:rPr>
              <a:t>---- node 122 in level 23 is opposite DAG closure direction</a:t>
            </a:r>
            <a:endParaRPr lang="en-US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800" dirty="0">
                <a:latin typeface="Menlo-Regular" charset="0"/>
              </a:rPr>
              <a:t>     May 01 20:09:51.108 </a:t>
            </a:r>
            <a:r>
              <a:rPr lang="de-DE" sz="8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800" dirty="0">
                <a:latin typeface="Menlo-Regular" charset="0"/>
              </a:rPr>
              <a:t> </a:t>
            </a:r>
            <a:r>
              <a:rPr lang="de-DE" sz="800" b="1" dirty="0">
                <a:latin typeface="Menlo-Bold" charset="0"/>
              </a:rPr>
              <a:t>++ </a:t>
            </a:r>
            <a:r>
              <a:rPr lang="de-DE" sz="800" b="1" dirty="0" err="1">
                <a:latin typeface="Menlo-Bold" charset="0"/>
              </a:rPr>
              <a:t>Entering</a:t>
            </a:r>
            <a:r>
              <a:rPr lang="de-DE" sz="800" b="1" dirty="0">
                <a:latin typeface="Menlo-Bold" charset="0"/>
              </a:rPr>
              <a:t> </a:t>
            </a:r>
            <a:r>
              <a:rPr lang="de-DE" sz="800" b="1" dirty="0" err="1">
                <a:latin typeface="Menlo-Bold" charset="0"/>
              </a:rPr>
              <a:t>node</a:t>
            </a:r>
            <a:r>
              <a:rPr lang="de-DE" sz="800" b="1" dirty="0">
                <a:latin typeface="Menlo-Bold" charset="0"/>
              </a:rPr>
              <a:t> 22 @ 1</a:t>
            </a:r>
            <a:endParaRPr lang="de-DE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en-US" sz="800" dirty="0">
                <a:latin typeface="Menlo-Regular" charset="0"/>
              </a:rPr>
              <a:t>     May 01 20:09:51.108 </a:t>
            </a:r>
            <a:r>
              <a:rPr lang="en-US" sz="8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800" dirty="0">
                <a:latin typeface="Menlo-Regular" charset="0"/>
              </a:rPr>
              <a:t> </a:t>
            </a:r>
            <a:r>
              <a:rPr lang="en-US" sz="800" b="1" dirty="0">
                <a:latin typeface="Menlo-Bold" charset="0"/>
              </a:rPr>
              <a:t>++++ Entering node 22 </a:t>
            </a:r>
            <a:r>
              <a:rPr lang="en-US" sz="800" b="1" dirty="0" err="1">
                <a:latin typeface="Menlo-Bold" charset="0"/>
              </a:rPr>
              <a:t>dist</a:t>
            </a:r>
            <a:r>
              <a:rPr lang="en-US" sz="800" b="1" dirty="0">
                <a:latin typeface="Menlo-Bold" charset="0"/>
              </a:rPr>
              <a:t> 1 with 4 neighbors</a:t>
            </a:r>
            <a:endParaRPr lang="en-US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en-US" sz="800" dirty="0">
                <a:latin typeface="Menlo-Regular" charset="0"/>
              </a:rPr>
              <a:t>     May 01 20:09:51.108 </a:t>
            </a:r>
            <a:r>
              <a:rPr lang="en-US" sz="8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800" dirty="0">
                <a:latin typeface="Menlo-Regular" charset="0"/>
              </a:rPr>
              <a:t> </a:t>
            </a:r>
            <a:r>
              <a:rPr lang="en-US" sz="800" b="1" dirty="0">
                <a:latin typeface="Menlo-Bold" charset="0"/>
              </a:rPr>
              <a:t>---- node 112 in level 23 is opposite DAG closure direction</a:t>
            </a:r>
            <a:endParaRPr lang="en-US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en-US" sz="800" dirty="0">
                <a:latin typeface="Menlo-Regular" charset="0"/>
              </a:rPr>
              <a:t>     May 01 20:09:51.108 </a:t>
            </a:r>
            <a:r>
              <a:rPr lang="en-US" sz="8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800" dirty="0">
                <a:latin typeface="Menlo-Regular" charset="0"/>
              </a:rPr>
              <a:t> </a:t>
            </a:r>
            <a:r>
              <a:rPr lang="en-US" sz="800" b="1" dirty="0">
                <a:latin typeface="Menlo-Bold" charset="0"/>
              </a:rPr>
              <a:t>---- node 121 in level 23 is opposite DAG closure direction</a:t>
            </a:r>
            <a:endParaRPr lang="en-US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en-US" sz="800" dirty="0">
                <a:latin typeface="Menlo-Regular" charset="0"/>
              </a:rPr>
              <a:t>     May 01 20:09:51.108 </a:t>
            </a:r>
            <a:r>
              <a:rPr lang="en-US" sz="8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800" dirty="0">
                <a:latin typeface="Menlo-Regular" charset="0"/>
              </a:rPr>
              <a:t> </a:t>
            </a:r>
            <a:r>
              <a:rPr lang="en-US" sz="800" b="1" dirty="0">
                <a:latin typeface="Menlo-Bold" charset="0"/>
              </a:rPr>
              <a:t>---- node 122 in level 23 is opposite DAG closure direction</a:t>
            </a:r>
            <a:endParaRPr lang="en-US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en-US" sz="800" b="1" dirty="0" smtClean="0">
                <a:latin typeface="Menlo-Bold" charset="0"/>
              </a:rPr>
              <a:t>subsystem</a:t>
            </a:r>
            <a:r>
              <a:rPr lang="en-US" sz="800" dirty="0">
                <a:latin typeface="Menlo-Regular" charset="0"/>
              </a:rPr>
              <a:t>: </a:t>
            </a:r>
            <a:r>
              <a:rPr lang="en-US" sz="800" dirty="0" err="1">
                <a:latin typeface="Menlo-Regular" charset="0"/>
              </a:rPr>
              <a:t>spf</a:t>
            </a:r>
            <a:endParaRPr lang="en-US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en-US" sz="800" dirty="0">
                <a:latin typeface="Menlo-Regular" charset="0"/>
              </a:rPr>
              <a:t>   May 01 20:09:51.109 </a:t>
            </a:r>
            <a:r>
              <a:rPr lang="en-US" sz="8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800" dirty="0">
                <a:latin typeface="Menlo-Regular" charset="0"/>
              </a:rPr>
              <a:t> </a:t>
            </a:r>
            <a:r>
              <a:rPr lang="en-US" sz="800" b="1" dirty="0">
                <a:latin typeface="Menlo-Bold" charset="0"/>
              </a:rPr>
              <a:t>3 SPF reachable systems expanded to South 2 prefixes</a:t>
            </a:r>
            <a:endParaRPr lang="en-US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en-US" sz="800" dirty="0">
                <a:latin typeface="Menlo-Regular" charset="0"/>
              </a:rPr>
              <a:t>   May 01 20:09:51.109 </a:t>
            </a:r>
            <a:r>
              <a:rPr lang="en-US" sz="8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800" dirty="0">
                <a:latin typeface="Menlo-Regular" charset="0"/>
              </a:rPr>
              <a:t> </a:t>
            </a:r>
            <a:r>
              <a:rPr lang="en-US" sz="800" b="1" dirty="0">
                <a:latin typeface="Menlo-Bold" charset="0"/>
              </a:rPr>
              <a:t>direction South 2 prefixes attached with </a:t>
            </a:r>
            <a:r>
              <a:rPr lang="en-US" sz="800" b="1" dirty="0" err="1">
                <a:latin typeface="Menlo-Bold" charset="0"/>
              </a:rPr>
              <a:t>diffsize</a:t>
            </a:r>
            <a:r>
              <a:rPr lang="en-US" sz="800" b="1" dirty="0">
                <a:latin typeface="Menlo-Bold" charset="0"/>
              </a:rPr>
              <a:t> 2</a:t>
            </a:r>
            <a:endParaRPr lang="en-US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en-US" sz="800" dirty="0">
                <a:latin typeface="Menlo-Regular" charset="0"/>
              </a:rPr>
              <a:t>  </a:t>
            </a:r>
            <a:r>
              <a:rPr lang="en-US" sz="800" b="1" dirty="0">
                <a:latin typeface="Menlo-Bold" charset="0"/>
              </a:rPr>
              <a:t>subsystem</a:t>
            </a:r>
            <a:r>
              <a:rPr lang="en-US" sz="800" dirty="0">
                <a:latin typeface="Menlo-Regular" charset="0"/>
              </a:rPr>
              <a:t>: rib</a:t>
            </a:r>
          </a:p>
          <a:p>
            <a:pPr>
              <a:spcBef>
                <a:spcPts val="0"/>
              </a:spcBef>
            </a:pPr>
            <a:r>
              <a:rPr lang="en-US" sz="800" dirty="0">
                <a:latin typeface="Menlo-Regular" charset="0"/>
              </a:rPr>
              <a:t>   </a:t>
            </a:r>
            <a:r>
              <a:rPr lang="en-US" sz="800" b="1" dirty="0">
                <a:latin typeface="Menlo-Bold" charset="0"/>
              </a:rPr>
              <a:t>extensive</a:t>
            </a:r>
            <a:r>
              <a:rPr lang="en-US" sz="800" dirty="0">
                <a:latin typeface="Menlo-Regular" charset="0"/>
              </a:rPr>
              <a:t>: prefixes</a:t>
            </a:r>
          </a:p>
          <a:p>
            <a:pPr>
              <a:spcBef>
                <a:spcPts val="0"/>
              </a:spcBef>
            </a:pPr>
            <a:r>
              <a:rPr lang="de-DE" sz="800" dirty="0">
                <a:latin typeface="Menlo-Regular" charset="0"/>
              </a:rPr>
              <a:t>    May 01 20:09:51.109 </a:t>
            </a:r>
            <a:r>
              <a:rPr lang="de-DE" sz="8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800" dirty="0">
                <a:latin typeface="Menlo-Regular" charset="0"/>
              </a:rPr>
              <a:t> </a:t>
            </a:r>
            <a:r>
              <a:rPr lang="de-DE" sz="800" b="1" dirty="0" err="1">
                <a:latin typeface="Menlo-Bold" charset="0"/>
              </a:rPr>
              <a:t>prefix</a:t>
            </a:r>
            <a:r>
              <a:rPr lang="de-DE" sz="800" b="1" dirty="0">
                <a:latin typeface="Menlo-Bold" charset="0"/>
              </a:rPr>
              <a:t> </a:t>
            </a:r>
            <a:r>
              <a:rPr lang="de-DE" sz="800" b="1" dirty="0" err="1">
                <a:latin typeface="Menlo-Bold" charset="0"/>
              </a:rPr>
              <a:t>changes</a:t>
            </a:r>
            <a:r>
              <a:rPr lang="de-DE" sz="800" b="1" dirty="0">
                <a:latin typeface="Menlo-Bold" charset="0"/>
              </a:rPr>
              <a:t>:</a:t>
            </a:r>
            <a:endParaRPr lang="de-DE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800" b="1" dirty="0" err="1">
                <a:latin typeface="Menlo-Bold" charset="0"/>
              </a:rPr>
              <a:t>DeltaCompareVec</a:t>
            </a:r>
            <a:r>
              <a:rPr lang="de-DE" sz="800" b="1" dirty="0">
                <a:latin typeface="Menlo-Bold" charset="0"/>
              </a:rPr>
              <a:t>(</a:t>
            </a:r>
            <a:endParaRPr lang="de-DE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800" b="1" dirty="0">
                <a:latin typeface="Menlo-Bold" charset="0"/>
              </a:rPr>
              <a:t>    {</a:t>
            </a:r>
            <a:endParaRPr lang="de-DE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800" b="1" dirty="0">
                <a:latin typeface="Menlo-Bold" charset="0"/>
              </a:rPr>
              <a:t>        Ipv4prefix(</a:t>
            </a:r>
            <a:endParaRPr lang="de-DE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800" b="1" dirty="0">
                <a:latin typeface="Menlo-Bold" charset="0"/>
              </a:rPr>
              <a:t>            IPv4PrefixType {</a:t>
            </a:r>
            <a:endParaRPr lang="de-DE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en-US" sz="800" b="1" dirty="0">
                <a:latin typeface="Menlo-Bold" charset="0"/>
              </a:rPr>
              <a:t>                address: </a:t>
            </a:r>
            <a:r>
              <a:rPr lang="en-US" sz="800" b="1" dirty="0" smtClean="0">
                <a:latin typeface="Menlo-Bold" charset="0"/>
              </a:rPr>
              <a:t>0.0.0.0,</a:t>
            </a:r>
            <a:endParaRPr lang="en-US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ro-RO" sz="800" b="1" dirty="0">
                <a:latin typeface="Menlo-Bold" charset="0"/>
              </a:rPr>
              <a:t>                </a:t>
            </a:r>
            <a:r>
              <a:rPr lang="ro-RO" sz="800" b="1" dirty="0" err="1">
                <a:latin typeface="Menlo-Bold" charset="0"/>
              </a:rPr>
              <a:t>prefixlen</a:t>
            </a:r>
            <a:r>
              <a:rPr lang="ro-RO" sz="800" b="1" dirty="0">
                <a:latin typeface="Menlo-Bold" charset="0"/>
              </a:rPr>
              <a:t>: 0</a:t>
            </a:r>
            <a:endParaRPr lang="ro-RO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800" b="1" dirty="0">
                <a:latin typeface="Menlo-Bold" charset="0"/>
              </a:rPr>
              <a:t>            }</a:t>
            </a:r>
            <a:endParaRPr lang="de-DE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800" b="1" dirty="0">
                <a:latin typeface="Menlo-Bold" charset="0"/>
              </a:rPr>
              <a:t>        ): </a:t>
            </a:r>
            <a:r>
              <a:rPr lang="de-DE" sz="800" b="1" dirty="0" err="1">
                <a:latin typeface="Menlo-Bold" charset="0"/>
              </a:rPr>
              <a:t>DeltaCompareEntry</a:t>
            </a:r>
            <a:r>
              <a:rPr lang="de-DE" sz="800" b="1" dirty="0">
                <a:latin typeface="Menlo-Bold" charset="0"/>
              </a:rPr>
              <a:t> {</a:t>
            </a:r>
            <a:endParaRPr lang="de-DE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800" b="1" dirty="0">
                <a:latin typeface="Menlo-Bold" charset="0"/>
              </a:rPr>
              <a:t>            deltatype: </a:t>
            </a:r>
            <a:r>
              <a:rPr lang="de-DE" sz="800" b="1" dirty="0" err="1">
                <a:latin typeface="Menlo-Bold" charset="0"/>
              </a:rPr>
              <a:t>ElementAdded</a:t>
            </a:r>
            <a:r>
              <a:rPr lang="de-DE" sz="800" b="1" dirty="0">
                <a:latin typeface="Menlo-Bold" charset="0"/>
              </a:rPr>
              <a:t>,</a:t>
            </a:r>
            <a:endParaRPr lang="de-DE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ro-RO" sz="800" b="1" dirty="0">
                <a:latin typeface="Menlo-Bold" charset="0"/>
              </a:rPr>
              <a:t>            </a:t>
            </a:r>
            <a:r>
              <a:rPr lang="ro-RO" sz="800" b="1" dirty="0" err="1">
                <a:latin typeface="Menlo-Bold" charset="0"/>
              </a:rPr>
              <a:t>value</a:t>
            </a:r>
            <a:r>
              <a:rPr lang="ro-RO" sz="800" b="1" dirty="0">
                <a:latin typeface="Menlo-Bold" charset="0"/>
              </a:rPr>
              <a:t>: </a:t>
            </a:r>
            <a:r>
              <a:rPr lang="ro-RO" sz="800" b="1" dirty="0" err="1">
                <a:latin typeface="Menlo-Bold" charset="0"/>
              </a:rPr>
              <a:t>Some</a:t>
            </a:r>
            <a:r>
              <a:rPr lang="ro-RO" sz="800" b="1" dirty="0">
                <a:latin typeface="Menlo-Bold" charset="0"/>
              </a:rPr>
              <a:t>(</a:t>
            </a:r>
            <a:endParaRPr lang="ro-RO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ro-RO" sz="800" b="1" dirty="0">
                <a:latin typeface="Menlo-Bold" charset="0"/>
              </a:rPr>
              <a:t>                </a:t>
            </a:r>
            <a:r>
              <a:rPr lang="ro-RO" sz="800" b="1" dirty="0" err="1">
                <a:latin typeface="Menlo-Bold" charset="0"/>
              </a:rPr>
              <a:t>CompositeNextHopsWithTotalMetrics</a:t>
            </a:r>
            <a:r>
              <a:rPr lang="ro-RO" sz="800" b="1" dirty="0">
                <a:latin typeface="Menlo-Bold" charset="0"/>
              </a:rPr>
              <a:t>(</a:t>
            </a:r>
            <a:endParaRPr lang="ro-RO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800" b="1" dirty="0">
                <a:latin typeface="Menlo-Bold" charset="0"/>
              </a:rPr>
              <a:t>                    {</a:t>
            </a:r>
            <a:endParaRPr lang="de-DE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800" b="1" dirty="0">
                <a:latin typeface="Menlo-Bold" charset="0"/>
              </a:rPr>
              <a:t>                        2147484256: 2</a:t>
            </a:r>
            <a:endParaRPr lang="de-DE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800" b="1" dirty="0">
                <a:latin typeface="Menlo-Bold" charset="0"/>
              </a:rPr>
              <a:t>                    }</a:t>
            </a:r>
            <a:endParaRPr lang="de-DE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800" b="1" dirty="0">
                <a:latin typeface="Menlo-Bold" charset="0"/>
              </a:rPr>
              <a:t>                )</a:t>
            </a:r>
            <a:endParaRPr lang="de-DE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800" b="1" dirty="0">
                <a:latin typeface="Menlo-Bold" charset="0"/>
              </a:rPr>
              <a:t>            )</a:t>
            </a:r>
            <a:endParaRPr lang="de-DE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800" b="1" dirty="0">
                <a:latin typeface="Menlo-Bold" charset="0"/>
              </a:rPr>
              <a:t>        },</a:t>
            </a:r>
            <a:endParaRPr lang="de-DE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800" b="1" dirty="0">
                <a:latin typeface="Menlo-Bold" charset="0"/>
              </a:rPr>
              <a:t>        Ipv6prefix(</a:t>
            </a:r>
            <a:endParaRPr lang="de-DE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800" b="1" dirty="0">
                <a:latin typeface="Menlo-Bold" charset="0"/>
              </a:rPr>
              <a:t>            IPv6PrefixType {</a:t>
            </a:r>
            <a:endParaRPr lang="de-DE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en-US" sz="800" b="1" dirty="0">
                <a:latin typeface="Menlo-Bold" charset="0"/>
              </a:rPr>
              <a:t>                address: </a:t>
            </a:r>
            <a:r>
              <a:rPr lang="en-US" sz="800" b="1" dirty="0" smtClean="0">
                <a:latin typeface="Menlo-Bold" charset="0"/>
              </a:rPr>
              <a:t>0000::0000,</a:t>
            </a:r>
            <a:endParaRPr lang="en-US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ro-RO" sz="800" b="1" dirty="0">
                <a:latin typeface="Menlo-Bold" charset="0"/>
              </a:rPr>
              <a:t>                </a:t>
            </a:r>
            <a:r>
              <a:rPr lang="ro-RO" sz="800" b="1" dirty="0" err="1">
                <a:latin typeface="Menlo-Bold" charset="0"/>
              </a:rPr>
              <a:t>prefixlen</a:t>
            </a:r>
            <a:r>
              <a:rPr lang="ro-RO" sz="800" b="1" dirty="0">
                <a:latin typeface="Menlo-Bold" charset="0"/>
              </a:rPr>
              <a:t>: 0</a:t>
            </a:r>
            <a:endParaRPr lang="ro-RO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800" b="1" dirty="0">
                <a:latin typeface="Menlo-Bold" charset="0"/>
              </a:rPr>
              <a:t>            }</a:t>
            </a:r>
            <a:endParaRPr lang="de-DE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800" b="1" dirty="0">
                <a:latin typeface="Menlo-Bold" charset="0"/>
              </a:rPr>
              <a:t>        ): </a:t>
            </a:r>
            <a:r>
              <a:rPr lang="de-DE" sz="800" b="1" dirty="0" err="1">
                <a:latin typeface="Menlo-Bold" charset="0"/>
              </a:rPr>
              <a:t>DeltaCompareEntry</a:t>
            </a:r>
            <a:r>
              <a:rPr lang="de-DE" sz="800" b="1" dirty="0">
                <a:latin typeface="Menlo-Bold" charset="0"/>
              </a:rPr>
              <a:t> {</a:t>
            </a:r>
            <a:endParaRPr lang="de-DE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800" b="1" dirty="0">
                <a:latin typeface="Menlo-Bold" charset="0"/>
              </a:rPr>
              <a:t>            deltatype: </a:t>
            </a:r>
            <a:r>
              <a:rPr lang="de-DE" sz="800" b="1" dirty="0" err="1">
                <a:latin typeface="Menlo-Bold" charset="0"/>
              </a:rPr>
              <a:t>ElementAdded</a:t>
            </a:r>
            <a:r>
              <a:rPr lang="de-DE" sz="800" b="1" dirty="0">
                <a:latin typeface="Menlo-Bold" charset="0"/>
              </a:rPr>
              <a:t>,</a:t>
            </a:r>
            <a:endParaRPr lang="de-DE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ro-RO" sz="800" b="1" dirty="0">
                <a:latin typeface="Menlo-Bold" charset="0"/>
              </a:rPr>
              <a:t>            </a:t>
            </a:r>
            <a:r>
              <a:rPr lang="ro-RO" sz="800" b="1" dirty="0" err="1">
                <a:latin typeface="Menlo-Bold" charset="0"/>
              </a:rPr>
              <a:t>value</a:t>
            </a:r>
            <a:r>
              <a:rPr lang="ro-RO" sz="800" b="1" dirty="0">
                <a:latin typeface="Menlo-Bold" charset="0"/>
              </a:rPr>
              <a:t>: </a:t>
            </a:r>
            <a:r>
              <a:rPr lang="ro-RO" sz="800" b="1" dirty="0" err="1">
                <a:latin typeface="Menlo-Bold" charset="0"/>
              </a:rPr>
              <a:t>Some</a:t>
            </a:r>
            <a:r>
              <a:rPr lang="ro-RO" sz="800" b="1" dirty="0">
                <a:latin typeface="Menlo-Bold" charset="0"/>
              </a:rPr>
              <a:t>(</a:t>
            </a:r>
            <a:endParaRPr lang="ro-RO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ro-RO" sz="800" b="1" dirty="0">
                <a:latin typeface="Menlo-Bold" charset="0"/>
              </a:rPr>
              <a:t>                </a:t>
            </a:r>
            <a:r>
              <a:rPr lang="ro-RO" sz="800" b="1" dirty="0" err="1">
                <a:latin typeface="Menlo-Bold" charset="0"/>
              </a:rPr>
              <a:t>CompositeNextHopsWithTotalMetrics</a:t>
            </a:r>
            <a:r>
              <a:rPr lang="ro-RO" sz="800" b="1" dirty="0">
                <a:latin typeface="Menlo-Bold" charset="0"/>
              </a:rPr>
              <a:t>(</a:t>
            </a:r>
            <a:endParaRPr lang="ro-RO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800" b="1" dirty="0">
                <a:latin typeface="Menlo-Bold" charset="0"/>
              </a:rPr>
              <a:t>                    {</a:t>
            </a:r>
            <a:endParaRPr lang="de-DE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800" b="1" dirty="0">
                <a:latin typeface="Menlo-Bold" charset="0"/>
              </a:rPr>
              <a:t>                        2147484256: 2</a:t>
            </a:r>
            <a:endParaRPr lang="de-DE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800" b="1" dirty="0">
                <a:latin typeface="Menlo-Bold" charset="0"/>
              </a:rPr>
              <a:t>                    }</a:t>
            </a:r>
            <a:endParaRPr lang="de-DE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800" b="1" dirty="0">
                <a:latin typeface="Menlo-Bold" charset="0"/>
              </a:rPr>
              <a:t>                )</a:t>
            </a:r>
            <a:endParaRPr lang="de-DE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800" b="1" dirty="0">
                <a:latin typeface="Menlo-Bold" charset="0"/>
              </a:rPr>
              <a:t>            )</a:t>
            </a:r>
            <a:endParaRPr lang="de-DE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800" b="1" dirty="0">
                <a:latin typeface="Menlo-Bold" charset="0"/>
              </a:rPr>
              <a:t>        }</a:t>
            </a:r>
            <a:endParaRPr lang="de-DE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800" b="1" dirty="0">
                <a:latin typeface="Menlo-Bold" charset="0"/>
              </a:rPr>
              <a:t>    }</a:t>
            </a:r>
            <a:endParaRPr lang="de-DE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is-IS" sz="800" b="1" dirty="0">
                <a:latin typeface="Menlo-Bold" charset="0"/>
              </a:rPr>
              <a:t>)</a:t>
            </a:r>
            <a:endParaRPr lang="en-US" sz="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RIFT WG Interim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US" smtClean="0"/>
              <a:t>May-2018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C574CD5-5407-47BA-A384-6E7607257A0F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229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Resulting RIB on N111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915400" cy="4522788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1600" dirty="0">
                <a:latin typeface="Menlo-Regular" charset="0"/>
              </a:rPr>
              <a:t>RIB routing table for </a:t>
            </a:r>
            <a:r>
              <a:rPr lang="en-US" sz="1600" dirty="0">
                <a:solidFill>
                  <a:srgbClr val="FFFFFF"/>
                </a:solidFill>
                <a:latin typeface="Menlo-Regular" charset="0"/>
              </a:rPr>
              <a:t>node_111</a:t>
            </a:r>
            <a:endParaRPr lang="en-US" sz="16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hr-HR" sz="1600" dirty="0">
                <a:latin typeface="Menlo-Regular" charset="0"/>
              </a:rPr>
              <a:t>&lt;</a:t>
            </a:r>
          </a:p>
          <a:p>
            <a:pPr>
              <a:spcBef>
                <a:spcPts val="0"/>
              </a:spcBef>
            </a:pPr>
            <a:r>
              <a:rPr lang="en-US" sz="1600" dirty="0">
                <a:latin typeface="Menlo-Regular" charset="0"/>
              </a:rPr>
              <a:t>s 000.000.000.000/00 </a:t>
            </a:r>
            <a:r>
              <a:rPr lang="en-US" sz="1600" dirty="0" err="1">
                <a:latin typeface="Menlo-Regular" charset="0"/>
              </a:rPr>
              <a:t>CompositeNextHopsWithTotalMetrics</a:t>
            </a:r>
            <a:r>
              <a:rPr lang="en-US" sz="1600" dirty="0">
                <a:latin typeface="Menlo-Regular" charset="0"/>
              </a:rPr>
              <a:t>({2147484256: 2})</a:t>
            </a:r>
          </a:p>
          <a:p>
            <a:pPr>
              <a:spcBef>
                <a:spcPts val="0"/>
              </a:spcBef>
            </a:pPr>
            <a:r>
              <a:rPr lang="en-US" sz="1600" dirty="0">
                <a:latin typeface="Menlo-Regular" charset="0"/>
              </a:rPr>
              <a:t>n 001.001.001.000/24 </a:t>
            </a:r>
            <a:r>
              <a:rPr lang="en-US" sz="1600" dirty="0" err="1">
                <a:latin typeface="Menlo-Regular" charset="0"/>
              </a:rPr>
              <a:t>CompositeNextHopsWithTotalMetrics</a:t>
            </a:r>
            <a:r>
              <a:rPr lang="en-US" sz="1600" dirty="0">
                <a:latin typeface="Menlo-Regular" charset="0"/>
              </a:rPr>
              <a:t>({2147484254: 2})</a:t>
            </a:r>
          </a:p>
          <a:p>
            <a:pPr>
              <a:spcBef>
                <a:spcPts val="0"/>
              </a:spcBef>
            </a:pPr>
            <a:r>
              <a:rPr lang="en-US" sz="1600" dirty="0">
                <a:latin typeface="Menlo-Regular" charset="0"/>
              </a:rPr>
              <a:t>&gt;</a:t>
            </a:r>
          </a:p>
          <a:p>
            <a:pPr>
              <a:spcBef>
                <a:spcPts val="0"/>
              </a:spcBef>
            </a:pPr>
            <a:r>
              <a:rPr lang="en-US" sz="1600" dirty="0">
                <a:latin typeface="Menlo-Regular" charset="0"/>
              </a:rPr>
              <a:t>RIB </a:t>
            </a:r>
            <a:r>
              <a:rPr lang="en-US" sz="1600" dirty="0" err="1">
                <a:latin typeface="Menlo-Regular" charset="0"/>
              </a:rPr>
              <a:t>nexthops</a:t>
            </a:r>
            <a:r>
              <a:rPr lang="en-US" sz="1600" dirty="0">
                <a:latin typeface="Menlo-Regular" charset="0"/>
              </a:rPr>
              <a:t> for </a:t>
            </a:r>
            <a:r>
              <a:rPr lang="en-US" sz="1600" dirty="0">
                <a:solidFill>
                  <a:srgbClr val="FFFFFF"/>
                </a:solidFill>
                <a:latin typeface="Menlo-Regular" charset="0"/>
              </a:rPr>
              <a:t>node_111</a:t>
            </a:r>
            <a:endParaRPr lang="en-US" sz="16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hr-HR" sz="1600" dirty="0">
                <a:latin typeface="Menlo-Regular" charset="0"/>
              </a:rPr>
              <a:t>&lt;</a:t>
            </a:r>
          </a:p>
          <a:p>
            <a:pPr>
              <a:spcBef>
                <a:spcPts val="0"/>
              </a:spcBef>
            </a:pPr>
            <a:r>
              <a:rPr lang="de-DE" sz="1600" b="1" dirty="0">
                <a:solidFill>
                  <a:srgbClr val="FF0000"/>
                </a:solidFill>
                <a:latin typeface="Menlo-Regular" charset="0"/>
              </a:rPr>
              <a:t>2147484256 {21: </a:t>
            </a:r>
            <a:r>
              <a:rPr lang="de-DE" sz="1600" b="1" dirty="0" err="1">
                <a:solidFill>
                  <a:srgbClr val="FF0000"/>
                </a:solidFill>
                <a:latin typeface="Menlo-Regular" charset="0"/>
              </a:rPr>
              <a:t>LinkIDSet</a:t>
            </a:r>
            <a:r>
              <a:rPr lang="de-DE" sz="1600" b="1" dirty="0">
                <a:solidFill>
                  <a:srgbClr val="FF0000"/>
                </a:solidFill>
                <a:latin typeface="Menlo-Regular" charset="0"/>
              </a:rPr>
              <a:t> { links: {4120} }, 22: </a:t>
            </a:r>
            <a:r>
              <a:rPr lang="de-DE" sz="1600" b="1" dirty="0" err="1">
                <a:solidFill>
                  <a:srgbClr val="FF0000"/>
                </a:solidFill>
                <a:latin typeface="Menlo-Regular" charset="0"/>
              </a:rPr>
              <a:t>LinkIDSet</a:t>
            </a:r>
            <a:r>
              <a:rPr lang="de-DE" sz="1600" b="1" dirty="0">
                <a:solidFill>
                  <a:srgbClr val="FF0000"/>
                </a:solidFill>
                <a:latin typeface="Menlo-Regular" charset="0"/>
              </a:rPr>
              <a:t> { links: {4123} }}</a:t>
            </a:r>
          </a:p>
          <a:p>
            <a:pPr>
              <a:spcBef>
                <a:spcPts val="0"/>
              </a:spcBef>
            </a:pPr>
            <a:r>
              <a:rPr lang="en-US" sz="1600" b="1" dirty="0">
                <a:solidFill>
                  <a:srgbClr val="FF0000"/>
                </a:solidFill>
                <a:latin typeface="Menlo-Regular" charset="0"/>
              </a:rPr>
              <a:t>2147484254 {1111: </a:t>
            </a:r>
            <a:r>
              <a:rPr lang="en-US" sz="1600" b="1" dirty="0" err="1">
                <a:solidFill>
                  <a:srgbClr val="FF0000"/>
                </a:solidFill>
                <a:latin typeface="Menlo-Regular" charset="0"/>
              </a:rPr>
              <a:t>LinkIDSet</a:t>
            </a:r>
            <a:r>
              <a:rPr lang="en-US" sz="1600" b="1" dirty="0">
                <a:solidFill>
                  <a:srgbClr val="FF0000"/>
                </a:solidFill>
                <a:latin typeface="Menlo-Regular" charset="0"/>
              </a:rPr>
              <a:t> { links: {4126} }}</a:t>
            </a:r>
          </a:p>
          <a:p>
            <a:pPr>
              <a:spcBef>
                <a:spcPts val="0"/>
              </a:spcBef>
            </a:pPr>
            <a:r>
              <a:rPr lang="cs-CZ" sz="1600" dirty="0">
                <a:latin typeface="Menlo-Regular" charset="0"/>
              </a:rPr>
              <a:t>2147484111 {111: </a:t>
            </a:r>
            <a:r>
              <a:rPr lang="cs-CZ" sz="1600" dirty="0" err="1">
                <a:latin typeface="Menlo-Regular" charset="0"/>
              </a:rPr>
              <a:t>LinkIDSet</a:t>
            </a:r>
            <a:r>
              <a:rPr lang="cs-CZ" sz="1600" dirty="0">
                <a:latin typeface="Menlo-Regular" charset="0"/>
              </a:rPr>
              <a:t> { </a:t>
            </a:r>
            <a:r>
              <a:rPr lang="cs-CZ" sz="1600" dirty="0" err="1">
                <a:latin typeface="Menlo-Regular" charset="0"/>
              </a:rPr>
              <a:t>links</a:t>
            </a:r>
            <a:r>
              <a:rPr lang="cs-CZ" sz="1600" dirty="0">
                <a:latin typeface="Menlo-Regular" charset="0"/>
              </a:rPr>
              <a:t>: {} }}</a:t>
            </a:r>
          </a:p>
          <a:p>
            <a:pPr>
              <a:spcBef>
                <a:spcPts val="0"/>
              </a:spcBef>
            </a:pPr>
            <a:r>
              <a:rPr lang="en-US" sz="1600" dirty="0">
                <a:latin typeface="Menlo-Regular" charset="0"/>
              </a:rPr>
              <a:t>&gt;</a:t>
            </a:r>
            <a:endParaRPr lang="en-US" sz="16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RIFT WG Interim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US" smtClean="0"/>
              <a:t>May-2018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C574CD5-5407-47BA-A384-6E7607257A0F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2118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3663"/>
            <a:ext cx="8226425" cy="1139825"/>
          </a:xfrm>
        </p:spPr>
        <p:txBody>
          <a:bodyPr/>
          <a:lstStyle/>
          <a:p>
            <a:r>
              <a:rPr lang="en-US" sz="3200" dirty="0" smtClean="0"/>
              <a:t>Update: Northbound Bandwidth Balancing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1600200"/>
            <a:ext cx="4876800" cy="3138488"/>
          </a:xfrm>
        </p:spPr>
        <p:txBody>
          <a:bodyPr/>
          <a:lstStyle/>
          <a:p>
            <a:pPr marL="9525" indent="-9525"/>
            <a:r>
              <a:rPr lang="en-US" sz="1400" dirty="0" smtClean="0"/>
              <a:t>RIFT calculates </a:t>
            </a:r>
            <a:r>
              <a:rPr lang="en-US" sz="1400" dirty="0"/>
              <a:t>the amount of northbound </a:t>
            </a:r>
            <a:r>
              <a:rPr lang="en-US" sz="1400" dirty="0" smtClean="0"/>
              <a:t>bandwidth available </a:t>
            </a:r>
            <a:r>
              <a:rPr lang="en-US" sz="1400" dirty="0"/>
              <a:t>towards a </a:t>
            </a:r>
            <a:r>
              <a:rPr lang="en-US" sz="1400" dirty="0" smtClean="0"/>
              <a:t>node compared </a:t>
            </a:r>
            <a:r>
              <a:rPr lang="en-US" sz="1400" dirty="0"/>
              <a:t>to other nodes at the same level </a:t>
            </a:r>
            <a:r>
              <a:rPr lang="en-US" sz="1400" dirty="0" smtClean="0"/>
              <a:t>and adjusts </a:t>
            </a:r>
            <a:r>
              <a:rPr lang="en-US" sz="1400" dirty="0"/>
              <a:t>the </a:t>
            </a:r>
            <a:r>
              <a:rPr lang="en-US" sz="1400" dirty="0" smtClean="0"/>
              <a:t>default route </a:t>
            </a:r>
            <a:r>
              <a:rPr lang="en-US" sz="1400" dirty="0"/>
              <a:t>distance accordingly to allow for the lower level </a:t>
            </a:r>
            <a:r>
              <a:rPr lang="en-US" sz="1400" dirty="0" smtClean="0"/>
              <a:t>to have different </a:t>
            </a:r>
            <a:r>
              <a:rPr lang="en-US" sz="1400" smtClean="0"/>
              <a:t>weights on load </a:t>
            </a:r>
            <a:r>
              <a:rPr lang="en-US" sz="1400" dirty="0"/>
              <a:t>balancing.</a:t>
            </a:r>
          </a:p>
          <a:p>
            <a:r>
              <a:rPr lang="en-US" sz="1400" b="1" dirty="0" smtClean="0"/>
              <a:t>BAD_N: </a:t>
            </a:r>
            <a:r>
              <a:rPr lang="en-US" sz="1400" dirty="0" smtClean="0"/>
              <a:t>Bandwidth Adjusted Metric to N</a:t>
            </a:r>
          </a:p>
          <a:p>
            <a:r>
              <a:rPr lang="en-US" sz="1400" b="1" dirty="0" err="1" smtClean="0"/>
              <a:t>L_N_u</a:t>
            </a:r>
            <a:r>
              <a:rPr lang="en-US" sz="1400" b="1" dirty="0"/>
              <a:t>:</a:t>
            </a:r>
            <a:r>
              <a:rPr lang="en-US" sz="1400" dirty="0"/>
              <a:t> as sum of the bandwidth available </a:t>
            </a:r>
            <a:r>
              <a:rPr lang="en-US" sz="1400" dirty="0" smtClean="0"/>
              <a:t>from L to N</a:t>
            </a:r>
          </a:p>
          <a:p>
            <a:r>
              <a:rPr lang="en-US" sz="1400" b="1" dirty="0" err="1" smtClean="0"/>
              <a:t>N_u</a:t>
            </a:r>
            <a:r>
              <a:rPr lang="en-US" sz="1400" b="1" dirty="0"/>
              <a:t>: </a:t>
            </a:r>
            <a:r>
              <a:rPr lang="en-US" sz="1400" dirty="0"/>
              <a:t>as sum of the uplink bandwidth available on N</a:t>
            </a:r>
          </a:p>
          <a:p>
            <a:r>
              <a:rPr lang="en-US" sz="1400" b="1" dirty="0" err="1" smtClean="0"/>
              <a:t>T_N_u</a:t>
            </a:r>
            <a:r>
              <a:rPr lang="en-US" sz="1400" b="1" dirty="0"/>
              <a:t>: </a:t>
            </a:r>
            <a:r>
              <a:rPr lang="en-US" sz="1400" dirty="0" err="1" smtClean="0"/>
              <a:t>L_N_u</a:t>
            </a:r>
            <a:r>
              <a:rPr lang="en-US" sz="1400" dirty="0" smtClean="0"/>
              <a:t> + </a:t>
            </a:r>
            <a:r>
              <a:rPr lang="en-US" sz="1400" dirty="0" err="1" smtClean="0"/>
              <a:t>N_u</a:t>
            </a:r>
            <a:endParaRPr lang="en-US" sz="1400" dirty="0" smtClean="0"/>
          </a:p>
          <a:p>
            <a:r>
              <a:rPr lang="en-US" sz="1400" b="1" dirty="0" err="1" smtClean="0"/>
              <a:t>M_N_u</a:t>
            </a:r>
            <a:r>
              <a:rPr lang="en-US" sz="1400" b="1" dirty="0" smtClean="0"/>
              <a:t>: </a:t>
            </a:r>
            <a:r>
              <a:rPr lang="en-US" sz="1400" dirty="0" smtClean="0"/>
              <a:t>log_2(next_power_2(</a:t>
            </a:r>
            <a:r>
              <a:rPr lang="en-US" sz="1400" dirty="0" err="1" smtClean="0"/>
              <a:t>T_N_u</a:t>
            </a:r>
            <a:r>
              <a:rPr lang="en-US" sz="1400" dirty="0" smtClean="0"/>
              <a:t>))</a:t>
            </a:r>
          </a:p>
          <a:p>
            <a:r>
              <a:rPr lang="en-US" sz="1400" b="1" dirty="0" smtClean="0"/>
              <a:t>BAD_N:</a:t>
            </a:r>
            <a:r>
              <a:rPr lang="en-US" sz="1400" dirty="0" smtClean="0"/>
              <a:t> </a:t>
            </a:r>
            <a:r>
              <a:rPr lang="en-US" sz="1400" dirty="0"/>
              <a:t>D * (1 + </a:t>
            </a:r>
            <a:r>
              <a:rPr lang="en-US" sz="1400" dirty="0" err="1" smtClean="0"/>
              <a:t>maximum_of_all</a:t>
            </a:r>
            <a:r>
              <a:rPr lang="en-US" sz="1400" dirty="0" smtClean="0"/>
              <a:t>(</a:t>
            </a:r>
            <a:r>
              <a:rPr lang="en-US" sz="1400" dirty="0" err="1" smtClean="0"/>
              <a:t>M_N_u</a:t>
            </a:r>
            <a:r>
              <a:rPr lang="en-US" sz="1400" dirty="0" smtClean="0"/>
              <a:t>) </a:t>
            </a:r>
            <a:r>
              <a:rPr lang="en-US" sz="1400" dirty="0"/>
              <a:t>- </a:t>
            </a:r>
            <a:r>
              <a:rPr lang="en-US" sz="1400" dirty="0" err="1"/>
              <a:t>M_N_u</a:t>
            </a:r>
            <a:r>
              <a:rPr lang="en-US" sz="1400" dirty="0"/>
              <a:t>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RIFT WG Interim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US" smtClean="0"/>
              <a:t>May-2018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C574CD5-5407-47BA-A384-6E7607257A0F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313" y="1514929"/>
            <a:ext cx="3134025" cy="460805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4738688"/>
            <a:ext cx="3962400" cy="138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6746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err="1" smtClean="0"/>
              <a:t>De’Mystification</a:t>
            </a:r>
            <a:r>
              <a:rPr lang="en-US" sz="2400" dirty="0" smtClean="0"/>
              <a:t> Landscape</a:t>
            </a:r>
            <a:endParaRPr lang="en-US" sz="2400" dirty="0"/>
          </a:p>
        </p:txBody>
      </p:sp>
      <p:grpSp>
        <p:nvGrpSpPr>
          <p:cNvPr id="9" name="Group 8"/>
          <p:cNvGrpSpPr/>
          <p:nvPr/>
        </p:nvGrpSpPr>
        <p:grpSpPr>
          <a:xfrm>
            <a:off x="1093948" y="2121133"/>
            <a:ext cx="5459252" cy="3346936"/>
            <a:chOff x="1503517" y="1338617"/>
            <a:chExt cx="4359062" cy="2757250"/>
          </a:xfrm>
        </p:grpSpPr>
        <p:sp>
          <p:nvSpPr>
            <p:cNvPr id="18" name="Freeform 17"/>
            <p:cNvSpPr/>
            <p:nvPr/>
          </p:nvSpPr>
          <p:spPr>
            <a:xfrm>
              <a:off x="1503517" y="1918957"/>
              <a:ext cx="1216152" cy="1043999"/>
            </a:xfrm>
            <a:custGeom>
              <a:avLst/>
              <a:gdLst>
                <a:gd name="connsiteX0" fmla="*/ 0 w 1216152"/>
                <a:gd name="connsiteY0" fmla="*/ 522000 h 1043999"/>
                <a:gd name="connsiteX1" fmla="*/ 261000 w 1216152"/>
                <a:gd name="connsiteY1" fmla="*/ 0 h 1043999"/>
                <a:gd name="connsiteX2" fmla="*/ 955152 w 1216152"/>
                <a:gd name="connsiteY2" fmla="*/ 0 h 1043999"/>
                <a:gd name="connsiteX3" fmla="*/ 1216152 w 1216152"/>
                <a:gd name="connsiteY3" fmla="*/ 522000 h 1043999"/>
                <a:gd name="connsiteX4" fmla="*/ 955152 w 1216152"/>
                <a:gd name="connsiteY4" fmla="*/ 1043999 h 1043999"/>
                <a:gd name="connsiteX5" fmla="*/ 261000 w 1216152"/>
                <a:gd name="connsiteY5" fmla="*/ 1043999 h 1043999"/>
                <a:gd name="connsiteX6" fmla="*/ 0 w 1216152"/>
                <a:gd name="connsiteY6" fmla="*/ 522000 h 1043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6152" h="1043999">
                  <a:moveTo>
                    <a:pt x="0" y="522000"/>
                  </a:moveTo>
                  <a:lnTo>
                    <a:pt x="261000" y="0"/>
                  </a:lnTo>
                  <a:lnTo>
                    <a:pt x="955152" y="0"/>
                  </a:lnTo>
                  <a:lnTo>
                    <a:pt x="1216152" y="522000"/>
                  </a:lnTo>
                  <a:lnTo>
                    <a:pt x="955152" y="1043999"/>
                  </a:lnTo>
                  <a:lnTo>
                    <a:pt x="261000" y="1043999"/>
                  </a:lnTo>
                  <a:lnTo>
                    <a:pt x="0" y="522000"/>
                  </a:lnTo>
                  <a:close/>
                </a:path>
              </a:pathLst>
            </a:custGeom>
            <a:solidFill>
              <a:srgbClr val="00B050"/>
            </a:solidFill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dk2"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2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8346" tIns="173115" rIns="188346" bIns="173115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100" b="1" kern="1200" dirty="0" smtClean="0"/>
                <a:t>LIEs</a:t>
              </a:r>
              <a:endParaRPr lang="en-US" sz="1100" b="1" kern="1200" dirty="0"/>
            </a:p>
          </p:txBody>
        </p:sp>
        <p:sp>
          <p:nvSpPr>
            <p:cNvPr id="19" name="Hexagon 18"/>
            <p:cNvSpPr/>
            <p:nvPr/>
          </p:nvSpPr>
          <p:spPr>
            <a:xfrm>
              <a:off x="2335620" y="1955132"/>
              <a:ext cx="141671" cy="122283"/>
            </a:xfrm>
            <a:prstGeom prst="hexagon">
              <a:avLst>
                <a:gd name="adj" fmla="val 25000"/>
                <a:gd name="vf" fmla="val 115470"/>
              </a:avLst>
            </a:pr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dk2">
                <a:hueOff val="0"/>
                <a:satOff val="0"/>
                <a:lumOff val="0"/>
                <a:alphaOff val="0"/>
              </a:schemeClr>
            </a:lnRef>
            <a:fillRef idx="1">
              <a:schemeClr val="lt2">
                <a:hueOff val="0"/>
                <a:satOff val="0"/>
                <a:lumOff val="0"/>
                <a:alphaOff val="0"/>
              </a:schemeClr>
            </a:fillRef>
            <a:effectRef idx="0">
              <a:schemeClr val="lt2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" name="Hexagon 19"/>
            <p:cNvSpPr/>
            <p:nvPr/>
          </p:nvSpPr>
          <p:spPr>
            <a:xfrm>
              <a:off x="2549834" y="1338617"/>
              <a:ext cx="1216152" cy="1043999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92D050">
                <a:alpha val="90000"/>
              </a:srgbClr>
            </a:solidFill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dk2">
                <a:hueOff val="0"/>
                <a:satOff val="0"/>
                <a:lumOff val="0"/>
                <a:alphaOff val="0"/>
              </a:schemeClr>
            </a:lnRef>
            <a:fillRef idx="1">
              <a:schemeClr val="lt2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 defTabSz="400050">
                <a:lnSpc>
                  <a:spcPct val="90000"/>
                </a:lnSpc>
                <a:spcAft>
                  <a:spcPct val="35000"/>
                </a:spcAft>
              </a:pPr>
              <a:r>
                <a:rPr lang="en-US" sz="1100" b="1" dirty="0">
                  <a:solidFill>
                    <a:schemeClr val="lt1"/>
                  </a:solidFill>
                </a:rPr>
                <a:t>Fabric Bandwidth Balancing</a:t>
              </a:r>
            </a:p>
          </p:txBody>
        </p:sp>
        <p:sp>
          <p:nvSpPr>
            <p:cNvPr id="21" name="Hexagon 20"/>
            <p:cNvSpPr/>
            <p:nvPr/>
          </p:nvSpPr>
          <p:spPr>
            <a:xfrm>
              <a:off x="2583972" y="1801258"/>
              <a:ext cx="141671" cy="122283"/>
            </a:xfrm>
            <a:prstGeom prst="hexagon">
              <a:avLst>
                <a:gd name="adj" fmla="val 25000"/>
                <a:gd name="vf" fmla="val 115470"/>
              </a:avLst>
            </a:pr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dk2">
                <a:hueOff val="0"/>
                <a:satOff val="0"/>
                <a:lumOff val="0"/>
                <a:alphaOff val="0"/>
              </a:schemeClr>
            </a:lnRef>
            <a:fillRef idx="1">
              <a:schemeClr val="lt2">
                <a:hueOff val="0"/>
                <a:satOff val="0"/>
                <a:lumOff val="0"/>
                <a:alphaOff val="0"/>
              </a:schemeClr>
            </a:fillRef>
            <a:effectRef idx="0">
              <a:schemeClr val="lt2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3595298" y="1916919"/>
              <a:ext cx="1216152" cy="1043999"/>
            </a:xfrm>
            <a:custGeom>
              <a:avLst/>
              <a:gdLst>
                <a:gd name="connsiteX0" fmla="*/ 0 w 1216152"/>
                <a:gd name="connsiteY0" fmla="*/ 522000 h 1043999"/>
                <a:gd name="connsiteX1" fmla="*/ 261000 w 1216152"/>
                <a:gd name="connsiteY1" fmla="*/ 0 h 1043999"/>
                <a:gd name="connsiteX2" fmla="*/ 955152 w 1216152"/>
                <a:gd name="connsiteY2" fmla="*/ 0 h 1043999"/>
                <a:gd name="connsiteX3" fmla="*/ 1216152 w 1216152"/>
                <a:gd name="connsiteY3" fmla="*/ 522000 h 1043999"/>
                <a:gd name="connsiteX4" fmla="*/ 955152 w 1216152"/>
                <a:gd name="connsiteY4" fmla="*/ 1043999 h 1043999"/>
                <a:gd name="connsiteX5" fmla="*/ 261000 w 1216152"/>
                <a:gd name="connsiteY5" fmla="*/ 1043999 h 1043999"/>
                <a:gd name="connsiteX6" fmla="*/ 0 w 1216152"/>
                <a:gd name="connsiteY6" fmla="*/ 522000 h 1043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6152" h="1043999">
                  <a:moveTo>
                    <a:pt x="0" y="522000"/>
                  </a:moveTo>
                  <a:lnTo>
                    <a:pt x="261000" y="0"/>
                  </a:lnTo>
                  <a:lnTo>
                    <a:pt x="955152" y="0"/>
                  </a:lnTo>
                  <a:lnTo>
                    <a:pt x="1216152" y="522000"/>
                  </a:lnTo>
                  <a:lnTo>
                    <a:pt x="955152" y="1043999"/>
                  </a:lnTo>
                  <a:lnTo>
                    <a:pt x="261000" y="1043999"/>
                  </a:lnTo>
                  <a:lnTo>
                    <a:pt x="0" y="522000"/>
                  </a:lnTo>
                  <a:close/>
                </a:path>
              </a:pathLst>
            </a:custGeom>
            <a:solidFill>
              <a:srgbClr val="00B050"/>
            </a:solidFill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dk2"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2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8346" tIns="173115" rIns="188346" bIns="173115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100" b="1" kern="1200" dirty="0" smtClean="0"/>
                <a:t>Flooding &amp; Flooding Scopes</a:t>
              </a:r>
              <a:endParaRPr lang="en-US" sz="1100" b="1" kern="1200" dirty="0"/>
            </a:p>
          </p:txBody>
        </p:sp>
        <p:sp>
          <p:nvSpPr>
            <p:cNvPr id="23" name="Hexagon 22"/>
            <p:cNvSpPr/>
            <p:nvPr/>
          </p:nvSpPr>
          <p:spPr>
            <a:xfrm>
              <a:off x="4429397" y="1950108"/>
              <a:ext cx="141671" cy="122283"/>
            </a:xfrm>
            <a:prstGeom prst="hexagon">
              <a:avLst>
                <a:gd name="adj" fmla="val 25000"/>
                <a:gd name="vf" fmla="val 115470"/>
              </a:avLst>
            </a:pr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dk2">
                <a:hueOff val="0"/>
                <a:satOff val="0"/>
                <a:lumOff val="0"/>
                <a:alphaOff val="0"/>
              </a:schemeClr>
            </a:lnRef>
            <a:fillRef idx="1">
              <a:schemeClr val="lt2">
                <a:hueOff val="0"/>
                <a:satOff val="0"/>
                <a:lumOff val="0"/>
                <a:alphaOff val="0"/>
              </a:schemeClr>
            </a:fillRef>
            <a:effectRef idx="0">
              <a:schemeClr val="lt2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" name="Freeform 25"/>
            <p:cNvSpPr/>
            <p:nvPr/>
          </p:nvSpPr>
          <p:spPr>
            <a:xfrm>
              <a:off x="4641616" y="1349827"/>
              <a:ext cx="1216152" cy="1043999"/>
            </a:xfrm>
            <a:custGeom>
              <a:avLst/>
              <a:gdLst>
                <a:gd name="connsiteX0" fmla="*/ 0 w 1216152"/>
                <a:gd name="connsiteY0" fmla="*/ 522000 h 1043999"/>
                <a:gd name="connsiteX1" fmla="*/ 261000 w 1216152"/>
                <a:gd name="connsiteY1" fmla="*/ 0 h 1043999"/>
                <a:gd name="connsiteX2" fmla="*/ 955152 w 1216152"/>
                <a:gd name="connsiteY2" fmla="*/ 0 h 1043999"/>
                <a:gd name="connsiteX3" fmla="*/ 1216152 w 1216152"/>
                <a:gd name="connsiteY3" fmla="*/ 522000 h 1043999"/>
                <a:gd name="connsiteX4" fmla="*/ 955152 w 1216152"/>
                <a:gd name="connsiteY4" fmla="*/ 1043999 h 1043999"/>
                <a:gd name="connsiteX5" fmla="*/ 261000 w 1216152"/>
                <a:gd name="connsiteY5" fmla="*/ 1043999 h 1043999"/>
                <a:gd name="connsiteX6" fmla="*/ 0 w 1216152"/>
                <a:gd name="connsiteY6" fmla="*/ 522000 h 1043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6152" h="1043999">
                  <a:moveTo>
                    <a:pt x="0" y="522000"/>
                  </a:moveTo>
                  <a:lnTo>
                    <a:pt x="261000" y="0"/>
                  </a:lnTo>
                  <a:lnTo>
                    <a:pt x="955152" y="0"/>
                  </a:lnTo>
                  <a:lnTo>
                    <a:pt x="1216152" y="522000"/>
                  </a:lnTo>
                  <a:lnTo>
                    <a:pt x="955152" y="1043999"/>
                  </a:lnTo>
                  <a:lnTo>
                    <a:pt x="261000" y="1043999"/>
                  </a:lnTo>
                  <a:lnTo>
                    <a:pt x="0" y="522000"/>
                  </a:lnTo>
                  <a:close/>
                </a:path>
              </a:pathLst>
            </a:custGeom>
            <a:solidFill>
              <a:srgbClr val="FFC000"/>
            </a:solidFill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dk2"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2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8346" tIns="173115" rIns="188346" bIns="173115" numCol="1" spcCol="1270" anchor="ctr" anchorCtr="0">
              <a:noAutofit/>
            </a:bodyPr>
            <a:lstStyle/>
            <a:p>
              <a:pPr lvl="0" algn="ctr" defTabSz="4000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100" b="1" kern="1200" dirty="0" smtClean="0"/>
                <a:t>Security Schema Elements</a:t>
              </a:r>
              <a:endParaRPr lang="en-US" sz="1100" b="1" kern="1200" dirty="0"/>
            </a:p>
          </p:txBody>
        </p:sp>
        <p:sp>
          <p:nvSpPr>
            <p:cNvPr id="27" name="Hexagon 26"/>
            <p:cNvSpPr/>
            <p:nvPr/>
          </p:nvSpPr>
          <p:spPr>
            <a:xfrm>
              <a:off x="5478531" y="2241399"/>
              <a:ext cx="141671" cy="122283"/>
            </a:xfrm>
            <a:prstGeom prst="hexagon">
              <a:avLst>
                <a:gd name="adj" fmla="val 25000"/>
                <a:gd name="vf" fmla="val 115470"/>
              </a:avLst>
            </a:pr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dk2">
                <a:hueOff val="0"/>
                <a:satOff val="0"/>
                <a:lumOff val="0"/>
                <a:alphaOff val="0"/>
              </a:schemeClr>
            </a:lnRef>
            <a:fillRef idx="1">
              <a:schemeClr val="lt2">
                <a:hueOff val="0"/>
                <a:satOff val="0"/>
                <a:lumOff val="0"/>
                <a:alphaOff val="0"/>
              </a:schemeClr>
            </a:fillRef>
            <a:effectRef idx="0">
              <a:schemeClr val="lt2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Freeform 37"/>
            <p:cNvSpPr/>
            <p:nvPr/>
          </p:nvSpPr>
          <p:spPr>
            <a:xfrm>
              <a:off x="3608100" y="3051868"/>
              <a:ext cx="1216152" cy="1043999"/>
            </a:xfrm>
            <a:custGeom>
              <a:avLst/>
              <a:gdLst>
                <a:gd name="connsiteX0" fmla="*/ 0 w 1216152"/>
                <a:gd name="connsiteY0" fmla="*/ 522000 h 1043999"/>
                <a:gd name="connsiteX1" fmla="*/ 261000 w 1216152"/>
                <a:gd name="connsiteY1" fmla="*/ 0 h 1043999"/>
                <a:gd name="connsiteX2" fmla="*/ 955152 w 1216152"/>
                <a:gd name="connsiteY2" fmla="*/ 0 h 1043999"/>
                <a:gd name="connsiteX3" fmla="*/ 1216152 w 1216152"/>
                <a:gd name="connsiteY3" fmla="*/ 522000 h 1043999"/>
                <a:gd name="connsiteX4" fmla="*/ 955152 w 1216152"/>
                <a:gd name="connsiteY4" fmla="*/ 1043999 h 1043999"/>
                <a:gd name="connsiteX5" fmla="*/ 261000 w 1216152"/>
                <a:gd name="connsiteY5" fmla="*/ 1043999 h 1043999"/>
                <a:gd name="connsiteX6" fmla="*/ 0 w 1216152"/>
                <a:gd name="connsiteY6" fmla="*/ 522000 h 1043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6152" h="1043999">
                  <a:moveTo>
                    <a:pt x="0" y="522000"/>
                  </a:moveTo>
                  <a:lnTo>
                    <a:pt x="261000" y="0"/>
                  </a:lnTo>
                  <a:lnTo>
                    <a:pt x="955152" y="0"/>
                  </a:lnTo>
                  <a:lnTo>
                    <a:pt x="1216152" y="522000"/>
                  </a:lnTo>
                  <a:lnTo>
                    <a:pt x="955152" y="1043999"/>
                  </a:lnTo>
                  <a:lnTo>
                    <a:pt x="261000" y="1043999"/>
                  </a:lnTo>
                  <a:lnTo>
                    <a:pt x="0" y="522000"/>
                  </a:lnTo>
                  <a:close/>
                </a:path>
              </a:pathLst>
            </a:custGeom>
            <a:solidFill>
              <a:srgbClr val="92D050"/>
            </a:solidFill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dk2"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2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8346" tIns="173115" rIns="188346" bIns="173115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100" b="1" kern="1200" dirty="0" smtClean="0"/>
                <a:t>(SPF) Computation</a:t>
              </a:r>
              <a:endParaRPr lang="en-US" sz="1100" b="1" kern="1200" dirty="0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646427" y="2478927"/>
              <a:ext cx="1216152" cy="1043999"/>
            </a:xfrm>
            <a:custGeom>
              <a:avLst/>
              <a:gdLst>
                <a:gd name="connsiteX0" fmla="*/ 0 w 1216152"/>
                <a:gd name="connsiteY0" fmla="*/ 522000 h 1043999"/>
                <a:gd name="connsiteX1" fmla="*/ 261000 w 1216152"/>
                <a:gd name="connsiteY1" fmla="*/ 0 h 1043999"/>
                <a:gd name="connsiteX2" fmla="*/ 955152 w 1216152"/>
                <a:gd name="connsiteY2" fmla="*/ 0 h 1043999"/>
                <a:gd name="connsiteX3" fmla="*/ 1216152 w 1216152"/>
                <a:gd name="connsiteY3" fmla="*/ 522000 h 1043999"/>
                <a:gd name="connsiteX4" fmla="*/ 955152 w 1216152"/>
                <a:gd name="connsiteY4" fmla="*/ 1043999 h 1043999"/>
                <a:gd name="connsiteX5" fmla="*/ 261000 w 1216152"/>
                <a:gd name="connsiteY5" fmla="*/ 1043999 h 1043999"/>
                <a:gd name="connsiteX6" fmla="*/ 0 w 1216152"/>
                <a:gd name="connsiteY6" fmla="*/ 522000 h 1043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6152" h="1043999">
                  <a:moveTo>
                    <a:pt x="0" y="522000"/>
                  </a:moveTo>
                  <a:lnTo>
                    <a:pt x="261000" y="0"/>
                  </a:lnTo>
                  <a:lnTo>
                    <a:pt x="955152" y="0"/>
                  </a:lnTo>
                  <a:lnTo>
                    <a:pt x="1216152" y="522000"/>
                  </a:lnTo>
                  <a:lnTo>
                    <a:pt x="955152" y="1043999"/>
                  </a:lnTo>
                  <a:lnTo>
                    <a:pt x="261000" y="1043999"/>
                  </a:lnTo>
                  <a:lnTo>
                    <a:pt x="0" y="522000"/>
                  </a:lnTo>
                  <a:close/>
                </a:path>
              </a:pathLst>
            </a:custGeom>
            <a:solidFill>
              <a:srgbClr val="92D050"/>
            </a:solidFill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dk2"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2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8346" tIns="173115" rIns="188346" bIns="173115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100" b="1" kern="1200" dirty="0" smtClean="0"/>
                <a:t>Automatic Disaggregation</a:t>
              </a:r>
              <a:endParaRPr lang="en-US" sz="1100" b="1" kern="1200" dirty="0"/>
            </a:p>
          </p:txBody>
        </p:sp>
        <p:sp>
          <p:nvSpPr>
            <p:cNvPr id="43" name="Hexagon 42"/>
            <p:cNvSpPr/>
            <p:nvPr/>
          </p:nvSpPr>
          <p:spPr>
            <a:xfrm>
              <a:off x="5478531" y="3381248"/>
              <a:ext cx="141671" cy="122283"/>
            </a:xfrm>
            <a:prstGeom prst="hexagon">
              <a:avLst>
                <a:gd name="adj" fmla="val 25000"/>
                <a:gd name="vf" fmla="val 115470"/>
              </a:avLst>
            </a:pr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dk2">
                <a:hueOff val="0"/>
                <a:satOff val="0"/>
                <a:lumOff val="0"/>
                <a:alphaOff val="0"/>
              </a:schemeClr>
            </a:lnRef>
            <a:fillRef idx="1">
              <a:schemeClr val="lt2">
                <a:hueOff val="0"/>
                <a:satOff val="0"/>
                <a:lumOff val="0"/>
                <a:alphaOff val="0"/>
              </a:schemeClr>
            </a:fillRef>
            <a:effectRef idx="0">
              <a:schemeClr val="lt2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6" name="Freeform 45"/>
            <p:cNvSpPr/>
            <p:nvPr/>
          </p:nvSpPr>
          <p:spPr>
            <a:xfrm>
              <a:off x="2555809" y="2474340"/>
              <a:ext cx="1216152" cy="1043999"/>
            </a:xfrm>
            <a:custGeom>
              <a:avLst/>
              <a:gdLst>
                <a:gd name="connsiteX0" fmla="*/ 0 w 1216152"/>
                <a:gd name="connsiteY0" fmla="*/ 522000 h 1043999"/>
                <a:gd name="connsiteX1" fmla="*/ 261000 w 1216152"/>
                <a:gd name="connsiteY1" fmla="*/ 0 h 1043999"/>
                <a:gd name="connsiteX2" fmla="*/ 955152 w 1216152"/>
                <a:gd name="connsiteY2" fmla="*/ 0 h 1043999"/>
                <a:gd name="connsiteX3" fmla="*/ 1216152 w 1216152"/>
                <a:gd name="connsiteY3" fmla="*/ 522000 h 1043999"/>
                <a:gd name="connsiteX4" fmla="*/ 955152 w 1216152"/>
                <a:gd name="connsiteY4" fmla="*/ 1043999 h 1043999"/>
                <a:gd name="connsiteX5" fmla="*/ 261000 w 1216152"/>
                <a:gd name="connsiteY5" fmla="*/ 1043999 h 1043999"/>
                <a:gd name="connsiteX6" fmla="*/ 0 w 1216152"/>
                <a:gd name="connsiteY6" fmla="*/ 522000 h 1043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6152" h="1043999">
                  <a:moveTo>
                    <a:pt x="0" y="522000"/>
                  </a:moveTo>
                  <a:lnTo>
                    <a:pt x="261000" y="0"/>
                  </a:lnTo>
                  <a:lnTo>
                    <a:pt x="955152" y="0"/>
                  </a:lnTo>
                  <a:lnTo>
                    <a:pt x="1216152" y="522000"/>
                  </a:lnTo>
                  <a:lnTo>
                    <a:pt x="955152" y="1043999"/>
                  </a:lnTo>
                  <a:lnTo>
                    <a:pt x="261000" y="1043999"/>
                  </a:lnTo>
                  <a:lnTo>
                    <a:pt x="0" y="522000"/>
                  </a:lnTo>
                  <a:close/>
                </a:path>
              </a:pathLst>
            </a:custGeom>
            <a:solidFill>
              <a:srgbClr val="00B050"/>
            </a:solidFill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dk2"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2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8346" tIns="173115" rIns="188346" bIns="173115" numCol="1" spcCol="1270" anchor="ctr" anchorCtr="0">
              <a:noAutofit/>
            </a:bodyPr>
            <a:lstStyle/>
            <a:p>
              <a:pPr lvl="0"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100" b="1" kern="1200" dirty="0" smtClean="0"/>
                <a:t>ZTP</a:t>
              </a:r>
              <a:endParaRPr lang="en-US" sz="1100" b="1" kern="1200" dirty="0"/>
            </a:p>
          </p:txBody>
        </p:sp>
        <p:sp>
          <p:nvSpPr>
            <p:cNvPr id="47" name="Hexagon 46"/>
            <p:cNvSpPr/>
            <p:nvPr/>
          </p:nvSpPr>
          <p:spPr>
            <a:xfrm>
              <a:off x="2793064" y="3366162"/>
              <a:ext cx="141671" cy="122283"/>
            </a:xfrm>
            <a:prstGeom prst="hexagon">
              <a:avLst>
                <a:gd name="adj" fmla="val 25000"/>
                <a:gd name="vf" fmla="val 115470"/>
              </a:avLst>
            </a:pr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dk2">
                <a:hueOff val="0"/>
                <a:satOff val="0"/>
                <a:lumOff val="0"/>
                <a:alphaOff val="0"/>
              </a:schemeClr>
            </a:lnRef>
            <a:fillRef idx="1">
              <a:schemeClr val="lt2">
                <a:hueOff val="0"/>
                <a:satOff val="0"/>
                <a:lumOff val="0"/>
                <a:alphaOff val="0"/>
              </a:schemeClr>
            </a:fillRef>
            <a:effectRef idx="0">
              <a:schemeClr val="lt2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RIFT WG Interim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US" smtClean="0"/>
              <a:t>May-2018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>
          <a:xfrm>
            <a:off x="6553200" y="6268243"/>
            <a:ext cx="2130425" cy="473075"/>
          </a:xfrm>
        </p:spPr>
        <p:txBody>
          <a:bodyPr/>
          <a:lstStyle/>
          <a:p>
            <a:fld id="{BC574CD5-5407-47BA-A384-6E7607257A0F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1" name="Freeform 40"/>
          <p:cNvSpPr/>
          <p:nvPr/>
        </p:nvSpPr>
        <p:spPr>
          <a:xfrm>
            <a:off x="6333406" y="2831153"/>
            <a:ext cx="1523098" cy="1267276"/>
          </a:xfrm>
          <a:custGeom>
            <a:avLst/>
            <a:gdLst>
              <a:gd name="connsiteX0" fmla="*/ 0 w 1216152"/>
              <a:gd name="connsiteY0" fmla="*/ 522000 h 1043999"/>
              <a:gd name="connsiteX1" fmla="*/ 261000 w 1216152"/>
              <a:gd name="connsiteY1" fmla="*/ 0 h 1043999"/>
              <a:gd name="connsiteX2" fmla="*/ 955152 w 1216152"/>
              <a:gd name="connsiteY2" fmla="*/ 0 h 1043999"/>
              <a:gd name="connsiteX3" fmla="*/ 1216152 w 1216152"/>
              <a:gd name="connsiteY3" fmla="*/ 522000 h 1043999"/>
              <a:gd name="connsiteX4" fmla="*/ 955152 w 1216152"/>
              <a:gd name="connsiteY4" fmla="*/ 1043999 h 1043999"/>
              <a:gd name="connsiteX5" fmla="*/ 261000 w 1216152"/>
              <a:gd name="connsiteY5" fmla="*/ 1043999 h 1043999"/>
              <a:gd name="connsiteX6" fmla="*/ 0 w 1216152"/>
              <a:gd name="connsiteY6" fmla="*/ 522000 h 1043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6152" h="1043999">
                <a:moveTo>
                  <a:pt x="0" y="522000"/>
                </a:moveTo>
                <a:lnTo>
                  <a:pt x="261000" y="0"/>
                </a:lnTo>
                <a:lnTo>
                  <a:pt x="955152" y="0"/>
                </a:lnTo>
                <a:lnTo>
                  <a:pt x="1216152" y="522000"/>
                </a:lnTo>
                <a:lnTo>
                  <a:pt x="955152" y="1043999"/>
                </a:lnTo>
                <a:lnTo>
                  <a:pt x="261000" y="1043999"/>
                </a:lnTo>
                <a:lnTo>
                  <a:pt x="0" y="522000"/>
                </a:lnTo>
                <a:close/>
              </a:path>
            </a:pathLst>
          </a:custGeom>
          <a:solidFill>
            <a:srgbClr val="00B050">
              <a:alpha val="18000"/>
            </a:srgbClr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dk2">
              <a:hueOff val="0"/>
              <a:satOff val="0"/>
              <a:lumOff val="0"/>
              <a:alphaOff val="0"/>
            </a:schemeClr>
          </a:lnRef>
          <a:fillRef idx="1">
            <a:schemeClr val="dk2">
              <a:hueOff val="0"/>
              <a:satOff val="0"/>
              <a:lumOff val="0"/>
              <a:alphaOff val="0"/>
            </a:schemeClr>
          </a:fillRef>
          <a:effectRef idx="2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88346" tIns="173115" rIns="188346" bIns="173115" numCol="1" spcCol="1270" anchor="ctr" anchorCtr="0">
            <a:noAutofit/>
          </a:bodyPr>
          <a:lstStyle/>
          <a:p>
            <a:pPr lvl="0" algn="ctr"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100" kern="1200" dirty="0" smtClean="0"/>
              <a:t>Flooding Reduction</a:t>
            </a:r>
            <a:endParaRPr lang="en-US" sz="1100" kern="1200" dirty="0"/>
          </a:p>
        </p:txBody>
      </p:sp>
      <p:sp>
        <p:nvSpPr>
          <p:cNvPr id="45" name="Hexagon 44"/>
          <p:cNvSpPr/>
          <p:nvPr/>
        </p:nvSpPr>
        <p:spPr>
          <a:xfrm>
            <a:off x="6651072" y="2877828"/>
            <a:ext cx="177428" cy="148435"/>
          </a:xfrm>
          <a:prstGeom prst="hexagon">
            <a:avLst>
              <a:gd name="adj" fmla="val 25000"/>
              <a:gd name="vf" fmla="val 115470"/>
            </a:avLst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dk2">
              <a:hueOff val="0"/>
              <a:satOff val="0"/>
              <a:lumOff val="0"/>
              <a:alphaOff val="0"/>
            </a:schemeClr>
          </a:lnRef>
          <a:fillRef idx="1">
            <a:schemeClr val="lt2">
              <a:hueOff val="0"/>
              <a:satOff val="0"/>
              <a:lumOff val="0"/>
              <a:alphaOff val="0"/>
            </a:schemeClr>
          </a:fillRef>
          <a:effectRef idx="0">
            <a:schemeClr val="lt2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23794090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Bandwidth Calculation in 1111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6425" cy="198120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1100" dirty="0">
                <a:latin typeface="Menlo-Regular" charset="0"/>
              </a:rPr>
              <a:t> </a:t>
            </a:r>
            <a:r>
              <a:rPr lang="en-US" sz="1100" b="1" dirty="0" err="1">
                <a:latin typeface="Menlo-Bold" charset="0"/>
              </a:rPr>
              <a:t>nodeid</a:t>
            </a:r>
            <a:r>
              <a:rPr lang="en-US" sz="1100" dirty="0">
                <a:latin typeface="Menlo-Regular" charset="0"/>
              </a:rPr>
              <a:t>: leaf_1111</a:t>
            </a:r>
          </a:p>
          <a:p>
            <a:pPr>
              <a:spcBef>
                <a:spcPts val="0"/>
              </a:spcBef>
            </a:pPr>
            <a:r>
              <a:rPr lang="en-US" sz="1100" dirty="0">
                <a:latin typeface="Menlo-Regular" charset="0"/>
              </a:rPr>
              <a:t>  </a:t>
            </a:r>
            <a:r>
              <a:rPr lang="en-US" sz="1100" b="1" dirty="0">
                <a:latin typeface="Menlo-Bold" charset="0"/>
              </a:rPr>
              <a:t>subsystem</a:t>
            </a:r>
            <a:r>
              <a:rPr lang="en-US" sz="1100" dirty="0">
                <a:latin typeface="Menlo-Regular" charset="0"/>
              </a:rPr>
              <a:t>: </a:t>
            </a:r>
            <a:r>
              <a:rPr lang="en-US" sz="1100" dirty="0" err="1" smtClean="0">
                <a:latin typeface="Menlo-Regular" charset="0"/>
              </a:rPr>
              <a:t>spf</a:t>
            </a:r>
            <a:endParaRPr lang="en-US" sz="1100" dirty="0" smtClean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en-US" sz="1100" dirty="0">
                <a:latin typeface="Menlo-Regular" charset="0"/>
              </a:rPr>
              <a:t> May 01 20:50:59.340 </a:t>
            </a:r>
            <a:r>
              <a:rPr lang="en-US" sz="11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1100" dirty="0">
                <a:latin typeface="Menlo-Regular" charset="0"/>
              </a:rPr>
              <a:t> </a:t>
            </a:r>
            <a:r>
              <a:rPr lang="en-US" sz="1100" b="1" dirty="0">
                <a:latin typeface="Menlo-Bold" charset="0"/>
              </a:rPr>
              <a:t>own bandwidth closure: {111: Some(100), 112: Some(100)}</a:t>
            </a:r>
            <a:endParaRPr lang="en-US" sz="11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en-US" sz="1100" dirty="0">
                <a:latin typeface="Menlo-Regular" charset="0"/>
              </a:rPr>
              <a:t>    May 01 20:50:59.340 </a:t>
            </a:r>
            <a:r>
              <a:rPr lang="en-US" sz="11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1100" dirty="0">
                <a:latin typeface="Menlo-Regular" charset="0"/>
              </a:rPr>
              <a:t> </a:t>
            </a:r>
            <a:r>
              <a:rPr lang="en-US" sz="1100" b="1" dirty="0">
                <a:latin typeface="Menlo-Bold" charset="0"/>
              </a:rPr>
              <a:t>north neighbors bandwidth closure: [(111, Some(2000)), (112, Some(200))]</a:t>
            </a:r>
            <a:endParaRPr lang="en-US" sz="11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en-US" sz="1100" dirty="0">
                <a:latin typeface="Menlo-Regular" charset="0"/>
              </a:rPr>
              <a:t>    May 01 20:50:59.340 </a:t>
            </a:r>
            <a:r>
              <a:rPr lang="en-US" sz="11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1100" dirty="0">
                <a:latin typeface="Menlo-Regular" charset="0"/>
              </a:rPr>
              <a:t> </a:t>
            </a:r>
            <a:r>
              <a:rPr lang="en-US" sz="1100" b="1" dirty="0">
                <a:latin typeface="Menlo-Bold" charset="0"/>
              </a:rPr>
              <a:t>adding own Some(100) </a:t>
            </a:r>
            <a:r>
              <a:rPr lang="en-US" sz="1100" b="1" dirty="0" err="1">
                <a:latin typeface="Menlo-Bold" charset="0"/>
              </a:rPr>
              <a:t>bw</a:t>
            </a:r>
            <a:r>
              <a:rPr lang="en-US" sz="1100" b="1" dirty="0">
                <a:latin typeface="Menlo-Bold" charset="0"/>
              </a:rPr>
              <a:t> to Some(2000) by node 111</a:t>
            </a:r>
            <a:endParaRPr lang="en-US" sz="11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en-US" sz="1100" dirty="0">
                <a:latin typeface="Menlo-Regular" charset="0"/>
              </a:rPr>
              <a:t>    May 01 20:50:59.340 </a:t>
            </a:r>
            <a:r>
              <a:rPr lang="en-US" sz="11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1100" dirty="0">
                <a:latin typeface="Menlo-Regular" charset="0"/>
              </a:rPr>
              <a:t> </a:t>
            </a:r>
            <a:r>
              <a:rPr lang="en-US" sz="1100" b="1" dirty="0">
                <a:latin typeface="Menlo-Bold" charset="0"/>
              </a:rPr>
              <a:t>adding own Some(100) </a:t>
            </a:r>
            <a:r>
              <a:rPr lang="en-US" sz="1100" b="1" dirty="0" err="1">
                <a:latin typeface="Menlo-Bold" charset="0"/>
              </a:rPr>
              <a:t>bw</a:t>
            </a:r>
            <a:r>
              <a:rPr lang="en-US" sz="1100" b="1" dirty="0">
                <a:latin typeface="Menlo-Bold" charset="0"/>
              </a:rPr>
              <a:t> to Some(200) by node 112</a:t>
            </a:r>
            <a:endParaRPr lang="en-US" sz="11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en-US" sz="1100" dirty="0">
                <a:latin typeface="Menlo-Regular" charset="0"/>
              </a:rPr>
              <a:t>    May 01 20:50:59.340 </a:t>
            </a:r>
            <a:r>
              <a:rPr lang="en-US" sz="11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1100" dirty="0">
                <a:latin typeface="Menlo-Regular" charset="0"/>
              </a:rPr>
              <a:t> </a:t>
            </a:r>
            <a:r>
              <a:rPr lang="en-US" sz="1100" b="1" dirty="0" err="1">
                <a:latin typeface="Menlo-Bold" charset="0"/>
              </a:rPr>
              <a:t>own+north</a:t>
            </a:r>
            <a:r>
              <a:rPr lang="en-US" sz="1100" b="1" dirty="0">
                <a:latin typeface="Menlo-Bold" charset="0"/>
              </a:rPr>
              <a:t> bandwidth closure: {111: Some(2100), 112: Some(300)}</a:t>
            </a:r>
            <a:endParaRPr lang="en-US" sz="11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en-US" sz="1100" dirty="0">
                <a:latin typeface="Menlo-Regular" charset="0"/>
              </a:rPr>
              <a:t>    May 01 20:50:59.340 </a:t>
            </a:r>
            <a:r>
              <a:rPr lang="en-US" sz="11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1100" dirty="0">
                <a:latin typeface="Menlo-Regular" charset="0"/>
              </a:rPr>
              <a:t> </a:t>
            </a:r>
            <a:r>
              <a:rPr lang="en-US" sz="1100" b="1" dirty="0" err="1">
                <a:latin typeface="Menlo-Bold" charset="0"/>
              </a:rPr>
              <a:t>bwmax</a:t>
            </a:r>
            <a:r>
              <a:rPr lang="en-US" sz="1100" b="1" dirty="0">
                <a:latin typeface="Menlo-Bold" charset="0"/>
              </a:rPr>
              <a:t> max power2 remap: [SystemWith2PowerBandwidthPow2(111, 13), SystemWith2PowerBandwidthPow2(112, 10)] max: Some(SystemWith2PowerBandwidthPow2(111, 13))</a:t>
            </a:r>
            <a:endParaRPr lang="en-US" sz="11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en-US" sz="1100" dirty="0">
                <a:latin typeface="Menlo-Regular" charset="0"/>
              </a:rPr>
              <a:t>    May 01 20:50:59.340 </a:t>
            </a:r>
            <a:r>
              <a:rPr lang="en-US" sz="11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1100" dirty="0">
                <a:latin typeface="Menlo-Regular" charset="0"/>
              </a:rPr>
              <a:t> </a:t>
            </a:r>
            <a:r>
              <a:rPr lang="en-US" sz="1100" b="1" dirty="0" err="1">
                <a:latin typeface="Menlo-Bold" charset="0"/>
              </a:rPr>
              <a:t>bwmax</a:t>
            </a:r>
            <a:r>
              <a:rPr lang="en-US" sz="1100" b="1" dirty="0">
                <a:latin typeface="Menlo-Bold" charset="0"/>
              </a:rPr>
              <a:t>, </a:t>
            </a:r>
            <a:r>
              <a:rPr lang="en-US" sz="1100" b="1" dirty="0" err="1">
                <a:solidFill>
                  <a:srgbClr val="FF0000"/>
                </a:solidFill>
                <a:latin typeface="Menlo-Bold" charset="0"/>
              </a:rPr>
              <a:t>bw</a:t>
            </a:r>
            <a:r>
              <a:rPr lang="en-US" sz="1100" b="1" dirty="0">
                <a:solidFill>
                  <a:srgbClr val="FF0000"/>
                </a:solidFill>
                <a:latin typeface="Menlo-Bold" charset="0"/>
              </a:rPr>
              <a:t> multipliers remapped: 13 / Some({111: 1, 112: 4</a:t>
            </a:r>
            <a:r>
              <a:rPr lang="en-US" sz="1100" b="1" dirty="0" smtClean="0">
                <a:solidFill>
                  <a:srgbClr val="FF0000"/>
                </a:solidFill>
                <a:latin typeface="Menlo-Bold" charset="0"/>
              </a:rPr>
              <a:t>})</a:t>
            </a:r>
          </a:p>
          <a:p>
            <a:pPr>
              <a:spcBef>
                <a:spcPts val="0"/>
              </a:spcBef>
            </a:pPr>
            <a:endParaRPr lang="en-US" sz="1100" b="1" dirty="0">
              <a:latin typeface="Menlo-Bold" charset="0"/>
            </a:endParaRPr>
          </a:p>
          <a:p>
            <a:pPr>
              <a:spcBef>
                <a:spcPts val="0"/>
              </a:spcBef>
            </a:pPr>
            <a:endParaRPr lang="en-US" sz="1200" dirty="0" smtClean="0">
              <a:solidFill>
                <a:schemeClr val="tx1"/>
              </a:solidFill>
              <a:latin typeface="Menlo-Regular" charset="0"/>
            </a:endParaRPr>
          </a:p>
          <a:p>
            <a:pPr>
              <a:spcBef>
                <a:spcPts val="0"/>
              </a:spcBef>
            </a:pPr>
            <a:endParaRPr lang="en-US" sz="1200" dirty="0">
              <a:solidFill>
                <a:schemeClr val="tx1"/>
              </a:solidFill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en-US" sz="1200" dirty="0" smtClean="0">
                <a:solidFill>
                  <a:schemeClr val="tx1"/>
                </a:solidFill>
                <a:latin typeface="Menlo-Regular" charset="0"/>
              </a:rPr>
              <a:t>RIB </a:t>
            </a:r>
            <a:r>
              <a:rPr lang="en-US" sz="1200" dirty="0">
                <a:solidFill>
                  <a:schemeClr val="tx1"/>
                </a:solidFill>
                <a:latin typeface="Menlo-Regular" charset="0"/>
              </a:rPr>
              <a:t>routing table for leaf_1111</a:t>
            </a:r>
          </a:p>
          <a:p>
            <a:pPr>
              <a:spcBef>
                <a:spcPts val="0"/>
              </a:spcBef>
            </a:pPr>
            <a:r>
              <a:rPr lang="hr-HR" sz="1200" dirty="0">
                <a:solidFill>
                  <a:schemeClr val="tx1"/>
                </a:solidFill>
                <a:latin typeface="Menlo-Regular" charset="0"/>
              </a:rPr>
              <a:t>&lt;</a:t>
            </a:r>
          </a:p>
          <a:p>
            <a:pPr>
              <a:spcBef>
                <a:spcPts val="0"/>
              </a:spcBef>
            </a:pPr>
            <a:r>
              <a:rPr lang="en-US" sz="1200" dirty="0">
                <a:solidFill>
                  <a:schemeClr val="tx1"/>
                </a:solidFill>
                <a:latin typeface="Menlo-Regular" charset="0"/>
              </a:rPr>
              <a:t>s 000.000.000.000/00 </a:t>
            </a:r>
            <a:r>
              <a:rPr lang="en-US" sz="1200" dirty="0" err="1">
                <a:solidFill>
                  <a:schemeClr val="tx1"/>
                </a:solidFill>
                <a:latin typeface="Menlo-Regular" charset="0"/>
              </a:rPr>
              <a:t>CompositeNextHopsWithTotalMetrics</a:t>
            </a:r>
            <a:r>
              <a:rPr lang="en-US" sz="1200" b="1" dirty="0">
                <a:solidFill>
                  <a:srgbClr val="FF0000"/>
                </a:solidFill>
                <a:latin typeface="Menlo-Regular" charset="0"/>
              </a:rPr>
              <a:t>({2147484257: 5, 2147484246: 2})</a:t>
            </a:r>
          </a:p>
          <a:p>
            <a:pPr>
              <a:spcBef>
                <a:spcPts val="0"/>
              </a:spcBef>
            </a:pPr>
            <a:r>
              <a:rPr lang="en-US" sz="1200" dirty="0" err="1">
                <a:solidFill>
                  <a:schemeClr val="tx1"/>
                </a:solidFill>
                <a:latin typeface="Menlo-Regular" charset="0"/>
              </a:rPr>
              <a:t>i</a:t>
            </a:r>
            <a:r>
              <a:rPr lang="en-US" sz="1200" dirty="0">
                <a:solidFill>
                  <a:schemeClr val="tx1"/>
                </a:solidFill>
                <a:latin typeface="Menlo-Regular" charset="0"/>
              </a:rPr>
              <a:t> 001.001.001.000/24 </a:t>
            </a:r>
            <a:r>
              <a:rPr lang="en-US" sz="1200" dirty="0" err="1">
                <a:solidFill>
                  <a:schemeClr val="tx1"/>
                </a:solidFill>
                <a:latin typeface="Menlo-Regular" charset="0"/>
              </a:rPr>
              <a:t>CompositeNextHopsWithTotalMetrics</a:t>
            </a:r>
            <a:r>
              <a:rPr lang="en-US" sz="1200" dirty="0">
                <a:solidFill>
                  <a:schemeClr val="tx1"/>
                </a:solidFill>
                <a:latin typeface="Menlo-Regular" charset="0"/>
              </a:rPr>
              <a:t>({2147483918: 1})</a:t>
            </a:r>
          </a:p>
          <a:p>
            <a:pPr>
              <a:spcBef>
                <a:spcPts val="0"/>
              </a:spcBef>
            </a:pPr>
            <a:r>
              <a:rPr lang="en-US" sz="1200" dirty="0">
                <a:solidFill>
                  <a:schemeClr val="tx1"/>
                </a:solidFill>
                <a:latin typeface="Menlo-Regular" charset="0"/>
              </a:rPr>
              <a:t>&gt;</a:t>
            </a:r>
          </a:p>
          <a:p>
            <a:pPr>
              <a:spcBef>
                <a:spcPts val="0"/>
              </a:spcBef>
            </a:pPr>
            <a:r>
              <a:rPr lang="en-US" sz="1200" dirty="0">
                <a:solidFill>
                  <a:schemeClr val="tx1"/>
                </a:solidFill>
                <a:latin typeface="Menlo-Regular" charset="0"/>
              </a:rPr>
              <a:t>RIB </a:t>
            </a:r>
            <a:r>
              <a:rPr lang="en-US" sz="1200" dirty="0" err="1">
                <a:solidFill>
                  <a:schemeClr val="tx1"/>
                </a:solidFill>
                <a:latin typeface="Menlo-Regular" charset="0"/>
              </a:rPr>
              <a:t>nexthops</a:t>
            </a:r>
            <a:r>
              <a:rPr lang="en-US" sz="1200" dirty="0">
                <a:solidFill>
                  <a:schemeClr val="tx1"/>
                </a:solidFill>
                <a:latin typeface="Menlo-Regular" charset="0"/>
              </a:rPr>
              <a:t> for leaf_1111</a:t>
            </a:r>
          </a:p>
          <a:p>
            <a:pPr>
              <a:spcBef>
                <a:spcPts val="0"/>
              </a:spcBef>
            </a:pPr>
            <a:r>
              <a:rPr lang="hr-HR" sz="1200" dirty="0">
                <a:solidFill>
                  <a:schemeClr val="tx1"/>
                </a:solidFill>
                <a:latin typeface="Menlo-Regular" charset="0"/>
              </a:rPr>
              <a:t>&lt;</a:t>
            </a:r>
          </a:p>
          <a:p>
            <a:pPr>
              <a:spcBef>
                <a:spcPts val="0"/>
              </a:spcBef>
            </a:pPr>
            <a:r>
              <a:rPr lang="en-US" sz="1200" dirty="0" smtClean="0">
                <a:solidFill>
                  <a:schemeClr val="tx1"/>
                </a:solidFill>
                <a:latin typeface="Menlo-Regular" charset="0"/>
              </a:rPr>
              <a:t>2147483918 </a:t>
            </a:r>
            <a:r>
              <a:rPr lang="en-US" sz="1200" dirty="0">
                <a:solidFill>
                  <a:schemeClr val="tx1"/>
                </a:solidFill>
                <a:latin typeface="Menlo-Regular" charset="0"/>
              </a:rPr>
              <a:t>{1111: </a:t>
            </a:r>
            <a:r>
              <a:rPr lang="en-US" sz="1200" dirty="0" err="1">
                <a:solidFill>
                  <a:schemeClr val="tx1"/>
                </a:solidFill>
                <a:latin typeface="Menlo-Regular" charset="0"/>
              </a:rPr>
              <a:t>LinkIDSet</a:t>
            </a:r>
            <a:r>
              <a:rPr lang="en-US" sz="1200" dirty="0">
                <a:solidFill>
                  <a:schemeClr val="tx1"/>
                </a:solidFill>
                <a:latin typeface="Menlo-Regular" charset="0"/>
              </a:rPr>
              <a:t> { links: {} </a:t>
            </a:r>
            <a:r>
              <a:rPr lang="en-US" sz="1200" dirty="0" smtClean="0">
                <a:solidFill>
                  <a:schemeClr val="tx1"/>
                </a:solidFill>
                <a:latin typeface="Menlo-Regular" charset="0"/>
              </a:rPr>
              <a:t>}}</a:t>
            </a:r>
          </a:p>
          <a:p>
            <a:pPr>
              <a:spcBef>
                <a:spcPts val="0"/>
              </a:spcBef>
            </a:pPr>
            <a:r>
              <a:rPr lang="de-DE" sz="1200" dirty="0" smtClean="0">
                <a:solidFill>
                  <a:schemeClr val="tx1"/>
                </a:solidFill>
                <a:latin typeface="Menlo-Regular" charset="0"/>
              </a:rPr>
              <a:t>2147484257 </a:t>
            </a:r>
            <a:r>
              <a:rPr lang="de-DE" sz="1200" dirty="0">
                <a:solidFill>
                  <a:schemeClr val="tx1"/>
                </a:solidFill>
                <a:latin typeface="Menlo-Regular" charset="0"/>
              </a:rPr>
              <a:t>{112: </a:t>
            </a:r>
            <a:r>
              <a:rPr lang="de-DE" sz="1200" dirty="0" err="1">
                <a:solidFill>
                  <a:schemeClr val="tx1"/>
                </a:solidFill>
                <a:latin typeface="Menlo-Regular" charset="0"/>
              </a:rPr>
              <a:t>LinkIDSet</a:t>
            </a:r>
            <a:r>
              <a:rPr lang="de-DE" sz="1200" dirty="0">
                <a:solidFill>
                  <a:schemeClr val="tx1"/>
                </a:solidFill>
                <a:latin typeface="Menlo-Regular" charset="0"/>
              </a:rPr>
              <a:t> { links: {4171} }}</a:t>
            </a:r>
          </a:p>
          <a:p>
            <a:pPr>
              <a:spcBef>
                <a:spcPts val="0"/>
              </a:spcBef>
            </a:pPr>
            <a:r>
              <a:rPr lang="en-US" sz="1200" dirty="0">
                <a:solidFill>
                  <a:schemeClr val="tx1"/>
                </a:solidFill>
                <a:latin typeface="Menlo-Regular" charset="0"/>
              </a:rPr>
              <a:t>&gt;</a:t>
            </a:r>
            <a:endParaRPr lang="en-US" sz="1200" dirty="0">
              <a:solidFill>
                <a:schemeClr val="tx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RIFT WG Interim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US" smtClean="0"/>
              <a:t>May-2018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C574CD5-5407-47BA-A384-6E7607257A0F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341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724" y="-152400"/>
            <a:ext cx="8226425" cy="1139825"/>
          </a:xfrm>
        </p:spPr>
        <p:txBody>
          <a:bodyPr/>
          <a:lstStyle/>
          <a:p>
            <a:r>
              <a:rPr lang="en-US" dirty="0" smtClean="0"/>
              <a:t>Basic Disaggregation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1" y="1219200"/>
            <a:ext cx="8839199" cy="4141788"/>
          </a:xfrm>
        </p:spPr>
        <p:txBody>
          <a:bodyPr numCol="2"/>
          <a:lstStyle/>
          <a:p>
            <a:pPr>
              <a:spcBef>
                <a:spcPts val="0"/>
              </a:spcBef>
            </a:pPr>
            <a:r>
              <a:rPr lang="en-US" sz="800" dirty="0">
                <a:latin typeface="Menlo-Regular" charset="0"/>
              </a:rPr>
              <a:t>May 01 21:35:52.784 </a:t>
            </a:r>
            <a:r>
              <a:rPr lang="en-US" sz="8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800" dirty="0">
                <a:latin typeface="Menlo-Regular" charset="0"/>
              </a:rPr>
              <a:t> </a:t>
            </a:r>
            <a:r>
              <a:rPr lang="en-US" sz="800" b="1" dirty="0">
                <a:latin typeface="Menlo-Bold" charset="0"/>
              </a:rPr>
              <a:t>running SPO computation</a:t>
            </a:r>
            <a:endParaRPr lang="en-US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en-US" sz="800" dirty="0">
                <a:latin typeface="Menlo-Regular" charset="0"/>
              </a:rPr>
              <a:t>   </a:t>
            </a:r>
            <a:r>
              <a:rPr lang="en-US" sz="800" b="1" dirty="0">
                <a:latin typeface="Menlo-Bold" charset="0"/>
              </a:rPr>
              <a:t>extensive</a:t>
            </a:r>
            <a:r>
              <a:rPr lang="en-US" sz="800" dirty="0">
                <a:latin typeface="Menlo-Regular" charset="0"/>
              </a:rPr>
              <a:t>: computations</a:t>
            </a:r>
          </a:p>
          <a:p>
            <a:pPr>
              <a:spcBef>
                <a:spcPts val="0"/>
              </a:spcBef>
            </a:pPr>
            <a:r>
              <a:rPr lang="en-US" sz="800" b="1" dirty="0" smtClean="0">
                <a:latin typeface="Menlo-Bold" charset="0"/>
              </a:rPr>
              <a:t>   COMPUTATION_ID</a:t>
            </a:r>
            <a:r>
              <a:rPr lang="en-US" sz="800" dirty="0">
                <a:latin typeface="Menlo-Regular" charset="0"/>
              </a:rPr>
              <a:t>: 8415</a:t>
            </a:r>
          </a:p>
          <a:p>
            <a:pPr>
              <a:spcBef>
                <a:spcPts val="0"/>
              </a:spcBef>
            </a:pPr>
            <a:r>
              <a:rPr lang="en-US" sz="800" dirty="0">
                <a:latin typeface="Menlo-Regular" charset="0"/>
              </a:rPr>
              <a:t>     May 01 21:35:52.785 </a:t>
            </a:r>
            <a:r>
              <a:rPr lang="en-US" sz="8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800" dirty="0">
                <a:latin typeface="Menlo-Regular" charset="0"/>
              </a:rPr>
              <a:t> </a:t>
            </a:r>
            <a:r>
              <a:rPr lang="en-US" sz="800" b="1" dirty="0">
                <a:latin typeface="Menlo-Bold" charset="0"/>
              </a:rPr>
              <a:t>running South SPF_OTHER_NODE_IN_LAYER graph closure on 6 nodes originating in 112</a:t>
            </a:r>
            <a:endParaRPr lang="en-US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800" dirty="0">
                <a:latin typeface="Menlo-Regular" charset="0"/>
              </a:rPr>
              <a:t>     May 01 21:35:52.785 </a:t>
            </a:r>
            <a:r>
              <a:rPr lang="de-DE" sz="8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800" dirty="0">
                <a:latin typeface="Menlo-Regular" charset="0"/>
              </a:rPr>
              <a:t> </a:t>
            </a:r>
            <a:r>
              <a:rPr lang="de-DE" sz="800" b="1" dirty="0">
                <a:latin typeface="Menlo-Bold" charset="0"/>
              </a:rPr>
              <a:t>++ </a:t>
            </a:r>
            <a:r>
              <a:rPr lang="de-DE" sz="800" b="1" dirty="0" err="1">
                <a:latin typeface="Menlo-Bold" charset="0"/>
              </a:rPr>
              <a:t>Entering</a:t>
            </a:r>
            <a:r>
              <a:rPr lang="de-DE" sz="800" b="1" dirty="0">
                <a:latin typeface="Menlo-Bold" charset="0"/>
              </a:rPr>
              <a:t> </a:t>
            </a:r>
            <a:r>
              <a:rPr lang="de-DE" sz="800" b="1" dirty="0" err="1">
                <a:latin typeface="Menlo-Bold" charset="0"/>
              </a:rPr>
              <a:t>node</a:t>
            </a:r>
            <a:r>
              <a:rPr lang="de-DE" sz="800" b="1" dirty="0">
                <a:latin typeface="Menlo-Bold" charset="0"/>
              </a:rPr>
              <a:t> 112 @ 0</a:t>
            </a:r>
            <a:endParaRPr lang="de-DE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en-US" sz="800" dirty="0">
                <a:latin typeface="Menlo-Regular" charset="0"/>
              </a:rPr>
              <a:t>     May 01 21:35:52.785 </a:t>
            </a:r>
            <a:r>
              <a:rPr lang="en-US" sz="8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800" dirty="0">
                <a:latin typeface="Menlo-Regular" charset="0"/>
              </a:rPr>
              <a:t> </a:t>
            </a:r>
            <a:r>
              <a:rPr lang="en-US" sz="800" b="1" dirty="0">
                <a:latin typeface="Menlo-Bold" charset="0"/>
              </a:rPr>
              <a:t>++++ Entering node 112 </a:t>
            </a:r>
            <a:r>
              <a:rPr lang="en-US" sz="800" b="1" dirty="0" err="1">
                <a:latin typeface="Menlo-Bold" charset="0"/>
              </a:rPr>
              <a:t>dist</a:t>
            </a:r>
            <a:r>
              <a:rPr lang="en-US" sz="800" b="1" dirty="0">
                <a:latin typeface="Menlo-Bold" charset="0"/>
              </a:rPr>
              <a:t> 0 with 2 neighbors</a:t>
            </a:r>
            <a:endParaRPr lang="en-US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en-US" sz="800" dirty="0">
                <a:latin typeface="Menlo-Regular" charset="0"/>
              </a:rPr>
              <a:t>     May 01 21:35:52.785 </a:t>
            </a:r>
            <a:r>
              <a:rPr lang="en-US" sz="8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800" dirty="0">
                <a:latin typeface="Menlo-Regular" charset="0"/>
              </a:rPr>
              <a:t> </a:t>
            </a:r>
            <a:r>
              <a:rPr lang="en-US" sz="800" b="1" dirty="0">
                <a:latin typeface="Menlo-Bold" charset="0"/>
              </a:rPr>
              <a:t>---- node 22 in level 24 is opposite DAG closure direction</a:t>
            </a:r>
            <a:endParaRPr lang="en-US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en-US" sz="800" dirty="0">
                <a:latin typeface="Menlo-Regular" charset="0"/>
              </a:rPr>
              <a:t>     May 01 21:35:52.785 </a:t>
            </a:r>
            <a:r>
              <a:rPr lang="en-US" sz="8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800" dirty="0">
                <a:latin typeface="Menlo-Regular" charset="0"/>
              </a:rPr>
              <a:t> </a:t>
            </a:r>
            <a:r>
              <a:rPr lang="en-US" sz="800" b="1" dirty="0">
                <a:latin typeface="Menlo-Bold" charset="0"/>
              </a:rPr>
              <a:t>++ Link to node 1112 @ </a:t>
            </a:r>
            <a:r>
              <a:rPr lang="en-US" sz="800" b="1" dirty="0" err="1">
                <a:latin typeface="Menlo-Bold" charset="0"/>
              </a:rPr>
              <a:t>hndl</a:t>
            </a:r>
            <a:r>
              <a:rPr lang="en-US" sz="800" b="1" dirty="0">
                <a:latin typeface="Menlo-Bold" charset="0"/>
              </a:rPr>
              <a:t> 5 checking backlinks South</a:t>
            </a:r>
            <a:endParaRPr lang="en-US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800" dirty="0">
                <a:latin typeface="Menlo-Regular" charset="0"/>
              </a:rPr>
              <a:t>     May 01 21:35:52.785 </a:t>
            </a:r>
            <a:r>
              <a:rPr lang="de-DE" sz="8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800" dirty="0">
                <a:latin typeface="Menlo-Regular" charset="0"/>
              </a:rPr>
              <a:t> </a:t>
            </a:r>
            <a:r>
              <a:rPr lang="de-DE" sz="800" b="1" dirty="0">
                <a:latin typeface="Menlo-Bold" charset="0"/>
              </a:rPr>
              <a:t>++++++ </a:t>
            </a:r>
            <a:r>
              <a:rPr lang="de-DE" sz="800" b="1" dirty="0" err="1">
                <a:latin typeface="Menlo-Bold" charset="0"/>
              </a:rPr>
              <a:t>found</a:t>
            </a:r>
            <a:r>
              <a:rPr lang="de-DE" sz="800" b="1" dirty="0">
                <a:latin typeface="Menlo-Bold" charset="0"/>
              </a:rPr>
              <a:t> </a:t>
            </a:r>
            <a:r>
              <a:rPr lang="de-DE" sz="800" b="1" dirty="0" err="1">
                <a:latin typeface="Menlo-Bold" charset="0"/>
              </a:rPr>
              <a:t>backlink</a:t>
            </a:r>
            <a:r>
              <a:rPr lang="de-DE" sz="800" b="1" dirty="0">
                <a:latin typeface="Menlo-Bold" charset="0"/>
              </a:rPr>
              <a:t> in South</a:t>
            </a:r>
            <a:endParaRPr lang="de-DE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800" dirty="0">
                <a:latin typeface="Menlo-Regular" charset="0"/>
              </a:rPr>
              <a:t>     May 01 21:35:52.785 </a:t>
            </a:r>
            <a:r>
              <a:rPr lang="de-DE" sz="8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800" dirty="0">
                <a:latin typeface="Menlo-Regular" charset="0"/>
              </a:rPr>
              <a:t> </a:t>
            </a:r>
            <a:r>
              <a:rPr lang="de-DE" sz="800" b="1" dirty="0">
                <a:latin typeface="Menlo-Bold" charset="0"/>
              </a:rPr>
              <a:t>++++++ </a:t>
            </a:r>
            <a:r>
              <a:rPr lang="de-DE" sz="800" b="1" dirty="0" err="1">
                <a:latin typeface="Menlo-Bold" charset="0"/>
              </a:rPr>
              <a:t>added</a:t>
            </a:r>
            <a:r>
              <a:rPr lang="de-DE" sz="800" b="1" dirty="0">
                <a:latin typeface="Menlo-Bold" charset="0"/>
              </a:rPr>
              <a:t> 1112 @ 1 </a:t>
            </a:r>
            <a:r>
              <a:rPr lang="de-DE" sz="800" b="1" dirty="0" err="1">
                <a:latin typeface="Menlo-Bold" charset="0"/>
              </a:rPr>
              <a:t>nhops</a:t>
            </a:r>
            <a:r>
              <a:rPr lang="de-DE" sz="800" b="1" dirty="0">
                <a:latin typeface="Menlo-Bold" charset="0"/>
              </a:rPr>
              <a:t> </a:t>
            </a:r>
            <a:r>
              <a:rPr lang="de-DE" sz="800" b="1" dirty="0" err="1">
                <a:latin typeface="Menlo-Bold" charset="0"/>
              </a:rPr>
              <a:t>ComputationNextHopsType</a:t>
            </a:r>
            <a:r>
              <a:rPr lang="de-DE" sz="800" b="1" dirty="0">
                <a:latin typeface="Menlo-Bold" charset="0"/>
              </a:rPr>
              <a:t>({</a:t>
            </a:r>
            <a:r>
              <a:rPr lang="de-DE" sz="800" b="1" dirty="0" err="1">
                <a:latin typeface="Menlo-Bold" charset="0"/>
              </a:rPr>
              <a:t>NeighborNextHopType</a:t>
            </a:r>
            <a:r>
              <a:rPr lang="de-DE" sz="800" b="1" dirty="0">
                <a:latin typeface="Menlo-Bold" charset="0"/>
              </a:rPr>
              <a:t> { </a:t>
            </a:r>
            <a:r>
              <a:rPr lang="de-DE" sz="800" b="1" dirty="0" err="1">
                <a:latin typeface="Menlo-Bold" charset="0"/>
              </a:rPr>
              <a:t>distance</a:t>
            </a:r>
            <a:r>
              <a:rPr lang="de-DE" sz="800" b="1" dirty="0">
                <a:latin typeface="Menlo-Bold" charset="0"/>
              </a:rPr>
              <a:t>: 1, </a:t>
            </a:r>
            <a:r>
              <a:rPr lang="de-DE" sz="800" b="1" dirty="0" err="1">
                <a:latin typeface="Menlo-Bold" charset="0"/>
              </a:rPr>
              <a:t>interface</a:t>
            </a:r>
            <a:r>
              <a:rPr lang="de-DE" sz="800" b="1" dirty="0">
                <a:latin typeface="Menlo-Bold" charset="0"/>
              </a:rPr>
              <a:t>: 4141, </a:t>
            </a:r>
            <a:r>
              <a:rPr lang="de-DE" sz="800" b="1" dirty="0" err="1">
                <a:latin typeface="Menlo-Bold" charset="0"/>
              </a:rPr>
              <a:t>neighborid</a:t>
            </a:r>
            <a:r>
              <a:rPr lang="de-DE" sz="800" b="1" dirty="0">
                <a:latin typeface="Menlo-Bold" charset="0"/>
              </a:rPr>
              <a:t>: 1112 }})</a:t>
            </a:r>
            <a:endParaRPr lang="de-DE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800" dirty="0">
                <a:latin typeface="Menlo-Regular" charset="0"/>
              </a:rPr>
              <a:t>     May 01 21:35:52.785 </a:t>
            </a:r>
            <a:r>
              <a:rPr lang="de-DE" sz="8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800" dirty="0">
                <a:latin typeface="Menlo-Regular" charset="0"/>
              </a:rPr>
              <a:t> </a:t>
            </a:r>
            <a:r>
              <a:rPr lang="de-DE" sz="800" b="1" dirty="0">
                <a:latin typeface="Menlo-Bold" charset="0"/>
              </a:rPr>
              <a:t>++ </a:t>
            </a:r>
            <a:r>
              <a:rPr lang="de-DE" sz="800" b="1" dirty="0" err="1">
                <a:latin typeface="Menlo-Bold" charset="0"/>
              </a:rPr>
              <a:t>Entering</a:t>
            </a:r>
            <a:r>
              <a:rPr lang="de-DE" sz="800" b="1" dirty="0">
                <a:latin typeface="Menlo-Bold" charset="0"/>
              </a:rPr>
              <a:t> </a:t>
            </a:r>
            <a:r>
              <a:rPr lang="de-DE" sz="800" b="1" dirty="0" err="1">
                <a:latin typeface="Menlo-Bold" charset="0"/>
              </a:rPr>
              <a:t>node</a:t>
            </a:r>
            <a:r>
              <a:rPr lang="de-DE" sz="800" b="1" dirty="0">
                <a:latin typeface="Menlo-Bold" charset="0"/>
              </a:rPr>
              <a:t> 1112 @ 1</a:t>
            </a:r>
            <a:endParaRPr lang="de-DE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en-US" sz="800" dirty="0">
                <a:latin typeface="Menlo-Regular" charset="0"/>
              </a:rPr>
              <a:t>     May 01 21:35:52.785 </a:t>
            </a:r>
            <a:r>
              <a:rPr lang="en-US" sz="8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800" dirty="0">
                <a:latin typeface="Menlo-Regular" charset="0"/>
              </a:rPr>
              <a:t> </a:t>
            </a:r>
            <a:r>
              <a:rPr lang="en-US" sz="800" b="1" dirty="0">
                <a:latin typeface="Menlo-Bold" charset="0"/>
              </a:rPr>
              <a:t>++++ Entering node 1112 </a:t>
            </a:r>
            <a:r>
              <a:rPr lang="en-US" sz="800" b="1" dirty="0" err="1">
                <a:latin typeface="Menlo-Bold" charset="0"/>
              </a:rPr>
              <a:t>dist</a:t>
            </a:r>
            <a:r>
              <a:rPr lang="en-US" sz="800" b="1" dirty="0">
                <a:latin typeface="Menlo-Bold" charset="0"/>
              </a:rPr>
              <a:t> 1 with 2 neighbors</a:t>
            </a:r>
            <a:endParaRPr lang="en-US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en-US" sz="800" dirty="0">
                <a:latin typeface="Menlo-Regular" charset="0"/>
              </a:rPr>
              <a:t>     May 01 21:35:52.785 </a:t>
            </a:r>
            <a:r>
              <a:rPr lang="en-US" sz="8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800" dirty="0">
                <a:latin typeface="Menlo-Regular" charset="0"/>
              </a:rPr>
              <a:t> </a:t>
            </a:r>
            <a:r>
              <a:rPr lang="en-US" sz="800" b="1" dirty="0">
                <a:latin typeface="Menlo-Bold" charset="0"/>
              </a:rPr>
              <a:t>---- node 111 in level 23 is opposite DAG closure direction</a:t>
            </a:r>
            <a:endParaRPr lang="en-US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en-US" sz="800" dirty="0">
                <a:latin typeface="Menlo-Regular" charset="0"/>
              </a:rPr>
              <a:t>    </a:t>
            </a:r>
            <a:r>
              <a:rPr lang="en-US" sz="800" b="1" dirty="0">
                <a:latin typeface="Menlo-Bold" charset="0"/>
              </a:rPr>
              <a:t>COMPUTATION_ID</a:t>
            </a:r>
            <a:r>
              <a:rPr lang="en-US" sz="800" dirty="0">
                <a:latin typeface="Menlo-Regular" charset="0"/>
              </a:rPr>
              <a:t>: 8416</a:t>
            </a:r>
          </a:p>
          <a:p>
            <a:pPr>
              <a:spcBef>
                <a:spcPts val="0"/>
              </a:spcBef>
            </a:pPr>
            <a:r>
              <a:rPr lang="en-US" sz="800" dirty="0">
                <a:latin typeface="Menlo-Regular" charset="0"/>
              </a:rPr>
              <a:t>     May 01 21:35:52.786 </a:t>
            </a:r>
            <a:r>
              <a:rPr lang="en-US" sz="8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800" dirty="0">
                <a:latin typeface="Menlo-Regular" charset="0"/>
              </a:rPr>
              <a:t> </a:t>
            </a:r>
            <a:r>
              <a:rPr lang="en-US" sz="800" b="1" dirty="0">
                <a:latin typeface="Menlo-Bold" charset="0"/>
              </a:rPr>
              <a:t>running South SPF graph closure on 6 nodes originating in 111</a:t>
            </a:r>
            <a:endParaRPr lang="en-US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800" dirty="0">
                <a:latin typeface="Menlo-Regular" charset="0"/>
              </a:rPr>
              <a:t>     May 01 21:35:52.786 </a:t>
            </a:r>
            <a:r>
              <a:rPr lang="de-DE" sz="8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800" dirty="0">
                <a:latin typeface="Menlo-Regular" charset="0"/>
              </a:rPr>
              <a:t> </a:t>
            </a:r>
            <a:r>
              <a:rPr lang="de-DE" sz="800" b="1" dirty="0">
                <a:latin typeface="Menlo-Bold" charset="0"/>
              </a:rPr>
              <a:t>++ </a:t>
            </a:r>
            <a:r>
              <a:rPr lang="de-DE" sz="800" b="1" dirty="0" err="1">
                <a:latin typeface="Menlo-Bold" charset="0"/>
              </a:rPr>
              <a:t>Entering</a:t>
            </a:r>
            <a:r>
              <a:rPr lang="de-DE" sz="800" b="1" dirty="0">
                <a:latin typeface="Menlo-Bold" charset="0"/>
              </a:rPr>
              <a:t> </a:t>
            </a:r>
            <a:r>
              <a:rPr lang="de-DE" sz="800" b="1" dirty="0" err="1">
                <a:latin typeface="Menlo-Bold" charset="0"/>
              </a:rPr>
              <a:t>node</a:t>
            </a:r>
            <a:r>
              <a:rPr lang="de-DE" sz="800" b="1" dirty="0">
                <a:latin typeface="Menlo-Bold" charset="0"/>
              </a:rPr>
              <a:t> 111 @ 0</a:t>
            </a:r>
            <a:endParaRPr lang="de-DE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en-US" sz="800" dirty="0">
                <a:latin typeface="Menlo-Regular" charset="0"/>
              </a:rPr>
              <a:t>     May 01 21:35:52.786 </a:t>
            </a:r>
            <a:r>
              <a:rPr lang="en-US" sz="8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800" dirty="0">
                <a:latin typeface="Menlo-Regular" charset="0"/>
              </a:rPr>
              <a:t> </a:t>
            </a:r>
            <a:r>
              <a:rPr lang="en-US" sz="800" b="1" dirty="0">
                <a:latin typeface="Menlo-Bold" charset="0"/>
              </a:rPr>
              <a:t>++++ Entering node 111 </a:t>
            </a:r>
            <a:r>
              <a:rPr lang="en-US" sz="800" b="1" dirty="0" err="1">
                <a:latin typeface="Menlo-Bold" charset="0"/>
              </a:rPr>
              <a:t>dist</a:t>
            </a:r>
            <a:r>
              <a:rPr lang="en-US" sz="800" b="1" dirty="0">
                <a:latin typeface="Menlo-Bold" charset="0"/>
              </a:rPr>
              <a:t> 0 with 4 neighbors</a:t>
            </a:r>
            <a:endParaRPr lang="en-US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en-US" sz="800" dirty="0">
                <a:latin typeface="Menlo-Regular" charset="0"/>
              </a:rPr>
              <a:t>     May 01 21:35:52.786 </a:t>
            </a:r>
            <a:r>
              <a:rPr lang="en-US" sz="8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800" dirty="0">
                <a:latin typeface="Menlo-Regular" charset="0"/>
              </a:rPr>
              <a:t> </a:t>
            </a:r>
            <a:r>
              <a:rPr lang="en-US" sz="800" b="1" dirty="0">
                <a:latin typeface="Menlo-Bold" charset="0"/>
              </a:rPr>
              <a:t>---- node 21 in level 24 is opposite DAG closure direction</a:t>
            </a:r>
            <a:endParaRPr lang="en-US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en-US" sz="800" dirty="0">
                <a:latin typeface="Menlo-Regular" charset="0"/>
              </a:rPr>
              <a:t>     May 01 21:35:52.786 </a:t>
            </a:r>
            <a:r>
              <a:rPr lang="en-US" sz="8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800" dirty="0">
                <a:latin typeface="Menlo-Regular" charset="0"/>
              </a:rPr>
              <a:t> </a:t>
            </a:r>
            <a:r>
              <a:rPr lang="en-US" sz="800" b="1" dirty="0">
                <a:latin typeface="Menlo-Bold" charset="0"/>
              </a:rPr>
              <a:t>---- node 22 in level 24 is opposite DAG closure direction</a:t>
            </a:r>
            <a:endParaRPr lang="en-US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en-US" sz="800" dirty="0">
                <a:latin typeface="Menlo-Regular" charset="0"/>
              </a:rPr>
              <a:t>     May 01 21:35:52.786 </a:t>
            </a:r>
            <a:r>
              <a:rPr lang="en-US" sz="8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800" dirty="0">
                <a:latin typeface="Menlo-Regular" charset="0"/>
              </a:rPr>
              <a:t> </a:t>
            </a:r>
            <a:r>
              <a:rPr lang="en-US" sz="800" b="1" dirty="0">
                <a:latin typeface="Menlo-Bold" charset="0"/>
              </a:rPr>
              <a:t>++ Link to node 1111 @ </a:t>
            </a:r>
            <a:r>
              <a:rPr lang="en-US" sz="800" b="1" dirty="0" err="1">
                <a:latin typeface="Menlo-Bold" charset="0"/>
              </a:rPr>
              <a:t>hndl</a:t>
            </a:r>
            <a:r>
              <a:rPr lang="en-US" sz="800" b="1" dirty="0">
                <a:latin typeface="Menlo-Bold" charset="0"/>
              </a:rPr>
              <a:t> 4 checking backlinks South</a:t>
            </a:r>
            <a:endParaRPr lang="en-US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800" dirty="0">
                <a:latin typeface="Menlo-Regular" charset="0"/>
              </a:rPr>
              <a:t>     May 01 21:35:52.786 </a:t>
            </a:r>
            <a:r>
              <a:rPr lang="de-DE" sz="8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800" dirty="0">
                <a:latin typeface="Menlo-Regular" charset="0"/>
              </a:rPr>
              <a:t> </a:t>
            </a:r>
            <a:r>
              <a:rPr lang="de-DE" sz="800" b="1" dirty="0">
                <a:latin typeface="Menlo-Bold" charset="0"/>
              </a:rPr>
              <a:t>++++++ </a:t>
            </a:r>
            <a:r>
              <a:rPr lang="de-DE" sz="800" b="1" dirty="0" err="1">
                <a:latin typeface="Menlo-Bold" charset="0"/>
              </a:rPr>
              <a:t>found</a:t>
            </a:r>
            <a:r>
              <a:rPr lang="de-DE" sz="800" b="1" dirty="0">
                <a:latin typeface="Menlo-Bold" charset="0"/>
              </a:rPr>
              <a:t> </a:t>
            </a:r>
            <a:r>
              <a:rPr lang="de-DE" sz="800" b="1" dirty="0" err="1">
                <a:latin typeface="Menlo-Bold" charset="0"/>
              </a:rPr>
              <a:t>backlink</a:t>
            </a:r>
            <a:r>
              <a:rPr lang="de-DE" sz="800" b="1" dirty="0">
                <a:latin typeface="Menlo-Bold" charset="0"/>
              </a:rPr>
              <a:t> in South</a:t>
            </a:r>
            <a:endParaRPr lang="de-DE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800" dirty="0">
                <a:latin typeface="Menlo-Regular" charset="0"/>
              </a:rPr>
              <a:t>     May 01 21:35:52.786 </a:t>
            </a:r>
            <a:r>
              <a:rPr lang="de-DE" sz="8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800" dirty="0">
                <a:latin typeface="Menlo-Regular" charset="0"/>
              </a:rPr>
              <a:t> </a:t>
            </a:r>
            <a:r>
              <a:rPr lang="de-DE" sz="800" b="1" dirty="0">
                <a:latin typeface="Menlo-Bold" charset="0"/>
              </a:rPr>
              <a:t>++++++ </a:t>
            </a:r>
            <a:r>
              <a:rPr lang="de-DE" sz="800" b="1" dirty="0" err="1">
                <a:latin typeface="Menlo-Bold" charset="0"/>
              </a:rPr>
              <a:t>added</a:t>
            </a:r>
            <a:r>
              <a:rPr lang="de-DE" sz="800" b="1" dirty="0">
                <a:latin typeface="Menlo-Bold" charset="0"/>
              </a:rPr>
              <a:t> 1111 @ 1 </a:t>
            </a:r>
            <a:r>
              <a:rPr lang="de-DE" sz="800" b="1" dirty="0" err="1">
                <a:latin typeface="Menlo-Bold" charset="0"/>
              </a:rPr>
              <a:t>nhops</a:t>
            </a:r>
            <a:r>
              <a:rPr lang="de-DE" sz="800" b="1" dirty="0">
                <a:latin typeface="Menlo-Bold" charset="0"/>
              </a:rPr>
              <a:t> </a:t>
            </a:r>
            <a:r>
              <a:rPr lang="de-DE" sz="800" b="1" dirty="0" err="1">
                <a:latin typeface="Menlo-Bold" charset="0"/>
              </a:rPr>
              <a:t>ComputationNextHopsType</a:t>
            </a:r>
            <a:r>
              <a:rPr lang="de-DE" sz="800" b="1" dirty="0">
                <a:latin typeface="Menlo-Bold" charset="0"/>
              </a:rPr>
              <a:t>({</a:t>
            </a:r>
            <a:r>
              <a:rPr lang="de-DE" sz="800" b="1" dirty="0" err="1">
                <a:latin typeface="Menlo-Bold" charset="0"/>
              </a:rPr>
              <a:t>NeighborNextHopType</a:t>
            </a:r>
            <a:r>
              <a:rPr lang="de-DE" sz="800" b="1" dirty="0">
                <a:latin typeface="Menlo-Bold" charset="0"/>
              </a:rPr>
              <a:t> { </a:t>
            </a:r>
            <a:r>
              <a:rPr lang="de-DE" sz="800" b="1" dirty="0" err="1">
                <a:latin typeface="Menlo-Bold" charset="0"/>
              </a:rPr>
              <a:t>distance</a:t>
            </a:r>
            <a:r>
              <a:rPr lang="de-DE" sz="800" b="1" dirty="0">
                <a:latin typeface="Menlo-Bold" charset="0"/>
              </a:rPr>
              <a:t>: 1, </a:t>
            </a:r>
            <a:r>
              <a:rPr lang="de-DE" sz="800" b="1" dirty="0" err="1">
                <a:latin typeface="Menlo-Bold" charset="0"/>
              </a:rPr>
              <a:t>interface</a:t>
            </a:r>
            <a:r>
              <a:rPr lang="de-DE" sz="800" b="1" dirty="0">
                <a:latin typeface="Menlo-Bold" charset="0"/>
              </a:rPr>
              <a:t>: 4126, </a:t>
            </a:r>
            <a:r>
              <a:rPr lang="de-DE" sz="800" b="1" dirty="0" err="1">
                <a:latin typeface="Menlo-Bold" charset="0"/>
              </a:rPr>
              <a:t>neighborid</a:t>
            </a:r>
            <a:r>
              <a:rPr lang="de-DE" sz="800" b="1" dirty="0">
                <a:latin typeface="Menlo-Bold" charset="0"/>
              </a:rPr>
              <a:t>: 1111 }})</a:t>
            </a:r>
            <a:endParaRPr lang="de-DE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800" dirty="0">
                <a:latin typeface="Menlo-Regular" charset="0"/>
              </a:rPr>
              <a:t>     May 01 21:35:52.786 </a:t>
            </a:r>
            <a:r>
              <a:rPr lang="de-DE" sz="8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800" dirty="0">
                <a:latin typeface="Menlo-Regular" charset="0"/>
              </a:rPr>
              <a:t> </a:t>
            </a:r>
            <a:r>
              <a:rPr lang="de-DE" sz="800" b="1" dirty="0">
                <a:latin typeface="Menlo-Bold" charset="0"/>
              </a:rPr>
              <a:t>++ Link </a:t>
            </a:r>
            <a:r>
              <a:rPr lang="de-DE" sz="800" b="1" dirty="0" err="1">
                <a:latin typeface="Menlo-Bold" charset="0"/>
              </a:rPr>
              <a:t>to</a:t>
            </a:r>
            <a:r>
              <a:rPr lang="de-DE" sz="800" b="1" dirty="0">
                <a:latin typeface="Menlo-Bold" charset="0"/>
              </a:rPr>
              <a:t> </a:t>
            </a:r>
            <a:r>
              <a:rPr lang="de-DE" sz="800" b="1" dirty="0" err="1">
                <a:latin typeface="Menlo-Bold" charset="0"/>
              </a:rPr>
              <a:t>node</a:t>
            </a:r>
            <a:r>
              <a:rPr lang="de-DE" sz="800" b="1" dirty="0">
                <a:latin typeface="Menlo-Bold" charset="0"/>
              </a:rPr>
              <a:t> 1112 @ </a:t>
            </a:r>
            <a:r>
              <a:rPr lang="de-DE" sz="800" b="1" dirty="0" err="1">
                <a:latin typeface="Menlo-Bold" charset="0"/>
              </a:rPr>
              <a:t>hndl</a:t>
            </a:r>
            <a:r>
              <a:rPr lang="de-DE" sz="800" b="1" dirty="0">
                <a:latin typeface="Menlo-Bold" charset="0"/>
              </a:rPr>
              <a:t> 5 </a:t>
            </a:r>
            <a:r>
              <a:rPr lang="de-DE" sz="800" b="1" dirty="0" err="1">
                <a:latin typeface="Menlo-Bold" charset="0"/>
              </a:rPr>
              <a:t>checking</a:t>
            </a:r>
            <a:r>
              <a:rPr lang="de-DE" sz="800" b="1" dirty="0">
                <a:latin typeface="Menlo-Bold" charset="0"/>
              </a:rPr>
              <a:t> backlinks South</a:t>
            </a:r>
            <a:endParaRPr lang="de-DE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800" dirty="0">
                <a:latin typeface="Menlo-Regular" charset="0"/>
              </a:rPr>
              <a:t>     May 01 21:35:52.787 </a:t>
            </a:r>
            <a:r>
              <a:rPr lang="de-DE" sz="8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800" dirty="0">
                <a:latin typeface="Menlo-Regular" charset="0"/>
              </a:rPr>
              <a:t> </a:t>
            </a:r>
            <a:r>
              <a:rPr lang="de-DE" sz="800" b="1" dirty="0">
                <a:latin typeface="Menlo-Bold" charset="0"/>
              </a:rPr>
              <a:t>++++++ </a:t>
            </a:r>
            <a:r>
              <a:rPr lang="de-DE" sz="800" b="1" dirty="0" err="1">
                <a:latin typeface="Menlo-Bold" charset="0"/>
              </a:rPr>
              <a:t>found</a:t>
            </a:r>
            <a:r>
              <a:rPr lang="de-DE" sz="800" b="1" dirty="0">
                <a:latin typeface="Menlo-Bold" charset="0"/>
              </a:rPr>
              <a:t> </a:t>
            </a:r>
            <a:r>
              <a:rPr lang="de-DE" sz="800" b="1" dirty="0" err="1">
                <a:latin typeface="Menlo-Bold" charset="0"/>
              </a:rPr>
              <a:t>backlink</a:t>
            </a:r>
            <a:r>
              <a:rPr lang="de-DE" sz="800" b="1" dirty="0">
                <a:latin typeface="Menlo-Bold" charset="0"/>
              </a:rPr>
              <a:t> in South</a:t>
            </a:r>
            <a:endParaRPr lang="de-DE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800" dirty="0">
                <a:latin typeface="Menlo-Regular" charset="0"/>
              </a:rPr>
              <a:t>     May 01 21:35:52.787 </a:t>
            </a:r>
            <a:r>
              <a:rPr lang="de-DE" sz="8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800" dirty="0">
                <a:latin typeface="Menlo-Regular" charset="0"/>
              </a:rPr>
              <a:t> </a:t>
            </a:r>
            <a:r>
              <a:rPr lang="de-DE" sz="800" b="1" dirty="0">
                <a:latin typeface="Menlo-Bold" charset="0"/>
              </a:rPr>
              <a:t>++++++ </a:t>
            </a:r>
            <a:r>
              <a:rPr lang="de-DE" sz="800" b="1" dirty="0" err="1">
                <a:latin typeface="Menlo-Bold" charset="0"/>
              </a:rPr>
              <a:t>added</a:t>
            </a:r>
            <a:r>
              <a:rPr lang="de-DE" sz="800" b="1" dirty="0">
                <a:latin typeface="Menlo-Bold" charset="0"/>
              </a:rPr>
              <a:t> 1112 @ 1 </a:t>
            </a:r>
            <a:r>
              <a:rPr lang="de-DE" sz="800" b="1" dirty="0" err="1">
                <a:latin typeface="Menlo-Bold" charset="0"/>
              </a:rPr>
              <a:t>nhops</a:t>
            </a:r>
            <a:r>
              <a:rPr lang="de-DE" sz="800" b="1" dirty="0">
                <a:latin typeface="Menlo-Bold" charset="0"/>
              </a:rPr>
              <a:t> </a:t>
            </a:r>
            <a:r>
              <a:rPr lang="de-DE" sz="800" b="1" dirty="0" err="1">
                <a:latin typeface="Menlo-Bold" charset="0"/>
              </a:rPr>
              <a:t>ComputationNextHopsType</a:t>
            </a:r>
            <a:r>
              <a:rPr lang="de-DE" sz="800" b="1" dirty="0">
                <a:latin typeface="Menlo-Bold" charset="0"/>
              </a:rPr>
              <a:t>({</a:t>
            </a:r>
            <a:r>
              <a:rPr lang="de-DE" sz="800" b="1" dirty="0" err="1">
                <a:latin typeface="Menlo-Bold" charset="0"/>
              </a:rPr>
              <a:t>NeighborNextHopType</a:t>
            </a:r>
            <a:r>
              <a:rPr lang="de-DE" sz="800" b="1" dirty="0">
                <a:latin typeface="Menlo-Bold" charset="0"/>
              </a:rPr>
              <a:t> { </a:t>
            </a:r>
            <a:r>
              <a:rPr lang="de-DE" sz="800" b="1" dirty="0" err="1">
                <a:latin typeface="Menlo-Bold" charset="0"/>
              </a:rPr>
              <a:t>distance</a:t>
            </a:r>
            <a:r>
              <a:rPr lang="de-DE" sz="800" b="1" dirty="0">
                <a:latin typeface="Menlo-Bold" charset="0"/>
              </a:rPr>
              <a:t>: 1, </a:t>
            </a:r>
            <a:r>
              <a:rPr lang="de-DE" sz="800" b="1" dirty="0" err="1">
                <a:latin typeface="Menlo-Bold" charset="0"/>
              </a:rPr>
              <a:t>interface</a:t>
            </a:r>
            <a:r>
              <a:rPr lang="de-DE" sz="800" b="1" dirty="0">
                <a:latin typeface="Menlo-Bold" charset="0"/>
              </a:rPr>
              <a:t>: 4129, </a:t>
            </a:r>
            <a:r>
              <a:rPr lang="de-DE" sz="800" b="1" dirty="0" err="1">
                <a:latin typeface="Menlo-Bold" charset="0"/>
              </a:rPr>
              <a:t>neighborid</a:t>
            </a:r>
            <a:r>
              <a:rPr lang="de-DE" sz="800" b="1" dirty="0">
                <a:latin typeface="Menlo-Bold" charset="0"/>
              </a:rPr>
              <a:t>: 1112 }})</a:t>
            </a:r>
            <a:endParaRPr lang="de-DE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800" dirty="0">
                <a:latin typeface="Menlo-Regular" charset="0"/>
              </a:rPr>
              <a:t>     May 01 21:35:52.787 </a:t>
            </a:r>
            <a:r>
              <a:rPr lang="de-DE" sz="8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800" dirty="0">
                <a:latin typeface="Menlo-Regular" charset="0"/>
              </a:rPr>
              <a:t> </a:t>
            </a:r>
            <a:r>
              <a:rPr lang="de-DE" sz="800" b="1" dirty="0">
                <a:latin typeface="Menlo-Bold" charset="0"/>
              </a:rPr>
              <a:t>++ </a:t>
            </a:r>
            <a:r>
              <a:rPr lang="de-DE" sz="800" b="1" dirty="0" err="1">
                <a:latin typeface="Menlo-Bold" charset="0"/>
              </a:rPr>
              <a:t>Entering</a:t>
            </a:r>
            <a:r>
              <a:rPr lang="de-DE" sz="800" b="1" dirty="0">
                <a:latin typeface="Menlo-Bold" charset="0"/>
              </a:rPr>
              <a:t> </a:t>
            </a:r>
            <a:r>
              <a:rPr lang="de-DE" sz="800" b="1" dirty="0" err="1">
                <a:latin typeface="Menlo-Bold" charset="0"/>
              </a:rPr>
              <a:t>node</a:t>
            </a:r>
            <a:r>
              <a:rPr lang="de-DE" sz="800" b="1" dirty="0">
                <a:latin typeface="Menlo-Bold" charset="0"/>
              </a:rPr>
              <a:t> 1111 @ 1</a:t>
            </a:r>
            <a:endParaRPr lang="de-DE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en-US" sz="800" dirty="0">
                <a:latin typeface="Menlo-Regular" charset="0"/>
              </a:rPr>
              <a:t>     May 01 21:35:52.787 </a:t>
            </a:r>
            <a:r>
              <a:rPr lang="en-US" sz="8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800" dirty="0">
                <a:latin typeface="Menlo-Regular" charset="0"/>
              </a:rPr>
              <a:t> </a:t>
            </a:r>
            <a:r>
              <a:rPr lang="en-US" sz="800" b="1" dirty="0">
                <a:latin typeface="Menlo-Bold" charset="0"/>
              </a:rPr>
              <a:t>++++ Entering node 1111 </a:t>
            </a:r>
            <a:r>
              <a:rPr lang="en-US" sz="800" b="1" dirty="0" err="1">
                <a:latin typeface="Menlo-Bold" charset="0"/>
              </a:rPr>
              <a:t>dist</a:t>
            </a:r>
            <a:r>
              <a:rPr lang="en-US" sz="800" b="1" dirty="0">
                <a:latin typeface="Menlo-Bold" charset="0"/>
              </a:rPr>
              <a:t> 1 with 1 neighbors</a:t>
            </a:r>
            <a:endParaRPr lang="en-US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800" dirty="0">
                <a:latin typeface="Menlo-Regular" charset="0"/>
              </a:rPr>
              <a:t>     May 01 21:35:52.787 </a:t>
            </a:r>
            <a:r>
              <a:rPr lang="de-DE" sz="8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800" dirty="0">
                <a:latin typeface="Menlo-Regular" charset="0"/>
              </a:rPr>
              <a:t> </a:t>
            </a:r>
            <a:r>
              <a:rPr lang="de-DE" sz="800" b="1" dirty="0">
                <a:latin typeface="Menlo-Bold" charset="0"/>
              </a:rPr>
              <a:t>++ </a:t>
            </a:r>
            <a:r>
              <a:rPr lang="de-DE" sz="800" b="1" dirty="0" err="1">
                <a:latin typeface="Menlo-Bold" charset="0"/>
              </a:rPr>
              <a:t>Entering</a:t>
            </a:r>
            <a:r>
              <a:rPr lang="de-DE" sz="800" b="1" dirty="0">
                <a:latin typeface="Menlo-Bold" charset="0"/>
              </a:rPr>
              <a:t> </a:t>
            </a:r>
            <a:r>
              <a:rPr lang="de-DE" sz="800" b="1" dirty="0" err="1">
                <a:latin typeface="Menlo-Bold" charset="0"/>
              </a:rPr>
              <a:t>node</a:t>
            </a:r>
            <a:r>
              <a:rPr lang="de-DE" sz="800" b="1" dirty="0">
                <a:latin typeface="Menlo-Bold" charset="0"/>
              </a:rPr>
              <a:t> 1112 @ 1</a:t>
            </a:r>
            <a:endParaRPr lang="de-DE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en-US" sz="800" dirty="0">
                <a:latin typeface="Menlo-Regular" charset="0"/>
              </a:rPr>
              <a:t>     May 01 21:35:52.787 </a:t>
            </a:r>
            <a:r>
              <a:rPr lang="en-US" sz="8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800" dirty="0">
                <a:latin typeface="Menlo-Regular" charset="0"/>
              </a:rPr>
              <a:t> </a:t>
            </a:r>
            <a:r>
              <a:rPr lang="en-US" sz="800" b="1" dirty="0">
                <a:latin typeface="Menlo-Bold" charset="0"/>
              </a:rPr>
              <a:t>++++ Entering node 1112 </a:t>
            </a:r>
            <a:r>
              <a:rPr lang="en-US" sz="800" b="1" dirty="0" err="1">
                <a:latin typeface="Menlo-Bold" charset="0"/>
              </a:rPr>
              <a:t>dist</a:t>
            </a:r>
            <a:r>
              <a:rPr lang="en-US" sz="800" b="1" dirty="0">
                <a:latin typeface="Menlo-Bold" charset="0"/>
              </a:rPr>
              <a:t> 1 with 2 neighbors</a:t>
            </a:r>
            <a:endParaRPr lang="en-US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en-US" sz="800" dirty="0">
                <a:latin typeface="Menlo-Regular" charset="0"/>
              </a:rPr>
              <a:t>     May 01 21:35:52.787 </a:t>
            </a:r>
            <a:r>
              <a:rPr lang="en-US" sz="8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800" dirty="0">
                <a:latin typeface="Menlo-Regular" charset="0"/>
              </a:rPr>
              <a:t> </a:t>
            </a:r>
            <a:r>
              <a:rPr lang="en-US" sz="800" b="1" dirty="0">
                <a:latin typeface="Menlo-Bold" charset="0"/>
              </a:rPr>
              <a:t>---- node 112 in level 23 is opposite DAG closure direction</a:t>
            </a:r>
            <a:endParaRPr lang="en-US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en-US" sz="800" dirty="0">
                <a:latin typeface="Menlo-Regular" charset="0"/>
              </a:rPr>
              <a:t>   May 01 21:35:52.787 </a:t>
            </a:r>
            <a:r>
              <a:rPr lang="en-US" sz="8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800" dirty="0">
                <a:latin typeface="Menlo-Regular" charset="0"/>
              </a:rPr>
              <a:t> </a:t>
            </a:r>
            <a:r>
              <a:rPr lang="en-US" sz="800" b="1" dirty="0">
                <a:latin typeface="Menlo-Bold" charset="0"/>
              </a:rPr>
              <a:t>system IDs visible to all {1112}</a:t>
            </a:r>
            <a:endParaRPr lang="en-US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en-US" sz="800" dirty="0">
                <a:latin typeface="Menlo-Regular" charset="0"/>
              </a:rPr>
              <a:t>   May 01 21:35:52.787 </a:t>
            </a:r>
            <a:r>
              <a:rPr lang="en-US" sz="8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800" dirty="0">
                <a:latin typeface="Menlo-Regular" charset="0"/>
              </a:rPr>
              <a:t> </a:t>
            </a:r>
            <a:r>
              <a:rPr lang="en-US" sz="800" b="1" dirty="0">
                <a:latin typeface="Menlo-Bold" charset="0"/>
              </a:rPr>
              <a:t>system IDs needing disaggregation {1111, 111}</a:t>
            </a:r>
            <a:endParaRPr lang="en-US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en-US" sz="800" dirty="0">
                <a:latin typeface="Menlo-Regular" charset="0"/>
              </a:rPr>
              <a:t>   May 01 21:35:52.787 </a:t>
            </a:r>
            <a:r>
              <a:rPr lang="en-US" sz="8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800" dirty="0">
                <a:latin typeface="Menlo-Regular" charset="0"/>
              </a:rPr>
              <a:t> </a:t>
            </a:r>
            <a:r>
              <a:rPr lang="en-US" sz="800" b="1" dirty="0">
                <a:latin typeface="Menlo-Bold" charset="0"/>
              </a:rPr>
              <a:t>system IDs at same level without N-neighbors false</a:t>
            </a:r>
            <a:endParaRPr lang="en-US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en-US" sz="800" dirty="0" smtClean="0">
                <a:latin typeface="Menlo-Regular" charset="0"/>
              </a:rPr>
              <a:t>   May </a:t>
            </a:r>
            <a:r>
              <a:rPr lang="en-US" sz="800" dirty="0">
                <a:latin typeface="Menlo-Regular" charset="0"/>
              </a:rPr>
              <a:t>01 21:35:52.789 </a:t>
            </a:r>
            <a:r>
              <a:rPr lang="en-US" sz="8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800" dirty="0">
                <a:latin typeface="Menlo-Regular" charset="0"/>
              </a:rPr>
              <a:t> </a:t>
            </a:r>
            <a:r>
              <a:rPr lang="en-US" sz="800" b="1" dirty="0">
                <a:latin typeface="Menlo-Bold" charset="0"/>
              </a:rPr>
              <a:t>originate default metric: Some(1) based on #own south adjacencies: 2, all others have no north: false, can compute some north default: true</a:t>
            </a:r>
            <a:endParaRPr lang="en-US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en-US" sz="800" dirty="0">
                <a:latin typeface="Menlo-Regular" charset="0"/>
              </a:rPr>
              <a:t>   May 01 21:35:52.789 </a:t>
            </a:r>
            <a:r>
              <a:rPr lang="en-US" sz="8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800" dirty="0">
                <a:latin typeface="Menlo-Regular" charset="0"/>
              </a:rPr>
              <a:t> </a:t>
            </a:r>
            <a:r>
              <a:rPr lang="en-US" sz="800" b="1" dirty="0">
                <a:latin typeface="Menlo-Bold" charset="0"/>
              </a:rPr>
              <a:t>expanded IDs {1111, 111} into 3 NORTH disaggregated prefixes</a:t>
            </a:r>
            <a:endParaRPr lang="en-US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en-US" sz="800" dirty="0">
                <a:latin typeface="Menlo-Regular" charset="0"/>
              </a:rPr>
              <a:t>   </a:t>
            </a:r>
            <a:r>
              <a:rPr lang="en-US" sz="800" b="1" dirty="0">
                <a:latin typeface="Menlo-Bold" charset="0"/>
              </a:rPr>
              <a:t>extensive</a:t>
            </a:r>
            <a:r>
              <a:rPr lang="en-US" sz="800" dirty="0">
                <a:latin typeface="Menlo-Regular" charset="0"/>
              </a:rPr>
              <a:t>: prefixes</a:t>
            </a:r>
          </a:p>
          <a:p>
            <a:pPr>
              <a:spcBef>
                <a:spcPts val="0"/>
              </a:spcBef>
            </a:pPr>
            <a:r>
              <a:rPr lang="en-US" sz="800" dirty="0">
                <a:latin typeface="Menlo-Regular" charset="0"/>
              </a:rPr>
              <a:t>    May 01 21:35:52.789 </a:t>
            </a:r>
            <a:r>
              <a:rPr lang="en-US" sz="8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800" dirty="0">
                <a:latin typeface="Menlo-Regular" charset="0"/>
              </a:rPr>
              <a:t> </a:t>
            </a:r>
            <a:r>
              <a:rPr lang="en-US" sz="800" b="1" dirty="0">
                <a:latin typeface="Menlo-Bold" charset="0"/>
              </a:rPr>
              <a:t>expanded disaggregated NORTH prefixes: </a:t>
            </a:r>
            <a:r>
              <a:rPr lang="en-US" sz="800" b="1" dirty="0" err="1">
                <a:latin typeface="Menlo-Bold" charset="0"/>
              </a:rPr>
              <a:t>DeltaComparableHashMap</a:t>
            </a:r>
            <a:r>
              <a:rPr lang="en-US" sz="800" b="1" dirty="0">
                <a:latin typeface="Menlo-Bold" charset="0"/>
              </a:rPr>
              <a:t> {</a:t>
            </a:r>
            <a:endParaRPr lang="en-US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tr-TR" sz="800" b="1" dirty="0" smtClean="0">
                <a:latin typeface="Menlo-Bold" charset="0"/>
              </a:rPr>
              <a:t>    </a:t>
            </a:r>
            <a:r>
              <a:rPr lang="tr-TR" sz="800" b="1" dirty="0" err="1" smtClean="0">
                <a:latin typeface="Menlo-Bold" charset="0"/>
              </a:rPr>
              <a:t>keyset</a:t>
            </a:r>
            <a:r>
              <a:rPr lang="tr-TR" sz="800" b="1" dirty="0">
                <a:latin typeface="Menlo-Bold" charset="0"/>
              </a:rPr>
              <a:t>: {</a:t>
            </a:r>
            <a:endParaRPr lang="tr-TR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800" b="1" dirty="0">
                <a:latin typeface="Menlo-Bold" charset="0"/>
              </a:rPr>
              <a:t>        Ipv4prefix(</a:t>
            </a:r>
            <a:endParaRPr lang="de-DE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800" b="1" dirty="0">
                <a:latin typeface="Menlo-Bold" charset="0"/>
              </a:rPr>
              <a:t>            IPv4PrefixType {</a:t>
            </a:r>
            <a:endParaRPr lang="de-DE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en-US" sz="800" b="1" dirty="0">
                <a:latin typeface="Menlo-Bold" charset="0"/>
              </a:rPr>
              <a:t>                address: 0,</a:t>
            </a:r>
            <a:endParaRPr lang="en-US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ro-RO" sz="800" b="1" dirty="0">
                <a:latin typeface="Menlo-Bold" charset="0"/>
              </a:rPr>
              <a:t>                </a:t>
            </a:r>
            <a:r>
              <a:rPr lang="ro-RO" sz="800" b="1" dirty="0" err="1">
                <a:latin typeface="Menlo-Bold" charset="0"/>
              </a:rPr>
              <a:t>prefixlen</a:t>
            </a:r>
            <a:r>
              <a:rPr lang="ro-RO" sz="800" b="1" dirty="0">
                <a:latin typeface="Menlo-Bold" charset="0"/>
              </a:rPr>
              <a:t>: 0</a:t>
            </a:r>
            <a:endParaRPr lang="ro-RO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800" b="1" dirty="0">
                <a:latin typeface="Menlo-Bold" charset="0"/>
              </a:rPr>
              <a:t>            }</a:t>
            </a:r>
            <a:endParaRPr lang="de-DE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800" b="1" dirty="0">
                <a:latin typeface="Menlo-Bold" charset="0"/>
              </a:rPr>
              <a:t>        ),</a:t>
            </a:r>
            <a:endParaRPr lang="de-DE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800" b="1" dirty="0">
                <a:latin typeface="Menlo-Bold" charset="0"/>
              </a:rPr>
              <a:t>        Ipv4prefix(</a:t>
            </a:r>
            <a:endParaRPr lang="de-DE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800" b="1" dirty="0">
                <a:latin typeface="Menlo-Bold" charset="0"/>
              </a:rPr>
              <a:t>            IPv4PrefixType {</a:t>
            </a:r>
            <a:endParaRPr lang="de-DE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en-US" sz="800" b="1" dirty="0">
                <a:latin typeface="Menlo-Bold" charset="0"/>
              </a:rPr>
              <a:t>                address: </a:t>
            </a:r>
            <a:r>
              <a:rPr lang="en-US" sz="800" b="1" dirty="0" smtClean="0">
                <a:latin typeface="Menlo-Bold" charset="0"/>
              </a:rPr>
              <a:t>1.1.1.0,</a:t>
            </a:r>
            <a:endParaRPr lang="en-US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ro-RO" sz="800" b="1" dirty="0">
                <a:latin typeface="Menlo-Bold" charset="0"/>
              </a:rPr>
              <a:t>                </a:t>
            </a:r>
            <a:r>
              <a:rPr lang="ro-RO" sz="800" b="1" dirty="0" err="1">
                <a:latin typeface="Menlo-Bold" charset="0"/>
              </a:rPr>
              <a:t>prefixlen</a:t>
            </a:r>
            <a:r>
              <a:rPr lang="ro-RO" sz="800" b="1" dirty="0">
                <a:latin typeface="Menlo-Bold" charset="0"/>
              </a:rPr>
              <a:t>: 24</a:t>
            </a:r>
            <a:endParaRPr lang="ro-RO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800" b="1" dirty="0">
                <a:latin typeface="Menlo-Bold" charset="0"/>
              </a:rPr>
              <a:t>            }</a:t>
            </a:r>
            <a:endParaRPr lang="de-DE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800" b="1" dirty="0">
                <a:latin typeface="Menlo-Bold" charset="0"/>
              </a:rPr>
              <a:t>        ),</a:t>
            </a:r>
            <a:endParaRPr lang="de-DE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800" b="1" dirty="0">
                <a:latin typeface="Menlo-Bold" charset="0"/>
              </a:rPr>
              <a:t>        Ipv6prefix(</a:t>
            </a:r>
            <a:endParaRPr lang="de-DE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800" b="1" dirty="0">
                <a:latin typeface="Menlo-Bold" charset="0"/>
              </a:rPr>
              <a:t>            IPv6PrefixType {</a:t>
            </a:r>
            <a:endParaRPr lang="de-DE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en-US" sz="800" b="1" dirty="0">
                <a:latin typeface="Menlo-Bold" charset="0"/>
              </a:rPr>
              <a:t>                address: [],</a:t>
            </a:r>
            <a:endParaRPr lang="en-US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ro-RO" sz="800" b="1" dirty="0">
                <a:latin typeface="Menlo-Bold" charset="0"/>
              </a:rPr>
              <a:t>                </a:t>
            </a:r>
            <a:r>
              <a:rPr lang="ro-RO" sz="800" b="1" dirty="0" err="1">
                <a:latin typeface="Menlo-Bold" charset="0"/>
              </a:rPr>
              <a:t>prefixlen</a:t>
            </a:r>
            <a:r>
              <a:rPr lang="ro-RO" sz="800" b="1" dirty="0">
                <a:latin typeface="Menlo-Bold" charset="0"/>
              </a:rPr>
              <a:t>: 0</a:t>
            </a:r>
            <a:endParaRPr lang="ro-RO" sz="800" dirty="0">
              <a:latin typeface="Menlo-Regular" charset="0"/>
            </a:endParaRPr>
          </a:p>
          <a:p>
            <a:pPr>
              <a:spcBef>
                <a:spcPts val="0"/>
              </a:spcBef>
            </a:pPr>
            <a:r>
              <a:rPr lang="de-DE" sz="800" b="1" dirty="0">
                <a:latin typeface="Menlo-Bold" charset="0"/>
              </a:rPr>
              <a:t>            </a:t>
            </a:r>
            <a:endParaRPr lang="en-US" sz="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RIFT WG Interim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US" smtClean="0"/>
              <a:t>May-2018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C574CD5-5407-47BA-A384-6E7607257A0F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4535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Basic Disaggregation on </a:t>
            </a:r>
            <a:r>
              <a:rPr lang="en-US" u="sng" dirty="0" smtClean="0"/>
              <a:t>1112</a:t>
            </a:r>
            <a:endParaRPr lang="en-U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295400"/>
            <a:ext cx="8226425" cy="4522788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1800" dirty="0"/>
              <a:t>&gt;</a:t>
            </a:r>
          </a:p>
          <a:p>
            <a:pPr>
              <a:spcBef>
                <a:spcPts val="0"/>
              </a:spcBef>
            </a:pPr>
            <a:r>
              <a:rPr lang="en-US" sz="1800" dirty="0"/>
              <a:t>RIB routing table for leaf_1112</a:t>
            </a:r>
          </a:p>
          <a:p>
            <a:pPr>
              <a:spcBef>
                <a:spcPts val="0"/>
              </a:spcBef>
            </a:pPr>
            <a:r>
              <a:rPr lang="hr-HR" sz="1800" dirty="0"/>
              <a:t>&lt;</a:t>
            </a:r>
          </a:p>
          <a:p>
            <a:pPr>
              <a:spcBef>
                <a:spcPts val="0"/>
              </a:spcBef>
            </a:pPr>
            <a:r>
              <a:rPr lang="en-US" sz="1800" dirty="0"/>
              <a:t>s 000.000.000.000/00 </a:t>
            </a:r>
            <a:r>
              <a:rPr lang="en-US" sz="1800" dirty="0" err="1"/>
              <a:t>CompositeNextHopsWithTotalMetrics</a:t>
            </a:r>
            <a:r>
              <a:rPr lang="en-US" sz="1800" dirty="0"/>
              <a:t>({2147484243: 5, 2147484242: 2})</a:t>
            </a:r>
          </a:p>
          <a:p>
            <a:pPr>
              <a:spcBef>
                <a:spcPts val="0"/>
              </a:spcBef>
            </a:pPr>
            <a:r>
              <a:rPr lang="en-US" sz="1800" dirty="0">
                <a:solidFill>
                  <a:srgbClr val="FF0000"/>
                </a:solidFill>
              </a:rPr>
              <a:t>s 001.001.001.000/24 </a:t>
            </a:r>
            <a:r>
              <a:rPr lang="en-US" sz="1800" dirty="0" err="1"/>
              <a:t>CompositeNextHopsWithTotalMetrics</a:t>
            </a:r>
            <a:r>
              <a:rPr lang="en-US" sz="1800" dirty="0"/>
              <a:t>({2147484242: 3})</a:t>
            </a:r>
          </a:p>
          <a:p>
            <a:pPr>
              <a:spcBef>
                <a:spcPts val="0"/>
              </a:spcBef>
            </a:pPr>
            <a:r>
              <a:rPr lang="en-US" sz="1800" dirty="0"/>
              <a:t>&gt;</a:t>
            </a:r>
          </a:p>
          <a:p>
            <a:pPr>
              <a:spcBef>
                <a:spcPts val="0"/>
              </a:spcBef>
            </a:pPr>
            <a:r>
              <a:rPr lang="en-US" sz="1800" dirty="0"/>
              <a:t>RIB </a:t>
            </a:r>
            <a:r>
              <a:rPr lang="en-US" sz="1800" dirty="0" err="1"/>
              <a:t>nexthops</a:t>
            </a:r>
            <a:r>
              <a:rPr lang="en-US" sz="1800" dirty="0"/>
              <a:t> for leaf_1112</a:t>
            </a:r>
          </a:p>
          <a:p>
            <a:pPr>
              <a:spcBef>
                <a:spcPts val="0"/>
              </a:spcBef>
            </a:pPr>
            <a:r>
              <a:rPr lang="hr-HR" sz="1800" dirty="0"/>
              <a:t>&lt;</a:t>
            </a:r>
          </a:p>
          <a:p>
            <a:pPr>
              <a:spcBef>
                <a:spcPts val="0"/>
              </a:spcBef>
            </a:pPr>
            <a:r>
              <a:rPr lang="en-US" sz="1800" dirty="0"/>
              <a:t>2147484242 {111: </a:t>
            </a:r>
            <a:r>
              <a:rPr lang="en-US" sz="1800" dirty="0" err="1"/>
              <a:t>LinkIDSet</a:t>
            </a:r>
            <a:r>
              <a:rPr lang="en-US" sz="1800" dirty="0"/>
              <a:t> { links: {4171} }}</a:t>
            </a:r>
          </a:p>
          <a:p>
            <a:pPr>
              <a:spcBef>
                <a:spcPts val="0"/>
              </a:spcBef>
            </a:pPr>
            <a:r>
              <a:rPr lang="de-DE" sz="1800" dirty="0" smtClean="0"/>
              <a:t>2147484243 </a:t>
            </a:r>
            <a:r>
              <a:rPr lang="de-DE" sz="1800" dirty="0"/>
              <a:t>{112: </a:t>
            </a:r>
            <a:r>
              <a:rPr lang="de-DE" sz="1800" dirty="0" err="1"/>
              <a:t>LinkIDSet</a:t>
            </a:r>
            <a:r>
              <a:rPr lang="de-DE" sz="1800" dirty="0"/>
              <a:t> { links: {4174} }}</a:t>
            </a:r>
          </a:p>
          <a:p>
            <a:pPr>
              <a:spcBef>
                <a:spcPts val="0"/>
              </a:spcBef>
            </a:pPr>
            <a:r>
              <a:rPr lang="en-US" sz="1800" dirty="0"/>
              <a:t>&gt;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RIFT WG Interim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US" smtClean="0"/>
              <a:t>May-2018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C574CD5-5407-47BA-A384-6E7607257A0F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2873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6425" cy="563562"/>
          </a:xfrm>
        </p:spPr>
        <p:txBody>
          <a:bodyPr/>
          <a:lstStyle/>
          <a:p>
            <a:r>
              <a:rPr lang="en-US" sz="2400" smtClean="0"/>
              <a:t>Northbound Flood Reduction and Balancing RIFT-01</a:t>
            </a:r>
            <a:endParaRPr lang="en-US" sz="2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RIFT WG Interim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US" smtClean="0"/>
              <a:t>May-2018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C574CD5-5407-47BA-A384-6E7607257A0F}" type="slidenum">
              <a:rPr lang="en-US" smtClean="0"/>
              <a:pPr/>
              <a:t>23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0F3F6"/>
              </a:clrFrom>
              <a:clrTo>
                <a:srgbClr val="F0F3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77" t="8867" r="20782"/>
          <a:stretch/>
        </p:blipFill>
        <p:spPr>
          <a:xfrm>
            <a:off x="304800" y="615847"/>
            <a:ext cx="8686800" cy="563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4446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02433"/>
            <a:ext cx="8763000" cy="1139825"/>
          </a:xfrm>
        </p:spPr>
        <p:txBody>
          <a:bodyPr/>
          <a:lstStyle/>
          <a:p>
            <a:r>
              <a:rPr lang="en-US" sz="3200" dirty="0" smtClean="0"/>
              <a:t>Secure, Optimized RIFT Information Element Envelope Suggestion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318458"/>
            <a:ext cx="7312025" cy="1043742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1200" b="1" kern="1200" dirty="0">
                <a:latin typeface="Andale Mono" charset="0"/>
              </a:rPr>
              <a:t>+--------+-------------+----------+-------------+--------+-----------------+</a:t>
            </a:r>
          </a:p>
          <a:p>
            <a:pPr>
              <a:spcBef>
                <a:spcPts val="0"/>
              </a:spcBef>
            </a:pPr>
            <a:r>
              <a:rPr lang="hr-HR" sz="1200" b="1" kern="1200" dirty="0">
                <a:latin typeface="Andale Mono" charset="0"/>
              </a:rPr>
              <a:t>| UDP    | </a:t>
            </a:r>
            <a:r>
              <a:rPr lang="hr-HR" sz="1200" b="1" kern="1200" dirty="0" err="1">
                <a:latin typeface="Andale Mono" charset="0"/>
              </a:rPr>
              <a:t>Security</a:t>
            </a:r>
            <a:r>
              <a:rPr lang="hr-HR" sz="1200" b="1" kern="1200" dirty="0">
                <a:latin typeface="Andale Mono" charset="0"/>
              </a:rPr>
              <a:t>    | TIE      | </a:t>
            </a:r>
            <a:r>
              <a:rPr lang="hr-HR" sz="1200" b="1" kern="1200" dirty="0" err="1">
                <a:latin typeface="Andale Mono" charset="0"/>
              </a:rPr>
              <a:t>Security</a:t>
            </a:r>
            <a:r>
              <a:rPr lang="hr-HR" sz="1200" b="1" kern="1200" dirty="0">
                <a:latin typeface="Andale Mono" charset="0"/>
              </a:rPr>
              <a:t>    | LIE    | </a:t>
            </a:r>
            <a:r>
              <a:rPr lang="hr-HR" sz="1200" b="1" kern="1200" dirty="0" err="1">
                <a:latin typeface="Andale Mono" charset="0"/>
              </a:rPr>
              <a:t>Serialized</a:t>
            </a:r>
            <a:r>
              <a:rPr lang="hr-HR" sz="1200" b="1" kern="1200" dirty="0">
                <a:latin typeface="Andale Mono" charset="0"/>
              </a:rPr>
              <a:t>      |</a:t>
            </a:r>
          </a:p>
          <a:p>
            <a:pPr>
              <a:spcBef>
                <a:spcPts val="0"/>
              </a:spcBef>
            </a:pPr>
            <a:r>
              <a:rPr lang="en-US" sz="1200" b="1" kern="1200" dirty="0">
                <a:latin typeface="Andale Mono" charset="0"/>
              </a:rPr>
              <a:t>| Header | Fingerprint | Lifetime | Fingerprint | </a:t>
            </a:r>
            <a:r>
              <a:rPr lang="en-US" sz="1200" b="1" kern="1200" dirty="0" smtClean="0">
                <a:latin typeface="Andale Mono" charset="0"/>
              </a:rPr>
              <a:t>Nonce  </a:t>
            </a:r>
            <a:r>
              <a:rPr lang="en-US" sz="1200" b="1" kern="1200" dirty="0">
                <a:latin typeface="Andale Mono" charset="0"/>
              </a:rPr>
              <a:t>| RIFT       .... |</a:t>
            </a:r>
          </a:p>
          <a:p>
            <a:pPr>
              <a:spcBef>
                <a:spcPts val="0"/>
              </a:spcBef>
            </a:pPr>
            <a:r>
              <a:rPr lang="de-DE" sz="1200" b="1" kern="1200" dirty="0">
                <a:latin typeface="Andale Mono" charset="0"/>
              </a:rPr>
              <a:t>|        | </a:t>
            </a:r>
            <a:r>
              <a:rPr lang="de-DE" sz="1200" b="1" kern="1200" dirty="0" err="1">
                <a:latin typeface="Andale Mono" charset="0"/>
              </a:rPr>
              <a:t>Length</a:t>
            </a:r>
            <a:r>
              <a:rPr lang="de-DE" sz="1200" b="1" kern="1200" dirty="0">
                <a:latin typeface="Andale Mono" charset="0"/>
              </a:rPr>
              <a:t>      |          | (e.g. SHA)  |        | </a:t>
            </a:r>
            <a:r>
              <a:rPr lang="de-DE" sz="1200" b="1" kern="1200" dirty="0" err="1">
                <a:latin typeface="Andale Mono" charset="0"/>
              </a:rPr>
              <a:t>Object</a:t>
            </a:r>
            <a:r>
              <a:rPr lang="de-DE" sz="1200" b="1" kern="1200" dirty="0">
                <a:latin typeface="Andale Mono" charset="0"/>
              </a:rPr>
              <a:t>          |</a:t>
            </a:r>
          </a:p>
          <a:p>
            <a:pPr>
              <a:spcBef>
                <a:spcPts val="0"/>
              </a:spcBef>
            </a:pPr>
            <a:r>
              <a:rPr lang="en-US" sz="1200" b="1" kern="1200" dirty="0">
                <a:latin typeface="Andale Mono" charset="0"/>
              </a:rPr>
              <a:t>+--------+-------------+----------+-------------+--------+-----------------+</a:t>
            </a:r>
          </a:p>
          <a:p>
            <a:endParaRPr lang="en-US" sz="1200" b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RIFT WG Interim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US" smtClean="0"/>
              <a:t>May-2018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C574CD5-5407-47BA-A384-6E7607257A0F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33400" y="2514600"/>
            <a:ext cx="815022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Maximizes Flooding Speed (No Re-Serialization)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Provides Optimal Security (Lifetime Attacks Are Solved By RFC</a:t>
            </a:r>
            <a:r>
              <a:rPr lang="fi-FI" dirty="0" smtClean="0">
                <a:solidFill>
                  <a:schemeClr val="tx1"/>
                </a:solidFill>
              </a:rPr>
              <a:t>7987)</a:t>
            </a:r>
            <a:endParaRPr lang="en-US" dirty="0" smtClean="0">
              <a:solidFill>
                <a:schemeClr val="tx1"/>
              </a:solidFill>
            </a:endParaRPr>
          </a:p>
          <a:p>
            <a:pPr marL="285750" indent="-285750">
              <a:buFont typeface="Arial" charset="0"/>
              <a:buChar char="•"/>
            </a:pPr>
            <a:endParaRPr lang="en-US" dirty="0">
              <a:solidFill>
                <a:schemeClr val="tx1"/>
              </a:solidFill>
            </a:endParaRPr>
          </a:p>
          <a:p>
            <a:pPr marL="285750" indent="-285750">
              <a:buFont typeface="Arial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Security Fingerprint Does Not Get Affected by TIE </a:t>
            </a:r>
            <a:r>
              <a:rPr lang="en-US" dirty="0" err="1" smtClean="0">
                <a:solidFill>
                  <a:schemeClr val="tx1"/>
                </a:solidFill>
              </a:rPr>
              <a:t>LifeTime</a:t>
            </a:r>
            <a:r>
              <a:rPr lang="en-US" dirty="0" smtClean="0">
                <a:solidFill>
                  <a:schemeClr val="tx1"/>
                </a:solidFill>
              </a:rPr>
              <a:t> Changes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Serialized Object Keeps Its Fingerprint and Does Not Need Re-Serialization on </a:t>
            </a:r>
            <a:r>
              <a:rPr lang="en-US" dirty="0" err="1" smtClean="0">
                <a:solidFill>
                  <a:schemeClr val="tx1"/>
                </a:solidFill>
              </a:rPr>
              <a:t>LifeTime</a:t>
            </a:r>
            <a:r>
              <a:rPr lang="en-US" dirty="0" smtClean="0">
                <a:solidFill>
                  <a:schemeClr val="tx1"/>
                </a:solidFill>
              </a:rPr>
              <a:t> Field Change by Every Node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Lie </a:t>
            </a:r>
            <a:r>
              <a:rPr lang="en-US" dirty="0" err="1" smtClean="0">
                <a:solidFill>
                  <a:schemeClr val="tx1"/>
                </a:solidFill>
              </a:rPr>
              <a:t>Nonces</a:t>
            </a:r>
            <a:r>
              <a:rPr lang="en-US" dirty="0" smtClean="0">
                <a:solidFill>
                  <a:schemeClr val="tx1"/>
                </a:solidFill>
              </a:rPr>
              <a:t> Are Protected by Fingerprint Against Replays</a:t>
            </a:r>
          </a:p>
          <a:p>
            <a:pPr marL="285750" indent="-285750">
              <a:buFont typeface="Arial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Only Node with Private Key Can Generate the Fingerprint (Either for LIEs One-Hop or for TIEs Providing Origin Validation and Integrity)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47565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Simplest Fabric Flow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1" y="1600200"/>
            <a:ext cx="3581400" cy="4522788"/>
          </a:xfrm>
        </p:spPr>
        <p:txBody>
          <a:bodyPr/>
          <a:lstStyle/>
          <a:p>
            <a:pPr marL="457200" indent="-457200">
              <a:buFont typeface="Arial" charset="0"/>
              <a:buChar char="•"/>
            </a:pPr>
            <a:r>
              <a:rPr lang="en-US" sz="2400" dirty="0" smtClean="0"/>
              <a:t>Configuration</a:t>
            </a:r>
          </a:p>
          <a:p>
            <a:pPr marL="857250" lvl="1" indent="-457200">
              <a:buFont typeface="Arial" charset="0"/>
              <a:buChar char="•"/>
            </a:pPr>
            <a:r>
              <a:rPr lang="en-US" sz="2000" dirty="0" smtClean="0"/>
              <a:t>Only </a:t>
            </a:r>
            <a:r>
              <a:rPr lang="en-US" sz="2000" dirty="0" err="1" smtClean="0"/>
              <a:t>Superspines</a:t>
            </a:r>
            <a:r>
              <a:rPr lang="en-US" sz="2000" dirty="0" smtClean="0"/>
              <a:t> MUST be set</a:t>
            </a:r>
          </a:p>
          <a:p>
            <a:pPr marL="857250" lvl="1" indent="-457200">
              <a:buFont typeface="Arial" charset="0"/>
              <a:buChar char="•"/>
            </a:pPr>
            <a:r>
              <a:rPr lang="en-US" sz="2000" dirty="0" smtClean="0"/>
              <a:t>One Leaf Fixed</a:t>
            </a:r>
          </a:p>
          <a:p>
            <a:pPr marL="857250" lvl="1" indent="-457200">
              <a:buFont typeface="Arial" charset="0"/>
              <a:buChar char="•"/>
            </a:pPr>
            <a:r>
              <a:rPr lang="en-US" sz="2000" dirty="0" smtClean="0"/>
              <a:t>One Prefix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400" dirty="0" smtClean="0"/>
              <a:t>LIE Flow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400" dirty="0" smtClean="0"/>
              <a:t>ZTP Flow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400" dirty="0" smtClean="0"/>
              <a:t>Flooding Flow</a:t>
            </a:r>
          </a:p>
          <a:p>
            <a:pPr marL="457200" indent="-457200">
              <a:buFont typeface="Arial" charset="0"/>
              <a:buChar char="•"/>
            </a:pPr>
            <a:r>
              <a:rPr lang="en-US" sz="2400" dirty="0" smtClean="0"/>
              <a:t>SPF</a:t>
            </a:r>
          </a:p>
          <a:p>
            <a:pPr marL="457200" indent="-457200">
              <a:buFont typeface="Arial" charset="0"/>
              <a:buChar char="•"/>
            </a:pPr>
            <a:endParaRPr lang="en-US" sz="2400" dirty="0" smtClean="0"/>
          </a:p>
          <a:p>
            <a:pPr marL="457200" indent="-457200">
              <a:buFont typeface="Arial" charset="0"/>
              <a:buChar char="•"/>
            </a:pPr>
            <a:endParaRPr lang="en-US" sz="2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RIFT WG Interim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US" smtClean="0"/>
              <a:t>May-2018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C574CD5-5407-47BA-A384-6E7607257A0F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657600" y="1414463"/>
            <a:ext cx="548640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sz="1000" dirty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.                +--------+          +--------+</a:t>
            </a:r>
          </a:p>
          <a:p>
            <a:r>
              <a:rPr lang="is-IS" sz="1000" dirty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.     </a:t>
            </a:r>
            <a:r>
              <a:rPr lang="is-IS" sz="1000" dirty="0" smtClean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Config Super&gt;   </a:t>
            </a:r>
            <a:r>
              <a:rPr lang="is-IS" sz="1000" dirty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    | </a:t>
            </a:r>
            <a:r>
              <a:rPr lang="is-IS" sz="1000" dirty="0" smtClean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  Config Super&gt; </a:t>
            </a:r>
            <a:r>
              <a:rPr lang="is-IS" sz="1000" dirty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  |          ^ N</a:t>
            </a:r>
          </a:p>
          <a:p>
            <a:r>
              <a:rPr lang="is-IS" sz="1000" dirty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.                |</a:t>
            </a:r>
            <a:r>
              <a:rPr lang="is-IS" sz="1000" b="1" dirty="0">
                <a:solidFill>
                  <a:srgbClr val="0070C0"/>
                </a:solidFill>
                <a:latin typeface="Andale Mono" charset="0"/>
                <a:ea typeface="Andale Mono" charset="0"/>
                <a:cs typeface="Andale Mono" charset="0"/>
              </a:rPr>
              <a:t>Spine 21</a:t>
            </a:r>
            <a:r>
              <a:rPr lang="is-IS" sz="1000" dirty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|          |</a:t>
            </a:r>
            <a:r>
              <a:rPr lang="is-IS" sz="1000" b="1" dirty="0">
                <a:solidFill>
                  <a:srgbClr val="0070C0"/>
                </a:solidFill>
                <a:latin typeface="Andale Mono" charset="0"/>
                <a:ea typeface="Andale Mono" charset="0"/>
                <a:cs typeface="Andale Mono" charset="0"/>
              </a:rPr>
              <a:t>Spine 22</a:t>
            </a:r>
            <a:r>
              <a:rPr lang="is-IS" sz="1000" dirty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|          |</a:t>
            </a:r>
          </a:p>
          <a:p>
            <a:r>
              <a:rPr lang="is-IS" sz="1000" dirty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.Level 2         ++-+--+-++          ++-+--+-++        &lt;-*-&gt; E/W</a:t>
            </a:r>
          </a:p>
          <a:p>
            <a:r>
              <a:rPr lang="is-IS" sz="1000" dirty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.                 | |  | |            | |  | |           |</a:t>
            </a:r>
          </a:p>
          <a:p>
            <a:r>
              <a:rPr lang="is-IS" sz="1000" dirty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.             </a:t>
            </a:r>
            <a:r>
              <a:rPr lang="is-IS" sz="1000" dirty="0" smtClean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    | |  | |  </a:t>
            </a:r>
            <a:r>
              <a:rPr lang="is-IS" sz="1000" dirty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          | |  | |         S v</a:t>
            </a:r>
          </a:p>
          <a:p>
            <a:r>
              <a:rPr lang="is-IS" sz="1000" dirty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.                 ^ ^  ^ ^            | |  | |</a:t>
            </a:r>
          </a:p>
          <a:p>
            <a:r>
              <a:rPr lang="is-IS" sz="1000" dirty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.                 | |  | |            | |  | |</a:t>
            </a:r>
          </a:p>
          <a:p>
            <a:r>
              <a:rPr lang="is-IS" sz="1000" dirty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.  +--------------+ |  +-----------+  | |  | +---------------+</a:t>
            </a:r>
          </a:p>
          <a:p>
            <a:r>
              <a:rPr lang="is-IS" sz="1000" dirty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.  |                |    |         |  | |  |                 |</a:t>
            </a:r>
          </a:p>
          <a:p>
            <a:r>
              <a:rPr lang="is-IS" sz="1000" dirty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. </a:t>
            </a:r>
            <a:r>
              <a:rPr lang="is-IS" sz="1000" dirty="0" smtClean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 |    +-----------------------------+ </a:t>
            </a:r>
            <a:r>
              <a:rPr lang="is-IS" sz="1000" dirty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|  |                 ^</a:t>
            </a:r>
          </a:p>
          <a:p>
            <a:r>
              <a:rPr lang="is-IS" sz="1000" dirty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.  |    |           |    |         |    |  |              All TIEs</a:t>
            </a:r>
          </a:p>
          <a:p>
            <a:r>
              <a:rPr lang="is-IS" sz="1000" dirty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. </a:t>
            </a:r>
            <a:r>
              <a:rPr lang="is-IS" sz="1000" b="1" dirty="0" smtClean="0">
                <a:solidFill>
                  <a:srgbClr val="00B050"/>
                </a:solidFill>
                <a:latin typeface="Andale Mono" charset="0"/>
                <a:ea typeface="Andale Mono" charset="0"/>
                <a:cs typeface="Andale Mono" charset="0"/>
              </a:rPr>
              <a:t>=10x Bandwidth= </a:t>
            </a:r>
            <a:r>
              <a:rPr lang="is-IS" sz="1000" dirty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 </a:t>
            </a:r>
            <a:r>
              <a:rPr lang="is-IS" sz="1000" dirty="0" smtClean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 |    +-----------------------------+ </a:t>
            </a:r>
            <a:r>
              <a:rPr lang="is-IS" sz="1000" dirty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    |</a:t>
            </a:r>
          </a:p>
          <a:p>
            <a:r>
              <a:rPr lang="is-IS" sz="1000" dirty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.  </a:t>
            </a:r>
            <a:r>
              <a:rPr lang="is-IS" sz="1000" dirty="0" smtClean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|    | </a:t>
            </a:r>
            <a:r>
              <a:rPr lang="is-IS" sz="1000" dirty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          |</a:t>
            </a:r>
            <a:r>
              <a:rPr lang="is-IS" sz="1000" dirty="0" smtClean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 </a:t>
            </a:r>
            <a:r>
              <a:rPr lang="is-IS" sz="1000" dirty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    </a:t>
            </a:r>
            <a:r>
              <a:rPr lang="is-IS" sz="1000" dirty="0" smtClean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 </a:t>
            </a:r>
            <a:r>
              <a:rPr lang="is-IS" sz="1000" dirty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        |    |  |           |     |</a:t>
            </a:r>
          </a:p>
          <a:p>
            <a:r>
              <a:rPr lang="is-IS" sz="1000" dirty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.  |    |        </a:t>
            </a:r>
            <a:r>
              <a:rPr lang="is-IS" sz="1000" dirty="0" smtClean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   +-+</a:t>
            </a:r>
            <a:r>
              <a:rPr lang="is-IS" sz="1000" dirty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    </a:t>
            </a:r>
            <a:r>
              <a:rPr lang="is-IS" sz="1000" dirty="0" smtClean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+---------------+ </a:t>
            </a:r>
            <a:r>
              <a:rPr lang="is-IS" sz="1000" dirty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          |     |</a:t>
            </a:r>
          </a:p>
          <a:p>
            <a:r>
              <a:rPr lang="is-IS" sz="1000" dirty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.  |    |             |    |       |    |              |     |</a:t>
            </a:r>
          </a:p>
          <a:p>
            <a:r>
              <a:rPr lang="is-IS" sz="1000" dirty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.+-+----++ </a:t>
            </a:r>
            <a:r>
              <a:rPr lang="is-IS" sz="1000" dirty="0" smtClean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         +-+----++ </a:t>
            </a:r>
            <a:r>
              <a:rPr lang="is-IS" sz="1000" dirty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    ++----+-+           ++-----++</a:t>
            </a:r>
          </a:p>
          <a:p>
            <a:r>
              <a:rPr lang="is-IS" sz="1000" dirty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.|       | </a:t>
            </a:r>
            <a:r>
              <a:rPr lang="is-IS" sz="1000" dirty="0" smtClean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         | </a:t>
            </a:r>
            <a:r>
              <a:rPr lang="is-IS" sz="1000" dirty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      |     |       |           |       |</a:t>
            </a:r>
          </a:p>
          <a:p>
            <a:r>
              <a:rPr lang="is-IS" sz="1000" dirty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.|</a:t>
            </a:r>
            <a:r>
              <a:rPr lang="is-IS" sz="1000" b="1" dirty="0">
                <a:solidFill>
                  <a:srgbClr val="0070C0"/>
                </a:solidFill>
                <a:latin typeface="Andale Mono" charset="0"/>
                <a:ea typeface="Andale Mono" charset="0"/>
                <a:cs typeface="Andale Mono" charset="0"/>
              </a:rPr>
              <a:t>Node111</a:t>
            </a:r>
            <a:r>
              <a:rPr lang="is-IS" sz="1000" dirty="0" smtClean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+          +</a:t>
            </a:r>
            <a:r>
              <a:rPr lang="is-IS" sz="1000" b="1" dirty="0">
                <a:solidFill>
                  <a:srgbClr val="0070C0"/>
                </a:solidFill>
                <a:latin typeface="Andale Mono" charset="0"/>
                <a:ea typeface="Andale Mono" charset="0"/>
                <a:cs typeface="Andale Mono" charset="0"/>
              </a:rPr>
              <a:t>Node112</a:t>
            </a:r>
            <a:r>
              <a:rPr lang="is-IS" sz="1000" dirty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|     |</a:t>
            </a:r>
            <a:r>
              <a:rPr lang="is-IS" sz="1000" b="1" dirty="0">
                <a:solidFill>
                  <a:srgbClr val="0070C0"/>
                </a:solidFill>
                <a:latin typeface="Andale Mono" charset="0"/>
                <a:ea typeface="Andale Mono" charset="0"/>
                <a:cs typeface="Andale Mono" charset="0"/>
              </a:rPr>
              <a:t>Node121</a:t>
            </a:r>
            <a:r>
              <a:rPr lang="is-IS" sz="1000" dirty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|           |</a:t>
            </a:r>
            <a:r>
              <a:rPr lang="is-IS" sz="1000" b="1" dirty="0">
                <a:solidFill>
                  <a:srgbClr val="0070C0"/>
                </a:solidFill>
                <a:latin typeface="Andale Mono" charset="0"/>
                <a:ea typeface="Andale Mono" charset="0"/>
                <a:cs typeface="Andale Mono" charset="0"/>
              </a:rPr>
              <a:t>Node122</a:t>
            </a:r>
            <a:r>
              <a:rPr lang="is-IS" sz="1000" dirty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|</a:t>
            </a:r>
          </a:p>
          <a:p>
            <a:r>
              <a:rPr lang="is-IS" sz="1000" dirty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.+-+---+-+          ++----+-+     +-+---+-+           ++---+--+</a:t>
            </a:r>
          </a:p>
          <a:p>
            <a:r>
              <a:rPr lang="is-IS" sz="1000" dirty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.  |   |             |   </a:t>
            </a:r>
            <a:r>
              <a:rPr lang="is-IS" sz="1000" dirty="0" smtClean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 |   </a:t>
            </a:r>
            <a:r>
              <a:rPr lang="is-IS" sz="1000" dirty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      |   |              |   |</a:t>
            </a:r>
          </a:p>
          <a:p>
            <a:r>
              <a:rPr lang="is-IS" sz="1000" dirty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.  |   +---0/0---&gt;-----+ 0/0        |   +----------------+ |</a:t>
            </a:r>
          </a:p>
          <a:p>
            <a:r>
              <a:rPr lang="is-IS" sz="1000" dirty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. 0/0                | |  |         |                  | | |</a:t>
            </a:r>
          </a:p>
          <a:p>
            <a:r>
              <a:rPr lang="is-IS" sz="1000" dirty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.  |   </a:t>
            </a:r>
            <a:r>
              <a:rPr lang="is-IS" sz="1000" dirty="0" smtClean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+-</a:t>
            </a:r>
            <a:r>
              <a:rPr lang="is-IS" sz="1000" b="1" dirty="0" smtClean="0">
                <a:solidFill>
                  <a:srgbClr val="FF0000"/>
                </a:solidFill>
                <a:latin typeface="Andale Mono" charset="0"/>
                <a:ea typeface="Andale Mono" charset="0"/>
                <a:cs typeface="Andale Mono" charset="0"/>
              </a:rPr>
              <a:t>XXXXXXXXXXX</a:t>
            </a:r>
            <a:r>
              <a:rPr lang="is-IS" sz="1000" dirty="0" smtClean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-+ </a:t>
            </a:r>
            <a:r>
              <a:rPr lang="is-IS" sz="1000" dirty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|  v         |   +--------------+ | |</a:t>
            </a:r>
          </a:p>
          <a:p>
            <a:r>
              <a:rPr lang="is-IS" sz="1000" dirty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.  v   |               |  |         |   |                | |</a:t>
            </a:r>
          </a:p>
          <a:p>
            <a:r>
              <a:rPr lang="is-IS" sz="1000" dirty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.+-+---+-+          +--+--+-+     +-+---+-+          +---+-+-+</a:t>
            </a:r>
          </a:p>
          <a:p>
            <a:r>
              <a:rPr lang="is-IS" sz="1000" dirty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.|       |  </a:t>
            </a:r>
            <a:r>
              <a:rPr lang="is-IS" sz="1000" dirty="0" smtClean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        | </a:t>
            </a:r>
            <a:r>
              <a:rPr lang="is-IS" sz="1000" dirty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      |     |       |  </a:t>
            </a:r>
            <a:r>
              <a:rPr lang="is-IS" sz="1000" dirty="0" smtClean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  Conf Leaf&gt;  </a:t>
            </a:r>
            <a:r>
              <a:rPr lang="is-IS" sz="1000" dirty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  </a:t>
            </a:r>
            <a:r>
              <a:rPr lang="is-IS" sz="1000" dirty="0" smtClean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|</a:t>
            </a:r>
            <a:endParaRPr lang="is-IS" sz="1000" dirty="0">
              <a:solidFill>
                <a:schemeClr val="tx1"/>
              </a:solidFill>
              <a:latin typeface="Andale Mono" charset="0"/>
              <a:ea typeface="Andale Mono" charset="0"/>
              <a:cs typeface="Andale Mono" charset="0"/>
            </a:endParaRPr>
          </a:p>
          <a:p>
            <a:r>
              <a:rPr lang="is-IS" sz="1000" dirty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.|</a:t>
            </a:r>
            <a:r>
              <a:rPr lang="is-IS" sz="1000" b="1" dirty="0" smtClean="0">
                <a:solidFill>
                  <a:srgbClr val="0070C0"/>
                </a:solidFill>
                <a:latin typeface="Andale Mono" charset="0"/>
                <a:ea typeface="Andale Mono" charset="0"/>
                <a:cs typeface="Andale Mono" charset="0"/>
              </a:rPr>
              <a:t>Leaf111</a:t>
            </a:r>
            <a:r>
              <a:rPr lang="is-IS" sz="1000" dirty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|</a:t>
            </a:r>
            <a:r>
              <a:rPr lang="is-IS" sz="1000" dirty="0" smtClean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          </a:t>
            </a:r>
            <a:r>
              <a:rPr lang="is-IS" sz="1000" dirty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|</a:t>
            </a:r>
            <a:r>
              <a:rPr lang="is-IS" sz="1000" b="1" dirty="0" smtClean="0">
                <a:solidFill>
                  <a:srgbClr val="0070C0"/>
                </a:solidFill>
                <a:latin typeface="Andale Mono" charset="0"/>
                <a:ea typeface="Andale Mono" charset="0"/>
                <a:cs typeface="Andale Mono" charset="0"/>
              </a:rPr>
              <a:t>Leaf112</a:t>
            </a:r>
            <a:r>
              <a:rPr lang="is-IS" sz="1000" dirty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|     |</a:t>
            </a:r>
            <a:r>
              <a:rPr lang="is-IS" sz="1000" b="1" dirty="0">
                <a:solidFill>
                  <a:srgbClr val="0070C0"/>
                </a:solidFill>
                <a:latin typeface="Andale Mono" charset="0"/>
                <a:ea typeface="Andale Mono" charset="0"/>
                <a:cs typeface="Andale Mono" charset="0"/>
              </a:rPr>
              <a:t>Leaf121</a:t>
            </a:r>
            <a:r>
              <a:rPr lang="is-IS" sz="1000" dirty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|          |</a:t>
            </a:r>
            <a:r>
              <a:rPr lang="is-IS" sz="1000" b="1" dirty="0">
                <a:solidFill>
                  <a:srgbClr val="0070C0"/>
                </a:solidFill>
                <a:latin typeface="Andale Mono" charset="0"/>
                <a:ea typeface="Andale Mono" charset="0"/>
                <a:cs typeface="Andale Mono" charset="0"/>
              </a:rPr>
              <a:t>Leaf122</a:t>
            </a:r>
            <a:r>
              <a:rPr lang="is-IS" sz="1000" dirty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|</a:t>
            </a:r>
          </a:p>
          <a:p>
            <a:r>
              <a:rPr lang="is-IS" sz="1000" dirty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.+-+-----+          +-+---+-+     +--+--+-+          </a:t>
            </a:r>
            <a:r>
              <a:rPr lang="is-IS" sz="1000" dirty="0" smtClean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+-+-----+</a:t>
            </a:r>
          </a:p>
          <a:p>
            <a:r>
              <a:rPr lang="is-IS" sz="1000" dirty="0" smtClean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.  |</a:t>
            </a:r>
          </a:p>
          <a:p>
            <a:r>
              <a:rPr lang="is-IS" sz="1000" dirty="0" smtClean="0">
                <a:solidFill>
                  <a:schemeClr val="tx1"/>
                </a:solidFill>
                <a:latin typeface="Andale Mono" charset="0"/>
                <a:ea typeface="Andale Mono" charset="0"/>
                <a:cs typeface="Andale Mono" charset="0"/>
              </a:rPr>
              <a:t>. 1.1.1.0/24</a:t>
            </a:r>
            <a:endParaRPr lang="is-IS" sz="1000" dirty="0">
              <a:solidFill>
                <a:schemeClr val="tx1"/>
              </a:solidFill>
              <a:latin typeface="Andale Mono" charset="0"/>
              <a:ea typeface="Andale Mono" charset="0"/>
              <a:cs typeface="Andale Mono" charset="0"/>
            </a:endParaRPr>
          </a:p>
          <a:p>
            <a:endParaRPr lang="en-US" sz="1000" dirty="0">
              <a:solidFill>
                <a:schemeClr val="tx1"/>
              </a:solidFill>
              <a:latin typeface="Andale Mono" charset="0"/>
              <a:ea typeface="Andale Mono" charset="0"/>
              <a:cs typeface="Andale Mon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53586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LIE Flow Leaf111-Node111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RIFT WG Interim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US" smtClean="0"/>
              <a:t>May-2018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C574CD5-5407-47BA-A384-6E7607257A0F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808" y="1295400"/>
            <a:ext cx="8839199" cy="4881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0573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6425" cy="715962"/>
          </a:xfrm>
        </p:spPr>
        <p:txBody>
          <a:bodyPr/>
          <a:lstStyle/>
          <a:p>
            <a:r>
              <a:rPr lang="en-US" dirty="0" smtClean="0"/>
              <a:t>LIE Flow Leaf111-Node111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RIFT WG Interim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US" smtClean="0"/>
              <a:t>May-2018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C574CD5-5407-47BA-A384-6E7607257A0F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228600" y="1095672"/>
            <a:ext cx="891540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>
                <a:solidFill>
                  <a:srgbClr val="000000"/>
                </a:solidFill>
                <a:latin typeface="Menlo-Regular" charset="0"/>
              </a:rPr>
              <a:t>#</a:t>
            </a:r>
            <a:r>
              <a:rPr lang="en-US" sz="1000" dirty="0">
                <a:solidFill>
                  <a:srgbClr val="000000"/>
                </a:solidFill>
                <a:latin typeface="Menlo-Regular" charset="0"/>
              </a:rPr>
              <a:t>./bin/rift-environ -c -</a:t>
            </a:r>
            <a:r>
              <a:rPr lang="en-US" sz="1000" dirty="0" err="1">
                <a:solidFill>
                  <a:srgbClr val="000000"/>
                </a:solidFill>
                <a:latin typeface="Menlo-Regular" charset="0"/>
              </a:rPr>
              <a:t>vvv</a:t>
            </a:r>
            <a:r>
              <a:rPr lang="en-US" sz="1000" dirty="0">
                <a:solidFill>
                  <a:srgbClr val="000000"/>
                </a:solidFill>
                <a:latin typeface="Menlo-Regular" charset="0"/>
              </a:rPr>
              <a:t> -</a:t>
            </a:r>
            <a:r>
              <a:rPr lang="en-US" sz="1000" dirty="0" err="1">
                <a:solidFill>
                  <a:srgbClr val="000000"/>
                </a:solidFill>
                <a:latin typeface="Menlo-Regular" charset="0"/>
              </a:rPr>
              <a:t>Clies</a:t>
            </a:r>
            <a:r>
              <a:rPr lang="en-US" sz="1000" dirty="0">
                <a:solidFill>
                  <a:srgbClr val="000000"/>
                </a:solidFill>
                <a:latin typeface="Menlo-Regular" charset="0"/>
              </a:rPr>
              <a:t> -</a:t>
            </a:r>
            <a:r>
              <a:rPr lang="en-US" sz="1000" dirty="0" err="1">
                <a:solidFill>
                  <a:srgbClr val="000000"/>
                </a:solidFill>
                <a:latin typeface="Menlo-Regular" charset="0"/>
              </a:rPr>
              <a:t>Elies,io</a:t>
            </a:r>
            <a:r>
              <a:rPr lang="en-US" sz="1000" dirty="0">
                <a:solidFill>
                  <a:srgbClr val="000000"/>
                </a:solidFill>
                <a:latin typeface="Menlo-Regular" charset="0"/>
              </a:rPr>
              <a:t> -Nnode_111 -P"if_111_21-&gt;0.0.0.0:20004" -R 2 topology -DD topology/interim-rfc-2x2x2-example.yaml &gt;/</a:t>
            </a:r>
            <a:r>
              <a:rPr lang="en-US" sz="1000" dirty="0" err="1">
                <a:solidFill>
                  <a:srgbClr val="000000"/>
                </a:solidFill>
                <a:latin typeface="Menlo-Regular" charset="0"/>
              </a:rPr>
              <a:t>tmp</a:t>
            </a:r>
            <a:r>
              <a:rPr lang="en-US" sz="1000" dirty="0">
                <a:solidFill>
                  <a:srgbClr val="000000"/>
                </a:solidFill>
                <a:latin typeface="Menlo-Regular" charset="0"/>
              </a:rPr>
              <a:t>/</a:t>
            </a:r>
            <a:r>
              <a:rPr lang="en-US" sz="1000" dirty="0" err="1">
                <a:solidFill>
                  <a:srgbClr val="000000"/>
                </a:solidFill>
                <a:latin typeface="Menlo-Regular" charset="0"/>
              </a:rPr>
              <a:t>interim.dump</a:t>
            </a:r>
            <a:r>
              <a:rPr lang="en-US" sz="1000" dirty="0">
                <a:solidFill>
                  <a:srgbClr val="000000"/>
                </a:solidFill>
                <a:latin typeface="Menlo-Regular" charset="0"/>
              </a:rPr>
              <a:t> </a:t>
            </a:r>
            <a:endParaRPr lang="en-US" sz="900" dirty="0" smtClean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900" b="1" dirty="0" smtClean="0">
                <a:solidFill>
                  <a:srgbClr val="000000"/>
                </a:solidFill>
                <a:latin typeface="Menlo-Bold" charset="0"/>
              </a:rPr>
              <a:t>peer</a:t>
            </a:r>
            <a:r>
              <a:rPr lang="en-US" sz="900" dirty="0">
                <a:solidFill>
                  <a:srgbClr val="000000"/>
                </a:solidFill>
                <a:latin typeface="Menlo-Regular" charset="0"/>
              </a:rPr>
              <a:t>: if_111_21-&gt;0.0.0.0:20004</a:t>
            </a:r>
          </a:p>
          <a:p>
            <a:r>
              <a:rPr lang="en-US" sz="900" dirty="0">
                <a:solidFill>
                  <a:srgbClr val="000000"/>
                </a:solidFill>
                <a:latin typeface="Menlo-Regular" charset="0"/>
              </a:rPr>
              <a:t>  </a:t>
            </a:r>
            <a:r>
              <a:rPr lang="en-US" sz="900" b="1" dirty="0" err="1">
                <a:solidFill>
                  <a:srgbClr val="000000"/>
                </a:solidFill>
                <a:latin typeface="Menlo-Bold" charset="0"/>
              </a:rPr>
              <a:t>nodeid</a:t>
            </a:r>
            <a:r>
              <a:rPr lang="en-US" sz="900" dirty="0">
                <a:solidFill>
                  <a:srgbClr val="000000"/>
                </a:solidFill>
                <a:latin typeface="Menlo-Regular" charset="0"/>
              </a:rPr>
              <a:t>: node_111</a:t>
            </a:r>
          </a:p>
          <a:p>
            <a:r>
              <a:rPr lang="en-US" sz="900" dirty="0">
                <a:solidFill>
                  <a:srgbClr val="000000"/>
                </a:solidFill>
                <a:latin typeface="Menlo-Regular" charset="0"/>
              </a:rPr>
              <a:t>   </a:t>
            </a:r>
            <a:r>
              <a:rPr lang="en-US" sz="900" b="1" dirty="0">
                <a:solidFill>
                  <a:srgbClr val="000000"/>
                </a:solidFill>
                <a:latin typeface="Menlo-Bold" charset="0"/>
              </a:rPr>
              <a:t>subsystem</a:t>
            </a:r>
            <a:r>
              <a:rPr lang="en-US" sz="900" dirty="0">
                <a:solidFill>
                  <a:srgbClr val="000000"/>
                </a:solidFill>
                <a:latin typeface="Menlo-Regular" charset="0"/>
              </a:rPr>
              <a:t>: lies</a:t>
            </a:r>
          </a:p>
          <a:p>
            <a:r>
              <a:rPr lang="en-US" sz="900" dirty="0">
                <a:solidFill>
                  <a:srgbClr val="000000"/>
                </a:solidFill>
                <a:latin typeface="Menlo-Regular" charset="0"/>
              </a:rPr>
              <a:t>    </a:t>
            </a:r>
            <a:r>
              <a:rPr lang="en-US" sz="90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900" dirty="0">
                <a:solidFill>
                  <a:srgbClr val="000000"/>
                </a:solidFill>
                <a:latin typeface="Menlo-Regular" charset="0"/>
              </a:rPr>
              <a:t>11:58:33.382 </a:t>
            </a:r>
            <a:r>
              <a:rPr lang="en-US" sz="9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9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900" b="1" dirty="0">
                <a:solidFill>
                  <a:srgbClr val="000000"/>
                </a:solidFill>
                <a:latin typeface="Menlo-Bold" charset="0"/>
              </a:rPr>
              <a:t>rebuilding lie packet </a:t>
            </a:r>
            <a:r>
              <a:rPr lang="en-US" sz="900" b="1" dirty="0" err="1">
                <a:solidFill>
                  <a:srgbClr val="000000"/>
                </a:solidFill>
                <a:latin typeface="Menlo-Bold" charset="0"/>
              </a:rPr>
              <a:t>mylevel</a:t>
            </a:r>
            <a:r>
              <a:rPr lang="en-US" sz="900" b="1" dirty="0">
                <a:solidFill>
                  <a:srgbClr val="000000"/>
                </a:solidFill>
                <a:latin typeface="Menlo-Bold" charset="0"/>
              </a:rPr>
              <a:t>: None </a:t>
            </a:r>
            <a:r>
              <a:rPr lang="en-US" sz="900" b="1" dirty="0" err="1">
                <a:solidFill>
                  <a:srgbClr val="000000"/>
                </a:solidFill>
                <a:latin typeface="Menlo-Bold" charset="0"/>
              </a:rPr>
              <a:t>hals</a:t>
            </a:r>
            <a:r>
              <a:rPr lang="en-US" sz="900" b="1" dirty="0">
                <a:solidFill>
                  <a:srgbClr val="000000"/>
                </a:solidFill>
                <a:latin typeface="Menlo-Bold" charset="0"/>
              </a:rPr>
              <a:t>: {} </a:t>
            </a:r>
            <a:r>
              <a:rPr lang="en-US" sz="900" b="1" dirty="0" err="1">
                <a:solidFill>
                  <a:srgbClr val="000000"/>
                </a:solidFill>
                <a:latin typeface="Menlo-Bold" charset="0"/>
              </a:rPr>
              <a:t>not_an_offer</a:t>
            </a:r>
            <a:r>
              <a:rPr lang="en-US" sz="900" b="1" dirty="0">
                <a:solidFill>
                  <a:srgbClr val="000000"/>
                </a:solidFill>
                <a:latin typeface="Menlo-Bold" charset="0"/>
              </a:rPr>
              <a:t>: false</a:t>
            </a:r>
            <a:endParaRPr lang="en-US" sz="9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900" dirty="0">
                <a:solidFill>
                  <a:srgbClr val="000000"/>
                </a:solidFill>
                <a:latin typeface="Menlo-Regular" charset="0"/>
              </a:rPr>
              <a:t>    </a:t>
            </a:r>
            <a:r>
              <a:rPr lang="en-US" sz="900" b="1" dirty="0">
                <a:solidFill>
                  <a:srgbClr val="000000"/>
                </a:solidFill>
                <a:latin typeface="Menlo-Bold" charset="0"/>
              </a:rPr>
              <a:t>extensive</a:t>
            </a:r>
            <a:r>
              <a:rPr lang="en-US" sz="900" dirty="0">
                <a:solidFill>
                  <a:srgbClr val="000000"/>
                </a:solidFill>
                <a:latin typeface="Menlo-Regular" charset="0"/>
              </a:rPr>
              <a:t>: lies</a:t>
            </a:r>
          </a:p>
          <a:p>
            <a:r>
              <a:rPr lang="de-DE" sz="900" dirty="0">
                <a:solidFill>
                  <a:srgbClr val="000000"/>
                </a:solidFill>
                <a:latin typeface="Menlo-Regular" charset="0"/>
              </a:rPr>
              <a:t>     </a:t>
            </a:r>
            <a:r>
              <a:rPr lang="de-DE" sz="90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900" dirty="0">
                <a:solidFill>
                  <a:srgbClr val="000000"/>
                </a:solidFill>
                <a:latin typeface="Menlo-Regular" charset="0"/>
              </a:rPr>
              <a:t>11:58:33.382 </a:t>
            </a:r>
            <a:r>
              <a:rPr lang="de-DE" sz="9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9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sending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lie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 in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OneWay</a:t>
            </a:r>
            <a:endParaRPr lang="de-DE" sz="9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de-DE" sz="900" dirty="0">
                <a:solidFill>
                  <a:srgbClr val="000000"/>
                </a:solidFill>
                <a:latin typeface="Menlo-Regular" charset="0"/>
              </a:rPr>
              <a:t>     </a:t>
            </a:r>
            <a:r>
              <a:rPr lang="de-DE" sz="90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900" dirty="0">
                <a:solidFill>
                  <a:srgbClr val="000000"/>
                </a:solidFill>
                <a:latin typeface="Menlo-Regular" charset="0"/>
              </a:rPr>
              <a:t>11:58:33.388 </a:t>
            </a:r>
            <a:r>
              <a:rPr lang="de-DE" sz="9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9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neighbor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 LIE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resets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adjacency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: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RemoteUndefinedLevel</a:t>
            </a:r>
            <a:endParaRPr lang="de-DE" sz="9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de-DE" sz="900" dirty="0">
                <a:solidFill>
                  <a:srgbClr val="000000"/>
                </a:solidFill>
                <a:latin typeface="Menlo-Regular" charset="0"/>
              </a:rPr>
              <a:t>     </a:t>
            </a:r>
            <a:r>
              <a:rPr lang="de-DE" sz="90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900" dirty="0">
                <a:solidFill>
                  <a:srgbClr val="000000"/>
                </a:solidFill>
                <a:latin typeface="Menlo-Regular" charset="0"/>
              </a:rPr>
              <a:t>11:58:33.388 </a:t>
            </a:r>
            <a:r>
              <a:rPr lang="de-DE" sz="9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9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neighbor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 LIE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resets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adjacency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: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LocalLevelUndefined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(24)</a:t>
            </a:r>
            <a:endParaRPr lang="de-DE" sz="9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900" dirty="0">
                <a:solidFill>
                  <a:srgbClr val="000000"/>
                </a:solidFill>
                <a:latin typeface="Menlo-Regular" charset="0"/>
              </a:rPr>
              <a:t>    </a:t>
            </a:r>
            <a:r>
              <a:rPr lang="en-US" sz="90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900" dirty="0">
                <a:solidFill>
                  <a:srgbClr val="000000"/>
                </a:solidFill>
                <a:latin typeface="Menlo-Regular" charset="0"/>
              </a:rPr>
              <a:t>11:58:33.389 </a:t>
            </a:r>
            <a:r>
              <a:rPr lang="en-US" sz="9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9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900" b="1" dirty="0">
                <a:solidFill>
                  <a:srgbClr val="000000"/>
                </a:solidFill>
                <a:latin typeface="Menlo-Bold" charset="0"/>
              </a:rPr>
              <a:t>level changed: Some(23)</a:t>
            </a:r>
            <a:endParaRPr lang="en-US" sz="9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de-DE" sz="900" dirty="0">
                <a:solidFill>
                  <a:srgbClr val="000000"/>
                </a:solidFill>
                <a:latin typeface="Menlo-Regular" charset="0"/>
              </a:rPr>
              <a:t>    </a:t>
            </a:r>
            <a:r>
              <a:rPr lang="de-DE" sz="90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900" dirty="0">
                <a:solidFill>
                  <a:srgbClr val="000000"/>
                </a:solidFill>
                <a:latin typeface="Menlo-Regular" charset="0"/>
              </a:rPr>
              <a:t>11:58:33.389 </a:t>
            </a:r>
            <a:r>
              <a:rPr lang="de-DE" sz="9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9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hal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changed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: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Some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(24)</a:t>
            </a:r>
            <a:endParaRPr lang="de-DE" sz="9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de-DE" sz="900" dirty="0">
                <a:solidFill>
                  <a:srgbClr val="000000"/>
                </a:solidFill>
                <a:latin typeface="Menlo-Regular" charset="0"/>
              </a:rPr>
              <a:t>    </a:t>
            </a:r>
            <a:r>
              <a:rPr lang="de-DE" sz="90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900" dirty="0">
                <a:solidFill>
                  <a:srgbClr val="000000"/>
                </a:solidFill>
                <a:latin typeface="Menlo-Regular" charset="0"/>
              </a:rPr>
              <a:t>11:58:33.389 </a:t>
            </a:r>
            <a:r>
              <a:rPr lang="de-DE" sz="9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9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hal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systems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changed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: {21}</a:t>
            </a:r>
            <a:endParaRPr lang="de-DE" sz="9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de-DE" sz="900" dirty="0">
                <a:solidFill>
                  <a:srgbClr val="000000"/>
                </a:solidFill>
                <a:latin typeface="Menlo-Regular" charset="0"/>
              </a:rPr>
              <a:t>    </a:t>
            </a:r>
            <a:r>
              <a:rPr lang="de-DE" sz="90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900" dirty="0">
                <a:solidFill>
                  <a:srgbClr val="000000"/>
                </a:solidFill>
                <a:latin typeface="Menlo-Regular" charset="0"/>
              </a:rPr>
              <a:t>11:58:33.390 </a:t>
            </a:r>
            <a:r>
              <a:rPr lang="de-DE" sz="9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9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rebuilding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lie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 packet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mylevel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: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Some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(23) hals: {21}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not_an_offer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: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false</a:t>
            </a:r>
            <a:endParaRPr lang="de-DE" sz="9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de-DE" sz="900" dirty="0">
                <a:solidFill>
                  <a:srgbClr val="000000"/>
                </a:solidFill>
                <a:latin typeface="Menlo-Regular" charset="0"/>
              </a:rPr>
              <a:t>     </a:t>
            </a:r>
            <a:r>
              <a:rPr lang="de-DE" sz="90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900" dirty="0">
                <a:solidFill>
                  <a:srgbClr val="000000"/>
                </a:solidFill>
                <a:latin typeface="Menlo-Regular" charset="0"/>
              </a:rPr>
              <a:t>11:58:33.390 </a:t>
            </a:r>
            <a:r>
              <a:rPr lang="de-DE" sz="9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9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sending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lie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 in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OneWay</a:t>
            </a:r>
            <a:endParaRPr lang="de-DE" sz="9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de-DE" sz="900" dirty="0">
                <a:solidFill>
                  <a:srgbClr val="000000"/>
                </a:solidFill>
                <a:latin typeface="Menlo-Regular" charset="0"/>
              </a:rPr>
              <a:t>     </a:t>
            </a:r>
            <a:r>
              <a:rPr lang="de-DE" sz="90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900" dirty="0">
                <a:solidFill>
                  <a:srgbClr val="000000"/>
                </a:solidFill>
                <a:latin typeface="Menlo-Regular" charset="0"/>
              </a:rPr>
              <a:t>11:58:33.390 </a:t>
            </a:r>
            <a:r>
              <a:rPr lang="de-DE" sz="9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9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rcvd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 LIE</a:t>
            </a:r>
            <a:endParaRPr lang="de-DE" sz="9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de-DE" sz="900" dirty="0">
                <a:solidFill>
                  <a:srgbClr val="000000"/>
                </a:solidFill>
                <a:latin typeface="Menlo-Regular" charset="0"/>
              </a:rPr>
              <a:t>    </a:t>
            </a:r>
            <a:r>
              <a:rPr lang="de-DE" sz="90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900" dirty="0">
                <a:solidFill>
                  <a:srgbClr val="000000"/>
                </a:solidFill>
                <a:latin typeface="Menlo-Regular" charset="0"/>
              </a:rPr>
              <a:t>11:58:33.392 </a:t>
            </a:r>
            <a:r>
              <a:rPr lang="de-DE" sz="9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9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change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neighbor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: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new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AsyncObjectRef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 {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id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: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UniqueSystemID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(2147484221),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object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: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Mutex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 {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data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: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Neighbor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 {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id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: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UniqueSystemID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(2147484221),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systemid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: 21,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flood_address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: V4(127.0.0.1:20003),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name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: None,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level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: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Some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(24),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cost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: 1,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bandwidth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: 100,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holdtime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: Duration {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secs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: 3,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nanos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: 0 },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remote_linkid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: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Some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(4120),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local_linkid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: 4096,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pod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: None,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nonce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: None,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capabilities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: None,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not_a_ztp_offer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: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false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 } } } vs. last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seen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 None</a:t>
            </a:r>
            <a:endParaRPr lang="de-DE" sz="9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de-DE" sz="900" dirty="0">
                <a:solidFill>
                  <a:srgbClr val="000000"/>
                </a:solidFill>
                <a:latin typeface="Menlo-Regular" charset="0"/>
              </a:rPr>
              <a:t>    </a:t>
            </a:r>
            <a:r>
              <a:rPr lang="de-DE" sz="90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900" dirty="0">
                <a:solidFill>
                  <a:srgbClr val="000000"/>
                </a:solidFill>
                <a:latin typeface="Menlo-Regular" charset="0"/>
              </a:rPr>
              <a:t>11:58:33.392 </a:t>
            </a:r>
            <a:r>
              <a:rPr lang="de-DE" sz="9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9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rebuilding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lie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 packet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mylevel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: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Some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(23) hals: {21}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not_an_offer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: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true</a:t>
            </a:r>
            <a:endParaRPr lang="de-DE" sz="9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de-DE" sz="900" dirty="0">
                <a:solidFill>
                  <a:srgbClr val="000000"/>
                </a:solidFill>
                <a:latin typeface="Menlo-Regular" charset="0"/>
              </a:rPr>
              <a:t>     </a:t>
            </a:r>
            <a:r>
              <a:rPr lang="de-DE" sz="90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900" dirty="0">
                <a:solidFill>
                  <a:srgbClr val="000000"/>
                </a:solidFill>
                <a:latin typeface="Menlo-Regular" charset="0"/>
              </a:rPr>
              <a:t>11:58:33.392 </a:t>
            </a:r>
            <a:r>
              <a:rPr lang="de-DE" sz="9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9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sending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lie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 in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TwoWay</a:t>
            </a:r>
            <a:endParaRPr lang="de-DE" sz="9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de-DE" sz="900" dirty="0">
                <a:solidFill>
                  <a:srgbClr val="000000"/>
                </a:solidFill>
                <a:latin typeface="Menlo-Regular" charset="0"/>
              </a:rPr>
              <a:t>    </a:t>
            </a:r>
            <a:r>
              <a:rPr lang="de-DE" sz="90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900" dirty="0">
                <a:solidFill>
                  <a:srgbClr val="000000"/>
                </a:solidFill>
                <a:latin typeface="Menlo-Regular" charset="0"/>
              </a:rPr>
              <a:t>11:58:33.394 </a:t>
            </a:r>
            <a:r>
              <a:rPr lang="de-DE" sz="9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9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hat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changed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: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Some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(22)</a:t>
            </a:r>
            <a:endParaRPr lang="de-DE" sz="9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de-DE" sz="900" dirty="0">
                <a:solidFill>
                  <a:srgbClr val="000000"/>
                </a:solidFill>
                <a:latin typeface="Menlo-Regular" charset="0"/>
              </a:rPr>
              <a:t>    </a:t>
            </a:r>
            <a:r>
              <a:rPr lang="de-DE" sz="90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900" dirty="0">
                <a:solidFill>
                  <a:srgbClr val="000000"/>
                </a:solidFill>
                <a:latin typeface="Menlo-Regular" charset="0"/>
              </a:rPr>
              <a:t>11:58:33.394 </a:t>
            </a:r>
            <a:r>
              <a:rPr lang="de-DE" sz="9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9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hal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systems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changed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: {22, 21}</a:t>
            </a:r>
            <a:endParaRPr lang="de-DE" sz="9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900" b="1" dirty="0" smtClean="0">
                <a:solidFill>
                  <a:srgbClr val="000000"/>
                </a:solidFill>
                <a:latin typeface="Menlo-Bold" charset="0"/>
              </a:rPr>
              <a:t>peer</a:t>
            </a:r>
            <a:r>
              <a:rPr lang="en-US" sz="900" dirty="0">
                <a:solidFill>
                  <a:srgbClr val="000000"/>
                </a:solidFill>
                <a:latin typeface="Menlo-Regular" charset="0"/>
              </a:rPr>
              <a:t>: if_111_21-&gt;0.0.0.0:20004</a:t>
            </a:r>
          </a:p>
          <a:p>
            <a:r>
              <a:rPr lang="en-US" sz="900" dirty="0">
                <a:solidFill>
                  <a:srgbClr val="000000"/>
                </a:solidFill>
                <a:latin typeface="Menlo-Regular" charset="0"/>
              </a:rPr>
              <a:t>  </a:t>
            </a:r>
            <a:r>
              <a:rPr lang="en-US" sz="900" b="1" dirty="0" err="1">
                <a:solidFill>
                  <a:srgbClr val="000000"/>
                </a:solidFill>
                <a:latin typeface="Menlo-Bold" charset="0"/>
              </a:rPr>
              <a:t>nodeid</a:t>
            </a:r>
            <a:r>
              <a:rPr lang="en-US" sz="900" dirty="0">
                <a:solidFill>
                  <a:srgbClr val="000000"/>
                </a:solidFill>
                <a:latin typeface="Menlo-Regular" charset="0"/>
              </a:rPr>
              <a:t>: node_111</a:t>
            </a:r>
          </a:p>
          <a:p>
            <a:r>
              <a:rPr lang="en-US" sz="900" dirty="0">
                <a:solidFill>
                  <a:srgbClr val="000000"/>
                </a:solidFill>
                <a:latin typeface="Menlo-Regular" charset="0"/>
              </a:rPr>
              <a:t>   </a:t>
            </a:r>
            <a:r>
              <a:rPr lang="en-US" sz="900" b="1" dirty="0">
                <a:solidFill>
                  <a:srgbClr val="000000"/>
                </a:solidFill>
                <a:latin typeface="Menlo-Bold" charset="0"/>
              </a:rPr>
              <a:t>subsystem</a:t>
            </a:r>
            <a:r>
              <a:rPr lang="en-US" sz="900" dirty="0">
                <a:solidFill>
                  <a:srgbClr val="000000"/>
                </a:solidFill>
                <a:latin typeface="Menlo-Regular" charset="0"/>
              </a:rPr>
              <a:t>: lies</a:t>
            </a:r>
          </a:p>
          <a:p>
            <a:r>
              <a:rPr lang="en-US" sz="900" dirty="0">
                <a:solidFill>
                  <a:srgbClr val="000000"/>
                </a:solidFill>
                <a:latin typeface="Menlo-Regular" charset="0"/>
              </a:rPr>
              <a:t>    </a:t>
            </a:r>
            <a:r>
              <a:rPr lang="en-US" sz="90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900" dirty="0">
                <a:solidFill>
                  <a:srgbClr val="000000"/>
                </a:solidFill>
                <a:latin typeface="Menlo-Regular" charset="0"/>
              </a:rPr>
              <a:t>11:58:33.482 </a:t>
            </a:r>
            <a:r>
              <a:rPr lang="en-US" sz="9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9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900" b="1" dirty="0">
                <a:solidFill>
                  <a:srgbClr val="000000"/>
                </a:solidFill>
                <a:latin typeface="Menlo-Bold" charset="0"/>
              </a:rPr>
              <a:t>rebuilding lie packet </a:t>
            </a:r>
            <a:r>
              <a:rPr lang="en-US" sz="900" b="1" dirty="0" err="1">
                <a:solidFill>
                  <a:srgbClr val="000000"/>
                </a:solidFill>
                <a:latin typeface="Menlo-Bold" charset="0"/>
              </a:rPr>
              <a:t>mylevel</a:t>
            </a:r>
            <a:r>
              <a:rPr lang="en-US" sz="900" b="1" dirty="0">
                <a:solidFill>
                  <a:srgbClr val="000000"/>
                </a:solidFill>
                <a:latin typeface="Menlo-Bold" charset="0"/>
              </a:rPr>
              <a:t>: Some(23) </a:t>
            </a:r>
            <a:r>
              <a:rPr lang="en-US" sz="900" b="1" dirty="0" err="1">
                <a:solidFill>
                  <a:srgbClr val="000000"/>
                </a:solidFill>
                <a:latin typeface="Menlo-Bold" charset="0"/>
              </a:rPr>
              <a:t>hals</a:t>
            </a:r>
            <a:r>
              <a:rPr lang="en-US" sz="900" b="1" dirty="0">
                <a:solidFill>
                  <a:srgbClr val="000000"/>
                </a:solidFill>
                <a:latin typeface="Menlo-Bold" charset="0"/>
              </a:rPr>
              <a:t>: {22, 21} </a:t>
            </a:r>
            <a:r>
              <a:rPr lang="en-US" sz="900" b="1" dirty="0" err="1">
                <a:solidFill>
                  <a:srgbClr val="000000"/>
                </a:solidFill>
                <a:latin typeface="Menlo-Bold" charset="0"/>
              </a:rPr>
              <a:t>not_an_offer</a:t>
            </a:r>
            <a:r>
              <a:rPr lang="en-US" sz="900" b="1" dirty="0">
                <a:solidFill>
                  <a:srgbClr val="000000"/>
                </a:solidFill>
                <a:latin typeface="Menlo-Bold" charset="0"/>
              </a:rPr>
              <a:t>: true</a:t>
            </a:r>
            <a:endParaRPr lang="en-US" sz="9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900" dirty="0">
                <a:solidFill>
                  <a:srgbClr val="000000"/>
                </a:solidFill>
                <a:latin typeface="Menlo-Regular" charset="0"/>
              </a:rPr>
              <a:t>    </a:t>
            </a:r>
            <a:r>
              <a:rPr lang="en-US" sz="900" b="1" dirty="0">
                <a:solidFill>
                  <a:srgbClr val="000000"/>
                </a:solidFill>
                <a:latin typeface="Menlo-Bold" charset="0"/>
              </a:rPr>
              <a:t>extensive</a:t>
            </a:r>
            <a:r>
              <a:rPr lang="en-US" sz="900" dirty="0">
                <a:solidFill>
                  <a:srgbClr val="000000"/>
                </a:solidFill>
                <a:latin typeface="Menlo-Regular" charset="0"/>
              </a:rPr>
              <a:t>: lies</a:t>
            </a:r>
          </a:p>
          <a:p>
            <a:r>
              <a:rPr lang="de-DE" sz="900" dirty="0">
                <a:solidFill>
                  <a:srgbClr val="000000"/>
                </a:solidFill>
                <a:latin typeface="Menlo-Regular" charset="0"/>
              </a:rPr>
              <a:t>     </a:t>
            </a:r>
            <a:r>
              <a:rPr lang="de-DE" sz="90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900" dirty="0">
                <a:solidFill>
                  <a:srgbClr val="000000"/>
                </a:solidFill>
                <a:latin typeface="Menlo-Regular" charset="0"/>
              </a:rPr>
              <a:t>11:58:33.482 </a:t>
            </a:r>
            <a:r>
              <a:rPr lang="de-DE" sz="9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9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sending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lie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 in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TwoWay</a:t>
            </a:r>
            <a:endParaRPr lang="de-DE" sz="9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de-DE" sz="900" dirty="0">
                <a:solidFill>
                  <a:srgbClr val="000000"/>
                </a:solidFill>
                <a:latin typeface="Menlo-Regular" charset="0"/>
              </a:rPr>
              <a:t>     </a:t>
            </a:r>
            <a:r>
              <a:rPr lang="de-DE" sz="90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900" dirty="0">
                <a:solidFill>
                  <a:srgbClr val="000000"/>
                </a:solidFill>
                <a:latin typeface="Menlo-Regular" charset="0"/>
              </a:rPr>
              <a:t>11:58:33.487 </a:t>
            </a:r>
            <a:r>
              <a:rPr lang="de-DE" sz="9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9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rcvd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 LIE</a:t>
            </a:r>
            <a:endParaRPr lang="de-DE" sz="9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de-DE" sz="900" dirty="0">
                <a:solidFill>
                  <a:srgbClr val="000000"/>
                </a:solidFill>
                <a:latin typeface="Menlo-Regular" charset="0"/>
              </a:rPr>
              <a:t>    </a:t>
            </a:r>
            <a:r>
              <a:rPr lang="de-DE" sz="90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900" dirty="0">
                <a:solidFill>
                  <a:srgbClr val="000000"/>
                </a:solidFill>
                <a:latin typeface="Menlo-Regular" charset="0"/>
              </a:rPr>
              <a:t>11:58:33.487 </a:t>
            </a:r>
            <a:r>
              <a:rPr lang="de-DE" sz="9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9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received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reflection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first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 time,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rebuild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 packet</a:t>
            </a:r>
            <a:endParaRPr lang="de-DE" sz="9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900" dirty="0">
                <a:solidFill>
                  <a:srgbClr val="000000"/>
                </a:solidFill>
                <a:latin typeface="Menlo-Regular" charset="0"/>
              </a:rPr>
              <a:t>    </a:t>
            </a:r>
            <a:r>
              <a:rPr lang="en-US" sz="90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900" dirty="0">
                <a:solidFill>
                  <a:srgbClr val="000000"/>
                </a:solidFill>
                <a:latin typeface="Menlo-Regular" charset="0"/>
              </a:rPr>
              <a:t>11:58:33.487 </a:t>
            </a:r>
            <a:r>
              <a:rPr lang="en-US" sz="9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9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900" b="1" dirty="0" err="1">
                <a:solidFill>
                  <a:srgbClr val="000000"/>
                </a:solidFill>
                <a:latin typeface="Menlo-Bold" charset="0"/>
              </a:rPr>
              <a:t>addjacency</a:t>
            </a:r>
            <a:r>
              <a:rPr lang="en-US" sz="900" b="1" dirty="0">
                <a:solidFill>
                  <a:srgbClr val="000000"/>
                </a:solidFill>
                <a:latin typeface="Menlo-Bold" charset="0"/>
              </a:rPr>
              <a:t> 3-way up</a:t>
            </a:r>
            <a:endParaRPr lang="en-US" sz="9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900" dirty="0">
                <a:solidFill>
                  <a:srgbClr val="000000"/>
                </a:solidFill>
                <a:latin typeface="Menlo-Regular" charset="0"/>
              </a:rPr>
              <a:t>    </a:t>
            </a:r>
            <a:r>
              <a:rPr lang="en-US" sz="90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900" dirty="0">
                <a:solidFill>
                  <a:srgbClr val="000000"/>
                </a:solidFill>
                <a:latin typeface="Menlo-Regular" charset="0"/>
              </a:rPr>
              <a:t>11:58:33.487 </a:t>
            </a:r>
            <a:r>
              <a:rPr lang="en-US" sz="9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9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900" b="1" dirty="0">
                <a:solidFill>
                  <a:srgbClr val="000000"/>
                </a:solidFill>
                <a:latin typeface="Menlo-Bold" charset="0"/>
              </a:rPr>
              <a:t>hat changed: Some(24)</a:t>
            </a:r>
            <a:endParaRPr lang="en-US" sz="9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900" dirty="0">
                <a:solidFill>
                  <a:srgbClr val="000000"/>
                </a:solidFill>
                <a:latin typeface="Menlo-Regular" charset="0"/>
              </a:rPr>
              <a:t>    </a:t>
            </a:r>
            <a:r>
              <a:rPr lang="en-US" sz="90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900" dirty="0">
                <a:solidFill>
                  <a:srgbClr val="000000"/>
                </a:solidFill>
                <a:latin typeface="Menlo-Regular" charset="0"/>
              </a:rPr>
              <a:t>11:58:34.517 </a:t>
            </a:r>
            <a:r>
              <a:rPr lang="en-US" sz="9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9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900" b="1" dirty="0">
                <a:solidFill>
                  <a:srgbClr val="000000"/>
                </a:solidFill>
                <a:latin typeface="Menlo-Bold" charset="0"/>
              </a:rPr>
              <a:t>rebuilding lie packet </a:t>
            </a:r>
            <a:r>
              <a:rPr lang="en-US" sz="900" b="1" dirty="0" err="1">
                <a:solidFill>
                  <a:srgbClr val="000000"/>
                </a:solidFill>
                <a:latin typeface="Menlo-Bold" charset="0"/>
              </a:rPr>
              <a:t>mylevel</a:t>
            </a:r>
            <a:r>
              <a:rPr lang="en-US" sz="900" b="1" dirty="0">
                <a:solidFill>
                  <a:srgbClr val="000000"/>
                </a:solidFill>
                <a:latin typeface="Menlo-Bold" charset="0"/>
              </a:rPr>
              <a:t>: Some(23) </a:t>
            </a:r>
            <a:r>
              <a:rPr lang="en-US" sz="900" b="1" dirty="0" err="1">
                <a:solidFill>
                  <a:srgbClr val="000000"/>
                </a:solidFill>
                <a:latin typeface="Menlo-Bold" charset="0"/>
              </a:rPr>
              <a:t>hals</a:t>
            </a:r>
            <a:r>
              <a:rPr lang="en-US" sz="900" b="1" dirty="0">
                <a:solidFill>
                  <a:srgbClr val="000000"/>
                </a:solidFill>
                <a:latin typeface="Menlo-Bold" charset="0"/>
              </a:rPr>
              <a:t>: {22, 21} </a:t>
            </a:r>
            <a:r>
              <a:rPr lang="en-US" sz="900" b="1" dirty="0" err="1">
                <a:solidFill>
                  <a:srgbClr val="000000"/>
                </a:solidFill>
                <a:latin typeface="Menlo-Bold" charset="0"/>
              </a:rPr>
              <a:t>not_an_offer</a:t>
            </a:r>
            <a:r>
              <a:rPr lang="en-US" sz="900" b="1" dirty="0">
                <a:solidFill>
                  <a:srgbClr val="000000"/>
                </a:solidFill>
                <a:latin typeface="Menlo-Bold" charset="0"/>
              </a:rPr>
              <a:t>: true</a:t>
            </a:r>
            <a:endParaRPr lang="en-US" sz="9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de-DE" sz="900" dirty="0">
                <a:solidFill>
                  <a:srgbClr val="000000"/>
                </a:solidFill>
                <a:latin typeface="Menlo-Regular" charset="0"/>
              </a:rPr>
              <a:t>     </a:t>
            </a:r>
            <a:r>
              <a:rPr lang="de-DE" sz="90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900" dirty="0">
                <a:solidFill>
                  <a:srgbClr val="000000"/>
                </a:solidFill>
                <a:latin typeface="Menlo-Regular" charset="0"/>
              </a:rPr>
              <a:t>11:58:34.517 </a:t>
            </a:r>
            <a:r>
              <a:rPr lang="de-DE" sz="9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9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sending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lie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 in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ThreeWay</a:t>
            </a:r>
            <a:endParaRPr lang="de-DE" sz="90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de-DE" sz="900" dirty="0">
                <a:solidFill>
                  <a:srgbClr val="000000"/>
                </a:solidFill>
                <a:latin typeface="Menlo-Regular" charset="0"/>
              </a:rPr>
              <a:t>     </a:t>
            </a:r>
            <a:r>
              <a:rPr lang="de-DE" sz="90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900" dirty="0">
                <a:solidFill>
                  <a:srgbClr val="000000"/>
                </a:solidFill>
                <a:latin typeface="Menlo-Regular" charset="0"/>
              </a:rPr>
              <a:t>11:58:34.518 </a:t>
            </a:r>
            <a:r>
              <a:rPr lang="de-DE" sz="90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90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900" b="1" dirty="0" err="1">
                <a:solidFill>
                  <a:srgbClr val="000000"/>
                </a:solidFill>
                <a:latin typeface="Menlo-Bold" charset="0"/>
              </a:rPr>
              <a:t>rcvd</a:t>
            </a:r>
            <a:r>
              <a:rPr lang="de-DE" sz="900" b="1" dirty="0">
                <a:solidFill>
                  <a:srgbClr val="000000"/>
                </a:solidFill>
                <a:latin typeface="Menlo-Bold" charset="0"/>
              </a:rPr>
              <a:t> </a:t>
            </a:r>
            <a:r>
              <a:rPr lang="de-DE" sz="900" b="1" dirty="0" smtClean="0">
                <a:solidFill>
                  <a:srgbClr val="000000"/>
                </a:solidFill>
                <a:latin typeface="Menlo-Bold" charset="0"/>
              </a:rPr>
              <a:t>LIE</a:t>
            </a:r>
            <a:endParaRPr lang="de-DE" sz="900" dirty="0">
              <a:solidFill>
                <a:srgbClr val="000000"/>
              </a:solidFill>
              <a:latin typeface="Menlo-Regular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64644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ZTP Flow Leaf111-Node111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RIFT WG Interim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US" smtClean="0"/>
              <a:t>May-2018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C574CD5-5407-47BA-A384-6E7607257A0F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43001"/>
            <a:ext cx="9144000" cy="5102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359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6425" cy="715962"/>
          </a:xfrm>
        </p:spPr>
        <p:txBody>
          <a:bodyPr/>
          <a:lstStyle/>
          <a:p>
            <a:r>
              <a:rPr lang="en-US" dirty="0" smtClean="0"/>
              <a:t>ZTP Flow Leaf111-Node111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RIFT WG Interim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US" smtClean="0"/>
              <a:t>May-2018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C574CD5-5407-47BA-A384-6E7607257A0F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12712" y="1295400"/>
            <a:ext cx="8878888" cy="5093702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peer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: if_111_21-&gt;0.0.0.0:20004</a:t>
            </a:r>
          </a:p>
          <a:p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 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nodeid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: node_111</a:t>
            </a:r>
          </a:p>
          <a:p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  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subsystem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: lies</a:t>
            </a:r>
          </a:p>
          <a:p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   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extensive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: </a:t>
            </a:r>
            <a:r>
              <a:rPr lang="en-US" sz="650" dirty="0" err="1">
                <a:solidFill>
                  <a:srgbClr val="000000"/>
                </a:solidFill>
                <a:latin typeface="Menlo-Regular" charset="0"/>
              </a:rPr>
              <a:t>fsm</a:t>
            </a:r>
            <a:endParaRPr lang="en-US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dirty="0" smtClean="0">
                <a:solidFill>
                  <a:srgbClr val="000000"/>
                </a:solidFill>
                <a:latin typeface="Menlo-Regular" charset="0"/>
              </a:rPr>
              <a:t>    12:49:51.591 </a:t>
            </a:r>
            <a:r>
              <a:rPr lang="en-US" sz="650" dirty="0" smtClean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65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b="1" dirty="0" smtClean="0">
                <a:solidFill>
                  <a:srgbClr val="000000"/>
                </a:solidFill>
                <a:latin typeface="Menlo-Bold" charset="0"/>
              </a:rPr>
              <a:t>FSM if_111_21-&gt;0.0.0.0:20004 processing event </a:t>
            </a:r>
            <a:r>
              <a:rPr lang="en-US" sz="650" b="1" dirty="0" err="1" smtClean="0">
                <a:solidFill>
                  <a:srgbClr val="000000"/>
                </a:solidFill>
                <a:latin typeface="Menlo-Bold" charset="0"/>
              </a:rPr>
              <a:t>LevelChanged</a:t>
            </a:r>
            <a:r>
              <a:rPr lang="en-US" sz="650" b="1" dirty="0" smtClean="0">
                <a:solidFill>
                  <a:srgbClr val="000000"/>
                </a:solidFill>
                <a:latin typeface="Menlo-Bold" charset="0"/>
              </a:rPr>
              <a:t>/</a:t>
            </a:r>
            <a:r>
              <a:rPr lang="en-US" sz="650" b="1" dirty="0" err="1" smtClean="0">
                <a:solidFill>
                  <a:srgbClr val="000000"/>
                </a:solidFill>
                <a:latin typeface="Menlo-Bold" charset="0"/>
              </a:rPr>
              <a:t>OneWay</a:t>
            </a:r>
            <a:endParaRPr lang="en-US" sz="650" dirty="0" smtClean="0">
              <a:solidFill>
                <a:srgbClr val="000000"/>
              </a:solidFill>
              <a:latin typeface="Menlo-Regular" charset="0"/>
            </a:endParaRPr>
          </a:p>
          <a:p>
            <a:r>
              <a:rPr lang="de-DE" sz="650" dirty="0" smtClean="0">
                <a:solidFill>
                  <a:srgbClr val="000000"/>
                </a:solidFill>
                <a:latin typeface="Menlo-Regular" charset="0"/>
              </a:rPr>
              <a:t>     </a:t>
            </a:r>
            <a:r>
              <a:rPr lang="de-DE" sz="650" dirty="0">
                <a:solidFill>
                  <a:srgbClr val="000000"/>
                </a:solidFill>
                <a:latin typeface="Menlo-Regular" charset="0"/>
              </a:rPr>
              <a:t>12:49:51.591 </a:t>
            </a:r>
            <a:r>
              <a:rPr lang="de-DE" sz="65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level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changed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: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Some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(21)</a:t>
            </a:r>
            <a:endParaRPr lang="de-DE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    </a:t>
            </a:r>
            <a:r>
              <a:rPr lang="en-US" sz="65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12:49:51.592 </a:t>
            </a:r>
            <a:r>
              <a:rPr lang="en-US" sz="65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FSM if_111_21-&gt;0.0.0.0:20004 moving machine to 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OneWay</a:t>
            </a:r>
            <a:endParaRPr lang="en-US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    </a:t>
            </a:r>
            <a:r>
              <a:rPr lang="en-US" sz="65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12:49:51.592 </a:t>
            </a:r>
            <a:r>
              <a:rPr lang="en-US" sz="65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FSM if_111_21-&gt;0.0.0.0:20004 processing event 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HALChanged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/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OneWay</a:t>
            </a:r>
            <a:endParaRPr lang="en-US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de-DE" sz="650" dirty="0">
                <a:solidFill>
                  <a:srgbClr val="000000"/>
                </a:solidFill>
                <a:latin typeface="Menlo-Regular" charset="0"/>
              </a:rPr>
              <a:t>    </a:t>
            </a:r>
            <a:r>
              <a:rPr lang="de-DE" sz="65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650" dirty="0">
                <a:solidFill>
                  <a:srgbClr val="000000"/>
                </a:solidFill>
                <a:latin typeface="Menlo-Regular" charset="0"/>
              </a:rPr>
              <a:t>12:49:51.592 </a:t>
            </a:r>
            <a:r>
              <a:rPr lang="de-DE" sz="65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hal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changed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: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Some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(22)</a:t>
            </a:r>
            <a:endParaRPr lang="de-DE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    </a:t>
            </a:r>
            <a:r>
              <a:rPr lang="en-US" sz="65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12:49:51.592 </a:t>
            </a:r>
            <a:r>
              <a:rPr lang="en-US" sz="65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FSM if_111_21-&gt;0.0.0.0:20004 moving machine to 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OneWay</a:t>
            </a:r>
            <a:endParaRPr lang="en-US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    </a:t>
            </a:r>
            <a:r>
              <a:rPr lang="en-US" sz="65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12:49:51.592 </a:t>
            </a:r>
            <a:r>
              <a:rPr lang="en-US" sz="65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FSM if_111_21-&gt;0.0.0.0:20004 processing event 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HALSChanged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/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OneWay</a:t>
            </a:r>
            <a:endParaRPr lang="en-US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de-DE" sz="650" dirty="0">
                <a:solidFill>
                  <a:srgbClr val="000000"/>
                </a:solidFill>
                <a:latin typeface="Menlo-Regular" charset="0"/>
              </a:rPr>
              <a:t>    </a:t>
            </a:r>
            <a:r>
              <a:rPr lang="de-DE" sz="65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650" dirty="0">
                <a:solidFill>
                  <a:srgbClr val="000000"/>
                </a:solidFill>
                <a:latin typeface="Menlo-Regular" charset="0"/>
              </a:rPr>
              <a:t>12:49:51.592 </a:t>
            </a:r>
            <a:r>
              <a:rPr lang="de-DE" sz="65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hal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systems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changed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: {1112}</a:t>
            </a:r>
            <a:endParaRPr lang="de-DE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    </a:t>
            </a:r>
            <a:r>
              <a:rPr lang="en-US" sz="65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12:49:51.592 </a:t>
            </a:r>
            <a:r>
              <a:rPr lang="en-US" sz="65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FSM if_111_21-&gt;0.0.0.0:20004 moving machine to 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OneWay</a:t>
            </a:r>
            <a:endParaRPr lang="en-US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    </a:t>
            </a:r>
            <a:r>
              <a:rPr lang="en-US" sz="65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12:49:51.592 </a:t>
            </a:r>
            <a:r>
              <a:rPr lang="en-US" sz="65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FSM if_111_21-&gt;0.0.0.0:20004 processing event 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SendLie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/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OneWay</a:t>
            </a:r>
            <a:endParaRPr lang="en-US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   </a:t>
            </a:r>
            <a:r>
              <a:rPr lang="en-US" sz="65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12:49:51.592 </a:t>
            </a:r>
            <a:r>
              <a:rPr lang="en-US" sz="65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rebuilding lie packet 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mylevel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: Some(21) 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hals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: {1112} 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not_an_offer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: false</a:t>
            </a:r>
            <a:endParaRPr lang="en-US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   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extensive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: lies</a:t>
            </a:r>
          </a:p>
          <a:p>
            <a:r>
              <a:rPr lang="de-DE" sz="650" dirty="0">
                <a:solidFill>
                  <a:srgbClr val="000000"/>
                </a:solidFill>
                <a:latin typeface="Menlo-Regular" charset="0"/>
              </a:rPr>
              <a:t>     </a:t>
            </a:r>
            <a:r>
              <a:rPr lang="de-DE" sz="65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650" dirty="0">
                <a:solidFill>
                  <a:srgbClr val="000000"/>
                </a:solidFill>
                <a:latin typeface="Menlo-Regular" charset="0"/>
              </a:rPr>
              <a:t>12:49:51.592 </a:t>
            </a:r>
            <a:r>
              <a:rPr lang="de-DE" sz="65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sending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lie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 in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OneWay</a:t>
            </a:r>
            <a:endParaRPr lang="de-DE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de-DE" sz="650" dirty="0">
                <a:solidFill>
                  <a:srgbClr val="000000"/>
                </a:solidFill>
                <a:latin typeface="Menlo-Regular" charset="0"/>
              </a:rPr>
              <a:t>    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extensive</a:t>
            </a:r>
            <a:r>
              <a:rPr lang="de-DE" sz="650" dirty="0">
                <a:solidFill>
                  <a:srgbClr val="000000"/>
                </a:solidFill>
                <a:latin typeface="Menlo-Regular" charset="0"/>
              </a:rPr>
              <a:t>: </a:t>
            </a:r>
            <a:r>
              <a:rPr lang="de-DE" sz="650" dirty="0" err="1">
                <a:solidFill>
                  <a:srgbClr val="000000"/>
                </a:solidFill>
                <a:latin typeface="Menlo-Regular" charset="0"/>
              </a:rPr>
              <a:t>fsm</a:t>
            </a:r>
            <a:endParaRPr lang="de-DE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    </a:t>
            </a:r>
            <a:r>
              <a:rPr lang="en-US" sz="65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12:49:51.593 </a:t>
            </a:r>
            <a:r>
              <a:rPr lang="en-US" sz="65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FSM if_111_21-&gt;0.0.0.0:20004 moving machine to 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OneWay</a:t>
            </a:r>
            <a:endParaRPr lang="en-US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650" dirty="0" smtClean="0">
                <a:solidFill>
                  <a:srgbClr val="000000"/>
                </a:solidFill>
                <a:latin typeface="Menlo-Regular" charset="0"/>
              </a:rPr>
              <a:t>      12:49:51.593 </a:t>
            </a:r>
            <a:r>
              <a:rPr lang="en-US" sz="650" dirty="0" smtClean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65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b="1" dirty="0" smtClean="0">
                <a:solidFill>
                  <a:srgbClr val="000000"/>
                </a:solidFill>
                <a:latin typeface="Menlo-Bold" charset="0"/>
              </a:rPr>
              <a:t>FSM if_111_21-&gt;0.0.0.0:20004 processing event </a:t>
            </a:r>
            <a:r>
              <a:rPr lang="en-US" sz="650" b="1" dirty="0" err="1" smtClean="0">
                <a:solidFill>
                  <a:srgbClr val="000000"/>
                </a:solidFill>
                <a:latin typeface="Menlo-Bold" charset="0"/>
              </a:rPr>
              <a:t>LevelChanged</a:t>
            </a:r>
            <a:r>
              <a:rPr lang="en-US" sz="650" b="1" dirty="0" smtClean="0">
                <a:solidFill>
                  <a:srgbClr val="000000"/>
                </a:solidFill>
                <a:latin typeface="Menlo-Bold" charset="0"/>
              </a:rPr>
              <a:t>/</a:t>
            </a:r>
            <a:r>
              <a:rPr lang="en-US" sz="650" b="1" dirty="0" err="1" smtClean="0">
                <a:solidFill>
                  <a:srgbClr val="000000"/>
                </a:solidFill>
                <a:latin typeface="Menlo-Bold" charset="0"/>
              </a:rPr>
              <a:t>OneWay</a:t>
            </a:r>
            <a:endParaRPr lang="en-US" sz="650" dirty="0" smtClean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650" dirty="0" smtClean="0">
                <a:solidFill>
                  <a:srgbClr val="000000"/>
                </a:solidFill>
                <a:latin typeface="Menlo-Regular" charset="0"/>
              </a:rPr>
              <a:t>     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12:49:51.593 </a:t>
            </a:r>
            <a:r>
              <a:rPr lang="en-US" sz="65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level changed: Some(23)</a:t>
            </a:r>
            <a:endParaRPr lang="en-US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    </a:t>
            </a:r>
            <a:r>
              <a:rPr lang="en-US" sz="65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12:49:51.593 </a:t>
            </a:r>
            <a:r>
              <a:rPr lang="en-US" sz="65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FSM if_111_21-&gt;0.0.0.0:20004 moving machine to 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OneWay</a:t>
            </a:r>
            <a:endParaRPr lang="en-US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    </a:t>
            </a:r>
            <a:r>
              <a:rPr lang="en-US" sz="65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12:49:51.593 </a:t>
            </a:r>
            <a:r>
              <a:rPr lang="en-US" sz="65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FSM if_111_21-&gt;0.0.0.0:20004 processing event 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HALChanged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/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OneWay</a:t>
            </a:r>
            <a:endParaRPr lang="en-US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de-DE" sz="650" dirty="0">
                <a:solidFill>
                  <a:srgbClr val="000000"/>
                </a:solidFill>
                <a:latin typeface="Menlo-Regular" charset="0"/>
              </a:rPr>
              <a:t>    </a:t>
            </a:r>
            <a:r>
              <a:rPr lang="de-DE" sz="65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650" dirty="0">
                <a:solidFill>
                  <a:srgbClr val="000000"/>
                </a:solidFill>
                <a:latin typeface="Menlo-Regular" charset="0"/>
              </a:rPr>
              <a:t>12:49:51.593 </a:t>
            </a:r>
            <a:r>
              <a:rPr lang="de-DE" sz="65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hal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changed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: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Some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(24)</a:t>
            </a:r>
            <a:endParaRPr lang="de-DE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    </a:t>
            </a:r>
            <a:r>
              <a:rPr lang="en-US" sz="65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12:49:51.593 </a:t>
            </a:r>
            <a:r>
              <a:rPr lang="en-US" sz="65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FSM if_111_21-&gt;0.0.0.0:20004 moving machine to 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OneWay</a:t>
            </a:r>
            <a:endParaRPr lang="en-US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    </a:t>
            </a:r>
            <a:r>
              <a:rPr lang="en-US" sz="65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12:49:51.593 </a:t>
            </a:r>
            <a:r>
              <a:rPr lang="en-US" sz="65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FSM if_111_21-&gt;0.0.0.0:20004 processing event 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HALSChanged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/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OneWay</a:t>
            </a:r>
            <a:endParaRPr lang="en-US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de-DE" sz="650" dirty="0">
                <a:solidFill>
                  <a:srgbClr val="000000"/>
                </a:solidFill>
                <a:latin typeface="Menlo-Regular" charset="0"/>
              </a:rPr>
              <a:t>    </a:t>
            </a:r>
            <a:r>
              <a:rPr lang="de-DE" sz="65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650" dirty="0">
                <a:solidFill>
                  <a:srgbClr val="000000"/>
                </a:solidFill>
                <a:latin typeface="Menlo-Regular" charset="0"/>
              </a:rPr>
              <a:t>12:49:51.593 </a:t>
            </a:r>
            <a:r>
              <a:rPr lang="de-DE" sz="65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hal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systems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changed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: {22}</a:t>
            </a:r>
            <a:endParaRPr lang="de-DE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    </a:t>
            </a:r>
            <a:r>
              <a:rPr lang="en-US" sz="65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12:49:51.593 </a:t>
            </a:r>
            <a:r>
              <a:rPr lang="en-US" sz="65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FSM if_111_21-&gt;0.0.0.0:20004 moving machine to 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OneWay</a:t>
            </a:r>
            <a:endParaRPr lang="en-US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    </a:t>
            </a:r>
            <a:r>
              <a:rPr lang="en-US" sz="65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12:49:51.593 </a:t>
            </a:r>
            <a:r>
              <a:rPr lang="en-US" sz="65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FSM if_111_21-&gt;0.0.0.0:20004 processing event 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SendLie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/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OneWay</a:t>
            </a:r>
            <a:endParaRPr lang="en-US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   </a:t>
            </a:r>
            <a:r>
              <a:rPr lang="en-US" sz="65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12:49:51.593 </a:t>
            </a:r>
            <a:r>
              <a:rPr lang="en-US" sz="65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rebuilding lie packet 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mylevel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: Some(23) 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hals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: {22} 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not_an_offer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: false</a:t>
            </a:r>
            <a:endParaRPr lang="en-US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   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extensive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: lies</a:t>
            </a:r>
          </a:p>
          <a:p>
            <a:r>
              <a:rPr lang="de-DE" sz="650" dirty="0">
                <a:solidFill>
                  <a:srgbClr val="000000"/>
                </a:solidFill>
                <a:latin typeface="Menlo-Regular" charset="0"/>
              </a:rPr>
              <a:t>     </a:t>
            </a:r>
            <a:r>
              <a:rPr lang="de-DE" sz="65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650" dirty="0">
                <a:solidFill>
                  <a:srgbClr val="000000"/>
                </a:solidFill>
                <a:latin typeface="Menlo-Regular" charset="0"/>
              </a:rPr>
              <a:t>12:49:51.593 </a:t>
            </a:r>
            <a:r>
              <a:rPr lang="de-DE" sz="65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sending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lie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 in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OneWay</a:t>
            </a:r>
            <a:endParaRPr lang="de-DE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de-DE" sz="650" dirty="0">
                <a:solidFill>
                  <a:srgbClr val="000000"/>
                </a:solidFill>
                <a:latin typeface="Menlo-Regular" charset="0"/>
              </a:rPr>
              <a:t>    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extensive</a:t>
            </a:r>
            <a:r>
              <a:rPr lang="de-DE" sz="650" dirty="0">
                <a:solidFill>
                  <a:srgbClr val="000000"/>
                </a:solidFill>
                <a:latin typeface="Menlo-Regular" charset="0"/>
              </a:rPr>
              <a:t>: </a:t>
            </a:r>
            <a:r>
              <a:rPr lang="de-DE" sz="650" dirty="0" err="1">
                <a:solidFill>
                  <a:srgbClr val="000000"/>
                </a:solidFill>
                <a:latin typeface="Menlo-Regular" charset="0"/>
              </a:rPr>
              <a:t>fsm</a:t>
            </a:r>
            <a:endParaRPr lang="de-DE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    </a:t>
            </a:r>
            <a:r>
              <a:rPr lang="en-US" sz="65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12:49:51.594 </a:t>
            </a:r>
            <a:r>
              <a:rPr lang="en-US" sz="65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FSM if_111_21-&gt;0.0.0.0:20004 moving machine to 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OneWay</a:t>
            </a:r>
            <a:endParaRPr lang="en-US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650" dirty="0" smtClean="0">
                <a:solidFill>
                  <a:srgbClr val="000000"/>
                </a:solidFill>
                <a:latin typeface="Menlo-Regular" charset="0"/>
              </a:rPr>
              <a:t>      12:49:51.594 </a:t>
            </a:r>
            <a:r>
              <a:rPr lang="en-US" sz="650" dirty="0" smtClean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65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b="1" dirty="0" smtClean="0">
                <a:solidFill>
                  <a:srgbClr val="000000"/>
                </a:solidFill>
                <a:latin typeface="Menlo-Bold" charset="0"/>
              </a:rPr>
              <a:t>FSM if_111_21-&gt;0.0.0.0:20004 processing event </a:t>
            </a:r>
            <a:r>
              <a:rPr lang="en-US" sz="650" b="1" dirty="0" err="1" smtClean="0">
                <a:solidFill>
                  <a:srgbClr val="000000"/>
                </a:solidFill>
                <a:latin typeface="Menlo-Bold" charset="0"/>
              </a:rPr>
              <a:t>LieRcvd</a:t>
            </a:r>
            <a:r>
              <a:rPr lang="en-US" sz="650" b="1" dirty="0" smtClean="0">
                <a:solidFill>
                  <a:srgbClr val="000000"/>
                </a:solidFill>
                <a:latin typeface="Menlo-Bold" charset="0"/>
              </a:rPr>
              <a:t>/</a:t>
            </a:r>
            <a:r>
              <a:rPr lang="en-US" sz="650" b="1" dirty="0" err="1" smtClean="0">
                <a:solidFill>
                  <a:srgbClr val="000000"/>
                </a:solidFill>
                <a:latin typeface="Menlo-Bold" charset="0"/>
              </a:rPr>
              <a:t>OneWay</a:t>
            </a:r>
            <a:endParaRPr lang="en-US" sz="650" dirty="0" smtClean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650" dirty="0" smtClean="0">
                <a:solidFill>
                  <a:srgbClr val="000000"/>
                </a:solidFill>
                <a:latin typeface="Menlo-Regular" charset="0"/>
              </a:rPr>
              <a:t>    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extensive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: lies</a:t>
            </a:r>
          </a:p>
          <a:p>
            <a:r>
              <a:rPr lang="de-DE" sz="650" dirty="0">
                <a:solidFill>
                  <a:srgbClr val="000000"/>
                </a:solidFill>
                <a:latin typeface="Menlo-Regular" charset="0"/>
              </a:rPr>
              <a:t>     </a:t>
            </a:r>
            <a:r>
              <a:rPr lang="de-DE" sz="65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650" dirty="0">
                <a:solidFill>
                  <a:srgbClr val="000000"/>
                </a:solidFill>
                <a:latin typeface="Menlo-Regular" charset="0"/>
              </a:rPr>
              <a:t>12:49:51.594 </a:t>
            </a:r>
            <a:r>
              <a:rPr lang="de-DE" sz="65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rcvd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 LIE</a:t>
            </a:r>
            <a:endParaRPr lang="de-DE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de-DE" sz="650" dirty="0">
                <a:solidFill>
                  <a:srgbClr val="000000"/>
                </a:solidFill>
                <a:latin typeface="Menlo-Regular" charset="0"/>
              </a:rPr>
              <a:t>    </a:t>
            </a:r>
            <a:r>
              <a:rPr lang="de-DE" sz="65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650" dirty="0">
                <a:solidFill>
                  <a:srgbClr val="000000"/>
                </a:solidFill>
                <a:latin typeface="Menlo-Regular" charset="0"/>
              </a:rPr>
              <a:t>12:49:51.594 </a:t>
            </a:r>
            <a:r>
              <a:rPr lang="de-DE" sz="65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change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neighbor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: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new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AsyncObjectRef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 {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id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: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UniqueSystemID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(2147484236),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object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: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Mutex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 {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data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: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Neighbor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 {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id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: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UniqueSystemID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(2147484236),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systemid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: 21,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flood_address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: V4(127.0.0.1:20003),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name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: None,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level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: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Some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(24),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cost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: 1,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bandwidth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: 100,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holdtime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: Duration {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secs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: 3,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nanos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: 0 },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remote_linkid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: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Some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(4120),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local_linkid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: 4096,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pod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: None,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nonce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: None,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capabilities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: None,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not_a_ztp_offer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: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false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 } } } vs. last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seen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 None</a:t>
            </a:r>
            <a:endParaRPr lang="de-DE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de-DE" sz="650" dirty="0">
                <a:solidFill>
                  <a:srgbClr val="000000"/>
                </a:solidFill>
                <a:latin typeface="Menlo-Regular" charset="0"/>
              </a:rPr>
              <a:t>    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extensive</a:t>
            </a:r>
            <a:r>
              <a:rPr lang="de-DE" sz="650" dirty="0">
                <a:solidFill>
                  <a:srgbClr val="000000"/>
                </a:solidFill>
                <a:latin typeface="Menlo-Regular" charset="0"/>
              </a:rPr>
              <a:t>: </a:t>
            </a:r>
            <a:r>
              <a:rPr lang="de-DE" sz="650" dirty="0" err="1">
                <a:solidFill>
                  <a:srgbClr val="000000"/>
                </a:solidFill>
                <a:latin typeface="Menlo-Regular" charset="0"/>
              </a:rPr>
              <a:t>fsm</a:t>
            </a:r>
            <a:endParaRPr lang="de-DE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    </a:t>
            </a:r>
            <a:r>
              <a:rPr lang="en-US" sz="65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12:49:51.594 </a:t>
            </a:r>
            <a:r>
              <a:rPr lang="en-US" sz="65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FSM if_111_21-&gt;0.0.0.0:20004 moving machine to 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OneWay</a:t>
            </a:r>
            <a:endParaRPr lang="en-US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    </a:t>
            </a:r>
            <a:r>
              <a:rPr lang="en-US" sz="65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12:49:51.594 </a:t>
            </a:r>
            <a:r>
              <a:rPr lang="en-US" sz="65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FSM if_111_21-&gt;0.0.0.0:20004 processing event 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UpdateZTPOffer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/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OneWay</a:t>
            </a:r>
            <a:endParaRPr lang="en-US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    </a:t>
            </a:r>
            <a:r>
              <a:rPr lang="en-US" sz="65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12:49:51.594 </a:t>
            </a:r>
            <a:r>
              <a:rPr lang="en-US" sz="65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FSM if_111_21-&gt;0.0.0.0:20004 moving machine to 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OneWay</a:t>
            </a:r>
            <a:endParaRPr lang="en-US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    </a:t>
            </a:r>
            <a:r>
              <a:rPr lang="en-US" sz="65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12:49:51.594 </a:t>
            </a:r>
            <a:r>
              <a:rPr lang="en-US" sz="65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FSM if_111_21-&gt;0.0.0.0:20004 processing event 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NewNeighbor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/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OneWay</a:t>
            </a:r>
            <a:endParaRPr lang="en-US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    </a:t>
            </a:r>
            <a:r>
              <a:rPr lang="en-US" sz="65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12:49:51.594 </a:t>
            </a:r>
            <a:r>
              <a:rPr lang="en-US" sz="65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FSM if_111_21-&gt;0.0.0.0:20004 moving machine to 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TwoWay</a:t>
            </a:r>
            <a:endParaRPr lang="en-US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    </a:t>
            </a:r>
            <a:r>
              <a:rPr lang="en-US" sz="65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12:49:51.594 </a:t>
            </a:r>
            <a:r>
              <a:rPr lang="en-US" sz="65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FSM if_111_21-&gt;0.0.0.0:20004 processing event 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SendLie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/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TwoWay</a:t>
            </a:r>
            <a:endParaRPr lang="en-US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   </a:t>
            </a:r>
            <a:r>
              <a:rPr lang="en-US" sz="65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12:49:51.594 </a:t>
            </a:r>
            <a:r>
              <a:rPr lang="en-US" sz="65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rebuilding lie packet 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mylevel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: Some(23) 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hals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: {22} 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not_an_offer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: false</a:t>
            </a:r>
            <a:endParaRPr lang="en-US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   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extensive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: lies</a:t>
            </a:r>
          </a:p>
          <a:p>
            <a:r>
              <a:rPr lang="de-DE" sz="650" dirty="0">
                <a:solidFill>
                  <a:srgbClr val="000000"/>
                </a:solidFill>
                <a:latin typeface="Menlo-Regular" charset="0"/>
              </a:rPr>
              <a:t>     </a:t>
            </a:r>
            <a:r>
              <a:rPr lang="de-DE" sz="65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650" dirty="0">
                <a:solidFill>
                  <a:srgbClr val="000000"/>
                </a:solidFill>
                <a:latin typeface="Menlo-Regular" charset="0"/>
              </a:rPr>
              <a:t>12:49:51.594 </a:t>
            </a:r>
            <a:r>
              <a:rPr lang="de-DE" sz="65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sending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lie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 in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TwoWay</a:t>
            </a:r>
            <a:endParaRPr lang="de-DE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de-DE" sz="650" dirty="0">
                <a:solidFill>
                  <a:srgbClr val="000000"/>
                </a:solidFill>
                <a:latin typeface="Menlo-Regular" charset="0"/>
              </a:rPr>
              <a:t>    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extensive</a:t>
            </a:r>
            <a:r>
              <a:rPr lang="de-DE" sz="650" dirty="0">
                <a:solidFill>
                  <a:srgbClr val="000000"/>
                </a:solidFill>
                <a:latin typeface="Menlo-Regular" charset="0"/>
              </a:rPr>
              <a:t>: </a:t>
            </a:r>
            <a:r>
              <a:rPr lang="de-DE" sz="650" dirty="0" err="1">
                <a:solidFill>
                  <a:srgbClr val="000000"/>
                </a:solidFill>
                <a:latin typeface="Menlo-Regular" charset="0"/>
              </a:rPr>
              <a:t>fsm</a:t>
            </a:r>
            <a:endParaRPr lang="de-DE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    </a:t>
            </a:r>
            <a:r>
              <a:rPr lang="en-US" sz="65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12:49:51.594 </a:t>
            </a:r>
            <a:r>
              <a:rPr lang="en-US" sz="65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FSM if_111_21-&gt;0.0.0.0:20004 moving machine to 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TwoWay</a:t>
            </a:r>
            <a:endParaRPr lang="en-US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    </a:t>
            </a:r>
            <a:r>
              <a:rPr lang="en-US" sz="65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12:49:51.594 </a:t>
            </a:r>
            <a:r>
              <a:rPr lang="en-US" sz="65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FSM if_111_21-&gt;0.0.0.0:20004 adding 2 events</a:t>
            </a:r>
            <a:endParaRPr lang="en-US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    </a:t>
            </a:r>
            <a:r>
              <a:rPr lang="en-US" sz="65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12:49:51.594 </a:t>
            </a:r>
            <a:r>
              <a:rPr lang="en-US" sz="65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FSM if_111_21-&gt;0.0.0.0:20004 processing event 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HATChanged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/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TwoWay</a:t>
            </a:r>
            <a:endParaRPr lang="en-US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de-DE" sz="650" dirty="0">
                <a:solidFill>
                  <a:srgbClr val="000000"/>
                </a:solidFill>
                <a:latin typeface="Menlo-Regular" charset="0"/>
              </a:rPr>
              <a:t>    </a:t>
            </a:r>
            <a:r>
              <a:rPr lang="de-DE" sz="65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650" dirty="0">
                <a:solidFill>
                  <a:srgbClr val="000000"/>
                </a:solidFill>
                <a:latin typeface="Menlo-Regular" charset="0"/>
              </a:rPr>
              <a:t>12:49:51.595 </a:t>
            </a:r>
            <a:r>
              <a:rPr lang="de-DE" sz="65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hat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changed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: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Some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(22)</a:t>
            </a:r>
            <a:endParaRPr lang="de-DE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    </a:t>
            </a:r>
            <a:r>
              <a:rPr lang="en-US" sz="65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12:49:51.595 </a:t>
            </a:r>
            <a:r>
              <a:rPr lang="en-US" sz="65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FSM if_111_21-&gt;0.0.0.0:20004 moving machine to 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TwoWay</a:t>
            </a:r>
            <a:endParaRPr lang="en-US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    </a:t>
            </a:r>
            <a:r>
              <a:rPr lang="en-US" sz="65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12:49:51.595 </a:t>
            </a:r>
            <a:r>
              <a:rPr lang="en-US" sz="65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FSM if_111_21-&gt;0.0.0.0:20004 processing event 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HALSChanged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/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TwoWay</a:t>
            </a:r>
            <a:endParaRPr lang="en-US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de-DE" sz="650" dirty="0">
                <a:solidFill>
                  <a:srgbClr val="000000"/>
                </a:solidFill>
                <a:latin typeface="Menlo-Regular" charset="0"/>
              </a:rPr>
              <a:t>    </a:t>
            </a:r>
            <a:r>
              <a:rPr lang="de-DE" sz="65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650" dirty="0">
                <a:solidFill>
                  <a:srgbClr val="000000"/>
                </a:solidFill>
                <a:latin typeface="Menlo-Regular" charset="0"/>
              </a:rPr>
              <a:t>12:49:51.595 </a:t>
            </a:r>
            <a:r>
              <a:rPr lang="de-DE" sz="65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hal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systems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changed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: {22, 21}</a:t>
            </a:r>
            <a:endParaRPr lang="de-DE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    </a:t>
            </a:r>
            <a:r>
              <a:rPr lang="en-US" sz="65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12:49:51.595 </a:t>
            </a:r>
            <a:r>
              <a:rPr lang="en-US" sz="65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FSM if_111_21-&gt;0.0.0.0:20004 moving machine to </a:t>
            </a:r>
            <a:r>
              <a:rPr lang="en-US" sz="650" b="1" dirty="0" err="1" smtClean="0">
                <a:solidFill>
                  <a:srgbClr val="000000"/>
                </a:solidFill>
                <a:latin typeface="Menlo-Bold" charset="0"/>
              </a:rPr>
              <a:t>TwoWay</a:t>
            </a:r>
            <a:endParaRPr lang="en-US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650" dirty="0" smtClean="0">
                <a:solidFill>
                  <a:srgbClr val="000000"/>
                </a:solidFill>
                <a:latin typeface="Menlo-Regular" charset="0"/>
              </a:rPr>
              <a:t>      12:49:51.596 </a:t>
            </a:r>
            <a:r>
              <a:rPr lang="en-US" sz="65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FSM if_111_21-&gt;0.0.0.0:20004 processing event 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TimerTick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/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TwoWay</a:t>
            </a:r>
            <a:endParaRPr lang="en-US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    </a:t>
            </a:r>
            <a:r>
              <a:rPr lang="en-US" sz="65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12:49:51.596 </a:t>
            </a:r>
            <a:r>
              <a:rPr lang="en-US" sz="65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FSM if_111_21-&gt;0.0.0.0:20004 moving machine to 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TwoWay</a:t>
            </a:r>
            <a:endParaRPr lang="en-US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    </a:t>
            </a:r>
            <a:r>
              <a:rPr lang="en-US" sz="65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12:49:51.596 </a:t>
            </a:r>
            <a:r>
              <a:rPr lang="en-US" sz="65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FSM if_111_21-&gt;0.0.0.0:20004 processing event 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SendLie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/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TwoWay</a:t>
            </a:r>
            <a:endParaRPr lang="en-US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   </a:t>
            </a:r>
            <a:r>
              <a:rPr lang="en-US" sz="65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12:49:51.596 </a:t>
            </a:r>
            <a:r>
              <a:rPr lang="en-US" sz="65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rebuilding lie packet 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mylevel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: Some(23) 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hals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: {22, 21} 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not_an_offer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: true</a:t>
            </a:r>
            <a:endParaRPr lang="en-US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   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extensive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: lies</a:t>
            </a:r>
          </a:p>
          <a:p>
            <a:r>
              <a:rPr lang="de-DE" sz="650" dirty="0">
                <a:solidFill>
                  <a:srgbClr val="000000"/>
                </a:solidFill>
                <a:latin typeface="Menlo-Regular" charset="0"/>
              </a:rPr>
              <a:t>     </a:t>
            </a:r>
            <a:r>
              <a:rPr lang="de-DE" sz="65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650" dirty="0">
                <a:solidFill>
                  <a:srgbClr val="000000"/>
                </a:solidFill>
                <a:latin typeface="Menlo-Regular" charset="0"/>
              </a:rPr>
              <a:t>12:49:51.597 </a:t>
            </a:r>
            <a:r>
              <a:rPr lang="de-DE" sz="65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sending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lie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 in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TwoWay</a:t>
            </a:r>
            <a:endParaRPr lang="de-DE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de-DE" sz="650" dirty="0">
                <a:solidFill>
                  <a:srgbClr val="000000"/>
                </a:solidFill>
                <a:latin typeface="Menlo-Regular" charset="0"/>
              </a:rPr>
              <a:t>    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extensive</a:t>
            </a:r>
            <a:r>
              <a:rPr lang="de-DE" sz="650" dirty="0">
                <a:solidFill>
                  <a:srgbClr val="000000"/>
                </a:solidFill>
                <a:latin typeface="Menlo-Regular" charset="0"/>
              </a:rPr>
              <a:t>: </a:t>
            </a:r>
            <a:r>
              <a:rPr lang="de-DE" sz="650" dirty="0" err="1">
                <a:solidFill>
                  <a:srgbClr val="000000"/>
                </a:solidFill>
                <a:latin typeface="Menlo-Regular" charset="0"/>
              </a:rPr>
              <a:t>fsm</a:t>
            </a:r>
            <a:endParaRPr lang="de-DE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    </a:t>
            </a:r>
            <a:r>
              <a:rPr lang="en-US" sz="65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12:49:51.597 </a:t>
            </a:r>
            <a:r>
              <a:rPr lang="en-US" sz="65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FSM if_111_21-&gt;0.0.0.0:20004 moving machine to 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TwoWay</a:t>
            </a:r>
            <a:endParaRPr lang="en-US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650" dirty="0" smtClean="0">
                <a:solidFill>
                  <a:srgbClr val="000000"/>
                </a:solidFill>
                <a:latin typeface="Menlo-Regular" charset="0"/>
              </a:rPr>
              <a:t>      12:49:51.597 </a:t>
            </a:r>
            <a:r>
              <a:rPr lang="en-US" sz="65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FSM if_111_21-&gt;0.0.0.0:20004 processing event 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LieRcvd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/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TwoWay</a:t>
            </a:r>
            <a:endParaRPr lang="en-US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   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extensive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: lies</a:t>
            </a:r>
          </a:p>
          <a:p>
            <a:r>
              <a:rPr lang="de-DE" sz="650" dirty="0">
                <a:solidFill>
                  <a:srgbClr val="000000"/>
                </a:solidFill>
                <a:latin typeface="Menlo-Regular" charset="0"/>
              </a:rPr>
              <a:t>     </a:t>
            </a:r>
            <a:r>
              <a:rPr lang="de-DE" sz="65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650" dirty="0">
                <a:solidFill>
                  <a:srgbClr val="000000"/>
                </a:solidFill>
                <a:latin typeface="Menlo-Regular" charset="0"/>
              </a:rPr>
              <a:t>12:49:51.597 </a:t>
            </a:r>
            <a:r>
              <a:rPr lang="de-DE" sz="65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rcvd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 LIE</a:t>
            </a:r>
            <a:endParaRPr lang="de-DE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de-DE" sz="650" dirty="0">
                <a:solidFill>
                  <a:srgbClr val="000000"/>
                </a:solidFill>
                <a:latin typeface="Menlo-Regular" charset="0"/>
              </a:rPr>
              <a:t>    </a:t>
            </a:r>
            <a:r>
              <a:rPr lang="de-DE" sz="65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650" dirty="0">
                <a:solidFill>
                  <a:srgbClr val="000000"/>
                </a:solidFill>
                <a:latin typeface="Menlo-Regular" charset="0"/>
              </a:rPr>
              <a:t>12:49:51.597 </a:t>
            </a:r>
            <a:r>
              <a:rPr lang="de-DE" sz="65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de-DE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received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reflection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first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 time, </a:t>
            </a:r>
            <a:r>
              <a:rPr lang="de-DE" sz="650" b="1" dirty="0" err="1">
                <a:solidFill>
                  <a:srgbClr val="000000"/>
                </a:solidFill>
                <a:latin typeface="Menlo-Bold" charset="0"/>
              </a:rPr>
              <a:t>rebuild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 packet</a:t>
            </a:r>
            <a:endParaRPr lang="de-DE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de-DE" sz="650" dirty="0">
                <a:solidFill>
                  <a:srgbClr val="000000"/>
                </a:solidFill>
                <a:latin typeface="Menlo-Regular" charset="0"/>
              </a:rPr>
              <a:t>    </a:t>
            </a:r>
            <a:r>
              <a:rPr lang="de-DE" sz="650" b="1" dirty="0">
                <a:solidFill>
                  <a:srgbClr val="000000"/>
                </a:solidFill>
                <a:latin typeface="Menlo-Bold" charset="0"/>
              </a:rPr>
              <a:t>extensive</a:t>
            </a:r>
            <a:r>
              <a:rPr lang="de-DE" sz="650" dirty="0">
                <a:solidFill>
                  <a:srgbClr val="000000"/>
                </a:solidFill>
                <a:latin typeface="Menlo-Regular" charset="0"/>
              </a:rPr>
              <a:t>: </a:t>
            </a:r>
            <a:r>
              <a:rPr lang="de-DE" sz="650" dirty="0" err="1">
                <a:solidFill>
                  <a:srgbClr val="000000"/>
                </a:solidFill>
                <a:latin typeface="Menlo-Regular" charset="0"/>
              </a:rPr>
              <a:t>fsm</a:t>
            </a:r>
            <a:endParaRPr lang="de-DE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    </a:t>
            </a:r>
            <a:r>
              <a:rPr lang="en-US" sz="65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12:49:51.597 </a:t>
            </a:r>
            <a:r>
              <a:rPr lang="en-US" sz="65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FSM if_111_21-&gt;0.0.0.0:20004 moving machine to 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TwoWay</a:t>
            </a:r>
            <a:endParaRPr lang="en-US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    </a:t>
            </a:r>
            <a:r>
              <a:rPr lang="en-US" sz="65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12:49:51.597 </a:t>
            </a:r>
            <a:r>
              <a:rPr lang="en-US" sz="65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FSM if_111_21-&gt;0.0.0.0:20004 processing event 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UpdateZTPOffer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/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TwoWay</a:t>
            </a:r>
            <a:endParaRPr lang="en-US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    </a:t>
            </a:r>
            <a:r>
              <a:rPr lang="en-US" sz="65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12:49:51.597 </a:t>
            </a:r>
            <a:r>
              <a:rPr lang="en-US" sz="65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FSM if_111_21-&gt;0.0.0.0:20004 moving machine to 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TwoWay</a:t>
            </a:r>
            <a:endParaRPr lang="en-US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    </a:t>
            </a:r>
            <a:r>
              <a:rPr lang="en-US" sz="65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12:49:51.598 </a:t>
            </a:r>
            <a:r>
              <a:rPr lang="en-US" sz="65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FSM if_111_21-&gt;0.0.0.0:20004 processing event 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ValidReflection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/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TwoWay</a:t>
            </a:r>
            <a:endParaRPr lang="en-US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    </a:t>
            </a:r>
            <a:r>
              <a:rPr lang="en-US" sz="65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12:49:51.598 </a:t>
            </a:r>
            <a:r>
              <a:rPr lang="en-US" sz="65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FSM if_111_21-&gt;0.0.0.0:20004 moving machine to 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ThreeWay</a:t>
            </a:r>
            <a:endParaRPr lang="en-US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    </a:t>
            </a:r>
            <a:r>
              <a:rPr lang="en-US" sz="65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12:49:51.598 </a:t>
            </a:r>
            <a:r>
              <a:rPr lang="en-US" sz="65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FSM if_111_21-&gt;0.0.0.0:20004 exit/entry state transition for 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ThreeWay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 Some("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send_adj_up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")</a:t>
            </a:r>
            <a:endParaRPr lang="en-US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   </a:t>
            </a:r>
            <a:r>
              <a:rPr lang="en-US" sz="65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12:49:51.598 </a:t>
            </a:r>
            <a:r>
              <a:rPr lang="en-US" sz="65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addjacency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 3-way up</a:t>
            </a:r>
            <a:endParaRPr lang="en-US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    </a:t>
            </a:r>
            <a:r>
              <a:rPr lang="en-US" sz="65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12:49:51.598 </a:t>
            </a:r>
            <a:r>
              <a:rPr lang="en-US" sz="65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FSM if_111_21-&gt;0.0.0.0:20004 processing event 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UpdateZTPOffer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/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ThreeWay</a:t>
            </a:r>
            <a:endParaRPr lang="en-US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    </a:t>
            </a:r>
            <a:r>
              <a:rPr lang="en-US" sz="65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12:49:51.598 </a:t>
            </a:r>
            <a:r>
              <a:rPr lang="en-US" sz="65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FSM if_111_21-&gt;0.0.0.0:20004 moving machine to 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ThreeWay</a:t>
            </a:r>
            <a:endParaRPr lang="en-US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    </a:t>
            </a:r>
            <a:r>
              <a:rPr lang="en-US" sz="65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12:49:51.598 </a:t>
            </a:r>
            <a:r>
              <a:rPr lang="en-US" sz="65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FSM if_111_21-&gt;0.0.0.0:20004 adding 1 events</a:t>
            </a:r>
            <a:endParaRPr lang="en-US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    </a:t>
            </a:r>
            <a:r>
              <a:rPr lang="en-US" sz="65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12:49:51.598 </a:t>
            </a:r>
            <a:r>
              <a:rPr lang="en-US" sz="65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FSM if_111_21-&gt;0.0.0.0:20004 processing event 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HATChanged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/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ThreeWay</a:t>
            </a:r>
            <a:endParaRPr lang="en-US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   </a:t>
            </a:r>
            <a:r>
              <a:rPr lang="en-US" sz="650" dirty="0" smtClean="0">
                <a:solidFill>
                  <a:srgbClr val="000000"/>
                </a:solidFill>
                <a:latin typeface="Menlo-Regular" charset="0"/>
              </a:rPr>
              <a:t>  12:49:51.598 </a:t>
            </a:r>
            <a:r>
              <a:rPr lang="en-US" sz="65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hat changed: Some(24)</a:t>
            </a:r>
            <a:endParaRPr lang="en-US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    </a:t>
            </a:r>
            <a:r>
              <a:rPr lang="en-US" sz="650" dirty="0" smtClean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12:49:51.598 </a:t>
            </a:r>
            <a:r>
              <a:rPr lang="en-US" sz="650" dirty="0">
                <a:solidFill>
                  <a:srgbClr val="2EAEBB"/>
                </a:solidFill>
                <a:latin typeface="Menlo-Regular" charset="0"/>
              </a:rPr>
              <a:t>DEBG</a:t>
            </a:r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</a:t>
            </a:r>
            <a:r>
              <a:rPr lang="en-US" sz="650" b="1" dirty="0">
                <a:solidFill>
                  <a:srgbClr val="000000"/>
                </a:solidFill>
                <a:latin typeface="Menlo-Bold" charset="0"/>
              </a:rPr>
              <a:t>FSM if_111_21-&gt;0.0.0.0:20004 moving machine to </a:t>
            </a:r>
            <a:r>
              <a:rPr lang="en-US" sz="650" b="1" dirty="0" err="1">
                <a:solidFill>
                  <a:srgbClr val="000000"/>
                </a:solidFill>
                <a:latin typeface="Menlo-Bold" charset="0"/>
              </a:rPr>
              <a:t>ThreeWay</a:t>
            </a:r>
            <a:endParaRPr lang="en-US" sz="650" dirty="0">
              <a:solidFill>
                <a:srgbClr val="000000"/>
              </a:solidFill>
              <a:latin typeface="Menlo-Regular" charset="0"/>
            </a:endParaRPr>
          </a:p>
          <a:p>
            <a:r>
              <a:rPr lang="en-US" sz="650" dirty="0">
                <a:solidFill>
                  <a:srgbClr val="000000"/>
                </a:solidFill>
                <a:latin typeface="Menlo-Regular" charset="0"/>
              </a:rPr>
              <a:t>     </a:t>
            </a:r>
            <a:endParaRPr lang="de-DE" sz="650" dirty="0">
              <a:solidFill>
                <a:srgbClr val="000000"/>
              </a:solidFill>
              <a:latin typeface="Menlo-Regular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26766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Neighbors for Node </a:t>
            </a:r>
            <a:r>
              <a:rPr lang="en-US" u="sng" dirty="0" smtClean="0"/>
              <a:t>121</a:t>
            </a:r>
            <a:endParaRPr lang="en-U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>
                <a:latin typeface="Menlo-Regular" charset="0"/>
              </a:rPr>
              <a:t>Neighbors for </a:t>
            </a:r>
            <a:r>
              <a:rPr lang="en-US" sz="2000" dirty="0">
                <a:solidFill>
                  <a:srgbClr val="FFFFFF"/>
                </a:solidFill>
                <a:latin typeface="Menlo-Regular" charset="0"/>
              </a:rPr>
              <a:t>node_121</a:t>
            </a:r>
            <a:endParaRPr lang="en-US" sz="2000" dirty="0">
              <a:latin typeface="Menlo-Regular" charset="0"/>
            </a:endParaRPr>
          </a:p>
          <a:p>
            <a:r>
              <a:rPr lang="pt-BR" sz="2000" dirty="0">
                <a:latin typeface="Menlo-Regular" charset="0"/>
              </a:rPr>
              <a:t>[</a:t>
            </a:r>
          </a:p>
          <a:p>
            <a:r>
              <a:rPr lang="en-US" sz="2000" dirty="0">
                <a:latin typeface="Menlo-Regular" charset="0"/>
              </a:rPr>
              <a:t>    </a:t>
            </a:r>
            <a:r>
              <a:rPr lang="en-US" sz="2000" b="1" dirty="0">
                <a:solidFill>
                  <a:srgbClr val="FF0000"/>
                </a:solidFill>
                <a:latin typeface="Menlo-Regular" charset="0"/>
              </a:rPr>
              <a:t>"if_121_2122-&gt;0.0.0.0:20055 at level Some(</a:t>
            </a:r>
            <a:r>
              <a:rPr lang="en-US" sz="2000" u="sng" dirty="0">
                <a:solidFill>
                  <a:srgbClr val="FF0000"/>
                </a:solidFill>
                <a:latin typeface="Menlo-Regular" charset="0"/>
              </a:rPr>
              <a:t>0</a:t>
            </a:r>
            <a:r>
              <a:rPr lang="en-US" sz="2000" b="1" dirty="0">
                <a:solidFill>
                  <a:srgbClr val="FF0000"/>
                </a:solidFill>
                <a:latin typeface="Menlo-Regular" charset="0"/>
              </a:rPr>
              <a:t>)",</a:t>
            </a:r>
          </a:p>
          <a:p>
            <a:r>
              <a:rPr lang="en-US" sz="2000" dirty="0">
                <a:latin typeface="Menlo-Regular" charset="0"/>
              </a:rPr>
              <a:t>    "if_121_2121-&gt;0.0.0.0:20051 at level Some(22)",</a:t>
            </a:r>
          </a:p>
          <a:p>
            <a:r>
              <a:rPr lang="en-US" sz="2000" dirty="0">
                <a:latin typeface="Menlo-Regular" charset="0"/>
              </a:rPr>
              <a:t>    "if_121_21-&gt;0.0.0.0:20020 at level Some(24)",</a:t>
            </a:r>
          </a:p>
          <a:p>
            <a:r>
              <a:rPr lang="en-US" sz="2000" dirty="0">
                <a:latin typeface="Menlo-Regular" charset="0"/>
              </a:rPr>
              <a:t>    "if_121_22-&gt;0.0.0.0:20028 at level Some(24)"</a:t>
            </a:r>
          </a:p>
          <a:p>
            <a:r>
              <a:rPr lang="pt-BR" sz="2000" dirty="0">
                <a:latin typeface="Menlo-Regular" charset="0"/>
              </a:rPr>
              <a:t>]</a:t>
            </a:r>
          </a:p>
          <a:p>
            <a:endParaRPr lang="en-US" sz="2000" dirty="0">
              <a:latin typeface="Andale Mono" charset="0"/>
              <a:ea typeface="Andale Mono" charset="0"/>
              <a:cs typeface="Andale Mono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RIFT WG Interim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US" smtClean="0"/>
              <a:t>May-2018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C574CD5-5407-47BA-A384-6E7607257A0F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250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Flooding Scopes/Architecture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RIFT WG Interim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r>
              <a:rPr lang="en-US" smtClean="0"/>
              <a:t>May-2018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BC574CD5-5407-47BA-A384-6E7607257A0F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2" t="1" r="144" b="24119"/>
          <a:stretch/>
        </p:blipFill>
        <p:spPr>
          <a:xfrm>
            <a:off x="0" y="1066800"/>
            <a:ext cx="8978208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652252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51005</TotalTime>
  <Words>5562</Words>
  <Application>Microsoft Macintosh PowerPoint</Application>
  <PresentationFormat>On-screen Show (4:3)</PresentationFormat>
  <Paragraphs>648</Paragraphs>
  <Slides>24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1" baseType="lpstr">
      <vt:lpstr>Andale Mono</vt:lpstr>
      <vt:lpstr>Consolas</vt:lpstr>
      <vt:lpstr>Menlo-Bold</vt:lpstr>
      <vt:lpstr>Menlo-Regular</vt:lpstr>
      <vt:lpstr>Times New Roman</vt:lpstr>
      <vt:lpstr>Arial</vt:lpstr>
      <vt:lpstr>Default Design</vt:lpstr>
      <vt:lpstr>RIFT De’Mystified (a bit) ;-)   Major RIFT Flows/Procedures on a Mini-Fabric &amp; Partial Update RIFT-01 Draft (without Mobility)   Tony Przygienda (Juniper) </vt:lpstr>
      <vt:lpstr>De’Mystification Landscape</vt:lpstr>
      <vt:lpstr>Simplest Fabric Flow</vt:lpstr>
      <vt:lpstr>LIE Flow Leaf111-Node111 </vt:lpstr>
      <vt:lpstr>LIE Flow Leaf111-Node111 </vt:lpstr>
      <vt:lpstr>ZTP Flow Leaf111-Node111</vt:lpstr>
      <vt:lpstr>ZTP Flow Leaf111-Node111 </vt:lpstr>
      <vt:lpstr>Neighbors for Node 121</vt:lpstr>
      <vt:lpstr>Flooding Scopes/Architecture</vt:lpstr>
      <vt:lpstr>Flooding, TIDEs &amp; TIREs</vt:lpstr>
      <vt:lpstr>Flooding (Part 1)</vt:lpstr>
      <vt:lpstr>Flooding (Part 2)</vt:lpstr>
      <vt:lpstr>Flooding Scopes</vt:lpstr>
      <vt:lpstr>Link State Database on N112</vt:lpstr>
      <vt:lpstr>Reachability  Computation</vt:lpstr>
      <vt:lpstr>South Computation N111</vt:lpstr>
      <vt:lpstr>North Computation N111</vt:lpstr>
      <vt:lpstr>Resulting RIB on N111</vt:lpstr>
      <vt:lpstr>Update: Northbound Bandwidth Balancing</vt:lpstr>
      <vt:lpstr>Bandwidth Calculation in 1111</vt:lpstr>
      <vt:lpstr>Basic Disaggregation</vt:lpstr>
      <vt:lpstr>Basic Disaggregation on 1112</vt:lpstr>
      <vt:lpstr>Northbound Flood Reduction and Balancing RIFT-01</vt:lpstr>
      <vt:lpstr>Secure, Optimized RIFT Information Element Envelope Suggestion</vt:lpstr>
    </vt:vector>
  </TitlesOfParts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Eric C. Rosen</dc:creator>
  <cp:lastModifiedBy>Antoni Przygienda</cp:lastModifiedBy>
  <cp:revision>365</cp:revision>
  <cp:lastPrinted>2018-03-18T19:54:26Z</cp:lastPrinted>
  <dcterms:created xsi:type="dcterms:W3CDTF">1601-01-01T00:00:00Z</dcterms:created>
  <dcterms:modified xsi:type="dcterms:W3CDTF">2018-05-02T06:33:33Z</dcterms:modified>
</cp:coreProperties>
</file>