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0" r:id="rId1"/>
  </p:sldMasterIdLst>
  <p:notesMasterIdLst>
    <p:notesMasterId r:id="rId14"/>
  </p:notesMasterIdLst>
  <p:sldIdLst>
    <p:sldId id="256" r:id="rId2"/>
    <p:sldId id="283" r:id="rId3"/>
    <p:sldId id="258" r:id="rId4"/>
    <p:sldId id="259" r:id="rId5"/>
    <p:sldId id="257" r:id="rId6"/>
    <p:sldId id="281" r:id="rId7"/>
    <p:sldId id="285" r:id="rId8"/>
    <p:sldId id="286" r:id="rId9"/>
    <p:sldId id="261" r:id="rId10"/>
    <p:sldId id="287" r:id="rId11"/>
    <p:sldId id="289" r:id="rId12"/>
    <p:sldId id="263" r:id="rId13"/>
  </p:sldIdLst>
  <p:sldSz cx="9144000" cy="6858000" type="screen4x3"/>
  <p:notesSz cx="9931400" cy="14363700"/>
  <p:embeddedFontLst>
    <p:embeddedFont>
      <p:font typeface="Calibri" panose="020F0502020204030204" pitchFamily="34" charset="0"/>
      <p:regular r:id="rId15"/>
      <p:bold r:id="rId16"/>
      <p:italic r:id="rId17"/>
      <p:boldItalic r:id="rId18"/>
    </p:embeddedFont>
    <p:embeddedFont>
      <p:font typeface="Calibri Light" panose="020F0302020204030204" pitchFamily="34" charset="0"/>
      <p:regular r:id="rId19"/>
      <p: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5394" autoAdjust="0"/>
  </p:normalViewPr>
  <p:slideViewPr>
    <p:cSldViewPr snapToGrid="0" snapToObjects="1">
      <p:cViewPr varScale="1">
        <p:scale>
          <a:sx n="83" d="100"/>
          <a:sy n="83" d="100"/>
        </p:scale>
        <p:origin x="1944" y="2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4303713" cy="719138"/>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600" b="0" i="0" u="none" strike="noStrike" cap="none">
                <a:solidFill>
                  <a:schemeClr val="dk1"/>
                </a:solidFill>
                <a:latin typeface="Times New Roman"/>
                <a:ea typeface="Times New Roman"/>
                <a:cs typeface="Times New Roman"/>
                <a:sym typeface="Times New Roman"/>
              </a:defRPr>
            </a:lvl1pPr>
            <a:lvl2pPr marL="457200" marR="0" lvl="1"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2pPr>
            <a:lvl3pPr marL="914400" marR="0" lvl="2"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3pPr>
            <a:lvl4pPr marL="1371600" marR="0" lvl="3"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4pPr>
            <a:lvl5pPr marL="1828800" marR="0" lvl="4"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5pPr>
            <a:lvl6pPr marL="2286000" marR="0" lvl="5"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6pPr>
            <a:lvl7pPr marL="2743200" marR="0" lvl="6"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7pPr>
            <a:lvl8pPr marL="3200400" marR="0" lvl="7"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8pPr>
            <a:lvl9pPr marL="3657600" marR="0" lvl="8"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9pPr>
          </a:lstStyle>
          <a:p>
            <a:endParaRPr/>
          </a:p>
        </p:txBody>
      </p:sp>
      <p:sp>
        <p:nvSpPr>
          <p:cNvPr id="4" name="Shape 4"/>
          <p:cNvSpPr txBox="1">
            <a:spLocks noGrp="1"/>
          </p:cNvSpPr>
          <p:nvPr>
            <p:ph type="dt" idx="10"/>
          </p:nvPr>
        </p:nvSpPr>
        <p:spPr>
          <a:xfrm>
            <a:off x="5627688" y="0"/>
            <a:ext cx="4303712" cy="719138"/>
          </a:xfrm>
          <a:prstGeom prst="rect">
            <a:avLst/>
          </a:prstGeom>
          <a:noFill/>
          <a:ln>
            <a:noFill/>
          </a:ln>
        </p:spPr>
        <p:txBody>
          <a:bodyPr spcFirstLastPara="1" wrap="square" lIns="91425" tIns="91425" rIns="91425" bIns="91425" anchor="t" anchorCtr="0"/>
          <a:lstStyle>
            <a:lvl1pPr marL="0" marR="0" lvl="0" indent="0" algn="r" rtl="0">
              <a:spcBef>
                <a:spcPts val="0"/>
              </a:spcBef>
              <a:spcAft>
                <a:spcPts val="0"/>
              </a:spcAft>
              <a:buSzPts val="1400"/>
              <a:buNone/>
              <a:defRPr sz="1600" b="0" i="0" u="none" strike="noStrike" cap="none">
                <a:solidFill>
                  <a:schemeClr val="dk1"/>
                </a:solidFill>
                <a:latin typeface="Times New Roman"/>
                <a:ea typeface="Times New Roman"/>
                <a:cs typeface="Times New Roman"/>
                <a:sym typeface="Times New Roman"/>
              </a:defRPr>
            </a:lvl1pPr>
            <a:lvl2pPr marL="457200" marR="0" lvl="1"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2pPr>
            <a:lvl3pPr marL="914400" marR="0" lvl="2"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3pPr>
            <a:lvl4pPr marL="1371600" marR="0" lvl="3"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4pPr>
            <a:lvl5pPr marL="1828800" marR="0" lvl="4"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5pPr>
            <a:lvl6pPr marL="2286000" marR="0" lvl="5"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6pPr>
            <a:lvl7pPr marL="2743200" marR="0" lvl="6"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7pPr>
            <a:lvl8pPr marL="3200400" marR="0" lvl="7"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8pPr>
            <a:lvl9pPr marL="3657600" marR="0" lvl="8"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9pPr>
          </a:lstStyle>
          <a:p>
            <a:endParaRPr/>
          </a:p>
        </p:txBody>
      </p:sp>
      <p:sp>
        <p:nvSpPr>
          <p:cNvPr id="5" name="Shape 5"/>
          <p:cNvSpPr>
            <a:spLocks noGrp="1" noRot="1" noChangeAspect="1"/>
          </p:cNvSpPr>
          <p:nvPr>
            <p:ph type="sldImg" idx="3"/>
          </p:nvPr>
        </p:nvSpPr>
        <p:spPr>
          <a:xfrm>
            <a:off x="1376363" y="1076325"/>
            <a:ext cx="7181850" cy="538638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Shape 6"/>
          <p:cNvSpPr txBox="1">
            <a:spLocks noGrp="1"/>
          </p:cNvSpPr>
          <p:nvPr>
            <p:ph type="body" idx="1"/>
          </p:nvPr>
        </p:nvSpPr>
        <p:spPr>
          <a:xfrm>
            <a:off x="1325563" y="6823075"/>
            <a:ext cx="7280275" cy="6464300"/>
          </a:xfrm>
          <a:prstGeom prst="rect">
            <a:avLst/>
          </a:prstGeom>
          <a:noFill/>
          <a:ln>
            <a:noFill/>
          </a:ln>
        </p:spPr>
        <p:txBody>
          <a:bodyPr spcFirstLastPara="1" wrap="square" lIns="91425" tIns="91425" rIns="91425" bIns="91425" anchor="t" anchorCtr="0"/>
          <a:lstStyle>
            <a:lvl1pPr marL="457200" marR="0" lvl="0" indent="-228600" algn="l" rtl="0">
              <a:spcBef>
                <a:spcPts val="36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L="914400" marR="0" lvl="1" indent="-228600" algn="l" rtl="0">
              <a:spcBef>
                <a:spcPts val="36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2pPr>
            <a:lvl3pPr marL="1371600" marR="0" lvl="2" indent="-228600" algn="l" rtl="0">
              <a:spcBef>
                <a:spcPts val="36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3pPr>
            <a:lvl4pPr marL="1828800" marR="0" lvl="3" indent="-228600" algn="l" rtl="0">
              <a:spcBef>
                <a:spcPts val="36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4pPr>
            <a:lvl5pPr marL="2286000" marR="0" lvl="4" indent="-228600" algn="l" rtl="0">
              <a:spcBef>
                <a:spcPts val="36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13644563"/>
            <a:ext cx="4303713" cy="719137"/>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SzPts val="1400"/>
              <a:buNone/>
              <a:defRPr sz="1600" b="0" i="0" u="none" strike="noStrike" cap="none">
                <a:solidFill>
                  <a:schemeClr val="dk1"/>
                </a:solidFill>
                <a:latin typeface="Times New Roman"/>
                <a:ea typeface="Times New Roman"/>
                <a:cs typeface="Times New Roman"/>
                <a:sym typeface="Times New Roman"/>
              </a:defRPr>
            </a:lvl1pPr>
            <a:lvl2pPr marL="457200" marR="0" lvl="1"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2pPr>
            <a:lvl3pPr marL="914400" marR="0" lvl="2"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3pPr>
            <a:lvl4pPr marL="1371600" marR="0" lvl="3"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4pPr>
            <a:lvl5pPr marL="1828800" marR="0" lvl="4"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5pPr>
            <a:lvl6pPr marL="2286000" marR="0" lvl="5"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6pPr>
            <a:lvl7pPr marL="2743200" marR="0" lvl="6"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7pPr>
            <a:lvl8pPr marL="3200400" marR="0" lvl="7"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8pPr>
            <a:lvl9pPr marL="3657600" marR="0" lvl="8"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9pPr>
          </a:lstStyle>
          <a:p>
            <a:endParaRPr/>
          </a:p>
        </p:txBody>
      </p:sp>
      <p:sp>
        <p:nvSpPr>
          <p:cNvPr id="8" name="Shape 8"/>
          <p:cNvSpPr txBox="1">
            <a:spLocks noGrp="1"/>
          </p:cNvSpPr>
          <p:nvPr>
            <p:ph type="sldNum" idx="12"/>
          </p:nvPr>
        </p:nvSpPr>
        <p:spPr>
          <a:xfrm>
            <a:off x="5627688" y="13644563"/>
            <a:ext cx="4303712" cy="719137"/>
          </a:xfrm>
          <a:prstGeom prst="rect">
            <a:avLst/>
          </a:prstGeom>
          <a:noFill/>
          <a:ln>
            <a:noFill/>
          </a:ln>
        </p:spPr>
        <p:txBody>
          <a:bodyPr spcFirstLastPara="1" wrap="square" lIns="128225" tIns="64100" rIns="128225" bIns="64100" anchor="b" anchorCtr="0">
            <a:noAutofit/>
          </a:bodyPr>
          <a:lstStyle/>
          <a:p>
            <a:pPr marL="0" marR="0" lvl="0" indent="0" algn="r" rtl="0">
              <a:spcBef>
                <a:spcPts val="0"/>
              </a:spcBef>
              <a:spcAft>
                <a:spcPts val="0"/>
              </a:spcAft>
              <a:buNone/>
            </a:pPr>
            <a:fld id="{00000000-1234-1234-1234-123412341234}" type="slidenum">
              <a:rPr lang="fr-FR" sz="1600" b="0" i="0" u="none" strike="noStrike" cap="none">
                <a:solidFill>
                  <a:schemeClr val="dk1"/>
                </a:solidFill>
                <a:latin typeface="Times New Roman"/>
                <a:ea typeface="Times New Roman"/>
                <a:cs typeface="Times New Roman"/>
                <a:sym typeface="Times New Roman"/>
              </a:rPr>
              <a:t>‹#›</a:t>
            </a:fld>
            <a:endParaRPr sz="1600" b="0" i="0" u="none" strike="noStrike" cap="none">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226525325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1376363" y="1076325"/>
            <a:ext cx="7181850" cy="538638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5" name="Shape 55"/>
          <p:cNvSpPr txBox="1">
            <a:spLocks noGrp="1"/>
          </p:cNvSpPr>
          <p:nvPr>
            <p:ph type="body" idx="1"/>
          </p:nvPr>
        </p:nvSpPr>
        <p:spPr>
          <a:xfrm>
            <a:off x="1325563" y="6823075"/>
            <a:ext cx="7280275" cy="6464300"/>
          </a:xfrm>
          <a:prstGeom prst="rect">
            <a:avLst/>
          </a:prstGeom>
          <a:noFill/>
          <a:ln>
            <a:noFill/>
          </a:ln>
        </p:spPr>
        <p:txBody>
          <a:bodyPr spcFirstLastPara="1" wrap="square" lIns="128225" tIns="64100" rIns="128225" bIns="64100" anchor="t" anchorCtr="0">
            <a:noAutofit/>
          </a:bodyPr>
          <a:lstStyle/>
          <a:p>
            <a:pPr marL="0" marR="0" lvl="0" indent="0" algn="l" rtl="0">
              <a:spcBef>
                <a:spcPts val="0"/>
              </a:spcBef>
              <a:spcAft>
                <a:spcPts val="0"/>
              </a:spcAft>
              <a:buNone/>
            </a:pPr>
            <a:endParaRPr sz="1200" b="0" i="0" u="none" strike="noStrike" cap="none" dirty="0">
              <a:solidFill>
                <a:schemeClr val="dk1"/>
              </a:solidFill>
              <a:latin typeface="Times New Roman"/>
              <a:ea typeface="Times New Roman"/>
              <a:cs typeface="Times New Roman"/>
              <a:sym typeface="Times New Roman"/>
            </a:endParaRPr>
          </a:p>
        </p:txBody>
      </p:sp>
      <p:sp>
        <p:nvSpPr>
          <p:cNvPr id="56" name="Shape 56"/>
          <p:cNvSpPr txBox="1">
            <a:spLocks noGrp="1"/>
          </p:cNvSpPr>
          <p:nvPr>
            <p:ph type="sldNum" idx="12"/>
          </p:nvPr>
        </p:nvSpPr>
        <p:spPr>
          <a:xfrm>
            <a:off x="5627688" y="13644563"/>
            <a:ext cx="4303712" cy="719137"/>
          </a:xfrm>
          <a:prstGeom prst="rect">
            <a:avLst/>
          </a:prstGeom>
          <a:noFill/>
          <a:ln>
            <a:noFill/>
          </a:ln>
        </p:spPr>
        <p:txBody>
          <a:bodyPr spcFirstLastPara="1" wrap="square" lIns="128225" tIns="64100" rIns="128225" bIns="64100" anchor="b" anchorCtr="0">
            <a:noAutofit/>
          </a:bodyPr>
          <a:lstStyle/>
          <a:p>
            <a:pPr marL="0" marR="0" lvl="0" indent="0" algn="r" rtl="0">
              <a:spcBef>
                <a:spcPts val="0"/>
              </a:spcBef>
              <a:spcAft>
                <a:spcPts val="0"/>
              </a:spcAft>
              <a:buNone/>
            </a:pPr>
            <a:fld id="{00000000-1234-1234-1234-123412341234}" type="slidenum">
              <a:rPr lang="fr-FR" sz="1600" b="0" i="0" u="none" strike="noStrike" cap="none">
                <a:solidFill>
                  <a:schemeClr val="dk1"/>
                </a:solidFill>
                <a:latin typeface="Times New Roman"/>
                <a:ea typeface="Times New Roman"/>
                <a:cs typeface="Times New Roman"/>
                <a:sym typeface="Times New Roman"/>
              </a:rPr>
              <a:t>1</a:t>
            </a:fld>
            <a:endParaRPr sz="1600" b="0" i="0" u="none" strike="noStrike" cap="none">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651463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txBox="1">
            <a:spLocks noGrp="1"/>
          </p:cNvSpPr>
          <p:nvPr>
            <p:ph type="body" idx="1"/>
          </p:nvPr>
        </p:nvSpPr>
        <p:spPr>
          <a:xfrm>
            <a:off x="1325563" y="6823075"/>
            <a:ext cx="7280275" cy="64643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85" name="Shape 85"/>
          <p:cNvSpPr>
            <a:spLocks noGrp="1" noRot="1" noChangeAspect="1"/>
          </p:cNvSpPr>
          <p:nvPr>
            <p:ph type="sldImg" idx="2"/>
          </p:nvPr>
        </p:nvSpPr>
        <p:spPr>
          <a:xfrm>
            <a:off x="1376363" y="1076325"/>
            <a:ext cx="7181850" cy="5386388"/>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03353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1376363" y="1076325"/>
            <a:ext cx="7181850" cy="538638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1325563" y="6823075"/>
            <a:ext cx="7280400" cy="64644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71" name="Shape 71"/>
          <p:cNvSpPr txBox="1">
            <a:spLocks noGrp="1"/>
          </p:cNvSpPr>
          <p:nvPr>
            <p:ph type="sldNum" idx="12"/>
          </p:nvPr>
        </p:nvSpPr>
        <p:spPr>
          <a:xfrm>
            <a:off x="5627688" y="13644563"/>
            <a:ext cx="4303800" cy="719100"/>
          </a:xfrm>
          <a:prstGeom prst="rect">
            <a:avLst/>
          </a:prstGeom>
        </p:spPr>
        <p:txBody>
          <a:bodyPr spcFirstLastPara="1" wrap="square" lIns="128225" tIns="64100" rIns="128225" bIns="64100" anchor="b" anchorCtr="0">
            <a:noAutofit/>
          </a:bodyPr>
          <a:lstStyle/>
          <a:p>
            <a:pPr marL="0" lvl="0" indent="0">
              <a:spcBef>
                <a:spcPts val="0"/>
              </a:spcBef>
              <a:spcAft>
                <a:spcPts val="0"/>
              </a:spcAft>
              <a:buClr>
                <a:srgbClr val="000000"/>
              </a:buClr>
              <a:buFont typeface="Arial"/>
              <a:buNone/>
            </a:pPr>
            <a:fld id="{00000000-1234-1234-1234-123412341234}" type="slidenum">
              <a:rPr lang="fr-FR"/>
              <a:t>3</a:t>
            </a:fld>
            <a:endParaRPr/>
          </a:p>
        </p:txBody>
      </p:sp>
    </p:spTree>
    <p:extLst>
      <p:ext uri="{BB962C8B-B14F-4D97-AF65-F5344CB8AC3E}">
        <p14:creationId xmlns:p14="http://schemas.microsoft.com/office/powerpoint/2010/main" val="159627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1325563" y="6823075"/>
            <a:ext cx="7280275" cy="64643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79" name="Shape 79"/>
          <p:cNvSpPr>
            <a:spLocks noGrp="1" noRot="1" noChangeAspect="1"/>
          </p:cNvSpPr>
          <p:nvPr>
            <p:ph type="sldImg" idx="2"/>
          </p:nvPr>
        </p:nvSpPr>
        <p:spPr>
          <a:xfrm>
            <a:off x="1376363" y="1076325"/>
            <a:ext cx="7181850" cy="5386388"/>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4667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txBox="1">
            <a:spLocks noGrp="1"/>
          </p:cNvSpPr>
          <p:nvPr>
            <p:ph type="body" idx="1"/>
          </p:nvPr>
        </p:nvSpPr>
        <p:spPr>
          <a:xfrm>
            <a:off x="1325563" y="6823075"/>
            <a:ext cx="7280275" cy="64643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r>
              <a:rPr lang="en-US" dirty="0"/>
              <a:t>QUESTIONS: (1)</a:t>
            </a:r>
            <a:r>
              <a:rPr lang="en-US" baseline="0" dirty="0"/>
              <a:t> d</a:t>
            </a:r>
            <a:r>
              <a:rPr lang="en-US" dirty="0"/>
              <a:t>o we want to improve the performance for JUST</a:t>
            </a:r>
            <a:r>
              <a:rPr lang="en-US" baseline="0" dirty="0"/>
              <a:t> networks or for the network-storage-compute trifecta? (2) The goals could be broader, e.g., systematically study the state of the art to identify gaps, challenges, opportunities, and to recommend re-usable approaches across COIN contexts, (3) Focus could include something about Network Programming models/approaches/languages/techniques?</a:t>
            </a:r>
            <a:endParaRPr dirty="0"/>
          </a:p>
        </p:txBody>
      </p:sp>
      <p:sp>
        <p:nvSpPr>
          <p:cNvPr id="64" name="Shape 64"/>
          <p:cNvSpPr>
            <a:spLocks noGrp="1" noRot="1" noChangeAspect="1"/>
          </p:cNvSpPr>
          <p:nvPr>
            <p:ph type="sldImg" idx="2"/>
          </p:nvPr>
        </p:nvSpPr>
        <p:spPr>
          <a:xfrm>
            <a:off x="1376363" y="1076325"/>
            <a:ext cx="7181850" cy="5386388"/>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637433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1325563" y="6823075"/>
            <a:ext cx="7280275" cy="64643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92" name="Shape 92"/>
          <p:cNvSpPr>
            <a:spLocks noGrp="1" noRot="1" noChangeAspect="1"/>
          </p:cNvSpPr>
          <p:nvPr>
            <p:ph type="sldImg" idx="2"/>
          </p:nvPr>
        </p:nvSpPr>
        <p:spPr>
          <a:xfrm>
            <a:off x="1376363" y="1076325"/>
            <a:ext cx="7181850" cy="5386388"/>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31925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376363" y="1076325"/>
            <a:ext cx="7181850" cy="538638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1325563" y="6823075"/>
            <a:ext cx="7280400" cy="64644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106" name="Shape 106"/>
          <p:cNvSpPr txBox="1">
            <a:spLocks noGrp="1"/>
          </p:cNvSpPr>
          <p:nvPr>
            <p:ph type="sldNum" idx="12"/>
          </p:nvPr>
        </p:nvSpPr>
        <p:spPr>
          <a:xfrm>
            <a:off x="5627688" y="13644563"/>
            <a:ext cx="4303800" cy="719100"/>
          </a:xfrm>
          <a:prstGeom prst="rect">
            <a:avLst/>
          </a:prstGeom>
        </p:spPr>
        <p:txBody>
          <a:bodyPr spcFirstLastPara="1" wrap="square" lIns="128225" tIns="64100" rIns="128225" bIns="64100" anchor="b" anchorCtr="0">
            <a:noAutofit/>
          </a:bodyPr>
          <a:lstStyle/>
          <a:p>
            <a:pPr marL="0" lvl="0" indent="0">
              <a:spcBef>
                <a:spcPts val="0"/>
              </a:spcBef>
              <a:spcAft>
                <a:spcPts val="0"/>
              </a:spcAft>
              <a:buClr>
                <a:srgbClr val="000000"/>
              </a:buClr>
              <a:buFont typeface="Arial"/>
              <a:buNone/>
            </a:pPr>
            <a:fld id="{00000000-1234-1234-1234-123412341234}" type="slidenum">
              <a:rPr lang="fr-FR"/>
              <a:t>10</a:t>
            </a:fld>
            <a:endParaRPr/>
          </a:p>
        </p:txBody>
      </p:sp>
    </p:spTree>
    <p:extLst>
      <p:ext uri="{BB962C8B-B14F-4D97-AF65-F5344CB8AC3E}">
        <p14:creationId xmlns:p14="http://schemas.microsoft.com/office/powerpoint/2010/main" val="11103121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376363" y="1076325"/>
            <a:ext cx="7181850" cy="538638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1325563" y="6823075"/>
            <a:ext cx="7280400" cy="6464400"/>
          </a:xfrm>
          <a:prstGeom prst="rect">
            <a:avLst/>
          </a:prstGeom>
        </p:spPr>
        <p:txBody>
          <a:bodyPr spcFirstLastPara="1" wrap="square" lIns="91425" tIns="91425" rIns="91425" bIns="91425" anchor="t" anchorCtr="0">
            <a:noAutofit/>
          </a:bodyPr>
          <a:lstStyle/>
          <a:p>
            <a:pPr marL="0" lvl="0" indent="0">
              <a:spcBef>
                <a:spcPts val="360"/>
              </a:spcBef>
              <a:spcAft>
                <a:spcPts val="0"/>
              </a:spcAft>
              <a:buNone/>
            </a:pPr>
            <a:endParaRPr/>
          </a:p>
        </p:txBody>
      </p:sp>
      <p:sp>
        <p:nvSpPr>
          <p:cNvPr id="106" name="Shape 106"/>
          <p:cNvSpPr txBox="1">
            <a:spLocks noGrp="1"/>
          </p:cNvSpPr>
          <p:nvPr>
            <p:ph type="sldNum" idx="12"/>
          </p:nvPr>
        </p:nvSpPr>
        <p:spPr>
          <a:xfrm>
            <a:off x="5627688" y="13644563"/>
            <a:ext cx="4303800" cy="719100"/>
          </a:xfrm>
          <a:prstGeom prst="rect">
            <a:avLst/>
          </a:prstGeom>
        </p:spPr>
        <p:txBody>
          <a:bodyPr spcFirstLastPara="1" wrap="square" lIns="128225" tIns="64100" rIns="128225" bIns="64100" anchor="b" anchorCtr="0">
            <a:noAutofit/>
          </a:bodyPr>
          <a:lstStyle/>
          <a:p>
            <a:pPr marL="0" lvl="0" indent="0">
              <a:spcBef>
                <a:spcPts val="0"/>
              </a:spcBef>
              <a:spcAft>
                <a:spcPts val="0"/>
              </a:spcAft>
              <a:buClr>
                <a:srgbClr val="000000"/>
              </a:buClr>
              <a:buFont typeface="Arial"/>
              <a:buNone/>
            </a:pPr>
            <a:fld id="{00000000-1234-1234-1234-123412341234}" type="slidenum">
              <a:rPr lang="fr-FR"/>
              <a:t>12</a:t>
            </a:fld>
            <a:endParaRPr/>
          </a:p>
        </p:txBody>
      </p:sp>
    </p:spTree>
    <p:extLst>
      <p:ext uri="{BB962C8B-B14F-4D97-AF65-F5344CB8AC3E}">
        <p14:creationId xmlns:p14="http://schemas.microsoft.com/office/powerpoint/2010/main" val="250979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462DB-A92E-2B42-8760-3F20E43E2272}"/>
              </a:ext>
            </a:extLst>
          </p:cNvPr>
          <p:cNvSpPr>
            <a:spLocks noGrp="1"/>
          </p:cNvSpPr>
          <p:nvPr>
            <p:ph type="ctrTitle"/>
          </p:nvPr>
        </p:nvSpPr>
        <p:spPr>
          <a:xfrm>
            <a:off x="1143000" y="1122363"/>
            <a:ext cx="6858000" cy="2387600"/>
          </a:xfrm>
        </p:spPr>
        <p:txBody>
          <a:bodyPr anchor="b"/>
          <a:lstStyle>
            <a:lvl1pPr algn="ctr">
              <a:defRPr sz="4500"/>
            </a:lvl1pPr>
          </a:lstStyle>
          <a:p>
            <a:r>
              <a:rPr lang="en-US" dirty="0"/>
              <a:t>Click to edit Master title style</a:t>
            </a:r>
          </a:p>
        </p:txBody>
      </p:sp>
      <p:sp>
        <p:nvSpPr>
          <p:cNvPr id="3" name="Subtitle 2">
            <a:extLst>
              <a:ext uri="{FF2B5EF4-FFF2-40B4-BE49-F238E27FC236}">
                <a16:creationId xmlns:a16="http://schemas.microsoft.com/office/drawing/2014/main" id="{F6C9F5D0-41A6-504B-A5CC-C378E65D9E1D}"/>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EC4754DC-00D0-9B41-B3E9-6294A0E0633A}"/>
              </a:ext>
            </a:extLst>
          </p:cNvPr>
          <p:cNvSpPr>
            <a:spLocks noGrp="1"/>
          </p:cNvSpPr>
          <p:nvPr>
            <p:ph type="dt" sz="half" idx="10"/>
          </p:nvPr>
        </p:nvSpPr>
        <p:spPr/>
        <p:txBody>
          <a:bodyPr/>
          <a:lstStyle/>
          <a:p>
            <a:fld id="{7284192B-C90E-A04D-BE32-0F66E860CA1E}" type="datetimeFigureOut">
              <a:rPr lang="en-US" smtClean="0"/>
              <a:t>10/7/19</a:t>
            </a:fld>
            <a:endParaRPr lang="en-US"/>
          </a:p>
        </p:txBody>
      </p:sp>
      <p:sp>
        <p:nvSpPr>
          <p:cNvPr id="5" name="Footer Placeholder 4">
            <a:extLst>
              <a:ext uri="{FF2B5EF4-FFF2-40B4-BE49-F238E27FC236}">
                <a16:creationId xmlns:a16="http://schemas.microsoft.com/office/drawing/2014/main" id="{FC775784-3495-134A-B3DB-FADA9016CB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095AC6-AC08-6F46-8E08-14ED10ED0B83}"/>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1527631964"/>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816B0F-1F0B-344E-8D3E-1BB79C3F2DD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2F01118-8104-1D49-B685-5D780F69661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93A43E-43AD-3843-8088-F6B70C59AA77}"/>
              </a:ext>
            </a:extLst>
          </p:cNvPr>
          <p:cNvSpPr>
            <a:spLocks noGrp="1"/>
          </p:cNvSpPr>
          <p:nvPr>
            <p:ph type="dt" sz="half" idx="10"/>
          </p:nvPr>
        </p:nvSpPr>
        <p:spPr/>
        <p:txBody>
          <a:bodyPr/>
          <a:lstStyle/>
          <a:p>
            <a:fld id="{7284192B-C90E-A04D-BE32-0F66E860CA1E}" type="datetimeFigureOut">
              <a:rPr lang="en-US" smtClean="0"/>
              <a:t>10/7/19</a:t>
            </a:fld>
            <a:endParaRPr lang="en-US"/>
          </a:p>
        </p:txBody>
      </p:sp>
      <p:sp>
        <p:nvSpPr>
          <p:cNvPr id="5" name="Footer Placeholder 4">
            <a:extLst>
              <a:ext uri="{FF2B5EF4-FFF2-40B4-BE49-F238E27FC236}">
                <a16:creationId xmlns:a16="http://schemas.microsoft.com/office/drawing/2014/main" id="{DA017E6C-B755-104D-8F12-19D86A130B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1750F7-B091-1448-AC34-B836DBC05AB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1750702393"/>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47D0E9-60B8-B041-9F18-C88D6432B8D3}"/>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5B1DC85-C1EC-0244-A248-316A09C120A8}"/>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81A8E6-15B9-534C-8297-74628DF824A4}"/>
              </a:ext>
            </a:extLst>
          </p:cNvPr>
          <p:cNvSpPr>
            <a:spLocks noGrp="1"/>
          </p:cNvSpPr>
          <p:nvPr>
            <p:ph type="dt" sz="half" idx="10"/>
          </p:nvPr>
        </p:nvSpPr>
        <p:spPr/>
        <p:txBody>
          <a:bodyPr/>
          <a:lstStyle/>
          <a:p>
            <a:fld id="{7284192B-C90E-A04D-BE32-0F66E860CA1E}" type="datetimeFigureOut">
              <a:rPr lang="en-US" smtClean="0"/>
              <a:t>10/7/19</a:t>
            </a:fld>
            <a:endParaRPr lang="en-US"/>
          </a:p>
        </p:txBody>
      </p:sp>
      <p:sp>
        <p:nvSpPr>
          <p:cNvPr id="5" name="Footer Placeholder 4">
            <a:extLst>
              <a:ext uri="{FF2B5EF4-FFF2-40B4-BE49-F238E27FC236}">
                <a16:creationId xmlns:a16="http://schemas.microsoft.com/office/drawing/2014/main" id="{5632C0D9-AAE7-2749-A752-3279411581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F32835-2970-7544-9FD4-45EADCD6E2DB}"/>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47924305"/>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EC27E-104C-1D46-8DE7-FE65FC646F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69028E2-81F1-D042-8810-7EA428B844B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15247E-C3FE-7B43-AFAA-EBB174C4E524}"/>
              </a:ext>
            </a:extLst>
          </p:cNvPr>
          <p:cNvSpPr>
            <a:spLocks noGrp="1"/>
          </p:cNvSpPr>
          <p:nvPr>
            <p:ph type="dt" sz="half" idx="10"/>
          </p:nvPr>
        </p:nvSpPr>
        <p:spPr/>
        <p:txBody>
          <a:bodyPr/>
          <a:lstStyle/>
          <a:p>
            <a:fld id="{7284192B-C90E-A04D-BE32-0F66E860CA1E}" type="datetimeFigureOut">
              <a:rPr lang="en-US" smtClean="0"/>
              <a:t>10/7/19</a:t>
            </a:fld>
            <a:endParaRPr lang="en-US"/>
          </a:p>
        </p:txBody>
      </p:sp>
      <p:sp>
        <p:nvSpPr>
          <p:cNvPr id="5" name="Footer Placeholder 4">
            <a:extLst>
              <a:ext uri="{FF2B5EF4-FFF2-40B4-BE49-F238E27FC236}">
                <a16:creationId xmlns:a16="http://schemas.microsoft.com/office/drawing/2014/main" id="{7BB570F6-3913-CF4B-A8E7-31C1223FFD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678512-7650-0248-BC8D-45882C136DB8}"/>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746148670"/>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0E28C-1738-0742-9285-CB263BD8F0C6}"/>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5692311B-5432-1C4E-96AD-A73600F59E2B}"/>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5541FB3-6DFD-6741-AE69-B4C98D1B95C2}"/>
              </a:ext>
            </a:extLst>
          </p:cNvPr>
          <p:cNvSpPr>
            <a:spLocks noGrp="1"/>
          </p:cNvSpPr>
          <p:nvPr>
            <p:ph type="dt" sz="half" idx="10"/>
          </p:nvPr>
        </p:nvSpPr>
        <p:spPr/>
        <p:txBody>
          <a:bodyPr/>
          <a:lstStyle/>
          <a:p>
            <a:fld id="{7284192B-C90E-A04D-BE32-0F66E860CA1E}" type="datetimeFigureOut">
              <a:rPr lang="en-US" smtClean="0"/>
              <a:t>10/7/19</a:t>
            </a:fld>
            <a:endParaRPr lang="en-US"/>
          </a:p>
        </p:txBody>
      </p:sp>
      <p:sp>
        <p:nvSpPr>
          <p:cNvPr id="5" name="Footer Placeholder 4">
            <a:extLst>
              <a:ext uri="{FF2B5EF4-FFF2-40B4-BE49-F238E27FC236}">
                <a16:creationId xmlns:a16="http://schemas.microsoft.com/office/drawing/2014/main" id="{48A64BCD-1250-2047-A027-9DDDE91A3F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043DBA-6129-794D-B527-202286268FEB}"/>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222709873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F5AD4-B3A4-7941-ABDA-240B402A015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206977F-B773-7C4A-9C09-2FB2565DB401}"/>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C78C61-B10A-E649-80C4-5FFDA8C80A9A}"/>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0BCE650-AE1A-634E-8A21-C16468C365C3}"/>
              </a:ext>
            </a:extLst>
          </p:cNvPr>
          <p:cNvSpPr>
            <a:spLocks noGrp="1"/>
          </p:cNvSpPr>
          <p:nvPr>
            <p:ph type="dt" sz="half" idx="10"/>
          </p:nvPr>
        </p:nvSpPr>
        <p:spPr/>
        <p:txBody>
          <a:bodyPr/>
          <a:lstStyle/>
          <a:p>
            <a:fld id="{7284192B-C90E-A04D-BE32-0F66E860CA1E}" type="datetimeFigureOut">
              <a:rPr lang="en-US" smtClean="0"/>
              <a:t>10/7/19</a:t>
            </a:fld>
            <a:endParaRPr lang="en-US"/>
          </a:p>
        </p:txBody>
      </p:sp>
      <p:sp>
        <p:nvSpPr>
          <p:cNvPr id="6" name="Footer Placeholder 5">
            <a:extLst>
              <a:ext uri="{FF2B5EF4-FFF2-40B4-BE49-F238E27FC236}">
                <a16:creationId xmlns:a16="http://schemas.microsoft.com/office/drawing/2014/main" id="{C4775F22-89D9-B84B-87DB-AA34556CEB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1B2765-AD37-9049-9C9C-69C106184E5B}"/>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2956273201"/>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AF577-53F0-2449-8E88-E1524EC9C963}"/>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B202499-DEA8-3740-886C-CC6E0F975F90}"/>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E2226B2B-FDC3-3D46-924B-EBD82E2D1530}"/>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B90B478-A2E4-6A49-B153-6B9C73398BF0}"/>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943ED989-DBC4-C844-AAFD-B9F6EE09C0CC}"/>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B3997AD-F764-7C4A-97B4-A3A8317C533B}"/>
              </a:ext>
            </a:extLst>
          </p:cNvPr>
          <p:cNvSpPr>
            <a:spLocks noGrp="1"/>
          </p:cNvSpPr>
          <p:nvPr>
            <p:ph type="dt" sz="half" idx="10"/>
          </p:nvPr>
        </p:nvSpPr>
        <p:spPr/>
        <p:txBody>
          <a:bodyPr/>
          <a:lstStyle/>
          <a:p>
            <a:fld id="{7284192B-C90E-A04D-BE32-0F66E860CA1E}" type="datetimeFigureOut">
              <a:rPr lang="en-US" smtClean="0"/>
              <a:t>10/7/19</a:t>
            </a:fld>
            <a:endParaRPr lang="en-US"/>
          </a:p>
        </p:txBody>
      </p:sp>
      <p:sp>
        <p:nvSpPr>
          <p:cNvPr id="8" name="Footer Placeholder 7">
            <a:extLst>
              <a:ext uri="{FF2B5EF4-FFF2-40B4-BE49-F238E27FC236}">
                <a16:creationId xmlns:a16="http://schemas.microsoft.com/office/drawing/2014/main" id="{EC123BFC-1F44-BC48-879A-0E83E295263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E23B691-506A-EA40-92C1-C81A8DC80AB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338243817"/>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C31DA-E605-3546-B2A4-821750EB1CA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2DEB824-EE63-414F-91A3-AA6D0FDC1407}"/>
              </a:ext>
            </a:extLst>
          </p:cNvPr>
          <p:cNvSpPr>
            <a:spLocks noGrp="1"/>
          </p:cNvSpPr>
          <p:nvPr>
            <p:ph type="dt" sz="half" idx="10"/>
          </p:nvPr>
        </p:nvSpPr>
        <p:spPr/>
        <p:txBody>
          <a:bodyPr/>
          <a:lstStyle/>
          <a:p>
            <a:fld id="{7284192B-C90E-A04D-BE32-0F66E860CA1E}" type="datetimeFigureOut">
              <a:rPr lang="en-US" smtClean="0"/>
              <a:t>10/7/19</a:t>
            </a:fld>
            <a:endParaRPr lang="en-US"/>
          </a:p>
        </p:txBody>
      </p:sp>
      <p:sp>
        <p:nvSpPr>
          <p:cNvPr id="4" name="Footer Placeholder 3">
            <a:extLst>
              <a:ext uri="{FF2B5EF4-FFF2-40B4-BE49-F238E27FC236}">
                <a16:creationId xmlns:a16="http://schemas.microsoft.com/office/drawing/2014/main" id="{3D3F75E0-2280-624F-9942-FF178B35920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A746AF9-BB52-6645-9556-0ADD0F4CB16A}"/>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1597296333"/>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04AEADD-A661-4046-8EB9-36B4721583ED}"/>
              </a:ext>
            </a:extLst>
          </p:cNvPr>
          <p:cNvSpPr>
            <a:spLocks noGrp="1"/>
          </p:cNvSpPr>
          <p:nvPr>
            <p:ph type="dt" sz="half" idx="10"/>
          </p:nvPr>
        </p:nvSpPr>
        <p:spPr/>
        <p:txBody>
          <a:bodyPr/>
          <a:lstStyle/>
          <a:p>
            <a:fld id="{7284192B-C90E-A04D-BE32-0F66E860CA1E}" type="datetimeFigureOut">
              <a:rPr lang="en-US" smtClean="0"/>
              <a:t>10/7/19</a:t>
            </a:fld>
            <a:endParaRPr lang="en-US"/>
          </a:p>
        </p:txBody>
      </p:sp>
      <p:sp>
        <p:nvSpPr>
          <p:cNvPr id="3" name="Footer Placeholder 2">
            <a:extLst>
              <a:ext uri="{FF2B5EF4-FFF2-40B4-BE49-F238E27FC236}">
                <a16:creationId xmlns:a16="http://schemas.microsoft.com/office/drawing/2014/main" id="{145A3D01-661A-CD4C-86B6-7271D84AF1A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468DC3C-9F86-3A42-B8F8-7CE3A6CE93BD}"/>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318915644"/>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431F8-CC27-744A-9431-B3E9946B75F3}"/>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031002C3-B7FB-314C-9683-A304F7E4638F}"/>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0D93DAD-EF83-CE46-AE27-AB6D900B4E40}"/>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FD960D0A-FD7C-B840-83C1-67BC69045631}"/>
              </a:ext>
            </a:extLst>
          </p:cNvPr>
          <p:cNvSpPr>
            <a:spLocks noGrp="1"/>
          </p:cNvSpPr>
          <p:nvPr>
            <p:ph type="dt" sz="half" idx="10"/>
          </p:nvPr>
        </p:nvSpPr>
        <p:spPr/>
        <p:txBody>
          <a:bodyPr/>
          <a:lstStyle/>
          <a:p>
            <a:fld id="{7284192B-C90E-A04D-BE32-0F66E860CA1E}" type="datetimeFigureOut">
              <a:rPr lang="en-US" smtClean="0"/>
              <a:t>10/7/19</a:t>
            </a:fld>
            <a:endParaRPr lang="en-US"/>
          </a:p>
        </p:txBody>
      </p:sp>
      <p:sp>
        <p:nvSpPr>
          <p:cNvPr id="6" name="Footer Placeholder 5">
            <a:extLst>
              <a:ext uri="{FF2B5EF4-FFF2-40B4-BE49-F238E27FC236}">
                <a16:creationId xmlns:a16="http://schemas.microsoft.com/office/drawing/2014/main" id="{F7CE3E83-6EEB-FC4A-8486-EB60BFAB31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748978-A8F7-F246-A33E-F5D15D9C9B27}"/>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1834569720"/>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B8DB8-8891-BB40-893C-BA53CD70B771}"/>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9A609C4A-C12C-FE4C-A0D8-AEA88ABB14C2}"/>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8E45BA95-64AD-D741-945C-D2F39780B534}"/>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9DABFC7F-CEF8-CF4A-BEF4-E2C4DA839B02}"/>
              </a:ext>
            </a:extLst>
          </p:cNvPr>
          <p:cNvSpPr>
            <a:spLocks noGrp="1"/>
          </p:cNvSpPr>
          <p:nvPr>
            <p:ph type="dt" sz="half" idx="10"/>
          </p:nvPr>
        </p:nvSpPr>
        <p:spPr/>
        <p:txBody>
          <a:bodyPr/>
          <a:lstStyle/>
          <a:p>
            <a:fld id="{7284192B-C90E-A04D-BE32-0F66E860CA1E}" type="datetimeFigureOut">
              <a:rPr lang="en-US" smtClean="0"/>
              <a:t>10/7/19</a:t>
            </a:fld>
            <a:endParaRPr lang="en-US"/>
          </a:p>
        </p:txBody>
      </p:sp>
      <p:sp>
        <p:nvSpPr>
          <p:cNvPr id="6" name="Footer Placeholder 5">
            <a:extLst>
              <a:ext uri="{FF2B5EF4-FFF2-40B4-BE49-F238E27FC236}">
                <a16:creationId xmlns:a16="http://schemas.microsoft.com/office/drawing/2014/main" id="{E3B7C050-908C-DC4E-9A62-CEC5B0AFA9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E3F224-AC56-4649-A22B-F1E671E33067}"/>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111825652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DCE0FB-8673-6F4B-903C-87B087486834}"/>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9F023E6-C539-3442-A23F-F14344653C0B}"/>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18DCD5-8788-EC4C-9FD4-ACB87A8FECDE}"/>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284192B-C90E-A04D-BE32-0F66E860CA1E}" type="datetimeFigureOut">
              <a:rPr lang="en-US" smtClean="0"/>
              <a:t>10/7/19</a:t>
            </a:fld>
            <a:endParaRPr lang="en-US"/>
          </a:p>
        </p:txBody>
      </p:sp>
      <p:sp>
        <p:nvSpPr>
          <p:cNvPr id="5" name="Footer Placeholder 4">
            <a:extLst>
              <a:ext uri="{FF2B5EF4-FFF2-40B4-BE49-F238E27FC236}">
                <a16:creationId xmlns:a16="http://schemas.microsoft.com/office/drawing/2014/main" id="{D02AFDA8-E8DE-6E4D-80F4-04FB8EECD506}"/>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C9E6784-395F-044E-BE16-6C434E70D5CC}"/>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30861935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s://www.ietf.org/privacy-policy/"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datatracker.ietf.org/rg/coinrg/abou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mailto:coin@irtf.org" TargetMode="External"/><Relationship Id="rId5" Type="http://schemas.openxmlformats.org/officeDocument/2006/relationships/hyperlink" Target="https://trac.ietf.org/trac/irtf/wiki/coin" TargetMode="External"/><Relationship Id="rId4" Type="http://schemas.openxmlformats.org/officeDocument/2006/relationships/hyperlink" Target="https://github.com/irtf-coinrg/prg-materials"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datatracker.ietf.org/meeting/106/materials" TargetMode="External"/><Relationship Id="rId2" Type="http://schemas.openxmlformats.org/officeDocument/2006/relationships/hyperlink" Target="https://datatracker.ietf.org/submi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datatracker.ietf.org/doc/draft-montpetit-coin-xr" TargetMode="External"/><Relationship Id="rId3" Type="http://schemas.openxmlformats.org/officeDocument/2006/relationships/hyperlink" Target="https://datatracker.ietf.org/doc/draft-kunze-coin-industrial-use-cases/" TargetMode="External"/><Relationship Id="rId7" Type="http://schemas.openxmlformats.org/officeDocument/2006/relationships/hyperlink" Target="https://datatracker.ietf.org/doc/draft-he-coin-managed-network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datatracker.ietf.org/doc/draft-sarathchandra-coin-appcentres/" TargetMode="External"/><Relationship Id="rId5" Type="http://schemas.openxmlformats.org/officeDocument/2006/relationships/hyperlink" Target="https://datatracker.ietf.org/doc/draft-liu-coinrg-requirement/" TargetMode="External"/><Relationship Id="rId4" Type="http://schemas.openxmlformats.org/officeDocument/2006/relationships/hyperlink" Target="https://datatracker.ietf.org/doc/draft-kutscher-coinrg-dir/" TargetMode="External"/><Relationship Id="rId9" Type="http://schemas.openxmlformats.org/officeDocument/2006/relationships/hyperlink" Target="https://datatracker.ietf.org/doc/draft-mcbride-edge-data-discovery-overview"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9" name="Shape 59"/>
          <p:cNvSpPr txBox="1">
            <a:spLocks noGrp="1"/>
          </p:cNvSpPr>
          <p:nvPr>
            <p:ph type="ctrTitle"/>
          </p:nvPr>
        </p:nvSpPr>
        <p:spPr>
          <a:xfrm>
            <a:off x="179512" y="2731625"/>
            <a:ext cx="8799727" cy="2048719"/>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4400" b="1" i="0" u="none" strike="noStrike" cap="none" dirty="0">
                <a:solidFill>
                  <a:schemeClr val="accent1"/>
                </a:solidFill>
                <a:latin typeface="+mn-lt"/>
                <a:ea typeface="Courier New"/>
                <a:cs typeface="Courier New"/>
                <a:sym typeface="Courier New"/>
              </a:rPr>
              <a:t>Proposed RG: COIN</a:t>
            </a:r>
            <a:br>
              <a:rPr lang="en-US" sz="4400" b="1" i="0" u="none" strike="noStrike" cap="none" dirty="0">
                <a:solidFill>
                  <a:schemeClr val="accent1"/>
                </a:solidFill>
                <a:latin typeface="+mn-lt"/>
                <a:ea typeface="Courier New"/>
                <a:cs typeface="Courier New"/>
                <a:sym typeface="Courier New"/>
              </a:rPr>
            </a:br>
            <a:r>
              <a:rPr lang="en-US" sz="4400" b="1" i="0" u="none" strike="noStrike" cap="none" dirty="0">
                <a:solidFill>
                  <a:schemeClr val="accent1"/>
                </a:solidFill>
                <a:latin typeface="+mn-lt"/>
                <a:ea typeface="Courier New"/>
                <a:cs typeface="Courier New"/>
                <a:sym typeface="Courier New"/>
              </a:rPr>
              <a:t>Computing</a:t>
            </a:r>
            <a:r>
              <a:rPr lang="en-US" sz="4400" i="0" dirty="0">
                <a:solidFill>
                  <a:schemeClr val="accent1"/>
                </a:solidFill>
                <a:latin typeface="+mn-lt"/>
                <a:ea typeface="Courier New"/>
                <a:cs typeface="Courier New"/>
                <a:sym typeface="Courier New"/>
              </a:rPr>
              <a:t> </a:t>
            </a:r>
            <a:r>
              <a:rPr lang="en-US" sz="4400" b="1" i="0" u="none" strike="noStrike" cap="none" dirty="0">
                <a:solidFill>
                  <a:schemeClr val="accent1"/>
                </a:solidFill>
                <a:latin typeface="+mn-lt"/>
                <a:ea typeface="Courier New"/>
                <a:cs typeface="Courier New"/>
                <a:sym typeface="Courier New"/>
              </a:rPr>
              <a:t>in the Network</a:t>
            </a:r>
            <a:endParaRPr lang="en-US" sz="2800" b="1" i="0" u="none" strike="noStrike" cap="none" dirty="0">
              <a:solidFill>
                <a:schemeClr val="accent1"/>
              </a:solidFill>
              <a:latin typeface="+mn-lt"/>
              <a:ea typeface="Arial"/>
              <a:cs typeface="Arial"/>
              <a:sym typeface="Arial"/>
            </a:endParaRPr>
          </a:p>
        </p:txBody>
      </p:sp>
      <p:sp>
        <p:nvSpPr>
          <p:cNvPr id="60" name="Shape 60"/>
          <p:cNvSpPr txBox="1"/>
          <p:nvPr/>
        </p:nvSpPr>
        <p:spPr>
          <a:xfrm>
            <a:off x="57815" y="5258048"/>
            <a:ext cx="8943743" cy="121895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FF9900"/>
              </a:buClr>
              <a:buSzPts val="2400"/>
              <a:buFont typeface="Noto Sans Symbols"/>
              <a:buNone/>
            </a:pPr>
            <a:r>
              <a:rPr lang="en-US" sz="2400" b="0" i="0" u="none" strike="noStrike" cap="none" dirty="0">
                <a:solidFill>
                  <a:schemeClr val="dk1"/>
                </a:solidFill>
                <a:latin typeface="+mn-lt"/>
                <a:ea typeface="Courier New"/>
                <a:cs typeface="Courier New"/>
                <a:sym typeface="Courier New"/>
              </a:rPr>
              <a:t>Jeffrey He, Marie-José Montpetit, Eve M. Schooler </a:t>
            </a:r>
          </a:p>
          <a:p>
            <a:pPr marL="0" marR="0" lvl="0" indent="0" algn="ctr" rtl="0">
              <a:spcBef>
                <a:spcPts val="480"/>
              </a:spcBef>
              <a:spcAft>
                <a:spcPts val="0"/>
              </a:spcAft>
              <a:buClr>
                <a:srgbClr val="FF9900"/>
              </a:buClr>
              <a:buSzPts val="2400"/>
              <a:buFont typeface="Noto Sans Symbols"/>
              <a:buNone/>
            </a:pPr>
            <a:r>
              <a:rPr lang="en-US" sz="2400" i="0" u="none" strike="noStrike" cap="none" dirty="0">
                <a:solidFill>
                  <a:schemeClr val="dk1"/>
                </a:solidFill>
                <a:latin typeface="+mn-lt"/>
                <a:ea typeface="Courier New"/>
                <a:cs typeface="Courier New"/>
                <a:sym typeface="Courier New"/>
              </a:rPr>
              <a:t>Interim Meeting</a:t>
            </a:r>
            <a:endParaRPr lang="en-US" sz="2400" dirty="0">
              <a:solidFill>
                <a:schemeClr val="dk1"/>
              </a:solidFill>
              <a:latin typeface="+mn-lt"/>
              <a:ea typeface="Courier New"/>
              <a:cs typeface="Courier New"/>
              <a:sym typeface="Courier New"/>
            </a:endParaRPr>
          </a:p>
          <a:p>
            <a:pPr algn="ctr">
              <a:spcBef>
                <a:spcPts val="480"/>
              </a:spcBef>
              <a:buClr>
                <a:srgbClr val="FF9900"/>
              </a:buClr>
              <a:buSzPts val="2400"/>
            </a:pPr>
            <a:r>
              <a:rPr lang="en-US" sz="2000" i="1" dirty="0">
                <a:solidFill>
                  <a:schemeClr val="dk1"/>
                </a:solidFill>
                <a:ea typeface="Courier New"/>
                <a:cs typeface="Courier New"/>
                <a:sym typeface="Courier New"/>
              </a:rPr>
              <a:t>October 8, 2019</a:t>
            </a:r>
          </a:p>
          <a:p>
            <a:pPr marL="0" marR="0" lvl="0" indent="0" algn="ctr" rtl="0">
              <a:spcBef>
                <a:spcPts val="480"/>
              </a:spcBef>
              <a:spcAft>
                <a:spcPts val="0"/>
              </a:spcAft>
              <a:buClr>
                <a:srgbClr val="FF9900"/>
              </a:buClr>
              <a:buSzPts val="2400"/>
              <a:buFont typeface="Noto Sans Symbols"/>
              <a:buNone/>
            </a:pPr>
            <a:endParaRPr lang="en-US" sz="2400" b="0" i="0" u="none" strike="noStrike" cap="none" dirty="0">
              <a:solidFill>
                <a:schemeClr val="dk1"/>
              </a:solidFill>
              <a:latin typeface="+mn-lt"/>
              <a:ea typeface="Courier New"/>
              <a:cs typeface="Courier New"/>
              <a:sym typeface="Courier New"/>
            </a:endParaRPr>
          </a:p>
        </p:txBody>
      </p:sp>
      <p:pic>
        <p:nvPicPr>
          <p:cNvPr id="61" name="Shape 61" descr="nternet Research Task Force (IRTF)"/>
          <p:cNvPicPr preferRelativeResize="0"/>
          <p:nvPr/>
        </p:nvPicPr>
        <p:blipFill rotWithShape="1">
          <a:blip r:embed="rId3">
            <a:alphaModFix/>
          </a:blip>
          <a:srcRect/>
          <a:stretch/>
        </p:blipFill>
        <p:spPr>
          <a:xfrm>
            <a:off x="2987824" y="72008"/>
            <a:ext cx="3083726" cy="220444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628650" y="330488"/>
            <a:ext cx="7886700" cy="1325563"/>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sz="3200" b="1" i="1" dirty="0">
                <a:solidFill>
                  <a:schemeClr val="accent1"/>
                </a:solidFill>
                <a:latin typeface="+mn-lt"/>
                <a:ea typeface="Courier New"/>
                <a:cs typeface="Courier New"/>
                <a:sym typeface="Courier New"/>
              </a:rPr>
              <a:t>New Topic</a:t>
            </a:r>
          </a:p>
        </p:txBody>
      </p:sp>
      <p:sp>
        <p:nvSpPr>
          <p:cNvPr id="109" name="Shape 109"/>
          <p:cNvSpPr txBox="1">
            <a:spLocks noGrp="1"/>
          </p:cNvSpPr>
          <p:nvPr>
            <p:ph idx="1"/>
          </p:nvPr>
        </p:nvSpPr>
        <p:spPr>
          <a:xfrm>
            <a:off x="533116" y="1632119"/>
            <a:ext cx="7886700" cy="5525722"/>
          </a:xfrm>
          <a:prstGeom prst="rect">
            <a:avLst/>
          </a:prstGeom>
        </p:spPr>
        <p:txBody>
          <a:bodyPr spcFirstLastPara="1" wrap="square" lIns="91425" tIns="91425" rIns="91425" bIns="91425" anchor="t" anchorCtr="0">
            <a:noAutofit/>
          </a:bodyPr>
          <a:lstStyle/>
          <a:p>
            <a:pPr marL="457200" indent="-368300">
              <a:spcBef>
                <a:spcPts val="560"/>
              </a:spcBef>
              <a:buClr>
                <a:schemeClr val="accent1"/>
              </a:buClr>
              <a:buSzPts val="2200"/>
            </a:pPr>
            <a:r>
              <a:rPr lang="en-US" dirty="0"/>
              <a:t>Latency by virtualization  - Frank </a:t>
            </a:r>
            <a:r>
              <a:rPr lang="en-US" dirty="0" err="1"/>
              <a:t>Fitzek</a:t>
            </a:r>
            <a:endParaRPr lang="en-US" sz="2300" dirty="0">
              <a:ea typeface="Courier New"/>
              <a:cs typeface="Courier New"/>
              <a:sym typeface="Courier New"/>
            </a:endParaRPr>
          </a:p>
        </p:txBody>
      </p:sp>
      <p:sp>
        <p:nvSpPr>
          <p:cNvPr id="110" name="Shape 110"/>
          <p:cNvSpPr txBox="1">
            <a:spLocks noGrp="1"/>
          </p:cNvSpPr>
          <p:nvPr>
            <p:ph type="sldNum" sz="quarter" idx="12"/>
          </p:nvPr>
        </p:nvSpPr>
        <p:spPr>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smtClean="0"/>
              <a:t>10</a:t>
            </a:fld>
            <a:endParaRPr lang="en-US"/>
          </a:p>
        </p:txBody>
      </p:sp>
    </p:spTree>
    <p:extLst>
      <p:ext uri="{BB962C8B-B14F-4D97-AF65-F5344CB8AC3E}">
        <p14:creationId xmlns:p14="http://schemas.microsoft.com/office/powerpoint/2010/main" val="35881945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FB5FA-D4B5-C941-BDAF-2AE96D4C60A1}"/>
              </a:ext>
            </a:extLst>
          </p:cNvPr>
          <p:cNvSpPr>
            <a:spLocks noGrp="1"/>
          </p:cNvSpPr>
          <p:nvPr>
            <p:ph type="ctrTitle"/>
          </p:nvPr>
        </p:nvSpPr>
        <p:spPr/>
        <p:txBody>
          <a:bodyPr/>
          <a:lstStyle/>
          <a:p>
            <a:r>
              <a:rPr lang="en-US" b="1" dirty="0">
                <a:solidFill>
                  <a:schemeClr val="accent1"/>
                </a:solidFill>
                <a:latin typeface="+mn-lt"/>
              </a:rPr>
              <a:t>Open Discussion</a:t>
            </a:r>
          </a:p>
        </p:txBody>
      </p:sp>
      <p:sp>
        <p:nvSpPr>
          <p:cNvPr id="3" name="Subtitle 2">
            <a:extLst>
              <a:ext uri="{FF2B5EF4-FFF2-40B4-BE49-F238E27FC236}">
                <a16:creationId xmlns:a16="http://schemas.microsoft.com/office/drawing/2014/main" id="{DC99353B-4F0A-6846-BF29-1F308F378C12}"/>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A8D13DFF-33D7-B347-B24E-7A75EBE69DD8}"/>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11</a:t>
            </a:fld>
            <a:endParaRPr lang="fr-FR"/>
          </a:p>
        </p:txBody>
      </p:sp>
    </p:spTree>
    <p:extLst>
      <p:ext uri="{BB962C8B-B14F-4D97-AF65-F5344CB8AC3E}">
        <p14:creationId xmlns:p14="http://schemas.microsoft.com/office/powerpoint/2010/main" val="5924723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628650" y="330488"/>
            <a:ext cx="7886700" cy="1325563"/>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sz="3200" b="1" i="1" dirty="0">
                <a:solidFill>
                  <a:schemeClr val="accent1"/>
                </a:solidFill>
                <a:latin typeface="+mn-lt"/>
                <a:ea typeface="Courier New"/>
                <a:cs typeface="Courier New"/>
                <a:sym typeface="Courier New"/>
              </a:rPr>
              <a:t>Next Meeting</a:t>
            </a:r>
          </a:p>
        </p:txBody>
      </p:sp>
      <p:sp>
        <p:nvSpPr>
          <p:cNvPr id="109" name="Shape 109"/>
          <p:cNvSpPr txBox="1">
            <a:spLocks noGrp="1"/>
          </p:cNvSpPr>
          <p:nvPr>
            <p:ph idx="1"/>
          </p:nvPr>
        </p:nvSpPr>
        <p:spPr>
          <a:xfrm>
            <a:off x="533116" y="1632119"/>
            <a:ext cx="7886700" cy="5525722"/>
          </a:xfrm>
          <a:prstGeom prst="rect">
            <a:avLst/>
          </a:prstGeom>
        </p:spPr>
        <p:txBody>
          <a:bodyPr spcFirstLastPara="1" wrap="square" lIns="91425" tIns="91425" rIns="91425" bIns="91425" anchor="t" anchorCtr="0">
            <a:noAutofit/>
          </a:bodyPr>
          <a:lstStyle/>
          <a:p>
            <a:pPr marL="457200" indent="-368300">
              <a:spcBef>
                <a:spcPts val="560"/>
              </a:spcBef>
              <a:buClr>
                <a:schemeClr val="accent1"/>
              </a:buClr>
              <a:buSzPts val="2200"/>
            </a:pPr>
            <a:r>
              <a:rPr lang="en-US" sz="2300" dirty="0">
                <a:ea typeface="Courier New"/>
                <a:cs typeface="Courier New"/>
                <a:sym typeface="Courier New"/>
              </a:rPr>
              <a:t>Meet at IETF 106 in Singapore (November 16-22)</a:t>
            </a:r>
          </a:p>
          <a:p>
            <a:pPr marL="457200" indent="-368300">
              <a:spcBef>
                <a:spcPts val="560"/>
              </a:spcBef>
              <a:buClr>
                <a:schemeClr val="accent1"/>
              </a:buClr>
              <a:buSzPts val="2200"/>
            </a:pPr>
            <a:r>
              <a:rPr lang="en-US" sz="2300" dirty="0">
                <a:ea typeface="Courier New"/>
                <a:cs typeface="Courier New"/>
                <a:sym typeface="Courier New"/>
              </a:rPr>
              <a:t>Plans to provide a list of related conferences or projects  in Singapore</a:t>
            </a:r>
          </a:p>
          <a:p>
            <a:pPr marL="800100" lvl="1" indent="-368300">
              <a:spcBef>
                <a:spcPts val="560"/>
              </a:spcBef>
              <a:buClr>
                <a:schemeClr val="accent1"/>
              </a:buClr>
              <a:buSzPts val="2200"/>
            </a:pPr>
            <a:r>
              <a:rPr lang="en-US" sz="2000" dirty="0">
                <a:ea typeface="Courier New"/>
                <a:cs typeface="Courier New"/>
                <a:sym typeface="Courier New"/>
              </a:rPr>
              <a:t>Send any conference or project you know about to the list for compilation</a:t>
            </a:r>
          </a:p>
          <a:p>
            <a:pPr marL="800100" lvl="1" indent="-368300">
              <a:spcBef>
                <a:spcPts val="560"/>
              </a:spcBef>
              <a:buClr>
                <a:schemeClr val="accent1"/>
              </a:buClr>
              <a:buSzPts val="2200"/>
            </a:pPr>
            <a:r>
              <a:rPr lang="en-US" sz="2000" i="1" dirty="0"/>
              <a:t>1st Workshop on Flexible Network Data Plane Processing (NETPROC@ICIN2020)</a:t>
            </a:r>
            <a:endParaRPr lang="en-US" sz="2000" dirty="0"/>
          </a:p>
          <a:p>
            <a:pPr marL="1143000" lvl="2" indent="-368300">
              <a:spcBef>
                <a:spcPts val="560"/>
              </a:spcBef>
              <a:buClr>
                <a:schemeClr val="accent1"/>
              </a:buClr>
              <a:buSzPts val="2200"/>
            </a:pPr>
            <a:r>
              <a:rPr lang="en-US" sz="1700" dirty="0">
                <a:ea typeface="Courier New"/>
                <a:cs typeface="Courier New"/>
                <a:sym typeface="Courier New"/>
              </a:rPr>
              <a:t>https://</a:t>
            </a:r>
            <a:r>
              <a:rPr lang="en-US" sz="1700" dirty="0" err="1">
                <a:ea typeface="Courier New"/>
                <a:cs typeface="Courier New"/>
                <a:sym typeface="Courier New"/>
              </a:rPr>
              <a:t>www.icin-conference.org</a:t>
            </a:r>
            <a:r>
              <a:rPr lang="en-US" sz="1700" dirty="0">
                <a:ea typeface="Courier New"/>
                <a:cs typeface="Courier New"/>
                <a:sym typeface="Courier New"/>
              </a:rPr>
              <a:t>/netproc-2020/</a:t>
            </a:r>
          </a:p>
        </p:txBody>
      </p:sp>
      <p:sp>
        <p:nvSpPr>
          <p:cNvPr id="110" name="Shape 110"/>
          <p:cNvSpPr txBox="1">
            <a:spLocks noGrp="1"/>
          </p:cNvSpPr>
          <p:nvPr>
            <p:ph type="sldNum" sz="quarter" idx="12"/>
          </p:nvPr>
        </p:nvSpPr>
        <p:spPr>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smtClean="0"/>
              <a:t>12</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fr-FR" sz="3200" b="1" i="1" u="none" strike="noStrike" cap="none" dirty="0">
                <a:solidFill>
                  <a:schemeClr val="accent1"/>
                </a:solidFill>
                <a:latin typeface="+mn-lt"/>
                <a:ea typeface="Courier New"/>
                <a:cs typeface="Courier New"/>
                <a:sym typeface="Courier New"/>
              </a:rPr>
              <a:t>Agenda</a:t>
            </a:r>
            <a:endParaRPr sz="3200" b="1" i="1" u="none" strike="noStrike" cap="none" dirty="0">
              <a:solidFill>
                <a:srgbClr val="FF0000"/>
              </a:solidFill>
              <a:latin typeface="+mn-lt"/>
              <a:ea typeface="Courier New"/>
              <a:cs typeface="Courier New"/>
              <a:sym typeface="Courier New"/>
            </a:endParaRPr>
          </a:p>
        </p:txBody>
      </p:sp>
      <p:sp>
        <p:nvSpPr>
          <p:cNvPr id="88" name="Shape 88"/>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177801" indent="0">
              <a:spcBef>
                <a:spcPts val="0"/>
              </a:spcBef>
              <a:buSzPts val="1400"/>
              <a:buNone/>
            </a:pPr>
            <a:endParaRPr lang="en-US" sz="1800" b="1" dirty="0">
              <a:ea typeface="Courier New"/>
              <a:cs typeface="Courier New"/>
              <a:sym typeface="Courier New"/>
            </a:endParaRPr>
          </a:p>
          <a:p>
            <a:r>
              <a:rPr lang="en-US" sz="2800" dirty="0" err="1"/>
              <a:t>Administrivia</a:t>
            </a:r>
            <a:endParaRPr lang="en-US" sz="2800" dirty="0"/>
          </a:p>
          <a:p>
            <a:r>
              <a:rPr lang="en-US" sz="2800" dirty="0"/>
              <a:t>PRG Status</a:t>
            </a:r>
          </a:p>
          <a:p>
            <a:r>
              <a:rPr lang="en-US" sz="2800" dirty="0"/>
              <a:t>Meeting at IETF 106</a:t>
            </a:r>
          </a:p>
          <a:p>
            <a:r>
              <a:rPr lang="en-US" sz="2800" dirty="0"/>
              <a:t>Hackaton@106</a:t>
            </a:r>
          </a:p>
          <a:p>
            <a:r>
              <a:rPr lang="en-US" sz="2800" dirty="0"/>
              <a:t>Documents update</a:t>
            </a:r>
          </a:p>
          <a:p>
            <a:r>
              <a:rPr lang="en-US" sz="2800" dirty="0"/>
              <a:t>New topics</a:t>
            </a:r>
          </a:p>
          <a:p>
            <a:pPr lvl="1"/>
            <a:r>
              <a:rPr lang="en-US" sz="2400" dirty="0"/>
              <a:t>Latency by virtualization  - Frank </a:t>
            </a:r>
            <a:r>
              <a:rPr lang="en-US" sz="2400" dirty="0" err="1"/>
              <a:t>Fitzek</a:t>
            </a:r>
            <a:endParaRPr lang="en-US" sz="2400" dirty="0"/>
          </a:p>
          <a:p>
            <a:r>
              <a:rPr lang="en-US" sz="2800" dirty="0"/>
              <a:t>Open discussion</a:t>
            </a:r>
          </a:p>
          <a:p>
            <a:pPr marL="177801" indent="0">
              <a:spcBef>
                <a:spcPts val="0"/>
              </a:spcBef>
              <a:buSzPts val="1400"/>
              <a:buNone/>
            </a:pPr>
            <a:r>
              <a:rPr lang="en-US" sz="1800" dirty="0">
                <a:ea typeface="Courier New"/>
                <a:cs typeface="Courier New"/>
                <a:sym typeface="Courier New"/>
              </a:rPr>
              <a:t>	</a:t>
            </a:r>
          </a:p>
          <a:p>
            <a:pPr marL="177801" indent="0">
              <a:spcBef>
                <a:spcPts val="0"/>
              </a:spcBef>
              <a:buSzPts val="1400"/>
              <a:buNone/>
            </a:pPr>
            <a:endParaRPr lang="en-US" sz="1800" dirty="0">
              <a:solidFill>
                <a:srgbClr val="008000"/>
              </a:solidFill>
              <a:ea typeface="Courier New"/>
              <a:cs typeface="Courier New"/>
              <a:sym typeface="Courier New"/>
            </a:endParaRPr>
          </a:p>
        </p:txBody>
      </p:sp>
      <p:sp>
        <p:nvSpPr>
          <p:cNvPr id="89" name="Shape 89"/>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endParaRPr sz="1100" b="0" i="0" u="none" strike="noStrike" cap="none" dirty="0">
              <a:solidFill>
                <a:schemeClr val="dk1"/>
              </a:solidFill>
              <a:latin typeface="Arial"/>
              <a:ea typeface="Arial"/>
              <a:cs typeface="Arial"/>
              <a:sym typeface="Arial"/>
            </a:endParaRPr>
          </a:p>
          <a:p>
            <a:pPr marL="0" marR="0" lvl="0" indent="0" algn="r" rtl="0">
              <a:spcBef>
                <a:spcPts val="0"/>
              </a:spcBef>
              <a:spcAft>
                <a:spcPts val="0"/>
              </a:spcAft>
              <a:buNone/>
            </a:pPr>
            <a:fld id="{00000000-1234-1234-1234-123412341234}" type="slidenum">
              <a:rPr lang="fr-FR" sz="1100" b="0" i="0" u="none" strike="noStrike" cap="none">
                <a:solidFill>
                  <a:schemeClr val="dk1"/>
                </a:solidFill>
                <a:latin typeface="Arial"/>
                <a:ea typeface="Arial"/>
                <a:cs typeface="Arial"/>
                <a:sym typeface="Arial"/>
              </a:rPr>
              <a:t>2</a:t>
            </a:fld>
            <a:endParaRPr sz="11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644406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628650" y="0"/>
            <a:ext cx="7886700" cy="1325563"/>
          </a:xfrm>
          <a:prstGeom prst="rect">
            <a:avLst/>
          </a:prstGeom>
          <a:ln w="381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fr-FR" b="0" i="0">
                <a:solidFill>
                  <a:srgbClr val="000000"/>
                </a:solidFill>
              </a:rPr>
              <a:t>Note Well (IRTF)</a:t>
            </a:r>
            <a:endParaRPr b="0" i="0">
              <a:solidFill>
                <a:srgbClr val="000000"/>
              </a:solidFill>
            </a:endParaRPr>
          </a:p>
        </p:txBody>
      </p:sp>
      <p:sp>
        <p:nvSpPr>
          <p:cNvPr id="74" name="Shape 74"/>
          <p:cNvSpPr txBox="1">
            <a:spLocks noGrp="1"/>
          </p:cNvSpPr>
          <p:nvPr>
            <p:ph idx="1"/>
          </p:nvPr>
        </p:nvSpPr>
        <p:spPr>
          <a:xfrm>
            <a:off x="115747" y="1435261"/>
            <a:ext cx="8952078" cy="5317914"/>
          </a:xfrm>
          <a:prstGeom prst="rect">
            <a:avLst/>
          </a:prstGeom>
          <a:ln w="3810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rtl="0">
              <a:lnSpc>
                <a:spcPct val="90000"/>
              </a:lnSpc>
              <a:spcBef>
                <a:spcPts val="500"/>
              </a:spcBef>
              <a:spcAft>
                <a:spcPts val="0"/>
              </a:spcAft>
              <a:buClr>
                <a:schemeClr val="dk1"/>
              </a:buClr>
              <a:buSzPts val="1100"/>
              <a:buFont typeface="Arial"/>
              <a:buNone/>
            </a:pPr>
            <a:r>
              <a:rPr lang="en-US" sz="1300" b="1" dirty="0">
                <a:solidFill>
                  <a:schemeClr val="dk1"/>
                </a:solidFill>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  The IRTF follows the IETF’s policies.</a:t>
            </a:r>
          </a:p>
          <a:p>
            <a:pPr marL="0" lvl="0" indent="0" rtl="0">
              <a:lnSpc>
                <a:spcPct val="90000"/>
              </a:lnSpc>
              <a:spcBef>
                <a:spcPts val="500"/>
              </a:spcBef>
              <a:spcAft>
                <a:spcPts val="0"/>
              </a:spcAft>
              <a:buNone/>
            </a:pPr>
            <a:endParaRPr lang="en-US" sz="1300" b="1" dirty="0">
              <a:solidFill>
                <a:schemeClr val="dk1"/>
              </a:solidFill>
            </a:endParaRPr>
          </a:p>
          <a:p>
            <a:pPr marL="0" lvl="0" indent="0" rtl="0">
              <a:lnSpc>
                <a:spcPct val="90000"/>
              </a:lnSpc>
              <a:spcBef>
                <a:spcPts val="500"/>
              </a:spcBef>
              <a:spcAft>
                <a:spcPts val="0"/>
              </a:spcAft>
              <a:buClr>
                <a:schemeClr val="dk1"/>
              </a:buClr>
              <a:buSzPts val="1100"/>
              <a:buFont typeface="Arial"/>
              <a:buNone/>
            </a:pPr>
            <a:r>
              <a:rPr lang="en-US" sz="1300" b="1" dirty="0">
                <a:solidFill>
                  <a:schemeClr val="dk1"/>
                </a:solidFill>
              </a:rPr>
              <a:t>As a reminder:</a:t>
            </a:r>
          </a:p>
          <a:p>
            <a:pPr marL="457200" lvl="0" indent="-311150" rtl="0">
              <a:lnSpc>
                <a:spcPct val="90000"/>
              </a:lnSpc>
              <a:spcBef>
                <a:spcPts val="500"/>
              </a:spcBef>
              <a:spcAft>
                <a:spcPts val="0"/>
              </a:spcAft>
              <a:buClr>
                <a:schemeClr val="dk1"/>
              </a:buClr>
              <a:buSzPts val="1300"/>
              <a:buChar char="●"/>
            </a:pPr>
            <a:r>
              <a:rPr lang="en-US" sz="1300" b="1" dirty="0">
                <a:solidFill>
                  <a:schemeClr val="dk1"/>
                </a:solidFill>
              </a:rPr>
              <a:t>By participating in the IRTF, you agree to follow IETF processes and policies.</a:t>
            </a:r>
          </a:p>
          <a:p>
            <a:pPr marL="457200" lvl="0" indent="-311150" rtl="0">
              <a:lnSpc>
                <a:spcPct val="90000"/>
              </a:lnSpc>
              <a:spcBef>
                <a:spcPts val="0"/>
              </a:spcBef>
              <a:spcAft>
                <a:spcPts val="0"/>
              </a:spcAft>
              <a:buClr>
                <a:schemeClr val="dk1"/>
              </a:buClr>
              <a:buSzPts val="1300"/>
              <a:buChar char="●"/>
            </a:pPr>
            <a:r>
              <a:rPr lang="en-US" sz="1300" b="1" dirty="0">
                <a:solidFill>
                  <a:schemeClr val="dk1"/>
                </a:solidFill>
              </a:rPr>
              <a:t>If you are aware that any IETF or IRTF contribution is covered by patents or patent applications that are owned or controlled by you or your sponsor, you must disclose that fact, or not participate in the discussion.</a:t>
            </a:r>
          </a:p>
          <a:p>
            <a:pPr marL="457200" lvl="0" indent="-311150" rtl="0">
              <a:lnSpc>
                <a:spcPct val="90000"/>
              </a:lnSpc>
              <a:spcBef>
                <a:spcPts val="0"/>
              </a:spcBef>
              <a:spcAft>
                <a:spcPts val="0"/>
              </a:spcAft>
              <a:buClr>
                <a:schemeClr val="dk1"/>
              </a:buClr>
              <a:buSzPts val="1300"/>
              <a:buChar char="●"/>
            </a:pPr>
            <a:r>
              <a:rPr lang="en-US" sz="1300" b="1" dirty="0">
                <a:solidFill>
                  <a:schemeClr val="dk1"/>
                </a:solidFill>
              </a:rPr>
              <a:t>As a participant in or attendee to any IRTF activity you acknowledge that written, audio, video, and photographic records of meetings may be made public.</a:t>
            </a:r>
          </a:p>
          <a:p>
            <a:pPr marL="457200" lvl="0" indent="-311150" rtl="0">
              <a:lnSpc>
                <a:spcPct val="90000"/>
              </a:lnSpc>
              <a:spcBef>
                <a:spcPts val="0"/>
              </a:spcBef>
              <a:spcAft>
                <a:spcPts val="0"/>
              </a:spcAft>
              <a:buClr>
                <a:schemeClr val="dk1"/>
              </a:buClr>
              <a:buSzPts val="1300"/>
              <a:buChar char="●"/>
            </a:pPr>
            <a:r>
              <a:rPr lang="en-US" sz="1300" b="1" dirty="0">
                <a:solidFill>
                  <a:schemeClr val="dk1"/>
                </a:solidFill>
              </a:rPr>
              <a:t>Personal information that you provide to IRTF will be handled in accordance with the IETF Privacy Statement.</a:t>
            </a:r>
          </a:p>
          <a:p>
            <a:pPr marL="457200" lvl="0" indent="-311150" rtl="0">
              <a:lnSpc>
                <a:spcPct val="90000"/>
              </a:lnSpc>
              <a:spcBef>
                <a:spcPts val="0"/>
              </a:spcBef>
              <a:spcAft>
                <a:spcPts val="0"/>
              </a:spcAft>
              <a:buClr>
                <a:schemeClr val="dk1"/>
              </a:buClr>
              <a:buSzPts val="1300"/>
              <a:buChar char="●"/>
            </a:pPr>
            <a:r>
              <a:rPr lang="en-US" sz="1300" b="1" dirty="0">
                <a:solidFill>
                  <a:schemeClr val="dk1"/>
                </a:solidFill>
              </a:rPr>
              <a:t>As a participant or attendee, you agree to work respectfully with other participants; please contact the </a:t>
            </a:r>
            <a:r>
              <a:rPr lang="en-US" sz="1300" b="1" dirty="0" err="1">
                <a:solidFill>
                  <a:schemeClr val="dk1"/>
                </a:solidFill>
              </a:rPr>
              <a:t>ombudsteam</a:t>
            </a:r>
            <a:r>
              <a:rPr lang="en-US" sz="1300" b="1" dirty="0">
                <a:solidFill>
                  <a:schemeClr val="dk1"/>
                </a:solidFill>
              </a:rPr>
              <a:t> (</a:t>
            </a:r>
            <a:r>
              <a:rPr lang="en-US" sz="1300" b="1" u="sng" dirty="0">
                <a:solidFill>
                  <a:schemeClr val="hlink"/>
                </a:solidFill>
                <a:hlinkClick r:id="rId3"/>
              </a:rPr>
              <a:t>https://www.ietf.org/contact/ombudsteam/</a:t>
            </a:r>
            <a:r>
              <a:rPr lang="en-US" sz="1300" b="1" dirty="0">
                <a:solidFill>
                  <a:schemeClr val="dk1"/>
                </a:solidFill>
              </a:rPr>
              <a:t>) if you have questions or concerns about this.</a:t>
            </a:r>
          </a:p>
          <a:p>
            <a:pPr marL="0" lvl="0" indent="0" rtl="0">
              <a:lnSpc>
                <a:spcPct val="90000"/>
              </a:lnSpc>
              <a:spcBef>
                <a:spcPts val="500"/>
              </a:spcBef>
              <a:spcAft>
                <a:spcPts val="0"/>
              </a:spcAft>
              <a:buNone/>
            </a:pPr>
            <a:endParaRPr lang="en-US" sz="1300" b="1" dirty="0">
              <a:solidFill>
                <a:schemeClr val="dk1"/>
              </a:solidFill>
            </a:endParaRPr>
          </a:p>
          <a:p>
            <a:pPr marL="0" lvl="0" indent="0" rtl="0">
              <a:lnSpc>
                <a:spcPct val="90000"/>
              </a:lnSpc>
              <a:spcBef>
                <a:spcPts val="500"/>
              </a:spcBef>
              <a:spcAft>
                <a:spcPts val="0"/>
              </a:spcAft>
              <a:buNone/>
            </a:pPr>
            <a:r>
              <a:rPr lang="en-US" sz="1300" b="1" dirty="0">
                <a:solidFill>
                  <a:schemeClr val="dk1"/>
                </a:solidFill>
              </a:rPr>
              <a:t>Definitive information is in the documents listed below and other IETF BCPs. For advice, please talk to the RG Chairs or IRTF Chair:</a:t>
            </a:r>
          </a:p>
          <a:p>
            <a:pPr marL="0" lvl="0" indent="0" rtl="0">
              <a:lnSpc>
                <a:spcPct val="90000"/>
              </a:lnSpc>
              <a:spcBef>
                <a:spcPts val="500"/>
              </a:spcBef>
              <a:spcAft>
                <a:spcPts val="0"/>
              </a:spcAft>
              <a:buClr>
                <a:schemeClr val="dk1"/>
              </a:buClr>
              <a:buSzPts val="1100"/>
              <a:buFont typeface="Arial"/>
              <a:buNone/>
            </a:pPr>
            <a:endParaRPr lang="en-US" sz="1300" b="1" dirty="0">
              <a:solidFill>
                <a:schemeClr val="dk1"/>
              </a:solidFill>
            </a:endParaRPr>
          </a:p>
          <a:p>
            <a:pPr marL="457200" lvl="0" indent="-311150" rtl="0">
              <a:lnSpc>
                <a:spcPct val="90000"/>
              </a:lnSpc>
              <a:spcBef>
                <a:spcPts val="0"/>
              </a:spcBef>
              <a:spcAft>
                <a:spcPts val="0"/>
              </a:spcAft>
              <a:buClr>
                <a:schemeClr val="dk1"/>
              </a:buClr>
              <a:buSzPts val="1300"/>
              <a:buChar char="●"/>
            </a:pPr>
            <a:r>
              <a:rPr lang="en-US" sz="1300" b="1" dirty="0">
                <a:solidFill>
                  <a:schemeClr val="dk1"/>
                </a:solidFill>
              </a:rPr>
              <a:t>BCP 9 (Internet Standards Process)</a:t>
            </a:r>
          </a:p>
          <a:p>
            <a:pPr marL="457200" lvl="0" indent="-311150" rtl="0">
              <a:lnSpc>
                <a:spcPct val="90000"/>
              </a:lnSpc>
              <a:spcBef>
                <a:spcPts val="0"/>
              </a:spcBef>
              <a:spcAft>
                <a:spcPts val="0"/>
              </a:spcAft>
              <a:buClr>
                <a:schemeClr val="dk1"/>
              </a:buClr>
              <a:buSzPts val="1300"/>
              <a:buChar char="●"/>
            </a:pPr>
            <a:r>
              <a:rPr lang="en-US" sz="1300" b="1" dirty="0">
                <a:solidFill>
                  <a:schemeClr val="dk1"/>
                </a:solidFill>
              </a:rPr>
              <a:t>BCP 25 (Working Group processes)</a:t>
            </a:r>
          </a:p>
          <a:p>
            <a:pPr marL="457200" lvl="0" indent="-311150" rtl="0">
              <a:lnSpc>
                <a:spcPct val="90000"/>
              </a:lnSpc>
              <a:spcBef>
                <a:spcPts val="0"/>
              </a:spcBef>
              <a:spcAft>
                <a:spcPts val="0"/>
              </a:spcAft>
              <a:buClr>
                <a:schemeClr val="dk1"/>
              </a:buClr>
              <a:buSzPts val="1300"/>
              <a:buChar char="●"/>
            </a:pPr>
            <a:r>
              <a:rPr lang="en-US" sz="1300" b="1" dirty="0">
                <a:solidFill>
                  <a:schemeClr val="dk1"/>
                </a:solidFill>
              </a:rPr>
              <a:t>BCP 25 (Anti-Harassment Procedures)</a:t>
            </a:r>
          </a:p>
          <a:p>
            <a:pPr marL="457200" lvl="0" indent="-311150" rtl="0">
              <a:lnSpc>
                <a:spcPct val="90000"/>
              </a:lnSpc>
              <a:spcBef>
                <a:spcPts val="0"/>
              </a:spcBef>
              <a:spcAft>
                <a:spcPts val="0"/>
              </a:spcAft>
              <a:buClr>
                <a:schemeClr val="dk1"/>
              </a:buClr>
              <a:buSzPts val="1300"/>
              <a:buChar char="●"/>
            </a:pPr>
            <a:r>
              <a:rPr lang="en-US" sz="1300" b="1" dirty="0">
                <a:solidFill>
                  <a:schemeClr val="dk1"/>
                </a:solidFill>
              </a:rPr>
              <a:t>BCP 54 (Code of Conduct)</a:t>
            </a:r>
          </a:p>
          <a:p>
            <a:pPr marL="457200" lvl="0" indent="-311150" rtl="0">
              <a:lnSpc>
                <a:spcPct val="90000"/>
              </a:lnSpc>
              <a:spcBef>
                <a:spcPts val="0"/>
              </a:spcBef>
              <a:spcAft>
                <a:spcPts val="0"/>
              </a:spcAft>
              <a:buClr>
                <a:schemeClr val="dk1"/>
              </a:buClr>
              <a:buSzPts val="1300"/>
              <a:buChar char="●"/>
            </a:pPr>
            <a:r>
              <a:rPr lang="en-US" sz="1300" b="1" dirty="0">
                <a:solidFill>
                  <a:schemeClr val="dk1"/>
                </a:solidFill>
              </a:rPr>
              <a:t>BCP 78 (Copyright)</a:t>
            </a:r>
          </a:p>
          <a:p>
            <a:pPr marL="457200" lvl="0" indent="-311150" rtl="0">
              <a:lnSpc>
                <a:spcPct val="90000"/>
              </a:lnSpc>
              <a:spcBef>
                <a:spcPts val="0"/>
              </a:spcBef>
              <a:spcAft>
                <a:spcPts val="0"/>
              </a:spcAft>
              <a:buClr>
                <a:schemeClr val="dk1"/>
              </a:buClr>
              <a:buSzPts val="1300"/>
              <a:buChar char="●"/>
            </a:pPr>
            <a:r>
              <a:rPr lang="en-US" sz="1300" b="1" dirty="0">
                <a:solidFill>
                  <a:schemeClr val="dk1"/>
                </a:solidFill>
              </a:rPr>
              <a:t>BCP 79 (Patents, Participation)</a:t>
            </a:r>
          </a:p>
          <a:p>
            <a:pPr marL="457200" lvl="0" indent="-311150" rtl="0">
              <a:lnSpc>
                <a:spcPct val="90000"/>
              </a:lnSpc>
              <a:spcBef>
                <a:spcPts val="0"/>
              </a:spcBef>
              <a:spcAft>
                <a:spcPts val="0"/>
              </a:spcAft>
              <a:buClr>
                <a:schemeClr val="dk1"/>
              </a:buClr>
              <a:buSzPts val="1300"/>
              <a:buChar char="●"/>
            </a:pPr>
            <a:r>
              <a:rPr lang="en-US" sz="1300" b="1" u="sng" dirty="0">
                <a:solidFill>
                  <a:schemeClr val="hlink"/>
                </a:solidFill>
                <a:hlinkClick r:id="rId4"/>
              </a:rPr>
              <a:t>https://www.ietf.org/privacy-policy/</a:t>
            </a:r>
            <a:r>
              <a:rPr lang="en-US" sz="1300" b="1" dirty="0">
                <a:solidFill>
                  <a:schemeClr val="dk1"/>
                </a:solidFill>
              </a:rPr>
              <a:t> (Privacy Policy)</a:t>
            </a:r>
          </a:p>
          <a:p>
            <a:pPr marL="328613" lvl="0" indent="-150813">
              <a:spcBef>
                <a:spcPts val="560"/>
              </a:spcBef>
              <a:spcAft>
                <a:spcPts val="0"/>
              </a:spcAft>
              <a:buNone/>
            </a:pPr>
            <a:endParaRPr lang="en-US" dirty="0"/>
          </a:p>
        </p:txBody>
      </p:sp>
      <p:sp>
        <p:nvSpPr>
          <p:cNvPr id="75" name="Shape 75"/>
          <p:cNvSpPr txBox="1">
            <a:spLocks noGrp="1"/>
          </p:cNvSpPr>
          <p:nvPr>
            <p:ph type="sldNum" sz="quarter" idx="12"/>
          </p:nvPr>
        </p:nvSpPr>
        <p:spPr>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fr-FR"/>
              <a:t>3</a:t>
            </a:fld>
            <a:endParaRPr/>
          </a:p>
        </p:txBody>
      </p:sp>
      <p:pic>
        <p:nvPicPr>
          <p:cNvPr id="76" name="Shape 76"/>
          <p:cNvPicPr preferRelativeResize="0"/>
          <p:nvPr/>
        </p:nvPicPr>
        <p:blipFill>
          <a:blip r:embed="rId5">
            <a:alphaModFix/>
          </a:blip>
          <a:stretch>
            <a:fillRect/>
          </a:stretch>
        </p:blipFill>
        <p:spPr>
          <a:xfrm>
            <a:off x="6858000" y="5667375"/>
            <a:ext cx="2133600" cy="10096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628650" y="435876"/>
            <a:ext cx="7886700" cy="1325563"/>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200" b="1" i="1" u="none" strike="noStrike" cap="none" dirty="0" err="1">
                <a:solidFill>
                  <a:schemeClr val="accent1"/>
                </a:solidFill>
                <a:latin typeface="+mn-lt"/>
                <a:ea typeface="Courier New"/>
                <a:cs typeface="Courier New"/>
                <a:sym typeface="Courier New"/>
              </a:rPr>
              <a:t>Administrivia</a:t>
            </a:r>
            <a:endParaRPr lang="en-US" sz="3200" b="1" i="1" u="none" strike="noStrike" cap="none" dirty="0">
              <a:solidFill>
                <a:schemeClr val="accent1"/>
              </a:solidFill>
              <a:latin typeface="+mn-lt"/>
              <a:ea typeface="Courier New"/>
              <a:cs typeface="Courier New"/>
              <a:sym typeface="Courier New"/>
            </a:endParaRPr>
          </a:p>
        </p:txBody>
      </p:sp>
      <p:sp>
        <p:nvSpPr>
          <p:cNvPr id="82" name="Shape 82"/>
          <p:cNvSpPr txBox="1">
            <a:spLocks noGrp="1"/>
          </p:cNvSpPr>
          <p:nvPr>
            <p:ph idx="1"/>
          </p:nvPr>
        </p:nvSpPr>
        <p:spPr>
          <a:xfrm>
            <a:off x="628650" y="1481236"/>
            <a:ext cx="7717536" cy="5711700"/>
          </a:xfrm>
          <a:prstGeom prst="rect">
            <a:avLst/>
          </a:prstGeom>
          <a:noFill/>
          <a:ln>
            <a:noFill/>
          </a:ln>
        </p:spPr>
        <p:txBody>
          <a:bodyPr spcFirstLastPara="1" wrap="square" lIns="91425" tIns="45700" rIns="91425" bIns="45700" anchor="t" anchorCtr="0">
            <a:noAutofit/>
          </a:bodyPr>
          <a:lstStyle/>
          <a:p>
            <a:pPr marL="1963738" marR="0" lvl="4" indent="-141288" algn="l" rtl="0">
              <a:spcBef>
                <a:spcPts val="260"/>
              </a:spcBef>
              <a:spcAft>
                <a:spcPts val="0"/>
              </a:spcAft>
              <a:buClr>
                <a:schemeClr val="dk1"/>
              </a:buClr>
              <a:buSzPts val="1300"/>
              <a:buFont typeface="Helvetica Neue"/>
              <a:buNone/>
            </a:pPr>
            <a:endParaRPr lang="en-US" sz="900" i="0" u="none" strike="noStrike" cap="none" dirty="0">
              <a:solidFill>
                <a:schemeClr val="dk1"/>
              </a:solidFill>
              <a:latin typeface="Courier New"/>
              <a:ea typeface="Courier New"/>
              <a:cs typeface="Courier New"/>
              <a:sym typeface="Courier New"/>
            </a:endParaRPr>
          </a:p>
          <a:p>
            <a:pPr marL="368300" indent="-342900">
              <a:spcBef>
                <a:spcPts val="560"/>
              </a:spcBef>
              <a:buClr>
                <a:schemeClr val="accent1"/>
              </a:buClr>
              <a:buSzPts val="2400"/>
            </a:pPr>
            <a:r>
              <a:rPr lang="en-US" sz="2000" b="1" dirty="0" err="1">
                <a:ea typeface="Courier New"/>
                <a:cs typeface="Courier New"/>
                <a:sym typeface="Courier New"/>
              </a:rPr>
              <a:t>Datatracker</a:t>
            </a:r>
            <a:r>
              <a:rPr lang="en-US" sz="2000" i="0" u="none" strike="noStrike" cap="none" dirty="0">
                <a:ea typeface="Courier New"/>
                <a:cs typeface="Courier New"/>
                <a:sym typeface="Courier New"/>
              </a:rPr>
              <a:t> </a:t>
            </a:r>
            <a:r>
              <a:rPr lang="en-US" sz="2000" dirty="0">
                <a:ea typeface="Courier New"/>
                <a:cs typeface="Courier New"/>
                <a:sym typeface="Courier New"/>
              </a:rPr>
              <a:t>- </a:t>
            </a:r>
            <a:r>
              <a:rPr lang="en-US" sz="2000" i="0" u="none" strike="noStrike" cap="none" dirty="0">
                <a:ea typeface="Courier New"/>
                <a:cs typeface="Courier New"/>
                <a:sym typeface="Courier New"/>
              </a:rPr>
              <a:t>documents, proposed charter and </a:t>
            </a:r>
            <a:r>
              <a:rPr lang="en-US" sz="2000" b="1" i="1" u="none" strike="noStrike" cap="none" dirty="0">
                <a:ea typeface="Courier New"/>
                <a:cs typeface="Courier New"/>
                <a:sym typeface="Courier New"/>
              </a:rPr>
              <a:t>milestones</a:t>
            </a:r>
          </a:p>
          <a:p>
            <a:pPr marL="711200" lvl="1" indent="-342900">
              <a:spcBef>
                <a:spcPts val="560"/>
              </a:spcBef>
              <a:buClr>
                <a:schemeClr val="accent1"/>
              </a:buClr>
              <a:buSzPts val="2400"/>
            </a:pPr>
            <a:r>
              <a:rPr lang="en-US" sz="1600" dirty="0">
                <a:ea typeface="Courier New"/>
                <a:cs typeface="Courier New"/>
                <a:sym typeface="Courier New"/>
                <a:hlinkClick r:id="rId3"/>
              </a:rPr>
              <a:t>https://datatracker.ietf.org/rg/coinrg/about/</a:t>
            </a:r>
            <a:endParaRPr lang="en-US" sz="2000" dirty="0">
              <a:ea typeface="Courier New"/>
              <a:cs typeface="Courier New"/>
              <a:sym typeface="Courier New"/>
            </a:endParaRPr>
          </a:p>
          <a:p>
            <a:pPr marL="311150" indent="-285750">
              <a:spcBef>
                <a:spcPts val="560"/>
              </a:spcBef>
              <a:buClr>
                <a:schemeClr val="accent1"/>
              </a:buClr>
              <a:buSzPts val="2400"/>
            </a:pPr>
            <a:r>
              <a:rPr lang="en-US" sz="2000" b="1" dirty="0">
                <a:ea typeface="Courier New"/>
                <a:cs typeface="Courier New"/>
                <a:sym typeface="Courier New"/>
              </a:rPr>
              <a:t>GIT - will replace the wiki as the “go to “ place for all </a:t>
            </a:r>
            <a:r>
              <a:rPr lang="en-US" sz="2000" b="1" dirty="0" err="1">
                <a:ea typeface="Courier New"/>
                <a:cs typeface="Courier New"/>
                <a:sym typeface="Courier New"/>
              </a:rPr>
              <a:t>coinrg</a:t>
            </a:r>
            <a:r>
              <a:rPr lang="en-US" sz="2000" b="1" dirty="0">
                <a:ea typeface="Courier New"/>
                <a:cs typeface="Courier New"/>
                <a:sym typeface="Courier New"/>
              </a:rPr>
              <a:t> information</a:t>
            </a:r>
          </a:p>
          <a:p>
            <a:pPr marL="654050" lvl="1" indent="-285750">
              <a:spcBef>
                <a:spcPts val="560"/>
              </a:spcBef>
              <a:buClr>
                <a:schemeClr val="accent1"/>
              </a:buClr>
              <a:buSzPts val="2400"/>
            </a:pPr>
            <a:r>
              <a:rPr lang="en-US" sz="1600" u="sng" dirty="0">
                <a:hlinkClick r:id="rId4"/>
              </a:rPr>
              <a:t>https://github.com/irtf-coinrg/prg-materials</a:t>
            </a:r>
            <a:endParaRPr lang="en-US" i="0" u="none" strike="noStrike" cap="none" dirty="0">
              <a:ea typeface="Courier New"/>
              <a:cs typeface="Courier New"/>
              <a:sym typeface="Courier New"/>
            </a:endParaRPr>
          </a:p>
          <a:p>
            <a:pPr marL="368300" indent="-342900">
              <a:spcBef>
                <a:spcPts val="560"/>
              </a:spcBef>
              <a:buClr>
                <a:schemeClr val="accent1"/>
              </a:buClr>
              <a:buSzPts val="2400"/>
            </a:pPr>
            <a:r>
              <a:rPr lang="en-US" sz="2000" b="1" dirty="0">
                <a:ea typeface="Courier New"/>
                <a:cs typeface="Courier New"/>
                <a:sym typeface="Courier New"/>
              </a:rPr>
              <a:t>WIKI </a:t>
            </a:r>
            <a:r>
              <a:rPr lang="en-US" sz="2000" b="1" dirty="0">
                <a:ea typeface="Courier New"/>
                <a:cs typeface="Courier New"/>
                <a:sym typeface="Courier New"/>
                <a:hlinkClick r:id="rId5"/>
              </a:rPr>
              <a:t>–</a:t>
            </a:r>
            <a:r>
              <a:rPr lang="en-US" sz="2000" b="1" dirty="0">
                <a:ea typeface="Courier New"/>
                <a:cs typeface="Courier New"/>
                <a:sym typeface="Courier New"/>
              </a:rPr>
              <a:t> (to be phased out)</a:t>
            </a:r>
          </a:p>
          <a:p>
            <a:pPr marL="711200" lvl="1" indent="-342900">
              <a:spcBef>
                <a:spcPts val="560"/>
              </a:spcBef>
              <a:buClr>
                <a:schemeClr val="accent1"/>
              </a:buClr>
              <a:buSzPts val="2400"/>
            </a:pPr>
            <a:r>
              <a:rPr lang="en-US" dirty="0">
                <a:ea typeface="Courier New"/>
                <a:cs typeface="Courier New"/>
                <a:sym typeface="Courier New"/>
                <a:hlinkClick r:id="rId5"/>
              </a:rPr>
              <a:t>https://trac.ietf.org/trac/irtf/wiki/coin</a:t>
            </a:r>
            <a:endParaRPr lang="en-US" sz="2000" dirty="0">
              <a:ea typeface="Courier New"/>
              <a:cs typeface="Courier New"/>
              <a:sym typeface="Courier New"/>
            </a:endParaRPr>
          </a:p>
          <a:p>
            <a:pPr marL="368300" indent="-342900">
              <a:spcBef>
                <a:spcPts val="560"/>
              </a:spcBef>
              <a:buClr>
                <a:schemeClr val="accent1"/>
              </a:buClr>
              <a:buSzPts val="2400"/>
            </a:pPr>
            <a:r>
              <a:rPr lang="en-US" sz="2300" b="1" i="0" u="none" strike="noStrike" cap="none" dirty="0">
                <a:ea typeface="Courier New"/>
                <a:cs typeface="Courier New"/>
                <a:sym typeface="Courier New"/>
              </a:rPr>
              <a:t>Mailing list - </a:t>
            </a:r>
            <a:r>
              <a:rPr lang="en-US" sz="2300" i="0" u="none" strike="noStrike" cap="none" dirty="0">
                <a:ea typeface="Courier New"/>
                <a:cs typeface="Courier New"/>
                <a:sym typeface="Courier New"/>
                <a:hlinkClick r:id="rId6"/>
              </a:rPr>
              <a:t>coin@irtf.org</a:t>
            </a:r>
            <a:endParaRPr lang="en-US" sz="2300" dirty="0">
              <a:ea typeface="Courier New"/>
              <a:cs typeface="Courier New"/>
              <a:sym typeface="Courier New"/>
            </a:endParaRPr>
          </a:p>
          <a:p>
            <a:pPr marL="368300" lvl="1" indent="0">
              <a:spcBef>
                <a:spcPts val="560"/>
              </a:spcBef>
              <a:buClr>
                <a:schemeClr val="accent1"/>
              </a:buClr>
              <a:buSzPts val="2400"/>
              <a:buNone/>
            </a:pPr>
            <a:endParaRPr lang="en-US" sz="1600" dirty="0"/>
          </a:p>
          <a:p>
            <a:pPr marL="368300" indent="-342900">
              <a:spcBef>
                <a:spcPts val="560"/>
              </a:spcBef>
              <a:buClr>
                <a:schemeClr val="accent1"/>
              </a:buClr>
              <a:buSzPts val="2400"/>
            </a:pPr>
            <a:endParaRPr lang="en-US" sz="1700" dirty="0"/>
          </a:p>
          <a:p>
            <a:pPr marL="368300" lvl="1" indent="0">
              <a:spcBef>
                <a:spcPts val="560"/>
              </a:spcBef>
              <a:buClr>
                <a:schemeClr val="accent1"/>
              </a:buClr>
              <a:buSzPts val="2400"/>
              <a:buNone/>
            </a:pPr>
            <a:endParaRPr lang="en-US" sz="1800" dirty="0"/>
          </a:p>
          <a:p>
            <a:pPr marL="328613" indent="-303213">
              <a:buClr>
                <a:schemeClr val="accent1"/>
              </a:buClr>
              <a:buFont typeface="Courier New"/>
              <a:buChar char="●"/>
            </a:pPr>
            <a:endParaRPr lang="en-US" sz="900" i="0" u="none" strike="noStrike" cap="none" dirty="0">
              <a:ea typeface="Courier New"/>
              <a:cs typeface="Courier New"/>
              <a:sym typeface="Courier New"/>
            </a:endParaRPr>
          </a:p>
          <a:p>
            <a:pPr marL="25400" marR="0" lvl="0" indent="0" algn="l" rtl="0">
              <a:spcBef>
                <a:spcPts val="560"/>
              </a:spcBef>
              <a:spcAft>
                <a:spcPts val="0"/>
              </a:spcAft>
              <a:buClr>
                <a:schemeClr val="accent1"/>
              </a:buClr>
              <a:buSzPts val="2400"/>
              <a:buNone/>
            </a:pPr>
            <a:endParaRPr lang="en-US" sz="2400" dirty="0">
              <a:ea typeface="Courier New"/>
              <a:cs typeface="Courier New"/>
              <a:sym typeface="Courier New"/>
            </a:endParaRPr>
          </a:p>
          <a:p>
            <a:pPr marL="1333500" marR="0" lvl="3" indent="0" algn="l" rtl="0">
              <a:spcBef>
                <a:spcPts val="400"/>
              </a:spcBef>
              <a:spcAft>
                <a:spcPts val="0"/>
              </a:spcAft>
              <a:buClr>
                <a:schemeClr val="dk1"/>
              </a:buClr>
              <a:buSzPts val="1600"/>
              <a:buNone/>
            </a:pPr>
            <a:endParaRPr lang="en-US" sz="1600" i="0" u="none" strike="noStrike" cap="none" dirty="0">
              <a:solidFill>
                <a:schemeClr val="dk1"/>
              </a:solidFill>
              <a:latin typeface="Courier New"/>
              <a:ea typeface="Courier New"/>
              <a:cs typeface="Courier New"/>
              <a:sym typeface="Courier New"/>
            </a:endParaRPr>
          </a:p>
        </p:txBody>
      </p:sp>
      <p:sp>
        <p:nvSpPr>
          <p:cNvPr id="4" name="Shape 89"/>
          <p:cNvSpPr txBox="1">
            <a:spLocks noGrp="1"/>
          </p:cNvSpPr>
          <p:nvPr>
            <p:ph type="sldNum" sz="quarter"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endParaRPr sz="1100" b="0" i="0" u="none" strike="noStrike" cap="none" dirty="0">
              <a:solidFill>
                <a:schemeClr val="dk1"/>
              </a:solidFill>
              <a:latin typeface="Arial"/>
              <a:ea typeface="Arial"/>
              <a:cs typeface="Arial"/>
              <a:sym typeface="Arial"/>
            </a:endParaRPr>
          </a:p>
          <a:p>
            <a:pPr marL="0" marR="0" lvl="0" indent="0" algn="r" rtl="0">
              <a:spcBef>
                <a:spcPts val="0"/>
              </a:spcBef>
              <a:spcAft>
                <a:spcPts val="0"/>
              </a:spcAft>
              <a:buNone/>
            </a:pPr>
            <a:r>
              <a:rPr lang="fr-FR" sz="1100" dirty="0">
                <a:solidFill>
                  <a:schemeClr val="dk1"/>
                </a:solidFill>
              </a:rPr>
              <a:t>3</a:t>
            </a:r>
            <a:endParaRPr sz="1100" b="0" i="0" u="none" strike="noStrike" cap="none" dirty="0">
              <a:solidFill>
                <a:schemeClr val="dk1"/>
              </a:solidFill>
              <a:latin typeface="Arial"/>
              <a:ea typeface="Arial"/>
              <a:cs typeface="Arial"/>
              <a:sym typeface="Arial"/>
            </a:endParaRPr>
          </a:p>
        </p:txBody>
      </p:sp>
      <p:sp>
        <p:nvSpPr>
          <p:cNvPr id="3" name="Rectangle 1">
            <a:extLst>
              <a:ext uri="{FF2B5EF4-FFF2-40B4-BE49-F238E27FC236}">
                <a16:creationId xmlns:a16="http://schemas.microsoft.com/office/drawing/2014/main" id="{25DDF4A2-CFA1-FB4F-8F63-A95BAA0FB9B4}"/>
              </a:ext>
            </a:extLst>
          </p:cNvPr>
          <p:cNvSpPr>
            <a:spLocks noChangeArrowheads="1"/>
          </p:cNvSpPr>
          <p:nvPr/>
        </p:nvSpPr>
        <p:spPr bwMode="auto">
          <a:xfrm>
            <a:off x="2805113" y="2413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200" b="1" i="1" u="none" strike="noStrike" cap="none" dirty="0">
                <a:solidFill>
                  <a:schemeClr val="accent1"/>
                </a:solidFill>
                <a:latin typeface="+mn-lt"/>
                <a:ea typeface="Courier New"/>
                <a:cs typeface="Courier New"/>
                <a:sym typeface="Courier New"/>
              </a:rPr>
              <a:t>PRG Status</a:t>
            </a:r>
            <a:endParaRPr lang="en-US" sz="3200" b="1" i="1" u="none" strike="noStrike" cap="none" dirty="0">
              <a:solidFill>
                <a:srgbClr val="FF0000"/>
              </a:solidFill>
              <a:latin typeface="+mn-lt"/>
              <a:ea typeface="Courier New"/>
              <a:cs typeface="Courier New"/>
              <a:sym typeface="Courier New"/>
            </a:endParaRPr>
          </a:p>
        </p:txBody>
      </p:sp>
      <p:sp>
        <p:nvSpPr>
          <p:cNvPr id="67" name="Shape 67"/>
          <p:cNvSpPr txBox="1">
            <a:spLocks noGrp="1"/>
          </p:cNvSpPr>
          <p:nvPr>
            <p:ph idx="1"/>
          </p:nvPr>
        </p:nvSpPr>
        <p:spPr>
          <a:xfrm>
            <a:off x="628650" y="1558925"/>
            <a:ext cx="7886700" cy="4351338"/>
          </a:xfrm>
          <a:prstGeom prst="rect">
            <a:avLst/>
          </a:prstGeom>
          <a:noFill/>
          <a:ln>
            <a:noFill/>
          </a:ln>
        </p:spPr>
        <p:txBody>
          <a:bodyPr spcFirstLastPara="1" wrap="square" lIns="91425" tIns="45700" rIns="91425" bIns="45700" anchor="t" anchorCtr="0">
            <a:noAutofit/>
          </a:bodyPr>
          <a:lstStyle/>
          <a:p>
            <a:pPr marL="355600" indent="-342900">
              <a:lnSpc>
                <a:spcPct val="100000"/>
              </a:lnSpc>
              <a:spcBef>
                <a:spcPts val="0"/>
              </a:spcBef>
              <a:buClr>
                <a:schemeClr val="accent1"/>
              </a:buClr>
              <a:buSzPts val="2200"/>
            </a:pPr>
            <a:r>
              <a:rPr lang="en-US" sz="2400" dirty="0"/>
              <a:t>Charter: </a:t>
            </a:r>
          </a:p>
          <a:p>
            <a:pPr marL="671513" lvl="1" indent="-315913">
              <a:lnSpc>
                <a:spcPct val="100000"/>
              </a:lnSpc>
              <a:spcBef>
                <a:spcPts val="0"/>
              </a:spcBef>
              <a:buClr>
                <a:schemeClr val="accent1"/>
              </a:buClr>
              <a:buSzPts val="2200"/>
            </a:pPr>
            <a:r>
              <a:rPr lang="en-US" sz="2000" dirty="0"/>
              <a:t>Stable and no change is planned before IETF106</a:t>
            </a:r>
          </a:p>
          <a:p>
            <a:pPr marL="328613" indent="-315913">
              <a:lnSpc>
                <a:spcPct val="100000"/>
              </a:lnSpc>
              <a:spcBef>
                <a:spcPts val="0"/>
              </a:spcBef>
              <a:buClr>
                <a:schemeClr val="accent1"/>
              </a:buClr>
              <a:buSzPts val="2200"/>
            </a:pPr>
            <a:r>
              <a:rPr lang="en-US" sz="2400" dirty="0">
                <a:sym typeface="Courier New"/>
              </a:rPr>
              <a:t>Chartering IAB meeting:</a:t>
            </a:r>
          </a:p>
          <a:p>
            <a:pPr marL="671513" lvl="1" indent="-315913">
              <a:lnSpc>
                <a:spcPct val="100000"/>
              </a:lnSpc>
              <a:spcBef>
                <a:spcPts val="0"/>
              </a:spcBef>
              <a:buClr>
                <a:schemeClr val="accent1"/>
              </a:buClr>
              <a:buSzPts val="2200"/>
            </a:pPr>
            <a:r>
              <a:rPr lang="en-US" sz="2000" dirty="0">
                <a:sym typeface="Courier New"/>
              </a:rPr>
              <a:t>Monday November 18</a:t>
            </a:r>
          </a:p>
          <a:p>
            <a:pPr marL="671513" lvl="1" indent="-315913">
              <a:lnSpc>
                <a:spcPct val="100000"/>
              </a:lnSpc>
              <a:spcBef>
                <a:spcPts val="0"/>
              </a:spcBef>
              <a:buClr>
                <a:schemeClr val="accent1"/>
              </a:buClr>
              <a:buSzPts val="2200"/>
            </a:pPr>
            <a:r>
              <a:rPr lang="en-US" sz="2000" dirty="0">
                <a:sym typeface="Courier New"/>
              </a:rPr>
              <a:t>We are in good shape!</a:t>
            </a:r>
            <a:endParaRPr lang="en-US" dirty="0">
              <a:sym typeface="Courier New"/>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DDD20-77C4-A54C-BC78-8A46C003F24F}"/>
              </a:ext>
            </a:extLst>
          </p:cNvPr>
          <p:cNvSpPr>
            <a:spLocks noGrp="1"/>
          </p:cNvSpPr>
          <p:nvPr>
            <p:ph type="title"/>
          </p:nvPr>
        </p:nvSpPr>
        <p:spPr/>
        <p:txBody>
          <a:bodyPr/>
          <a:lstStyle/>
          <a:p>
            <a:r>
              <a:rPr lang="en-US" sz="3600" b="1" i="1" dirty="0">
                <a:solidFill>
                  <a:schemeClr val="accent1"/>
                </a:solidFill>
                <a:latin typeface="+mn-lt"/>
                <a:ea typeface="Courier New"/>
                <a:cs typeface="Courier New"/>
                <a:sym typeface="Courier New"/>
              </a:rPr>
              <a:t>PRG Status: Milestones</a:t>
            </a:r>
            <a:endParaRPr lang="en-US" b="1" dirty="0">
              <a:latin typeface="+mn-lt"/>
            </a:endParaRPr>
          </a:p>
        </p:txBody>
      </p:sp>
      <p:sp>
        <p:nvSpPr>
          <p:cNvPr id="3" name="Content Placeholder 2">
            <a:extLst>
              <a:ext uri="{FF2B5EF4-FFF2-40B4-BE49-F238E27FC236}">
                <a16:creationId xmlns:a16="http://schemas.microsoft.com/office/drawing/2014/main" id="{109AC27A-5CF4-8343-A605-A539974CE167}"/>
              </a:ext>
            </a:extLst>
          </p:cNvPr>
          <p:cNvSpPr>
            <a:spLocks noGrp="1"/>
          </p:cNvSpPr>
          <p:nvPr>
            <p:ph idx="1"/>
          </p:nvPr>
        </p:nvSpPr>
        <p:spPr>
          <a:xfrm>
            <a:off x="628650" y="1825625"/>
            <a:ext cx="7807984" cy="4351338"/>
          </a:xfrm>
        </p:spPr>
        <p:txBody>
          <a:bodyPr>
            <a:normAutofit fontScale="85000" lnSpcReduction="10000"/>
          </a:bodyPr>
          <a:lstStyle/>
          <a:p>
            <a:r>
              <a:rPr lang="en-US" b="1" u="sng" dirty="0"/>
              <a:t>Dec 2019 (post 106)</a:t>
            </a:r>
          </a:p>
          <a:p>
            <a:pPr lvl="1"/>
            <a:r>
              <a:rPr lang="en-US" u="sng" dirty="0"/>
              <a:t>New topics to be included</a:t>
            </a:r>
          </a:p>
          <a:p>
            <a:pPr lvl="1"/>
            <a:r>
              <a:rPr lang="en-US" dirty="0"/>
              <a:t>Articulate COIN challenges </a:t>
            </a:r>
          </a:p>
          <a:p>
            <a:pPr lvl="2"/>
            <a:r>
              <a:rPr lang="en-US" dirty="0"/>
              <a:t>Related drafts: draft-</a:t>
            </a:r>
            <a:r>
              <a:rPr lang="en-US" dirty="0" err="1"/>
              <a:t>kutscher</a:t>
            </a:r>
            <a:r>
              <a:rPr lang="en-US" dirty="0"/>
              <a:t>-</a:t>
            </a:r>
            <a:r>
              <a:rPr lang="en-US" dirty="0" err="1"/>
              <a:t>coinrg-dir</a:t>
            </a:r>
            <a:r>
              <a:rPr lang="en-US" dirty="0"/>
              <a:t>, draft-</a:t>
            </a:r>
            <a:r>
              <a:rPr lang="en-US" dirty="0" err="1"/>
              <a:t>liu</a:t>
            </a:r>
            <a:r>
              <a:rPr lang="en-US" dirty="0"/>
              <a:t>-</a:t>
            </a:r>
            <a:r>
              <a:rPr lang="en-US" dirty="0" err="1"/>
              <a:t>coinrg</a:t>
            </a:r>
            <a:r>
              <a:rPr lang="en-US" dirty="0"/>
              <a:t>-requirement</a:t>
            </a:r>
          </a:p>
          <a:p>
            <a:pPr lvl="1"/>
            <a:r>
              <a:rPr lang="en-US" dirty="0"/>
              <a:t>Capture the </a:t>
            </a:r>
            <a:r>
              <a:rPr lang="en-US" dirty="0" err="1"/>
              <a:t>SoTA</a:t>
            </a:r>
            <a:r>
              <a:rPr lang="en-US" dirty="0"/>
              <a:t> of the COIN landscape </a:t>
            </a:r>
          </a:p>
          <a:p>
            <a:pPr lvl="2"/>
            <a:r>
              <a:rPr lang="en-US" dirty="0"/>
              <a:t>Related draft: draft-</a:t>
            </a:r>
            <a:r>
              <a:rPr lang="en-US" dirty="0" err="1"/>
              <a:t>kutscher</a:t>
            </a:r>
            <a:r>
              <a:rPr lang="en-US" dirty="0"/>
              <a:t>-</a:t>
            </a:r>
            <a:r>
              <a:rPr lang="en-US" dirty="0" err="1"/>
              <a:t>coinrg-dir</a:t>
            </a:r>
            <a:endParaRPr lang="en-US" dirty="0"/>
          </a:p>
          <a:p>
            <a:r>
              <a:rPr lang="en-US" b="1" dirty="0"/>
              <a:t>Apr 2020</a:t>
            </a:r>
          </a:p>
          <a:p>
            <a:pPr lvl="1"/>
            <a:r>
              <a:rPr lang="en-US" dirty="0"/>
              <a:t>Target COIN case studies, from architecture, implementation and use case standpoints </a:t>
            </a:r>
          </a:p>
          <a:p>
            <a:pPr lvl="2"/>
            <a:r>
              <a:rPr lang="en-US" dirty="0"/>
              <a:t>Related drafts: draft-he-coin-managed-networks, draft-</a:t>
            </a:r>
            <a:r>
              <a:rPr lang="en-US" dirty="0" err="1"/>
              <a:t>kunze</a:t>
            </a:r>
            <a:r>
              <a:rPr lang="en-US" dirty="0"/>
              <a:t>-coin-industrial-use-cases, draft-</a:t>
            </a:r>
            <a:r>
              <a:rPr lang="en-US" dirty="0" err="1"/>
              <a:t>montpetit</a:t>
            </a:r>
            <a:r>
              <a:rPr lang="en-US" dirty="0"/>
              <a:t>-coin-</a:t>
            </a:r>
            <a:r>
              <a:rPr lang="en-US" dirty="0" err="1"/>
              <a:t>xr</a:t>
            </a:r>
            <a:endParaRPr lang="en-US" dirty="0"/>
          </a:p>
          <a:p>
            <a:pPr lvl="1"/>
            <a:r>
              <a:rPr lang="en-US" dirty="0"/>
              <a:t>Identify COIN network-related eco-system dependencies</a:t>
            </a:r>
          </a:p>
          <a:p>
            <a:pPr lvl="2"/>
            <a:r>
              <a:rPr lang="en-US" dirty="0"/>
              <a:t>Related drafts: draft-</a:t>
            </a:r>
            <a:r>
              <a:rPr lang="en-US" dirty="0" err="1"/>
              <a:t>mcbride</a:t>
            </a:r>
            <a:r>
              <a:rPr lang="en-US" dirty="0"/>
              <a:t>-edge-data-discovery-overview</a:t>
            </a:r>
          </a:p>
          <a:p>
            <a:pPr lvl="1"/>
            <a:r>
              <a:rPr lang="en-US" dirty="0"/>
              <a:t>Discuss/catalog COIN requirements and implications for network elements (including network services, network SW stacks, network HW design, etc.) </a:t>
            </a:r>
          </a:p>
          <a:p>
            <a:pPr lvl="2"/>
            <a:r>
              <a:rPr lang="en-US" dirty="0"/>
              <a:t>Related drafts: draft-</a:t>
            </a:r>
            <a:r>
              <a:rPr lang="en-US" dirty="0" err="1"/>
              <a:t>mcbride</a:t>
            </a:r>
            <a:r>
              <a:rPr lang="en-US" dirty="0"/>
              <a:t>-edge-data-discovery-overview , draft-he-coin-managed-networks , draft-</a:t>
            </a:r>
            <a:r>
              <a:rPr lang="en-US" dirty="0" err="1"/>
              <a:t>kunze</a:t>
            </a:r>
            <a:r>
              <a:rPr lang="en-US" dirty="0"/>
              <a:t>-coin-industrial-use-cases</a:t>
            </a:r>
          </a:p>
          <a:p>
            <a:r>
              <a:rPr lang="en-US" altLang="zh-CN" b="1" dirty="0"/>
              <a:t>Nov 2020</a:t>
            </a:r>
          </a:p>
          <a:p>
            <a:pPr lvl="1"/>
            <a:r>
              <a:rPr lang="en-US" altLang="zh-CN" dirty="0"/>
              <a:t>Work toward defining a COIN scope appropriate for the IRTF, within which new architectures, mechanisms and protocols can be proposed</a:t>
            </a:r>
          </a:p>
        </p:txBody>
      </p:sp>
      <p:sp>
        <p:nvSpPr>
          <p:cNvPr id="4" name="Slide Number Placeholder 3">
            <a:extLst>
              <a:ext uri="{FF2B5EF4-FFF2-40B4-BE49-F238E27FC236}">
                <a16:creationId xmlns:a16="http://schemas.microsoft.com/office/drawing/2014/main" id="{F3238F41-3C73-374F-9F78-852C427DD9DD}"/>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6</a:t>
            </a:fld>
            <a:endParaRPr lang="fr-FR"/>
          </a:p>
        </p:txBody>
      </p:sp>
    </p:spTree>
    <p:extLst>
      <p:ext uri="{BB962C8B-B14F-4D97-AF65-F5344CB8AC3E}">
        <p14:creationId xmlns:p14="http://schemas.microsoft.com/office/powerpoint/2010/main" val="602844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DDD20-77C4-A54C-BC78-8A46C003F24F}"/>
              </a:ext>
            </a:extLst>
          </p:cNvPr>
          <p:cNvSpPr>
            <a:spLocks noGrp="1"/>
          </p:cNvSpPr>
          <p:nvPr>
            <p:ph type="title"/>
          </p:nvPr>
        </p:nvSpPr>
        <p:spPr/>
        <p:txBody>
          <a:bodyPr/>
          <a:lstStyle/>
          <a:p>
            <a:r>
              <a:rPr lang="en-US" sz="3600" b="1" i="1" dirty="0">
                <a:solidFill>
                  <a:schemeClr val="accent1"/>
                </a:solidFill>
                <a:latin typeface="+mn-lt"/>
                <a:ea typeface="Courier New"/>
                <a:cs typeface="Courier New"/>
                <a:sym typeface="Courier New"/>
              </a:rPr>
              <a:t>Meeting at IETF 106</a:t>
            </a:r>
            <a:endParaRPr lang="en-US" b="1" dirty="0">
              <a:latin typeface="+mn-lt"/>
            </a:endParaRPr>
          </a:p>
        </p:txBody>
      </p:sp>
      <p:sp>
        <p:nvSpPr>
          <p:cNvPr id="3" name="Content Placeholder 2">
            <a:extLst>
              <a:ext uri="{FF2B5EF4-FFF2-40B4-BE49-F238E27FC236}">
                <a16:creationId xmlns:a16="http://schemas.microsoft.com/office/drawing/2014/main" id="{109AC27A-5CF4-8343-A605-A539974CE167}"/>
              </a:ext>
            </a:extLst>
          </p:cNvPr>
          <p:cNvSpPr>
            <a:spLocks noGrp="1"/>
          </p:cNvSpPr>
          <p:nvPr>
            <p:ph idx="1"/>
          </p:nvPr>
        </p:nvSpPr>
        <p:spPr>
          <a:xfrm>
            <a:off x="628650" y="1825625"/>
            <a:ext cx="7807984" cy="4351338"/>
          </a:xfrm>
        </p:spPr>
        <p:txBody>
          <a:bodyPr>
            <a:normAutofit/>
          </a:bodyPr>
          <a:lstStyle/>
          <a:p>
            <a:r>
              <a:rPr lang="en-US" sz="2400" dirty="0"/>
              <a:t>Requested</a:t>
            </a:r>
          </a:p>
          <a:p>
            <a:endParaRPr lang="en-US" altLang="zh-CN" sz="2400" dirty="0"/>
          </a:p>
          <a:p>
            <a:r>
              <a:rPr lang="en-US" altLang="zh-CN" sz="2400" dirty="0"/>
              <a:t>May be our first “official” meeting </a:t>
            </a:r>
            <a:r>
              <a:rPr lang="en-US" altLang="zh-CN" sz="2400" dirty="0">
                <a:sym typeface="Wingdings" pitchFamily="2" charset="2"/>
              </a:rPr>
              <a:t></a:t>
            </a:r>
          </a:p>
          <a:p>
            <a:endParaRPr lang="en-US" altLang="zh-CN" sz="2400" dirty="0">
              <a:sym typeface="Wingdings" pitchFamily="2" charset="2"/>
            </a:endParaRPr>
          </a:p>
          <a:p>
            <a:r>
              <a:rPr lang="en-US" altLang="zh-CN" sz="2400" dirty="0">
                <a:sym typeface="Wingdings" pitchFamily="2" charset="2"/>
              </a:rPr>
              <a:t>Important dates:</a:t>
            </a:r>
          </a:p>
          <a:p>
            <a:pPr lvl="1"/>
            <a:r>
              <a:rPr lang="en-US" sz="2000" b="1" dirty="0"/>
              <a:t>2019-11-04 (Monday):</a:t>
            </a:r>
            <a:r>
              <a:rPr lang="en-US" sz="2000" dirty="0"/>
              <a:t> Internet Draft submission cut-off (for all drafts, including -00) by UTC 23:59. Upload using the </a:t>
            </a:r>
            <a:r>
              <a:rPr lang="en-US" sz="2000" dirty="0">
                <a:hlinkClick r:id="rId2"/>
              </a:rPr>
              <a:t>ID Submission Tool</a:t>
            </a:r>
            <a:r>
              <a:rPr lang="en-US" sz="2000" dirty="0"/>
              <a:t>. </a:t>
            </a:r>
          </a:p>
          <a:p>
            <a:pPr lvl="1"/>
            <a:r>
              <a:rPr lang="en-US" sz="2000" b="1" dirty="0"/>
              <a:t>2019-11-06 (Wednesday):</a:t>
            </a:r>
            <a:r>
              <a:rPr lang="en-US" sz="2000" dirty="0"/>
              <a:t> Draft Working Group agendas due by UTC 23:59. Upload using the </a:t>
            </a:r>
            <a:r>
              <a:rPr lang="en-US" sz="2000" dirty="0">
                <a:hlinkClick r:id="rId3"/>
              </a:rPr>
              <a:t>Meeting Materials Management Tool</a:t>
            </a:r>
            <a:r>
              <a:rPr lang="en-US" sz="2000" dirty="0"/>
              <a:t>. </a:t>
            </a:r>
            <a:endParaRPr lang="en-US" sz="2000" dirty="0">
              <a:sym typeface="Wingdings" pitchFamily="2" charset="2"/>
            </a:endParaRPr>
          </a:p>
          <a:p>
            <a:pPr lvl="2"/>
            <a:r>
              <a:rPr lang="en-US" altLang="zh-CN" sz="1600" dirty="0">
                <a:sym typeface="Wingdings" pitchFamily="2" charset="2"/>
              </a:rPr>
              <a:t>Agenda items welcome!</a:t>
            </a:r>
            <a:endParaRPr lang="en-US" altLang="zh-CN" sz="1600" dirty="0"/>
          </a:p>
        </p:txBody>
      </p:sp>
      <p:sp>
        <p:nvSpPr>
          <p:cNvPr id="4" name="Slide Number Placeholder 3">
            <a:extLst>
              <a:ext uri="{FF2B5EF4-FFF2-40B4-BE49-F238E27FC236}">
                <a16:creationId xmlns:a16="http://schemas.microsoft.com/office/drawing/2014/main" id="{F3238F41-3C73-374F-9F78-852C427DD9DD}"/>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7</a:t>
            </a:fld>
            <a:endParaRPr lang="fr-FR"/>
          </a:p>
        </p:txBody>
      </p:sp>
    </p:spTree>
    <p:extLst>
      <p:ext uri="{BB962C8B-B14F-4D97-AF65-F5344CB8AC3E}">
        <p14:creationId xmlns:p14="http://schemas.microsoft.com/office/powerpoint/2010/main" val="27211200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DDD20-77C4-A54C-BC78-8A46C003F24F}"/>
              </a:ext>
            </a:extLst>
          </p:cNvPr>
          <p:cNvSpPr>
            <a:spLocks noGrp="1"/>
          </p:cNvSpPr>
          <p:nvPr>
            <p:ph type="title"/>
          </p:nvPr>
        </p:nvSpPr>
        <p:spPr/>
        <p:txBody>
          <a:bodyPr/>
          <a:lstStyle/>
          <a:p>
            <a:r>
              <a:rPr lang="en-US" sz="3600" b="1" i="1" dirty="0">
                <a:solidFill>
                  <a:schemeClr val="accent1"/>
                </a:solidFill>
                <a:latin typeface="+mn-lt"/>
                <a:ea typeface="Courier New"/>
                <a:cs typeface="Courier New"/>
                <a:sym typeface="Courier New"/>
              </a:rPr>
              <a:t>Hackaton@106</a:t>
            </a:r>
            <a:endParaRPr lang="en-US" b="1" dirty="0">
              <a:latin typeface="+mn-lt"/>
            </a:endParaRPr>
          </a:p>
        </p:txBody>
      </p:sp>
      <p:sp>
        <p:nvSpPr>
          <p:cNvPr id="3" name="Content Placeholder 2">
            <a:extLst>
              <a:ext uri="{FF2B5EF4-FFF2-40B4-BE49-F238E27FC236}">
                <a16:creationId xmlns:a16="http://schemas.microsoft.com/office/drawing/2014/main" id="{109AC27A-5CF4-8343-A605-A539974CE167}"/>
              </a:ext>
            </a:extLst>
          </p:cNvPr>
          <p:cNvSpPr>
            <a:spLocks noGrp="1"/>
          </p:cNvSpPr>
          <p:nvPr>
            <p:ph idx="1"/>
          </p:nvPr>
        </p:nvSpPr>
        <p:spPr>
          <a:xfrm>
            <a:off x="628650" y="1825625"/>
            <a:ext cx="7807984" cy="4351338"/>
          </a:xfrm>
        </p:spPr>
        <p:txBody>
          <a:bodyPr>
            <a:normAutofit/>
          </a:bodyPr>
          <a:lstStyle/>
          <a:p>
            <a:r>
              <a:rPr lang="en-US" sz="2400" dirty="0"/>
              <a:t>Saturday and Sunday Nov. 16-17</a:t>
            </a:r>
          </a:p>
          <a:p>
            <a:endParaRPr lang="en-US" sz="2400" dirty="0"/>
          </a:p>
          <a:p>
            <a:r>
              <a:rPr lang="en-US" sz="2400" dirty="0"/>
              <a:t>The plan is to continue:</a:t>
            </a:r>
          </a:p>
          <a:p>
            <a:pPr lvl="1"/>
            <a:r>
              <a:rPr lang="en-US" sz="2000" dirty="0"/>
              <a:t>Getting new participants</a:t>
            </a:r>
          </a:p>
          <a:p>
            <a:pPr lvl="1"/>
            <a:r>
              <a:rPr lang="en-US" sz="2000" dirty="0"/>
              <a:t>Developing the </a:t>
            </a:r>
            <a:r>
              <a:rPr lang="en-US" sz="2000" u="sng" dirty="0"/>
              <a:t>data filtering </a:t>
            </a:r>
            <a:r>
              <a:rPr lang="en-US" sz="2000" dirty="0"/>
              <a:t>work started in Montreal that has value in </a:t>
            </a:r>
            <a:r>
              <a:rPr lang="en-US" sz="2000" u="sng" dirty="0"/>
              <a:t>industrial networks </a:t>
            </a:r>
            <a:r>
              <a:rPr lang="en-US" sz="2000" dirty="0"/>
              <a:t>and </a:t>
            </a:r>
            <a:r>
              <a:rPr lang="en-US" sz="2000" u="sng" dirty="0"/>
              <a:t>video distribution</a:t>
            </a:r>
          </a:p>
          <a:p>
            <a:pPr lvl="1"/>
            <a:endParaRPr lang="en-US" sz="2000" u="sng" dirty="0"/>
          </a:p>
          <a:p>
            <a:r>
              <a:rPr lang="en-US" sz="2300" dirty="0"/>
              <a:t>There are currently no plans for development support:</a:t>
            </a:r>
          </a:p>
          <a:p>
            <a:pPr lvl="1"/>
            <a:r>
              <a:rPr lang="en-US" sz="2000" dirty="0"/>
              <a:t>Helpers welcome!</a:t>
            </a:r>
          </a:p>
          <a:p>
            <a:pPr marL="0" indent="0">
              <a:buNone/>
            </a:pPr>
            <a:endParaRPr lang="en-US" altLang="zh-CN" dirty="0"/>
          </a:p>
          <a:p>
            <a:pPr marL="0" indent="0">
              <a:buNone/>
            </a:pPr>
            <a:endParaRPr lang="en-US" altLang="zh-CN" dirty="0"/>
          </a:p>
        </p:txBody>
      </p:sp>
      <p:sp>
        <p:nvSpPr>
          <p:cNvPr id="4" name="Slide Number Placeholder 3">
            <a:extLst>
              <a:ext uri="{FF2B5EF4-FFF2-40B4-BE49-F238E27FC236}">
                <a16:creationId xmlns:a16="http://schemas.microsoft.com/office/drawing/2014/main" id="{F3238F41-3C73-374F-9F78-852C427DD9DD}"/>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8</a:t>
            </a:fld>
            <a:endParaRPr lang="fr-FR"/>
          </a:p>
        </p:txBody>
      </p:sp>
    </p:spTree>
    <p:extLst>
      <p:ext uri="{BB962C8B-B14F-4D97-AF65-F5344CB8AC3E}">
        <p14:creationId xmlns:p14="http://schemas.microsoft.com/office/powerpoint/2010/main" val="1747635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fr-FR" sz="3200" b="1" i="1" u="none" strike="noStrike" cap="none" dirty="0">
                <a:solidFill>
                  <a:schemeClr val="accent1"/>
                </a:solidFill>
                <a:latin typeface="+mn-lt"/>
                <a:ea typeface="Courier New"/>
                <a:cs typeface="Courier New"/>
                <a:sym typeface="Courier New"/>
              </a:rPr>
              <a:t>Documents </a:t>
            </a:r>
            <a:r>
              <a:rPr lang="fr-FR" sz="3200" b="1" i="1" dirty="0">
                <a:solidFill>
                  <a:schemeClr val="accent1"/>
                </a:solidFill>
                <a:latin typeface="+mn-lt"/>
                <a:ea typeface="Courier New"/>
                <a:cs typeface="Courier New"/>
                <a:sym typeface="Courier New"/>
              </a:rPr>
              <a:t>U</a:t>
            </a:r>
            <a:r>
              <a:rPr lang="fr-FR" sz="3200" b="1" i="1" u="none" strike="noStrike" cap="none" dirty="0">
                <a:solidFill>
                  <a:schemeClr val="accent1"/>
                </a:solidFill>
                <a:latin typeface="+mn-lt"/>
                <a:ea typeface="Courier New"/>
                <a:cs typeface="Courier New"/>
                <a:sym typeface="Courier New"/>
              </a:rPr>
              <a:t>pdate</a:t>
            </a:r>
            <a:endParaRPr sz="3200" b="1" i="1" u="none" strike="noStrike" cap="none" dirty="0">
              <a:solidFill>
                <a:schemeClr val="accent1"/>
              </a:solidFill>
              <a:latin typeface="+mn-lt"/>
              <a:ea typeface="Courier New"/>
              <a:cs typeface="Courier New"/>
              <a:sym typeface="Courier New"/>
            </a:endParaRPr>
          </a:p>
        </p:txBody>
      </p:sp>
      <p:sp>
        <p:nvSpPr>
          <p:cNvPr id="95" name="Shape 95"/>
          <p:cNvSpPr txBox="1">
            <a:spLocks noGrp="1"/>
          </p:cNvSpPr>
          <p:nvPr>
            <p:ph idx="1"/>
          </p:nvPr>
        </p:nvSpPr>
        <p:spPr>
          <a:xfrm>
            <a:off x="628650" y="1363850"/>
            <a:ext cx="7247267" cy="5357625"/>
          </a:xfrm>
          <a:prstGeom prst="rect">
            <a:avLst/>
          </a:prstGeom>
          <a:noFill/>
          <a:ln>
            <a:noFill/>
          </a:ln>
        </p:spPr>
        <p:txBody>
          <a:bodyPr spcFirstLastPara="1" wrap="square" lIns="91425" tIns="45700" rIns="91425" bIns="45700" anchor="t" anchorCtr="0">
            <a:noAutofit/>
          </a:bodyPr>
          <a:lstStyle/>
          <a:p>
            <a:pPr>
              <a:buClr>
                <a:schemeClr val="accent1"/>
              </a:buClr>
            </a:pPr>
            <a:r>
              <a:rPr lang="en-US" b="1" dirty="0">
                <a:cs typeface="Courier New"/>
              </a:rPr>
              <a:t>Current Drafts:</a:t>
            </a:r>
          </a:p>
          <a:p>
            <a:pPr lvl="1">
              <a:buClr>
                <a:schemeClr val="accent1"/>
              </a:buClr>
            </a:pPr>
            <a:r>
              <a:rPr lang="en-US" dirty="0">
                <a:cs typeface="Courier New"/>
              </a:rPr>
              <a:t>draft-kunze-coin-industrial-use-cases-00</a:t>
            </a:r>
          </a:p>
          <a:p>
            <a:pPr lvl="2">
              <a:buClr>
                <a:schemeClr val="accent1"/>
              </a:buClr>
            </a:pPr>
            <a:r>
              <a:rPr lang="en-US" dirty="0">
                <a:cs typeface="Courier New"/>
                <a:hlinkClick r:id="rId3"/>
              </a:rPr>
              <a:t>https://datatracker.ietf.org/doc/draft-kunze-coin-industrial-use-cases/</a:t>
            </a:r>
            <a:endParaRPr lang="en-US" dirty="0">
              <a:cs typeface="Courier New"/>
            </a:endParaRPr>
          </a:p>
          <a:p>
            <a:pPr lvl="1">
              <a:buClr>
                <a:schemeClr val="accent1"/>
              </a:buClr>
            </a:pPr>
            <a:r>
              <a:rPr lang="en-US" dirty="0">
                <a:cs typeface="Courier New"/>
              </a:rPr>
              <a:t>draft-kutscher-coinrg-dir-00</a:t>
            </a:r>
          </a:p>
          <a:p>
            <a:pPr lvl="2">
              <a:buClr>
                <a:schemeClr val="accent1"/>
              </a:buClr>
            </a:pPr>
            <a:r>
              <a:rPr lang="en-US" dirty="0">
                <a:cs typeface="Courier New"/>
                <a:hlinkClick r:id="rId4"/>
              </a:rPr>
              <a:t>https://datatracker.ietf.org/doc/draft-kutscher-coinrg-dir/</a:t>
            </a:r>
            <a:endParaRPr lang="en-US" dirty="0">
              <a:cs typeface="Courier New"/>
            </a:endParaRPr>
          </a:p>
          <a:p>
            <a:pPr lvl="1">
              <a:buClr>
                <a:schemeClr val="accent1"/>
              </a:buClr>
            </a:pPr>
            <a:r>
              <a:rPr lang="en-US" dirty="0">
                <a:cs typeface="Courier New"/>
              </a:rPr>
              <a:t>draft-liu-coinrg-requirement-00</a:t>
            </a:r>
          </a:p>
          <a:p>
            <a:pPr lvl="2">
              <a:buClr>
                <a:schemeClr val="accent1"/>
              </a:buClr>
            </a:pPr>
            <a:r>
              <a:rPr lang="en-US" dirty="0">
                <a:cs typeface="Courier New"/>
                <a:hlinkClick r:id="rId5"/>
              </a:rPr>
              <a:t>https://datatracker.ietf.org/doc/draft-liu-coinrg-requirement/</a:t>
            </a:r>
            <a:endParaRPr lang="en-US" dirty="0">
              <a:cs typeface="Courier New"/>
            </a:endParaRPr>
          </a:p>
          <a:p>
            <a:pPr lvl="1">
              <a:buClr>
                <a:schemeClr val="accent1"/>
              </a:buClr>
            </a:pPr>
            <a:r>
              <a:rPr lang="en-US" dirty="0">
                <a:cs typeface="Courier New"/>
              </a:rPr>
              <a:t>draft-sarathchandra-coin-appcentres-00 </a:t>
            </a:r>
          </a:p>
          <a:p>
            <a:pPr lvl="2">
              <a:buClr>
                <a:schemeClr val="accent1"/>
              </a:buClr>
            </a:pPr>
            <a:r>
              <a:rPr lang="en-US" dirty="0">
                <a:cs typeface="Courier New"/>
                <a:hlinkClick r:id="rId6"/>
              </a:rPr>
              <a:t>https://datatracker.ietf.org/doc/draft-sarathchandra-coin-appcentres/</a:t>
            </a:r>
            <a:endParaRPr lang="en-US" dirty="0">
              <a:cs typeface="Courier New"/>
            </a:endParaRPr>
          </a:p>
          <a:p>
            <a:pPr lvl="1">
              <a:buClr>
                <a:schemeClr val="accent1"/>
              </a:buClr>
            </a:pPr>
            <a:r>
              <a:rPr lang="en-US" dirty="0">
                <a:cs typeface="Courier New"/>
              </a:rPr>
              <a:t>draft-he-managed-networks-01</a:t>
            </a:r>
          </a:p>
          <a:p>
            <a:pPr lvl="2">
              <a:buClr>
                <a:schemeClr val="accent1"/>
              </a:buClr>
            </a:pPr>
            <a:r>
              <a:rPr lang="en-US" dirty="0">
                <a:hlinkClick r:id="rId7"/>
              </a:rPr>
              <a:t>https://datatracker.ietf.org/doc/draft-he-coin-managed-networks</a:t>
            </a:r>
            <a:endParaRPr lang="en-US" dirty="0">
              <a:cs typeface="Courier New"/>
            </a:endParaRPr>
          </a:p>
          <a:p>
            <a:pPr lvl="1">
              <a:buClr>
                <a:schemeClr val="accent1"/>
              </a:buClr>
            </a:pPr>
            <a:r>
              <a:rPr lang="en-US" dirty="0">
                <a:cs typeface="Courier New"/>
              </a:rPr>
              <a:t>draft-montpetit-coin-XR-03</a:t>
            </a:r>
          </a:p>
          <a:p>
            <a:pPr lvl="2">
              <a:buClr>
                <a:schemeClr val="accent1"/>
              </a:buClr>
            </a:pPr>
            <a:r>
              <a:rPr lang="en-US" dirty="0">
                <a:cs typeface="Courier New"/>
                <a:hlinkClick r:id="rId8"/>
              </a:rPr>
              <a:t>https://datatracker.ietf.org/doc/draft-montpetit-coin-xr</a:t>
            </a:r>
            <a:endParaRPr lang="en-US" dirty="0">
              <a:cs typeface="Courier New"/>
            </a:endParaRPr>
          </a:p>
          <a:p>
            <a:pPr lvl="2">
              <a:buClr>
                <a:schemeClr val="accent1"/>
              </a:buClr>
            </a:pPr>
            <a:r>
              <a:rPr lang="en-US" dirty="0">
                <a:cs typeface="Courier New"/>
              </a:rPr>
              <a:t>New authors: </a:t>
            </a:r>
            <a:r>
              <a:rPr lang="en-US" dirty="0" err="1">
                <a:cs typeface="Courier New"/>
              </a:rPr>
              <a:t>Lixia</a:t>
            </a:r>
            <a:r>
              <a:rPr lang="en-US" dirty="0">
                <a:cs typeface="Courier New"/>
              </a:rPr>
              <a:t> Zhang and Alex </a:t>
            </a:r>
            <a:r>
              <a:rPr lang="en-US" dirty="0" err="1">
                <a:cs typeface="Courier New"/>
              </a:rPr>
              <a:t>Afansyev</a:t>
            </a:r>
            <a:endParaRPr lang="en-US" dirty="0">
              <a:cs typeface="Courier New"/>
            </a:endParaRPr>
          </a:p>
          <a:p>
            <a:pPr lvl="1">
              <a:buClr>
                <a:schemeClr val="accent1"/>
              </a:buClr>
            </a:pPr>
            <a:r>
              <a:rPr lang="en-US" dirty="0">
                <a:cs typeface="Courier New"/>
              </a:rPr>
              <a:t>draft-mcbride-edge-data-discovery-03</a:t>
            </a:r>
          </a:p>
          <a:p>
            <a:pPr lvl="2">
              <a:buClr>
                <a:schemeClr val="accent1"/>
              </a:buClr>
            </a:pPr>
            <a:r>
              <a:rPr lang="en-US" dirty="0">
                <a:cs typeface="Courier New"/>
                <a:hlinkClick r:id="rId9"/>
              </a:rPr>
              <a:t>https://datatracker.ietf.org/doc/draft-mcbride-edge-data-discovery-overview</a:t>
            </a:r>
            <a:endParaRPr lang="en-US" dirty="0">
              <a:cs typeface="Courier New"/>
            </a:endParaRPr>
          </a:p>
          <a:p>
            <a:pPr lvl="2">
              <a:buClr>
                <a:schemeClr val="accent1"/>
              </a:buClr>
            </a:pPr>
            <a:endParaRPr lang="en-US" u="sng" dirty="0">
              <a:cs typeface="Courier New"/>
            </a:endParaRPr>
          </a:p>
        </p:txBody>
      </p:sp>
      <p:sp>
        <p:nvSpPr>
          <p:cNvPr id="96" name="Shape 96"/>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fr-FR" sz="1100" b="0" i="0" u="none" strike="noStrike" cap="none">
                <a:solidFill>
                  <a:schemeClr val="dk1"/>
                </a:solidFill>
                <a:latin typeface="Arial"/>
                <a:ea typeface="Arial"/>
                <a:cs typeface="Arial"/>
                <a:sym typeface="Arial"/>
              </a:rPr>
              <a:t>9</a:t>
            </a:fld>
            <a:endParaRPr sz="1100" b="0" i="0" u="none" strike="noStrike" cap="none" dirty="0">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3349</TotalTime>
  <Words>840</Words>
  <Application>Microsoft Macintosh PowerPoint</Application>
  <PresentationFormat>On-screen Show (4:3)</PresentationFormat>
  <Paragraphs>131</Paragraphs>
  <Slides>12</Slides>
  <Notes>8</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12</vt:i4>
      </vt:variant>
    </vt:vector>
  </HeadingPairs>
  <TitlesOfParts>
    <vt:vector size="22" baseType="lpstr">
      <vt:lpstr>Calibri Light</vt:lpstr>
      <vt:lpstr>Noto Sans Symbols</vt:lpstr>
      <vt:lpstr>Times New Roman</vt:lpstr>
      <vt:lpstr>Helvetica Neue</vt:lpstr>
      <vt:lpstr>Calibri</vt:lpstr>
      <vt:lpstr>等线</vt:lpstr>
      <vt:lpstr>Arial</vt:lpstr>
      <vt:lpstr>Wingdings</vt:lpstr>
      <vt:lpstr>Courier New</vt:lpstr>
      <vt:lpstr>Office Theme</vt:lpstr>
      <vt:lpstr>Proposed RG: COIN Computing in the Network</vt:lpstr>
      <vt:lpstr>Agenda</vt:lpstr>
      <vt:lpstr>Note Well (IRTF)</vt:lpstr>
      <vt:lpstr>Administrivia</vt:lpstr>
      <vt:lpstr>PRG Status</vt:lpstr>
      <vt:lpstr>PRG Status: Milestones</vt:lpstr>
      <vt:lpstr>Meeting at IETF 106</vt:lpstr>
      <vt:lpstr>Hackaton@106</vt:lpstr>
      <vt:lpstr>Documents Update</vt:lpstr>
      <vt:lpstr>New Topic</vt:lpstr>
      <vt:lpstr>Open Discussion</vt:lpstr>
      <vt:lpstr>Next Meeting</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Coding for efficient NetWork Communications Research Group (NWCRG)</dc:title>
  <dc:creator>Hejianfei (Jeffrey)</dc:creator>
  <cp:lastModifiedBy>Marie-Jose Montpetit</cp:lastModifiedBy>
  <cp:revision>173</cp:revision>
  <dcterms:modified xsi:type="dcterms:W3CDTF">2019-10-08T12:24:48Z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1552446592</vt:lpwstr>
  </property>
</Properties>
</file>