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8" r:id="rId1"/>
  </p:sldMasterIdLst>
  <p:notesMasterIdLst>
    <p:notesMasterId r:id="rId21"/>
  </p:notesMasterIdLst>
  <p:sldIdLst>
    <p:sldId id="268" r:id="rId2"/>
    <p:sldId id="269" r:id="rId3"/>
    <p:sldId id="284" r:id="rId4"/>
    <p:sldId id="271" r:id="rId5"/>
    <p:sldId id="273" r:id="rId6"/>
    <p:sldId id="287" r:id="rId7"/>
    <p:sldId id="288" r:id="rId8"/>
    <p:sldId id="279" r:id="rId9"/>
    <p:sldId id="275" r:id="rId10"/>
    <p:sldId id="280" r:id="rId11"/>
    <p:sldId id="283" r:id="rId12"/>
    <p:sldId id="286" r:id="rId13"/>
    <p:sldId id="291" r:id="rId14"/>
    <p:sldId id="270" r:id="rId15"/>
    <p:sldId id="276" r:id="rId16"/>
    <p:sldId id="277" r:id="rId17"/>
    <p:sldId id="289" r:id="rId18"/>
    <p:sldId id="290" r:id="rId19"/>
    <p:sldId id="282" r:id="rId20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9" orient="horz" pos="169">
          <p15:clr>
            <a:srgbClr val="A4A3A4"/>
          </p15:clr>
        </p15:guide>
        <p15:guide id="10" pos="2880">
          <p15:clr>
            <a:srgbClr val="A4A3A4"/>
          </p15:clr>
        </p15:guide>
        <p15:guide id="11" pos="198" userDrawn="1">
          <p15:clr>
            <a:srgbClr val="A4A3A4"/>
          </p15:clr>
        </p15:guide>
        <p15:guide id="12" pos="5562" userDrawn="1">
          <p15:clr>
            <a:srgbClr val="A4A3A4"/>
          </p15:clr>
        </p15:guide>
        <p15:guide id="13" orient="horz" pos="637" userDrawn="1">
          <p15:clr>
            <a:srgbClr val="A4A3A4"/>
          </p15:clr>
        </p15:guide>
        <p15:guide id="14" orient="horz" pos="746" userDrawn="1">
          <p15:clr>
            <a:srgbClr val="A4A3A4"/>
          </p15:clr>
        </p15:guide>
        <p15:guide id="15" orient="horz" pos="1619" userDrawn="1">
          <p15:clr>
            <a:srgbClr val="A4A3A4"/>
          </p15:clr>
        </p15:guide>
        <p15:guide id="16" orient="horz" pos="2866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D200"/>
    <a:srgbClr val="FFFFFF"/>
    <a:srgbClr val="A885D8"/>
    <a:srgbClr val="FF7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031" autoAdjust="0"/>
    <p:restoredTop sz="94222" autoAdjust="0"/>
  </p:normalViewPr>
  <p:slideViewPr>
    <p:cSldViewPr showGuides="1">
      <p:cViewPr varScale="1">
        <p:scale>
          <a:sx n="83" d="100"/>
          <a:sy n="83" d="100"/>
        </p:scale>
        <p:origin x="-1140" y="-84"/>
      </p:cViewPr>
      <p:guideLst>
        <p:guide orient="horz" pos="169"/>
        <p:guide orient="horz" pos="637"/>
        <p:guide orient="horz" pos="746"/>
        <p:guide orient="horz" pos="1619"/>
        <p:guide orient="horz" pos="2866"/>
        <p:guide pos="2880"/>
        <p:guide pos="198"/>
        <p:guide pos="5562"/>
      </p:guideLst>
    </p:cSldViewPr>
  </p:slideViewPr>
  <p:outlineViewPr>
    <p:cViewPr>
      <p:scale>
        <a:sx n="33" d="100"/>
        <a:sy n="33" d="100"/>
      </p:scale>
      <p:origin x="0" y="14958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1" d="100"/>
          <a:sy n="81" d="100"/>
        </p:scale>
        <p:origin x="389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Helvetica 55 Roman" panose="020B0604020202020204" pitchFamily="34" charset="0"/>
              </a:defRPr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Helvetica 55 Roman" panose="020B0604020202020204" pitchFamily="34" charset="0"/>
              </a:defRPr>
            </a:lvl1pPr>
          </a:lstStyle>
          <a:p>
            <a:fld id="{14F63557-65CD-470F-8999-4C3C411BE899}" type="datetimeFigureOut">
              <a:rPr lang="en-GB" smtClean="0"/>
              <a:pPr/>
              <a:t>08/04/2019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Helvetica 55 Roman" panose="020B0604020202020204" pitchFamily="34" charset="0"/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Helvetica 55 Roman" panose="020B0604020202020204" pitchFamily="34" charset="0"/>
              </a:defRPr>
            </a:lvl1pPr>
          </a:lstStyle>
          <a:p>
            <a:fld id="{885932DF-9606-4758-A2B5-AF1153FB1ABB}" type="slidenum">
              <a:rPr lang="en-GB" smtClean="0"/>
              <a:pPr/>
              <a:t>‹N°›</a:t>
            </a:fld>
            <a:endParaRPr lang="en-GB"/>
          </a:p>
        </p:txBody>
      </p:sp>
      <p:sp>
        <p:nvSpPr>
          <p:cNvPr id="8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381000" y="4343400"/>
            <a:ext cx="6096000" cy="4114800"/>
          </a:xfrm>
          <a:prstGeom prst="rect">
            <a:avLst/>
          </a:prstGeom>
        </p:spPr>
        <p:txBody>
          <a:bodyPr vert="horz" lIns="91440" tIns="45720" rIns="180000" bIns="45720" rtlCol="0"/>
          <a:lstStyle/>
          <a:p>
            <a:pPr marL="9207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75 Bold" panose="020B0804020202020204" pitchFamily="34" charset="0"/>
                <a:ea typeface="+mn-ea"/>
                <a:cs typeface="+mn-cs"/>
              </a:rPr>
              <a:t>Click to edit Master text styles</a:t>
            </a:r>
          </a:p>
          <a:p>
            <a:pPr marL="230188" marR="0" lvl="1" indent="-1381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75 Bold" panose="020B0804020202020204" pitchFamily="34" charset="0"/>
                <a:ea typeface="+mn-ea"/>
                <a:cs typeface="+mn-cs"/>
              </a:rPr>
              <a:t>Second level</a:t>
            </a:r>
          </a:p>
          <a:p>
            <a:pPr marL="360363" marR="0" lvl="2" indent="-14763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Helvetica 55 Roman" panose="020B0604020202020204" pitchFamily="34" charset="0"/>
              <a:buChar char="–"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55 Roman" panose="020B0604020202020204" pitchFamily="34" charset="0"/>
                <a:ea typeface="+mn-ea"/>
                <a:cs typeface="+mn-cs"/>
              </a:rPr>
              <a:t>Third level</a:t>
            </a:r>
          </a:p>
          <a:p>
            <a:pPr marL="522288" marR="0" lvl="3" indent="-1381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Helvetica 55 Roman" panose="020B0604020202020204" pitchFamily="34" charset="0"/>
              <a:buChar char="–"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55 Roman" panose="020B0604020202020204" pitchFamily="34" charset="0"/>
                <a:ea typeface="+mn-ea"/>
                <a:cs typeface="+mn-cs"/>
              </a:rPr>
              <a:t>Fourth level</a:t>
            </a:r>
          </a:p>
          <a:p>
            <a:pPr marL="668338" marR="0" lvl="4" indent="-1460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Helvetica 55 Roman" panose="020B0604020202020204" pitchFamily="34" charset="0"/>
              <a:buChar char="–"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55 Roman" panose="020B0604020202020204" pitchFamily="34" charset="0"/>
                <a:ea typeface="+mn-ea"/>
                <a:cs typeface="+mn-cs"/>
              </a:rPr>
              <a:t>Fifth level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55 Roman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382287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92075" marR="0" indent="0" algn="l" defTabSz="914400" rtl="0" eaLnBrk="1" fontAlgn="auto" latinLnBrk="0" hangingPunct="1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sz="1000" kern="1200">
        <a:solidFill>
          <a:schemeClr val="tx1"/>
        </a:solidFill>
        <a:latin typeface="Helvetica 75 Bold" panose="020B0804020202020204" pitchFamily="34" charset="0"/>
        <a:ea typeface="+mn-ea"/>
        <a:cs typeface="+mn-cs"/>
      </a:defRPr>
    </a:lvl1pPr>
    <a:lvl2pPr marL="230188" marR="0" indent="-138113" algn="l" defTabSz="914400" rtl="0" eaLnBrk="1" fontAlgn="auto" latinLnBrk="0" hangingPunct="1">
      <a:lnSpc>
        <a:spcPct val="100000"/>
      </a:lnSpc>
      <a:spcBef>
        <a:spcPts val="0"/>
      </a:spcBef>
      <a:spcAft>
        <a:spcPts val="0"/>
      </a:spcAft>
      <a:buClrTx/>
      <a:buSzTx/>
      <a:buFont typeface="Wingdings" panose="05000000000000000000" pitchFamily="2" charset="2"/>
      <a:buChar char="§"/>
      <a:tabLst/>
      <a:defRPr sz="1000" kern="1200">
        <a:solidFill>
          <a:schemeClr val="tx1"/>
        </a:solidFill>
        <a:latin typeface="Helvetica 75 Bold" panose="020B0804020202020204" pitchFamily="34" charset="0"/>
        <a:ea typeface="+mn-ea"/>
        <a:cs typeface="+mn-cs"/>
      </a:defRPr>
    </a:lvl2pPr>
    <a:lvl3pPr marL="360363" marR="0" indent="-147638" algn="l" defTabSz="914400" rtl="0" eaLnBrk="1" fontAlgn="auto" latinLnBrk="0" hangingPunct="1">
      <a:lnSpc>
        <a:spcPct val="100000"/>
      </a:lnSpc>
      <a:spcBef>
        <a:spcPts val="0"/>
      </a:spcBef>
      <a:spcAft>
        <a:spcPts val="0"/>
      </a:spcAft>
      <a:buClrTx/>
      <a:buSzTx/>
      <a:buFont typeface="Helvetica 55 Roman" panose="020B0604020202020204" pitchFamily="34" charset="0"/>
      <a:buChar char="–"/>
      <a:tabLst/>
      <a:defRPr sz="1000" kern="1200">
        <a:solidFill>
          <a:schemeClr val="tx1"/>
        </a:solidFill>
        <a:latin typeface="Helvetica 75 Bold" panose="020B0804020202020204" pitchFamily="34" charset="0"/>
        <a:ea typeface="+mn-ea"/>
        <a:cs typeface="+mn-cs"/>
      </a:defRPr>
    </a:lvl3pPr>
    <a:lvl4pPr marL="522288" marR="0" indent="-138113" algn="l" defTabSz="914400" rtl="0" eaLnBrk="1" fontAlgn="auto" latinLnBrk="0" hangingPunct="1">
      <a:lnSpc>
        <a:spcPct val="100000"/>
      </a:lnSpc>
      <a:spcBef>
        <a:spcPts val="0"/>
      </a:spcBef>
      <a:spcAft>
        <a:spcPts val="0"/>
      </a:spcAft>
      <a:buClrTx/>
      <a:buSzTx/>
      <a:buFont typeface="Helvetica 55 Roman" panose="020B0604020202020204" pitchFamily="34" charset="0"/>
      <a:buChar char="–"/>
      <a:tabLst/>
      <a:defRPr sz="1000" kern="1200">
        <a:solidFill>
          <a:schemeClr val="tx1"/>
        </a:solidFill>
        <a:latin typeface="Helvetica 75 Bold" panose="020B0804020202020204" pitchFamily="34" charset="0"/>
        <a:ea typeface="+mn-ea"/>
        <a:cs typeface="+mn-cs"/>
      </a:defRPr>
    </a:lvl4pPr>
    <a:lvl5pPr marL="668338" marR="0" indent="-146050" algn="l" defTabSz="914400" rtl="0" eaLnBrk="1" fontAlgn="auto" latinLnBrk="0" hangingPunct="1">
      <a:lnSpc>
        <a:spcPct val="100000"/>
      </a:lnSpc>
      <a:spcBef>
        <a:spcPts val="0"/>
      </a:spcBef>
      <a:spcAft>
        <a:spcPts val="0"/>
      </a:spcAft>
      <a:buClrTx/>
      <a:buSzTx/>
      <a:buFont typeface="Helvetica 55 Roman" panose="020B0604020202020204" pitchFamily="34" charset="0"/>
      <a:buChar char="–"/>
      <a:tabLst/>
      <a:defRPr sz="1000" kern="1200">
        <a:solidFill>
          <a:schemeClr val="tx1"/>
        </a:solidFill>
        <a:latin typeface="Helvetica 75 Bold" panose="020B08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>
                <a:solidFill>
                  <a:prstClr val="black"/>
                </a:solidFill>
              </a:rPr>
              <a:t>presentation title</a:t>
            </a:r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35E5301-3F34-4971-A9E9-192944E9FB4B}" type="slidenum">
              <a:rPr lang="en-GB" smtClean="0">
                <a:solidFill>
                  <a:prstClr val="black"/>
                </a:solidFill>
              </a:rPr>
              <a:pPr>
                <a:defRPr/>
              </a:pPr>
              <a:t>10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64622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14325" y="1184275"/>
            <a:ext cx="8515350" cy="3365500"/>
          </a:xfrm>
        </p:spPr>
        <p:txBody>
          <a:bodyPr/>
          <a:lstStyle>
            <a:lvl1pPr>
              <a:defRPr/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/>
            </a:lvl6pPr>
          </a:lstStyle>
          <a:p>
            <a:pPr lvl="0"/>
            <a:r>
              <a:rPr lang="fr-FR" noProof="0" dirty="0"/>
              <a:t>Cliquez pour modifier le texte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  <a:p>
            <a:pPr lvl="3"/>
            <a:r>
              <a:rPr lang="fr-FR" noProof="0" dirty="0"/>
              <a:t>Quatrième niveau</a:t>
            </a:r>
          </a:p>
          <a:p>
            <a:pPr lvl="4"/>
            <a:r>
              <a:rPr lang="fr-FR" noProof="0" dirty="0"/>
              <a:t>Cinquième niveau</a:t>
            </a:r>
          </a:p>
          <a:p>
            <a:pPr lvl="5"/>
            <a:r>
              <a:rPr lang="fr-FR" noProof="0" dirty="0"/>
              <a:t>Sixième niveau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noProof="0" dirty="0" smtClean="0"/>
              <a:t>Cliquez pour modifier le titre</a:t>
            </a:r>
            <a:endParaRPr lang="en-GB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619545" y="4749146"/>
            <a:ext cx="73898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0" lang="fr-FR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Helvetica 75 Bold" panose="020B0804020202020204" pitchFamily="34" charset="0"/>
                <a:ea typeface="+mn-ea"/>
                <a:cs typeface="+mn-cs"/>
              </a:rPr>
              <a:t>Interne Orange</a:t>
            </a:r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Helvetica 75 Bold" panose="020B08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35300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14326" y="268289"/>
            <a:ext cx="4828498" cy="2301874"/>
          </a:xfrm>
        </p:spPr>
        <p:txBody>
          <a:bodyPr>
            <a:noAutofit/>
          </a:bodyPr>
          <a:lstStyle>
            <a:lvl1pPr algn="l">
              <a:lnSpc>
                <a:spcPct val="85000"/>
              </a:lnSpc>
              <a:defRPr sz="5500" baseline="0">
                <a:solidFill>
                  <a:schemeClr val="tx1"/>
                </a:solidFill>
              </a:defRPr>
            </a:lvl1pPr>
          </a:lstStyle>
          <a:p>
            <a:r>
              <a:rPr lang="fr-FR" noProof="0" dirty="0"/>
              <a:t>Cliquez pour modifier le titre</a:t>
            </a:r>
          </a:p>
        </p:txBody>
      </p:sp>
      <p:sp>
        <p:nvSpPr>
          <p:cNvPr id="17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800725" y="266701"/>
            <a:ext cx="3028950" cy="34036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fr-FR" noProof="0" dirty="0"/>
              <a:t>Cliquez pour modifier le texte</a:t>
            </a:r>
          </a:p>
          <a:p>
            <a:pPr lvl="1"/>
            <a:r>
              <a:rPr lang="fr-FR" noProof="0" dirty="0"/>
              <a:t>Deuxième niveau</a:t>
            </a:r>
          </a:p>
        </p:txBody>
      </p:sp>
      <p:sp>
        <p:nvSpPr>
          <p:cNvPr id="4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0687" y="2704144"/>
            <a:ext cx="4831185" cy="966156"/>
          </a:xfrm>
        </p:spPr>
        <p:txBody>
          <a:bodyPr/>
          <a:lstStyle>
            <a:lvl1pPr marL="0" indent="0" algn="l">
              <a:buNone/>
              <a:defRPr baseline="0">
                <a:solidFill>
                  <a:schemeClr val="tx1"/>
                </a:solidFill>
              </a:defRPr>
            </a:lvl1pPr>
            <a:lvl2pPr marL="180975" indent="-180975" algn="l"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</a:defRPr>
            </a:lvl2pPr>
            <a:lvl3pPr marL="406800" indent="-190800" algn="l">
              <a:spcBef>
                <a:spcPts val="336"/>
              </a:spcBef>
              <a:buClrTx/>
              <a:buFont typeface="Helvetica 55 Roman" panose="020B0604020202020204" pitchFamily="34" charset="0"/>
              <a:buChar char="–"/>
              <a:defRPr>
                <a:solidFill>
                  <a:schemeClr val="tx1"/>
                </a:solidFill>
                <a:latin typeface="Helvetica 55 Roman" panose="020B0604020202020204" pitchFamily="34" charset="0"/>
              </a:defRPr>
            </a:lvl3pPr>
            <a:lvl4pPr marL="594000" indent="-172800" algn="l">
              <a:spcBef>
                <a:spcPts val="24"/>
              </a:spcBef>
              <a:buFont typeface="Helvetica 55 Roman" panose="020B0604020202020204" pitchFamily="34" charset="0"/>
              <a:buChar char="–"/>
              <a:defRPr>
                <a:solidFill>
                  <a:schemeClr val="tx1"/>
                </a:solidFill>
              </a:defRPr>
            </a:lvl4pPr>
            <a:lvl5pPr marL="799200" indent="-190800" algn="l">
              <a:buFont typeface="Helvetica 55 Roman" panose="020B0604020202020204" pitchFamily="34" charset="0"/>
              <a:buChar char="–"/>
              <a:defRPr>
                <a:solidFill>
                  <a:schemeClr val="tx1"/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Cliquez pour modifier le nom du présentateur</a:t>
            </a:r>
          </a:p>
        </p:txBody>
      </p:sp>
      <p:grpSp>
        <p:nvGrpSpPr>
          <p:cNvPr id="3" name="Group 2"/>
          <p:cNvGrpSpPr/>
          <p:nvPr userDrawn="1"/>
        </p:nvGrpSpPr>
        <p:grpSpPr>
          <a:xfrm>
            <a:off x="313535" y="4233863"/>
            <a:ext cx="612775" cy="612775"/>
            <a:chOff x="313535" y="4233863"/>
            <a:chExt cx="612775" cy="612775"/>
          </a:xfrm>
        </p:grpSpPr>
        <p:sp>
          <p:nvSpPr>
            <p:cNvPr id="43" name="Rectangle 5"/>
            <p:cNvSpPr>
              <a:spLocks noChangeArrowheads="1"/>
            </p:cNvSpPr>
            <p:nvPr userDrawn="1"/>
          </p:nvSpPr>
          <p:spPr bwMode="auto">
            <a:xfrm>
              <a:off x="313535" y="4233863"/>
              <a:ext cx="612775" cy="612775"/>
            </a:xfrm>
            <a:prstGeom prst="rect">
              <a:avLst/>
            </a:prstGeom>
            <a:solidFill>
              <a:srgbClr val="FF7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4" name="Freeform 6"/>
            <p:cNvSpPr>
              <a:spLocks noEditPoints="1"/>
            </p:cNvSpPr>
            <p:nvPr userDrawn="1"/>
          </p:nvSpPr>
          <p:spPr bwMode="auto">
            <a:xfrm>
              <a:off x="500860" y="4708526"/>
              <a:ext cx="74613" cy="87313"/>
            </a:xfrm>
            <a:custGeom>
              <a:avLst/>
              <a:gdLst>
                <a:gd name="T0" fmla="*/ 66 w 93"/>
                <a:gd name="T1" fmla="*/ 99 h 109"/>
                <a:gd name="T2" fmla="*/ 31 w 93"/>
                <a:gd name="T3" fmla="*/ 109 h 109"/>
                <a:gd name="T4" fmla="*/ 0 w 93"/>
                <a:gd name="T5" fmla="*/ 79 h 109"/>
                <a:gd name="T6" fmla="*/ 66 w 93"/>
                <a:gd name="T7" fmla="*/ 37 h 109"/>
                <a:gd name="T8" fmla="*/ 66 w 93"/>
                <a:gd name="T9" fmla="*/ 32 h 109"/>
                <a:gd name="T10" fmla="*/ 49 w 93"/>
                <a:gd name="T11" fmla="*/ 19 h 109"/>
                <a:gd name="T12" fmla="*/ 24 w 93"/>
                <a:gd name="T13" fmla="*/ 32 h 109"/>
                <a:gd name="T14" fmla="*/ 5 w 93"/>
                <a:gd name="T15" fmla="*/ 21 h 109"/>
                <a:gd name="T16" fmla="*/ 50 w 93"/>
                <a:gd name="T17" fmla="*/ 0 h 109"/>
                <a:gd name="T18" fmla="*/ 93 w 93"/>
                <a:gd name="T19" fmla="*/ 32 h 109"/>
                <a:gd name="T20" fmla="*/ 93 w 93"/>
                <a:gd name="T21" fmla="*/ 108 h 109"/>
                <a:gd name="T22" fmla="*/ 68 w 93"/>
                <a:gd name="T23" fmla="*/ 108 h 109"/>
                <a:gd name="T24" fmla="*/ 66 w 93"/>
                <a:gd name="T25" fmla="*/ 99 h 109"/>
                <a:gd name="T26" fmla="*/ 27 w 93"/>
                <a:gd name="T27" fmla="*/ 77 h 109"/>
                <a:gd name="T28" fmla="*/ 39 w 93"/>
                <a:gd name="T29" fmla="*/ 90 h 109"/>
                <a:gd name="T30" fmla="*/ 65 w 93"/>
                <a:gd name="T31" fmla="*/ 79 h 109"/>
                <a:gd name="T32" fmla="*/ 65 w 93"/>
                <a:gd name="T33" fmla="*/ 54 h 109"/>
                <a:gd name="T34" fmla="*/ 27 w 93"/>
                <a:gd name="T35" fmla="*/ 77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" h="109">
                  <a:moveTo>
                    <a:pt x="66" y="99"/>
                  </a:moveTo>
                  <a:cubicBezTo>
                    <a:pt x="55" y="106"/>
                    <a:pt x="43" y="109"/>
                    <a:pt x="31" y="109"/>
                  </a:cubicBezTo>
                  <a:cubicBezTo>
                    <a:pt x="11" y="109"/>
                    <a:pt x="0" y="96"/>
                    <a:pt x="0" y="79"/>
                  </a:cubicBezTo>
                  <a:cubicBezTo>
                    <a:pt x="0" y="55"/>
                    <a:pt x="21" y="42"/>
                    <a:pt x="66" y="37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6" y="24"/>
                    <a:pt x="60" y="19"/>
                    <a:pt x="49" y="19"/>
                  </a:cubicBezTo>
                  <a:cubicBezTo>
                    <a:pt x="39" y="19"/>
                    <a:pt x="30" y="24"/>
                    <a:pt x="24" y="3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15" y="7"/>
                    <a:pt x="30" y="0"/>
                    <a:pt x="50" y="0"/>
                  </a:cubicBezTo>
                  <a:cubicBezTo>
                    <a:pt x="77" y="0"/>
                    <a:pt x="93" y="12"/>
                    <a:pt x="93" y="32"/>
                  </a:cubicBezTo>
                  <a:cubicBezTo>
                    <a:pt x="93" y="32"/>
                    <a:pt x="93" y="108"/>
                    <a:pt x="93" y="108"/>
                  </a:cubicBezTo>
                  <a:cubicBezTo>
                    <a:pt x="68" y="108"/>
                    <a:pt x="68" y="108"/>
                    <a:pt x="68" y="108"/>
                  </a:cubicBezTo>
                  <a:lnTo>
                    <a:pt x="66" y="99"/>
                  </a:lnTo>
                  <a:close/>
                  <a:moveTo>
                    <a:pt x="27" y="77"/>
                  </a:moveTo>
                  <a:cubicBezTo>
                    <a:pt x="27" y="84"/>
                    <a:pt x="31" y="90"/>
                    <a:pt x="39" y="90"/>
                  </a:cubicBezTo>
                  <a:cubicBezTo>
                    <a:pt x="48" y="90"/>
                    <a:pt x="57" y="87"/>
                    <a:pt x="65" y="79"/>
                  </a:cubicBezTo>
                  <a:cubicBezTo>
                    <a:pt x="65" y="54"/>
                    <a:pt x="65" y="54"/>
                    <a:pt x="65" y="54"/>
                  </a:cubicBezTo>
                  <a:cubicBezTo>
                    <a:pt x="39" y="57"/>
                    <a:pt x="27" y="64"/>
                    <a:pt x="27" y="7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" name="Freeform 7"/>
            <p:cNvSpPr>
              <a:spLocks/>
            </p:cNvSpPr>
            <p:nvPr userDrawn="1"/>
          </p:nvSpPr>
          <p:spPr bwMode="auto">
            <a:xfrm>
              <a:off x="592935" y="4708526"/>
              <a:ext cx="76200" cy="87313"/>
            </a:xfrm>
            <a:custGeom>
              <a:avLst/>
              <a:gdLst>
                <a:gd name="T0" fmla="*/ 0 w 94"/>
                <a:gd name="T1" fmla="*/ 5 h 108"/>
                <a:gd name="T2" fmla="*/ 23 w 94"/>
                <a:gd name="T3" fmla="*/ 2 h 108"/>
                <a:gd name="T4" fmla="*/ 25 w 94"/>
                <a:gd name="T5" fmla="*/ 15 h 108"/>
                <a:gd name="T6" fmla="*/ 61 w 94"/>
                <a:gd name="T7" fmla="*/ 0 h 108"/>
                <a:gd name="T8" fmla="*/ 94 w 94"/>
                <a:gd name="T9" fmla="*/ 34 h 108"/>
                <a:gd name="T10" fmla="*/ 94 w 94"/>
                <a:gd name="T11" fmla="*/ 108 h 108"/>
                <a:gd name="T12" fmla="*/ 66 w 94"/>
                <a:gd name="T13" fmla="*/ 108 h 108"/>
                <a:gd name="T14" fmla="*/ 66 w 94"/>
                <a:gd name="T15" fmla="*/ 39 h 108"/>
                <a:gd name="T16" fmla="*/ 53 w 94"/>
                <a:gd name="T17" fmla="*/ 21 h 108"/>
                <a:gd name="T18" fmla="*/ 27 w 94"/>
                <a:gd name="T19" fmla="*/ 32 h 108"/>
                <a:gd name="T20" fmla="*/ 27 w 94"/>
                <a:gd name="T21" fmla="*/ 108 h 108"/>
                <a:gd name="T22" fmla="*/ 0 w 94"/>
                <a:gd name="T23" fmla="*/ 108 h 108"/>
                <a:gd name="T24" fmla="*/ 0 w 94"/>
                <a:gd name="T25" fmla="*/ 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4" h="108">
                  <a:moveTo>
                    <a:pt x="0" y="5"/>
                  </a:moveTo>
                  <a:cubicBezTo>
                    <a:pt x="23" y="2"/>
                    <a:pt x="23" y="2"/>
                    <a:pt x="23" y="2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38" y="5"/>
                    <a:pt x="48" y="0"/>
                    <a:pt x="61" y="0"/>
                  </a:cubicBezTo>
                  <a:cubicBezTo>
                    <a:pt x="83" y="0"/>
                    <a:pt x="94" y="12"/>
                    <a:pt x="94" y="34"/>
                  </a:cubicBezTo>
                  <a:cubicBezTo>
                    <a:pt x="94" y="108"/>
                    <a:pt x="94" y="108"/>
                    <a:pt x="94" y="108"/>
                  </a:cubicBezTo>
                  <a:cubicBezTo>
                    <a:pt x="66" y="108"/>
                    <a:pt x="66" y="108"/>
                    <a:pt x="66" y="108"/>
                  </a:cubicBezTo>
                  <a:cubicBezTo>
                    <a:pt x="66" y="39"/>
                    <a:pt x="66" y="39"/>
                    <a:pt x="66" y="39"/>
                  </a:cubicBezTo>
                  <a:cubicBezTo>
                    <a:pt x="66" y="26"/>
                    <a:pt x="63" y="21"/>
                    <a:pt x="53" y="21"/>
                  </a:cubicBezTo>
                  <a:cubicBezTo>
                    <a:pt x="45" y="21"/>
                    <a:pt x="36" y="24"/>
                    <a:pt x="27" y="32"/>
                  </a:cubicBezTo>
                  <a:cubicBezTo>
                    <a:pt x="27" y="108"/>
                    <a:pt x="27" y="108"/>
                    <a:pt x="27" y="108"/>
                  </a:cubicBezTo>
                  <a:cubicBezTo>
                    <a:pt x="0" y="108"/>
                    <a:pt x="0" y="108"/>
                    <a:pt x="0" y="108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" name="Freeform 8"/>
            <p:cNvSpPr>
              <a:spLocks noEditPoints="1"/>
            </p:cNvSpPr>
            <p:nvPr userDrawn="1"/>
          </p:nvSpPr>
          <p:spPr bwMode="auto">
            <a:xfrm>
              <a:off x="778673" y="4708526"/>
              <a:ext cx="79375" cy="88900"/>
            </a:xfrm>
            <a:custGeom>
              <a:avLst/>
              <a:gdLst>
                <a:gd name="T0" fmla="*/ 50 w 98"/>
                <a:gd name="T1" fmla="*/ 110 h 110"/>
                <a:gd name="T2" fmla="*/ 0 w 98"/>
                <a:gd name="T3" fmla="*/ 55 h 110"/>
                <a:gd name="T4" fmla="*/ 49 w 98"/>
                <a:gd name="T5" fmla="*/ 0 h 110"/>
                <a:gd name="T6" fmla="*/ 98 w 98"/>
                <a:gd name="T7" fmla="*/ 54 h 110"/>
                <a:gd name="T8" fmla="*/ 97 w 98"/>
                <a:gd name="T9" fmla="*/ 59 h 110"/>
                <a:gd name="T10" fmla="*/ 27 w 98"/>
                <a:gd name="T11" fmla="*/ 59 h 110"/>
                <a:gd name="T12" fmla="*/ 52 w 98"/>
                <a:gd name="T13" fmla="*/ 89 h 110"/>
                <a:gd name="T14" fmla="*/ 76 w 98"/>
                <a:gd name="T15" fmla="*/ 76 h 110"/>
                <a:gd name="T16" fmla="*/ 96 w 98"/>
                <a:gd name="T17" fmla="*/ 87 h 110"/>
                <a:gd name="T18" fmla="*/ 50 w 98"/>
                <a:gd name="T19" fmla="*/ 110 h 110"/>
                <a:gd name="T20" fmla="*/ 70 w 98"/>
                <a:gd name="T21" fmla="*/ 41 h 110"/>
                <a:gd name="T22" fmla="*/ 49 w 98"/>
                <a:gd name="T23" fmla="*/ 19 h 110"/>
                <a:gd name="T24" fmla="*/ 28 w 98"/>
                <a:gd name="T25" fmla="*/ 41 h 110"/>
                <a:gd name="T26" fmla="*/ 70 w 98"/>
                <a:gd name="T27" fmla="*/ 41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8" h="110">
                  <a:moveTo>
                    <a:pt x="50" y="110"/>
                  </a:moveTo>
                  <a:cubicBezTo>
                    <a:pt x="19" y="110"/>
                    <a:pt x="0" y="90"/>
                    <a:pt x="0" y="55"/>
                  </a:cubicBezTo>
                  <a:cubicBezTo>
                    <a:pt x="0" y="20"/>
                    <a:pt x="19" y="0"/>
                    <a:pt x="49" y="0"/>
                  </a:cubicBezTo>
                  <a:cubicBezTo>
                    <a:pt x="80" y="0"/>
                    <a:pt x="98" y="20"/>
                    <a:pt x="98" y="54"/>
                  </a:cubicBezTo>
                  <a:cubicBezTo>
                    <a:pt x="98" y="56"/>
                    <a:pt x="97" y="57"/>
                    <a:pt x="97" y="59"/>
                  </a:cubicBezTo>
                  <a:cubicBezTo>
                    <a:pt x="27" y="59"/>
                    <a:pt x="27" y="59"/>
                    <a:pt x="27" y="59"/>
                  </a:cubicBezTo>
                  <a:cubicBezTo>
                    <a:pt x="28" y="79"/>
                    <a:pt x="36" y="89"/>
                    <a:pt x="52" y="89"/>
                  </a:cubicBezTo>
                  <a:cubicBezTo>
                    <a:pt x="63" y="89"/>
                    <a:pt x="70" y="85"/>
                    <a:pt x="76" y="76"/>
                  </a:cubicBezTo>
                  <a:cubicBezTo>
                    <a:pt x="96" y="87"/>
                    <a:pt x="96" y="87"/>
                    <a:pt x="96" y="87"/>
                  </a:cubicBezTo>
                  <a:cubicBezTo>
                    <a:pt x="87" y="102"/>
                    <a:pt x="71" y="110"/>
                    <a:pt x="50" y="110"/>
                  </a:cubicBezTo>
                  <a:close/>
                  <a:moveTo>
                    <a:pt x="70" y="41"/>
                  </a:moveTo>
                  <a:cubicBezTo>
                    <a:pt x="70" y="27"/>
                    <a:pt x="62" y="19"/>
                    <a:pt x="49" y="19"/>
                  </a:cubicBezTo>
                  <a:cubicBezTo>
                    <a:pt x="37" y="19"/>
                    <a:pt x="29" y="27"/>
                    <a:pt x="28" y="41"/>
                  </a:cubicBezTo>
                  <a:lnTo>
                    <a:pt x="70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7" name="Freeform 9"/>
            <p:cNvSpPr>
              <a:spLocks noEditPoints="1"/>
            </p:cNvSpPr>
            <p:nvPr userDrawn="1"/>
          </p:nvSpPr>
          <p:spPr bwMode="auto">
            <a:xfrm>
              <a:off x="346873" y="4708526"/>
              <a:ext cx="84138" cy="88900"/>
            </a:xfrm>
            <a:custGeom>
              <a:avLst/>
              <a:gdLst>
                <a:gd name="T0" fmla="*/ 52 w 104"/>
                <a:gd name="T1" fmla="*/ 111 h 111"/>
                <a:gd name="T2" fmla="*/ 0 w 104"/>
                <a:gd name="T3" fmla="*/ 55 h 111"/>
                <a:gd name="T4" fmla="*/ 52 w 104"/>
                <a:gd name="T5" fmla="*/ 0 h 111"/>
                <a:gd name="T6" fmla="*/ 104 w 104"/>
                <a:gd name="T7" fmla="*/ 55 h 111"/>
                <a:gd name="T8" fmla="*/ 52 w 104"/>
                <a:gd name="T9" fmla="*/ 111 h 111"/>
                <a:gd name="T10" fmla="*/ 52 w 104"/>
                <a:gd name="T11" fmla="*/ 23 h 111"/>
                <a:gd name="T12" fmla="*/ 28 w 104"/>
                <a:gd name="T13" fmla="*/ 55 h 111"/>
                <a:gd name="T14" fmla="*/ 52 w 104"/>
                <a:gd name="T15" fmla="*/ 87 h 111"/>
                <a:gd name="T16" fmla="*/ 77 w 104"/>
                <a:gd name="T17" fmla="*/ 55 h 111"/>
                <a:gd name="T18" fmla="*/ 52 w 104"/>
                <a:gd name="T19" fmla="*/ 23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" h="111">
                  <a:moveTo>
                    <a:pt x="52" y="111"/>
                  </a:moveTo>
                  <a:cubicBezTo>
                    <a:pt x="25" y="111"/>
                    <a:pt x="0" y="93"/>
                    <a:pt x="0" y="55"/>
                  </a:cubicBezTo>
                  <a:cubicBezTo>
                    <a:pt x="0" y="17"/>
                    <a:pt x="25" y="0"/>
                    <a:pt x="52" y="0"/>
                  </a:cubicBezTo>
                  <a:cubicBezTo>
                    <a:pt x="79" y="0"/>
                    <a:pt x="104" y="17"/>
                    <a:pt x="104" y="55"/>
                  </a:cubicBezTo>
                  <a:cubicBezTo>
                    <a:pt x="104" y="93"/>
                    <a:pt x="79" y="111"/>
                    <a:pt x="52" y="111"/>
                  </a:cubicBezTo>
                  <a:close/>
                  <a:moveTo>
                    <a:pt x="52" y="23"/>
                  </a:moveTo>
                  <a:cubicBezTo>
                    <a:pt x="31" y="23"/>
                    <a:pt x="28" y="42"/>
                    <a:pt x="28" y="55"/>
                  </a:cubicBezTo>
                  <a:cubicBezTo>
                    <a:pt x="28" y="69"/>
                    <a:pt x="31" y="87"/>
                    <a:pt x="52" y="87"/>
                  </a:cubicBezTo>
                  <a:cubicBezTo>
                    <a:pt x="73" y="87"/>
                    <a:pt x="77" y="69"/>
                    <a:pt x="77" y="55"/>
                  </a:cubicBezTo>
                  <a:cubicBezTo>
                    <a:pt x="77" y="42"/>
                    <a:pt x="73" y="23"/>
                    <a:pt x="52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8" name="Freeform 10"/>
            <p:cNvSpPr>
              <a:spLocks/>
            </p:cNvSpPr>
            <p:nvPr userDrawn="1"/>
          </p:nvSpPr>
          <p:spPr bwMode="auto">
            <a:xfrm>
              <a:off x="446885" y="4708526"/>
              <a:ext cx="47625" cy="87313"/>
            </a:xfrm>
            <a:custGeom>
              <a:avLst/>
              <a:gdLst>
                <a:gd name="T0" fmla="*/ 0 w 59"/>
                <a:gd name="T1" fmla="*/ 3 h 108"/>
                <a:gd name="T2" fmla="*/ 26 w 59"/>
                <a:gd name="T3" fmla="*/ 3 h 108"/>
                <a:gd name="T4" fmla="*/ 26 w 59"/>
                <a:gd name="T5" fmla="*/ 15 h 108"/>
                <a:gd name="T6" fmla="*/ 55 w 59"/>
                <a:gd name="T7" fmla="*/ 0 h 108"/>
                <a:gd name="T8" fmla="*/ 59 w 59"/>
                <a:gd name="T9" fmla="*/ 1 h 108"/>
                <a:gd name="T10" fmla="*/ 59 w 59"/>
                <a:gd name="T11" fmla="*/ 27 h 108"/>
                <a:gd name="T12" fmla="*/ 58 w 59"/>
                <a:gd name="T13" fmla="*/ 27 h 108"/>
                <a:gd name="T14" fmla="*/ 28 w 59"/>
                <a:gd name="T15" fmla="*/ 38 h 108"/>
                <a:gd name="T16" fmla="*/ 28 w 59"/>
                <a:gd name="T17" fmla="*/ 108 h 108"/>
                <a:gd name="T18" fmla="*/ 0 w 59"/>
                <a:gd name="T19" fmla="*/ 108 h 108"/>
                <a:gd name="T20" fmla="*/ 0 w 59"/>
                <a:gd name="T21" fmla="*/ 3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108">
                  <a:moveTo>
                    <a:pt x="0" y="3"/>
                  </a:moveTo>
                  <a:cubicBezTo>
                    <a:pt x="26" y="3"/>
                    <a:pt x="26" y="3"/>
                    <a:pt x="26" y="3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31" y="8"/>
                    <a:pt x="44" y="0"/>
                    <a:pt x="55" y="0"/>
                  </a:cubicBezTo>
                  <a:cubicBezTo>
                    <a:pt x="57" y="0"/>
                    <a:pt x="58" y="0"/>
                    <a:pt x="59" y="1"/>
                  </a:cubicBezTo>
                  <a:cubicBezTo>
                    <a:pt x="59" y="27"/>
                    <a:pt x="59" y="27"/>
                    <a:pt x="59" y="27"/>
                  </a:cubicBezTo>
                  <a:cubicBezTo>
                    <a:pt x="59" y="27"/>
                    <a:pt x="58" y="27"/>
                    <a:pt x="58" y="27"/>
                  </a:cubicBezTo>
                  <a:cubicBezTo>
                    <a:pt x="46" y="27"/>
                    <a:pt x="32" y="28"/>
                    <a:pt x="28" y="38"/>
                  </a:cubicBezTo>
                  <a:cubicBezTo>
                    <a:pt x="28" y="108"/>
                    <a:pt x="28" y="108"/>
                    <a:pt x="28" y="108"/>
                  </a:cubicBezTo>
                  <a:cubicBezTo>
                    <a:pt x="0" y="108"/>
                    <a:pt x="0" y="108"/>
                    <a:pt x="0" y="108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9" name="Freeform 11"/>
            <p:cNvSpPr>
              <a:spLocks noEditPoints="1"/>
            </p:cNvSpPr>
            <p:nvPr userDrawn="1"/>
          </p:nvSpPr>
          <p:spPr bwMode="auto">
            <a:xfrm>
              <a:off x="685010" y="4708526"/>
              <a:ext cx="79375" cy="120650"/>
            </a:xfrm>
            <a:custGeom>
              <a:avLst/>
              <a:gdLst>
                <a:gd name="T0" fmla="*/ 49 w 98"/>
                <a:gd name="T1" fmla="*/ 85 h 149"/>
                <a:gd name="T2" fmla="*/ 72 w 98"/>
                <a:gd name="T3" fmla="*/ 50 h 149"/>
                <a:gd name="T4" fmla="*/ 49 w 98"/>
                <a:gd name="T5" fmla="*/ 20 h 149"/>
                <a:gd name="T6" fmla="*/ 28 w 98"/>
                <a:gd name="T7" fmla="*/ 51 h 149"/>
                <a:gd name="T8" fmla="*/ 49 w 98"/>
                <a:gd name="T9" fmla="*/ 85 h 149"/>
                <a:gd name="T10" fmla="*/ 98 w 98"/>
                <a:gd name="T11" fmla="*/ 2 h 149"/>
                <a:gd name="T12" fmla="*/ 98 w 98"/>
                <a:gd name="T13" fmla="*/ 102 h 149"/>
                <a:gd name="T14" fmla="*/ 47 w 98"/>
                <a:gd name="T15" fmla="*/ 149 h 149"/>
                <a:gd name="T16" fmla="*/ 3 w 98"/>
                <a:gd name="T17" fmla="*/ 123 h 149"/>
                <a:gd name="T18" fmla="*/ 30 w 98"/>
                <a:gd name="T19" fmla="*/ 118 h 149"/>
                <a:gd name="T20" fmla="*/ 50 w 98"/>
                <a:gd name="T21" fmla="*/ 128 h 149"/>
                <a:gd name="T22" fmla="*/ 72 w 98"/>
                <a:gd name="T23" fmla="*/ 105 h 149"/>
                <a:gd name="T24" fmla="*/ 72 w 98"/>
                <a:gd name="T25" fmla="*/ 93 h 149"/>
                <a:gd name="T26" fmla="*/ 71 w 98"/>
                <a:gd name="T27" fmla="*/ 92 h 149"/>
                <a:gd name="T28" fmla="*/ 44 w 98"/>
                <a:gd name="T29" fmla="*/ 108 h 149"/>
                <a:gd name="T30" fmla="*/ 0 w 98"/>
                <a:gd name="T31" fmla="*/ 55 h 149"/>
                <a:gd name="T32" fmla="*/ 42 w 98"/>
                <a:gd name="T33" fmla="*/ 0 h 149"/>
                <a:gd name="T34" fmla="*/ 73 w 98"/>
                <a:gd name="T35" fmla="*/ 15 h 149"/>
                <a:gd name="T36" fmla="*/ 73 w 98"/>
                <a:gd name="T37" fmla="*/ 15 h 149"/>
                <a:gd name="T38" fmla="*/ 75 w 98"/>
                <a:gd name="T39" fmla="*/ 2 h 149"/>
                <a:gd name="T40" fmla="*/ 98 w 98"/>
                <a:gd name="T41" fmla="*/ 2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8" h="149">
                  <a:moveTo>
                    <a:pt x="49" y="85"/>
                  </a:moveTo>
                  <a:cubicBezTo>
                    <a:pt x="70" y="85"/>
                    <a:pt x="72" y="64"/>
                    <a:pt x="72" y="50"/>
                  </a:cubicBezTo>
                  <a:cubicBezTo>
                    <a:pt x="72" y="33"/>
                    <a:pt x="64" y="20"/>
                    <a:pt x="49" y="20"/>
                  </a:cubicBezTo>
                  <a:cubicBezTo>
                    <a:pt x="39" y="20"/>
                    <a:pt x="28" y="27"/>
                    <a:pt x="28" y="51"/>
                  </a:cubicBezTo>
                  <a:cubicBezTo>
                    <a:pt x="28" y="64"/>
                    <a:pt x="29" y="85"/>
                    <a:pt x="49" y="85"/>
                  </a:cubicBezTo>
                  <a:close/>
                  <a:moveTo>
                    <a:pt x="98" y="2"/>
                  </a:moveTo>
                  <a:cubicBezTo>
                    <a:pt x="98" y="102"/>
                    <a:pt x="98" y="102"/>
                    <a:pt x="98" y="102"/>
                  </a:cubicBezTo>
                  <a:cubicBezTo>
                    <a:pt x="98" y="119"/>
                    <a:pt x="97" y="148"/>
                    <a:pt x="47" y="149"/>
                  </a:cubicBezTo>
                  <a:cubicBezTo>
                    <a:pt x="26" y="149"/>
                    <a:pt x="7" y="141"/>
                    <a:pt x="3" y="123"/>
                  </a:cubicBezTo>
                  <a:cubicBezTo>
                    <a:pt x="30" y="118"/>
                    <a:pt x="30" y="118"/>
                    <a:pt x="30" y="118"/>
                  </a:cubicBezTo>
                  <a:cubicBezTo>
                    <a:pt x="32" y="123"/>
                    <a:pt x="35" y="128"/>
                    <a:pt x="50" y="128"/>
                  </a:cubicBezTo>
                  <a:cubicBezTo>
                    <a:pt x="65" y="128"/>
                    <a:pt x="72" y="122"/>
                    <a:pt x="72" y="105"/>
                  </a:cubicBezTo>
                  <a:cubicBezTo>
                    <a:pt x="72" y="93"/>
                    <a:pt x="72" y="93"/>
                    <a:pt x="72" y="93"/>
                  </a:cubicBezTo>
                  <a:cubicBezTo>
                    <a:pt x="71" y="92"/>
                    <a:pt x="71" y="92"/>
                    <a:pt x="71" y="92"/>
                  </a:cubicBezTo>
                  <a:cubicBezTo>
                    <a:pt x="67" y="100"/>
                    <a:pt x="60" y="108"/>
                    <a:pt x="44" y="108"/>
                  </a:cubicBezTo>
                  <a:cubicBezTo>
                    <a:pt x="19" y="108"/>
                    <a:pt x="0" y="91"/>
                    <a:pt x="0" y="55"/>
                  </a:cubicBezTo>
                  <a:cubicBezTo>
                    <a:pt x="0" y="20"/>
                    <a:pt x="20" y="0"/>
                    <a:pt x="42" y="0"/>
                  </a:cubicBezTo>
                  <a:cubicBezTo>
                    <a:pt x="63" y="0"/>
                    <a:pt x="71" y="10"/>
                    <a:pt x="73" y="15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5" y="2"/>
                    <a:pt x="75" y="2"/>
                    <a:pt x="75" y="2"/>
                  </a:cubicBezTo>
                  <a:lnTo>
                    <a:pt x="98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0" name="Freeform 12"/>
            <p:cNvSpPr>
              <a:spLocks noEditPoints="1"/>
            </p:cNvSpPr>
            <p:nvPr userDrawn="1"/>
          </p:nvSpPr>
          <p:spPr bwMode="auto">
            <a:xfrm>
              <a:off x="843760" y="4678363"/>
              <a:ext cx="58738" cy="26988"/>
            </a:xfrm>
            <a:custGeom>
              <a:avLst/>
              <a:gdLst>
                <a:gd name="T0" fmla="*/ 14 w 37"/>
                <a:gd name="T1" fmla="*/ 2 h 17"/>
                <a:gd name="T2" fmla="*/ 9 w 37"/>
                <a:gd name="T3" fmla="*/ 2 h 17"/>
                <a:gd name="T4" fmla="*/ 9 w 37"/>
                <a:gd name="T5" fmla="*/ 17 h 17"/>
                <a:gd name="T6" fmla="*/ 6 w 37"/>
                <a:gd name="T7" fmla="*/ 17 h 17"/>
                <a:gd name="T8" fmla="*/ 6 w 37"/>
                <a:gd name="T9" fmla="*/ 2 h 17"/>
                <a:gd name="T10" fmla="*/ 0 w 37"/>
                <a:gd name="T11" fmla="*/ 2 h 17"/>
                <a:gd name="T12" fmla="*/ 0 w 37"/>
                <a:gd name="T13" fmla="*/ 0 h 17"/>
                <a:gd name="T14" fmla="*/ 14 w 37"/>
                <a:gd name="T15" fmla="*/ 0 h 17"/>
                <a:gd name="T16" fmla="*/ 14 w 37"/>
                <a:gd name="T17" fmla="*/ 2 h 17"/>
                <a:gd name="T18" fmla="*/ 37 w 37"/>
                <a:gd name="T19" fmla="*/ 17 h 17"/>
                <a:gd name="T20" fmla="*/ 34 w 37"/>
                <a:gd name="T21" fmla="*/ 17 h 17"/>
                <a:gd name="T22" fmla="*/ 34 w 37"/>
                <a:gd name="T23" fmla="*/ 2 h 17"/>
                <a:gd name="T24" fmla="*/ 34 w 37"/>
                <a:gd name="T25" fmla="*/ 2 h 17"/>
                <a:gd name="T26" fmla="*/ 29 w 37"/>
                <a:gd name="T27" fmla="*/ 17 h 17"/>
                <a:gd name="T28" fmla="*/ 27 w 37"/>
                <a:gd name="T29" fmla="*/ 17 h 17"/>
                <a:gd name="T30" fmla="*/ 21 w 37"/>
                <a:gd name="T31" fmla="*/ 2 h 17"/>
                <a:gd name="T32" fmla="*/ 20 w 37"/>
                <a:gd name="T33" fmla="*/ 2 h 17"/>
                <a:gd name="T34" fmla="*/ 20 w 37"/>
                <a:gd name="T35" fmla="*/ 17 h 17"/>
                <a:gd name="T36" fmla="*/ 18 w 37"/>
                <a:gd name="T37" fmla="*/ 17 h 17"/>
                <a:gd name="T38" fmla="*/ 18 w 37"/>
                <a:gd name="T39" fmla="*/ 0 h 17"/>
                <a:gd name="T40" fmla="*/ 22 w 37"/>
                <a:gd name="T41" fmla="*/ 0 h 17"/>
                <a:gd name="T42" fmla="*/ 28 w 37"/>
                <a:gd name="T43" fmla="*/ 13 h 17"/>
                <a:gd name="T44" fmla="*/ 33 w 37"/>
                <a:gd name="T45" fmla="*/ 0 h 17"/>
                <a:gd name="T46" fmla="*/ 37 w 37"/>
                <a:gd name="T47" fmla="*/ 0 h 17"/>
                <a:gd name="T48" fmla="*/ 37 w 37"/>
                <a:gd name="T4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7" h="17">
                  <a:moveTo>
                    <a:pt x="14" y="2"/>
                  </a:moveTo>
                  <a:lnTo>
                    <a:pt x="9" y="2"/>
                  </a:lnTo>
                  <a:lnTo>
                    <a:pt x="9" y="17"/>
                  </a:lnTo>
                  <a:lnTo>
                    <a:pt x="6" y="17"/>
                  </a:lnTo>
                  <a:lnTo>
                    <a:pt x="6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close/>
                  <a:moveTo>
                    <a:pt x="37" y="17"/>
                  </a:moveTo>
                  <a:lnTo>
                    <a:pt x="34" y="17"/>
                  </a:lnTo>
                  <a:lnTo>
                    <a:pt x="34" y="2"/>
                  </a:lnTo>
                  <a:lnTo>
                    <a:pt x="34" y="2"/>
                  </a:lnTo>
                  <a:lnTo>
                    <a:pt x="29" y="17"/>
                  </a:lnTo>
                  <a:lnTo>
                    <a:pt x="27" y="17"/>
                  </a:lnTo>
                  <a:lnTo>
                    <a:pt x="21" y="2"/>
                  </a:lnTo>
                  <a:lnTo>
                    <a:pt x="20" y="2"/>
                  </a:lnTo>
                  <a:lnTo>
                    <a:pt x="20" y="17"/>
                  </a:lnTo>
                  <a:lnTo>
                    <a:pt x="18" y="17"/>
                  </a:lnTo>
                  <a:lnTo>
                    <a:pt x="18" y="0"/>
                  </a:lnTo>
                  <a:lnTo>
                    <a:pt x="22" y="0"/>
                  </a:lnTo>
                  <a:lnTo>
                    <a:pt x="28" y="13"/>
                  </a:lnTo>
                  <a:lnTo>
                    <a:pt x="33" y="0"/>
                  </a:lnTo>
                  <a:lnTo>
                    <a:pt x="37" y="0"/>
                  </a:lnTo>
                  <a:lnTo>
                    <a:pt x="37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747094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>
          <a:xfrm>
            <a:off x="314325" y="268287"/>
            <a:ext cx="8515349" cy="4281487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 marL="358775" indent="-358775">
              <a:spcBef>
                <a:spcPts val="0"/>
              </a:spcBef>
              <a:buClrTx/>
              <a:buSzPct val="100000"/>
              <a:buFont typeface="+mj-lt"/>
              <a:buAutoNum type="arabicPeriod"/>
              <a:defRPr sz="3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fr-FR" noProof="0" dirty="0"/>
              <a:t>Cliquez pour modifier le contenu</a:t>
            </a:r>
          </a:p>
          <a:p>
            <a:pPr lvl="1"/>
            <a:r>
              <a:rPr lang="fr-FR" noProof="0" dirty="0"/>
              <a:t>Deuxième niveau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619545" y="4749146"/>
            <a:ext cx="73898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0" lang="fr-FR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Helvetica 75 Bold" panose="020B0804020202020204" pitchFamily="34" charset="0"/>
                <a:ea typeface="+mn-ea"/>
                <a:cs typeface="+mn-cs"/>
              </a:rPr>
              <a:t>Interne Orange</a:t>
            </a:r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Helvetica 75 Bold" panose="020B08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27742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313769" y="268287"/>
            <a:ext cx="6096839" cy="4281487"/>
          </a:xfrm>
        </p:spPr>
        <p:txBody>
          <a:bodyPr>
            <a:normAutofit/>
          </a:bodyPr>
          <a:lstStyle>
            <a:lvl1pPr>
              <a:lnSpc>
                <a:spcPct val="85000"/>
              </a:lnSpc>
              <a:spcBef>
                <a:spcPts val="0"/>
              </a:spcBef>
              <a:buNone/>
              <a:defRPr sz="5500" baseline="0"/>
            </a:lvl1pPr>
            <a:lvl2pPr>
              <a:lnSpc>
                <a:spcPct val="85000"/>
              </a:lnSpc>
              <a:spcBef>
                <a:spcPts val="0"/>
              </a:spcBef>
              <a:defRPr sz="5500"/>
            </a:lvl2pPr>
            <a:lvl3pPr>
              <a:defRPr sz="5500"/>
            </a:lvl3pPr>
            <a:lvl4pPr>
              <a:defRPr sz="5500"/>
            </a:lvl4pPr>
            <a:lvl5pPr>
              <a:defRPr sz="5500"/>
            </a:lvl5pPr>
          </a:lstStyle>
          <a:p>
            <a:pPr lvl="0"/>
            <a:r>
              <a:rPr lang="fr-FR" noProof="0" dirty="0"/>
              <a:t>Cliquez pour modifier le nom de la section </a:t>
            </a:r>
          </a:p>
          <a:p>
            <a:pPr lvl="1"/>
            <a:r>
              <a:rPr lang="fr-FR" noProof="0" dirty="0"/>
              <a:t>Deuxième niveau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619545" y="4749146"/>
            <a:ext cx="73898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0" lang="fr-FR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Helvetica 75 Bold" panose="020B0804020202020204" pitchFamily="34" charset="0"/>
                <a:ea typeface="+mn-ea"/>
                <a:cs typeface="+mn-cs"/>
              </a:rPr>
              <a:t>Interne Orange</a:t>
            </a:r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Helvetica 75 Bold" panose="020B08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24808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14326" y="1184275"/>
            <a:ext cx="3966930" cy="3365499"/>
          </a:xfrm>
        </p:spPr>
        <p:txBody>
          <a:bodyPr>
            <a:normAutofit/>
          </a:bodyPr>
          <a:lstStyle>
            <a:lvl1pPr>
              <a:defRPr sz="1400" baseline="0"/>
            </a:lvl1pPr>
            <a:lvl2pPr>
              <a:defRPr sz="1400" baseline="0">
                <a:solidFill>
                  <a:schemeClr val="tx1"/>
                </a:solidFill>
              </a:defRPr>
            </a:lvl2pPr>
            <a:lvl3pPr>
              <a:defRPr sz="1400" baseline="0">
                <a:solidFill>
                  <a:schemeClr val="tx1"/>
                </a:solidFill>
              </a:defRPr>
            </a:lvl3pPr>
            <a:lvl4pPr>
              <a:defRPr sz="1400" baseline="0">
                <a:solidFill>
                  <a:schemeClr val="tx1"/>
                </a:solidFill>
              </a:defRPr>
            </a:lvl4pPr>
            <a:lvl5pPr>
              <a:defRPr sz="1400" baseline="0">
                <a:solidFill>
                  <a:schemeClr val="tx1"/>
                </a:solidFill>
              </a:defRPr>
            </a:lvl5pPr>
            <a:lvl6pPr>
              <a:defRPr sz="14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noProof="0" dirty="0"/>
              <a:t>Cliquez pour modifier le texte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  <a:p>
            <a:pPr lvl="3"/>
            <a:r>
              <a:rPr lang="fr-FR" noProof="0" dirty="0"/>
              <a:t>Quatrième niveau</a:t>
            </a:r>
          </a:p>
          <a:p>
            <a:pPr lvl="4"/>
            <a:r>
              <a:rPr lang="fr-FR" noProof="0" dirty="0"/>
              <a:t>Cinquième niveau</a:t>
            </a:r>
          </a:p>
          <a:p>
            <a:pPr lvl="5"/>
            <a:r>
              <a:rPr lang="fr-FR" noProof="0" dirty="0"/>
              <a:t>Sixième niveau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864795" y="1183698"/>
            <a:ext cx="3964880" cy="3364418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  <a:lvl6pPr>
              <a:defRPr sz="14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noProof="0" dirty="0"/>
              <a:t>Cliquez pour modifier le texte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  <a:p>
            <a:pPr lvl="3"/>
            <a:r>
              <a:rPr lang="fr-FR" noProof="0" dirty="0"/>
              <a:t>Quatrième niveau</a:t>
            </a:r>
          </a:p>
          <a:p>
            <a:pPr lvl="4"/>
            <a:r>
              <a:rPr lang="fr-FR" noProof="0" dirty="0"/>
              <a:t>Cinquième niveau</a:t>
            </a:r>
          </a:p>
          <a:p>
            <a:pPr lvl="5"/>
            <a:r>
              <a:rPr lang="fr-FR" noProof="0" dirty="0"/>
              <a:t>Sixième niveau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noProof="0" dirty="0" smtClean="0"/>
              <a:t>Cliquez pour modifier le titre</a:t>
            </a:r>
            <a:endParaRPr lang="en-GB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619545" y="4749146"/>
            <a:ext cx="73898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0" lang="fr-FR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Helvetica 75 Bold" panose="020B0804020202020204" pitchFamily="34" charset="0"/>
                <a:ea typeface="+mn-ea"/>
                <a:cs typeface="+mn-cs"/>
              </a:rPr>
              <a:t>Interne Orange</a:t>
            </a:r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Helvetica 75 Bold" panose="020B08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68654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noProof="0" dirty="0"/>
              <a:t>Cliquez pour modifier le titre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619545" y="4749146"/>
            <a:ext cx="73898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0" lang="fr-FR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Helvetica 75 Bold" panose="020B0804020202020204" pitchFamily="34" charset="0"/>
                <a:ea typeface="+mn-ea"/>
                <a:cs typeface="+mn-cs"/>
              </a:rPr>
              <a:t>Interne Orange</a:t>
            </a:r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Helvetica 75 Bold" panose="020B08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99284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age pleine pag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/>
          <a:p>
            <a:r>
              <a:rPr lang="fr-FR" noProof="0" dirty="0"/>
              <a:t>Cliquez sur l'icône pour ajouter une photo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dirty="0" smtClean="0"/>
              <a:t>Cliquez pour modifier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8810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619545" y="4749146"/>
            <a:ext cx="73898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0" lang="fr-FR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Helvetica 75 Bold" panose="020B0804020202020204" pitchFamily="34" charset="0"/>
                <a:ea typeface="+mn-ea"/>
                <a:cs typeface="+mn-cs"/>
              </a:rPr>
              <a:t>Interne Orange</a:t>
            </a:r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Helvetica 75 Bold" panose="020B08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3002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325" y="267494"/>
            <a:ext cx="8515350" cy="74374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Cliquez pour modifier le titre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325" y="1184275"/>
            <a:ext cx="8515350" cy="33655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noProof="0" dirty="0"/>
              <a:t>Cliquez pour modifier le texte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  <a:p>
            <a:pPr lvl="3"/>
            <a:r>
              <a:rPr lang="fr-FR" noProof="0" dirty="0"/>
              <a:t>Quatrième niveau</a:t>
            </a:r>
          </a:p>
          <a:p>
            <a:pPr lvl="4"/>
            <a:r>
              <a:rPr lang="fr-FR" noProof="0" dirty="0"/>
              <a:t>Cinquième niveau</a:t>
            </a:r>
          </a:p>
          <a:p>
            <a:pPr lvl="5"/>
            <a:r>
              <a:rPr lang="fr-FR" noProof="0" dirty="0"/>
              <a:t>Sixième niveau</a:t>
            </a:r>
          </a:p>
        </p:txBody>
      </p:sp>
      <p:sp>
        <p:nvSpPr>
          <p:cNvPr id="9" name="Text Placeholder 10"/>
          <p:cNvSpPr txBox="1">
            <a:spLocks/>
          </p:cNvSpPr>
          <p:nvPr/>
        </p:nvSpPr>
        <p:spPr>
          <a:xfrm>
            <a:off x="314325" y="4535485"/>
            <a:ext cx="275010" cy="334961"/>
          </a:xfrm>
          <a:prstGeom prst="rect">
            <a:avLst/>
          </a:prstGeom>
        </p:spPr>
        <p:txBody>
          <a:bodyPr wrap="square" lIns="7200" tIns="0" rIns="0" bIns="0" anchor="b">
            <a:normAutofit/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tx1"/>
              </a:buClr>
              <a:buSzTx/>
              <a:buFont typeface="Helvetica 75" panose="020B0804020202020204" pitchFamily="34" charset="0"/>
              <a:buNone/>
              <a:tabLst/>
              <a:defRPr lang="fr-FR" sz="1200" kern="1200" baseline="0" dirty="0" smtClean="0">
                <a:solidFill>
                  <a:schemeClr val="tx1">
                    <a:lumMod val="50000"/>
                  </a:schemeClr>
                </a:solidFill>
                <a:latin typeface="Helvetica 75" panose="020B0804020202020204" pitchFamily="34" charset="0"/>
                <a:ea typeface="+mn-ea"/>
                <a:cs typeface="+mn-cs"/>
              </a:defRPr>
            </a:lvl1pPr>
            <a:lvl2pPr marL="688975" indent="-231775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baseline="0" dirty="0" smtClean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2pPr>
            <a:lvl3pPr marL="1244600" indent="-28575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baseline="0" dirty="0" smtClean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3pPr>
            <a:lvl4pPr marL="1663700" indent="-28575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dirty="0" smtClean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4pPr>
            <a:lvl5pPr marL="2251075" indent="-59690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dirty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ts val="1200"/>
              </a:spcAft>
              <a:buClr>
                <a:srgbClr val="FFFFFF"/>
              </a:buClr>
              <a:buSzTx/>
              <a:buFont typeface="Helvetica 75" panose="020B0804020202020204" pitchFamily="34" charset="0"/>
              <a:buNone/>
              <a:tabLst/>
              <a:defRPr/>
            </a:pPr>
            <a:fld id="{8702007A-2642-4DC4-A457-FD791426C840}" type="slidenum">
              <a:rPr kumimoji="0" lang="fr-FR" sz="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 75 Bold" panose="020B0804020202020204" pitchFamily="34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85000"/>
                </a:lnSpc>
                <a:spcBef>
                  <a:spcPct val="0"/>
                </a:spcBef>
                <a:spcAft>
                  <a:spcPts val="1200"/>
                </a:spcAft>
                <a:buClr>
                  <a:srgbClr val="FFFFFF"/>
                </a:buClr>
                <a:buSzTx/>
                <a:buFont typeface="Helvetica 75" panose="020B0804020202020204" pitchFamily="34" charset="0"/>
                <a:buNone/>
                <a:tabLst/>
                <a:defRPr/>
              </a:pPr>
              <a:t>‹N°›</a:t>
            </a:fld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Helvetica 75 Bold" panose="020B08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07071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65" r:id="rId3"/>
    <p:sldLayoutId id="2147483664" r:id="rId4"/>
    <p:sldLayoutId id="2147483661" r:id="rId5"/>
    <p:sldLayoutId id="2147483662" r:id="rId6"/>
    <p:sldLayoutId id="2147483663" r:id="rId7"/>
    <p:sldLayoutId id="2147483666" r:id="rId8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dt="0"/>
  <p:txStyles>
    <p:titleStyle>
      <a:lvl1pPr marL="0" indent="0" algn="l" defTabSz="914400" rtl="0" eaLnBrk="1" latinLnBrk="0" hangingPunct="1">
        <a:lnSpc>
          <a:spcPct val="90000"/>
        </a:lnSpc>
        <a:spcBef>
          <a:spcPct val="0"/>
        </a:spcBef>
        <a:buNone/>
        <a:defRPr sz="2000" kern="1200" spc="-20" baseline="0">
          <a:solidFill>
            <a:schemeClr val="bg2"/>
          </a:solidFill>
          <a:latin typeface="Helvetica 75 Bold" panose="020B0804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600"/>
        </a:spcBef>
        <a:buClr>
          <a:schemeClr val="bg1"/>
        </a:buClr>
        <a:buSzPct val="25000"/>
        <a:buFont typeface="Calibri" panose="020F0502020204030204" pitchFamily="34" charset="0"/>
        <a:buNone/>
        <a:tabLst/>
        <a:defRPr sz="1400" kern="1200" spc="-20" baseline="0">
          <a:solidFill>
            <a:schemeClr val="bg2"/>
          </a:solidFill>
          <a:latin typeface="Helvetica 75 Bold" panose="020B0804020202020204" pitchFamily="34" charset="0"/>
          <a:ea typeface="+mn-ea"/>
          <a:cs typeface="+mn-cs"/>
        </a:defRPr>
      </a:lvl1pPr>
      <a:lvl2pPr marL="0" indent="0" algn="l" defTabSz="914400" rtl="0" eaLnBrk="1" latinLnBrk="0" hangingPunct="1">
        <a:lnSpc>
          <a:spcPct val="90000"/>
        </a:lnSpc>
        <a:spcBef>
          <a:spcPts val="600"/>
        </a:spcBef>
        <a:buClr>
          <a:schemeClr val="bg1"/>
        </a:buClr>
        <a:buSzPct val="25000"/>
        <a:buFont typeface="Calibri" panose="020F0502020204030204" pitchFamily="34" charset="0"/>
        <a:buNone/>
        <a:defRPr sz="1400" kern="1200" spc="-20" baseline="0">
          <a:solidFill>
            <a:schemeClr val="tx1"/>
          </a:solidFill>
          <a:latin typeface="Helvetica 75 Bold" panose="020B0804020202020204" pitchFamily="34" charset="0"/>
          <a:ea typeface="+mn-ea"/>
          <a:cs typeface="+mn-cs"/>
        </a:defRPr>
      </a:lvl2pPr>
      <a:lvl3pPr marL="180975" indent="-180975" algn="l" defTabSz="914400" rtl="0" eaLnBrk="1" latinLnBrk="0" hangingPunct="1">
        <a:lnSpc>
          <a:spcPct val="90000"/>
        </a:lnSpc>
        <a:spcBef>
          <a:spcPts val="600"/>
        </a:spcBef>
        <a:buClr>
          <a:schemeClr val="bg2"/>
        </a:buClr>
        <a:buFont typeface="Wingdings" panose="05000000000000000000" pitchFamily="2" charset="2"/>
        <a:buChar char="§"/>
        <a:defRPr sz="1400" kern="1200" spc="-20" baseline="0">
          <a:solidFill>
            <a:schemeClr val="tx1"/>
          </a:solidFill>
          <a:latin typeface="Helvetica 75 Bold" panose="020B0804020202020204" pitchFamily="34" charset="0"/>
          <a:ea typeface="+mn-ea"/>
          <a:cs typeface="+mn-cs"/>
        </a:defRPr>
      </a:lvl3pPr>
      <a:lvl4pPr marL="407988" indent="-190500" algn="l" defTabSz="914400" rtl="0" eaLnBrk="1" latinLnBrk="0" hangingPunct="1">
        <a:lnSpc>
          <a:spcPct val="90000"/>
        </a:lnSpc>
        <a:spcBef>
          <a:spcPct val="20000"/>
        </a:spcBef>
        <a:buFont typeface="Arial" panose="020B0604020202020204" pitchFamily="34" charset="0"/>
        <a:buChar char="–"/>
        <a:defRPr sz="1400" kern="1200" spc="-20" baseline="0">
          <a:solidFill>
            <a:schemeClr val="tx1"/>
          </a:solidFill>
          <a:latin typeface="Helvetica 55 Roman" panose="000B0500000000000000" pitchFamily="34" charset="0"/>
          <a:ea typeface="+mn-ea"/>
          <a:cs typeface="+mn-cs"/>
        </a:defRPr>
      </a:lvl4pPr>
      <a:lvl5pPr marL="595313" indent="-173038" algn="l" defTabSz="914400" rtl="0" eaLnBrk="1" latinLnBrk="0" hangingPunct="1">
        <a:lnSpc>
          <a:spcPct val="90000"/>
        </a:lnSpc>
        <a:spcBef>
          <a:spcPct val="20000"/>
        </a:spcBef>
        <a:buClr>
          <a:schemeClr val="tx1"/>
        </a:buClr>
        <a:buFont typeface="Arial" panose="020B0604020202020204" pitchFamily="34" charset="0"/>
        <a:buChar char="–"/>
        <a:defRPr sz="1400" kern="1200" spc="-20" baseline="0">
          <a:solidFill>
            <a:schemeClr val="tx1"/>
          </a:solidFill>
          <a:latin typeface="Helvetica 55 Roman" panose="000B0500000000000000" pitchFamily="34" charset="0"/>
          <a:ea typeface="+mn-ea"/>
          <a:cs typeface="+mn-cs"/>
        </a:defRPr>
      </a:lvl5pPr>
      <a:lvl6pPr marL="800100" indent="-1905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Helvetica 55 Roman" panose="020B0604020202020204" pitchFamily="34" charset="0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6.emf"/><Relationship Id="rId18" Type="http://schemas.openxmlformats.org/officeDocument/2006/relationships/image" Target="../media/image21.emf"/><Relationship Id="rId26" Type="http://schemas.openxmlformats.org/officeDocument/2006/relationships/image" Target="../media/image29.png"/><Relationship Id="rId39" Type="http://schemas.openxmlformats.org/officeDocument/2006/relationships/image" Target="../media/image42.emf"/><Relationship Id="rId21" Type="http://schemas.openxmlformats.org/officeDocument/2006/relationships/image" Target="../media/image24.emf"/><Relationship Id="rId34" Type="http://schemas.openxmlformats.org/officeDocument/2006/relationships/image" Target="../media/image37.emf"/><Relationship Id="rId42" Type="http://schemas.openxmlformats.org/officeDocument/2006/relationships/image" Target="../media/image45.emf"/><Relationship Id="rId47" Type="http://schemas.openxmlformats.org/officeDocument/2006/relationships/image" Target="../media/image50.emf"/><Relationship Id="rId50" Type="http://schemas.openxmlformats.org/officeDocument/2006/relationships/image" Target="../media/image53.emf"/><Relationship Id="rId55" Type="http://schemas.openxmlformats.org/officeDocument/2006/relationships/image" Target="../media/image58.emf"/><Relationship Id="rId63" Type="http://schemas.openxmlformats.org/officeDocument/2006/relationships/image" Target="../media/image66.emf"/><Relationship Id="rId68" Type="http://schemas.openxmlformats.org/officeDocument/2006/relationships/image" Target="../media/image71.emf"/><Relationship Id="rId76" Type="http://schemas.openxmlformats.org/officeDocument/2006/relationships/image" Target="../media/image79.emf"/><Relationship Id="rId7" Type="http://schemas.openxmlformats.org/officeDocument/2006/relationships/image" Target="../media/image10.emf"/><Relationship Id="rId71" Type="http://schemas.openxmlformats.org/officeDocument/2006/relationships/image" Target="../media/image74.emf"/><Relationship Id="rId2" Type="http://schemas.openxmlformats.org/officeDocument/2006/relationships/image" Target="../media/image5.emf"/><Relationship Id="rId16" Type="http://schemas.openxmlformats.org/officeDocument/2006/relationships/image" Target="../media/image19.emf"/><Relationship Id="rId29" Type="http://schemas.openxmlformats.org/officeDocument/2006/relationships/image" Target="../media/image32.emf"/><Relationship Id="rId11" Type="http://schemas.openxmlformats.org/officeDocument/2006/relationships/image" Target="../media/image14.emf"/><Relationship Id="rId24" Type="http://schemas.openxmlformats.org/officeDocument/2006/relationships/image" Target="../media/image27.emf"/><Relationship Id="rId32" Type="http://schemas.openxmlformats.org/officeDocument/2006/relationships/image" Target="../media/image35.emf"/><Relationship Id="rId37" Type="http://schemas.openxmlformats.org/officeDocument/2006/relationships/image" Target="../media/image40.emf"/><Relationship Id="rId40" Type="http://schemas.openxmlformats.org/officeDocument/2006/relationships/image" Target="../media/image43.emf"/><Relationship Id="rId45" Type="http://schemas.openxmlformats.org/officeDocument/2006/relationships/image" Target="../media/image48.emf"/><Relationship Id="rId53" Type="http://schemas.openxmlformats.org/officeDocument/2006/relationships/image" Target="../media/image56.emf"/><Relationship Id="rId58" Type="http://schemas.openxmlformats.org/officeDocument/2006/relationships/image" Target="../media/image61.emf"/><Relationship Id="rId66" Type="http://schemas.openxmlformats.org/officeDocument/2006/relationships/image" Target="../media/image69.emf"/><Relationship Id="rId74" Type="http://schemas.openxmlformats.org/officeDocument/2006/relationships/image" Target="../media/image77.png"/><Relationship Id="rId79" Type="http://schemas.openxmlformats.org/officeDocument/2006/relationships/image" Target="../media/image82.emf"/><Relationship Id="rId5" Type="http://schemas.openxmlformats.org/officeDocument/2006/relationships/image" Target="../media/image8.emf"/><Relationship Id="rId61" Type="http://schemas.openxmlformats.org/officeDocument/2006/relationships/image" Target="../media/image64.emf"/><Relationship Id="rId82" Type="http://schemas.openxmlformats.org/officeDocument/2006/relationships/image" Target="../media/image85.emf"/><Relationship Id="rId10" Type="http://schemas.openxmlformats.org/officeDocument/2006/relationships/image" Target="../media/image13.emf"/><Relationship Id="rId19" Type="http://schemas.openxmlformats.org/officeDocument/2006/relationships/image" Target="../media/image22.emf"/><Relationship Id="rId31" Type="http://schemas.openxmlformats.org/officeDocument/2006/relationships/image" Target="../media/image34.emf"/><Relationship Id="rId44" Type="http://schemas.openxmlformats.org/officeDocument/2006/relationships/image" Target="../media/image47.emf"/><Relationship Id="rId52" Type="http://schemas.openxmlformats.org/officeDocument/2006/relationships/image" Target="../media/image55.emf"/><Relationship Id="rId60" Type="http://schemas.openxmlformats.org/officeDocument/2006/relationships/image" Target="../media/image63.emf"/><Relationship Id="rId65" Type="http://schemas.openxmlformats.org/officeDocument/2006/relationships/image" Target="../media/image68.emf"/><Relationship Id="rId73" Type="http://schemas.openxmlformats.org/officeDocument/2006/relationships/image" Target="../media/image76.emf"/><Relationship Id="rId78" Type="http://schemas.openxmlformats.org/officeDocument/2006/relationships/image" Target="../media/image81.emf"/><Relationship Id="rId81" Type="http://schemas.openxmlformats.org/officeDocument/2006/relationships/image" Target="../media/image84.emf"/><Relationship Id="rId4" Type="http://schemas.openxmlformats.org/officeDocument/2006/relationships/image" Target="../media/image7.emf"/><Relationship Id="rId9" Type="http://schemas.openxmlformats.org/officeDocument/2006/relationships/image" Target="../media/image12.emf"/><Relationship Id="rId14" Type="http://schemas.openxmlformats.org/officeDocument/2006/relationships/image" Target="../media/image17.emf"/><Relationship Id="rId22" Type="http://schemas.openxmlformats.org/officeDocument/2006/relationships/image" Target="../media/image25.emf"/><Relationship Id="rId27" Type="http://schemas.openxmlformats.org/officeDocument/2006/relationships/image" Target="../media/image30.png"/><Relationship Id="rId30" Type="http://schemas.openxmlformats.org/officeDocument/2006/relationships/image" Target="../media/image33.emf"/><Relationship Id="rId35" Type="http://schemas.openxmlformats.org/officeDocument/2006/relationships/image" Target="../media/image38.emf"/><Relationship Id="rId43" Type="http://schemas.openxmlformats.org/officeDocument/2006/relationships/image" Target="../media/image46.emf"/><Relationship Id="rId48" Type="http://schemas.openxmlformats.org/officeDocument/2006/relationships/image" Target="../media/image51.png"/><Relationship Id="rId56" Type="http://schemas.openxmlformats.org/officeDocument/2006/relationships/image" Target="../media/image59.emf"/><Relationship Id="rId64" Type="http://schemas.openxmlformats.org/officeDocument/2006/relationships/image" Target="../media/image67.emf"/><Relationship Id="rId69" Type="http://schemas.openxmlformats.org/officeDocument/2006/relationships/image" Target="../media/image72.emf"/><Relationship Id="rId77" Type="http://schemas.openxmlformats.org/officeDocument/2006/relationships/image" Target="../media/image80.emf"/><Relationship Id="rId8" Type="http://schemas.openxmlformats.org/officeDocument/2006/relationships/image" Target="../media/image11.emf"/><Relationship Id="rId51" Type="http://schemas.openxmlformats.org/officeDocument/2006/relationships/image" Target="../media/image54.emf"/><Relationship Id="rId72" Type="http://schemas.openxmlformats.org/officeDocument/2006/relationships/image" Target="../media/image75.emf"/><Relationship Id="rId80" Type="http://schemas.openxmlformats.org/officeDocument/2006/relationships/image" Target="../media/image83.emf"/><Relationship Id="rId3" Type="http://schemas.openxmlformats.org/officeDocument/2006/relationships/image" Target="../media/image6.emf"/><Relationship Id="rId12" Type="http://schemas.openxmlformats.org/officeDocument/2006/relationships/image" Target="../media/image15.emf"/><Relationship Id="rId17" Type="http://schemas.openxmlformats.org/officeDocument/2006/relationships/image" Target="../media/image20.emf"/><Relationship Id="rId25" Type="http://schemas.openxmlformats.org/officeDocument/2006/relationships/image" Target="../media/image28.emf"/><Relationship Id="rId33" Type="http://schemas.openxmlformats.org/officeDocument/2006/relationships/image" Target="../media/image36.emf"/><Relationship Id="rId38" Type="http://schemas.openxmlformats.org/officeDocument/2006/relationships/image" Target="../media/image41.emf"/><Relationship Id="rId46" Type="http://schemas.openxmlformats.org/officeDocument/2006/relationships/image" Target="../media/image49.emf"/><Relationship Id="rId59" Type="http://schemas.openxmlformats.org/officeDocument/2006/relationships/image" Target="../media/image62.emf"/><Relationship Id="rId67" Type="http://schemas.openxmlformats.org/officeDocument/2006/relationships/image" Target="../media/image70.emf"/><Relationship Id="rId20" Type="http://schemas.openxmlformats.org/officeDocument/2006/relationships/image" Target="../media/image23.emf"/><Relationship Id="rId41" Type="http://schemas.openxmlformats.org/officeDocument/2006/relationships/image" Target="../media/image44.emf"/><Relationship Id="rId54" Type="http://schemas.openxmlformats.org/officeDocument/2006/relationships/image" Target="../media/image57.emf"/><Relationship Id="rId62" Type="http://schemas.openxmlformats.org/officeDocument/2006/relationships/image" Target="../media/image65.emf"/><Relationship Id="rId70" Type="http://schemas.openxmlformats.org/officeDocument/2006/relationships/image" Target="../media/image73.emf"/><Relationship Id="rId75" Type="http://schemas.openxmlformats.org/officeDocument/2006/relationships/image" Target="../media/image78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15" Type="http://schemas.openxmlformats.org/officeDocument/2006/relationships/image" Target="../media/image18.emf"/><Relationship Id="rId23" Type="http://schemas.openxmlformats.org/officeDocument/2006/relationships/image" Target="../media/image26.emf"/><Relationship Id="rId28" Type="http://schemas.openxmlformats.org/officeDocument/2006/relationships/image" Target="../media/image31.emf"/><Relationship Id="rId36" Type="http://schemas.openxmlformats.org/officeDocument/2006/relationships/image" Target="../media/image39.emf"/><Relationship Id="rId49" Type="http://schemas.openxmlformats.org/officeDocument/2006/relationships/image" Target="../media/image52.png"/><Relationship Id="rId57" Type="http://schemas.openxmlformats.org/officeDocument/2006/relationships/image" Target="../media/image60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4326" y="268289"/>
            <a:ext cx="7570042" cy="2301874"/>
          </a:xfrm>
        </p:spPr>
        <p:txBody>
          <a:bodyPr/>
          <a:lstStyle/>
          <a:p>
            <a:r>
              <a:rPr lang="fr-FR" dirty="0" smtClean="0"/>
              <a:t>Cross-</a:t>
            </a:r>
            <a:r>
              <a:rPr lang="fr-FR" dirty="0" err="1" smtClean="0"/>
              <a:t>domain</a:t>
            </a:r>
            <a:r>
              <a:rPr lang="fr-FR" dirty="0" smtClean="0"/>
              <a:t> network and service</a:t>
            </a:r>
            <a:r>
              <a:rPr lang="fr-FR" dirty="0" smtClean="0"/>
              <a:t> management in IBN</a:t>
            </a:r>
            <a:endParaRPr lang="fr-F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5292080" y="3147814"/>
            <a:ext cx="3343276" cy="2016224"/>
          </a:xfrm>
        </p:spPr>
        <p:txBody>
          <a:bodyPr/>
          <a:lstStyle/>
          <a:p>
            <a:r>
              <a:rPr lang="fr-FR" dirty="0"/>
              <a:t>NMRG meeting // IEEE IM </a:t>
            </a:r>
            <a:r>
              <a:rPr lang="fr-FR" dirty="0" smtClean="0"/>
              <a:t>2019</a:t>
            </a:r>
          </a:p>
          <a:p>
            <a:r>
              <a:rPr lang="fr-FR" dirty="0" smtClean="0"/>
              <a:t>Focus on </a:t>
            </a:r>
            <a:r>
              <a:rPr lang="fr-FR" dirty="0" err="1" smtClean="0"/>
              <a:t>Intent-Based</a:t>
            </a:r>
            <a:r>
              <a:rPr lang="fr-FR" dirty="0" smtClean="0"/>
              <a:t> Networking (IBN)</a:t>
            </a:r>
            <a:endParaRPr lang="fr-FR" dirty="0"/>
          </a:p>
          <a:p>
            <a:endParaRPr lang="fr-FR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0687" y="3208200"/>
            <a:ext cx="4831185" cy="966156"/>
          </a:xfrm>
        </p:spPr>
        <p:txBody>
          <a:bodyPr/>
          <a:lstStyle/>
          <a:p>
            <a:r>
              <a:rPr lang="fr-FR" dirty="0" smtClean="0"/>
              <a:t>Amina </a:t>
            </a:r>
            <a:r>
              <a:rPr lang="fr-FR" dirty="0" err="1" smtClean="0"/>
              <a:t>Boubendir</a:t>
            </a:r>
            <a:endParaRPr lang="fr-FR" dirty="0" smtClean="0"/>
          </a:p>
          <a:p>
            <a:r>
              <a:rPr lang="fr-FR" dirty="0" smtClean="0"/>
              <a:t>Orange </a:t>
            </a:r>
            <a:r>
              <a:rPr lang="fr-FR" dirty="0" err="1" smtClean="0"/>
              <a:t>Labs</a:t>
            </a:r>
            <a:endParaRPr lang="fr-FR" dirty="0" smtClean="0"/>
          </a:p>
          <a:p>
            <a:r>
              <a:rPr lang="fr-FR" dirty="0" smtClean="0"/>
              <a:t>France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27531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39552" y="4599821"/>
            <a:ext cx="936104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400" dirty="0" smtClean="0"/>
              <a:t>Automation for Management and O</a:t>
            </a:r>
            <a:r>
              <a:rPr lang="fr-FR" sz="2400" dirty="0" smtClean="0"/>
              <a:t>rchestration</a:t>
            </a:r>
            <a:endParaRPr lang="en-US" sz="2400" dirty="0"/>
          </a:p>
        </p:txBody>
      </p:sp>
      <p:sp>
        <p:nvSpPr>
          <p:cNvPr id="18" name="Espace réservé du pied de page 3"/>
          <p:cNvSpPr txBox="1">
            <a:spLocks/>
          </p:cNvSpPr>
          <p:nvPr/>
        </p:nvSpPr>
        <p:spPr>
          <a:xfrm>
            <a:off x="925516" y="4655548"/>
            <a:ext cx="5972175" cy="346472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Helvetica 45 Light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Helvetica 45 Light" pitchFamily="34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Helvetica 45 Light" pitchFamily="34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Helvetica 45 Light" pitchFamily="34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Helvetica 45 Light" pitchFamily="34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Helvetica 45 Light" pitchFamily="34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Helvetica 45 Light" pitchFamily="34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Helvetica 45 Light" pitchFamily="34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Helvetica 45 Light" pitchFamily="34" charset="0"/>
                <a:ea typeface="+mn-ea"/>
                <a:cs typeface="+mn-cs"/>
              </a:defRPr>
            </a:lvl9pPr>
          </a:lstStyle>
          <a:p>
            <a:pPr eaLnBrk="1" hangingPunct="1"/>
            <a:endParaRPr lang="en-US" altLang="en-US" sz="1000" dirty="0">
              <a:solidFill>
                <a:srgbClr val="000000"/>
              </a:solidFill>
              <a:latin typeface="Helvetica 55 Roman" pitchFamily="34" charset="0"/>
            </a:endParaRP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794816"/>
            <a:ext cx="7560840" cy="4015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186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9552" y="4599821"/>
            <a:ext cx="936104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25" y="268288"/>
            <a:ext cx="8515350" cy="742950"/>
          </a:xfrm>
        </p:spPr>
        <p:txBody>
          <a:bodyPr/>
          <a:lstStyle/>
          <a:p>
            <a:r>
              <a:rPr lang="fr-FR" sz="2400" dirty="0" smtClean="0"/>
              <a:t>Multi-</a:t>
            </a:r>
            <a:r>
              <a:rPr lang="fr-FR" sz="2400" dirty="0" err="1" smtClean="0"/>
              <a:t>actor</a:t>
            </a:r>
            <a:r>
              <a:rPr lang="fr-FR" sz="2400" dirty="0" smtClean="0"/>
              <a:t> cross-</a:t>
            </a:r>
            <a:r>
              <a:rPr lang="fr-FR" sz="2400" dirty="0" err="1" smtClean="0"/>
              <a:t>domain</a:t>
            </a:r>
            <a:r>
              <a:rPr lang="fr-FR" sz="2400" dirty="0" smtClean="0"/>
              <a:t> management </a:t>
            </a:r>
            <a:endParaRPr lang="fr-FR" sz="2400" dirty="0"/>
          </a:p>
        </p:txBody>
      </p:sp>
      <p:grpSp>
        <p:nvGrpSpPr>
          <p:cNvPr id="3" name="Group 4"/>
          <p:cNvGrpSpPr>
            <a:grpSpLocks noChangeAspect="1"/>
          </p:cNvGrpSpPr>
          <p:nvPr/>
        </p:nvGrpSpPr>
        <p:grpSpPr bwMode="auto">
          <a:xfrm>
            <a:off x="684213" y="542925"/>
            <a:ext cx="7481887" cy="4621213"/>
            <a:chOff x="431" y="342"/>
            <a:chExt cx="4713" cy="2911"/>
          </a:xfrm>
        </p:grpSpPr>
        <p:sp>
          <p:nvSpPr>
            <p:cNvPr id="5" name="AutoShape 3"/>
            <p:cNvSpPr>
              <a:spLocks noChangeAspect="1" noChangeArrowheads="1" noTextEdit="1"/>
            </p:cNvSpPr>
            <p:nvPr/>
          </p:nvSpPr>
          <p:spPr bwMode="auto">
            <a:xfrm>
              <a:off x="431" y="342"/>
              <a:ext cx="4713" cy="29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grpSp>
          <p:nvGrpSpPr>
            <p:cNvPr id="6" name="Group 205"/>
            <p:cNvGrpSpPr>
              <a:grpSpLocks/>
            </p:cNvGrpSpPr>
            <p:nvPr/>
          </p:nvGrpSpPr>
          <p:grpSpPr bwMode="auto">
            <a:xfrm>
              <a:off x="426" y="342"/>
              <a:ext cx="4718" cy="2921"/>
              <a:chOff x="426" y="342"/>
              <a:chExt cx="4718" cy="2921"/>
            </a:xfrm>
          </p:grpSpPr>
          <p:sp>
            <p:nvSpPr>
              <p:cNvPr id="2273" name="Line 5"/>
              <p:cNvSpPr>
                <a:spLocks noChangeShapeType="1"/>
              </p:cNvSpPr>
              <p:nvPr/>
            </p:nvSpPr>
            <p:spPr bwMode="auto">
              <a:xfrm flipV="1">
                <a:off x="3050" y="2159"/>
                <a:ext cx="0" cy="127"/>
              </a:xfrm>
              <a:prstGeom prst="line">
                <a:avLst/>
              </a:prstGeom>
              <a:noFill/>
              <a:ln w="7938" cap="flat">
                <a:solidFill>
                  <a:srgbClr val="4D57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74" name="Line 6"/>
              <p:cNvSpPr>
                <a:spLocks noChangeShapeType="1"/>
              </p:cNvSpPr>
              <p:nvPr/>
            </p:nvSpPr>
            <p:spPr bwMode="auto">
              <a:xfrm flipV="1">
                <a:off x="1654" y="2129"/>
                <a:ext cx="0" cy="127"/>
              </a:xfrm>
              <a:prstGeom prst="line">
                <a:avLst/>
              </a:prstGeom>
              <a:noFill/>
              <a:ln w="7938" cap="flat">
                <a:solidFill>
                  <a:srgbClr val="4D57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pic>
            <p:nvPicPr>
              <p:cNvPr id="2055" name="Picture 7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46" y="416"/>
                <a:ext cx="1639" cy="16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056" name="Picture 8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46" y="416"/>
                <a:ext cx="1639" cy="16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275" name="Freeform 9"/>
              <p:cNvSpPr>
                <a:spLocks/>
              </p:cNvSpPr>
              <p:nvPr/>
            </p:nvSpPr>
            <p:spPr bwMode="auto">
              <a:xfrm>
                <a:off x="2738" y="2273"/>
                <a:ext cx="733" cy="629"/>
              </a:xfrm>
              <a:custGeom>
                <a:avLst/>
                <a:gdLst>
                  <a:gd name="T0" fmla="*/ 0 w 2368"/>
                  <a:gd name="T1" fmla="*/ 339 h 2032"/>
                  <a:gd name="T2" fmla="*/ 339 w 2368"/>
                  <a:gd name="T3" fmla="*/ 0 h 2032"/>
                  <a:gd name="T4" fmla="*/ 2030 w 2368"/>
                  <a:gd name="T5" fmla="*/ 0 h 2032"/>
                  <a:gd name="T6" fmla="*/ 2368 w 2368"/>
                  <a:gd name="T7" fmla="*/ 339 h 2032"/>
                  <a:gd name="T8" fmla="*/ 2368 w 2368"/>
                  <a:gd name="T9" fmla="*/ 1694 h 2032"/>
                  <a:gd name="T10" fmla="*/ 2030 w 2368"/>
                  <a:gd name="T11" fmla="*/ 2032 h 2032"/>
                  <a:gd name="T12" fmla="*/ 339 w 2368"/>
                  <a:gd name="T13" fmla="*/ 2032 h 2032"/>
                  <a:gd name="T14" fmla="*/ 0 w 2368"/>
                  <a:gd name="T15" fmla="*/ 1694 h 2032"/>
                  <a:gd name="T16" fmla="*/ 0 w 2368"/>
                  <a:gd name="T17" fmla="*/ 339 h 20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68" h="2032">
                    <a:moveTo>
                      <a:pt x="0" y="339"/>
                    </a:moveTo>
                    <a:cubicBezTo>
                      <a:pt x="0" y="152"/>
                      <a:pt x="152" y="0"/>
                      <a:pt x="339" y="0"/>
                    </a:cubicBezTo>
                    <a:lnTo>
                      <a:pt x="2030" y="0"/>
                    </a:lnTo>
                    <a:cubicBezTo>
                      <a:pt x="2217" y="0"/>
                      <a:pt x="2368" y="152"/>
                      <a:pt x="2368" y="339"/>
                    </a:cubicBezTo>
                    <a:lnTo>
                      <a:pt x="2368" y="1694"/>
                    </a:lnTo>
                    <a:cubicBezTo>
                      <a:pt x="2368" y="1881"/>
                      <a:pt x="2217" y="2032"/>
                      <a:pt x="2030" y="2032"/>
                    </a:cubicBezTo>
                    <a:lnTo>
                      <a:pt x="339" y="2032"/>
                    </a:lnTo>
                    <a:cubicBezTo>
                      <a:pt x="152" y="2032"/>
                      <a:pt x="0" y="1881"/>
                      <a:pt x="0" y="1694"/>
                    </a:cubicBezTo>
                    <a:lnTo>
                      <a:pt x="0" y="339"/>
                    </a:lnTo>
                    <a:close/>
                  </a:path>
                </a:pathLst>
              </a:custGeom>
              <a:solidFill>
                <a:srgbClr val="D1E0F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76" name="Freeform 10"/>
              <p:cNvSpPr>
                <a:spLocks/>
              </p:cNvSpPr>
              <p:nvPr/>
            </p:nvSpPr>
            <p:spPr bwMode="auto">
              <a:xfrm>
                <a:off x="2738" y="2273"/>
                <a:ext cx="733" cy="629"/>
              </a:xfrm>
              <a:custGeom>
                <a:avLst/>
                <a:gdLst>
                  <a:gd name="T0" fmla="*/ 0 w 2368"/>
                  <a:gd name="T1" fmla="*/ 339 h 2032"/>
                  <a:gd name="T2" fmla="*/ 339 w 2368"/>
                  <a:gd name="T3" fmla="*/ 0 h 2032"/>
                  <a:gd name="T4" fmla="*/ 2030 w 2368"/>
                  <a:gd name="T5" fmla="*/ 0 h 2032"/>
                  <a:gd name="T6" fmla="*/ 2368 w 2368"/>
                  <a:gd name="T7" fmla="*/ 339 h 2032"/>
                  <a:gd name="T8" fmla="*/ 2368 w 2368"/>
                  <a:gd name="T9" fmla="*/ 1694 h 2032"/>
                  <a:gd name="T10" fmla="*/ 2030 w 2368"/>
                  <a:gd name="T11" fmla="*/ 2032 h 2032"/>
                  <a:gd name="T12" fmla="*/ 339 w 2368"/>
                  <a:gd name="T13" fmla="*/ 2032 h 2032"/>
                  <a:gd name="T14" fmla="*/ 0 w 2368"/>
                  <a:gd name="T15" fmla="*/ 1694 h 2032"/>
                  <a:gd name="T16" fmla="*/ 0 w 2368"/>
                  <a:gd name="T17" fmla="*/ 339 h 20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68" h="2032">
                    <a:moveTo>
                      <a:pt x="0" y="339"/>
                    </a:moveTo>
                    <a:cubicBezTo>
                      <a:pt x="0" y="152"/>
                      <a:pt x="152" y="0"/>
                      <a:pt x="339" y="0"/>
                    </a:cubicBezTo>
                    <a:lnTo>
                      <a:pt x="2030" y="0"/>
                    </a:lnTo>
                    <a:cubicBezTo>
                      <a:pt x="2217" y="0"/>
                      <a:pt x="2368" y="152"/>
                      <a:pt x="2368" y="339"/>
                    </a:cubicBezTo>
                    <a:lnTo>
                      <a:pt x="2368" y="1694"/>
                    </a:lnTo>
                    <a:cubicBezTo>
                      <a:pt x="2368" y="1881"/>
                      <a:pt x="2217" y="2032"/>
                      <a:pt x="2030" y="2032"/>
                    </a:cubicBezTo>
                    <a:lnTo>
                      <a:pt x="339" y="2032"/>
                    </a:lnTo>
                    <a:cubicBezTo>
                      <a:pt x="152" y="2032"/>
                      <a:pt x="0" y="1881"/>
                      <a:pt x="0" y="1694"/>
                    </a:cubicBezTo>
                    <a:lnTo>
                      <a:pt x="0" y="339"/>
                    </a:lnTo>
                    <a:close/>
                  </a:path>
                </a:pathLst>
              </a:custGeom>
              <a:noFill/>
              <a:ln w="23813" cap="flat">
                <a:solidFill>
                  <a:srgbClr val="092048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pic>
            <p:nvPicPr>
              <p:cNvPr id="2059" name="Picture 11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758" y="2684"/>
                <a:ext cx="549" cy="1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060" name="Picture 12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758" y="2684"/>
                <a:ext cx="549" cy="1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061" name="Picture 13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797" y="2664"/>
                <a:ext cx="471" cy="2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062" name="Picture 14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797" y="2664"/>
                <a:ext cx="471" cy="2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277" name="Freeform 15"/>
              <p:cNvSpPr>
                <a:spLocks/>
              </p:cNvSpPr>
              <p:nvPr/>
            </p:nvSpPr>
            <p:spPr bwMode="auto">
              <a:xfrm>
                <a:off x="2788" y="2704"/>
                <a:ext cx="485" cy="123"/>
              </a:xfrm>
              <a:custGeom>
                <a:avLst/>
                <a:gdLst>
                  <a:gd name="T0" fmla="*/ 0 w 1568"/>
                  <a:gd name="T1" fmla="*/ 24 h 400"/>
                  <a:gd name="T2" fmla="*/ 24 w 1568"/>
                  <a:gd name="T3" fmla="*/ 0 h 400"/>
                  <a:gd name="T4" fmla="*/ 1545 w 1568"/>
                  <a:gd name="T5" fmla="*/ 0 h 400"/>
                  <a:gd name="T6" fmla="*/ 1568 w 1568"/>
                  <a:gd name="T7" fmla="*/ 24 h 400"/>
                  <a:gd name="T8" fmla="*/ 1568 w 1568"/>
                  <a:gd name="T9" fmla="*/ 377 h 400"/>
                  <a:gd name="T10" fmla="*/ 1545 w 1568"/>
                  <a:gd name="T11" fmla="*/ 400 h 400"/>
                  <a:gd name="T12" fmla="*/ 24 w 1568"/>
                  <a:gd name="T13" fmla="*/ 400 h 400"/>
                  <a:gd name="T14" fmla="*/ 0 w 1568"/>
                  <a:gd name="T15" fmla="*/ 377 h 400"/>
                  <a:gd name="T16" fmla="*/ 0 w 1568"/>
                  <a:gd name="T17" fmla="*/ 24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68" h="400">
                    <a:moveTo>
                      <a:pt x="0" y="24"/>
                    </a:moveTo>
                    <a:cubicBezTo>
                      <a:pt x="0" y="11"/>
                      <a:pt x="11" y="0"/>
                      <a:pt x="24" y="0"/>
                    </a:cubicBezTo>
                    <a:lnTo>
                      <a:pt x="1545" y="0"/>
                    </a:lnTo>
                    <a:cubicBezTo>
                      <a:pt x="1558" y="0"/>
                      <a:pt x="1568" y="11"/>
                      <a:pt x="1568" y="24"/>
                    </a:cubicBezTo>
                    <a:lnTo>
                      <a:pt x="1568" y="377"/>
                    </a:lnTo>
                    <a:cubicBezTo>
                      <a:pt x="1568" y="390"/>
                      <a:pt x="1558" y="400"/>
                      <a:pt x="1545" y="400"/>
                    </a:cubicBezTo>
                    <a:lnTo>
                      <a:pt x="24" y="400"/>
                    </a:lnTo>
                    <a:cubicBezTo>
                      <a:pt x="11" y="400"/>
                      <a:pt x="0" y="390"/>
                      <a:pt x="0" y="377"/>
                    </a:cubicBez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78" name="Freeform 16"/>
              <p:cNvSpPr>
                <a:spLocks noEditPoints="1"/>
              </p:cNvSpPr>
              <p:nvPr/>
            </p:nvSpPr>
            <p:spPr bwMode="auto">
              <a:xfrm>
                <a:off x="2785" y="2701"/>
                <a:ext cx="490" cy="129"/>
              </a:xfrm>
              <a:custGeom>
                <a:avLst/>
                <a:gdLst>
                  <a:gd name="T0" fmla="*/ 16 w 1584"/>
                  <a:gd name="T1" fmla="*/ 257 h 416"/>
                  <a:gd name="T2" fmla="*/ 0 w 1584"/>
                  <a:gd name="T3" fmla="*/ 209 h 416"/>
                  <a:gd name="T4" fmla="*/ 16 w 1584"/>
                  <a:gd name="T5" fmla="*/ 209 h 416"/>
                  <a:gd name="T6" fmla="*/ 0 w 1584"/>
                  <a:gd name="T7" fmla="*/ 32 h 416"/>
                  <a:gd name="T8" fmla="*/ 12 w 1584"/>
                  <a:gd name="T9" fmla="*/ 8 h 416"/>
                  <a:gd name="T10" fmla="*/ 123 w 1584"/>
                  <a:gd name="T11" fmla="*/ 0 h 416"/>
                  <a:gd name="T12" fmla="*/ 36 w 1584"/>
                  <a:gd name="T13" fmla="*/ 16 h 416"/>
                  <a:gd name="T14" fmla="*/ 16 w 1584"/>
                  <a:gd name="T15" fmla="*/ 36 h 416"/>
                  <a:gd name="T16" fmla="*/ 0 w 1584"/>
                  <a:gd name="T17" fmla="*/ 33 h 416"/>
                  <a:gd name="T18" fmla="*/ 299 w 1584"/>
                  <a:gd name="T19" fmla="*/ 16 h 416"/>
                  <a:gd name="T20" fmla="*/ 347 w 1584"/>
                  <a:gd name="T21" fmla="*/ 0 h 416"/>
                  <a:gd name="T22" fmla="*/ 347 w 1584"/>
                  <a:gd name="T23" fmla="*/ 16 h 416"/>
                  <a:gd name="T24" fmla="*/ 652 w 1584"/>
                  <a:gd name="T25" fmla="*/ 0 h 416"/>
                  <a:gd name="T26" fmla="*/ 524 w 1584"/>
                  <a:gd name="T27" fmla="*/ 0 h 416"/>
                  <a:gd name="T28" fmla="*/ 828 w 1584"/>
                  <a:gd name="T29" fmla="*/ 16 h 416"/>
                  <a:gd name="T30" fmla="*/ 876 w 1584"/>
                  <a:gd name="T31" fmla="*/ 0 h 416"/>
                  <a:gd name="T32" fmla="*/ 876 w 1584"/>
                  <a:gd name="T33" fmla="*/ 16 h 416"/>
                  <a:gd name="T34" fmla="*/ 1180 w 1584"/>
                  <a:gd name="T35" fmla="*/ 0 h 416"/>
                  <a:gd name="T36" fmla="*/ 1052 w 1584"/>
                  <a:gd name="T37" fmla="*/ 0 h 416"/>
                  <a:gd name="T38" fmla="*/ 1356 w 1584"/>
                  <a:gd name="T39" fmla="*/ 16 h 416"/>
                  <a:gd name="T40" fmla="*/ 1404 w 1584"/>
                  <a:gd name="T41" fmla="*/ 0 h 416"/>
                  <a:gd name="T42" fmla="*/ 1404 w 1584"/>
                  <a:gd name="T43" fmla="*/ 16 h 416"/>
                  <a:gd name="T44" fmla="*/ 1584 w 1584"/>
                  <a:gd name="T45" fmla="*/ 29 h 416"/>
                  <a:gd name="T46" fmla="*/ 1568 w 1584"/>
                  <a:gd name="T47" fmla="*/ 152 h 416"/>
                  <a:gd name="T48" fmla="*/ 1566 w 1584"/>
                  <a:gd name="T49" fmla="*/ 27 h 416"/>
                  <a:gd name="T50" fmla="*/ 1584 w 1584"/>
                  <a:gd name="T51" fmla="*/ 328 h 416"/>
                  <a:gd name="T52" fmla="*/ 1584 w 1584"/>
                  <a:gd name="T53" fmla="*/ 200 h 416"/>
                  <a:gd name="T54" fmla="*/ 1584 w 1584"/>
                  <a:gd name="T55" fmla="*/ 389 h 416"/>
                  <a:gd name="T56" fmla="*/ 1557 w 1584"/>
                  <a:gd name="T57" fmla="*/ 416 h 416"/>
                  <a:gd name="T58" fmla="*/ 1470 w 1584"/>
                  <a:gd name="T59" fmla="*/ 400 h 416"/>
                  <a:gd name="T60" fmla="*/ 1566 w 1584"/>
                  <a:gd name="T61" fmla="*/ 394 h 416"/>
                  <a:gd name="T62" fmla="*/ 1568 w 1584"/>
                  <a:gd name="T63" fmla="*/ 385 h 416"/>
                  <a:gd name="T64" fmla="*/ 1422 w 1584"/>
                  <a:gd name="T65" fmla="*/ 416 h 416"/>
                  <a:gd name="T66" fmla="*/ 1422 w 1584"/>
                  <a:gd name="T67" fmla="*/ 400 h 416"/>
                  <a:gd name="T68" fmla="*/ 1117 w 1584"/>
                  <a:gd name="T69" fmla="*/ 416 h 416"/>
                  <a:gd name="T70" fmla="*/ 1245 w 1584"/>
                  <a:gd name="T71" fmla="*/ 416 h 416"/>
                  <a:gd name="T72" fmla="*/ 941 w 1584"/>
                  <a:gd name="T73" fmla="*/ 400 h 416"/>
                  <a:gd name="T74" fmla="*/ 893 w 1584"/>
                  <a:gd name="T75" fmla="*/ 416 h 416"/>
                  <a:gd name="T76" fmla="*/ 893 w 1584"/>
                  <a:gd name="T77" fmla="*/ 400 h 416"/>
                  <a:gd name="T78" fmla="*/ 589 w 1584"/>
                  <a:gd name="T79" fmla="*/ 416 h 416"/>
                  <a:gd name="T80" fmla="*/ 717 w 1584"/>
                  <a:gd name="T81" fmla="*/ 416 h 416"/>
                  <a:gd name="T82" fmla="*/ 413 w 1584"/>
                  <a:gd name="T83" fmla="*/ 400 h 416"/>
                  <a:gd name="T84" fmla="*/ 364 w 1584"/>
                  <a:gd name="T85" fmla="*/ 416 h 416"/>
                  <a:gd name="T86" fmla="*/ 364 w 1584"/>
                  <a:gd name="T87" fmla="*/ 400 h 416"/>
                  <a:gd name="T88" fmla="*/ 60 w 1584"/>
                  <a:gd name="T89" fmla="*/ 416 h 416"/>
                  <a:gd name="T90" fmla="*/ 188 w 1584"/>
                  <a:gd name="T91" fmla="*/ 416 h 416"/>
                  <a:gd name="T92" fmla="*/ 16 w 1584"/>
                  <a:gd name="T93" fmla="*/ 382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584" h="416">
                    <a:moveTo>
                      <a:pt x="0" y="385"/>
                    </a:moveTo>
                    <a:lnTo>
                      <a:pt x="0" y="257"/>
                    </a:lnTo>
                    <a:lnTo>
                      <a:pt x="16" y="257"/>
                    </a:lnTo>
                    <a:lnTo>
                      <a:pt x="16" y="385"/>
                    </a:lnTo>
                    <a:lnTo>
                      <a:pt x="0" y="385"/>
                    </a:lnTo>
                    <a:close/>
                    <a:moveTo>
                      <a:pt x="0" y="209"/>
                    </a:moveTo>
                    <a:lnTo>
                      <a:pt x="0" y="81"/>
                    </a:lnTo>
                    <a:lnTo>
                      <a:pt x="16" y="81"/>
                    </a:lnTo>
                    <a:lnTo>
                      <a:pt x="16" y="209"/>
                    </a:lnTo>
                    <a:lnTo>
                      <a:pt x="0" y="209"/>
                    </a:lnTo>
                    <a:close/>
                    <a:moveTo>
                      <a:pt x="0" y="33"/>
                    </a:moveTo>
                    <a:lnTo>
                      <a:pt x="0" y="32"/>
                    </a:lnTo>
                    <a:cubicBezTo>
                      <a:pt x="0" y="31"/>
                      <a:pt x="1" y="30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0" y="1"/>
                      <a:pt x="31" y="0"/>
                      <a:pt x="32" y="0"/>
                    </a:cubicBezTo>
                    <a:lnTo>
                      <a:pt x="123" y="0"/>
                    </a:lnTo>
                    <a:lnTo>
                      <a:pt x="123" y="16"/>
                    </a:lnTo>
                    <a:lnTo>
                      <a:pt x="32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32"/>
                    </a:lnTo>
                    <a:lnTo>
                      <a:pt x="16" y="33"/>
                    </a:lnTo>
                    <a:lnTo>
                      <a:pt x="0" y="33"/>
                    </a:lnTo>
                    <a:close/>
                    <a:moveTo>
                      <a:pt x="171" y="0"/>
                    </a:moveTo>
                    <a:lnTo>
                      <a:pt x="299" y="0"/>
                    </a:lnTo>
                    <a:lnTo>
                      <a:pt x="299" y="16"/>
                    </a:lnTo>
                    <a:lnTo>
                      <a:pt x="171" y="16"/>
                    </a:lnTo>
                    <a:lnTo>
                      <a:pt x="171" y="0"/>
                    </a:lnTo>
                    <a:close/>
                    <a:moveTo>
                      <a:pt x="347" y="0"/>
                    </a:moveTo>
                    <a:lnTo>
                      <a:pt x="476" y="0"/>
                    </a:lnTo>
                    <a:lnTo>
                      <a:pt x="476" y="16"/>
                    </a:lnTo>
                    <a:lnTo>
                      <a:pt x="347" y="16"/>
                    </a:lnTo>
                    <a:lnTo>
                      <a:pt x="347" y="0"/>
                    </a:lnTo>
                    <a:close/>
                    <a:moveTo>
                      <a:pt x="524" y="0"/>
                    </a:moveTo>
                    <a:lnTo>
                      <a:pt x="652" y="0"/>
                    </a:lnTo>
                    <a:lnTo>
                      <a:pt x="652" y="16"/>
                    </a:lnTo>
                    <a:lnTo>
                      <a:pt x="524" y="16"/>
                    </a:lnTo>
                    <a:lnTo>
                      <a:pt x="524" y="0"/>
                    </a:lnTo>
                    <a:close/>
                    <a:moveTo>
                      <a:pt x="700" y="0"/>
                    </a:moveTo>
                    <a:lnTo>
                      <a:pt x="828" y="0"/>
                    </a:lnTo>
                    <a:lnTo>
                      <a:pt x="828" y="16"/>
                    </a:lnTo>
                    <a:lnTo>
                      <a:pt x="700" y="16"/>
                    </a:lnTo>
                    <a:lnTo>
                      <a:pt x="700" y="0"/>
                    </a:lnTo>
                    <a:close/>
                    <a:moveTo>
                      <a:pt x="876" y="0"/>
                    </a:moveTo>
                    <a:lnTo>
                      <a:pt x="1004" y="0"/>
                    </a:lnTo>
                    <a:lnTo>
                      <a:pt x="1004" y="16"/>
                    </a:lnTo>
                    <a:lnTo>
                      <a:pt x="876" y="16"/>
                    </a:lnTo>
                    <a:lnTo>
                      <a:pt x="876" y="0"/>
                    </a:lnTo>
                    <a:close/>
                    <a:moveTo>
                      <a:pt x="1052" y="0"/>
                    </a:moveTo>
                    <a:lnTo>
                      <a:pt x="1180" y="0"/>
                    </a:lnTo>
                    <a:lnTo>
                      <a:pt x="1180" y="16"/>
                    </a:lnTo>
                    <a:lnTo>
                      <a:pt x="1052" y="16"/>
                    </a:lnTo>
                    <a:lnTo>
                      <a:pt x="1052" y="0"/>
                    </a:lnTo>
                    <a:close/>
                    <a:moveTo>
                      <a:pt x="1228" y="0"/>
                    </a:moveTo>
                    <a:lnTo>
                      <a:pt x="1356" y="0"/>
                    </a:lnTo>
                    <a:lnTo>
                      <a:pt x="1356" y="16"/>
                    </a:lnTo>
                    <a:lnTo>
                      <a:pt x="1228" y="16"/>
                    </a:lnTo>
                    <a:lnTo>
                      <a:pt x="1228" y="0"/>
                    </a:lnTo>
                    <a:close/>
                    <a:moveTo>
                      <a:pt x="1404" y="0"/>
                    </a:moveTo>
                    <a:lnTo>
                      <a:pt x="1533" y="0"/>
                    </a:lnTo>
                    <a:lnTo>
                      <a:pt x="1533" y="16"/>
                    </a:lnTo>
                    <a:lnTo>
                      <a:pt x="1404" y="16"/>
                    </a:lnTo>
                    <a:lnTo>
                      <a:pt x="1404" y="0"/>
                    </a:lnTo>
                    <a:close/>
                    <a:moveTo>
                      <a:pt x="1581" y="21"/>
                    </a:moveTo>
                    <a:lnTo>
                      <a:pt x="1584" y="29"/>
                    </a:lnTo>
                    <a:cubicBezTo>
                      <a:pt x="1584" y="30"/>
                      <a:pt x="1584" y="31"/>
                      <a:pt x="1584" y="32"/>
                    </a:cubicBezTo>
                    <a:lnTo>
                      <a:pt x="1584" y="152"/>
                    </a:lnTo>
                    <a:lnTo>
                      <a:pt x="1568" y="152"/>
                    </a:lnTo>
                    <a:lnTo>
                      <a:pt x="1568" y="32"/>
                    </a:lnTo>
                    <a:lnTo>
                      <a:pt x="1569" y="36"/>
                    </a:lnTo>
                    <a:lnTo>
                      <a:pt x="1566" y="27"/>
                    </a:lnTo>
                    <a:lnTo>
                      <a:pt x="1581" y="21"/>
                    </a:lnTo>
                    <a:close/>
                    <a:moveTo>
                      <a:pt x="1584" y="200"/>
                    </a:moveTo>
                    <a:lnTo>
                      <a:pt x="1584" y="328"/>
                    </a:lnTo>
                    <a:lnTo>
                      <a:pt x="1568" y="328"/>
                    </a:lnTo>
                    <a:lnTo>
                      <a:pt x="1568" y="200"/>
                    </a:lnTo>
                    <a:lnTo>
                      <a:pt x="1584" y="200"/>
                    </a:lnTo>
                    <a:close/>
                    <a:moveTo>
                      <a:pt x="1584" y="376"/>
                    </a:moveTo>
                    <a:lnTo>
                      <a:pt x="1584" y="385"/>
                    </a:lnTo>
                    <a:cubicBezTo>
                      <a:pt x="1584" y="387"/>
                      <a:pt x="1584" y="388"/>
                      <a:pt x="1584" y="389"/>
                    </a:cubicBezTo>
                    <a:lnTo>
                      <a:pt x="1577" y="405"/>
                    </a:lnTo>
                    <a:cubicBezTo>
                      <a:pt x="1576" y="407"/>
                      <a:pt x="1575" y="408"/>
                      <a:pt x="1573" y="409"/>
                    </a:cubicBezTo>
                    <a:lnTo>
                      <a:pt x="1557" y="416"/>
                    </a:lnTo>
                    <a:cubicBezTo>
                      <a:pt x="1556" y="416"/>
                      <a:pt x="1555" y="416"/>
                      <a:pt x="1553" y="416"/>
                    </a:cubicBezTo>
                    <a:lnTo>
                      <a:pt x="1470" y="416"/>
                    </a:lnTo>
                    <a:lnTo>
                      <a:pt x="1470" y="400"/>
                    </a:lnTo>
                    <a:lnTo>
                      <a:pt x="1553" y="400"/>
                    </a:lnTo>
                    <a:lnTo>
                      <a:pt x="1550" y="401"/>
                    </a:lnTo>
                    <a:lnTo>
                      <a:pt x="1566" y="394"/>
                    </a:lnTo>
                    <a:lnTo>
                      <a:pt x="1562" y="398"/>
                    </a:lnTo>
                    <a:lnTo>
                      <a:pt x="1569" y="382"/>
                    </a:lnTo>
                    <a:lnTo>
                      <a:pt x="1568" y="385"/>
                    </a:lnTo>
                    <a:lnTo>
                      <a:pt x="1568" y="376"/>
                    </a:lnTo>
                    <a:lnTo>
                      <a:pt x="1584" y="376"/>
                    </a:lnTo>
                    <a:close/>
                    <a:moveTo>
                      <a:pt x="1422" y="416"/>
                    </a:moveTo>
                    <a:lnTo>
                      <a:pt x="1293" y="416"/>
                    </a:lnTo>
                    <a:lnTo>
                      <a:pt x="1293" y="400"/>
                    </a:lnTo>
                    <a:lnTo>
                      <a:pt x="1422" y="400"/>
                    </a:lnTo>
                    <a:lnTo>
                      <a:pt x="1422" y="416"/>
                    </a:lnTo>
                    <a:close/>
                    <a:moveTo>
                      <a:pt x="1245" y="416"/>
                    </a:moveTo>
                    <a:lnTo>
                      <a:pt x="1117" y="416"/>
                    </a:lnTo>
                    <a:lnTo>
                      <a:pt x="1117" y="400"/>
                    </a:lnTo>
                    <a:lnTo>
                      <a:pt x="1245" y="400"/>
                    </a:lnTo>
                    <a:lnTo>
                      <a:pt x="1245" y="416"/>
                    </a:lnTo>
                    <a:close/>
                    <a:moveTo>
                      <a:pt x="1069" y="416"/>
                    </a:moveTo>
                    <a:lnTo>
                      <a:pt x="941" y="416"/>
                    </a:lnTo>
                    <a:lnTo>
                      <a:pt x="941" y="400"/>
                    </a:lnTo>
                    <a:lnTo>
                      <a:pt x="1069" y="400"/>
                    </a:lnTo>
                    <a:lnTo>
                      <a:pt x="1069" y="416"/>
                    </a:lnTo>
                    <a:close/>
                    <a:moveTo>
                      <a:pt x="893" y="416"/>
                    </a:moveTo>
                    <a:lnTo>
                      <a:pt x="765" y="416"/>
                    </a:lnTo>
                    <a:lnTo>
                      <a:pt x="765" y="400"/>
                    </a:lnTo>
                    <a:lnTo>
                      <a:pt x="893" y="400"/>
                    </a:lnTo>
                    <a:lnTo>
                      <a:pt x="893" y="416"/>
                    </a:lnTo>
                    <a:close/>
                    <a:moveTo>
                      <a:pt x="717" y="416"/>
                    </a:moveTo>
                    <a:lnTo>
                      <a:pt x="589" y="416"/>
                    </a:lnTo>
                    <a:lnTo>
                      <a:pt x="589" y="400"/>
                    </a:lnTo>
                    <a:lnTo>
                      <a:pt x="717" y="400"/>
                    </a:lnTo>
                    <a:lnTo>
                      <a:pt x="717" y="416"/>
                    </a:lnTo>
                    <a:close/>
                    <a:moveTo>
                      <a:pt x="541" y="416"/>
                    </a:moveTo>
                    <a:lnTo>
                      <a:pt x="413" y="416"/>
                    </a:lnTo>
                    <a:lnTo>
                      <a:pt x="413" y="400"/>
                    </a:lnTo>
                    <a:lnTo>
                      <a:pt x="541" y="400"/>
                    </a:lnTo>
                    <a:lnTo>
                      <a:pt x="541" y="416"/>
                    </a:lnTo>
                    <a:close/>
                    <a:moveTo>
                      <a:pt x="364" y="416"/>
                    </a:moveTo>
                    <a:lnTo>
                      <a:pt x="236" y="416"/>
                    </a:lnTo>
                    <a:lnTo>
                      <a:pt x="236" y="400"/>
                    </a:lnTo>
                    <a:lnTo>
                      <a:pt x="364" y="400"/>
                    </a:lnTo>
                    <a:lnTo>
                      <a:pt x="364" y="416"/>
                    </a:lnTo>
                    <a:close/>
                    <a:moveTo>
                      <a:pt x="188" y="416"/>
                    </a:moveTo>
                    <a:lnTo>
                      <a:pt x="60" y="416"/>
                    </a:lnTo>
                    <a:lnTo>
                      <a:pt x="60" y="400"/>
                    </a:lnTo>
                    <a:lnTo>
                      <a:pt x="188" y="400"/>
                    </a:lnTo>
                    <a:lnTo>
                      <a:pt x="188" y="416"/>
                    </a:lnTo>
                    <a:close/>
                    <a:moveTo>
                      <a:pt x="7" y="403"/>
                    </a:moveTo>
                    <a:lnTo>
                      <a:pt x="1" y="389"/>
                    </a:lnTo>
                    <a:lnTo>
                      <a:pt x="16" y="382"/>
                    </a:lnTo>
                    <a:lnTo>
                      <a:pt x="22" y="396"/>
                    </a:lnTo>
                    <a:lnTo>
                      <a:pt x="7" y="403"/>
                    </a:lnTo>
                    <a:close/>
                  </a:path>
                </a:pathLst>
              </a:custGeom>
              <a:solidFill>
                <a:srgbClr val="092048"/>
              </a:solidFill>
              <a:ln w="0" cap="flat">
                <a:solidFill>
                  <a:srgbClr val="092048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79" name="Rectangle 17"/>
              <p:cNvSpPr>
                <a:spLocks noChangeArrowheads="1"/>
              </p:cNvSpPr>
              <p:nvPr/>
            </p:nvSpPr>
            <p:spPr bwMode="auto">
              <a:xfrm>
                <a:off x="2937" y="2703"/>
                <a:ext cx="213" cy="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700" b="0" i="0" u="none" strike="noStrike" cap="none" normalizeH="0" baseline="0" smtClean="0">
                    <a:ln>
                      <a:noFill/>
                    </a:ln>
                    <a:solidFill>
                      <a:srgbClr val="124191"/>
                    </a:solidFill>
                    <a:effectLst/>
                    <a:latin typeface="Arial" pitchFamily="34" charset="0"/>
                    <a:cs typeface="Arial" pitchFamily="34" charset="0"/>
                  </a:rPr>
                  <a:t>Access </a:t>
                </a:r>
                <a:endParaRPr kumimoji="0" lang="fr-FR" alt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80" name="Rectangle 18"/>
              <p:cNvSpPr>
                <a:spLocks noChangeArrowheads="1"/>
              </p:cNvSpPr>
              <p:nvPr/>
            </p:nvSpPr>
            <p:spPr bwMode="auto">
              <a:xfrm>
                <a:off x="2858" y="2769"/>
                <a:ext cx="371" cy="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700" b="0" i="0" u="none" strike="noStrike" cap="none" normalizeH="0" baseline="0" smtClean="0">
                    <a:ln>
                      <a:noFill/>
                    </a:ln>
                    <a:solidFill>
                      <a:srgbClr val="124191"/>
                    </a:solidFill>
                    <a:effectLst/>
                    <a:latin typeface="Arial" pitchFamily="34" charset="0"/>
                    <a:cs typeface="Arial" pitchFamily="34" charset="0"/>
                  </a:rPr>
                  <a:t>Advertisement</a:t>
                </a:r>
                <a:endParaRPr kumimoji="0" lang="fr-FR" alt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81" name="Freeform 19"/>
              <p:cNvSpPr>
                <a:spLocks/>
              </p:cNvSpPr>
              <p:nvPr/>
            </p:nvSpPr>
            <p:spPr bwMode="auto">
              <a:xfrm>
                <a:off x="2758" y="2317"/>
                <a:ext cx="322" cy="337"/>
              </a:xfrm>
              <a:custGeom>
                <a:avLst/>
                <a:gdLst>
                  <a:gd name="T0" fmla="*/ 0 w 1040"/>
                  <a:gd name="T1" fmla="*/ 108 h 1088"/>
                  <a:gd name="T2" fmla="*/ 108 w 1040"/>
                  <a:gd name="T3" fmla="*/ 0 h 1088"/>
                  <a:gd name="T4" fmla="*/ 933 w 1040"/>
                  <a:gd name="T5" fmla="*/ 0 h 1088"/>
                  <a:gd name="T6" fmla="*/ 1040 w 1040"/>
                  <a:gd name="T7" fmla="*/ 108 h 1088"/>
                  <a:gd name="T8" fmla="*/ 1040 w 1040"/>
                  <a:gd name="T9" fmla="*/ 981 h 1088"/>
                  <a:gd name="T10" fmla="*/ 933 w 1040"/>
                  <a:gd name="T11" fmla="*/ 1088 h 1088"/>
                  <a:gd name="T12" fmla="*/ 108 w 1040"/>
                  <a:gd name="T13" fmla="*/ 1088 h 1088"/>
                  <a:gd name="T14" fmla="*/ 0 w 1040"/>
                  <a:gd name="T15" fmla="*/ 981 h 1088"/>
                  <a:gd name="T16" fmla="*/ 0 w 1040"/>
                  <a:gd name="T17" fmla="*/ 108 h 10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40" h="1088">
                    <a:moveTo>
                      <a:pt x="0" y="108"/>
                    </a:moveTo>
                    <a:cubicBezTo>
                      <a:pt x="0" y="49"/>
                      <a:pt x="49" y="0"/>
                      <a:pt x="108" y="0"/>
                    </a:cubicBezTo>
                    <a:lnTo>
                      <a:pt x="933" y="0"/>
                    </a:lnTo>
                    <a:cubicBezTo>
                      <a:pt x="992" y="0"/>
                      <a:pt x="1040" y="49"/>
                      <a:pt x="1040" y="108"/>
                    </a:cubicBezTo>
                    <a:lnTo>
                      <a:pt x="1040" y="981"/>
                    </a:lnTo>
                    <a:cubicBezTo>
                      <a:pt x="1040" y="1040"/>
                      <a:pt x="992" y="1088"/>
                      <a:pt x="933" y="1088"/>
                    </a:cubicBezTo>
                    <a:lnTo>
                      <a:pt x="108" y="1088"/>
                    </a:lnTo>
                    <a:cubicBezTo>
                      <a:pt x="49" y="1088"/>
                      <a:pt x="0" y="1040"/>
                      <a:pt x="0" y="981"/>
                    </a:cubicBezTo>
                    <a:lnTo>
                      <a:pt x="0" y="108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82" name="Freeform 20"/>
              <p:cNvSpPr>
                <a:spLocks/>
              </p:cNvSpPr>
              <p:nvPr/>
            </p:nvSpPr>
            <p:spPr bwMode="auto">
              <a:xfrm>
                <a:off x="2758" y="2317"/>
                <a:ext cx="322" cy="337"/>
              </a:xfrm>
              <a:custGeom>
                <a:avLst/>
                <a:gdLst>
                  <a:gd name="T0" fmla="*/ 0 w 1040"/>
                  <a:gd name="T1" fmla="*/ 108 h 1088"/>
                  <a:gd name="T2" fmla="*/ 108 w 1040"/>
                  <a:gd name="T3" fmla="*/ 0 h 1088"/>
                  <a:gd name="T4" fmla="*/ 933 w 1040"/>
                  <a:gd name="T5" fmla="*/ 0 h 1088"/>
                  <a:gd name="T6" fmla="*/ 1040 w 1040"/>
                  <a:gd name="T7" fmla="*/ 108 h 1088"/>
                  <a:gd name="T8" fmla="*/ 1040 w 1040"/>
                  <a:gd name="T9" fmla="*/ 981 h 1088"/>
                  <a:gd name="T10" fmla="*/ 933 w 1040"/>
                  <a:gd name="T11" fmla="*/ 1088 h 1088"/>
                  <a:gd name="T12" fmla="*/ 108 w 1040"/>
                  <a:gd name="T13" fmla="*/ 1088 h 1088"/>
                  <a:gd name="T14" fmla="*/ 0 w 1040"/>
                  <a:gd name="T15" fmla="*/ 981 h 1088"/>
                  <a:gd name="T16" fmla="*/ 0 w 1040"/>
                  <a:gd name="T17" fmla="*/ 108 h 10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40" h="1088">
                    <a:moveTo>
                      <a:pt x="0" y="108"/>
                    </a:moveTo>
                    <a:cubicBezTo>
                      <a:pt x="0" y="49"/>
                      <a:pt x="49" y="0"/>
                      <a:pt x="108" y="0"/>
                    </a:cubicBezTo>
                    <a:lnTo>
                      <a:pt x="933" y="0"/>
                    </a:lnTo>
                    <a:cubicBezTo>
                      <a:pt x="992" y="0"/>
                      <a:pt x="1040" y="49"/>
                      <a:pt x="1040" y="108"/>
                    </a:cubicBezTo>
                    <a:lnTo>
                      <a:pt x="1040" y="981"/>
                    </a:lnTo>
                    <a:cubicBezTo>
                      <a:pt x="1040" y="1040"/>
                      <a:pt x="992" y="1088"/>
                      <a:pt x="933" y="1088"/>
                    </a:cubicBezTo>
                    <a:lnTo>
                      <a:pt x="108" y="1088"/>
                    </a:lnTo>
                    <a:cubicBezTo>
                      <a:pt x="49" y="1088"/>
                      <a:pt x="0" y="1040"/>
                      <a:pt x="0" y="981"/>
                    </a:cubicBezTo>
                    <a:lnTo>
                      <a:pt x="0" y="108"/>
                    </a:lnTo>
                    <a:close/>
                  </a:path>
                </a:pathLst>
              </a:custGeom>
              <a:noFill/>
              <a:ln w="7938" cap="flat">
                <a:solidFill>
                  <a:srgbClr val="6E767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83" name="Rectangle 21"/>
              <p:cNvSpPr>
                <a:spLocks noChangeArrowheads="1"/>
              </p:cNvSpPr>
              <p:nvPr/>
            </p:nvSpPr>
            <p:spPr bwMode="auto">
              <a:xfrm>
                <a:off x="2853" y="2384"/>
                <a:ext cx="148" cy="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Non</a:t>
                </a:r>
                <a:endParaRPr kumimoji="0" lang="fr-FR" alt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84" name="Rectangle 22"/>
              <p:cNvSpPr>
                <a:spLocks noChangeArrowheads="1"/>
              </p:cNvSpPr>
              <p:nvPr/>
            </p:nvSpPr>
            <p:spPr bwMode="auto">
              <a:xfrm>
                <a:off x="2967" y="2384"/>
                <a:ext cx="49" cy="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</a:t>
                </a:r>
                <a:endParaRPr kumimoji="0" lang="fr-FR" alt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85" name="Rectangle 23"/>
              <p:cNvSpPr>
                <a:spLocks noChangeArrowheads="1"/>
              </p:cNvSpPr>
              <p:nvPr/>
            </p:nvSpPr>
            <p:spPr bwMode="auto">
              <a:xfrm>
                <a:off x="2803" y="2453"/>
                <a:ext cx="278" cy="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shareabl</a:t>
                </a:r>
                <a:endParaRPr kumimoji="0" lang="fr-FR" alt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86" name="Rectangle 24"/>
              <p:cNvSpPr>
                <a:spLocks noChangeArrowheads="1"/>
              </p:cNvSpPr>
              <p:nvPr/>
            </p:nvSpPr>
            <p:spPr bwMode="auto">
              <a:xfrm>
                <a:off x="2833" y="2521"/>
                <a:ext cx="64" cy="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fr-FR" alt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91" name="Rectangle 25"/>
              <p:cNvSpPr>
                <a:spLocks noChangeArrowheads="1"/>
              </p:cNvSpPr>
              <p:nvPr/>
            </p:nvSpPr>
            <p:spPr bwMode="auto">
              <a:xfrm>
                <a:off x="2883" y="2521"/>
                <a:ext cx="158" cy="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area</a:t>
                </a:r>
                <a:endParaRPr kumimoji="0" lang="fr-FR" alt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92" name="Freeform 26"/>
              <p:cNvSpPr>
                <a:spLocks/>
              </p:cNvSpPr>
              <p:nvPr/>
            </p:nvSpPr>
            <p:spPr bwMode="auto">
              <a:xfrm>
                <a:off x="3124" y="2317"/>
                <a:ext cx="322" cy="337"/>
              </a:xfrm>
              <a:custGeom>
                <a:avLst/>
                <a:gdLst>
                  <a:gd name="T0" fmla="*/ 0 w 1040"/>
                  <a:gd name="T1" fmla="*/ 108 h 1088"/>
                  <a:gd name="T2" fmla="*/ 108 w 1040"/>
                  <a:gd name="T3" fmla="*/ 0 h 1088"/>
                  <a:gd name="T4" fmla="*/ 933 w 1040"/>
                  <a:gd name="T5" fmla="*/ 0 h 1088"/>
                  <a:gd name="T6" fmla="*/ 1040 w 1040"/>
                  <a:gd name="T7" fmla="*/ 108 h 1088"/>
                  <a:gd name="T8" fmla="*/ 1040 w 1040"/>
                  <a:gd name="T9" fmla="*/ 981 h 1088"/>
                  <a:gd name="T10" fmla="*/ 933 w 1040"/>
                  <a:gd name="T11" fmla="*/ 1088 h 1088"/>
                  <a:gd name="T12" fmla="*/ 108 w 1040"/>
                  <a:gd name="T13" fmla="*/ 1088 h 1088"/>
                  <a:gd name="T14" fmla="*/ 0 w 1040"/>
                  <a:gd name="T15" fmla="*/ 981 h 1088"/>
                  <a:gd name="T16" fmla="*/ 0 w 1040"/>
                  <a:gd name="T17" fmla="*/ 108 h 10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40" h="1088">
                    <a:moveTo>
                      <a:pt x="0" y="108"/>
                    </a:moveTo>
                    <a:cubicBezTo>
                      <a:pt x="0" y="49"/>
                      <a:pt x="49" y="0"/>
                      <a:pt x="108" y="0"/>
                    </a:cubicBezTo>
                    <a:lnTo>
                      <a:pt x="933" y="0"/>
                    </a:lnTo>
                    <a:cubicBezTo>
                      <a:pt x="992" y="0"/>
                      <a:pt x="1040" y="49"/>
                      <a:pt x="1040" y="108"/>
                    </a:cubicBezTo>
                    <a:lnTo>
                      <a:pt x="1040" y="981"/>
                    </a:lnTo>
                    <a:cubicBezTo>
                      <a:pt x="1040" y="1040"/>
                      <a:pt x="992" y="1088"/>
                      <a:pt x="933" y="1088"/>
                    </a:cubicBezTo>
                    <a:lnTo>
                      <a:pt x="108" y="1088"/>
                    </a:lnTo>
                    <a:cubicBezTo>
                      <a:pt x="49" y="1088"/>
                      <a:pt x="0" y="1040"/>
                      <a:pt x="0" y="981"/>
                    </a:cubicBezTo>
                    <a:lnTo>
                      <a:pt x="0" y="108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93" name="Freeform 27"/>
              <p:cNvSpPr>
                <a:spLocks/>
              </p:cNvSpPr>
              <p:nvPr/>
            </p:nvSpPr>
            <p:spPr bwMode="auto">
              <a:xfrm>
                <a:off x="3124" y="2317"/>
                <a:ext cx="322" cy="337"/>
              </a:xfrm>
              <a:custGeom>
                <a:avLst/>
                <a:gdLst>
                  <a:gd name="T0" fmla="*/ 0 w 1040"/>
                  <a:gd name="T1" fmla="*/ 108 h 1088"/>
                  <a:gd name="T2" fmla="*/ 108 w 1040"/>
                  <a:gd name="T3" fmla="*/ 0 h 1088"/>
                  <a:gd name="T4" fmla="*/ 933 w 1040"/>
                  <a:gd name="T5" fmla="*/ 0 h 1088"/>
                  <a:gd name="T6" fmla="*/ 1040 w 1040"/>
                  <a:gd name="T7" fmla="*/ 108 h 1088"/>
                  <a:gd name="T8" fmla="*/ 1040 w 1040"/>
                  <a:gd name="T9" fmla="*/ 981 h 1088"/>
                  <a:gd name="T10" fmla="*/ 933 w 1040"/>
                  <a:gd name="T11" fmla="*/ 1088 h 1088"/>
                  <a:gd name="T12" fmla="*/ 108 w 1040"/>
                  <a:gd name="T13" fmla="*/ 1088 h 1088"/>
                  <a:gd name="T14" fmla="*/ 0 w 1040"/>
                  <a:gd name="T15" fmla="*/ 981 h 1088"/>
                  <a:gd name="T16" fmla="*/ 0 w 1040"/>
                  <a:gd name="T17" fmla="*/ 108 h 10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40" h="1088">
                    <a:moveTo>
                      <a:pt x="0" y="108"/>
                    </a:moveTo>
                    <a:cubicBezTo>
                      <a:pt x="0" y="49"/>
                      <a:pt x="49" y="0"/>
                      <a:pt x="108" y="0"/>
                    </a:cubicBezTo>
                    <a:lnTo>
                      <a:pt x="933" y="0"/>
                    </a:lnTo>
                    <a:cubicBezTo>
                      <a:pt x="992" y="0"/>
                      <a:pt x="1040" y="49"/>
                      <a:pt x="1040" y="108"/>
                    </a:cubicBezTo>
                    <a:lnTo>
                      <a:pt x="1040" y="981"/>
                    </a:lnTo>
                    <a:cubicBezTo>
                      <a:pt x="1040" y="1040"/>
                      <a:pt x="992" y="1088"/>
                      <a:pt x="933" y="1088"/>
                    </a:cubicBezTo>
                    <a:lnTo>
                      <a:pt x="108" y="1088"/>
                    </a:lnTo>
                    <a:cubicBezTo>
                      <a:pt x="49" y="1088"/>
                      <a:pt x="0" y="1040"/>
                      <a:pt x="0" y="981"/>
                    </a:cubicBezTo>
                    <a:lnTo>
                      <a:pt x="0" y="108"/>
                    </a:lnTo>
                    <a:close/>
                  </a:path>
                </a:pathLst>
              </a:custGeom>
              <a:noFill/>
              <a:ln w="7938" cap="flat">
                <a:solidFill>
                  <a:srgbClr val="6E767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94" name="Rectangle 28"/>
              <p:cNvSpPr>
                <a:spLocks noChangeArrowheads="1"/>
              </p:cNvSpPr>
              <p:nvPr/>
            </p:nvSpPr>
            <p:spPr bwMode="auto">
              <a:xfrm>
                <a:off x="3168" y="2420"/>
                <a:ext cx="75" cy="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</a:t>
                </a:r>
                <a:endParaRPr kumimoji="0" lang="fr-FR" alt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00" name="Rectangle 29"/>
              <p:cNvSpPr>
                <a:spLocks noChangeArrowheads="1"/>
              </p:cNvSpPr>
              <p:nvPr/>
            </p:nvSpPr>
            <p:spPr bwMode="auto">
              <a:xfrm>
                <a:off x="3208" y="2420"/>
                <a:ext cx="233" cy="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hareab</a:t>
                </a:r>
                <a:endParaRPr kumimoji="0" lang="fr-FR" alt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01" name="Rectangle 30"/>
              <p:cNvSpPr>
                <a:spLocks noChangeArrowheads="1"/>
              </p:cNvSpPr>
              <p:nvPr/>
            </p:nvSpPr>
            <p:spPr bwMode="auto">
              <a:xfrm>
                <a:off x="3188" y="2488"/>
                <a:ext cx="79" cy="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le</a:t>
                </a:r>
                <a:endParaRPr kumimoji="0" lang="fr-FR" alt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02" name="Rectangle 31"/>
              <p:cNvSpPr>
                <a:spLocks noChangeArrowheads="1"/>
              </p:cNvSpPr>
              <p:nvPr/>
            </p:nvSpPr>
            <p:spPr bwMode="auto">
              <a:xfrm>
                <a:off x="3253" y="2488"/>
                <a:ext cx="158" cy="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area</a:t>
                </a:r>
                <a:endParaRPr kumimoji="0" lang="fr-FR" alt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03" name="Freeform 32"/>
              <p:cNvSpPr>
                <a:spLocks/>
              </p:cNvSpPr>
              <p:nvPr/>
            </p:nvSpPr>
            <p:spPr bwMode="auto">
              <a:xfrm>
                <a:off x="2703" y="2238"/>
                <a:ext cx="738" cy="634"/>
              </a:xfrm>
              <a:custGeom>
                <a:avLst/>
                <a:gdLst>
                  <a:gd name="T0" fmla="*/ 0 w 2384"/>
                  <a:gd name="T1" fmla="*/ 342 h 2048"/>
                  <a:gd name="T2" fmla="*/ 342 w 2384"/>
                  <a:gd name="T3" fmla="*/ 0 h 2048"/>
                  <a:gd name="T4" fmla="*/ 2043 w 2384"/>
                  <a:gd name="T5" fmla="*/ 0 h 2048"/>
                  <a:gd name="T6" fmla="*/ 2384 w 2384"/>
                  <a:gd name="T7" fmla="*/ 342 h 2048"/>
                  <a:gd name="T8" fmla="*/ 2384 w 2384"/>
                  <a:gd name="T9" fmla="*/ 1707 h 2048"/>
                  <a:gd name="T10" fmla="*/ 2043 w 2384"/>
                  <a:gd name="T11" fmla="*/ 2048 h 2048"/>
                  <a:gd name="T12" fmla="*/ 342 w 2384"/>
                  <a:gd name="T13" fmla="*/ 2048 h 2048"/>
                  <a:gd name="T14" fmla="*/ 0 w 2384"/>
                  <a:gd name="T15" fmla="*/ 1707 h 2048"/>
                  <a:gd name="T16" fmla="*/ 0 w 2384"/>
                  <a:gd name="T17" fmla="*/ 342 h 20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84" h="2048">
                    <a:moveTo>
                      <a:pt x="0" y="342"/>
                    </a:moveTo>
                    <a:cubicBezTo>
                      <a:pt x="0" y="153"/>
                      <a:pt x="153" y="0"/>
                      <a:pt x="342" y="0"/>
                    </a:cubicBezTo>
                    <a:lnTo>
                      <a:pt x="2043" y="0"/>
                    </a:lnTo>
                    <a:cubicBezTo>
                      <a:pt x="2232" y="0"/>
                      <a:pt x="2384" y="153"/>
                      <a:pt x="2384" y="342"/>
                    </a:cubicBezTo>
                    <a:lnTo>
                      <a:pt x="2384" y="1707"/>
                    </a:lnTo>
                    <a:cubicBezTo>
                      <a:pt x="2384" y="1896"/>
                      <a:pt x="2232" y="2048"/>
                      <a:pt x="2043" y="2048"/>
                    </a:cubicBezTo>
                    <a:lnTo>
                      <a:pt x="342" y="2048"/>
                    </a:lnTo>
                    <a:cubicBezTo>
                      <a:pt x="153" y="2048"/>
                      <a:pt x="0" y="1896"/>
                      <a:pt x="0" y="1707"/>
                    </a:cubicBezTo>
                    <a:lnTo>
                      <a:pt x="0" y="342"/>
                    </a:lnTo>
                    <a:close/>
                  </a:path>
                </a:pathLst>
              </a:custGeom>
              <a:solidFill>
                <a:srgbClr val="D1E0F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48" name="Freeform 33"/>
              <p:cNvSpPr>
                <a:spLocks/>
              </p:cNvSpPr>
              <p:nvPr/>
            </p:nvSpPr>
            <p:spPr bwMode="auto">
              <a:xfrm>
                <a:off x="2703" y="2238"/>
                <a:ext cx="738" cy="634"/>
              </a:xfrm>
              <a:custGeom>
                <a:avLst/>
                <a:gdLst>
                  <a:gd name="T0" fmla="*/ 0 w 2384"/>
                  <a:gd name="T1" fmla="*/ 342 h 2048"/>
                  <a:gd name="T2" fmla="*/ 342 w 2384"/>
                  <a:gd name="T3" fmla="*/ 0 h 2048"/>
                  <a:gd name="T4" fmla="*/ 2043 w 2384"/>
                  <a:gd name="T5" fmla="*/ 0 h 2048"/>
                  <a:gd name="T6" fmla="*/ 2384 w 2384"/>
                  <a:gd name="T7" fmla="*/ 342 h 2048"/>
                  <a:gd name="T8" fmla="*/ 2384 w 2384"/>
                  <a:gd name="T9" fmla="*/ 1707 h 2048"/>
                  <a:gd name="T10" fmla="*/ 2043 w 2384"/>
                  <a:gd name="T11" fmla="*/ 2048 h 2048"/>
                  <a:gd name="T12" fmla="*/ 342 w 2384"/>
                  <a:gd name="T13" fmla="*/ 2048 h 2048"/>
                  <a:gd name="T14" fmla="*/ 0 w 2384"/>
                  <a:gd name="T15" fmla="*/ 1707 h 2048"/>
                  <a:gd name="T16" fmla="*/ 0 w 2384"/>
                  <a:gd name="T17" fmla="*/ 342 h 20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84" h="2048">
                    <a:moveTo>
                      <a:pt x="0" y="342"/>
                    </a:moveTo>
                    <a:cubicBezTo>
                      <a:pt x="0" y="153"/>
                      <a:pt x="153" y="0"/>
                      <a:pt x="342" y="0"/>
                    </a:cubicBezTo>
                    <a:lnTo>
                      <a:pt x="2043" y="0"/>
                    </a:lnTo>
                    <a:cubicBezTo>
                      <a:pt x="2232" y="0"/>
                      <a:pt x="2384" y="153"/>
                      <a:pt x="2384" y="342"/>
                    </a:cubicBezTo>
                    <a:lnTo>
                      <a:pt x="2384" y="1707"/>
                    </a:lnTo>
                    <a:cubicBezTo>
                      <a:pt x="2384" y="1896"/>
                      <a:pt x="2232" y="2048"/>
                      <a:pt x="2043" y="2048"/>
                    </a:cubicBezTo>
                    <a:lnTo>
                      <a:pt x="342" y="2048"/>
                    </a:lnTo>
                    <a:cubicBezTo>
                      <a:pt x="153" y="2048"/>
                      <a:pt x="0" y="1896"/>
                      <a:pt x="0" y="1707"/>
                    </a:cubicBezTo>
                    <a:lnTo>
                      <a:pt x="0" y="342"/>
                    </a:lnTo>
                    <a:close/>
                  </a:path>
                </a:pathLst>
              </a:custGeom>
              <a:noFill/>
              <a:ln w="23813" cap="flat">
                <a:solidFill>
                  <a:srgbClr val="092048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pic>
            <p:nvPicPr>
              <p:cNvPr id="2082" name="Picture 34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723" y="2654"/>
                <a:ext cx="555" cy="1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083" name="Picture 35"/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723" y="2654"/>
                <a:ext cx="555" cy="1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084" name="Picture 36"/>
              <p:cNvPicPr>
                <a:picLocks noChangeAspect="1" noChangeArrowheads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763" y="2629"/>
                <a:ext cx="470" cy="2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085" name="Picture 37"/>
              <p:cNvPicPr>
                <a:picLocks noChangeAspect="1" noChangeArrowheads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763" y="2629"/>
                <a:ext cx="470" cy="2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049" name="Freeform 38"/>
              <p:cNvSpPr>
                <a:spLocks/>
              </p:cNvSpPr>
              <p:nvPr/>
            </p:nvSpPr>
            <p:spPr bwMode="auto">
              <a:xfrm>
                <a:off x="2753" y="2674"/>
                <a:ext cx="490" cy="124"/>
              </a:xfrm>
              <a:custGeom>
                <a:avLst/>
                <a:gdLst>
                  <a:gd name="T0" fmla="*/ 0 w 1584"/>
                  <a:gd name="T1" fmla="*/ 24 h 400"/>
                  <a:gd name="T2" fmla="*/ 24 w 1584"/>
                  <a:gd name="T3" fmla="*/ 0 h 400"/>
                  <a:gd name="T4" fmla="*/ 1561 w 1584"/>
                  <a:gd name="T5" fmla="*/ 0 h 400"/>
                  <a:gd name="T6" fmla="*/ 1584 w 1584"/>
                  <a:gd name="T7" fmla="*/ 24 h 400"/>
                  <a:gd name="T8" fmla="*/ 1584 w 1584"/>
                  <a:gd name="T9" fmla="*/ 377 h 400"/>
                  <a:gd name="T10" fmla="*/ 1561 w 1584"/>
                  <a:gd name="T11" fmla="*/ 400 h 400"/>
                  <a:gd name="T12" fmla="*/ 24 w 1584"/>
                  <a:gd name="T13" fmla="*/ 400 h 400"/>
                  <a:gd name="T14" fmla="*/ 0 w 1584"/>
                  <a:gd name="T15" fmla="*/ 377 h 400"/>
                  <a:gd name="T16" fmla="*/ 0 w 1584"/>
                  <a:gd name="T17" fmla="*/ 24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84" h="400">
                    <a:moveTo>
                      <a:pt x="0" y="24"/>
                    </a:moveTo>
                    <a:cubicBezTo>
                      <a:pt x="0" y="11"/>
                      <a:pt x="11" y="0"/>
                      <a:pt x="24" y="0"/>
                    </a:cubicBezTo>
                    <a:lnTo>
                      <a:pt x="1561" y="0"/>
                    </a:lnTo>
                    <a:cubicBezTo>
                      <a:pt x="1574" y="0"/>
                      <a:pt x="1584" y="11"/>
                      <a:pt x="1584" y="24"/>
                    </a:cubicBezTo>
                    <a:lnTo>
                      <a:pt x="1584" y="377"/>
                    </a:lnTo>
                    <a:cubicBezTo>
                      <a:pt x="1584" y="390"/>
                      <a:pt x="1574" y="400"/>
                      <a:pt x="1561" y="400"/>
                    </a:cubicBezTo>
                    <a:lnTo>
                      <a:pt x="24" y="400"/>
                    </a:lnTo>
                    <a:cubicBezTo>
                      <a:pt x="11" y="400"/>
                      <a:pt x="0" y="390"/>
                      <a:pt x="0" y="377"/>
                    </a:cubicBez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50" name="Freeform 39"/>
              <p:cNvSpPr>
                <a:spLocks noEditPoints="1"/>
              </p:cNvSpPr>
              <p:nvPr/>
            </p:nvSpPr>
            <p:spPr bwMode="auto">
              <a:xfrm>
                <a:off x="2750" y="2671"/>
                <a:ext cx="495" cy="129"/>
              </a:xfrm>
              <a:custGeom>
                <a:avLst/>
                <a:gdLst>
                  <a:gd name="T0" fmla="*/ 16 w 1600"/>
                  <a:gd name="T1" fmla="*/ 257 h 416"/>
                  <a:gd name="T2" fmla="*/ 0 w 1600"/>
                  <a:gd name="T3" fmla="*/ 209 h 416"/>
                  <a:gd name="T4" fmla="*/ 16 w 1600"/>
                  <a:gd name="T5" fmla="*/ 209 h 416"/>
                  <a:gd name="T6" fmla="*/ 0 w 1600"/>
                  <a:gd name="T7" fmla="*/ 32 h 416"/>
                  <a:gd name="T8" fmla="*/ 12 w 1600"/>
                  <a:gd name="T9" fmla="*/ 8 h 416"/>
                  <a:gd name="T10" fmla="*/ 123 w 1600"/>
                  <a:gd name="T11" fmla="*/ 0 h 416"/>
                  <a:gd name="T12" fmla="*/ 36 w 1600"/>
                  <a:gd name="T13" fmla="*/ 16 h 416"/>
                  <a:gd name="T14" fmla="*/ 16 w 1600"/>
                  <a:gd name="T15" fmla="*/ 36 h 416"/>
                  <a:gd name="T16" fmla="*/ 0 w 1600"/>
                  <a:gd name="T17" fmla="*/ 33 h 416"/>
                  <a:gd name="T18" fmla="*/ 299 w 1600"/>
                  <a:gd name="T19" fmla="*/ 16 h 416"/>
                  <a:gd name="T20" fmla="*/ 347 w 1600"/>
                  <a:gd name="T21" fmla="*/ 0 h 416"/>
                  <a:gd name="T22" fmla="*/ 347 w 1600"/>
                  <a:gd name="T23" fmla="*/ 16 h 416"/>
                  <a:gd name="T24" fmla="*/ 652 w 1600"/>
                  <a:gd name="T25" fmla="*/ 0 h 416"/>
                  <a:gd name="T26" fmla="*/ 524 w 1600"/>
                  <a:gd name="T27" fmla="*/ 0 h 416"/>
                  <a:gd name="T28" fmla="*/ 828 w 1600"/>
                  <a:gd name="T29" fmla="*/ 16 h 416"/>
                  <a:gd name="T30" fmla="*/ 876 w 1600"/>
                  <a:gd name="T31" fmla="*/ 0 h 416"/>
                  <a:gd name="T32" fmla="*/ 876 w 1600"/>
                  <a:gd name="T33" fmla="*/ 16 h 416"/>
                  <a:gd name="T34" fmla="*/ 1180 w 1600"/>
                  <a:gd name="T35" fmla="*/ 0 h 416"/>
                  <a:gd name="T36" fmla="*/ 1052 w 1600"/>
                  <a:gd name="T37" fmla="*/ 0 h 416"/>
                  <a:gd name="T38" fmla="*/ 1356 w 1600"/>
                  <a:gd name="T39" fmla="*/ 16 h 416"/>
                  <a:gd name="T40" fmla="*/ 1404 w 1600"/>
                  <a:gd name="T41" fmla="*/ 0 h 416"/>
                  <a:gd name="T42" fmla="*/ 1404 w 1600"/>
                  <a:gd name="T43" fmla="*/ 16 h 416"/>
                  <a:gd name="T44" fmla="*/ 1589 w 1600"/>
                  <a:gd name="T45" fmla="*/ 8 h 416"/>
                  <a:gd name="T46" fmla="*/ 1600 w 1600"/>
                  <a:gd name="T47" fmla="*/ 32 h 416"/>
                  <a:gd name="T48" fmla="*/ 1584 w 1600"/>
                  <a:gd name="T49" fmla="*/ 32 h 416"/>
                  <a:gd name="T50" fmla="*/ 1582 w 1600"/>
                  <a:gd name="T51" fmla="*/ 23 h 416"/>
                  <a:gd name="T52" fmla="*/ 1600 w 1600"/>
                  <a:gd name="T53" fmla="*/ 184 h 416"/>
                  <a:gd name="T54" fmla="*/ 1584 w 1600"/>
                  <a:gd name="T55" fmla="*/ 184 h 416"/>
                  <a:gd name="T56" fmla="*/ 1600 w 1600"/>
                  <a:gd name="T57" fmla="*/ 385 h 416"/>
                  <a:gd name="T58" fmla="*/ 1589 w 1600"/>
                  <a:gd name="T59" fmla="*/ 409 h 416"/>
                  <a:gd name="T60" fmla="*/ 1502 w 1600"/>
                  <a:gd name="T61" fmla="*/ 416 h 416"/>
                  <a:gd name="T62" fmla="*/ 1566 w 1600"/>
                  <a:gd name="T63" fmla="*/ 401 h 416"/>
                  <a:gd name="T64" fmla="*/ 1585 w 1600"/>
                  <a:gd name="T65" fmla="*/ 382 h 416"/>
                  <a:gd name="T66" fmla="*/ 1600 w 1600"/>
                  <a:gd name="T67" fmla="*/ 360 h 416"/>
                  <a:gd name="T68" fmla="*/ 1325 w 1600"/>
                  <a:gd name="T69" fmla="*/ 400 h 416"/>
                  <a:gd name="T70" fmla="*/ 1277 w 1600"/>
                  <a:gd name="T71" fmla="*/ 416 h 416"/>
                  <a:gd name="T72" fmla="*/ 1277 w 1600"/>
                  <a:gd name="T73" fmla="*/ 400 h 416"/>
                  <a:gd name="T74" fmla="*/ 973 w 1600"/>
                  <a:gd name="T75" fmla="*/ 416 h 416"/>
                  <a:gd name="T76" fmla="*/ 1101 w 1600"/>
                  <a:gd name="T77" fmla="*/ 416 h 416"/>
                  <a:gd name="T78" fmla="*/ 797 w 1600"/>
                  <a:gd name="T79" fmla="*/ 400 h 416"/>
                  <a:gd name="T80" fmla="*/ 749 w 1600"/>
                  <a:gd name="T81" fmla="*/ 416 h 416"/>
                  <a:gd name="T82" fmla="*/ 749 w 1600"/>
                  <a:gd name="T83" fmla="*/ 400 h 416"/>
                  <a:gd name="T84" fmla="*/ 445 w 1600"/>
                  <a:gd name="T85" fmla="*/ 416 h 416"/>
                  <a:gd name="T86" fmla="*/ 573 w 1600"/>
                  <a:gd name="T87" fmla="*/ 416 h 416"/>
                  <a:gd name="T88" fmla="*/ 268 w 1600"/>
                  <a:gd name="T89" fmla="*/ 400 h 416"/>
                  <a:gd name="T90" fmla="*/ 220 w 1600"/>
                  <a:gd name="T91" fmla="*/ 416 h 416"/>
                  <a:gd name="T92" fmla="*/ 220 w 1600"/>
                  <a:gd name="T93" fmla="*/ 400 h 416"/>
                  <a:gd name="T94" fmla="*/ 32 w 1600"/>
                  <a:gd name="T95" fmla="*/ 416 h 416"/>
                  <a:gd name="T96" fmla="*/ 8 w 1600"/>
                  <a:gd name="T97" fmla="*/ 405 h 416"/>
                  <a:gd name="T98" fmla="*/ 23 w 1600"/>
                  <a:gd name="T99" fmla="*/ 398 h 416"/>
                  <a:gd name="T100" fmla="*/ 32 w 1600"/>
                  <a:gd name="T101" fmla="*/ 400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600" h="416">
                    <a:moveTo>
                      <a:pt x="0" y="385"/>
                    </a:moveTo>
                    <a:lnTo>
                      <a:pt x="0" y="257"/>
                    </a:lnTo>
                    <a:lnTo>
                      <a:pt x="16" y="257"/>
                    </a:lnTo>
                    <a:lnTo>
                      <a:pt x="16" y="385"/>
                    </a:lnTo>
                    <a:lnTo>
                      <a:pt x="0" y="385"/>
                    </a:lnTo>
                    <a:close/>
                    <a:moveTo>
                      <a:pt x="0" y="209"/>
                    </a:moveTo>
                    <a:lnTo>
                      <a:pt x="0" y="81"/>
                    </a:lnTo>
                    <a:lnTo>
                      <a:pt x="16" y="81"/>
                    </a:lnTo>
                    <a:lnTo>
                      <a:pt x="16" y="209"/>
                    </a:lnTo>
                    <a:lnTo>
                      <a:pt x="0" y="209"/>
                    </a:lnTo>
                    <a:close/>
                    <a:moveTo>
                      <a:pt x="0" y="33"/>
                    </a:moveTo>
                    <a:lnTo>
                      <a:pt x="0" y="32"/>
                    </a:lnTo>
                    <a:cubicBezTo>
                      <a:pt x="0" y="31"/>
                      <a:pt x="1" y="30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0" y="1"/>
                      <a:pt x="31" y="0"/>
                      <a:pt x="32" y="0"/>
                    </a:cubicBezTo>
                    <a:lnTo>
                      <a:pt x="123" y="0"/>
                    </a:lnTo>
                    <a:lnTo>
                      <a:pt x="123" y="16"/>
                    </a:lnTo>
                    <a:lnTo>
                      <a:pt x="32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32"/>
                    </a:lnTo>
                    <a:lnTo>
                      <a:pt x="16" y="33"/>
                    </a:lnTo>
                    <a:lnTo>
                      <a:pt x="0" y="33"/>
                    </a:lnTo>
                    <a:close/>
                    <a:moveTo>
                      <a:pt x="171" y="0"/>
                    </a:moveTo>
                    <a:lnTo>
                      <a:pt x="299" y="0"/>
                    </a:lnTo>
                    <a:lnTo>
                      <a:pt x="299" y="16"/>
                    </a:lnTo>
                    <a:lnTo>
                      <a:pt x="171" y="16"/>
                    </a:lnTo>
                    <a:lnTo>
                      <a:pt x="171" y="0"/>
                    </a:lnTo>
                    <a:close/>
                    <a:moveTo>
                      <a:pt x="347" y="0"/>
                    </a:moveTo>
                    <a:lnTo>
                      <a:pt x="476" y="0"/>
                    </a:lnTo>
                    <a:lnTo>
                      <a:pt x="476" y="16"/>
                    </a:lnTo>
                    <a:lnTo>
                      <a:pt x="347" y="16"/>
                    </a:lnTo>
                    <a:lnTo>
                      <a:pt x="347" y="0"/>
                    </a:lnTo>
                    <a:close/>
                    <a:moveTo>
                      <a:pt x="524" y="0"/>
                    </a:moveTo>
                    <a:lnTo>
                      <a:pt x="652" y="0"/>
                    </a:lnTo>
                    <a:lnTo>
                      <a:pt x="652" y="16"/>
                    </a:lnTo>
                    <a:lnTo>
                      <a:pt x="524" y="16"/>
                    </a:lnTo>
                    <a:lnTo>
                      <a:pt x="524" y="0"/>
                    </a:lnTo>
                    <a:close/>
                    <a:moveTo>
                      <a:pt x="700" y="0"/>
                    </a:moveTo>
                    <a:lnTo>
                      <a:pt x="828" y="0"/>
                    </a:lnTo>
                    <a:lnTo>
                      <a:pt x="828" y="16"/>
                    </a:lnTo>
                    <a:lnTo>
                      <a:pt x="700" y="16"/>
                    </a:lnTo>
                    <a:lnTo>
                      <a:pt x="700" y="0"/>
                    </a:lnTo>
                    <a:close/>
                    <a:moveTo>
                      <a:pt x="876" y="0"/>
                    </a:moveTo>
                    <a:lnTo>
                      <a:pt x="1004" y="0"/>
                    </a:lnTo>
                    <a:lnTo>
                      <a:pt x="1004" y="16"/>
                    </a:lnTo>
                    <a:lnTo>
                      <a:pt x="876" y="16"/>
                    </a:lnTo>
                    <a:lnTo>
                      <a:pt x="876" y="0"/>
                    </a:lnTo>
                    <a:close/>
                    <a:moveTo>
                      <a:pt x="1052" y="0"/>
                    </a:moveTo>
                    <a:lnTo>
                      <a:pt x="1180" y="0"/>
                    </a:lnTo>
                    <a:lnTo>
                      <a:pt x="1180" y="16"/>
                    </a:lnTo>
                    <a:lnTo>
                      <a:pt x="1052" y="16"/>
                    </a:lnTo>
                    <a:lnTo>
                      <a:pt x="1052" y="0"/>
                    </a:lnTo>
                    <a:close/>
                    <a:moveTo>
                      <a:pt x="1228" y="0"/>
                    </a:moveTo>
                    <a:lnTo>
                      <a:pt x="1356" y="0"/>
                    </a:lnTo>
                    <a:lnTo>
                      <a:pt x="1356" y="16"/>
                    </a:lnTo>
                    <a:lnTo>
                      <a:pt x="1228" y="16"/>
                    </a:lnTo>
                    <a:lnTo>
                      <a:pt x="1228" y="0"/>
                    </a:lnTo>
                    <a:close/>
                    <a:moveTo>
                      <a:pt x="1404" y="0"/>
                    </a:moveTo>
                    <a:lnTo>
                      <a:pt x="1533" y="0"/>
                    </a:lnTo>
                    <a:lnTo>
                      <a:pt x="1533" y="16"/>
                    </a:lnTo>
                    <a:lnTo>
                      <a:pt x="1404" y="16"/>
                    </a:lnTo>
                    <a:lnTo>
                      <a:pt x="1404" y="0"/>
                    </a:lnTo>
                    <a:close/>
                    <a:moveTo>
                      <a:pt x="1583" y="6"/>
                    </a:moveTo>
                    <a:lnTo>
                      <a:pt x="1589" y="8"/>
                    </a:lnTo>
                    <a:cubicBezTo>
                      <a:pt x="1591" y="9"/>
                      <a:pt x="1592" y="10"/>
                      <a:pt x="1593" y="12"/>
                    </a:cubicBezTo>
                    <a:lnTo>
                      <a:pt x="1600" y="29"/>
                    </a:lnTo>
                    <a:cubicBezTo>
                      <a:pt x="1600" y="30"/>
                      <a:pt x="1600" y="31"/>
                      <a:pt x="1600" y="32"/>
                    </a:cubicBezTo>
                    <a:lnTo>
                      <a:pt x="1600" y="136"/>
                    </a:lnTo>
                    <a:lnTo>
                      <a:pt x="1584" y="136"/>
                    </a:lnTo>
                    <a:lnTo>
                      <a:pt x="1584" y="32"/>
                    </a:lnTo>
                    <a:lnTo>
                      <a:pt x="1585" y="36"/>
                    </a:lnTo>
                    <a:lnTo>
                      <a:pt x="1578" y="19"/>
                    </a:lnTo>
                    <a:lnTo>
                      <a:pt x="1582" y="23"/>
                    </a:lnTo>
                    <a:lnTo>
                      <a:pt x="1576" y="20"/>
                    </a:lnTo>
                    <a:lnTo>
                      <a:pt x="1583" y="6"/>
                    </a:lnTo>
                    <a:close/>
                    <a:moveTo>
                      <a:pt x="1600" y="184"/>
                    </a:moveTo>
                    <a:lnTo>
                      <a:pt x="1600" y="312"/>
                    </a:lnTo>
                    <a:lnTo>
                      <a:pt x="1584" y="312"/>
                    </a:lnTo>
                    <a:lnTo>
                      <a:pt x="1584" y="184"/>
                    </a:lnTo>
                    <a:lnTo>
                      <a:pt x="1600" y="184"/>
                    </a:lnTo>
                    <a:close/>
                    <a:moveTo>
                      <a:pt x="1600" y="360"/>
                    </a:moveTo>
                    <a:lnTo>
                      <a:pt x="1600" y="385"/>
                    </a:lnTo>
                    <a:cubicBezTo>
                      <a:pt x="1600" y="387"/>
                      <a:pt x="1600" y="388"/>
                      <a:pt x="1600" y="389"/>
                    </a:cubicBezTo>
                    <a:lnTo>
                      <a:pt x="1593" y="405"/>
                    </a:lnTo>
                    <a:cubicBezTo>
                      <a:pt x="1592" y="407"/>
                      <a:pt x="1591" y="408"/>
                      <a:pt x="1589" y="409"/>
                    </a:cubicBezTo>
                    <a:lnTo>
                      <a:pt x="1573" y="416"/>
                    </a:lnTo>
                    <a:cubicBezTo>
                      <a:pt x="1572" y="416"/>
                      <a:pt x="1571" y="416"/>
                      <a:pt x="1569" y="416"/>
                    </a:cubicBezTo>
                    <a:lnTo>
                      <a:pt x="1502" y="416"/>
                    </a:lnTo>
                    <a:lnTo>
                      <a:pt x="1502" y="400"/>
                    </a:lnTo>
                    <a:lnTo>
                      <a:pt x="1569" y="400"/>
                    </a:lnTo>
                    <a:lnTo>
                      <a:pt x="1566" y="401"/>
                    </a:lnTo>
                    <a:lnTo>
                      <a:pt x="1582" y="394"/>
                    </a:lnTo>
                    <a:lnTo>
                      <a:pt x="1578" y="398"/>
                    </a:lnTo>
                    <a:lnTo>
                      <a:pt x="1585" y="382"/>
                    </a:lnTo>
                    <a:lnTo>
                      <a:pt x="1584" y="385"/>
                    </a:lnTo>
                    <a:lnTo>
                      <a:pt x="1584" y="360"/>
                    </a:lnTo>
                    <a:lnTo>
                      <a:pt x="1600" y="360"/>
                    </a:lnTo>
                    <a:close/>
                    <a:moveTo>
                      <a:pt x="1454" y="416"/>
                    </a:moveTo>
                    <a:lnTo>
                      <a:pt x="1325" y="416"/>
                    </a:lnTo>
                    <a:lnTo>
                      <a:pt x="1325" y="400"/>
                    </a:lnTo>
                    <a:lnTo>
                      <a:pt x="1454" y="400"/>
                    </a:lnTo>
                    <a:lnTo>
                      <a:pt x="1454" y="416"/>
                    </a:lnTo>
                    <a:close/>
                    <a:moveTo>
                      <a:pt x="1277" y="416"/>
                    </a:moveTo>
                    <a:lnTo>
                      <a:pt x="1149" y="416"/>
                    </a:lnTo>
                    <a:lnTo>
                      <a:pt x="1149" y="400"/>
                    </a:lnTo>
                    <a:lnTo>
                      <a:pt x="1277" y="400"/>
                    </a:lnTo>
                    <a:lnTo>
                      <a:pt x="1277" y="416"/>
                    </a:lnTo>
                    <a:close/>
                    <a:moveTo>
                      <a:pt x="1101" y="416"/>
                    </a:moveTo>
                    <a:lnTo>
                      <a:pt x="973" y="416"/>
                    </a:lnTo>
                    <a:lnTo>
                      <a:pt x="973" y="400"/>
                    </a:lnTo>
                    <a:lnTo>
                      <a:pt x="1101" y="400"/>
                    </a:lnTo>
                    <a:lnTo>
                      <a:pt x="1101" y="416"/>
                    </a:lnTo>
                    <a:close/>
                    <a:moveTo>
                      <a:pt x="925" y="416"/>
                    </a:moveTo>
                    <a:lnTo>
                      <a:pt x="797" y="416"/>
                    </a:lnTo>
                    <a:lnTo>
                      <a:pt x="797" y="400"/>
                    </a:lnTo>
                    <a:lnTo>
                      <a:pt x="925" y="400"/>
                    </a:lnTo>
                    <a:lnTo>
                      <a:pt x="925" y="416"/>
                    </a:lnTo>
                    <a:close/>
                    <a:moveTo>
                      <a:pt x="749" y="416"/>
                    </a:moveTo>
                    <a:lnTo>
                      <a:pt x="621" y="416"/>
                    </a:lnTo>
                    <a:lnTo>
                      <a:pt x="621" y="400"/>
                    </a:lnTo>
                    <a:lnTo>
                      <a:pt x="749" y="400"/>
                    </a:lnTo>
                    <a:lnTo>
                      <a:pt x="749" y="416"/>
                    </a:lnTo>
                    <a:close/>
                    <a:moveTo>
                      <a:pt x="573" y="416"/>
                    </a:moveTo>
                    <a:lnTo>
                      <a:pt x="445" y="416"/>
                    </a:lnTo>
                    <a:lnTo>
                      <a:pt x="445" y="400"/>
                    </a:lnTo>
                    <a:lnTo>
                      <a:pt x="573" y="400"/>
                    </a:lnTo>
                    <a:lnTo>
                      <a:pt x="573" y="416"/>
                    </a:lnTo>
                    <a:close/>
                    <a:moveTo>
                      <a:pt x="396" y="416"/>
                    </a:moveTo>
                    <a:lnTo>
                      <a:pt x="268" y="416"/>
                    </a:lnTo>
                    <a:lnTo>
                      <a:pt x="268" y="400"/>
                    </a:lnTo>
                    <a:lnTo>
                      <a:pt x="396" y="400"/>
                    </a:lnTo>
                    <a:lnTo>
                      <a:pt x="396" y="416"/>
                    </a:lnTo>
                    <a:close/>
                    <a:moveTo>
                      <a:pt x="220" y="416"/>
                    </a:moveTo>
                    <a:lnTo>
                      <a:pt x="92" y="416"/>
                    </a:lnTo>
                    <a:lnTo>
                      <a:pt x="92" y="400"/>
                    </a:lnTo>
                    <a:lnTo>
                      <a:pt x="220" y="400"/>
                    </a:lnTo>
                    <a:lnTo>
                      <a:pt x="220" y="416"/>
                    </a:lnTo>
                    <a:close/>
                    <a:moveTo>
                      <a:pt x="44" y="416"/>
                    </a:moveTo>
                    <a:lnTo>
                      <a:pt x="32" y="416"/>
                    </a:lnTo>
                    <a:cubicBezTo>
                      <a:pt x="31" y="416"/>
                      <a:pt x="30" y="416"/>
                      <a:pt x="29" y="416"/>
                    </a:cubicBezTo>
                    <a:lnTo>
                      <a:pt x="12" y="409"/>
                    </a:lnTo>
                    <a:cubicBezTo>
                      <a:pt x="10" y="408"/>
                      <a:pt x="9" y="407"/>
                      <a:pt x="8" y="405"/>
                    </a:cubicBezTo>
                    <a:lnTo>
                      <a:pt x="1" y="389"/>
                    </a:lnTo>
                    <a:lnTo>
                      <a:pt x="16" y="382"/>
                    </a:lnTo>
                    <a:lnTo>
                      <a:pt x="23" y="398"/>
                    </a:lnTo>
                    <a:lnTo>
                      <a:pt x="19" y="394"/>
                    </a:lnTo>
                    <a:lnTo>
                      <a:pt x="36" y="401"/>
                    </a:lnTo>
                    <a:lnTo>
                      <a:pt x="32" y="400"/>
                    </a:lnTo>
                    <a:lnTo>
                      <a:pt x="44" y="400"/>
                    </a:lnTo>
                    <a:lnTo>
                      <a:pt x="44" y="416"/>
                    </a:lnTo>
                    <a:close/>
                  </a:path>
                </a:pathLst>
              </a:custGeom>
              <a:solidFill>
                <a:srgbClr val="092048"/>
              </a:solidFill>
              <a:ln w="0" cap="flat">
                <a:solidFill>
                  <a:srgbClr val="092048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51" name="Rectangle 40"/>
              <p:cNvSpPr>
                <a:spLocks noChangeArrowheads="1"/>
              </p:cNvSpPr>
              <p:nvPr/>
            </p:nvSpPr>
            <p:spPr bwMode="auto">
              <a:xfrm>
                <a:off x="2905" y="2671"/>
                <a:ext cx="213" cy="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700" b="0" i="0" u="none" strike="noStrike" cap="none" normalizeH="0" baseline="0" smtClean="0">
                    <a:ln>
                      <a:noFill/>
                    </a:ln>
                    <a:solidFill>
                      <a:srgbClr val="124191"/>
                    </a:solidFill>
                    <a:effectLst/>
                    <a:latin typeface="Arial" pitchFamily="34" charset="0"/>
                    <a:cs typeface="Arial" pitchFamily="34" charset="0"/>
                  </a:rPr>
                  <a:t>Access </a:t>
                </a:r>
                <a:endParaRPr kumimoji="0" lang="fr-FR" alt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52" name="Rectangle 41"/>
              <p:cNvSpPr>
                <a:spLocks noChangeArrowheads="1"/>
              </p:cNvSpPr>
              <p:nvPr/>
            </p:nvSpPr>
            <p:spPr bwMode="auto">
              <a:xfrm>
                <a:off x="2826" y="2735"/>
                <a:ext cx="371" cy="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700" b="0" i="0" u="none" strike="noStrike" cap="none" normalizeH="0" baseline="0" smtClean="0">
                    <a:ln>
                      <a:noFill/>
                    </a:ln>
                    <a:solidFill>
                      <a:srgbClr val="124191"/>
                    </a:solidFill>
                    <a:effectLst/>
                    <a:latin typeface="Arial" pitchFamily="34" charset="0"/>
                    <a:cs typeface="Arial" pitchFamily="34" charset="0"/>
                  </a:rPr>
                  <a:t>Advertisement</a:t>
                </a:r>
                <a:endParaRPr kumimoji="0" lang="fr-FR" alt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53" name="Freeform 42"/>
              <p:cNvSpPr>
                <a:spLocks/>
              </p:cNvSpPr>
              <p:nvPr/>
            </p:nvSpPr>
            <p:spPr bwMode="auto">
              <a:xfrm>
                <a:off x="2728" y="2288"/>
                <a:ext cx="322" cy="331"/>
              </a:xfrm>
              <a:custGeom>
                <a:avLst/>
                <a:gdLst>
                  <a:gd name="T0" fmla="*/ 0 w 1040"/>
                  <a:gd name="T1" fmla="*/ 108 h 1072"/>
                  <a:gd name="T2" fmla="*/ 108 w 1040"/>
                  <a:gd name="T3" fmla="*/ 0 h 1072"/>
                  <a:gd name="T4" fmla="*/ 933 w 1040"/>
                  <a:gd name="T5" fmla="*/ 0 h 1072"/>
                  <a:gd name="T6" fmla="*/ 1040 w 1040"/>
                  <a:gd name="T7" fmla="*/ 108 h 1072"/>
                  <a:gd name="T8" fmla="*/ 1040 w 1040"/>
                  <a:gd name="T9" fmla="*/ 965 h 1072"/>
                  <a:gd name="T10" fmla="*/ 933 w 1040"/>
                  <a:gd name="T11" fmla="*/ 1072 h 1072"/>
                  <a:gd name="T12" fmla="*/ 108 w 1040"/>
                  <a:gd name="T13" fmla="*/ 1072 h 1072"/>
                  <a:gd name="T14" fmla="*/ 0 w 1040"/>
                  <a:gd name="T15" fmla="*/ 965 h 1072"/>
                  <a:gd name="T16" fmla="*/ 0 w 1040"/>
                  <a:gd name="T17" fmla="*/ 108 h 10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40" h="1072">
                    <a:moveTo>
                      <a:pt x="0" y="108"/>
                    </a:moveTo>
                    <a:cubicBezTo>
                      <a:pt x="0" y="49"/>
                      <a:pt x="49" y="0"/>
                      <a:pt x="108" y="0"/>
                    </a:cubicBezTo>
                    <a:lnTo>
                      <a:pt x="933" y="0"/>
                    </a:lnTo>
                    <a:cubicBezTo>
                      <a:pt x="992" y="0"/>
                      <a:pt x="1040" y="49"/>
                      <a:pt x="1040" y="108"/>
                    </a:cubicBezTo>
                    <a:lnTo>
                      <a:pt x="1040" y="965"/>
                    </a:lnTo>
                    <a:cubicBezTo>
                      <a:pt x="1040" y="1024"/>
                      <a:pt x="992" y="1072"/>
                      <a:pt x="933" y="1072"/>
                    </a:cubicBezTo>
                    <a:lnTo>
                      <a:pt x="108" y="1072"/>
                    </a:lnTo>
                    <a:cubicBezTo>
                      <a:pt x="49" y="1072"/>
                      <a:pt x="0" y="1024"/>
                      <a:pt x="0" y="965"/>
                    </a:cubicBezTo>
                    <a:lnTo>
                      <a:pt x="0" y="108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54" name="Freeform 43"/>
              <p:cNvSpPr>
                <a:spLocks/>
              </p:cNvSpPr>
              <p:nvPr/>
            </p:nvSpPr>
            <p:spPr bwMode="auto">
              <a:xfrm>
                <a:off x="2728" y="2288"/>
                <a:ext cx="322" cy="331"/>
              </a:xfrm>
              <a:custGeom>
                <a:avLst/>
                <a:gdLst>
                  <a:gd name="T0" fmla="*/ 0 w 1040"/>
                  <a:gd name="T1" fmla="*/ 108 h 1072"/>
                  <a:gd name="T2" fmla="*/ 108 w 1040"/>
                  <a:gd name="T3" fmla="*/ 0 h 1072"/>
                  <a:gd name="T4" fmla="*/ 933 w 1040"/>
                  <a:gd name="T5" fmla="*/ 0 h 1072"/>
                  <a:gd name="T6" fmla="*/ 1040 w 1040"/>
                  <a:gd name="T7" fmla="*/ 108 h 1072"/>
                  <a:gd name="T8" fmla="*/ 1040 w 1040"/>
                  <a:gd name="T9" fmla="*/ 965 h 1072"/>
                  <a:gd name="T10" fmla="*/ 933 w 1040"/>
                  <a:gd name="T11" fmla="*/ 1072 h 1072"/>
                  <a:gd name="T12" fmla="*/ 108 w 1040"/>
                  <a:gd name="T13" fmla="*/ 1072 h 1072"/>
                  <a:gd name="T14" fmla="*/ 0 w 1040"/>
                  <a:gd name="T15" fmla="*/ 965 h 1072"/>
                  <a:gd name="T16" fmla="*/ 0 w 1040"/>
                  <a:gd name="T17" fmla="*/ 108 h 10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40" h="1072">
                    <a:moveTo>
                      <a:pt x="0" y="108"/>
                    </a:moveTo>
                    <a:cubicBezTo>
                      <a:pt x="0" y="49"/>
                      <a:pt x="49" y="0"/>
                      <a:pt x="108" y="0"/>
                    </a:cubicBezTo>
                    <a:lnTo>
                      <a:pt x="933" y="0"/>
                    </a:lnTo>
                    <a:cubicBezTo>
                      <a:pt x="992" y="0"/>
                      <a:pt x="1040" y="49"/>
                      <a:pt x="1040" y="108"/>
                    </a:cubicBezTo>
                    <a:lnTo>
                      <a:pt x="1040" y="965"/>
                    </a:lnTo>
                    <a:cubicBezTo>
                      <a:pt x="1040" y="1024"/>
                      <a:pt x="992" y="1072"/>
                      <a:pt x="933" y="1072"/>
                    </a:cubicBezTo>
                    <a:lnTo>
                      <a:pt x="108" y="1072"/>
                    </a:lnTo>
                    <a:cubicBezTo>
                      <a:pt x="49" y="1072"/>
                      <a:pt x="0" y="1024"/>
                      <a:pt x="0" y="965"/>
                    </a:cubicBezTo>
                    <a:lnTo>
                      <a:pt x="0" y="108"/>
                    </a:lnTo>
                    <a:close/>
                  </a:path>
                </a:pathLst>
              </a:custGeom>
              <a:noFill/>
              <a:ln w="7938" cap="flat">
                <a:solidFill>
                  <a:srgbClr val="6E767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57" name="Rectangle 44"/>
              <p:cNvSpPr>
                <a:spLocks noChangeArrowheads="1"/>
              </p:cNvSpPr>
              <p:nvPr/>
            </p:nvSpPr>
            <p:spPr bwMode="auto">
              <a:xfrm>
                <a:off x="2821" y="2352"/>
                <a:ext cx="148" cy="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Non</a:t>
                </a:r>
                <a:endParaRPr kumimoji="0" lang="fr-FR" alt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58" name="Rectangle 45"/>
              <p:cNvSpPr>
                <a:spLocks noChangeArrowheads="1"/>
              </p:cNvSpPr>
              <p:nvPr/>
            </p:nvSpPr>
            <p:spPr bwMode="auto">
              <a:xfrm>
                <a:off x="2935" y="2352"/>
                <a:ext cx="49" cy="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</a:t>
                </a:r>
                <a:endParaRPr kumimoji="0" lang="fr-FR" alt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63" name="Rectangle 46"/>
              <p:cNvSpPr>
                <a:spLocks noChangeArrowheads="1"/>
              </p:cNvSpPr>
              <p:nvPr/>
            </p:nvSpPr>
            <p:spPr bwMode="auto">
              <a:xfrm>
                <a:off x="2771" y="2421"/>
                <a:ext cx="277" cy="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shareabl</a:t>
                </a:r>
                <a:endParaRPr kumimoji="0" lang="fr-FR" alt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64" name="Rectangle 47"/>
              <p:cNvSpPr>
                <a:spLocks noChangeArrowheads="1"/>
              </p:cNvSpPr>
              <p:nvPr/>
            </p:nvSpPr>
            <p:spPr bwMode="auto">
              <a:xfrm>
                <a:off x="2801" y="2489"/>
                <a:ext cx="64" cy="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fr-FR" alt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65" name="Rectangle 48"/>
              <p:cNvSpPr>
                <a:spLocks noChangeArrowheads="1"/>
              </p:cNvSpPr>
              <p:nvPr/>
            </p:nvSpPr>
            <p:spPr bwMode="auto">
              <a:xfrm>
                <a:off x="2850" y="2489"/>
                <a:ext cx="159" cy="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area</a:t>
                </a:r>
                <a:endParaRPr kumimoji="0" lang="fr-FR" alt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66" name="Freeform 49"/>
              <p:cNvSpPr>
                <a:spLocks/>
              </p:cNvSpPr>
              <p:nvPr/>
            </p:nvSpPr>
            <p:spPr bwMode="auto">
              <a:xfrm>
                <a:off x="3090" y="2288"/>
                <a:ext cx="321" cy="331"/>
              </a:xfrm>
              <a:custGeom>
                <a:avLst/>
                <a:gdLst>
                  <a:gd name="T0" fmla="*/ 0 w 1040"/>
                  <a:gd name="T1" fmla="*/ 108 h 1072"/>
                  <a:gd name="T2" fmla="*/ 108 w 1040"/>
                  <a:gd name="T3" fmla="*/ 0 h 1072"/>
                  <a:gd name="T4" fmla="*/ 933 w 1040"/>
                  <a:gd name="T5" fmla="*/ 0 h 1072"/>
                  <a:gd name="T6" fmla="*/ 1040 w 1040"/>
                  <a:gd name="T7" fmla="*/ 108 h 1072"/>
                  <a:gd name="T8" fmla="*/ 1040 w 1040"/>
                  <a:gd name="T9" fmla="*/ 965 h 1072"/>
                  <a:gd name="T10" fmla="*/ 933 w 1040"/>
                  <a:gd name="T11" fmla="*/ 1072 h 1072"/>
                  <a:gd name="T12" fmla="*/ 108 w 1040"/>
                  <a:gd name="T13" fmla="*/ 1072 h 1072"/>
                  <a:gd name="T14" fmla="*/ 0 w 1040"/>
                  <a:gd name="T15" fmla="*/ 965 h 1072"/>
                  <a:gd name="T16" fmla="*/ 0 w 1040"/>
                  <a:gd name="T17" fmla="*/ 108 h 10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40" h="1072">
                    <a:moveTo>
                      <a:pt x="0" y="108"/>
                    </a:moveTo>
                    <a:cubicBezTo>
                      <a:pt x="0" y="49"/>
                      <a:pt x="49" y="0"/>
                      <a:pt x="108" y="0"/>
                    </a:cubicBezTo>
                    <a:lnTo>
                      <a:pt x="933" y="0"/>
                    </a:lnTo>
                    <a:cubicBezTo>
                      <a:pt x="992" y="0"/>
                      <a:pt x="1040" y="49"/>
                      <a:pt x="1040" y="108"/>
                    </a:cubicBezTo>
                    <a:lnTo>
                      <a:pt x="1040" y="965"/>
                    </a:lnTo>
                    <a:cubicBezTo>
                      <a:pt x="1040" y="1024"/>
                      <a:pt x="992" y="1072"/>
                      <a:pt x="933" y="1072"/>
                    </a:cubicBezTo>
                    <a:lnTo>
                      <a:pt x="108" y="1072"/>
                    </a:lnTo>
                    <a:cubicBezTo>
                      <a:pt x="49" y="1072"/>
                      <a:pt x="0" y="1024"/>
                      <a:pt x="0" y="965"/>
                    </a:cubicBezTo>
                    <a:lnTo>
                      <a:pt x="0" y="108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67" name="Freeform 50"/>
              <p:cNvSpPr>
                <a:spLocks/>
              </p:cNvSpPr>
              <p:nvPr/>
            </p:nvSpPr>
            <p:spPr bwMode="auto">
              <a:xfrm>
                <a:off x="3089" y="2288"/>
                <a:ext cx="322" cy="331"/>
              </a:xfrm>
              <a:custGeom>
                <a:avLst/>
                <a:gdLst>
                  <a:gd name="T0" fmla="*/ 0 w 1040"/>
                  <a:gd name="T1" fmla="*/ 108 h 1072"/>
                  <a:gd name="T2" fmla="*/ 108 w 1040"/>
                  <a:gd name="T3" fmla="*/ 0 h 1072"/>
                  <a:gd name="T4" fmla="*/ 933 w 1040"/>
                  <a:gd name="T5" fmla="*/ 0 h 1072"/>
                  <a:gd name="T6" fmla="*/ 1040 w 1040"/>
                  <a:gd name="T7" fmla="*/ 108 h 1072"/>
                  <a:gd name="T8" fmla="*/ 1040 w 1040"/>
                  <a:gd name="T9" fmla="*/ 965 h 1072"/>
                  <a:gd name="T10" fmla="*/ 933 w 1040"/>
                  <a:gd name="T11" fmla="*/ 1072 h 1072"/>
                  <a:gd name="T12" fmla="*/ 108 w 1040"/>
                  <a:gd name="T13" fmla="*/ 1072 h 1072"/>
                  <a:gd name="T14" fmla="*/ 0 w 1040"/>
                  <a:gd name="T15" fmla="*/ 965 h 1072"/>
                  <a:gd name="T16" fmla="*/ 0 w 1040"/>
                  <a:gd name="T17" fmla="*/ 108 h 10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40" h="1072">
                    <a:moveTo>
                      <a:pt x="0" y="108"/>
                    </a:moveTo>
                    <a:cubicBezTo>
                      <a:pt x="0" y="49"/>
                      <a:pt x="49" y="0"/>
                      <a:pt x="108" y="0"/>
                    </a:cubicBezTo>
                    <a:lnTo>
                      <a:pt x="933" y="0"/>
                    </a:lnTo>
                    <a:cubicBezTo>
                      <a:pt x="992" y="0"/>
                      <a:pt x="1040" y="49"/>
                      <a:pt x="1040" y="108"/>
                    </a:cubicBezTo>
                    <a:lnTo>
                      <a:pt x="1040" y="965"/>
                    </a:lnTo>
                    <a:cubicBezTo>
                      <a:pt x="1040" y="1024"/>
                      <a:pt x="992" y="1072"/>
                      <a:pt x="933" y="1072"/>
                    </a:cubicBezTo>
                    <a:lnTo>
                      <a:pt x="108" y="1072"/>
                    </a:lnTo>
                    <a:cubicBezTo>
                      <a:pt x="49" y="1072"/>
                      <a:pt x="0" y="1024"/>
                      <a:pt x="0" y="965"/>
                    </a:cubicBezTo>
                    <a:lnTo>
                      <a:pt x="0" y="108"/>
                    </a:lnTo>
                    <a:close/>
                  </a:path>
                </a:pathLst>
              </a:custGeom>
              <a:noFill/>
              <a:ln w="7938" cap="flat">
                <a:solidFill>
                  <a:srgbClr val="6E767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68" name="Rectangle 51"/>
              <p:cNvSpPr>
                <a:spLocks noChangeArrowheads="1"/>
              </p:cNvSpPr>
              <p:nvPr/>
            </p:nvSpPr>
            <p:spPr bwMode="auto">
              <a:xfrm>
                <a:off x="3136" y="2388"/>
                <a:ext cx="75" cy="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</a:t>
                </a:r>
                <a:endParaRPr kumimoji="0" lang="fr-FR" alt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69" name="Rectangle 52"/>
              <p:cNvSpPr>
                <a:spLocks noChangeArrowheads="1"/>
              </p:cNvSpPr>
              <p:nvPr/>
            </p:nvSpPr>
            <p:spPr bwMode="auto">
              <a:xfrm>
                <a:off x="3176" y="2388"/>
                <a:ext cx="233" cy="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hareab</a:t>
                </a:r>
                <a:endParaRPr kumimoji="0" lang="fr-FR" alt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70" name="Rectangle 53"/>
              <p:cNvSpPr>
                <a:spLocks noChangeArrowheads="1"/>
              </p:cNvSpPr>
              <p:nvPr/>
            </p:nvSpPr>
            <p:spPr bwMode="auto">
              <a:xfrm>
                <a:off x="3156" y="2456"/>
                <a:ext cx="79" cy="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le</a:t>
                </a:r>
                <a:endParaRPr kumimoji="0" lang="fr-FR" alt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71" name="Rectangle 54"/>
              <p:cNvSpPr>
                <a:spLocks noChangeArrowheads="1"/>
              </p:cNvSpPr>
              <p:nvPr/>
            </p:nvSpPr>
            <p:spPr bwMode="auto">
              <a:xfrm>
                <a:off x="3220" y="2456"/>
                <a:ext cx="159" cy="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area</a:t>
                </a:r>
                <a:endParaRPr kumimoji="0" lang="fr-FR" alt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72" name="Freeform 55"/>
              <p:cNvSpPr>
                <a:spLocks/>
              </p:cNvSpPr>
              <p:nvPr/>
            </p:nvSpPr>
            <p:spPr bwMode="auto">
              <a:xfrm>
                <a:off x="1317" y="2273"/>
                <a:ext cx="733" cy="634"/>
              </a:xfrm>
              <a:custGeom>
                <a:avLst/>
                <a:gdLst>
                  <a:gd name="T0" fmla="*/ 0 w 2368"/>
                  <a:gd name="T1" fmla="*/ 342 h 2048"/>
                  <a:gd name="T2" fmla="*/ 342 w 2368"/>
                  <a:gd name="T3" fmla="*/ 0 h 2048"/>
                  <a:gd name="T4" fmla="*/ 2027 w 2368"/>
                  <a:gd name="T5" fmla="*/ 0 h 2048"/>
                  <a:gd name="T6" fmla="*/ 2368 w 2368"/>
                  <a:gd name="T7" fmla="*/ 342 h 2048"/>
                  <a:gd name="T8" fmla="*/ 2368 w 2368"/>
                  <a:gd name="T9" fmla="*/ 1707 h 2048"/>
                  <a:gd name="T10" fmla="*/ 2027 w 2368"/>
                  <a:gd name="T11" fmla="*/ 2048 h 2048"/>
                  <a:gd name="T12" fmla="*/ 342 w 2368"/>
                  <a:gd name="T13" fmla="*/ 2048 h 2048"/>
                  <a:gd name="T14" fmla="*/ 0 w 2368"/>
                  <a:gd name="T15" fmla="*/ 1707 h 2048"/>
                  <a:gd name="T16" fmla="*/ 0 w 2368"/>
                  <a:gd name="T17" fmla="*/ 342 h 20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68" h="2048">
                    <a:moveTo>
                      <a:pt x="0" y="342"/>
                    </a:moveTo>
                    <a:cubicBezTo>
                      <a:pt x="0" y="153"/>
                      <a:pt x="153" y="0"/>
                      <a:pt x="342" y="0"/>
                    </a:cubicBezTo>
                    <a:lnTo>
                      <a:pt x="2027" y="0"/>
                    </a:lnTo>
                    <a:cubicBezTo>
                      <a:pt x="2216" y="0"/>
                      <a:pt x="2368" y="153"/>
                      <a:pt x="2368" y="342"/>
                    </a:cubicBezTo>
                    <a:lnTo>
                      <a:pt x="2368" y="1707"/>
                    </a:lnTo>
                    <a:cubicBezTo>
                      <a:pt x="2368" y="1896"/>
                      <a:pt x="2216" y="2048"/>
                      <a:pt x="2027" y="2048"/>
                    </a:cubicBezTo>
                    <a:lnTo>
                      <a:pt x="342" y="2048"/>
                    </a:lnTo>
                    <a:cubicBezTo>
                      <a:pt x="153" y="2048"/>
                      <a:pt x="0" y="1896"/>
                      <a:pt x="0" y="1707"/>
                    </a:cubicBezTo>
                    <a:lnTo>
                      <a:pt x="0" y="342"/>
                    </a:lnTo>
                    <a:close/>
                  </a:path>
                </a:pathLst>
              </a:custGeom>
              <a:solidFill>
                <a:srgbClr val="D1E0F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73" name="Freeform 56"/>
              <p:cNvSpPr>
                <a:spLocks/>
              </p:cNvSpPr>
              <p:nvPr/>
            </p:nvSpPr>
            <p:spPr bwMode="auto">
              <a:xfrm>
                <a:off x="1317" y="2273"/>
                <a:ext cx="733" cy="633"/>
              </a:xfrm>
              <a:custGeom>
                <a:avLst/>
                <a:gdLst>
                  <a:gd name="T0" fmla="*/ 0 w 2368"/>
                  <a:gd name="T1" fmla="*/ 342 h 2048"/>
                  <a:gd name="T2" fmla="*/ 342 w 2368"/>
                  <a:gd name="T3" fmla="*/ 0 h 2048"/>
                  <a:gd name="T4" fmla="*/ 2027 w 2368"/>
                  <a:gd name="T5" fmla="*/ 0 h 2048"/>
                  <a:gd name="T6" fmla="*/ 2368 w 2368"/>
                  <a:gd name="T7" fmla="*/ 342 h 2048"/>
                  <a:gd name="T8" fmla="*/ 2368 w 2368"/>
                  <a:gd name="T9" fmla="*/ 1707 h 2048"/>
                  <a:gd name="T10" fmla="*/ 2027 w 2368"/>
                  <a:gd name="T11" fmla="*/ 2048 h 2048"/>
                  <a:gd name="T12" fmla="*/ 342 w 2368"/>
                  <a:gd name="T13" fmla="*/ 2048 h 2048"/>
                  <a:gd name="T14" fmla="*/ 0 w 2368"/>
                  <a:gd name="T15" fmla="*/ 1707 h 2048"/>
                  <a:gd name="T16" fmla="*/ 0 w 2368"/>
                  <a:gd name="T17" fmla="*/ 342 h 20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68" h="2048">
                    <a:moveTo>
                      <a:pt x="0" y="342"/>
                    </a:moveTo>
                    <a:cubicBezTo>
                      <a:pt x="0" y="153"/>
                      <a:pt x="153" y="0"/>
                      <a:pt x="342" y="0"/>
                    </a:cubicBezTo>
                    <a:lnTo>
                      <a:pt x="2027" y="0"/>
                    </a:lnTo>
                    <a:cubicBezTo>
                      <a:pt x="2216" y="0"/>
                      <a:pt x="2368" y="153"/>
                      <a:pt x="2368" y="342"/>
                    </a:cubicBezTo>
                    <a:lnTo>
                      <a:pt x="2368" y="1707"/>
                    </a:lnTo>
                    <a:cubicBezTo>
                      <a:pt x="2368" y="1896"/>
                      <a:pt x="2216" y="2048"/>
                      <a:pt x="2027" y="2048"/>
                    </a:cubicBezTo>
                    <a:lnTo>
                      <a:pt x="342" y="2048"/>
                    </a:lnTo>
                    <a:cubicBezTo>
                      <a:pt x="153" y="2048"/>
                      <a:pt x="0" y="1896"/>
                      <a:pt x="0" y="1707"/>
                    </a:cubicBezTo>
                    <a:lnTo>
                      <a:pt x="0" y="342"/>
                    </a:lnTo>
                    <a:close/>
                  </a:path>
                </a:pathLst>
              </a:custGeom>
              <a:noFill/>
              <a:ln w="23813" cap="flat">
                <a:solidFill>
                  <a:srgbClr val="092048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pic>
            <p:nvPicPr>
              <p:cNvPr id="2105" name="Picture 57"/>
              <p:cNvPicPr>
                <a:picLocks noChangeAspect="1" noChangeArrowheads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37" y="2689"/>
                <a:ext cx="554" cy="1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106" name="Picture 58"/>
              <p:cNvPicPr>
                <a:picLocks noChangeAspect="1" noChangeArrowheads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37" y="2689"/>
                <a:ext cx="554" cy="1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107" name="Picture 59"/>
              <p:cNvPicPr>
                <a:picLocks noChangeAspect="1" noChangeArrowheads="1"/>
              </p:cNvPicPr>
              <p:nvPr/>
            </p:nvPicPr>
            <p:blipFill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67" y="2664"/>
                <a:ext cx="485" cy="2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108" name="Picture 60"/>
              <p:cNvPicPr>
                <a:picLocks noChangeAspect="1" noChangeArrowheads="1"/>
              </p:cNvPicPr>
              <p:nvPr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67" y="2664"/>
                <a:ext cx="485" cy="2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074" name="Freeform 61"/>
              <p:cNvSpPr>
                <a:spLocks/>
              </p:cNvSpPr>
              <p:nvPr/>
            </p:nvSpPr>
            <p:spPr bwMode="auto">
              <a:xfrm>
                <a:off x="1367" y="2708"/>
                <a:ext cx="490" cy="124"/>
              </a:xfrm>
              <a:custGeom>
                <a:avLst/>
                <a:gdLst>
                  <a:gd name="T0" fmla="*/ 0 w 1584"/>
                  <a:gd name="T1" fmla="*/ 24 h 400"/>
                  <a:gd name="T2" fmla="*/ 24 w 1584"/>
                  <a:gd name="T3" fmla="*/ 0 h 400"/>
                  <a:gd name="T4" fmla="*/ 1561 w 1584"/>
                  <a:gd name="T5" fmla="*/ 0 h 400"/>
                  <a:gd name="T6" fmla="*/ 1584 w 1584"/>
                  <a:gd name="T7" fmla="*/ 24 h 400"/>
                  <a:gd name="T8" fmla="*/ 1584 w 1584"/>
                  <a:gd name="T9" fmla="*/ 377 h 400"/>
                  <a:gd name="T10" fmla="*/ 1561 w 1584"/>
                  <a:gd name="T11" fmla="*/ 400 h 400"/>
                  <a:gd name="T12" fmla="*/ 24 w 1584"/>
                  <a:gd name="T13" fmla="*/ 400 h 400"/>
                  <a:gd name="T14" fmla="*/ 0 w 1584"/>
                  <a:gd name="T15" fmla="*/ 377 h 400"/>
                  <a:gd name="T16" fmla="*/ 0 w 1584"/>
                  <a:gd name="T17" fmla="*/ 24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84" h="400">
                    <a:moveTo>
                      <a:pt x="0" y="24"/>
                    </a:moveTo>
                    <a:cubicBezTo>
                      <a:pt x="0" y="11"/>
                      <a:pt x="11" y="0"/>
                      <a:pt x="24" y="0"/>
                    </a:cubicBezTo>
                    <a:lnTo>
                      <a:pt x="1561" y="0"/>
                    </a:lnTo>
                    <a:cubicBezTo>
                      <a:pt x="1574" y="0"/>
                      <a:pt x="1584" y="11"/>
                      <a:pt x="1584" y="24"/>
                    </a:cubicBezTo>
                    <a:lnTo>
                      <a:pt x="1584" y="377"/>
                    </a:lnTo>
                    <a:cubicBezTo>
                      <a:pt x="1584" y="390"/>
                      <a:pt x="1574" y="400"/>
                      <a:pt x="1561" y="400"/>
                    </a:cubicBezTo>
                    <a:lnTo>
                      <a:pt x="24" y="400"/>
                    </a:lnTo>
                    <a:cubicBezTo>
                      <a:pt x="11" y="400"/>
                      <a:pt x="0" y="390"/>
                      <a:pt x="0" y="377"/>
                    </a:cubicBez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75" name="Freeform 62"/>
              <p:cNvSpPr>
                <a:spLocks/>
              </p:cNvSpPr>
              <p:nvPr/>
            </p:nvSpPr>
            <p:spPr bwMode="auto">
              <a:xfrm>
                <a:off x="1367" y="2708"/>
                <a:ext cx="490" cy="124"/>
              </a:xfrm>
              <a:custGeom>
                <a:avLst/>
                <a:gdLst>
                  <a:gd name="T0" fmla="*/ 0 w 1584"/>
                  <a:gd name="T1" fmla="*/ 24 h 400"/>
                  <a:gd name="T2" fmla="*/ 24 w 1584"/>
                  <a:gd name="T3" fmla="*/ 0 h 400"/>
                  <a:gd name="T4" fmla="*/ 1561 w 1584"/>
                  <a:gd name="T5" fmla="*/ 0 h 400"/>
                  <a:gd name="T6" fmla="*/ 1584 w 1584"/>
                  <a:gd name="T7" fmla="*/ 24 h 400"/>
                  <a:gd name="T8" fmla="*/ 1584 w 1584"/>
                  <a:gd name="T9" fmla="*/ 377 h 400"/>
                  <a:gd name="T10" fmla="*/ 1561 w 1584"/>
                  <a:gd name="T11" fmla="*/ 400 h 400"/>
                  <a:gd name="T12" fmla="*/ 24 w 1584"/>
                  <a:gd name="T13" fmla="*/ 400 h 400"/>
                  <a:gd name="T14" fmla="*/ 0 w 1584"/>
                  <a:gd name="T15" fmla="*/ 377 h 400"/>
                  <a:gd name="T16" fmla="*/ 0 w 1584"/>
                  <a:gd name="T17" fmla="*/ 24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84" h="400">
                    <a:moveTo>
                      <a:pt x="0" y="24"/>
                    </a:moveTo>
                    <a:cubicBezTo>
                      <a:pt x="0" y="11"/>
                      <a:pt x="11" y="0"/>
                      <a:pt x="24" y="0"/>
                    </a:cubicBezTo>
                    <a:lnTo>
                      <a:pt x="1561" y="0"/>
                    </a:lnTo>
                    <a:cubicBezTo>
                      <a:pt x="1574" y="0"/>
                      <a:pt x="1584" y="11"/>
                      <a:pt x="1584" y="24"/>
                    </a:cubicBezTo>
                    <a:lnTo>
                      <a:pt x="1584" y="377"/>
                    </a:lnTo>
                    <a:cubicBezTo>
                      <a:pt x="1584" y="390"/>
                      <a:pt x="1574" y="400"/>
                      <a:pt x="1561" y="400"/>
                    </a:cubicBezTo>
                    <a:lnTo>
                      <a:pt x="24" y="400"/>
                    </a:lnTo>
                    <a:cubicBezTo>
                      <a:pt x="11" y="400"/>
                      <a:pt x="0" y="390"/>
                      <a:pt x="0" y="377"/>
                    </a:cubicBezTo>
                    <a:lnTo>
                      <a:pt x="0" y="24"/>
                    </a:lnTo>
                    <a:close/>
                  </a:path>
                </a:pathLst>
              </a:custGeom>
              <a:noFill/>
              <a:ln w="7938" cap="flat">
                <a:solidFill>
                  <a:srgbClr val="092048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76" name="Rectangle 63"/>
              <p:cNvSpPr>
                <a:spLocks noChangeArrowheads="1"/>
              </p:cNvSpPr>
              <p:nvPr/>
            </p:nvSpPr>
            <p:spPr bwMode="auto">
              <a:xfrm>
                <a:off x="1428" y="2706"/>
                <a:ext cx="391" cy="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700" b="0" i="0" u="none" strike="noStrike" cap="none" normalizeH="0" baseline="0" smtClean="0">
                    <a:ln>
                      <a:noFill/>
                    </a:ln>
                    <a:solidFill>
                      <a:srgbClr val="124191"/>
                    </a:solidFill>
                    <a:effectLst/>
                    <a:latin typeface="Arial" pitchFamily="34" charset="0"/>
                    <a:cs typeface="Arial" pitchFamily="34" charset="0"/>
                  </a:rPr>
                  <a:t>Neighbourhood</a:t>
                </a:r>
                <a:endParaRPr kumimoji="0" lang="fr-FR" alt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77" name="Rectangle 64"/>
              <p:cNvSpPr>
                <a:spLocks noChangeArrowheads="1"/>
              </p:cNvSpPr>
              <p:nvPr/>
            </p:nvSpPr>
            <p:spPr bwMode="auto">
              <a:xfrm>
                <a:off x="1492" y="2770"/>
                <a:ext cx="228" cy="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700" b="0" i="0" u="none" strike="noStrike" cap="none" normalizeH="0" baseline="0" smtClean="0">
                    <a:ln>
                      <a:noFill/>
                    </a:ln>
                    <a:solidFill>
                      <a:srgbClr val="124191"/>
                    </a:solidFill>
                    <a:effectLst/>
                    <a:latin typeface="Arial" pitchFamily="34" charset="0"/>
                    <a:cs typeface="Arial" pitchFamily="34" charset="0"/>
                  </a:rPr>
                  <a:t>discover</a:t>
                </a:r>
                <a:endParaRPr kumimoji="0" lang="fr-FR" alt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78" name="Rectangle 65"/>
              <p:cNvSpPr>
                <a:spLocks noChangeArrowheads="1"/>
              </p:cNvSpPr>
              <p:nvPr/>
            </p:nvSpPr>
            <p:spPr bwMode="auto">
              <a:xfrm>
                <a:off x="1700" y="2770"/>
                <a:ext cx="50" cy="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700" b="0" i="0" u="none" strike="noStrike" cap="none" normalizeH="0" baseline="0" smtClean="0">
                    <a:ln>
                      <a:noFill/>
                    </a:ln>
                    <a:solidFill>
                      <a:srgbClr val="124191"/>
                    </a:solidFill>
                    <a:effectLst/>
                    <a:latin typeface="Arial" pitchFamily="34" charset="0"/>
                    <a:cs typeface="Arial" pitchFamily="34" charset="0"/>
                  </a:rPr>
                  <a:t>y</a:t>
                </a:r>
                <a:endParaRPr kumimoji="0" lang="fr-FR" alt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79" name="Freeform 66"/>
              <p:cNvSpPr>
                <a:spLocks/>
              </p:cNvSpPr>
              <p:nvPr/>
            </p:nvSpPr>
            <p:spPr bwMode="auto">
              <a:xfrm>
                <a:off x="1273" y="2243"/>
                <a:ext cx="737" cy="634"/>
              </a:xfrm>
              <a:custGeom>
                <a:avLst/>
                <a:gdLst>
                  <a:gd name="T0" fmla="*/ 0 w 2384"/>
                  <a:gd name="T1" fmla="*/ 342 h 2048"/>
                  <a:gd name="T2" fmla="*/ 342 w 2384"/>
                  <a:gd name="T3" fmla="*/ 0 h 2048"/>
                  <a:gd name="T4" fmla="*/ 2043 w 2384"/>
                  <a:gd name="T5" fmla="*/ 0 h 2048"/>
                  <a:gd name="T6" fmla="*/ 2384 w 2384"/>
                  <a:gd name="T7" fmla="*/ 342 h 2048"/>
                  <a:gd name="T8" fmla="*/ 2384 w 2384"/>
                  <a:gd name="T9" fmla="*/ 1707 h 2048"/>
                  <a:gd name="T10" fmla="*/ 2043 w 2384"/>
                  <a:gd name="T11" fmla="*/ 2048 h 2048"/>
                  <a:gd name="T12" fmla="*/ 342 w 2384"/>
                  <a:gd name="T13" fmla="*/ 2048 h 2048"/>
                  <a:gd name="T14" fmla="*/ 0 w 2384"/>
                  <a:gd name="T15" fmla="*/ 1707 h 2048"/>
                  <a:gd name="T16" fmla="*/ 0 w 2384"/>
                  <a:gd name="T17" fmla="*/ 342 h 20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84" h="2048">
                    <a:moveTo>
                      <a:pt x="0" y="342"/>
                    </a:moveTo>
                    <a:cubicBezTo>
                      <a:pt x="0" y="153"/>
                      <a:pt x="153" y="0"/>
                      <a:pt x="342" y="0"/>
                    </a:cubicBezTo>
                    <a:lnTo>
                      <a:pt x="2043" y="0"/>
                    </a:lnTo>
                    <a:cubicBezTo>
                      <a:pt x="2232" y="0"/>
                      <a:pt x="2384" y="153"/>
                      <a:pt x="2384" y="342"/>
                    </a:cubicBezTo>
                    <a:lnTo>
                      <a:pt x="2384" y="1707"/>
                    </a:lnTo>
                    <a:cubicBezTo>
                      <a:pt x="2384" y="1896"/>
                      <a:pt x="2232" y="2048"/>
                      <a:pt x="2043" y="2048"/>
                    </a:cubicBezTo>
                    <a:lnTo>
                      <a:pt x="342" y="2048"/>
                    </a:lnTo>
                    <a:cubicBezTo>
                      <a:pt x="153" y="2048"/>
                      <a:pt x="0" y="1896"/>
                      <a:pt x="0" y="1707"/>
                    </a:cubicBezTo>
                    <a:lnTo>
                      <a:pt x="0" y="342"/>
                    </a:lnTo>
                    <a:close/>
                  </a:path>
                </a:pathLst>
              </a:custGeom>
              <a:solidFill>
                <a:srgbClr val="D1E0F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04" name="Freeform 67"/>
              <p:cNvSpPr>
                <a:spLocks/>
              </p:cNvSpPr>
              <p:nvPr/>
            </p:nvSpPr>
            <p:spPr bwMode="auto">
              <a:xfrm>
                <a:off x="1273" y="2243"/>
                <a:ext cx="737" cy="634"/>
              </a:xfrm>
              <a:custGeom>
                <a:avLst/>
                <a:gdLst>
                  <a:gd name="T0" fmla="*/ 0 w 2384"/>
                  <a:gd name="T1" fmla="*/ 342 h 2048"/>
                  <a:gd name="T2" fmla="*/ 342 w 2384"/>
                  <a:gd name="T3" fmla="*/ 0 h 2048"/>
                  <a:gd name="T4" fmla="*/ 2043 w 2384"/>
                  <a:gd name="T5" fmla="*/ 0 h 2048"/>
                  <a:gd name="T6" fmla="*/ 2384 w 2384"/>
                  <a:gd name="T7" fmla="*/ 342 h 2048"/>
                  <a:gd name="T8" fmla="*/ 2384 w 2384"/>
                  <a:gd name="T9" fmla="*/ 1707 h 2048"/>
                  <a:gd name="T10" fmla="*/ 2043 w 2384"/>
                  <a:gd name="T11" fmla="*/ 2048 h 2048"/>
                  <a:gd name="T12" fmla="*/ 342 w 2384"/>
                  <a:gd name="T13" fmla="*/ 2048 h 2048"/>
                  <a:gd name="T14" fmla="*/ 0 w 2384"/>
                  <a:gd name="T15" fmla="*/ 1707 h 2048"/>
                  <a:gd name="T16" fmla="*/ 0 w 2384"/>
                  <a:gd name="T17" fmla="*/ 342 h 20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84" h="2048">
                    <a:moveTo>
                      <a:pt x="0" y="342"/>
                    </a:moveTo>
                    <a:cubicBezTo>
                      <a:pt x="0" y="153"/>
                      <a:pt x="153" y="0"/>
                      <a:pt x="342" y="0"/>
                    </a:cubicBezTo>
                    <a:lnTo>
                      <a:pt x="2043" y="0"/>
                    </a:lnTo>
                    <a:cubicBezTo>
                      <a:pt x="2232" y="0"/>
                      <a:pt x="2384" y="153"/>
                      <a:pt x="2384" y="342"/>
                    </a:cubicBezTo>
                    <a:lnTo>
                      <a:pt x="2384" y="1707"/>
                    </a:lnTo>
                    <a:cubicBezTo>
                      <a:pt x="2384" y="1896"/>
                      <a:pt x="2232" y="2048"/>
                      <a:pt x="2043" y="2048"/>
                    </a:cubicBezTo>
                    <a:lnTo>
                      <a:pt x="342" y="2048"/>
                    </a:lnTo>
                    <a:cubicBezTo>
                      <a:pt x="153" y="2048"/>
                      <a:pt x="0" y="1896"/>
                      <a:pt x="0" y="1707"/>
                    </a:cubicBezTo>
                    <a:lnTo>
                      <a:pt x="0" y="342"/>
                    </a:lnTo>
                    <a:close/>
                  </a:path>
                </a:pathLst>
              </a:custGeom>
              <a:noFill/>
              <a:ln w="23813" cap="flat">
                <a:solidFill>
                  <a:srgbClr val="092048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pic>
            <p:nvPicPr>
              <p:cNvPr id="2116" name="Picture 68"/>
              <p:cNvPicPr>
                <a:picLocks noChangeAspect="1" noChangeArrowheads="1"/>
              </p:cNvPicPr>
              <p:nvPr/>
            </p:nvPicPr>
            <p:blipFill>
              <a:blip r:embed="rId1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92" y="2659"/>
                <a:ext cx="555" cy="1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117" name="Picture 69"/>
              <p:cNvPicPr>
                <a:picLocks noChangeAspect="1" noChangeArrowheads="1"/>
              </p:cNvPicPr>
              <p:nvPr/>
            </p:nvPicPr>
            <p:blipFill>
              <a:blip r:embed="rId1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92" y="2659"/>
                <a:ext cx="555" cy="1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118" name="Picture 70"/>
              <p:cNvPicPr>
                <a:picLocks noChangeAspect="1" noChangeArrowheads="1"/>
              </p:cNvPicPr>
              <p:nvPr/>
            </p:nvPicPr>
            <p:blipFill>
              <a:blip r:embed="rId1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22" y="2639"/>
                <a:ext cx="485" cy="2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119" name="Picture 71"/>
              <p:cNvPicPr>
                <a:picLocks noChangeAspect="1" noChangeArrowheads="1"/>
              </p:cNvPicPr>
              <p:nvPr/>
            </p:nvPicPr>
            <p:blipFill>
              <a:blip r:embed="rId1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22" y="2639"/>
                <a:ext cx="485" cy="2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305" name="Freeform 72"/>
              <p:cNvSpPr>
                <a:spLocks/>
              </p:cNvSpPr>
              <p:nvPr/>
            </p:nvSpPr>
            <p:spPr bwMode="auto">
              <a:xfrm>
                <a:off x="1322" y="2679"/>
                <a:ext cx="490" cy="124"/>
              </a:xfrm>
              <a:custGeom>
                <a:avLst/>
                <a:gdLst>
                  <a:gd name="T0" fmla="*/ 0 w 1584"/>
                  <a:gd name="T1" fmla="*/ 24 h 400"/>
                  <a:gd name="T2" fmla="*/ 24 w 1584"/>
                  <a:gd name="T3" fmla="*/ 0 h 400"/>
                  <a:gd name="T4" fmla="*/ 1561 w 1584"/>
                  <a:gd name="T5" fmla="*/ 0 h 400"/>
                  <a:gd name="T6" fmla="*/ 1584 w 1584"/>
                  <a:gd name="T7" fmla="*/ 24 h 400"/>
                  <a:gd name="T8" fmla="*/ 1584 w 1584"/>
                  <a:gd name="T9" fmla="*/ 377 h 400"/>
                  <a:gd name="T10" fmla="*/ 1561 w 1584"/>
                  <a:gd name="T11" fmla="*/ 400 h 400"/>
                  <a:gd name="T12" fmla="*/ 24 w 1584"/>
                  <a:gd name="T13" fmla="*/ 400 h 400"/>
                  <a:gd name="T14" fmla="*/ 0 w 1584"/>
                  <a:gd name="T15" fmla="*/ 377 h 400"/>
                  <a:gd name="T16" fmla="*/ 0 w 1584"/>
                  <a:gd name="T17" fmla="*/ 24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84" h="400">
                    <a:moveTo>
                      <a:pt x="0" y="24"/>
                    </a:moveTo>
                    <a:cubicBezTo>
                      <a:pt x="0" y="11"/>
                      <a:pt x="11" y="0"/>
                      <a:pt x="24" y="0"/>
                    </a:cubicBezTo>
                    <a:lnTo>
                      <a:pt x="1561" y="0"/>
                    </a:lnTo>
                    <a:cubicBezTo>
                      <a:pt x="1574" y="0"/>
                      <a:pt x="1584" y="11"/>
                      <a:pt x="1584" y="24"/>
                    </a:cubicBezTo>
                    <a:lnTo>
                      <a:pt x="1584" y="377"/>
                    </a:lnTo>
                    <a:cubicBezTo>
                      <a:pt x="1584" y="390"/>
                      <a:pt x="1574" y="400"/>
                      <a:pt x="1561" y="400"/>
                    </a:cubicBezTo>
                    <a:lnTo>
                      <a:pt x="24" y="400"/>
                    </a:lnTo>
                    <a:cubicBezTo>
                      <a:pt x="11" y="400"/>
                      <a:pt x="0" y="390"/>
                      <a:pt x="0" y="377"/>
                    </a:cubicBez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11" name="Freeform 73"/>
              <p:cNvSpPr>
                <a:spLocks/>
              </p:cNvSpPr>
              <p:nvPr/>
            </p:nvSpPr>
            <p:spPr bwMode="auto">
              <a:xfrm>
                <a:off x="1322" y="2679"/>
                <a:ext cx="490" cy="124"/>
              </a:xfrm>
              <a:custGeom>
                <a:avLst/>
                <a:gdLst>
                  <a:gd name="T0" fmla="*/ 0 w 1584"/>
                  <a:gd name="T1" fmla="*/ 24 h 400"/>
                  <a:gd name="T2" fmla="*/ 24 w 1584"/>
                  <a:gd name="T3" fmla="*/ 0 h 400"/>
                  <a:gd name="T4" fmla="*/ 1561 w 1584"/>
                  <a:gd name="T5" fmla="*/ 0 h 400"/>
                  <a:gd name="T6" fmla="*/ 1584 w 1584"/>
                  <a:gd name="T7" fmla="*/ 24 h 400"/>
                  <a:gd name="T8" fmla="*/ 1584 w 1584"/>
                  <a:gd name="T9" fmla="*/ 377 h 400"/>
                  <a:gd name="T10" fmla="*/ 1561 w 1584"/>
                  <a:gd name="T11" fmla="*/ 400 h 400"/>
                  <a:gd name="T12" fmla="*/ 24 w 1584"/>
                  <a:gd name="T13" fmla="*/ 400 h 400"/>
                  <a:gd name="T14" fmla="*/ 0 w 1584"/>
                  <a:gd name="T15" fmla="*/ 377 h 400"/>
                  <a:gd name="T16" fmla="*/ 0 w 1584"/>
                  <a:gd name="T17" fmla="*/ 24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84" h="400">
                    <a:moveTo>
                      <a:pt x="0" y="24"/>
                    </a:moveTo>
                    <a:cubicBezTo>
                      <a:pt x="0" y="11"/>
                      <a:pt x="11" y="0"/>
                      <a:pt x="24" y="0"/>
                    </a:cubicBezTo>
                    <a:lnTo>
                      <a:pt x="1561" y="0"/>
                    </a:lnTo>
                    <a:cubicBezTo>
                      <a:pt x="1574" y="0"/>
                      <a:pt x="1584" y="11"/>
                      <a:pt x="1584" y="24"/>
                    </a:cubicBezTo>
                    <a:lnTo>
                      <a:pt x="1584" y="377"/>
                    </a:lnTo>
                    <a:cubicBezTo>
                      <a:pt x="1584" y="390"/>
                      <a:pt x="1574" y="400"/>
                      <a:pt x="1561" y="400"/>
                    </a:cubicBezTo>
                    <a:lnTo>
                      <a:pt x="24" y="400"/>
                    </a:lnTo>
                    <a:cubicBezTo>
                      <a:pt x="11" y="400"/>
                      <a:pt x="0" y="390"/>
                      <a:pt x="0" y="377"/>
                    </a:cubicBezTo>
                    <a:lnTo>
                      <a:pt x="0" y="24"/>
                    </a:lnTo>
                    <a:close/>
                  </a:path>
                </a:pathLst>
              </a:custGeom>
              <a:noFill/>
              <a:ln w="7938" cap="flat">
                <a:solidFill>
                  <a:srgbClr val="092048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12" name="Rectangle 74"/>
              <p:cNvSpPr>
                <a:spLocks noChangeArrowheads="1"/>
              </p:cNvSpPr>
              <p:nvPr/>
            </p:nvSpPr>
            <p:spPr bwMode="auto">
              <a:xfrm>
                <a:off x="1384" y="2678"/>
                <a:ext cx="391" cy="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700" b="0" i="0" u="none" strike="noStrike" cap="none" normalizeH="0" baseline="0" smtClean="0">
                    <a:ln>
                      <a:noFill/>
                    </a:ln>
                    <a:solidFill>
                      <a:srgbClr val="124191"/>
                    </a:solidFill>
                    <a:effectLst/>
                    <a:latin typeface="Arial" pitchFamily="34" charset="0"/>
                    <a:cs typeface="Arial" pitchFamily="34" charset="0"/>
                  </a:rPr>
                  <a:t>Neighbourhood</a:t>
                </a:r>
                <a:endParaRPr kumimoji="0" lang="fr-FR" alt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13" name="Rectangle 75"/>
              <p:cNvSpPr>
                <a:spLocks noChangeArrowheads="1"/>
              </p:cNvSpPr>
              <p:nvPr/>
            </p:nvSpPr>
            <p:spPr bwMode="auto">
              <a:xfrm>
                <a:off x="1449" y="2741"/>
                <a:ext cx="227" cy="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700" b="0" i="0" u="none" strike="noStrike" cap="none" normalizeH="0" baseline="0" smtClean="0">
                    <a:ln>
                      <a:noFill/>
                    </a:ln>
                    <a:solidFill>
                      <a:srgbClr val="124191"/>
                    </a:solidFill>
                    <a:effectLst/>
                    <a:latin typeface="Arial" pitchFamily="34" charset="0"/>
                    <a:cs typeface="Arial" pitchFamily="34" charset="0"/>
                  </a:rPr>
                  <a:t>discover</a:t>
                </a:r>
                <a:endParaRPr kumimoji="0" lang="fr-FR" alt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14" name="Rectangle 76"/>
              <p:cNvSpPr>
                <a:spLocks noChangeArrowheads="1"/>
              </p:cNvSpPr>
              <p:nvPr/>
            </p:nvSpPr>
            <p:spPr bwMode="auto">
              <a:xfrm>
                <a:off x="1657" y="2741"/>
                <a:ext cx="49" cy="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700" b="0" i="0" u="none" strike="noStrike" cap="none" normalizeH="0" baseline="0" smtClean="0">
                    <a:ln>
                      <a:noFill/>
                    </a:ln>
                    <a:solidFill>
                      <a:srgbClr val="124191"/>
                    </a:solidFill>
                    <a:effectLst/>
                    <a:latin typeface="Arial" pitchFamily="34" charset="0"/>
                    <a:cs typeface="Arial" pitchFamily="34" charset="0"/>
                  </a:rPr>
                  <a:t>y</a:t>
                </a:r>
                <a:endParaRPr kumimoji="0" lang="fr-FR" alt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15" name="Freeform 77"/>
              <p:cNvSpPr>
                <a:spLocks/>
              </p:cNvSpPr>
              <p:nvPr/>
            </p:nvSpPr>
            <p:spPr bwMode="auto">
              <a:xfrm>
                <a:off x="1238" y="2218"/>
                <a:ext cx="738" cy="634"/>
              </a:xfrm>
              <a:custGeom>
                <a:avLst/>
                <a:gdLst>
                  <a:gd name="T0" fmla="*/ 0 w 2384"/>
                  <a:gd name="T1" fmla="*/ 342 h 2048"/>
                  <a:gd name="T2" fmla="*/ 342 w 2384"/>
                  <a:gd name="T3" fmla="*/ 0 h 2048"/>
                  <a:gd name="T4" fmla="*/ 2043 w 2384"/>
                  <a:gd name="T5" fmla="*/ 0 h 2048"/>
                  <a:gd name="T6" fmla="*/ 2384 w 2384"/>
                  <a:gd name="T7" fmla="*/ 342 h 2048"/>
                  <a:gd name="T8" fmla="*/ 2384 w 2384"/>
                  <a:gd name="T9" fmla="*/ 1707 h 2048"/>
                  <a:gd name="T10" fmla="*/ 2043 w 2384"/>
                  <a:gd name="T11" fmla="*/ 2048 h 2048"/>
                  <a:gd name="T12" fmla="*/ 342 w 2384"/>
                  <a:gd name="T13" fmla="*/ 2048 h 2048"/>
                  <a:gd name="T14" fmla="*/ 0 w 2384"/>
                  <a:gd name="T15" fmla="*/ 1707 h 2048"/>
                  <a:gd name="T16" fmla="*/ 0 w 2384"/>
                  <a:gd name="T17" fmla="*/ 342 h 20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84" h="2048">
                    <a:moveTo>
                      <a:pt x="0" y="342"/>
                    </a:moveTo>
                    <a:cubicBezTo>
                      <a:pt x="0" y="153"/>
                      <a:pt x="153" y="0"/>
                      <a:pt x="342" y="0"/>
                    </a:cubicBezTo>
                    <a:lnTo>
                      <a:pt x="2043" y="0"/>
                    </a:lnTo>
                    <a:cubicBezTo>
                      <a:pt x="2232" y="0"/>
                      <a:pt x="2384" y="153"/>
                      <a:pt x="2384" y="342"/>
                    </a:cubicBezTo>
                    <a:lnTo>
                      <a:pt x="2384" y="1707"/>
                    </a:lnTo>
                    <a:cubicBezTo>
                      <a:pt x="2384" y="1896"/>
                      <a:pt x="2232" y="2048"/>
                      <a:pt x="2043" y="2048"/>
                    </a:cubicBezTo>
                    <a:lnTo>
                      <a:pt x="342" y="2048"/>
                    </a:lnTo>
                    <a:cubicBezTo>
                      <a:pt x="153" y="2048"/>
                      <a:pt x="0" y="1896"/>
                      <a:pt x="0" y="1707"/>
                    </a:cubicBezTo>
                    <a:lnTo>
                      <a:pt x="0" y="342"/>
                    </a:lnTo>
                    <a:close/>
                  </a:path>
                </a:pathLst>
              </a:custGeom>
              <a:solidFill>
                <a:srgbClr val="D1E0F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16" name="Freeform 78"/>
              <p:cNvSpPr>
                <a:spLocks/>
              </p:cNvSpPr>
              <p:nvPr/>
            </p:nvSpPr>
            <p:spPr bwMode="auto">
              <a:xfrm>
                <a:off x="1238" y="2218"/>
                <a:ext cx="738" cy="634"/>
              </a:xfrm>
              <a:custGeom>
                <a:avLst/>
                <a:gdLst>
                  <a:gd name="T0" fmla="*/ 0 w 2384"/>
                  <a:gd name="T1" fmla="*/ 342 h 2048"/>
                  <a:gd name="T2" fmla="*/ 342 w 2384"/>
                  <a:gd name="T3" fmla="*/ 0 h 2048"/>
                  <a:gd name="T4" fmla="*/ 2043 w 2384"/>
                  <a:gd name="T5" fmla="*/ 0 h 2048"/>
                  <a:gd name="T6" fmla="*/ 2384 w 2384"/>
                  <a:gd name="T7" fmla="*/ 342 h 2048"/>
                  <a:gd name="T8" fmla="*/ 2384 w 2384"/>
                  <a:gd name="T9" fmla="*/ 1707 h 2048"/>
                  <a:gd name="T10" fmla="*/ 2043 w 2384"/>
                  <a:gd name="T11" fmla="*/ 2048 h 2048"/>
                  <a:gd name="T12" fmla="*/ 342 w 2384"/>
                  <a:gd name="T13" fmla="*/ 2048 h 2048"/>
                  <a:gd name="T14" fmla="*/ 0 w 2384"/>
                  <a:gd name="T15" fmla="*/ 1707 h 2048"/>
                  <a:gd name="T16" fmla="*/ 0 w 2384"/>
                  <a:gd name="T17" fmla="*/ 342 h 20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84" h="2048">
                    <a:moveTo>
                      <a:pt x="0" y="342"/>
                    </a:moveTo>
                    <a:cubicBezTo>
                      <a:pt x="0" y="153"/>
                      <a:pt x="153" y="0"/>
                      <a:pt x="342" y="0"/>
                    </a:cubicBezTo>
                    <a:lnTo>
                      <a:pt x="2043" y="0"/>
                    </a:lnTo>
                    <a:cubicBezTo>
                      <a:pt x="2232" y="0"/>
                      <a:pt x="2384" y="153"/>
                      <a:pt x="2384" y="342"/>
                    </a:cubicBezTo>
                    <a:lnTo>
                      <a:pt x="2384" y="1707"/>
                    </a:lnTo>
                    <a:cubicBezTo>
                      <a:pt x="2384" y="1896"/>
                      <a:pt x="2232" y="2048"/>
                      <a:pt x="2043" y="2048"/>
                    </a:cubicBezTo>
                    <a:lnTo>
                      <a:pt x="342" y="2048"/>
                    </a:lnTo>
                    <a:cubicBezTo>
                      <a:pt x="153" y="2048"/>
                      <a:pt x="0" y="1896"/>
                      <a:pt x="0" y="1707"/>
                    </a:cubicBezTo>
                    <a:lnTo>
                      <a:pt x="0" y="342"/>
                    </a:lnTo>
                    <a:close/>
                  </a:path>
                </a:pathLst>
              </a:custGeom>
              <a:noFill/>
              <a:ln w="23813" cap="flat">
                <a:solidFill>
                  <a:srgbClr val="092048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pic>
            <p:nvPicPr>
              <p:cNvPr id="2127" name="Picture 79"/>
              <p:cNvPicPr>
                <a:picLocks noChangeAspect="1" noChangeArrowheads="1"/>
              </p:cNvPicPr>
              <p:nvPr/>
            </p:nvPicPr>
            <p:blipFill>
              <a:blip r:embed="rId2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58" y="2634"/>
                <a:ext cx="554" cy="1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128" name="Picture 80"/>
              <p:cNvPicPr>
                <a:picLocks noChangeAspect="1" noChangeArrowheads="1"/>
              </p:cNvPicPr>
              <p:nvPr/>
            </p:nvPicPr>
            <p:blipFill>
              <a:blip r:embed="rId2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58" y="2634"/>
                <a:ext cx="554" cy="1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129" name="Picture 81"/>
              <p:cNvPicPr>
                <a:picLocks noChangeAspect="1" noChangeArrowheads="1"/>
              </p:cNvPicPr>
              <p:nvPr/>
            </p:nvPicPr>
            <p:blipFill>
              <a:blip r:embed="rId2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87" y="2609"/>
                <a:ext cx="486" cy="2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130" name="Picture 82"/>
              <p:cNvPicPr>
                <a:picLocks noChangeAspect="1" noChangeArrowheads="1"/>
              </p:cNvPicPr>
              <p:nvPr/>
            </p:nvPicPr>
            <p:blipFill>
              <a:blip r:embed="rId2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87" y="2609"/>
                <a:ext cx="486" cy="2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317" name="Freeform 83"/>
              <p:cNvSpPr>
                <a:spLocks/>
              </p:cNvSpPr>
              <p:nvPr/>
            </p:nvSpPr>
            <p:spPr bwMode="auto">
              <a:xfrm>
                <a:off x="1287" y="2654"/>
                <a:ext cx="491" cy="124"/>
              </a:xfrm>
              <a:custGeom>
                <a:avLst/>
                <a:gdLst>
                  <a:gd name="T0" fmla="*/ 0 w 1584"/>
                  <a:gd name="T1" fmla="*/ 24 h 400"/>
                  <a:gd name="T2" fmla="*/ 24 w 1584"/>
                  <a:gd name="T3" fmla="*/ 0 h 400"/>
                  <a:gd name="T4" fmla="*/ 1561 w 1584"/>
                  <a:gd name="T5" fmla="*/ 0 h 400"/>
                  <a:gd name="T6" fmla="*/ 1584 w 1584"/>
                  <a:gd name="T7" fmla="*/ 24 h 400"/>
                  <a:gd name="T8" fmla="*/ 1584 w 1584"/>
                  <a:gd name="T9" fmla="*/ 377 h 400"/>
                  <a:gd name="T10" fmla="*/ 1561 w 1584"/>
                  <a:gd name="T11" fmla="*/ 400 h 400"/>
                  <a:gd name="T12" fmla="*/ 24 w 1584"/>
                  <a:gd name="T13" fmla="*/ 400 h 400"/>
                  <a:gd name="T14" fmla="*/ 0 w 1584"/>
                  <a:gd name="T15" fmla="*/ 377 h 400"/>
                  <a:gd name="T16" fmla="*/ 0 w 1584"/>
                  <a:gd name="T17" fmla="*/ 24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84" h="400">
                    <a:moveTo>
                      <a:pt x="0" y="24"/>
                    </a:moveTo>
                    <a:cubicBezTo>
                      <a:pt x="0" y="11"/>
                      <a:pt x="11" y="0"/>
                      <a:pt x="24" y="0"/>
                    </a:cubicBezTo>
                    <a:lnTo>
                      <a:pt x="1561" y="0"/>
                    </a:lnTo>
                    <a:cubicBezTo>
                      <a:pt x="1574" y="0"/>
                      <a:pt x="1584" y="11"/>
                      <a:pt x="1584" y="24"/>
                    </a:cubicBezTo>
                    <a:lnTo>
                      <a:pt x="1584" y="377"/>
                    </a:lnTo>
                    <a:cubicBezTo>
                      <a:pt x="1584" y="390"/>
                      <a:pt x="1574" y="400"/>
                      <a:pt x="1561" y="400"/>
                    </a:cubicBezTo>
                    <a:lnTo>
                      <a:pt x="24" y="400"/>
                    </a:lnTo>
                    <a:cubicBezTo>
                      <a:pt x="11" y="400"/>
                      <a:pt x="0" y="390"/>
                      <a:pt x="0" y="377"/>
                    </a:cubicBez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18" name="Freeform 84"/>
              <p:cNvSpPr>
                <a:spLocks/>
              </p:cNvSpPr>
              <p:nvPr/>
            </p:nvSpPr>
            <p:spPr bwMode="auto">
              <a:xfrm>
                <a:off x="1287" y="2654"/>
                <a:ext cx="491" cy="124"/>
              </a:xfrm>
              <a:custGeom>
                <a:avLst/>
                <a:gdLst>
                  <a:gd name="T0" fmla="*/ 0 w 1584"/>
                  <a:gd name="T1" fmla="*/ 24 h 400"/>
                  <a:gd name="T2" fmla="*/ 24 w 1584"/>
                  <a:gd name="T3" fmla="*/ 0 h 400"/>
                  <a:gd name="T4" fmla="*/ 1561 w 1584"/>
                  <a:gd name="T5" fmla="*/ 0 h 400"/>
                  <a:gd name="T6" fmla="*/ 1584 w 1584"/>
                  <a:gd name="T7" fmla="*/ 24 h 400"/>
                  <a:gd name="T8" fmla="*/ 1584 w 1584"/>
                  <a:gd name="T9" fmla="*/ 377 h 400"/>
                  <a:gd name="T10" fmla="*/ 1561 w 1584"/>
                  <a:gd name="T11" fmla="*/ 400 h 400"/>
                  <a:gd name="T12" fmla="*/ 24 w 1584"/>
                  <a:gd name="T13" fmla="*/ 400 h 400"/>
                  <a:gd name="T14" fmla="*/ 0 w 1584"/>
                  <a:gd name="T15" fmla="*/ 377 h 400"/>
                  <a:gd name="T16" fmla="*/ 0 w 1584"/>
                  <a:gd name="T17" fmla="*/ 24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84" h="400">
                    <a:moveTo>
                      <a:pt x="0" y="24"/>
                    </a:moveTo>
                    <a:cubicBezTo>
                      <a:pt x="0" y="11"/>
                      <a:pt x="11" y="0"/>
                      <a:pt x="24" y="0"/>
                    </a:cubicBezTo>
                    <a:lnTo>
                      <a:pt x="1561" y="0"/>
                    </a:lnTo>
                    <a:cubicBezTo>
                      <a:pt x="1574" y="0"/>
                      <a:pt x="1584" y="11"/>
                      <a:pt x="1584" y="24"/>
                    </a:cubicBezTo>
                    <a:lnTo>
                      <a:pt x="1584" y="377"/>
                    </a:lnTo>
                    <a:cubicBezTo>
                      <a:pt x="1584" y="390"/>
                      <a:pt x="1574" y="400"/>
                      <a:pt x="1561" y="400"/>
                    </a:cubicBezTo>
                    <a:lnTo>
                      <a:pt x="24" y="400"/>
                    </a:lnTo>
                    <a:cubicBezTo>
                      <a:pt x="11" y="400"/>
                      <a:pt x="0" y="390"/>
                      <a:pt x="0" y="377"/>
                    </a:cubicBezTo>
                    <a:lnTo>
                      <a:pt x="0" y="24"/>
                    </a:lnTo>
                    <a:close/>
                  </a:path>
                </a:pathLst>
              </a:custGeom>
              <a:noFill/>
              <a:ln w="7938" cap="flat">
                <a:solidFill>
                  <a:srgbClr val="092048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19" name="Rectangle 85"/>
              <p:cNvSpPr>
                <a:spLocks noChangeArrowheads="1"/>
              </p:cNvSpPr>
              <p:nvPr/>
            </p:nvSpPr>
            <p:spPr bwMode="auto">
              <a:xfrm>
                <a:off x="1352" y="2651"/>
                <a:ext cx="391" cy="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700" b="0" i="0" u="none" strike="noStrike" cap="none" normalizeH="0" baseline="0" smtClean="0">
                    <a:ln>
                      <a:noFill/>
                    </a:ln>
                    <a:solidFill>
                      <a:srgbClr val="124191"/>
                    </a:solidFill>
                    <a:effectLst/>
                    <a:latin typeface="Arial" pitchFamily="34" charset="0"/>
                    <a:cs typeface="Arial" pitchFamily="34" charset="0"/>
                  </a:rPr>
                  <a:t>Neighbourhood</a:t>
                </a:r>
                <a:endParaRPr kumimoji="0" lang="fr-FR" alt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20" name="Rectangle 86"/>
              <p:cNvSpPr>
                <a:spLocks noChangeArrowheads="1"/>
              </p:cNvSpPr>
              <p:nvPr/>
            </p:nvSpPr>
            <p:spPr bwMode="auto">
              <a:xfrm>
                <a:off x="1416" y="2717"/>
                <a:ext cx="228" cy="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700" b="0" i="0" u="none" strike="noStrike" cap="none" normalizeH="0" baseline="0" smtClean="0">
                    <a:ln>
                      <a:noFill/>
                    </a:ln>
                    <a:solidFill>
                      <a:srgbClr val="124191"/>
                    </a:solidFill>
                    <a:effectLst/>
                    <a:latin typeface="Arial" pitchFamily="34" charset="0"/>
                    <a:cs typeface="Arial" pitchFamily="34" charset="0"/>
                  </a:rPr>
                  <a:t>discover</a:t>
                </a:r>
                <a:endParaRPr kumimoji="0" lang="fr-FR" alt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21" name="Rectangle 87"/>
              <p:cNvSpPr>
                <a:spLocks noChangeArrowheads="1"/>
              </p:cNvSpPr>
              <p:nvPr/>
            </p:nvSpPr>
            <p:spPr bwMode="auto">
              <a:xfrm>
                <a:off x="1624" y="2717"/>
                <a:ext cx="49" cy="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700" b="0" i="0" u="none" strike="noStrike" cap="none" normalizeH="0" baseline="0" smtClean="0">
                    <a:ln>
                      <a:noFill/>
                    </a:ln>
                    <a:solidFill>
                      <a:srgbClr val="124191"/>
                    </a:solidFill>
                    <a:effectLst/>
                    <a:latin typeface="Arial" pitchFamily="34" charset="0"/>
                    <a:cs typeface="Arial" pitchFamily="34" charset="0"/>
                  </a:rPr>
                  <a:t>y</a:t>
                </a:r>
                <a:endParaRPr kumimoji="0" lang="fr-FR" alt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pic>
            <p:nvPicPr>
              <p:cNvPr id="2136" name="Picture 88"/>
              <p:cNvPicPr>
                <a:picLocks noChangeAspect="1" noChangeArrowheads="1"/>
              </p:cNvPicPr>
              <p:nvPr/>
            </p:nvPicPr>
            <p:blipFill>
              <a:blip r:embed="rId2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5" y="342"/>
                <a:ext cx="1728" cy="17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137" name="Picture 89"/>
              <p:cNvPicPr>
                <a:picLocks noChangeAspect="1" noChangeArrowheads="1"/>
              </p:cNvPicPr>
              <p:nvPr/>
            </p:nvPicPr>
            <p:blipFill>
              <a:blip r:embed="rId2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5" y="342"/>
                <a:ext cx="1728" cy="17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138" name="Picture 90"/>
              <p:cNvPicPr>
                <a:picLocks noChangeAspect="1" noChangeArrowheads="1"/>
              </p:cNvPicPr>
              <p:nvPr/>
            </p:nvPicPr>
            <p:blipFill>
              <a:blip r:embed="rId2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28" y="1010"/>
                <a:ext cx="208" cy="2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139" name="Picture 91"/>
              <p:cNvPicPr>
                <a:picLocks noChangeAspect="1" noChangeArrowheads="1"/>
              </p:cNvPicPr>
              <p:nvPr/>
            </p:nvPicPr>
            <p:blipFill>
              <a:blip r:embed="rId2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96" y="1065"/>
                <a:ext cx="218" cy="2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322" name="Rectangle 92"/>
              <p:cNvSpPr>
                <a:spLocks noChangeArrowheads="1"/>
              </p:cNvSpPr>
              <p:nvPr/>
            </p:nvSpPr>
            <p:spPr bwMode="auto">
              <a:xfrm>
                <a:off x="711" y="1204"/>
                <a:ext cx="307" cy="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Database</a:t>
                </a:r>
                <a:endParaRPr kumimoji="0" lang="fr-FR" alt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23" name="Rectangle 93"/>
              <p:cNvSpPr>
                <a:spLocks noChangeArrowheads="1"/>
              </p:cNvSpPr>
              <p:nvPr/>
            </p:nvSpPr>
            <p:spPr bwMode="auto">
              <a:xfrm>
                <a:off x="645" y="776"/>
                <a:ext cx="936" cy="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MNO’s cloud (central and edge)</a:t>
                </a:r>
                <a:endParaRPr kumimoji="0" lang="fr-FR" alt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24" name="Rectangle 94"/>
              <p:cNvSpPr>
                <a:spLocks noChangeArrowheads="1"/>
              </p:cNvSpPr>
              <p:nvPr/>
            </p:nvSpPr>
            <p:spPr bwMode="auto">
              <a:xfrm>
                <a:off x="2460" y="898"/>
                <a:ext cx="816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80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Private</a:t>
                </a:r>
                <a:r>
                  <a:rPr kumimoji="0" lang="fr-FR" altLang="fr-FR" sz="800" b="0" i="0" u="none" strike="noStrike" cap="none" normalizeH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Infrastructure </a:t>
                </a:r>
                <a:r>
                  <a:rPr kumimoji="0" lang="fr-FR" altLang="fr-FR" sz="80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owner</a:t>
                </a:r>
                <a:endParaRPr kumimoji="0" lang="fr-FR" altLang="fr-FR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25" name="Freeform 95"/>
              <p:cNvSpPr>
                <a:spLocks noEditPoints="1"/>
              </p:cNvSpPr>
              <p:nvPr/>
            </p:nvSpPr>
            <p:spPr bwMode="auto">
              <a:xfrm>
                <a:off x="2087" y="825"/>
                <a:ext cx="386" cy="39"/>
              </a:xfrm>
              <a:custGeom>
                <a:avLst/>
                <a:gdLst>
                  <a:gd name="T0" fmla="*/ 386 w 386"/>
                  <a:gd name="T1" fmla="*/ 15 h 39"/>
                  <a:gd name="T2" fmla="*/ 33 w 386"/>
                  <a:gd name="T3" fmla="*/ 15 h 39"/>
                  <a:gd name="T4" fmla="*/ 33 w 386"/>
                  <a:gd name="T5" fmla="*/ 24 h 39"/>
                  <a:gd name="T6" fmla="*/ 386 w 386"/>
                  <a:gd name="T7" fmla="*/ 24 h 39"/>
                  <a:gd name="T8" fmla="*/ 386 w 386"/>
                  <a:gd name="T9" fmla="*/ 15 h 39"/>
                  <a:gd name="T10" fmla="*/ 40 w 386"/>
                  <a:gd name="T11" fmla="*/ 0 h 39"/>
                  <a:gd name="T12" fmla="*/ 0 w 386"/>
                  <a:gd name="T13" fmla="*/ 20 h 39"/>
                  <a:gd name="T14" fmla="*/ 40 w 386"/>
                  <a:gd name="T15" fmla="*/ 39 h 39"/>
                  <a:gd name="T16" fmla="*/ 40 w 386"/>
                  <a:gd name="T1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6" h="39">
                    <a:moveTo>
                      <a:pt x="386" y="15"/>
                    </a:moveTo>
                    <a:lnTo>
                      <a:pt x="33" y="15"/>
                    </a:lnTo>
                    <a:lnTo>
                      <a:pt x="33" y="24"/>
                    </a:lnTo>
                    <a:lnTo>
                      <a:pt x="386" y="24"/>
                    </a:lnTo>
                    <a:lnTo>
                      <a:pt x="386" y="15"/>
                    </a:lnTo>
                    <a:close/>
                    <a:moveTo>
                      <a:pt x="40" y="0"/>
                    </a:moveTo>
                    <a:lnTo>
                      <a:pt x="0" y="20"/>
                    </a:lnTo>
                    <a:lnTo>
                      <a:pt x="40" y="39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00C9FF"/>
              </a:solidFill>
              <a:ln w="0" cap="flat">
                <a:solidFill>
                  <a:srgbClr val="00C9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26" name="Rectangle 96"/>
              <p:cNvSpPr>
                <a:spLocks noChangeArrowheads="1"/>
              </p:cNvSpPr>
              <p:nvPr/>
            </p:nvSpPr>
            <p:spPr bwMode="auto">
              <a:xfrm>
                <a:off x="4121" y="1548"/>
                <a:ext cx="64" cy="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</a:t>
                </a:r>
                <a:endParaRPr kumimoji="0" lang="fr-FR" alt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27" name="Rectangle 97"/>
              <p:cNvSpPr>
                <a:spLocks noChangeArrowheads="1"/>
              </p:cNvSpPr>
              <p:nvPr/>
            </p:nvSpPr>
            <p:spPr bwMode="auto">
              <a:xfrm>
                <a:off x="4155" y="1547"/>
                <a:ext cx="55" cy="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rd</a:t>
                </a:r>
                <a:endParaRPr kumimoji="0" lang="fr-FR" alt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28" name="Rectangle 98"/>
              <p:cNvSpPr>
                <a:spLocks noChangeArrowheads="1"/>
              </p:cNvSpPr>
              <p:nvPr/>
            </p:nvSpPr>
            <p:spPr bwMode="auto">
              <a:xfrm>
                <a:off x="4205" y="1548"/>
                <a:ext cx="188" cy="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party </a:t>
                </a:r>
                <a:endParaRPr kumimoji="0" lang="fr-FR" alt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29" name="Rectangle 99"/>
              <p:cNvSpPr>
                <a:spLocks noChangeArrowheads="1"/>
              </p:cNvSpPr>
              <p:nvPr/>
            </p:nvSpPr>
            <p:spPr bwMode="auto">
              <a:xfrm>
                <a:off x="4022" y="1616"/>
                <a:ext cx="500" cy="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performance DB</a:t>
                </a:r>
                <a:endParaRPr kumimoji="0" lang="fr-FR" alt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pic>
            <p:nvPicPr>
              <p:cNvPr id="2148" name="Picture 100"/>
              <p:cNvPicPr>
                <a:picLocks noChangeAspect="1" noChangeArrowheads="1"/>
              </p:cNvPicPr>
              <p:nvPr/>
            </p:nvPicPr>
            <p:blipFill>
              <a:blip r:embed="rId2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778" y="1728"/>
                <a:ext cx="59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149" name="Picture 101"/>
              <p:cNvPicPr>
                <a:picLocks noChangeAspect="1" noChangeArrowheads="1"/>
              </p:cNvPicPr>
              <p:nvPr/>
            </p:nvPicPr>
            <p:blipFill>
              <a:blip r:embed="rId2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778" y="1728"/>
                <a:ext cx="59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150" name="Picture 102"/>
              <p:cNvPicPr>
                <a:picLocks noChangeAspect="1" noChangeArrowheads="1"/>
              </p:cNvPicPr>
              <p:nvPr/>
            </p:nvPicPr>
            <p:blipFill>
              <a:blip r:embed="rId3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77" y="1763"/>
                <a:ext cx="54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151" name="Picture 103"/>
              <p:cNvPicPr>
                <a:picLocks noChangeAspect="1" noChangeArrowheads="1"/>
              </p:cNvPicPr>
              <p:nvPr/>
            </p:nvPicPr>
            <p:blipFill>
              <a:blip r:embed="rId3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77" y="1763"/>
                <a:ext cx="54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152" name="Picture 104"/>
              <p:cNvPicPr>
                <a:picLocks noChangeAspect="1" noChangeArrowheads="1"/>
              </p:cNvPicPr>
              <p:nvPr/>
            </p:nvPicPr>
            <p:blipFill>
              <a:blip r:embed="rId3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86" y="1788"/>
                <a:ext cx="54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153" name="Picture 105"/>
              <p:cNvPicPr>
                <a:picLocks noChangeAspect="1" noChangeArrowheads="1"/>
              </p:cNvPicPr>
              <p:nvPr/>
            </p:nvPicPr>
            <p:blipFill>
              <a:blip r:embed="rId3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86" y="1788"/>
                <a:ext cx="54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154" name="Picture 106"/>
              <p:cNvPicPr>
                <a:picLocks noChangeAspect="1" noChangeArrowheads="1"/>
              </p:cNvPicPr>
              <p:nvPr/>
            </p:nvPicPr>
            <p:blipFill>
              <a:blip r:embed="rId3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065" y="1867"/>
                <a:ext cx="54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155" name="Picture 107"/>
              <p:cNvPicPr>
                <a:picLocks noChangeAspect="1" noChangeArrowheads="1"/>
              </p:cNvPicPr>
              <p:nvPr/>
            </p:nvPicPr>
            <p:blipFill>
              <a:blip r:embed="rId3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065" y="1867"/>
                <a:ext cx="54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156" name="Picture 108"/>
              <p:cNvPicPr>
                <a:picLocks noChangeAspect="1" noChangeArrowheads="1"/>
              </p:cNvPicPr>
              <p:nvPr/>
            </p:nvPicPr>
            <p:blipFill>
              <a:blip r:embed="rId3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73" y="1778"/>
                <a:ext cx="54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157" name="Picture 109"/>
              <p:cNvPicPr>
                <a:picLocks noChangeAspect="1" noChangeArrowheads="1"/>
              </p:cNvPicPr>
              <p:nvPr/>
            </p:nvPicPr>
            <p:blipFill>
              <a:blip r:embed="rId3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73" y="1778"/>
                <a:ext cx="54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158" name="Picture 110"/>
              <p:cNvPicPr>
                <a:picLocks noChangeAspect="1" noChangeArrowheads="1"/>
              </p:cNvPicPr>
              <p:nvPr/>
            </p:nvPicPr>
            <p:blipFill>
              <a:blip r:embed="rId3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68" y="1857"/>
                <a:ext cx="59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159" name="Picture 111"/>
              <p:cNvPicPr>
                <a:picLocks noChangeAspect="1" noChangeArrowheads="1"/>
              </p:cNvPicPr>
              <p:nvPr/>
            </p:nvPicPr>
            <p:blipFill>
              <a:blip r:embed="rId3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68" y="1857"/>
                <a:ext cx="59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160" name="Picture 112"/>
              <p:cNvPicPr>
                <a:picLocks noChangeAspect="1" noChangeArrowheads="1"/>
              </p:cNvPicPr>
              <p:nvPr/>
            </p:nvPicPr>
            <p:blipFill>
              <a:blip r:embed="rId4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16" y="1867"/>
                <a:ext cx="60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161" name="Picture 113"/>
              <p:cNvPicPr>
                <a:picLocks noChangeAspect="1" noChangeArrowheads="1"/>
              </p:cNvPicPr>
              <p:nvPr/>
            </p:nvPicPr>
            <p:blipFill>
              <a:blip r:embed="rId4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16" y="1867"/>
                <a:ext cx="60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162" name="Picture 114"/>
              <p:cNvPicPr>
                <a:picLocks noChangeAspect="1" noChangeArrowheads="1"/>
              </p:cNvPicPr>
              <p:nvPr/>
            </p:nvPicPr>
            <p:blipFill>
              <a:blip r:embed="rId4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26" y="2015"/>
                <a:ext cx="60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163" name="Picture 115"/>
              <p:cNvPicPr>
                <a:picLocks noChangeAspect="1" noChangeArrowheads="1"/>
              </p:cNvPicPr>
              <p:nvPr/>
            </p:nvPicPr>
            <p:blipFill>
              <a:blip r:embed="rId4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26" y="2015"/>
                <a:ext cx="60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164" name="Picture 116"/>
              <p:cNvPicPr>
                <a:picLocks noChangeAspect="1" noChangeArrowheads="1"/>
              </p:cNvPicPr>
              <p:nvPr/>
            </p:nvPicPr>
            <p:blipFill>
              <a:blip r:embed="rId4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29" y="1842"/>
                <a:ext cx="55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165" name="Picture 117"/>
              <p:cNvPicPr>
                <a:picLocks noChangeAspect="1" noChangeArrowheads="1"/>
              </p:cNvPicPr>
              <p:nvPr/>
            </p:nvPicPr>
            <p:blipFill>
              <a:blip r:embed="rId4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29" y="1842"/>
                <a:ext cx="55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166" name="Picture 118"/>
              <p:cNvPicPr>
                <a:picLocks noChangeAspect="1" noChangeArrowheads="1"/>
              </p:cNvPicPr>
              <p:nvPr/>
            </p:nvPicPr>
            <p:blipFill>
              <a:blip r:embed="rId4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87" y="1718"/>
                <a:ext cx="54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167" name="Picture 119"/>
              <p:cNvPicPr>
                <a:picLocks noChangeAspect="1" noChangeArrowheads="1"/>
              </p:cNvPicPr>
              <p:nvPr/>
            </p:nvPicPr>
            <p:blipFill>
              <a:blip r:embed="rId4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87" y="1718"/>
                <a:ext cx="54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330" name="Rectangle 120"/>
              <p:cNvSpPr>
                <a:spLocks noChangeArrowheads="1"/>
              </p:cNvSpPr>
              <p:nvPr/>
            </p:nvSpPr>
            <p:spPr bwMode="auto">
              <a:xfrm>
                <a:off x="1226" y="2942"/>
                <a:ext cx="802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Operator access nodes</a:t>
                </a:r>
                <a:endParaRPr kumimoji="0" lang="fr-FR" alt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31" name="Rectangle 121"/>
              <p:cNvSpPr>
                <a:spLocks noChangeArrowheads="1"/>
              </p:cNvSpPr>
              <p:nvPr/>
            </p:nvSpPr>
            <p:spPr bwMode="auto">
              <a:xfrm>
                <a:off x="2610" y="2941"/>
                <a:ext cx="490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Non operator </a:t>
                </a:r>
                <a:endParaRPr kumimoji="0" lang="fr-FR" alt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32" name="Rectangle 122"/>
              <p:cNvSpPr>
                <a:spLocks noChangeArrowheads="1"/>
              </p:cNvSpPr>
              <p:nvPr/>
            </p:nvSpPr>
            <p:spPr bwMode="auto">
              <a:xfrm>
                <a:off x="3040" y="2941"/>
                <a:ext cx="510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access nodes </a:t>
                </a:r>
                <a:endParaRPr kumimoji="0" lang="fr-FR" alt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33" name="Rectangle 123"/>
              <p:cNvSpPr>
                <a:spLocks noChangeArrowheads="1"/>
              </p:cNvSpPr>
              <p:nvPr/>
            </p:nvSpPr>
            <p:spPr bwMode="auto">
              <a:xfrm>
                <a:off x="3634" y="708"/>
                <a:ext cx="1510" cy="25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34" name="Rectangle 124"/>
              <p:cNvSpPr>
                <a:spLocks noChangeArrowheads="1"/>
              </p:cNvSpPr>
              <p:nvPr/>
            </p:nvSpPr>
            <p:spPr bwMode="auto">
              <a:xfrm>
                <a:off x="3634" y="708"/>
                <a:ext cx="1510" cy="253"/>
              </a:xfrm>
              <a:prstGeom prst="rect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35" name="Rectangle 125"/>
              <p:cNvSpPr>
                <a:spLocks noChangeArrowheads="1"/>
              </p:cNvSpPr>
              <p:nvPr/>
            </p:nvSpPr>
            <p:spPr bwMode="auto">
              <a:xfrm>
                <a:off x="3857" y="730"/>
                <a:ext cx="218" cy="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Crowd</a:t>
                </a:r>
                <a:endParaRPr kumimoji="0" lang="fr-FR" alt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80" name="Rectangle 126"/>
              <p:cNvSpPr>
                <a:spLocks noChangeArrowheads="1"/>
              </p:cNvSpPr>
              <p:nvPr/>
            </p:nvSpPr>
            <p:spPr bwMode="auto">
              <a:xfrm>
                <a:off x="4036" y="730"/>
                <a:ext cx="49" cy="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</a:t>
                </a:r>
                <a:endParaRPr kumimoji="0" lang="fr-FR" alt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81" name="Rectangle 127"/>
              <p:cNvSpPr>
                <a:spLocks noChangeArrowheads="1"/>
              </p:cNvSpPr>
              <p:nvPr/>
            </p:nvSpPr>
            <p:spPr bwMode="auto">
              <a:xfrm>
                <a:off x="4055" y="730"/>
                <a:ext cx="956" cy="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sourced performance databases</a:t>
                </a:r>
                <a:endParaRPr kumimoji="0" lang="fr-FR" alt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86" name="Rectangle 128"/>
              <p:cNvSpPr>
                <a:spLocks noChangeArrowheads="1"/>
              </p:cNvSpPr>
              <p:nvPr/>
            </p:nvSpPr>
            <p:spPr bwMode="auto">
              <a:xfrm>
                <a:off x="3828" y="801"/>
                <a:ext cx="64" cy="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g</a:t>
                </a:r>
                <a:endParaRPr kumimoji="0" lang="fr-FR" alt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87" name="Rectangle 129"/>
              <p:cNvSpPr>
                <a:spLocks noChangeArrowheads="1"/>
              </p:cNvSpPr>
              <p:nvPr/>
            </p:nvSpPr>
            <p:spPr bwMode="auto">
              <a:xfrm>
                <a:off x="3862" y="801"/>
                <a:ext cx="179" cy="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ather</a:t>
                </a:r>
                <a:endParaRPr kumimoji="0" lang="fr-FR" alt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88" name="Rectangle 130"/>
              <p:cNvSpPr>
                <a:spLocks noChangeArrowheads="1"/>
              </p:cNvSpPr>
              <p:nvPr/>
            </p:nvSpPr>
            <p:spPr bwMode="auto">
              <a:xfrm>
                <a:off x="4011" y="801"/>
                <a:ext cx="584" cy="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throughput&amp;latency</a:t>
                </a:r>
                <a:endParaRPr kumimoji="0" lang="fr-FR" alt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89" name="Rectangle 131"/>
              <p:cNvSpPr>
                <a:spLocks noChangeArrowheads="1"/>
              </p:cNvSpPr>
              <p:nvPr/>
            </p:nvSpPr>
            <p:spPr bwMode="auto">
              <a:xfrm>
                <a:off x="4541" y="801"/>
                <a:ext cx="460" cy="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measurements</a:t>
                </a:r>
                <a:endParaRPr kumimoji="0" lang="fr-FR" alt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90" name="Rectangle 132"/>
              <p:cNvSpPr>
                <a:spLocks noChangeArrowheads="1"/>
              </p:cNvSpPr>
              <p:nvPr/>
            </p:nvSpPr>
            <p:spPr bwMode="auto">
              <a:xfrm>
                <a:off x="3971" y="869"/>
                <a:ext cx="411" cy="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made on the </a:t>
                </a:r>
                <a:endParaRPr kumimoji="0" lang="fr-FR" alt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91" name="Rectangle 133"/>
              <p:cNvSpPr>
                <a:spLocks noChangeArrowheads="1"/>
              </p:cNvSpPr>
              <p:nvPr/>
            </p:nvSpPr>
            <p:spPr bwMode="auto">
              <a:xfrm>
                <a:off x="4318" y="869"/>
                <a:ext cx="237" cy="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various</a:t>
                </a:r>
                <a:endParaRPr kumimoji="0" lang="fr-FR" alt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92" name="Rectangle 134"/>
              <p:cNvSpPr>
                <a:spLocks noChangeArrowheads="1"/>
              </p:cNvSpPr>
              <p:nvPr/>
            </p:nvSpPr>
            <p:spPr bwMode="auto">
              <a:xfrm>
                <a:off x="4526" y="869"/>
                <a:ext cx="297" cy="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accesses</a:t>
                </a:r>
                <a:endParaRPr kumimoji="0" lang="fr-FR" alt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93" name="Rectangle 135"/>
              <p:cNvSpPr>
                <a:spLocks noChangeArrowheads="1"/>
              </p:cNvSpPr>
              <p:nvPr/>
            </p:nvSpPr>
            <p:spPr bwMode="auto">
              <a:xfrm>
                <a:off x="4788" y="869"/>
                <a:ext cx="50" cy="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</a:t>
                </a:r>
                <a:endParaRPr kumimoji="0" lang="fr-FR" alt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94" name="Freeform 136"/>
              <p:cNvSpPr>
                <a:spLocks noEditPoints="1"/>
              </p:cNvSpPr>
              <p:nvPr/>
            </p:nvSpPr>
            <p:spPr bwMode="auto">
              <a:xfrm>
                <a:off x="914" y="1404"/>
                <a:ext cx="378" cy="1277"/>
              </a:xfrm>
              <a:custGeom>
                <a:avLst/>
                <a:gdLst>
                  <a:gd name="T0" fmla="*/ 1192 w 1224"/>
                  <a:gd name="T1" fmla="*/ 4085 h 4126"/>
                  <a:gd name="T2" fmla="*/ 1192 w 1224"/>
                  <a:gd name="T3" fmla="*/ 4110 h 4126"/>
                  <a:gd name="T4" fmla="*/ 1208 w 1224"/>
                  <a:gd name="T5" fmla="*/ 4094 h 4126"/>
                  <a:gd name="T6" fmla="*/ 64 w 1224"/>
                  <a:gd name="T7" fmla="*/ 4094 h 4126"/>
                  <a:gd name="T8" fmla="*/ 80 w 1224"/>
                  <a:gd name="T9" fmla="*/ 4110 h 4126"/>
                  <a:gd name="T10" fmla="*/ 80 w 1224"/>
                  <a:gd name="T11" fmla="*/ 107 h 4126"/>
                  <a:gd name="T12" fmla="*/ 48 w 1224"/>
                  <a:gd name="T13" fmla="*/ 107 h 4126"/>
                  <a:gd name="T14" fmla="*/ 48 w 1224"/>
                  <a:gd name="T15" fmla="*/ 4110 h 4126"/>
                  <a:gd name="T16" fmla="*/ 64 w 1224"/>
                  <a:gd name="T17" fmla="*/ 4126 h 4126"/>
                  <a:gd name="T18" fmla="*/ 1208 w 1224"/>
                  <a:gd name="T19" fmla="*/ 4126 h 4126"/>
                  <a:gd name="T20" fmla="*/ 1224 w 1224"/>
                  <a:gd name="T21" fmla="*/ 4110 h 4126"/>
                  <a:gd name="T22" fmla="*/ 1224 w 1224"/>
                  <a:gd name="T23" fmla="*/ 4085 h 4126"/>
                  <a:gd name="T24" fmla="*/ 1192 w 1224"/>
                  <a:gd name="T25" fmla="*/ 4085 h 4126"/>
                  <a:gd name="T26" fmla="*/ 128 w 1224"/>
                  <a:gd name="T27" fmla="*/ 128 h 4126"/>
                  <a:gd name="T28" fmla="*/ 64 w 1224"/>
                  <a:gd name="T29" fmla="*/ 0 h 4126"/>
                  <a:gd name="T30" fmla="*/ 0 w 1224"/>
                  <a:gd name="T31" fmla="*/ 128 h 4126"/>
                  <a:gd name="T32" fmla="*/ 128 w 1224"/>
                  <a:gd name="T33" fmla="*/ 128 h 4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224" h="4126">
                    <a:moveTo>
                      <a:pt x="1192" y="4085"/>
                    </a:moveTo>
                    <a:lnTo>
                      <a:pt x="1192" y="4110"/>
                    </a:lnTo>
                    <a:lnTo>
                      <a:pt x="1208" y="4094"/>
                    </a:lnTo>
                    <a:lnTo>
                      <a:pt x="64" y="4094"/>
                    </a:lnTo>
                    <a:lnTo>
                      <a:pt x="80" y="4110"/>
                    </a:lnTo>
                    <a:lnTo>
                      <a:pt x="80" y="107"/>
                    </a:lnTo>
                    <a:lnTo>
                      <a:pt x="48" y="107"/>
                    </a:lnTo>
                    <a:lnTo>
                      <a:pt x="48" y="4110"/>
                    </a:lnTo>
                    <a:cubicBezTo>
                      <a:pt x="48" y="4119"/>
                      <a:pt x="56" y="4126"/>
                      <a:pt x="64" y="4126"/>
                    </a:cubicBezTo>
                    <a:lnTo>
                      <a:pt x="1208" y="4126"/>
                    </a:lnTo>
                    <a:cubicBezTo>
                      <a:pt x="1217" y="4126"/>
                      <a:pt x="1224" y="4119"/>
                      <a:pt x="1224" y="4110"/>
                    </a:cubicBezTo>
                    <a:lnTo>
                      <a:pt x="1224" y="4085"/>
                    </a:lnTo>
                    <a:lnTo>
                      <a:pt x="1192" y="4085"/>
                    </a:lnTo>
                    <a:close/>
                    <a:moveTo>
                      <a:pt x="128" y="128"/>
                    </a:moveTo>
                    <a:lnTo>
                      <a:pt x="64" y="0"/>
                    </a:lnTo>
                    <a:lnTo>
                      <a:pt x="0" y="128"/>
                    </a:lnTo>
                    <a:lnTo>
                      <a:pt x="128" y="128"/>
                    </a:lnTo>
                    <a:close/>
                  </a:path>
                </a:pathLst>
              </a:custGeom>
              <a:solidFill>
                <a:srgbClr val="93EB85"/>
              </a:solidFill>
              <a:ln w="0" cap="flat">
                <a:solidFill>
                  <a:srgbClr val="93EB85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95" name="Freeform 137"/>
              <p:cNvSpPr>
                <a:spLocks noEditPoints="1"/>
              </p:cNvSpPr>
              <p:nvPr/>
            </p:nvSpPr>
            <p:spPr bwMode="auto">
              <a:xfrm>
                <a:off x="731" y="1434"/>
                <a:ext cx="39" cy="1350"/>
              </a:xfrm>
              <a:custGeom>
                <a:avLst/>
                <a:gdLst>
                  <a:gd name="T0" fmla="*/ 9 w 39"/>
                  <a:gd name="T1" fmla="*/ 1224 h 1350"/>
                  <a:gd name="T2" fmla="*/ 10 w 39"/>
                  <a:gd name="T3" fmla="*/ 1102 h 1350"/>
                  <a:gd name="T4" fmla="*/ 10 w 39"/>
                  <a:gd name="T5" fmla="*/ 988 h 1350"/>
                  <a:gd name="T6" fmla="*/ 10 w 39"/>
                  <a:gd name="T7" fmla="*/ 886 h 1350"/>
                  <a:gd name="T8" fmla="*/ 11 w 39"/>
                  <a:gd name="T9" fmla="*/ 800 h 1350"/>
                  <a:gd name="T10" fmla="*/ 11 w 39"/>
                  <a:gd name="T11" fmla="*/ 733 h 1350"/>
                  <a:gd name="T12" fmla="*/ 12 w 39"/>
                  <a:gd name="T13" fmla="*/ 690 h 1350"/>
                  <a:gd name="T14" fmla="*/ 12 w 39"/>
                  <a:gd name="T15" fmla="*/ 676 h 1350"/>
                  <a:gd name="T16" fmla="*/ 12 w 39"/>
                  <a:gd name="T17" fmla="*/ 674 h 1350"/>
                  <a:gd name="T18" fmla="*/ 12 w 39"/>
                  <a:gd name="T19" fmla="*/ 660 h 1350"/>
                  <a:gd name="T20" fmla="*/ 13 w 39"/>
                  <a:gd name="T21" fmla="*/ 617 h 1350"/>
                  <a:gd name="T22" fmla="*/ 13 w 39"/>
                  <a:gd name="T23" fmla="*/ 550 h 1350"/>
                  <a:gd name="T24" fmla="*/ 14 w 39"/>
                  <a:gd name="T25" fmla="*/ 464 h 1350"/>
                  <a:gd name="T26" fmla="*/ 14 w 39"/>
                  <a:gd name="T27" fmla="*/ 362 h 1350"/>
                  <a:gd name="T28" fmla="*/ 14 w 39"/>
                  <a:gd name="T29" fmla="*/ 248 h 1350"/>
                  <a:gd name="T30" fmla="*/ 14 w 39"/>
                  <a:gd name="T31" fmla="*/ 126 h 1350"/>
                  <a:gd name="T32" fmla="*/ 24 w 39"/>
                  <a:gd name="T33" fmla="*/ 33 h 1350"/>
                  <a:gd name="T34" fmla="*/ 24 w 39"/>
                  <a:gd name="T35" fmla="*/ 188 h 1350"/>
                  <a:gd name="T36" fmla="*/ 24 w 39"/>
                  <a:gd name="T37" fmla="*/ 306 h 1350"/>
                  <a:gd name="T38" fmla="*/ 24 w 39"/>
                  <a:gd name="T39" fmla="*/ 415 h 1350"/>
                  <a:gd name="T40" fmla="*/ 23 w 39"/>
                  <a:gd name="T41" fmla="*/ 510 h 1350"/>
                  <a:gd name="T42" fmla="*/ 23 w 39"/>
                  <a:gd name="T43" fmla="*/ 587 h 1350"/>
                  <a:gd name="T44" fmla="*/ 22 w 39"/>
                  <a:gd name="T45" fmla="*/ 642 h 1350"/>
                  <a:gd name="T46" fmla="*/ 22 w 39"/>
                  <a:gd name="T47" fmla="*/ 672 h 1350"/>
                  <a:gd name="T48" fmla="*/ 22 w 39"/>
                  <a:gd name="T49" fmla="*/ 675 h 1350"/>
                  <a:gd name="T50" fmla="*/ 21 w 39"/>
                  <a:gd name="T51" fmla="*/ 679 h 1350"/>
                  <a:gd name="T52" fmla="*/ 21 w 39"/>
                  <a:gd name="T53" fmla="*/ 709 h 1350"/>
                  <a:gd name="T54" fmla="*/ 21 w 39"/>
                  <a:gd name="T55" fmla="*/ 764 h 1350"/>
                  <a:gd name="T56" fmla="*/ 20 w 39"/>
                  <a:gd name="T57" fmla="*/ 841 h 1350"/>
                  <a:gd name="T58" fmla="*/ 20 w 39"/>
                  <a:gd name="T59" fmla="*/ 936 h 1350"/>
                  <a:gd name="T60" fmla="*/ 20 w 39"/>
                  <a:gd name="T61" fmla="*/ 1044 h 1350"/>
                  <a:gd name="T62" fmla="*/ 19 w 39"/>
                  <a:gd name="T63" fmla="*/ 1163 h 1350"/>
                  <a:gd name="T64" fmla="*/ 19 w 39"/>
                  <a:gd name="T65" fmla="*/ 1350 h 1350"/>
                  <a:gd name="T66" fmla="*/ 0 w 39"/>
                  <a:gd name="T67" fmla="*/ 39 h 1350"/>
                  <a:gd name="T68" fmla="*/ 39 w 39"/>
                  <a:gd name="T69" fmla="*/ 39 h 1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9" h="1350">
                    <a:moveTo>
                      <a:pt x="9" y="1350"/>
                    </a:moveTo>
                    <a:lnTo>
                      <a:pt x="9" y="1224"/>
                    </a:lnTo>
                    <a:lnTo>
                      <a:pt x="9" y="1163"/>
                    </a:lnTo>
                    <a:lnTo>
                      <a:pt x="10" y="1102"/>
                    </a:lnTo>
                    <a:lnTo>
                      <a:pt x="10" y="1044"/>
                    </a:lnTo>
                    <a:lnTo>
                      <a:pt x="10" y="988"/>
                    </a:lnTo>
                    <a:lnTo>
                      <a:pt x="10" y="935"/>
                    </a:lnTo>
                    <a:lnTo>
                      <a:pt x="10" y="886"/>
                    </a:lnTo>
                    <a:lnTo>
                      <a:pt x="10" y="841"/>
                    </a:lnTo>
                    <a:lnTo>
                      <a:pt x="11" y="800"/>
                    </a:lnTo>
                    <a:lnTo>
                      <a:pt x="11" y="764"/>
                    </a:lnTo>
                    <a:lnTo>
                      <a:pt x="11" y="733"/>
                    </a:lnTo>
                    <a:lnTo>
                      <a:pt x="11" y="709"/>
                    </a:lnTo>
                    <a:lnTo>
                      <a:pt x="12" y="690"/>
                    </a:lnTo>
                    <a:lnTo>
                      <a:pt x="12" y="679"/>
                    </a:lnTo>
                    <a:lnTo>
                      <a:pt x="12" y="676"/>
                    </a:lnTo>
                    <a:lnTo>
                      <a:pt x="12" y="675"/>
                    </a:lnTo>
                    <a:lnTo>
                      <a:pt x="12" y="674"/>
                    </a:lnTo>
                    <a:lnTo>
                      <a:pt x="13" y="671"/>
                    </a:lnTo>
                    <a:lnTo>
                      <a:pt x="12" y="660"/>
                    </a:lnTo>
                    <a:lnTo>
                      <a:pt x="13" y="642"/>
                    </a:lnTo>
                    <a:lnTo>
                      <a:pt x="13" y="617"/>
                    </a:lnTo>
                    <a:lnTo>
                      <a:pt x="13" y="587"/>
                    </a:lnTo>
                    <a:lnTo>
                      <a:pt x="13" y="550"/>
                    </a:lnTo>
                    <a:lnTo>
                      <a:pt x="13" y="510"/>
                    </a:lnTo>
                    <a:lnTo>
                      <a:pt x="14" y="464"/>
                    </a:lnTo>
                    <a:lnTo>
                      <a:pt x="14" y="415"/>
                    </a:lnTo>
                    <a:lnTo>
                      <a:pt x="14" y="362"/>
                    </a:lnTo>
                    <a:lnTo>
                      <a:pt x="14" y="306"/>
                    </a:lnTo>
                    <a:lnTo>
                      <a:pt x="14" y="248"/>
                    </a:lnTo>
                    <a:lnTo>
                      <a:pt x="14" y="187"/>
                    </a:lnTo>
                    <a:lnTo>
                      <a:pt x="14" y="126"/>
                    </a:lnTo>
                    <a:lnTo>
                      <a:pt x="14" y="33"/>
                    </a:lnTo>
                    <a:lnTo>
                      <a:pt x="24" y="33"/>
                    </a:lnTo>
                    <a:lnTo>
                      <a:pt x="24" y="126"/>
                    </a:lnTo>
                    <a:lnTo>
                      <a:pt x="24" y="188"/>
                    </a:lnTo>
                    <a:lnTo>
                      <a:pt x="24" y="248"/>
                    </a:lnTo>
                    <a:lnTo>
                      <a:pt x="24" y="306"/>
                    </a:lnTo>
                    <a:lnTo>
                      <a:pt x="24" y="362"/>
                    </a:lnTo>
                    <a:lnTo>
                      <a:pt x="24" y="415"/>
                    </a:lnTo>
                    <a:lnTo>
                      <a:pt x="24" y="464"/>
                    </a:lnTo>
                    <a:lnTo>
                      <a:pt x="23" y="510"/>
                    </a:lnTo>
                    <a:lnTo>
                      <a:pt x="23" y="550"/>
                    </a:lnTo>
                    <a:lnTo>
                      <a:pt x="23" y="587"/>
                    </a:lnTo>
                    <a:lnTo>
                      <a:pt x="23" y="617"/>
                    </a:lnTo>
                    <a:lnTo>
                      <a:pt x="22" y="642"/>
                    </a:lnTo>
                    <a:lnTo>
                      <a:pt x="22" y="660"/>
                    </a:lnTo>
                    <a:lnTo>
                      <a:pt x="22" y="672"/>
                    </a:lnTo>
                    <a:lnTo>
                      <a:pt x="22" y="674"/>
                    </a:lnTo>
                    <a:lnTo>
                      <a:pt x="22" y="675"/>
                    </a:lnTo>
                    <a:lnTo>
                      <a:pt x="22" y="677"/>
                    </a:lnTo>
                    <a:lnTo>
                      <a:pt x="21" y="679"/>
                    </a:lnTo>
                    <a:lnTo>
                      <a:pt x="21" y="691"/>
                    </a:lnTo>
                    <a:lnTo>
                      <a:pt x="21" y="709"/>
                    </a:lnTo>
                    <a:lnTo>
                      <a:pt x="21" y="734"/>
                    </a:lnTo>
                    <a:lnTo>
                      <a:pt x="21" y="764"/>
                    </a:lnTo>
                    <a:lnTo>
                      <a:pt x="21" y="800"/>
                    </a:lnTo>
                    <a:lnTo>
                      <a:pt x="20" y="841"/>
                    </a:lnTo>
                    <a:lnTo>
                      <a:pt x="20" y="886"/>
                    </a:lnTo>
                    <a:lnTo>
                      <a:pt x="20" y="936"/>
                    </a:lnTo>
                    <a:lnTo>
                      <a:pt x="20" y="988"/>
                    </a:lnTo>
                    <a:lnTo>
                      <a:pt x="20" y="1044"/>
                    </a:lnTo>
                    <a:lnTo>
                      <a:pt x="20" y="1103"/>
                    </a:lnTo>
                    <a:lnTo>
                      <a:pt x="19" y="1163"/>
                    </a:lnTo>
                    <a:lnTo>
                      <a:pt x="19" y="1224"/>
                    </a:lnTo>
                    <a:lnTo>
                      <a:pt x="19" y="1350"/>
                    </a:lnTo>
                    <a:lnTo>
                      <a:pt x="9" y="1350"/>
                    </a:lnTo>
                    <a:close/>
                    <a:moveTo>
                      <a:pt x="0" y="39"/>
                    </a:moveTo>
                    <a:lnTo>
                      <a:pt x="19" y="0"/>
                    </a:lnTo>
                    <a:lnTo>
                      <a:pt x="39" y="39"/>
                    </a:lnTo>
                    <a:lnTo>
                      <a:pt x="0" y="39"/>
                    </a:lnTo>
                    <a:close/>
                  </a:path>
                </a:pathLst>
              </a:custGeom>
              <a:solidFill>
                <a:srgbClr val="93EB85"/>
              </a:solidFill>
              <a:ln w="0" cap="flat">
                <a:solidFill>
                  <a:srgbClr val="93EB85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96" name="Oval 138"/>
              <p:cNvSpPr>
                <a:spLocks noChangeArrowheads="1"/>
              </p:cNvSpPr>
              <p:nvPr/>
            </p:nvSpPr>
            <p:spPr bwMode="auto">
              <a:xfrm>
                <a:off x="4206" y="3043"/>
                <a:ext cx="15" cy="15"/>
              </a:xfrm>
              <a:prstGeom prst="ellipse">
                <a:avLst/>
              </a:prstGeom>
              <a:solidFill>
                <a:srgbClr val="FFFFF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97" name="Freeform 139"/>
              <p:cNvSpPr>
                <a:spLocks/>
              </p:cNvSpPr>
              <p:nvPr/>
            </p:nvSpPr>
            <p:spPr bwMode="auto">
              <a:xfrm>
                <a:off x="780" y="2746"/>
                <a:ext cx="59" cy="64"/>
              </a:xfrm>
              <a:custGeom>
                <a:avLst/>
                <a:gdLst>
                  <a:gd name="T0" fmla="*/ 59 w 59"/>
                  <a:gd name="T1" fmla="*/ 64 h 64"/>
                  <a:gd name="T2" fmla="*/ 0 w 59"/>
                  <a:gd name="T3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59" h="64">
                    <a:moveTo>
                      <a:pt x="59" y="64"/>
                    </a:moveTo>
                    <a:cubicBezTo>
                      <a:pt x="59" y="29"/>
                      <a:pt x="33" y="0"/>
                      <a:pt x="0" y="0"/>
                    </a:cubicBezTo>
                  </a:path>
                </a:pathLst>
              </a:custGeom>
              <a:noFill/>
              <a:ln w="15875" cap="flat">
                <a:solidFill>
                  <a:srgbClr val="93EB8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98" name="Freeform 140"/>
              <p:cNvSpPr>
                <a:spLocks/>
              </p:cNvSpPr>
              <p:nvPr/>
            </p:nvSpPr>
            <p:spPr bwMode="auto">
              <a:xfrm>
                <a:off x="780" y="2681"/>
                <a:ext cx="124" cy="129"/>
              </a:xfrm>
              <a:custGeom>
                <a:avLst/>
                <a:gdLst>
                  <a:gd name="T0" fmla="*/ 124 w 124"/>
                  <a:gd name="T1" fmla="*/ 129 h 129"/>
                  <a:gd name="T2" fmla="*/ 0 w 124"/>
                  <a:gd name="T3" fmla="*/ 0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24" h="129">
                    <a:moveTo>
                      <a:pt x="124" y="129"/>
                    </a:moveTo>
                    <a:cubicBezTo>
                      <a:pt x="124" y="60"/>
                      <a:pt x="69" y="0"/>
                      <a:pt x="0" y="0"/>
                    </a:cubicBezTo>
                  </a:path>
                </a:pathLst>
              </a:custGeom>
              <a:noFill/>
              <a:ln w="15875" cap="flat">
                <a:solidFill>
                  <a:srgbClr val="93EB8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99" name="Freeform 141"/>
              <p:cNvSpPr>
                <a:spLocks/>
              </p:cNvSpPr>
              <p:nvPr/>
            </p:nvSpPr>
            <p:spPr bwMode="auto">
              <a:xfrm>
                <a:off x="780" y="2622"/>
                <a:ext cx="183" cy="188"/>
              </a:xfrm>
              <a:custGeom>
                <a:avLst/>
                <a:gdLst>
                  <a:gd name="T0" fmla="*/ 183 w 183"/>
                  <a:gd name="T1" fmla="*/ 188 h 188"/>
                  <a:gd name="T2" fmla="*/ 0 w 183"/>
                  <a:gd name="T3" fmla="*/ 0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83" h="188">
                    <a:moveTo>
                      <a:pt x="183" y="188"/>
                    </a:moveTo>
                    <a:cubicBezTo>
                      <a:pt x="183" y="84"/>
                      <a:pt x="102" y="0"/>
                      <a:pt x="0" y="0"/>
                    </a:cubicBezTo>
                  </a:path>
                </a:pathLst>
              </a:custGeom>
              <a:noFill/>
              <a:ln w="15875" cap="flat">
                <a:solidFill>
                  <a:srgbClr val="93EB8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00" name="Oval 142"/>
              <p:cNvSpPr>
                <a:spLocks noChangeArrowheads="1"/>
              </p:cNvSpPr>
              <p:nvPr/>
            </p:nvSpPr>
            <p:spPr bwMode="auto">
              <a:xfrm>
                <a:off x="676" y="2780"/>
                <a:ext cx="30" cy="25"/>
              </a:xfrm>
              <a:prstGeom prst="ellipse">
                <a:avLst/>
              </a:prstGeom>
              <a:solidFill>
                <a:srgbClr val="98A2AE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01" name="Freeform 143"/>
              <p:cNvSpPr>
                <a:spLocks noEditPoints="1"/>
              </p:cNvSpPr>
              <p:nvPr/>
            </p:nvSpPr>
            <p:spPr bwMode="auto">
              <a:xfrm>
                <a:off x="676" y="2775"/>
                <a:ext cx="114" cy="208"/>
              </a:xfrm>
              <a:custGeom>
                <a:avLst/>
                <a:gdLst>
                  <a:gd name="T0" fmla="*/ 316 w 368"/>
                  <a:gd name="T1" fmla="*/ 0 h 672"/>
                  <a:gd name="T2" fmla="*/ 157 w 368"/>
                  <a:gd name="T3" fmla="*/ 0 h 672"/>
                  <a:gd name="T4" fmla="*/ 166 w 368"/>
                  <a:gd name="T5" fmla="*/ 48 h 672"/>
                  <a:gd name="T6" fmla="*/ 57 w 368"/>
                  <a:gd name="T7" fmla="*/ 163 h 672"/>
                  <a:gd name="T8" fmla="*/ 0 w 368"/>
                  <a:gd name="T9" fmla="*/ 144 h 672"/>
                  <a:gd name="T10" fmla="*/ 0 w 368"/>
                  <a:gd name="T11" fmla="*/ 606 h 672"/>
                  <a:gd name="T12" fmla="*/ 53 w 368"/>
                  <a:gd name="T13" fmla="*/ 672 h 672"/>
                  <a:gd name="T14" fmla="*/ 316 w 368"/>
                  <a:gd name="T15" fmla="*/ 672 h 672"/>
                  <a:gd name="T16" fmla="*/ 368 w 368"/>
                  <a:gd name="T17" fmla="*/ 606 h 672"/>
                  <a:gd name="T18" fmla="*/ 368 w 368"/>
                  <a:gd name="T19" fmla="*/ 65 h 672"/>
                  <a:gd name="T20" fmla="*/ 316 w 368"/>
                  <a:gd name="T21" fmla="*/ 0 h 672"/>
                  <a:gd name="T22" fmla="*/ 303 w 368"/>
                  <a:gd name="T23" fmla="*/ 562 h 672"/>
                  <a:gd name="T24" fmla="*/ 66 w 368"/>
                  <a:gd name="T25" fmla="*/ 562 h 672"/>
                  <a:gd name="T26" fmla="*/ 66 w 368"/>
                  <a:gd name="T27" fmla="*/ 173 h 672"/>
                  <a:gd name="T28" fmla="*/ 303 w 368"/>
                  <a:gd name="T29" fmla="*/ 173 h 672"/>
                  <a:gd name="T30" fmla="*/ 303 w 368"/>
                  <a:gd name="T31" fmla="*/ 562 h 6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68" h="672">
                    <a:moveTo>
                      <a:pt x="316" y="0"/>
                    </a:moveTo>
                    <a:cubicBezTo>
                      <a:pt x="157" y="0"/>
                      <a:pt x="157" y="0"/>
                      <a:pt x="157" y="0"/>
                    </a:cubicBezTo>
                    <a:cubicBezTo>
                      <a:pt x="162" y="15"/>
                      <a:pt x="166" y="32"/>
                      <a:pt x="166" y="48"/>
                    </a:cubicBezTo>
                    <a:cubicBezTo>
                      <a:pt x="166" y="110"/>
                      <a:pt x="119" y="163"/>
                      <a:pt x="57" y="163"/>
                    </a:cubicBezTo>
                    <a:cubicBezTo>
                      <a:pt x="37" y="163"/>
                      <a:pt x="16" y="156"/>
                      <a:pt x="0" y="144"/>
                    </a:cubicBezTo>
                    <a:cubicBezTo>
                      <a:pt x="0" y="606"/>
                      <a:pt x="0" y="606"/>
                      <a:pt x="0" y="606"/>
                    </a:cubicBezTo>
                    <a:cubicBezTo>
                      <a:pt x="0" y="641"/>
                      <a:pt x="23" y="672"/>
                      <a:pt x="53" y="672"/>
                    </a:cubicBezTo>
                    <a:cubicBezTo>
                      <a:pt x="316" y="672"/>
                      <a:pt x="316" y="672"/>
                      <a:pt x="316" y="672"/>
                    </a:cubicBezTo>
                    <a:cubicBezTo>
                      <a:pt x="343" y="672"/>
                      <a:pt x="368" y="641"/>
                      <a:pt x="368" y="606"/>
                    </a:cubicBezTo>
                    <a:cubicBezTo>
                      <a:pt x="368" y="65"/>
                      <a:pt x="368" y="65"/>
                      <a:pt x="368" y="65"/>
                    </a:cubicBezTo>
                    <a:cubicBezTo>
                      <a:pt x="368" y="29"/>
                      <a:pt x="343" y="0"/>
                      <a:pt x="316" y="0"/>
                    </a:cubicBezTo>
                    <a:close/>
                    <a:moveTo>
                      <a:pt x="303" y="562"/>
                    </a:moveTo>
                    <a:cubicBezTo>
                      <a:pt x="66" y="562"/>
                      <a:pt x="66" y="562"/>
                      <a:pt x="66" y="562"/>
                    </a:cubicBezTo>
                    <a:cubicBezTo>
                      <a:pt x="66" y="173"/>
                      <a:pt x="66" y="173"/>
                      <a:pt x="66" y="173"/>
                    </a:cubicBezTo>
                    <a:cubicBezTo>
                      <a:pt x="303" y="173"/>
                      <a:pt x="303" y="173"/>
                      <a:pt x="303" y="173"/>
                    </a:cubicBezTo>
                    <a:lnTo>
                      <a:pt x="303" y="562"/>
                    </a:lnTo>
                    <a:close/>
                  </a:path>
                </a:pathLst>
              </a:custGeom>
              <a:solidFill>
                <a:srgbClr val="98A2AE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02" name="Rectangle 144"/>
              <p:cNvSpPr>
                <a:spLocks noChangeArrowheads="1"/>
              </p:cNvSpPr>
              <p:nvPr/>
            </p:nvSpPr>
            <p:spPr bwMode="auto">
              <a:xfrm>
                <a:off x="706" y="2859"/>
                <a:ext cx="49" cy="60"/>
              </a:xfrm>
              <a:prstGeom prst="rect">
                <a:avLst/>
              </a:prstGeom>
              <a:solidFill>
                <a:srgbClr val="93EB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03" name="Oval 145"/>
              <p:cNvSpPr>
                <a:spLocks noChangeArrowheads="1"/>
              </p:cNvSpPr>
              <p:nvPr/>
            </p:nvSpPr>
            <p:spPr bwMode="auto">
              <a:xfrm>
                <a:off x="805" y="2840"/>
                <a:ext cx="25" cy="29"/>
              </a:xfrm>
              <a:prstGeom prst="ellipse">
                <a:avLst/>
              </a:prstGeom>
              <a:solidFill>
                <a:srgbClr val="98A2AE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04" name="Freeform 146"/>
              <p:cNvSpPr>
                <a:spLocks noEditPoints="1"/>
              </p:cNvSpPr>
              <p:nvPr/>
            </p:nvSpPr>
            <p:spPr bwMode="auto">
              <a:xfrm>
                <a:off x="800" y="2840"/>
                <a:ext cx="114" cy="203"/>
              </a:xfrm>
              <a:custGeom>
                <a:avLst/>
                <a:gdLst>
                  <a:gd name="T0" fmla="*/ 316 w 368"/>
                  <a:gd name="T1" fmla="*/ 0 h 656"/>
                  <a:gd name="T2" fmla="*/ 157 w 368"/>
                  <a:gd name="T3" fmla="*/ 0 h 656"/>
                  <a:gd name="T4" fmla="*/ 166 w 368"/>
                  <a:gd name="T5" fmla="*/ 47 h 656"/>
                  <a:gd name="T6" fmla="*/ 57 w 368"/>
                  <a:gd name="T7" fmla="*/ 159 h 656"/>
                  <a:gd name="T8" fmla="*/ 0 w 368"/>
                  <a:gd name="T9" fmla="*/ 141 h 656"/>
                  <a:gd name="T10" fmla="*/ 0 w 368"/>
                  <a:gd name="T11" fmla="*/ 591 h 656"/>
                  <a:gd name="T12" fmla="*/ 53 w 368"/>
                  <a:gd name="T13" fmla="*/ 656 h 656"/>
                  <a:gd name="T14" fmla="*/ 316 w 368"/>
                  <a:gd name="T15" fmla="*/ 656 h 656"/>
                  <a:gd name="T16" fmla="*/ 368 w 368"/>
                  <a:gd name="T17" fmla="*/ 591 h 656"/>
                  <a:gd name="T18" fmla="*/ 368 w 368"/>
                  <a:gd name="T19" fmla="*/ 64 h 656"/>
                  <a:gd name="T20" fmla="*/ 316 w 368"/>
                  <a:gd name="T21" fmla="*/ 0 h 656"/>
                  <a:gd name="T22" fmla="*/ 303 w 368"/>
                  <a:gd name="T23" fmla="*/ 549 h 656"/>
                  <a:gd name="T24" fmla="*/ 66 w 368"/>
                  <a:gd name="T25" fmla="*/ 549 h 656"/>
                  <a:gd name="T26" fmla="*/ 66 w 368"/>
                  <a:gd name="T27" fmla="*/ 169 h 656"/>
                  <a:gd name="T28" fmla="*/ 303 w 368"/>
                  <a:gd name="T29" fmla="*/ 169 h 656"/>
                  <a:gd name="T30" fmla="*/ 303 w 368"/>
                  <a:gd name="T31" fmla="*/ 549 h 6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68" h="656">
                    <a:moveTo>
                      <a:pt x="316" y="0"/>
                    </a:moveTo>
                    <a:cubicBezTo>
                      <a:pt x="157" y="0"/>
                      <a:pt x="157" y="0"/>
                      <a:pt x="157" y="0"/>
                    </a:cubicBezTo>
                    <a:cubicBezTo>
                      <a:pt x="162" y="14"/>
                      <a:pt x="166" y="31"/>
                      <a:pt x="166" y="47"/>
                    </a:cubicBezTo>
                    <a:cubicBezTo>
                      <a:pt x="166" y="108"/>
                      <a:pt x="119" y="159"/>
                      <a:pt x="57" y="159"/>
                    </a:cubicBezTo>
                    <a:cubicBezTo>
                      <a:pt x="37" y="159"/>
                      <a:pt x="16" y="152"/>
                      <a:pt x="0" y="141"/>
                    </a:cubicBezTo>
                    <a:cubicBezTo>
                      <a:pt x="0" y="591"/>
                      <a:pt x="0" y="591"/>
                      <a:pt x="0" y="591"/>
                    </a:cubicBezTo>
                    <a:cubicBezTo>
                      <a:pt x="0" y="626"/>
                      <a:pt x="23" y="656"/>
                      <a:pt x="53" y="656"/>
                    </a:cubicBezTo>
                    <a:cubicBezTo>
                      <a:pt x="316" y="656"/>
                      <a:pt x="316" y="656"/>
                      <a:pt x="316" y="656"/>
                    </a:cubicBezTo>
                    <a:cubicBezTo>
                      <a:pt x="343" y="656"/>
                      <a:pt x="368" y="626"/>
                      <a:pt x="368" y="591"/>
                    </a:cubicBezTo>
                    <a:cubicBezTo>
                      <a:pt x="368" y="64"/>
                      <a:pt x="368" y="64"/>
                      <a:pt x="368" y="64"/>
                    </a:cubicBezTo>
                    <a:cubicBezTo>
                      <a:pt x="368" y="28"/>
                      <a:pt x="343" y="0"/>
                      <a:pt x="316" y="0"/>
                    </a:cubicBezTo>
                    <a:close/>
                    <a:moveTo>
                      <a:pt x="303" y="549"/>
                    </a:moveTo>
                    <a:cubicBezTo>
                      <a:pt x="66" y="549"/>
                      <a:pt x="66" y="549"/>
                      <a:pt x="66" y="549"/>
                    </a:cubicBezTo>
                    <a:cubicBezTo>
                      <a:pt x="66" y="169"/>
                      <a:pt x="66" y="169"/>
                      <a:pt x="66" y="169"/>
                    </a:cubicBezTo>
                    <a:cubicBezTo>
                      <a:pt x="303" y="169"/>
                      <a:pt x="303" y="169"/>
                      <a:pt x="303" y="169"/>
                    </a:cubicBezTo>
                    <a:lnTo>
                      <a:pt x="303" y="549"/>
                    </a:lnTo>
                    <a:close/>
                  </a:path>
                </a:pathLst>
              </a:custGeom>
              <a:solidFill>
                <a:srgbClr val="98A2AE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09" name="Rectangle 147"/>
              <p:cNvSpPr>
                <a:spLocks noChangeArrowheads="1"/>
              </p:cNvSpPr>
              <p:nvPr/>
            </p:nvSpPr>
            <p:spPr bwMode="auto">
              <a:xfrm>
                <a:off x="834" y="2924"/>
                <a:ext cx="50" cy="59"/>
              </a:xfrm>
              <a:prstGeom prst="rect">
                <a:avLst/>
              </a:prstGeom>
              <a:solidFill>
                <a:srgbClr val="93EB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pic>
            <p:nvPicPr>
              <p:cNvPr id="2196" name="Picture 148"/>
              <p:cNvPicPr>
                <a:picLocks noChangeAspect="1" noChangeArrowheads="1"/>
              </p:cNvPicPr>
              <p:nvPr/>
            </p:nvPicPr>
            <p:blipFill>
              <a:blip r:embed="rId4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44" y="1327"/>
                <a:ext cx="208" cy="2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197" name="Picture 149"/>
              <p:cNvPicPr>
                <a:picLocks noChangeAspect="1" noChangeArrowheads="1"/>
              </p:cNvPicPr>
              <p:nvPr/>
            </p:nvPicPr>
            <p:blipFill>
              <a:blip r:embed="rId4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85" y="971"/>
                <a:ext cx="203" cy="2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198" name="Picture 150"/>
              <p:cNvPicPr>
                <a:picLocks noChangeAspect="1" noChangeArrowheads="1"/>
              </p:cNvPicPr>
              <p:nvPr/>
            </p:nvPicPr>
            <p:blipFill>
              <a:blip r:embed="rId4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80" y="1401"/>
                <a:ext cx="208" cy="2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199" name="Picture 151"/>
              <p:cNvPicPr>
                <a:picLocks noChangeAspect="1" noChangeArrowheads="1"/>
              </p:cNvPicPr>
              <p:nvPr/>
            </p:nvPicPr>
            <p:blipFill>
              <a:blip r:embed="rId4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07" y="713"/>
                <a:ext cx="282" cy="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200" name="Picture 152"/>
              <p:cNvPicPr>
                <a:picLocks noChangeAspect="1" noChangeArrowheads="1"/>
              </p:cNvPicPr>
              <p:nvPr/>
            </p:nvPicPr>
            <p:blipFill>
              <a:blip r:embed="rId5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95" y="1189"/>
                <a:ext cx="263" cy="2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201" name="Picture 153"/>
              <p:cNvPicPr>
                <a:picLocks noChangeAspect="1" noChangeArrowheads="1"/>
              </p:cNvPicPr>
              <p:nvPr/>
            </p:nvPicPr>
            <p:blipFill>
              <a:blip r:embed="rId5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95" y="1189"/>
                <a:ext cx="263" cy="2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202" name="Picture 154"/>
              <p:cNvPicPr>
                <a:picLocks noChangeAspect="1" noChangeArrowheads="1"/>
              </p:cNvPicPr>
              <p:nvPr/>
            </p:nvPicPr>
            <p:blipFill>
              <a:blip r:embed="rId5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10" y="694"/>
                <a:ext cx="238" cy="2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203" name="Picture 155"/>
              <p:cNvPicPr>
                <a:picLocks noChangeAspect="1" noChangeArrowheads="1"/>
              </p:cNvPicPr>
              <p:nvPr/>
            </p:nvPicPr>
            <p:blipFill>
              <a:blip r:embed="rId5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10" y="694"/>
                <a:ext cx="238" cy="2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110" name="Rectangle 156"/>
              <p:cNvSpPr>
                <a:spLocks noChangeArrowheads="1"/>
              </p:cNvSpPr>
              <p:nvPr/>
            </p:nvSpPr>
            <p:spPr bwMode="auto">
              <a:xfrm>
                <a:off x="2520" y="1442"/>
                <a:ext cx="262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Tenant</a:t>
                </a:r>
                <a:endParaRPr kumimoji="0" lang="fr-FR" alt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11" name="Freeform 157"/>
              <p:cNvSpPr>
                <a:spLocks/>
              </p:cNvSpPr>
              <p:nvPr/>
            </p:nvSpPr>
            <p:spPr bwMode="auto">
              <a:xfrm>
                <a:off x="2664" y="2208"/>
                <a:ext cx="737" cy="634"/>
              </a:xfrm>
              <a:custGeom>
                <a:avLst/>
                <a:gdLst>
                  <a:gd name="T0" fmla="*/ 0 w 2384"/>
                  <a:gd name="T1" fmla="*/ 342 h 2048"/>
                  <a:gd name="T2" fmla="*/ 342 w 2384"/>
                  <a:gd name="T3" fmla="*/ 0 h 2048"/>
                  <a:gd name="T4" fmla="*/ 2043 w 2384"/>
                  <a:gd name="T5" fmla="*/ 0 h 2048"/>
                  <a:gd name="T6" fmla="*/ 2384 w 2384"/>
                  <a:gd name="T7" fmla="*/ 342 h 2048"/>
                  <a:gd name="T8" fmla="*/ 2384 w 2384"/>
                  <a:gd name="T9" fmla="*/ 1707 h 2048"/>
                  <a:gd name="T10" fmla="*/ 2043 w 2384"/>
                  <a:gd name="T11" fmla="*/ 2048 h 2048"/>
                  <a:gd name="T12" fmla="*/ 342 w 2384"/>
                  <a:gd name="T13" fmla="*/ 2048 h 2048"/>
                  <a:gd name="T14" fmla="*/ 0 w 2384"/>
                  <a:gd name="T15" fmla="*/ 1707 h 2048"/>
                  <a:gd name="T16" fmla="*/ 0 w 2384"/>
                  <a:gd name="T17" fmla="*/ 342 h 20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84" h="2048">
                    <a:moveTo>
                      <a:pt x="0" y="342"/>
                    </a:moveTo>
                    <a:cubicBezTo>
                      <a:pt x="0" y="153"/>
                      <a:pt x="153" y="0"/>
                      <a:pt x="342" y="0"/>
                    </a:cubicBezTo>
                    <a:lnTo>
                      <a:pt x="2043" y="0"/>
                    </a:lnTo>
                    <a:cubicBezTo>
                      <a:pt x="2232" y="0"/>
                      <a:pt x="2384" y="153"/>
                      <a:pt x="2384" y="342"/>
                    </a:cubicBezTo>
                    <a:lnTo>
                      <a:pt x="2384" y="1707"/>
                    </a:lnTo>
                    <a:cubicBezTo>
                      <a:pt x="2384" y="1896"/>
                      <a:pt x="2232" y="2048"/>
                      <a:pt x="2043" y="2048"/>
                    </a:cubicBezTo>
                    <a:lnTo>
                      <a:pt x="342" y="2048"/>
                    </a:lnTo>
                    <a:cubicBezTo>
                      <a:pt x="153" y="2048"/>
                      <a:pt x="0" y="1896"/>
                      <a:pt x="0" y="1707"/>
                    </a:cubicBezTo>
                    <a:lnTo>
                      <a:pt x="0" y="342"/>
                    </a:lnTo>
                    <a:close/>
                  </a:path>
                </a:pathLst>
              </a:custGeom>
              <a:solidFill>
                <a:srgbClr val="D1E0F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12" name="Freeform 158"/>
              <p:cNvSpPr>
                <a:spLocks/>
              </p:cNvSpPr>
              <p:nvPr/>
            </p:nvSpPr>
            <p:spPr bwMode="auto">
              <a:xfrm>
                <a:off x="2664" y="2208"/>
                <a:ext cx="737" cy="634"/>
              </a:xfrm>
              <a:custGeom>
                <a:avLst/>
                <a:gdLst>
                  <a:gd name="T0" fmla="*/ 0 w 2384"/>
                  <a:gd name="T1" fmla="*/ 342 h 2048"/>
                  <a:gd name="T2" fmla="*/ 342 w 2384"/>
                  <a:gd name="T3" fmla="*/ 0 h 2048"/>
                  <a:gd name="T4" fmla="*/ 2043 w 2384"/>
                  <a:gd name="T5" fmla="*/ 0 h 2048"/>
                  <a:gd name="T6" fmla="*/ 2384 w 2384"/>
                  <a:gd name="T7" fmla="*/ 342 h 2048"/>
                  <a:gd name="T8" fmla="*/ 2384 w 2384"/>
                  <a:gd name="T9" fmla="*/ 1707 h 2048"/>
                  <a:gd name="T10" fmla="*/ 2043 w 2384"/>
                  <a:gd name="T11" fmla="*/ 2048 h 2048"/>
                  <a:gd name="T12" fmla="*/ 342 w 2384"/>
                  <a:gd name="T13" fmla="*/ 2048 h 2048"/>
                  <a:gd name="T14" fmla="*/ 0 w 2384"/>
                  <a:gd name="T15" fmla="*/ 1707 h 2048"/>
                  <a:gd name="T16" fmla="*/ 0 w 2384"/>
                  <a:gd name="T17" fmla="*/ 342 h 20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84" h="2048">
                    <a:moveTo>
                      <a:pt x="0" y="342"/>
                    </a:moveTo>
                    <a:cubicBezTo>
                      <a:pt x="0" y="153"/>
                      <a:pt x="153" y="0"/>
                      <a:pt x="342" y="0"/>
                    </a:cubicBezTo>
                    <a:lnTo>
                      <a:pt x="2043" y="0"/>
                    </a:lnTo>
                    <a:cubicBezTo>
                      <a:pt x="2232" y="0"/>
                      <a:pt x="2384" y="153"/>
                      <a:pt x="2384" y="342"/>
                    </a:cubicBezTo>
                    <a:lnTo>
                      <a:pt x="2384" y="1707"/>
                    </a:lnTo>
                    <a:cubicBezTo>
                      <a:pt x="2384" y="1896"/>
                      <a:pt x="2232" y="2048"/>
                      <a:pt x="2043" y="2048"/>
                    </a:cubicBezTo>
                    <a:lnTo>
                      <a:pt x="342" y="2048"/>
                    </a:lnTo>
                    <a:cubicBezTo>
                      <a:pt x="153" y="2048"/>
                      <a:pt x="0" y="1896"/>
                      <a:pt x="0" y="1707"/>
                    </a:cubicBezTo>
                    <a:lnTo>
                      <a:pt x="0" y="342"/>
                    </a:lnTo>
                    <a:close/>
                  </a:path>
                </a:pathLst>
              </a:custGeom>
              <a:noFill/>
              <a:ln w="23813" cap="flat">
                <a:solidFill>
                  <a:srgbClr val="092048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pic>
            <p:nvPicPr>
              <p:cNvPr id="2207" name="Picture 159"/>
              <p:cNvPicPr>
                <a:picLocks noChangeAspect="1" noChangeArrowheads="1"/>
              </p:cNvPicPr>
              <p:nvPr/>
            </p:nvPicPr>
            <p:blipFill>
              <a:blip r:embed="rId5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84" y="2624"/>
                <a:ext cx="554" cy="1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208" name="Picture 160"/>
              <p:cNvPicPr>
                <a:picLocks noChangeAspect="1" noChangeArrowheads="1"/>
              </p:cNvPicPr>
              <p:nvPr/>
            </p:nvPicPr>
            <p:blipFill>
              <a:blip r:embed="rId5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84" y="2624"/>
                <a:ext cx="554" cy="1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209" name="Picture 161"/>
              <p:cNvPicPr>
                <a:picLocks noChangeAspect="1" noChangeArrowheads="1"/>
              </p:cNvPicPr>
              <p:nvPr/>
            </p:nvPicPr>
            <p:blipFill>
              <a:blip r:embed="rId5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723" y="2600"/>
                <a:ext cx="470" cy="2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210" name="Picture 162"/>
              <p:cNvPicPr>
                <a:picLocks noChangeAspect="1" noChangeArrowheads="1"/>
              </p:cNvPicPr>
              <p:nvPr/>
            </p:nvPicPr>
            <p:blipFill>
              <a:blip r:embed="rId5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723" y="2600"/>
                <a:ext cx="470" cy="2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113" name="Freeform 163"/>
              <p:cNvSpPr>
                <a:spLocks/>
              </p:cNvSpPr>
              <p:nvPr/>
            </p:nvSpPr>
            <p:spPr bwMode="auto">
              <a:xfrm>
                <a:off x="2713" y="2644"/>
                <a:ext cx="490" cy="124"/>
              </a:xfrm>
              <a:custGeom>
                <a:avLst/>
                <a:gdLst>
                  <a:gd name="T0" fmla="*/ 0 w 1584"/>
                  <a:gd name="T1" fmla="*/ 24 h 400"/>
                  <a:gd name="T2" fmla="*/ 24 w 1584"/>
                  <a:gd name="T3" fmla="*/ 0 h 400"/>
                  <a:gd name="T4" fmla="*/ 1561 w 1584"/>
                  <a:gd name="T5" fmla="*/ 0 h 400"/>
                  <a:gd name="T6" fmla="*/ 1584 w 1584"/>
                  <a:gd name="T7" fmla="*/ 24 h 400"/>
                  <a:gd name="T8" fmla="*/ 1584 w 1584"/>
                  <a:gd name="T9" fmla="*/ 377 h 400"/>
                  <a:gd name="T10" fmla="*/ 1561 w 1584"/>
                  <a:gd name="T11" fmla="*/ 400 h 400"/>
                  <a:gd name="T12" fmla="*/ 24 w 1584"/>
                  <a:gd name="T13" fmla="*/ 400 h 400"/>
                  <a:gd name="T14" fmla="*/ 0 w 1584"/>
                  <a:gd name="T15" fmla="*/ 377 h 400"/>
                  <a:gd name="T16" fmla="*/ 0 w 1584"/>
                  <a:gd name="T17" fmla="*/ 24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84" h="400">
                    <a:moveTo>
                      <a:pt x="0" y="24"/>
                    </a:moveTo>
                    <a:cubicBezTo>
                      <a:pt x="0" y="11"/>
                      <a:pt x="11" y="0"/>
                      <a:pt x="24" y="0"/>
                    </a:cubicBezTo>
                    <a:lnTo>
                      <a:pt x="1561" y="0"/>
                    </a:lnTo>
                    <a:cubicBezTo>
                      <a:pt x="1574" y="0"/>
                      <a:pt x="1584" y="11"/>
                      <a:pt x="1584" y="24"/>
                    </a:cubicBezTo>
                    <a:lnTo>
                      <a:pt x="1584" y="377"/>
                    </a:lnTo>
                    <a:cubicBezTo>
                      <a:pt x="1584" y="390"/>
                      <a:pt x="1574" y="400"/>
                      <a:pt x="1561" y="400"/>
                    </a:cubicBezTo>
                    <a:lnTo>
                      <a:pt x="24" y="400"/>
                    </a:lnTo>
                    <a:cubicBezTo>
                      <a:pt x="11" y="400"/>
                      <a:pt x="0" y="390"/>
                      <a:pt x="0" y="377"/>
                    </a:cubicBez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14" name="Freeform 164"/>
              <p:cNvSpPr>
                <a:spLocks noEditPoints="1"/>
              </p:cNvSpPr>
              <p:nvPr/>
            </p:nvSpPr>
            <p:spPr bwMode="auto">
              <a:xfrm>
                <a:off x="2711" y="2642"/>
                <a:ext cx="495" cy="128"/>
              </a:xfrm>
              <a:custGeom>
                <a:avLst/>
                <a:gdLst>
                  <a:gd name="T0" fmla="*/ 16 w 1600"/>
                  <a:gd name="T1" fmla="*/ 257 h 416"/>
                  <a:gd name="T2" fmla="*/ 0 w 1600"/>
                  <a:gd name="T3" fmla="*/ 209 h 416"/>
                  <a:gd name="T4" fmla="*/ 16 w 1600"/>
                  <a:gd name="T5" fmla="*/ 209 h 416"/>
                  <a:gd name="T6" fmla="*/ 0 w 1600"/>
                  <a:gd name="T7" fmla="*/ 32 h 416"/>
                  <a:gd name="T8" fmla="*/ 12 w 1600"/>
                  <a:gd name="T9" fmla="*/ 8 h 416"/>
                  <a:gd name="T10" fmla="*/ 123 w 1600"/>
                  <a:gd name="T11" fmla="*/ 0 h 416"/>
                  <a:gd name="T12" fmla="*/ 36 w 1600"/>
                  <a:gd name="T13" fmla="*/ 16 h 416"/>
                  <a:gd name="T14" fmla="*/ 16 w 1600"/>
                  <a:gd name="T15" fmla="*/ 36 h 416"/>
                  <a:gd name="T16" fmla="*/ 0 w 1600"/>
                  <a:gd name="T17" fmla="*/ 33 h 416"/>
                  <a:gd name="T18" fmla="*/ 299 w 1600"/>
                  <a:gd name="T19" fmla="*/ 16 h 416"/>
                  <a:gd name="T20" fmla="*/ 347 w 1600"/>
                  <a:gd name="T21" fmla="*/ 0 h 416"/>
                  <a:gd name="T22" fmla="*/ 347 w 1600"/>
                  <a:gd name="T23" fmla="*/ 16 h 416"/>
                  <a:gd name="T24" fmla="*/ 652 w 1600"/>
                  <a:gd name="T25" fmla="*/ 0 h 416"/>
                  <a:gd name="T26" fmla="*/ 524 w 1600"/>
                  <a:gd name="T27" fmla="*/ 0 h 416"/>
                  <a:gd name="T28" fmla="*/ 828 w 1600"/>
                  <a:gd name="T29" fmla="*/ 16 h 416"/>
                  <a:gd name="T30" fmla="*/ 876 w 1600"/>
                  <a:gd name="T31" fmla="*/ 0 h 416"/>
                  <a:gd name="T32" fmla="*/ 876 w 1600"/>
                  <a:gd name="T33" fmla="*/ 16 h 416"/>
                  <a:gd name="T34" fmla="*/ 1180 w 1600"/>
                  <a:gd name="T35" fmla="*/ 0 h 416"/>
                  <a:gd name="T36" fmla="*/ 1052 w 1600"/>
                  <a:gd name="T37" fmla="*/ 0 h 416"/>
                  <a:gd name="T38" fmla="*/ 1356 w 1600"/>
                  <a:gd name="T39" fmla="*/ 16 h 416"/>
                  <a:gd name="T40" fmla="*/ 1404 w 1600"/>
                  <a:gd name="T41" fmla="*/ 0 h 416"/>
                  <a:gd name="T42" fmla="*/ 1404 w 1600"/>
                  <a:gd name="T43" fmla="*/ 16 h 416"/>
                  <a:gd name="T44" fmla="*/ 1589 w 1600"/>
                  <a:gd name="T45" fmla="*/ 8 h 416"/>
                  <a:gd name="T46" fmla="*/ 1600 w 1600"/>
                  <a:gd name="T47" fmla="*/ 32 h 416"/>
                  <a:gd name="T48" fmla="*/ 1584 w 1600"/>
                  <a:gd name="T49" fmla="*/ 32 h 416"/>
                  <a:gd name="T50" fmla="*/ 1582 w 1600"/>
                  <a:gd name="T51" fmla="*/ 23 h 416"/>
                  <a:gd name="T52" fmla="*/ 1600 w 1600"/>
                  <a:gd name="T53" fmla="*/ 184 h 416"/>
                  <a:gd name="T54" fmla="*/ 1584 w 1600"/>
                  <a:gd name="T55" fmla="*/ 184 h 416"/>
                  <a:gd name="T56" fmla="*/ 1600 w 1600"/>
                  <a:gd name="T57" fmla="*/ 385 h 416"/>
                  <a:gd name="T58" fmla="*/ 1589 w 1600"/>
                  <a:gd name="T59" fmla="*/ 409 h 416"/>
                  <a:gd name="T60" fmla="*/ 1502 w 1600"/>
                  <a:gd name="T61" fmla="*/ 416 h 416"/>
                  <a:gd name="T62" fmla="*/ 1566 w 1600"/>
                  <a:gd name="T63" fmla="*/ 401 h 416"/>
                  <a:gd name="T64" fmla="*/ 1585 w 1600"/>
                  <a:gd name="T65" fmla="*/ 382 h 416"/>
                  <a:gd name="T66" fmla="*/ 1600 w 1600"/>
                  <a:gd name="T67" fmla="*/ 360 h 416"/>
                  <a:gd name="T68" fmla="*/ 1325 w 1600"/>
                  <a:gd name="T69" fmla="*/ 400 h 416"/>
                  <a:gd name="T70" fmla="*/ 1277 w 1600"/>
                  <a:gd name="T71" fmla="*/ 416 h 416"/>
                  <a:gd name="T72" fmla="*/ 1277 w 1600"/>
                  <a:gd name="T73" fmla="*/ 400 h 416"/>
                  <a:gd name="T74" fmla="*/ 973 w 1600"/>
                  <a:gd name="T75" fmla="*/ 416 h 416"/>
                  <a:gd name="T76" fmla="*/ 1101 w 1600"/>
                  <a:gd name="T77" fmla="*/ 416 h 416"/>
                  <a:gd name="T78" fmla="*/ 797 w 1600"/>
                  <a:gd name="T79" fmla="*/ 400 h 416"/>
                  <a:gd name="T80" fmla="*/ 749 w 1600"/>
                  <a:gd name="T81" fmla="*/ 416 h 416"/>
                  <a:gd name="T82" fmla="*/ 749 w 1600"/>
                  <a:gd name="T83" fmla="*/ 400 h 416"/>
                  <a:gd name="T84" fmla="*/ 445 w 1600"/>
                  <a:gd name="T85" fmla="*/ 416 h 416"/>
                  <a:gd name="T86" fmla="*/ 573 w 1600"/>
                  <a:gd name="T87" fmla="*/ 416 h 416"/>
                  <a:gd name="T88" fmla="*/ 268 w 1600"/>
                  <a:gd name="T89" fmla="*/ 400 h 416"/>
                  <a:gd name="T90" fmla="*/ 220 w 1600"/>
                  <a:gd name="T91" fmla="*/ 416 h 416"/>
                  <a:gd name="T92" fmla="*/ 220 w 1600"/>
                  <a:gd name="T93" fmla="*/ 400 h 416"/>
                  <a:gd name="T94" fmla="*/ 32 w 1600"/>
                  <a:gd name="T95" fmla="*/ 416 h 416"/>
                  <a:gd name="T96" fmla="*/ 8 w 1600"/>
                  <a:gd name="T97" fmla="*/ 405 h 416"/>
                  <a:gd name="T98" fmla="*/ 23 w 1600"/>
                  <a:gd name="T99" fmla="*/ 398 h 416"/>
                  <a:gd name="T100" fmla="*/ 32 w 1600"/>
                  <a:gd name="T101" fmla="*/ 400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600" h="416">
                    <a:moveTo>
                      <a:pt x="0" y="385"/>
                    </a:moveTo>
                    <a:lnTo>
                      <a:pt x="0" y="257"/>
                    </a:lnTo>
                    <a:lnTo>
                      <a:pt x="16" y="257"/>
                    </a:lnTo>
                    <a:lnTo>
                      <a:pt x="16" y="385"/>
                    </a:lnTo>
                    <a:lnTo>
                      <a:pt x="0" y="385"/>
                    </a:lnTo>
                    <a:close/>
                    <a:moveTo>
                      <a:pt x="0" y="209"/>
                    </a:moveTo>
                    <a:lnTo>
                      <a:pt x="0" y="81"/>
                    </a:lnTo>
                    <a:lnTo>
                      <a:pt x="16" y="81"/>
                    </a:lnTo>
                    <a:lnTo>
                      <a:pt x="16" y="209"/>
                    </a:lnTo>
                    <a:lnTo>
                      <a:pt x="0" y="209"/>
                    </a:lnTo>
                    <a:close/>
                    <a:moveTo>
                      <a:pt x="0" y="33"/>
                    </a:moveTo>
                    <a:lnTo>
                      <a:pt x="0" y="32"/>
                    </a:lnTo>
                    <a:cubicBezTo>
                      <a:pt x="0" y="31"/>
                      <a:pt x="1" y="30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0" y="1"/>
                      <a:pt x="31" y="0"/>
                      <a:pt x="32" y="0"/>
                    </a:cubicBezTo>
                    <a:lnTo>
                      <a:pt x="123" y="0"/>
                    </a:lnTo>
                    <a:lnTo>
                      <a:pt x="123" y="16"/>
                    </a:lnTo>
                    <a:lnTo>
                      <a:pt x="32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32"/>
                    </a:lnTo>
                    <a:lnTo>
                      <a:pt x="16" y="33"/>
                    </a:lnTo>
                    <a:lnTo>
                      <a:pt x="0" y="33"/>
                    </a:lnTo>
                    <a:close/>
                    <a:moveTo>
                      <a:pt x="171" y="0"/>
                    </a:moveTo>
                    <a:lnTo>
                      <a:pt x="299" y="0"/>
                    </a:lnTo>
                    <a:lnTo>
                      <a:pt x="299" y="16"/>
                    </a:lnTo>
                    <a:lnTo>
                      <a:pt x="171" y="16"/>
                    </a:lnTo>
                    <a:lnTo>
                      <a:pt x="171" y="0"/>
                    </a:lnTo>
                    <a:close/>
                    <a:moveTo>
                      <a:pt x="347" y="0"/>
                    </a:moveTo>
                    <a:lnTo>
                      <a:pt x="476" y="0"/>
                    </a:lnTo>
                    <a:lnTo>
                      <a:pt x="476" y="16"/>
                    </a:lnTo>
                    <a:lnTo>
                      <a:pt x="347" y="16"/>
                    </a:lnTo>
                    <a:lnTo>
                      <a:pt x="347" y="0"/>
                    </a:lnTo>
                    <a:close/>
                    <a:moveTo>
                      <a:pt x="524" y="0"/>
                    </a:moveTo>
                    <a:lnTo>
                      <a:pt x="652" y="0"/>
                    </a:lnTo>
                    <a:lnTo>
                      <a:pt x="652" y="16"/>
                    </a:lnTo>
                    <a:lnTo>
                      <a:pt x="524" y="16"/>
                    </a:lnTo>
                    <a:lnTo>
                      <a:pt x="524" y="0"/>
                    </a:lnTo>
                    <a:close/>
                    <a:moveTo>
                      <a:pt x="700" y="0"/>
                    </a:moveTo>
                    <a:lnTo>
                      <a:pt x="828" y="0"/>
                    </a:lnTo>
                    <a:lnTo>
                      <a:pt x="828" y="16"/>
                    </a:lnTo>
                    <a:lnTo>
                      <a:pt x="700" y="16"/>
                    </a:lnTo>
                    <a:lnTo>
                      <a:pt x="700" y="0"/>
                    </a:lnTo>
                    <a:close/>
                    <a:moveTo>
                      <a:pt x="876" y="0"/>
                    </a:moveTo>
                    <a:lnTo>
                      <a:pt x="1004" y="0"/>
                    </a:lnTo>
                    <a:lnTo>
                      <a:pt x="1004" y="16"/>
                    </a:lnTo>
                    <a:lnTo>
                      <a:pt x="876" y="16"/>
                    </a:lnTo>
                    <a:lnTo>
                      <a:pt x="876" y="0"/>
                    </a:lnTo>
                    <a:close/>
                    <a:moveTo>
                      <a:pt x="1052" y="0"/>
                    </a:moveTo>
                    <a:lnTo>
                      <a:pt x="1180" y="0"/>
                    </a:lnTo>
                    <a:lnTo>
                      <a:pt x="1180" y="16"/>
                    </a:lnTo>
                    <a:lnTo>
                      <a:pt x="1052" y="16"/>
                    </a:lnTo>
                    <a:lnTo>
                      <a:pt x="1052" y="0"/>
                    </a:lnTo>
                    <a:close/>
                    <a:moveTo>
                      <a:pt x="1228" y="0"/>
                    </a:moveTo>
                    <a:lnTo>
                      <a:pt x="1356" y="0"/>
                    </a:lnTo>
                    <a:lnTo>
                      <a:pt x="1356" y="16"/>
                    </a:lnTo>
                    <a:lnTo>
                      <a:pt x="1228" y="16"/>
                    </a:lnTo>
                    <a:lnTo>
                      <a:pt x="1228" y="0"/>
                    </a:lnTo>
                    <a:close/>
                    <a:moveTo>
                      <a:pt x="1404" y="0"/>
                    </a:moveTo>
                    <a:lnTo>
                      <a:pt x="1533" y="0"/>
                    </a:lnTo>
                    <a:lnTo>
                      <a:pt x="1533" y="16"/>
                    </a:lnTo>
                    <a:lnTo>
                      <a:pt x="1404" y="16"/>
                    </a:lnTo>
                    <a:lnTo>
                      <a:pt x="1404" y="0"/>
                    </a:lnTo>
                    <a:close/>
                    <a:moveTo>
                      <a:pt x="1583" y="6"/>
                    </a:moveTo>
                    <a:lnTo>
                      <a:pt x="1589" y="8"/>
                    </a:lnTo>
                    <a:cubicBezTo>
                      <a:pt x="1591" y="9"/>
                      <a:pt x="1592" y="10"/>
                      <a:pt x="1593" y="12"/>
                    </a:cubicBezTo>
                    <a:lnTo>
                      <a:pt x="1600" y="29"/>
                    </a:lnTo>
                    <a:cubicBezTo>
                      <a:pt x="1600" y="30"/>
                      <a:pt x="1600" y="31"/>
                      <a:pt x="1600" y="32"/>
                    </a:cubicBezTo>
                    <a:lnTo>
                      <a:pt x="1600" y="136"/>
                    </a:lnTo>
                    <a:lnTo>
                      <a:pt x="1584" y="136"/>
                    </a:lnTo>
                    <a:lnTo>
                      <a:pt x="1584" y="32"/>
                    </a:lnTo>
                    <a:lnTo>
                      <a:pt x="1585" y="36"/>
                    </a:lnTo>
                    <a:lnTo>
                      <a:pt x="1578" y="19"/>
                    </a:lnTo>
                    <a:lnTo>
                      <a:pt x="1582" y="23"/>
                    </a:lnTo>
                    <a:lnTo>
                      <a:pt x="1576" y="20"/>
                    </a:lnTo>
                    <a:lnTo>
                      <a:pt x="1583" y="6"/>
                    </a:lnTo>
                    <a:close/>
                    <a:moveTo>
                      <a:pt x="1600" y="184"/>
                    </a:moveTo>
                    <a:lnTo>
                      <a:pt x="1600" y="312"/>
                    </a:lnTo>
                    <a:lnTo>
                      <a:pt x="1584" y="312"/>
                    </a:lnTo>
                    <a:lnTo>
                      <a:pt x="1584" y="184"/>
                    </a:lnTo>
                    <a:lnTo>
                      <a:pt x="1600" y="184"/>
                    </a:lnTo>
                    <a:close/>
                    <a:moveTo>
                      <a:pt x="1600" y="360"/>
                    </a:moveTo>
                    <a:lnTo>
                      <a:pt x="1600" y="385"/>
                    </a:lnTo>
                    <a:cubicBezTo>
                      <a:pt x="1600" y="387"/>
                      <a:pt x="1600" y="388"/>
                      <a:pt x="1600" y="389"/>
                    </a:cubicBezTo>
                    <a:lnTo>
                      <a:pt x="1593" y="405"/>
                    </a:lnTo>
                    <a:cubicBezTo>
                      <a:pt x="1592" y="407"/>
                      <a:pt x="1591" y="408"/>
                      <a:pt x="1589" y="409"/>
                    </a:cubicBezTo>
                    <a:lnTo>
                      <a:pt x="1573" y="416"/>
                    </a:lnTo>
                    <a:cubicBezTo>
                      <a:pt x="1572" y="416"/>
                      <a:pt x="1571" y="416"/>
                      <a:pt x="1569" y="416"/>
                    </a:cubicBezTo>
                    <a:lnTo>
                      <a:pt x="1502" y="416"/>
                    </a:lnTo>
                    <a:lnTo>
                      <a:pt x="1502" y="400"/>
                    </a:lnTo>
                    <a:lnTo>
                      <a:pt x="1569" y="400"/>
                    </a:lnTo>
                    <a:lnTo>
                      <a:pt x="1566" y="401"/>
                    </a:lnTo>
                    <a:lnTo>
                      <a:pt x="1582" y="394"/>
                    </a:lnTo>
                    <a:lnTo>
                      <a:pt x="1578" y="398"/>
                    </a:lnTo>
                    <a:lnTo>
                      <a:pt x="1585" y="382"/>
                    </a:lnTo>
                    <a:lnTo>
                      <a:pt x="1584" y="385"/>
                    </a:lnTo>
                    <a:lnTo>
                      <a:pt x="1584" y="360"/>
                    </a:lnTo>
                    <a:lnTo>
                      <a:pt x="1600" y="360"/>
                    </a:lnTo>
                    <a:close/>
                    <a:moveTo>
                      <a:pt x="1454" y="416"/>
                    </a:moveTo>
                    <a:lnTo>
                      <a:pt x="1325" y="416"/>
                    </a:lnTo>
                    <a:lnTo>
                      <a:pt x="1325" y="400"/>
                    </a:lnTo>
                    <a:lnTo>
                      <a:pt x="1454" y="400"/>
                    </a:lnTo>
                    <a:lnTo>
                      <a:pt x="1454" y="416"/>
                    </a:lnTo>
                    <a:close/>
                    <a:moveTo>
                      <a:pt x="1277" y="416"/>
                    </a:moveTo>
                    <a:lnTo>
                      <a:pt x="1149" y="416"/>
                    </a:lnTo>
                    <a:lnTo>
                      <a:pt x="1149" y="400"/>
                    </a:lnTo>
                    <a:lnTo>
                      <a:pt x="1277" y="400"/>
                    </a:lnTo>
                    <a:lnTo>
                      <a:pt x="1277" y="416"/>
                    </a:lnTo>
                    <a:close/>
                    <a:moveTo>
                      <a:pt x="1101" y="416"/>
                    </a:moveTo>
                    <a:lnTo>
                      <a:pt x="973" y="416"/>
                    </a:lnTo>
                    <a:lnTo>
                      <a:pt x="973" y="400"/>
                    </a:lnTo>
                    <a:lnTo>
                      <a:pt x="1101" y="400"/>
                    </a:lnTo>
                    <a:lnTo>
                      <a:pt x="1101" y="416"/>
                    </a:lnTo>
                    <a:close/>
                    <a:moveTo>
                      <a:pt x="925" y="416"/>
                    </a:moveTo>
                    <a:lnTo>
                      <a:pt x="797" y="416"/>
                    </a:lnTo>
                    <a:lnTo>
                      <a:pt x="797" y="400"/>
                    </a:lnTo>
                    <a:lnTo>
                      <a:pt x="925" y="400"/>
                    </a:lnTo>
                    <a:lnTo>
                      <a:pt x="925" y="416"/>
                    </a:lnTo>
                    <a:close/>
                    <a:moveTo>
                      <a:pt x="749" y="416"/>
                    </a:moveTo>
                    <a:lnTo>
                      <a:pt x="621" y="416"/>
                    </a:lnTo>
                    <a:lnTo>
                      <a:pt x="621" y="400"/>
                    </a:lnTo>
                    <a:lnTo>
                      <a:pt x="749" y="400"/>
                    </a:lnTo>
                    <a:lnTo>
                      <a:pt x="749" y="416"/>
                    </a:lnTo>
                    <a:close/>
                    <a:moveTo>
                      <a:pt x="573" y="416"/>
                    </a:moveTo>
                    <a:lnTo>
                      <a:pt x="445" y="416"/>
                    </a:lnTo>
                    <a:lnTo>
                      <a:pt x="445" y="400"/>
                    </a:lnTo>
                    <a:lnTo>
                      <a:pt x="573" y="400"/>
                    </a:lnTo>
                    <a:lnTo>
                      <a:pt x="573" y="416"/>
                    </a:lnTo>
                    <a:close/>
                    <a:moveTo>
                      <a:pt x="396" y="416"/>
                    </a:moveTo>
                    <a:lnTo>
                      <a:pt x="268" y="416"/>
                    </a:lnTo>
                    <a:lnTo>
                      <a:pt x="268" y="400"/>
                    </a:lnTo>
                    <a:lnTo>
                      <a:pt x="396" y="400"/>
                    </a:lnTo>
                    <a:lnTo>
                      <a:pt x="396" y="416"/>
                    </a:lnTo>
                    <a:close/>
                    <a:moveTo>
                      <a:pt x="220" y="416"/>
                    </a:moveTo>
                    <a:lnTo>
                      <a:pt x="92" y="416"/>
                    </a:lnTo>
                    <a:lnTo>
                      <a:pt x="92" y="400"/>
                    </a:lnTo>
                    <a:lnTo>
                      <a:pt x="220" y="400"/>
                    </a:lnTo>
                    <a:lnTo>
                      <a:pt x="220" y="416"/>
                    </a:lnTo>
                    <a:close/>
                    <a:moveTo>
                      <a:pt x="44" y="416"/>
                    </a:moveTo>
                    <a:lnTo>
                      <a:pt x="32" y="416"/>
                    </a:lnTo>
                    <a:cubicBezTo>
                      <a:pt x="31" y="416"/>
                      <a:pt x="30" y="416"/>
                      <a:pt x="29" y="416"/>
                    </a:cubicBezTo>
                    <a:lnTo>
                      <a:pt x="12" y="409"/>
                    </a:lnTo>
                    <a:cubicBezTo>
                      <a:pt x="10" y="408"/>
                      <a:pt x="9" y="407"/>
                      <a:pt x="8" y="405"/>
                    </a:cubicBezTo>
                    <a:lnTo>
                      <a:pt x="1" y="389"/>
                    </a:lnTo>
                    <a:lnTo>
                      <a:pt x="16" y="382"/>
                    </a:lnTo>
                    <a:lnTo>
                      <a:pt x="23" y="398"/>
                    </a:lnTo>
                    <a:lnTo>
                      <a:pt x="19" y="394"/>
                    </a:lnTo>
                    <a:lnTo>
                      <a:pt x="36" y="401"/>
                    </a:lnTo>
                    <a:lnTo>
                      <a:pt x="32" y="400"/>
                    </a:lnTo>
                    <a:lnTo>
                      <a:pt x="44" y="400"/>
                    </a:lnTo>
                    <a:lnTo>
                      <a:pt x="44" y="416"/>
                    </a:lnTo>
                    <a:close/>
                  </a:path>
                </a:pathLst>
              </a:custGeom>
              <a:solidFill>
                <a:srgbClr val="092048"/>
              </a:solidFill>
              <a:ln w="0" cap="flat">
                <a:solidFill>
                  <a:srgbClr val="092048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15" name="Rectangle 165"/>
              <p:cNvSpPr>
                <a:spLocks noChangeArrowheads="1"/>
              </p:cNvSpPr>
              <p:nvPr/>
            </p:nvSpPr>
            <p:spPr bwMode="auto">
              <a:xfrm>
                <a:off x="2865" y="2643"/>
                <a:ext cx="213" cy="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700" b="0" i="0" u="none" strike="noStrike" cap="none" normalizeH="0" baseline="0" smtClean="0">
                    <a:ln>
                      <a:noFill/>
                    </a:ln>
                    <a:solidFill>
                      <a:srgbClr val="124191"/>
                    </a:solidFill>
                    <a:effectLst/>
                    <a:latin typeface="Arial" pitchFamily="34" charset="0"/>
                    <a:cs typeface="Arial" pitchFamily="34" charset="0"/>
                  </a:rPr>
                  <a:t>Access </a:t>
                </a:r>
                <a:endParaRPr kumimoji="0" lang="fr-FR" alt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20" name="Rectangle 166"/>
              <p:cNvSpPr>
                <a:spLocks noChangeArrowheads="1"/>
              </p:cNvSpPr>
              <p:nvPr/>
            </p:nvSpPr>
            <p:spPr bwMode="auto">
              <a:xfrm>
                <a:off x="2786" y="2706"/>
                <a:ext cx="371" cy="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700" b="0" i="0" u="none" strike="noStrike" cap="none" normalizeH="0" baseline="0" smtClean="0">
                    <a:ln>
                      <a:noFill/>
                    </a:ln>
                    <a:solidFill>
                      <a:srgbClr val="124191"/>
                    </a:solidFill>
                    <a:effectLst/>
                    <a:latin typeface="Arial" pitchFamily="34" charset="0"/>
                    <a:cs typeface="Arial" pitchFamily="34" charset="0"/>
                  </a:rPr>
                  <a:t>Advertisement</a:t>
                </a:r>
                <a:endParaRPr kumimoji="0" lang="fr-FR" alt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21" name="Freeform 167"/>
              <p:cNvSpPr>
                <a:spLocks/>
              </p:cNvSpPr>
              <p:nvPr/>
            </p:nvSpPr>
            <p:spPr bwMode="auto">
              <a:xfrm>
                <a:off x="3050" y="2258"/>
                <a:ext cx="322" cy="332"/>
              </a:xfrm>
              <a:custGeom>
                <a:avLst/>
                <a:gdLst>
                  <a:gd name="T0" fmla="*/ 0 w 1040"/>
                  <a:gd name="T1" fmla="*/ 108 h 1072"/>
                  <a:gd name="T2" fmla="*/ 108 w 1040"/>
                  <a:gd name="T3" fmla="*/ 0 h 1072"/>
                  <a:gd name="T4" fmla="*/ 933 w 1040"/>
                  <a:gd name="T5" fmla="*/ 0 h 1072"/>
                  <a:gd name="T6" fmla="*/ 1040 w 1040"/>
                  <a:gd name="T7" fmla="*/ 108 h 1072"/>
                  <a:gd name="T8" fmla="*/ 1040 w 1040"/>
                  <a:gd name="T9" fmla="*/ 965 h 1072"/>
                  <a:gd name="T10" fmla="*/ 933 w 1040"/>
                  <a:gd name="T11" fmla="*/ 1072 h 1072"/>
                  <a:gd name="T12" fmla="*/ 108 w 1040"/>
                  <a:gd name="T13" fmla="*/ 1072 h 1072"/>
                  <a:gd name="T14" fmla="*/ 0 w 1040"/>
                  <a:gd name="T15" fmla="*/ 965 h 1072"/>
                  <a:gd name="T16" fmla="*/ 0 w 1040"/>
                  <a:gd name="T17" fmla="*/ 108 h 10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40" h="1072">
                    <a:moveTo>
                      <a:pt x="0" y="108"/>
                    </a:moveTo>
                    <a:cubicBezTo>
                      <a:pt x="0" y="49"/>
                      <a:pt x="49" y="0"/>
                      <a:pt x="108" y="0"/>
                    </a:cubicBezTo>
                    <a:lnTo>
                      <a:pt x="933" y="0"/>
                    </a:lnTo>
                    <a:cubicBezTo>
                      <a:pt x="992" y="0"/>
                      <a:pt x="1040" y="49"/>
                      <a:pt x="1040" y="108"/>
                    </a:cubicBezTo>
                    <a:lnTo>
                      <a:pt x="1040" y="965"/>
                    </a:lnTo>
                    <a:cubicBezTo>
                      <a:pt x="1040" y="1024"/>
                      <a:pt x="992" y="1072"/>
                      <a:pt x="933" y="1072"/>
                    </a:cubicBezTo>
                    <a:lnTo>
                      <a:pt x="108" y="1072"/>
                    </a:lnTo>
                    <a:cubicBezTo>
                      <a:pt x="49" y="1072"/>
                      <a:pt x="0" y="1024"/>
                      <a:pt x="0" y="965"/>
                    </a:cubicBezTo>
                    <a:lnTo>
                      <a:pt x="0" y="108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22" name="Freeform 168"/>
              <p:cNvSpPr>
                <a:spLocks/>
              </p:cNvSpPr>
              <p:nvPr/>
            </p:nvSpPr>
            <p:spPr bwMode="auto">
              <a:xfrm>
                <a:off x="3050" y="2258"/>
                <a:ext cx="322" cy="332"/>
              </a:xfrm>
              <a:custGeom>
                <a:avLst/>
                <a:gdLst>
                  <a:gd name="T0" fmla="*/ 0 w 1040"/>
                  <a:gd name="T1" fmla="*/ 108 h 1072"/>
                  <a:gd name="T2" fmla="*/ 108 w 1040"/>
                  <a:gd name="T3" fmla="*/ 0 h 1072"/>
                  <a:gd name="T4" fmla="*/ 933 w 1040"/>
                  <a:gd name="T5" fmla="*/ 0 h 1072"/>
                  <a:gd name="T6" fmla="*/ 1040 w 1040"/>
                  <a:gd name="T7" fmla="*/ 108 h 1072"/>
                  <a:gd name="T8" fmla="*/ 1040 w 1040"/>
                  <a:gd name="T9" fmla="*/ 965 h 1072"/>
                  <a:gd name="T10" fmla="*/ 933 w 1040"/>
                  <a:gd name="T11" fmla="*/ 1072 h 1072"/>
                  <a:gd name="T12" fmla="*/ 108 w 1040"/>
                  <a:gd name="T13" fmla="*/ 1072 h 1072"/>
                  <a:gd name="T14" fmla="*/ 0 w 1040"/>
                  <a:gd name="T15" fmla="*/ 965 h 1072"/>
                  <a:gd name="T16" fmla="*/ 0 w 1040"/>
                  <a:gd name="T17" fmla="*/ 108 h 10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40" h="1072">
                    <a:moveTo>
                      <a:pt x="0" y="108"/>
                    </a:moveTo>
                    <a:cubicBezTo>
                      <a:pt x="0" y="49"/>
                      <a:pt x="49" y="0"/>
                      <a:pt x="108" y="0"/>
                    </a:cubicBezTo>
                    <a:lnTo>
                      <a:pt x="933" y="0"/>
                    </a:lnTo>
                    <a:cubicBezTo>
                      <a:pt x="992" y="0"/>
                      <a:pt x="1040" y="49"/>
                      <a:pt x="1040" y="108"/>
                    </a:cubicBezTo>
                    <a:lnTo>
                      <a:pt x="1040" y="965"/>
                    </a:lnTo>
                    <a:cubicBezTo>
                      <a:pt x="1040" y="1024"/>
                      <a:pt x="992" y="1072"/>
                      <a:pt x="933" y="1072"/>
                    </a:cubicBezTo>
                    <a:lnTo>
                      <a:pt x="108" y="1072"/>
                    </a:lnTo>
                    <a:cubicBezTo>
                      <a:pt x="49" y="1072"/>
                      <a:pt x="0" y="1024"/>
                      <a:pt x="0" y="965"/>
                    </a:cubicBezTo>
                    <a:lnTo>
                      <a:pt x="0" y="108"/>
                    </a:lnTo>
                    <a:close/>
                  </a:path>
                </a:pathLst>
              </a:custGeom>
              <a:noFill/>
              <a:ln w="7938" cap="flat">
                <a:solidFill>
                  <a:srgbClr val="6E767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23" name="Rectangle 169"/>
              <p:cNvSpPr>
                <a:spLocks noChangeArrowheads="1"/>
              </p:cNvSpPr>
              <p:nvPr/>
            </p:nvSpPr>
            <p:spPr bwMode="auto">
              <a:xfrm>
                <a:off x="3145" y="2287"/>
                <a:ext cx="149" cy="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Non</a:t>
                </a:r>
                <a:endParaRPr kumimoji="0" lang="fr-FR" alt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24" name="Rectangle 170"/>
              <p:cNvSpPr>
                <a:spLocks noChangeArrowheads="1"/>
              </p:cNvSpPr>
              <p:nvPr/>
            </p:nvSpPr>
            <p:spPr bwMode="auto">
              <a:xfrm>
                <a:off x="3259" y="2287"/>
                <a:ext cx="50" cy="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</a:t>
                </a:r>
                <a:endParaRPr kumimoji="0" lang="fr-FR" alt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25" name="Rectangle 171"/>
              <p:cNvSpPr>
                <a:spLocks noChangeArrowheads="1"/>
              </p:cNvSpPr>
              <p:nvPr/>
            </p:nvSpPr>
            <p:spPr bwMode="auto">
              <a:xfrm>
                <a:off x="3121" y="2356"/>
                <a:ext cx="193" cy="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share</a:t>
                </a:r>
                <a:endParaRPr kumimoji="0" lang="fr-FR" alt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26" name="Rectangle 172"/>
              <p:cNvSpPr>
                <a:spLocks noChangeArrowheads="1"/>
              </p:cNvSpPr>
              <p:nvPr/>
            </p:nvSpPr>
            <p:spPr bwMode="auto">
              <a:xfrm>
                <a:off x="3279" y="2356"/>
                <a:ext cx="49" cy="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</a:t>
                </a:r>
                <a:endParaRPr kumimoji="0" lang="fr-FR" alt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31" name="Rectangle 173"/>
              <p:cNvSpPr>
                <a:spLocks noChangeArrowheads="1"/>
              </p:cNvSpPr>
              <p:nvPr/>
            </p:nvSpPr>
            <p:spPr bwMode="auto">
              <a:xfrm>
                <a:off x="3150" y="2424"/>
                <a:ext cx="169" cy="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able </a:t>
                </a:r>
                <a:endParaRPr kumimoji="0" lang="fr-FR" alt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32" name="Rectangle 174"/>
              <p:cNvSpPr>
                <a:spLocks noChangeArrowheads="1"/>
              </p:cNvSpPr>
              <p:nvPr/>
            </p:nvSpPr>
            <p:spPr bwMode="auto">
              <a:xfrm>
                <a:off x="3150" y="2500"/>
                <a:ext cx="159" cy="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area</a:t>
                </a:r>
                <a:endParaRPr kumimoji="0" lang="fr-FR" alt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33" name="Freeform 175"/>
              <p:cNvSpPr>
                <a:spLocks/>
              </p:cNvSpPr>
              <p:nvPr/>
            </p:nvSpPr>
            <p:spPr bwMode="auto">
              <a:xfrm>
                <a:off x="2703" y="2258"/>
                <a:ext cx="322" cy="332"/>
              </a:xfrm>
              <a:custGeom>
                <a:avLst/>
                <a:gdLst>
                  <a:gd name="T0" fmla="*/ 0 w 1040"/>
                  <a:gd name="T1" fmla="*/ 108 h 1072"/>
                  <a:gd name="T2" fmla="*/ 108 w 1040"/>
                  <a:gd name="T3" fmla="*/ 0 h 1072"/>
                  <a:gd name="T4" fmla="*/ 933 w 1040"/>
                  <a:gd name="T5" fmla="*/ 0 h 1072"/>
                  <a:gd name="T6" fmla="*/ 1040 w 1040"/>
                  <a:gd name="T7" fmla="*/ 108 h 1072"/>
                  <a:gd name="T8" fmla="*/ 1040 w 1040"/>
                  <a:gd name="T9" fmla="*/ 965 h 1072"/>
                  <a:gd name="T10" fmla="*/ 933 w 1040"/>
                  <a:gd name="T11" fmla="*/ 1072 h 1072"/>
                  <a:gd name="T12" fmla="*/ 108 w 1040"/>
                  <a:gd name="T13" fmla="*/ 1072 h 1072"/>
                  <a:gd name="T14" fmla="*/ 0 w 1040"/>
                  <a:gd name="T15" fmla="*/ 965 h 1072"/>
                  <a:gd name="T16" fmla="*/ 0 w 1040"/>
                  <a:gd name="T17" fmla="*/ 108 h 10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40" h="1072">
                    <a:moveTo>
                      <a:pt x="0" y="108"/>
                    </a:moveTo>
                    <a:cubicBezTo>
                      <a:pt x="0" y="49"/>
                      <a:pt x="49" y="0"/>
                      <a:pt x="108" y="0"/>
                    </a:cubicBezTo>
                    <a:lnTo>
                      <a:pt x="933" y="0"/>
                    </a:lnTo>
                    <a:cubicBezTo>
                      <a:pt x="992" y="0"/>
                      <a:pt x="1040" y="49"/>
                      <a:pt x="1040" y="108"/>
                    </a:cubicBezTo>
                    <a:lnTo>
                      <a:pt x="1040" y="965"/>
                    </a:lnTo>
                    <a:cubicBezTo>
                      <a:pt x="1040" y="1024"/>
                      <a:pt x="992" y="1072"/>
                      <a:pt x="933" y="1072"/>
                    </a:cubicBezTo>
                    <a:lnTo>
                      <a:pt x="108" y="1072"/>
                    </a:lnTo>
                    <a:cubicBezTo>
                      <a:pt x="49" y="1072"/>
                      <a:pt x="0" y="1024"/>
                      <a:pt x="0" y="965"/>
                    </a:cubicBezTo>
                    <a:lnTo>
                      <a:pt x="0" y="108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34" name="Freeform 176"/>
              <p:cNvSpPr>
                <a:spLocks/>
              </p:cNvSpPr>
              <p:nvPr/>
            </p:nvSpPr>
            <p:spPr bwMode="auto">
              <a:xfrm>
                <a:off x="2703" y="2258"/>
                <a:ext cx="322" cy="332"/>
              </a:xfrm>
              <a:custGeom>
                <a:avLst/>
                <a:gdLst>
                  <a:gd name="T0" fmla="*/ 0 w 1040"/>
                  <a:gd name="T1" fmla="*/ 108 h 1072"/>
                  <a:gd name="T2" fmla="*/ 108 w 1040"/>
                  <a:gd name="T3" fmla="*/ 0 h 1072"/>
                  <a:gd name="T4" fmla="*/ 933 w 1040"/>
                  <a:gd name="T5" fmla="*/ 0 h 1072"/>
                  <a:gd name="T6" fmla="*/ 1040 w 1040"/>
                  <a:gd name="T7" fmla="*/ 108 h 1072"/>
                  <a:gd name="T8" fmla="*/ 1040 w 1040"/>
                  <a:gd name="T9" fmla="*/ 965 h 1072"/>
                  <a:gd name="T10" fmla="*/ 933 w 1040"/>
                  <a:gd name="T11" fmla="*/ 1072 h 1072"/>
                  <a:gd name="T12" fmla="*/ 108 w 1040"/>
                  <a:gd name="T13" fmla="*/ 1072 h 1072"/>
                  <a:gd name="T14" fmla="*/ 0 w 1040"/>
                  <a:gd name="T15" fmla="*/ 965 h 1072"/>
                  <a:gd name="T16" fmla="*/ 0 w 1040"/>
                  <a:gd name="T17" fmla="*/ 108 h 10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40" h="1072">
                    <a:moveTo>
                      <a:pt x="0" y="108"/>
                    </a:moveTo>
                    <a:cubicBezTo>
                      <a:pt x="0" y="49"/>
                      <a:pt x="49" y="0"/>
                      <a:pt x="108" y="0"/>
                    </a:cubicBezTo>
                    <a:lnTo>
                      <a:pt x="933" y="0"/>
                    </a:lnTo>
                    <a:cubicBezTo>
                      <a:pt x="992" y="0"/>
                      <a:pt x="1040" y="49"/>
                      <a:pt x="1040" y="108"/>
                    </a:cubicBezTo>
                    <a:lnTo>
                      <a:pt x="1040" y="965"/>
                    </a:lnTo>
                    <a:cubicBezTo>
                      <a:pt x="1040" y="1024"/>
                      <a:pt x="992" y="1072"/>
                      <a:pt x="933" y="1072"/>
                    </a:cubicBezTo>
                    <a:lnTo>
                      <a:pt x="108" y="1072"/>
                    </a:lnTo>
                    <a:cubicBezTo>
                      <a:pt x="49" y="1072"/>
                      <a:pt x="0" y="1024"/>
                      <a:pt x="0" y="965"/>
                    </a:cubicBezTo>
                    <a:lnTo>
                      <a:pt x="0" y="108"/>
                    </a:lnTo>
                    <a:close/>
                  </a:path>
                </a:pathLst>
              </a:custGeom>
              <a:noFill/>
              <a:ln w="7938" cap="flat">
                <a:solidFill>
                  <a:srgbClr val="6E767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35" name="Rectangle 177"/>
              <p:cNvSpPr>
                <a:spLocks noChangeArrowheads="1"/>
              </p:cNvSpPr>
              <p:nvPr/>
            </p:nvSpPr>
            <p:spPr bwMode="auto">
              <a:xfrm>
                <a:off x="2775" y="2323"/>
                <a:ext cx="202" cy="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Share</a:t>
                </a:r>
                <a:endParaRPr kumimoji="0" lang="fr-FR" alt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40" name="Rectangle 178"/>
              <p:cNvSpPr>
                <a:spLocks noChangeArrowheads="1"/>
              </p:cNvSpPr>
              <p:nvPr/>
            </p:nvSpPr>
            <p:spPr bwMode="auto">
              <a:xfrm>
                <a:off x="2938" y="2323"/>
                <a:ext cx="49" cy="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</a:t>
                </a:r>
                <a:endParaRPr kumimoji="0" lang="fr-FR" alt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41" name="Rectangle 179"/>
              <p:cNvSpPr>
                <a:spLocks noChangeArrowheads="1"/>
              </p:cNvSpPr>
              <p:nvPr/>
            </p:nvSpPr>
            <p:spPr bwMode="auto">
              <a:xfrm>
                <a:off x="2804" y="2391"/>
                <a:ext cx="169" cy="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able </a:t>
                </a:r>
                <a:endParaRPr kumimoji="0" lang="fr-FR" alt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42" name="Rectangle 180"/>
              <p:cNvSpPr>
                <a:spLocks noChangeArrowheads="1"/>
              </p:cNvSpPr>
              <p:nvPr/>
            </p:nvSpPr>
            <p:spPr bwMode="auto">
              <a:xfrm>
                <a:off x="2804" y="2462"/>
                <a:ext cx="159" cy="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area</a:t>
                </a:r>
                <a:endParaRPr kumimoji="0" lang="fr-FR" alt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pic>
            <p:nvPicPr>
              <p:cNvPr id="2229" name="Picture 181"/>
              <p:cNvPicPr>
                <a:picLocks noChangeAspect="1" noChangeArrowheads="1"/>
              </p:cNvPicPr>
              <p:nvPr/>
            </p:nvPicPr>
            <p:blipFill>
              <a:blip r:embed="rId5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5" y="3045"/>
                <a:ext cx="555" cy="1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230" name="Picture 182"/>
              <p:cNvPicPr>
                <a:picLocks noChangeAspect="1" noChangeArrowheads="1"/>
              </p:cNvPicPr>
              <p:nvPr/>
            </p:nvPicPr>
            <p:blipFill>
              <a:blip r:embed="rId5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5" y="3045"/>
                <a:ext cx="555" cy="1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231" name="Picture 183"/>
              <p:cNvPicPr>
                <a:picLocks noChangeAspect="1" noChangeArrowheads="1"/>
              </p:cNvPicPr>
              <p:nvPr/>
            </p:nvPicPr>
            <p:blipFill>
              <a:blip r:embed="rId6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45" y="3025"/>
                <a:ext cx="485" cy="2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232" name="Picture 184"/>
              <p:cNvPicPr>
                <a:picLocks noChangeAspect="1" noChangeArrowheads="1"/>
              </p:cNvPicPr>
              <p:nvPr/>
            </p:nvPicPr>
            <p:blipFill>
              <a:blip r:embed="rId6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45" y="3025"/>
                <a:ext cx="485" cy="2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143" name="Freeform 185"/>
              <p:cNvSpPr>
                <a:spLocks/>
              </p:cNvSpPr>
              <p:nvPr/>
            </p:nvSpPr>
            <p:spPr bwMode="auto">
              <a:xfrm>
                <a:off x="545" y="3065"/>
                <a:ext cx="490" cy="129"/>
              </a:xfrm>
              <a:custGeom>
                <a:avLst/>
                <a:gdLst>
                  <a:gd name="T0" fmla="*/ 0 w 1584"/>
                  <a:gd name="T1" fmla="*/ 25 h 416"/>
                  <a:gd name="T2" fmla="*/ 25 w 1584"/>
                  <a:gd name="T3" fmla="*/ 0 h 416"/>
                  <a:gd name="T4" fmla="*/ 1560 w 1584"/>
                  <a:gd name="T5" fmla="*/ 0 h 416"/>
                  <a:gd name="T6" fmla="*/ 1584 w 1584"/>
                  <a:gd name="T7" fmla="*/ 25 h 416"/>
                  <a:gd name="T8" fmla="*/ 1584 w 1584"/>
                  <a:gd name="T9" fmla="*/ 392 h 416"/>
                  <a:gd name="T10" fmla="*/ 1560 w 1584"/>
                  <a:gd name="T11" fmla="*/ 416 h 416"/>
                  <a:gd name="T12" fmla="*/ 25 w 1584"/>
                  <a:gd name="T13" fmla="*/ 416 h 416"/>
                  <a:gd name="T14" fmla="*/ 0 w 1584"/>
                  <a:gd name="T15" fmla="*/ 392 h 416"/>
                  <a:gd name="T16" fmla="*/ 0 w 1584"/>
                  <a:gd name="T17" fmla="*/ 25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84" h="416">
                    <a:moveTo>
                      <a:pt x="0" y="25"/>
                    </a:moveTo>
                    <a:cubicBezTo>
                      <a:pt x="0" y="11"/>
                      <a:pt x="11" y="0"/>
                      <a:pt x="25" y="0"/>
                    </a:cubicBezTo>
                    <a:lnTo>
                      <a:pt x="1560" y="0"/>
                    </a:lnTo>
                    <a:cubicBezTo>
                      <a:pt x="1574" y="0"/>
                      <a:pt x="1584" y="11"/>
                      <a:pt x="1584" y="25"/>
                    </a:cubicBezTo>
                    <a:lnTo>
                      <a:pt x="1584" y="392"/>
                    </a:lnTo>
                    <a:cubicBezTo>
                      <a:pt x="1584" y="406"/>
                      <a:pt x="1574" y="416"/>
                      <a:pt x="1560" y="416"/>
                    </a:cubicBezTo>
                    <a:lnTo>
                      <a:pt x="25" y="416"/>
                    </a:lnTo>
                    <a:cubicBezTo>
                      <a:pt x="11" y="416"/>
                      <a:pt x="0" y="406"/>
                      <a:pt x="0" y="392"/>
                    </a:cubicBezTo>
                    <a:lnTo>
                      <a:pt x="0" y="25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24" name="Freeform 186"/>
              <p:cNvSpPr>
                <a:spLocks/>
              </p:cNvSpPr>
              <p:nvPr/>
            </p:nvSpPr>
            <p:spPr bwMode="auto">
              <a:xfrm>
                <a:off x="545" y="3065"/>
                <a:ext cx="490" cy="129"/>
              </a:xfrm>
              <a:custGeom>
                <a:avLst/>
                <a:gdLst>
                  <a:gd name="T0" fmla="*/ 0 w 1584"/>
                  <a:gd name="T1" fmla="*/ 25 h 416"/>
                  <a:gd name="T2" fmla="*/ 25 w 1584"/>
                  <a:gd name="T3" fmla="*/ 0 h 416"/>
                  <a:gd name="T4" fmla="*/ 1560 w 1584"/>
                  <a:gd name="T5" fmla="*/ 0 h 416"/>
                  <a:gd name="T6" fmla="*/ 1584 w 1584"/>
                  <a:gd name="T7" fmla="*/ 25 h 416"/>
                  <a:gd name="T8" fmla="*/ 1584 w 1584"/>
                  <a:gd name="T9" fmla="*/ 392 h 416"/>
                  <a:gd name="T10" fmla="*/ 1560 w 1584"/>
                  <a:gd name="T11" fmla="*/ 416 h 416"/>
                  <a:gd name="T12" fmla="*/ 25 w 1584"/>
                  <a:gd name="T13" fmla="*/ 416 h 416"/>
                  <a:gd name="T14" fmla="*/ 0 w 1584"/>
                  <a:gd name="T15" fmla="*/ 392 h 416"/>
                  <a:gd name="T16" fmla="*/ 0 w 1584"/>
                  <a:gd name="T17" fmla="*/ 25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84" h="416">
                    <a:moveTo>
                      <a:pt x="0" y="25"/>
                    </a:moveTo>
                    <a:cubicBezTo>
                      <a:pt x="0" y="11"/>
                      <a:pt x="11" y="0"/>
                      <a:pt x="25" y="0"/>
                    </a:cubicBezTo>
                    <a:lnTo>
                      <a:pt x="1560" y="0"/>
                    </a:lnTo>
                    <a:cubicBezTo>
                      <a:pt x="1574" y="0"/>
                      <a:pt x="1584" y="11"/>
                      <a:pt x="1584" y="25"/>
                    </a:cubicBezTo>
                    <a:lnTo>
                      <a:pt x="1584" y="392"/>
                    </a:lnTo>
                    <a:cubicBezTo>
                      <a:pt x="1584" y="406"/>
                      <a:pt x="1574" y="416"/>
                      <a:pt x="1560" y="416"/>
                    </a:cubicBezTo>
                    <a:lnTo>
                      <a:pt x="25" y="416"/>
                    </a:lnTo>
                    <a:cubicBezTo>
                      <a:pt x="11" y="416"/>
                      <a:pt x="0" y="406"/>
                      <a:pt x="0" y="392"/>
                    </a:cubicBezTo>
                    <a:lnTo>
                      <a:pt x="0" y="25"/>
                    </a:lnTo>
                    <a:close/>
                  </a:path>
                </a:pathLst>
              </a:custGeom>
              <a:noFill/>
              <a:ln w="7938" cap="flat">
                <a:solidFill>
                  <a:srgbClr val="092048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25" name="Rectangle 187"/>
              <p:cNvSpPr>
                <a:spLocks noChangeArrowheads="1"/>
              </p:cNvSpPr>
              <p:nvPr/>
            </p:nvSpPr>
            <p:spPr bwMode="auto">
              <a:xfrm>
                <a:off x="607" y="3067"/>
                <a:ext cx="391" cy="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700" b="0" i="0" u="none" strike="noStrike" cap="none" normalizeH="0" baseline="0" smtClean="0">
                    <a:ln>
                      <a:noFill/>
                    </a:ln>
                    <a:solidFill>
                      <a:srgbClr val="124191"/>
                    </a:solidFill>
                    <a:effectLst/>
                    <a:latin typeface="Arial" pitchFamily="34" charset="0"/>
                    <a:cs typeface="Arial" pitchFamily="34" charset="0"/>
                  </a:rPr>
                  <a:t>Neighbourhood</a:t>
                </a:r>
                <a:endParaRPr kumimoji="0" lang="fr-FR" alt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27" name="Rectangle 188"/>
              <p:cNvSpPr>
                <a:spLocks noChangeArrowheads="1"/>
              </p:cNvSpPr>
              <p:nvPr/>
            </p:nvSpPr>
            <p:spPr bwMode="auto">
              <a:xfrm>
                <a:off x="671" y="3131"/>
                <a:ext cx="228" cy="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700" b="0" i="0" u="none" strike="noStrike" cap="none" normalizeH="0" baseline="0" smtClean="0">
                    <a:ln>
                      <a:noFill/>
                    </a:ln>
                    <a:solidFill>
                      <a:srgbClr val="124191"/>
                    </a:solidFill>
                    <a:effectLst/>
                    <a:latin typeface="Arial" pitchFamily="34" charset="0"/>
                    <a:cs typeface="Arial" pitchFamily="34" charset="0"/>
                  </a:rPr>
                  <a:t>discover</a:t>
                </a:r>
                <a:endParaRPr kumimoji="0" lang="fr-FR" alt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28" name="Rectangle 189"/>
              <p:cNvSpPr>
                <a:spLocks noChangeArrowheads="1"/>
              </p:cNvSpPr>
              <p:nvPr/>
            </p:nvSpPr>
            <p:spPr bwMode="auto">
              <a:xfrm>
                <a:off x="879" y="3131"/>
                <a:ext cx="50" cy="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700" b="0" i="0" u="none" strike="noStrike" cap="none" normalizeH="0" baseline="0" smtClean="0">
                    <a:ln>
                      <a:noFill/>
                    </a:ln>
                    <a:solidFill>
                      <a:srgbClr val="124191"/>
                    </a:solidFill>
                    <a:effectLst/>
                    <a:latin typeface="Arial" pitchFamily="34" charset="0"/>
                    <a:cs typeface="Arial" pitchFamily="34" charset="0"/>
                  </a:rPr>
                  <a:t>y</a:t>
                </a:r>
                <a:endParaRPr kumimoji="0" lang="fr-FR" alt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pic>
            <p:nvPicPr>
              <p:cNvPr id="2238" name="Picture 190"/>
              <p:cNvPicPr>
                <a:picLocks noChangeAspect="1" noChangeArrowheads="1"/>
              </p:cNvPicPr>
              <p:nvPr/>
            </p:nvPicPr>
            <p:blipFill>
              <a:blip r:embed="rId6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6" y="1258"/>
                <a:ext cx="673" cy="1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239" name="Picture 191"/>
              <p:cNvPicPr>
                <a:picLocks noChangeAspect="1" noChangeArrowheads="1"/>
              </p:cNvPicPr>
              <p:nvPr/>
            </p:nvPicPr>
            <p:blipFill>
              <a:blip r:embed="rId6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6" y="1258"/>
                <a:ext cx="673" cy="1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29" name="Picture 192"/>
              <p:cNvPicPr>
                <a:picLocks noChangeAspect="1" noChangeArrowheads="1"/>
              </p:cNvPicPr>
              <p:nvPr/>
            </p:nvPicPr>
            <p:blipFill>
              <a:blip r:embed="rId6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1" y="1238"/>
                <a:ext cx="658" cy="2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30" name="Picture 193"/>
              <p:cNvPicPr>
                <a:picLocks noChangeAspect="1" noChangeArrowheads="1"/>
              </p:cNvPicPr>
              <p:nvPr/>
            </p:nvPicPr>
            <p:blipFill>
              <a:blip r:embed="rId6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1" y="1238"/>
                <a:ext cx="658" cy="2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031" name="Freeform 194"/>
              <p:cNvSpPr>
                <a:spLocks/>
              </p:cNvSpPr>
              <p:nvPr/>
            </p:nvSpPr>
            <p:spPr bwMode="auto">
              <a:xfrm>
                <a:off x="456" y="1278"/>
                <a:ext cx="609" cy="128"/>
              </a:xfrm>
              <a:custGeom>
                <a:avLst/>
                <a:gdLst>
                  <a:gd name="T0" fmla="*/ 0 w 1968"/>
                  <a:gd name="T1" fmla="*/ 25 h 416"/>
                  <a:gd name="T2" fmla="*/ 25 w 1968"/>
                  <a:gd name="T3" fmla="*/ 0 h 416"/>
                  <a:gd name="T4" fmla="*/ 1944 w 1968"/>
                  <a:gd name="T5" fmla="*/ 0 h 416"/>
                  <a:gd name="T6" fmla="*/ 1968 w 1968"/>
                  <a:gd name="T7" fmla="*/ 25 h 416"/>
                  <a:gd name="T8" fmla="*/ 1968 w 1968"/>
                  <a:gd name="T9" fmla="*/ 392 h 416"/>
                  <a:gd name="T10" fmla="*/ 1944 w 1968"/>
                  <a:gd name="T11" fmla="*/ 416 h 416"/>
                  <a:gd name="T12" fmla="*/ 25 w 1968"/>
                  <a:gd name="T13" fmla="*/ 416 h 416"/>
                  <a:gd name="T14" fmla="*/ 0 w 1968"/>
                  <a:gd name="T15" fmla="*/ 392 h 416"/>
                  <a:gd name="T16" fmla="*/ 0 w 1968"/>
                  <a:gd name="T17" fmla="*/ 25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68" h="416">
                    <a:moveTo>
                      <a:pt x="0" y="25"/>
                    </a:moveTo>
                    <a:cubicBezTo>
                      <a:pt x="0" y="11"/>
                      <a:pt x="11" y="0"/>
                      <a:pt x="25" y="0"/>
                    </a:cubicBezTo>
                    <a:lnTo>
                      <a:pt x="1944" y="0"/>
                    </a:lnTo>
                    <a:cubicBezTo>
                      <a:pt x="1958" y="0"/>
                      <a:pt x="1968" y="11"/>
                      <a:pt x="1968" y="25"/>
                    </a:cubicBezTo>
                    <a:lnTo>
                      <a:pt x="1968" y="392"/>
                    </a:lnTo>
                    <a:cubicBezTo>
                      <a:pt x="1968" y="406"/>
                      <a:pt x="1958" y="416"/>
                      <a:pt x="1944" y="416"/>
                    </a:cubicBezTo>
                    <a:lnTo>
                      <a:pt x="25" y="416"/>
                    </a:lnTo>
                    <a:cubicBezTo>
                      <a:pt x="11" y="416"/>
                      <a:pt x="0" y="406"/>
                      <a:pt x="0" y="392"/>
                    </a:cubicBezTo>
                    <a:lnTo>
                      <a:pt x="0" y="25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32" name="Freeform 195"/>
              <p:cNvSpPr>
                <a:spLocks/>
              </p:cNvSpPr>
              <p:nvPr/>
            </p:nvSpPr>
            <p:spPr bwMode="auto">
              <a:xfrm>
                <a:off x="456" y="1278"/>
                <a:ext cx="609" cy="128"/>
              </a:xfrm>
              <a:custGeom>
                <a:avLst/>
                <a:gdLst>
                  <a:gd name="T0" fmla="*/ 0 w 1968"/>
                  <a:gd name="T1" fmla="*/ 25 h 416"/>
                  <a:gd name="T2" fmla="*/ 25 w 1968"/>
                  <a:gd name="T3" fmla="*/ 0 h 416"/>
                  <a:gd name="T4" fmla="*/ 1944 w 1968"/>
                  <a:gd name="T5" fmla="*/ 0 h 416"/>
                  <a:gd name="T6" fmla="*/ 1968 w 1968"/>
                  <a:gd name="T7" fmla="*/ 25 h 416"/>
                  <a:gd name="T8" fmla="*/ 1968 w 1968"/>
                  <a:gd name="T9" fmla="*/ 392 h 416"/>
                  <a:gd name="T10" fmla="*/ 1944 w 1968"/>
                  <a:gd name="T11" fmla="*/ 416 h 416"/>
                  <a:gd name="T12" fmla="*/ 25 w 1968"/>
                  <a:gd name="T13" fmla="*/ 416 h 416"/>
                  <a:gd name="T14" fmla="*/ 0 w 1968"/>
                  <a:gd name="T15" fmla="*/ 392 h 416"/>
                  <a:gd name="T16" fmla="*/ 0 w 1968"/>
                  <a:gd name="T17" fmla="*/ 25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68" h="416">
                    <a:moveTo>
                      <a:pt x="0" y="25"/>
                    </a:moveTo>
                    <a:cubicBezTo>
                      <a:pt x="0" y="11"/>
                      <a:pt x="11" y="0"/>
                      <a:pt x="25" y="0"/>
                    </a:cubicBezTo>
                    <a:lnTo>
                      <a:pt x="1944" y="0"/>
                    </a:lnTo>
                    <a:cubicBezTo>
                      <a:pt x="1958" y="0"/>
                      <a:pt x="1968" y="11"/>
                      <a:pt x="1968" y="25"/>
                    </a:cubicBezTo>
                    <a:lnTo>
                      <a:pt x="1968" y="392"/>
                    </a:lnTo>
                    <a:cubicBezTo>
                      <a:pt x="1968" y="406"/>
                      <a:pt x="1958" y="416"/>
                      <a:pt x="1944" y="416"/>
                    </a:cubicBezTo>
                    <a:lnTo>
                      <a:pt x="25" y="416"/>
                    </a:lnTo>
                    <a:cubicBezTo>
                      <a:pt x="11" y="416"/>
                      <a:pt x="0" y="406"/>
                      <a:pt x="0" y="392"/>
                    </a:cubicBezTo>
                    <a:lnTo>
                      <a:pt x="0" y="25"/>
                    </a:lnTo>
                    <a:close/>
                  </a:path>
                </a:pathLst>
              </a:custGeom>
              <a:noFill/>
              <a:ln w="7938" cap="flat">
                <a:solidFill>
                  <a:srgbClr val="092048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33" name="Rectangle 196"/>
              <p:cNvSpPr>
                <a:spLocks noChangeArrowheads="1"/>
              </p:cNvSpPr>
              <p:nvPr/>
            </p:nvSpPr>
            <p:spPr bwMode="auto">
              <a:xfrm>
                <a:off x="495" y="1278"/>
                <a:ext cx="317" cy="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700" b="0" i="0" u="none" strike="noStrike" cap="none" normalizeH="0" baseline="0" smtClean="0">
                    <a:ln>
                      <a:noFill/>
                    </a:ln>
                    <a:solidFill>
                      <a:srgbClr val="124191"/>
                    </a:solidFill>
                    <a:effectLst/>
                    <a:latin typeface="Arial" pitchFamily="34" charset="0"/>
                    <a:cs typeface="Arial" pitchFamily="34" charset="0"/>
                  </a:rPr>
                  <a:t>Access and </a:t>
                </a:r>
                <a:endParaRPr kumimoji="0" lang="fr-FR" alt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34" name="Rectangle 197"/>
              <p:cNvSpPr>
                <a:spLocks noChangeArrowheads="1"/>
              </p:cNvSpPr>
              <p:nvPr/>
            </p:nvSpPr>
            <p:spPr bwMode="auto">
              <a:xfrm>
                <a:off x="787" y="1278"/>
                <a:ext cx="263" cy="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700" b="0" i="0" u="none" strike="noStrike" cap="none" normalizeH="0" baseline="0" smtClean="0">
                    <a:ln>
                      <a:noFill/>
                    </a:ln>
                    <a:solidFill>
                      <a:srgbClr val="124191"/>
                    </a:solidFill>
                    <a:effectLst/>
                    <a:latin typeface="Arial" pitchFamily="34" charset="0"/>
                    <a:cs typeface="Arial" pitchFamily="34" charset="0"/>
                  </a:rPr>
                  <a:t>resources</a:t>
                </a:r>
                <a:endParaRPr kumimoji="0" lang="fr-FR" alt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35" name="Rectangle 198"/>
              <p:cNvSpPr>
                <a:spLocks noChangeArrowheads="1"/>
              </p:cNvSpPr>
              <p:nvPr/>
            </p:nvSpPr>
            <p:spPr bwMode="auto">
              <a:xfrm>
                <a:off x="614" y="1344"/>
                <a:ext cx="307" cy="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700" b="0" i="0" u="none" strike="noStrike" cap="none" normalizeH="0" baseline="0" smtClean="0">
                    <a:ln>
                      <a:noFill/>
                    </a:ln>
                    <a:solidFill>
                      <a:srgbClr val="124191"/>
                    </a:solidFill>
                    <a:effectLst/>
                    <a:latin typeface="Arial" pitchFamily="34" charset="0"/>
                    <a:cs typeface="Arial" pitchFamily="34" charset="0"/>
                  </a:rPr>
                  <a:t>cartography</a:t>
                </a:r>
                <a:endParaRPr kumimoji="0" lang="fr-FR" alt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36" name="Line 199"/>
              <p:cNvSpPr>
                <a:spLocks noChangeShapeType="1"/>
              </p:cNvSpPr>
              <p:nvPr/>
            </p:nvSpPr>
            <p:spPr bwMode="auto">
              <a:xfrm>
                <a:off x="936" y="1114"/>
                <a:ext cx="863" cy="169"/>
              </a:xfrm>
              <a:prstGeom prst="line">
                <a:avLst/>
              </a:prstGeom>
              <a:noFill/>
              <a:ln w="7938" cap="flat">
                <a:solidFill>
                  <a:srgbClr val="4D57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37" name="Rectangle 200"/>
              <p:cNvSpPr>
                <a:spLocks noChangeArrowheads="1"/>
              </p:cNvSpPr>
              <p:nvPr/>
            </p:nvSpPr>
            <p:spPr bwMode="auto">
              <a:xfrm>
                <a:off x="2056" y="2754"/>
                <a:ext cx="178" cy="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(e.g. </a:t>
                </a:r>
                <a:endParaRPr kumimoji="0" lang="fr-FR" alt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38" name="Rectangle 201"/>
              <p:cNvSpPr>
                <a:spLocks noChangeArrowheads="1"/>
              </p:cNvSpPr>
              <p:nvPr/>
            </p:nvSpPr>
            <p:spPr bwMode="auto">
              <a:xfrm>
                <a:off x="2190" y="2754"/>
                <a:ext cx="386" cy="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scan+ANQP</a:t>
                </a:r>
                <a:endParaRPr kumimoji="0" lang="fr-FR" alt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39" name="Rectangle 202"/>
              <p:cNvSpPr>
                <a:spLocks noChangeArrowheads="1"/>
              </p:cNvSpPr>
              <p:nvPr/>
            </p:nvSpPr>
            <p:spPr bwMode="auto">
              <a:xfrm>
                <a:off x="2521" y="2754"/>
                <a:ext cx="50" cy="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)</a:t>
                </a:r>
                <a:endParaRPr kumimoji="0" lang="fr-FR" alt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40" name="Freeform 203"/>
              <p:cNvSpPr>
                <a:spLocks noEditPoints="1"/>
              </p:cNvSpPr>
              <p:nvPr/>
            </p:nvSpPr>
            <p:spPr bwMode="auto">
              <a:xfrm>
                <a:off x="1785" y="2707"/>
                <a:ext cx="925" cy="40"/>
              </a:xfrm>
              <a:custGeom>
                <a:avLst/>
                <a:gdLst>
                  <a:gd name="T0" fmla="*/ 925 w 925"/>
                  <a:gd name="T1" fmla="*/ 14 h 40"/>
                  <a:gd name="T2" fmla="*/ 33 w 925"/>
                  <a:gd name="T3" fmla="*/ 15 h 40"/>
                  <a:gd name="T4" fmla="*/ 33 w 925"/>
                  <a:gd name="T5" fmla="*/ 25 h 40"/>
                  <a:gd name="T6" fmla="*/ 925 w 925"/>
                  <a:gd name="T7" fmla="*/ 24 h 40"/>
                  <a:gd name="T8" fmla="*/ 925 w 925"/>
                  <a:gd name="T9" fmla="*/ 14 h 40"/>
                  <a:gd name="T10" fmla="*/ 40 w 925"/>
                  <a:gd name="T11" fmla="*/ 0 h 40"/>
                  <a:gd name="T12" fmla="*/ 0 w 925"/>
                  <a:gd name="T13" fmla="*/ 20 h 40"/>
                  <a:gd name="T14" fmla="*/ 40 w 925"/>
                  <a:gd name="T15" fmla="*/ 40 h 40"/>
                  <a:gd name="T16" fmla="*/ 40 w 925"/>
                  <a:gd name="T1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25" h="40">
                    <a:moveTo>
                      <a:pt x="925" y="14"/>
                    </a:moveTo>
                    <a:lnTo>
                      <a:pt x="33" y="15"/>
                    </a:lnTo>
                    <a:lnTo>
                      <a:pt x="33" y="25"/>
                    </a:lnTo>
                    <a:lnTo>
                      <a:pt x="925" y="24"/>
                    </a:lnTo>
                    <a:lnTo>
                      <a:pt x="925" y="14"/>
                    </a:lnTo>
                    <a:close/>
                    <a:moveTo>
                      <a:pt x="40" y="0"/>
                    </a:moveTo>
                    <a:lnTo>
                      <a:pt x="0" y="20"/>
                    </a:lnTo>
                    <a:lnTo>
                      <a:pt x="40" y="40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93EB85"/>
              </a:solidFill>
              <a:ln w="0" cap="flat">
                <a:solidFill>
                  <a:srgbClr val="93EB85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41" name="Freeform 204"/>
              <p:cNvSpPr>
                <a:spLocks noEditPoints="1"/>
              </p:cNvSpPr>
              <p:nvPr/>
            </p:nvSpPr>
            <p:spPr bwMode="auto">
              <a:xfrm>
                <a:off x="1770" y="2667"/>
                <a:ext cx="952" cy="39"/>
              </a:xfrm>
              <a:custGeom>
                <a:avLst/>
                <a:gdLst>
                  <a:gd name="T0" fmla="*/ 0 w 952"/>
                  <a:gd name="T1" fmla="*/ 25 h 39"/>
                  <a:gd name="T2" fmla="*/ 919 w 952"/>
                  <a:gd name="T3" fmla="*/ 24 h 39"/>
                  <a:gd name="T4" fmla="*/ 919 w 952"/>
                  <a:gd name="T5" fmla="*/ 15 h 39"/>
                  <a:gd name="T6" fmla="*/ 0 w 952"/>
                  <a:gd name="T7" fmla="*/ 15 h 39"/>
                  <a:gd name="T8" fmla="*/ 0 w 952"/>
                  <a:gd name="T9" fmla="*/ 25 h 39"/>
                  <a:gd name="T10" fmla="*/ 912 w 952"/>
                  <a:gd name="T11" fmla="*/ 39 h 39"/>
                  <a:gd name="T12" fmla="*/ 952 w 952"/>
                  <a:gd name="T13" fmla="*/ 19 h 39"/>
                  <a:gd name="T14" fmla="*/ 912 w 952"/>
                  <a:gd name="T15" fmla="*/ 0 h 39"/>
                  <a:gd name="T16" fmla="*/ 912 w 952"/>
                  <a:gd name="T17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52" h="39">
                    <a:moveTo>
                      <a:pt x="0" y="25"/>
                    </a:moveTo>
                    <a:lnTo>
                      <a:pt x="919" y="24"/>
                    </a:lnTo>
                    <a:lnTo>
                      <a:pt x="919" y="15"/>
                    </a:lnTo>
                    <a:lnTo>
                      <a:pt x="0" y="15"/>
                    </a:lnTo>
                    <a:lnTo>
                      <a:pt x="0" y="25"/>
                    </a:lnTo>
                    <a:close/>
                    <a:moveTo>
                      <a:pt x="912" y="39"/>
                    </a:moveTo>
                    <a:lnTo>
                      <a:pt x="952" y="19"/>
                    </a:lnTo>
                    <a:lnTo>
                      <a:pt x="912" y="0"/>
                    </a:lnTo>
                    <a:lnTo>
                      <a:pt x="912" y="39"/>
                    </a:lnTo>
                    <a:close/>
                  </a:path>
                </a:pathLst>
              </a:custGeom>
              <a:solidFill>
                <a:srgbClr val="93EB85"/>
              </a:solidFill>
              <a:ln w="0" cap="flat">
                <a:solidFill>
                  <a:srgbClr val="93EB85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pic>
          <p:nvPicPr>
            <p:cNvPr id="2254" name="Picture 206"/>
            <p:cNvPicPr>
              <a:picLocks noChangeAspect="1" noChangeArrowheads="1"/>
            </p:cNvPicPr>
            <p:nvPr/>
          </p:nvPicPr>
          <p:blipFill>
            <a:blip r:embed="rId6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45" y="2515"/>
              <a:ext cx="554" cy="1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55" name="Picture 207"/>
            <p:cNvPicPr>
              <a:picLocks noChangeAspect="1" noChangeArrowheads="1"/>
            </p:cNvPicPr>
            <p:nvPr/>
          </p:nvPicPr>
          <p:blipFill>
            <a:blip r:embed="rId6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45" y="2515"/>
              <a:ext cx="554" cy="1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56" name="Picture 208"/>
            <p:cNvPicPr>
              <a:picLocks noChangeAspect="1" noChangeArrowheads="1"/>
            </p:cNvPicPr>
            <p:nvPr/>
          </p:nvPicPr>
          <p:blipFill>
            <a:blip r:embed="rId6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80" y="2496"/>
              <a:ext cx="485" cy="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57" name="Picture 209"/>
            <p:cNvPicPr>
              <a:picLocks noChangeAspect="1" noChangeArrowheads="1"/>
            </p:cNvPicPr>
            <p:nvPr/>
          </p:nvPicPr>
          <p:blipFill>
            <a:blip r:embed="rId6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80" y="2496"/>
              <a:ext cx="485" cy="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Freeform 210"/>
            <p:cNvSpPr>
              <a:spLocks/>
            </p:cNvSpPr>
            <p:nvPr/>
          </p:nvSpPr>
          <p:spPr bwMode="auto">
            <a:xfrm>
              <a:off x="2075" y="2535"/>
              <a:ext cx="490" cy="124"/>
            </a:xfrm>
            <a:custGeom>
              <a:avLst/>
              <a:gdLst>
                <a:gd name="T0" fmla="*/ 0 w 1584"/>
                <a:gd name="T1" fmla="*/ 24 h 400"/>
                <a:gd name="T2" fmla="*/ 24 w 1584"/>
                <a:gd name="T3" fmla="*/ 0 h 400"/>
                <a:gd name="T4" fmla="*/ 1561 w 1584"/>
                <a:gd name="T5" fmla="*/ 0 h 400"/>
                <a:gd name="T6" fmla="*/ 1584 w 1584"/>
                <a:gd name="T7" fmla="*/ 24 h 400"/>
                <a:gd name="T8" fmla="*/ 1584 w 1584"/>
                <a:gd name="T9" fmla="*/ 377 h 400"/>
                <a:gd name="T10" fmla="*/ 1561 w 1584"/>
                <a:gd name="T11" fmla="*/ 400 h 400"/>
                <a:gd name="T12" fmla="*/ 24 w 1584"/>
                <a:gd name="T13" fmla="*/ 400 h 400"/>
                <a:gd name="T14" fmla="*/ 0 w 1584"/>
                <a:gd name="T15" fmla="*/ 377 h 400"/>
                <a:gd name="T16" fmla="*/ 0 w 1584"/>
                <a:gd name="T17" fmla="*/ 24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84" h="400">
                  <a:moveTo>
                    <a:pt x="0" y="24"/>
                  </a:moveTo>
                  <a:cubicBezTo>
                    <a:pt x="0" y="11"/>
                    <a:pt x="11" y="0"/>
                    <a:pt x="24" y="0"/>
                  </a:cubicBezTo>
                  <a:lnTo>
                    <a:pt x="1561" y="0"/>
                  </a:lnTo>
                  <a:cubicBezTo>
                    <a:pt x="1574" y="0"/>
                    <a:pt x="1584" y="11"/>
                    <a:pt x="1584" y="24"/>
                  </a:cubicBezTo>
                  <a:lnTo>
                    <a:pt x="1584" y="377"/>
                  </a:lnTo>
                  <a:cubicBezTo>
                    <a:pt x="1584" y="390"/>
                    <a:pt x="1574" y="400"/>
                    <a:pt x="1561" y="400"/>
                  </a:cubicBezTo>
                  <a:lnTo>
                    <a:pt x="24" y="400"/>
                  </a:lnTo>
                  <a:cubicBezTo>
                    <a:pt x="11" y="400"/>
                    <a:pt x="0" y="390"/>
                    <a:pt x="0" y="377"/>
                  </a:cubicBez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" name="Freeform 211"/>
            <p:cNvSpPr>
              <a:spLocks/>
            </p:cNvSpPr>
            <p:nvPr/>
          </p:nvSpPr>
          <p:spPr bwMode="auto">
            <a:xfrm>
              <a:off x="2075" y="2535"/>
              <a:ext cx="490" cy="124"/>
            </a:xfrm>
            <a:custGeom>
              <a:avLst/>
              <a:gdLst>
                <a:gd name="T0" fmla="*/ 0 w 1584"/>
                <a:gd name="T1" fmla="*/ 24 h 400"/>
                <a:gd name="T2" fmla="*/ 24 w 1584"/>
                <a:gd name="T3" fmla="*/ 0 h 400"/>
                <a:gd name="T4" fmla="*/ 1561 w 1584"/>
                <a:gd name="T5" fmla="*/ 0 h 400"/>
                <a:gd name="T6" fmla="*/ 1584 w 1584"/>
                <a:gd name="T7" fmla="*/ 24 h 400"/>
                <a:gd name="T8" fmla="*/ 1584 w 1584"/>
                <a:gd name="T9" fmla="*/ 377 h 400"/>
                <a:gd name="T10" fmla="*/ 1561 w 1584"/>
                <a:gd name="T11" fmla="*/ 400 h 400"/>
                <a:gd name="T12" fmla="*/ 24 w 1584"/>
                <a:gd name="T13" fmla="*/ 400 h 400"/>
                <a:gd name="T14" fmla="*/ 0 w 1584"/>
                <a:gd name="T15" fmla="*/ 377 h 400"/>
                <a:gd name="T16" fmla="*/ 0 w 1584"/>
                <a:gd name="T17" fmla="*/ 24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84" h="400">
                  <a:moveTo>
                    <a:pt x="0" y="24"/>
                  </a:moveTo>
                  <a:cubicBezTo>
                    <a:pt x="0" y="11"/>
                    <a:pt x="11" y="0"/>
                    <a:pt x="24" y="0"/>
                  </a:cubicBezTo>
                  <a:lnTo>
                    <a:pt x="1561" y="0"/>
                  </a:lnTo>
                  <a:cubicBezTo>
                    <a:pt x="1574" y="0"/>
                    <a:pt x="1584" y="11"/>
                    <a:pt x="1584" y="24"/>
                  </a:cubicBezTo>
                  <a:lnTo>
                    <a:pt x="1584" y="377"/>
                  </a:lnTo>
                  <a:cubicBezTo>
                    <a:pt x="1584" y="390"/>
                    <a:pt x="1574" y="400"/>
                    <a:pt x="1561" y="400"/>
                  </a:cubicBezTo>
                  <a:lnTo>
                    <a:pt x="24" y="400"/>
                  </a:lnTo>
                  <a:cubicBezTo>
                    <a:pt x="11" y="400"/>
                    <a:pt x="0" y="390"/>
                    <a:pt x="0" y="377"/>
                  </a:cubicBezTo>
                  <a:lnTo>
                    <a:pt x="0" y="24"/>
                  </a:lnTo>
                  <a:close/>
                </a:path>
              </a:pathLst>
            </a:custGeom>
            <a:noFill/>
            <a:ln w="7938" cap="flat">
              <a:solidFill>
                <a:srgbClr val="09204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" name="Rectangle 212"/>
            <p:cNvSpPr>
              <a:spLocks noChangeArrowheads="1"/>
            </p:cNvSpPr>
            <p:nvPr/>
          </p:nvSpPr>
          <p:spPr bwMode="auto">
            <a:xfrm>
              <a:off x="2140" y="2533"/>
              <a:ext cx="391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700" b="0" i="0" u="none" strike="noStrike" cap="none" normalizeH="0" baseline="0" smtClean="0">
                  <a:ln>
                    <a:noFill/>
                  </a:ln>
                  <a:solidFill>
                    <a:srgbClr val="124191"/>
                  </a:solidFill>
                  <a:effectLst/>
                  <a:latin typeface="Arial" pitchFamily="34" charset="0"/>
                  <a:cs typeface="Arial" pitchFamily="34" charset="0"/>
                </a:rPr>
                <a:t>Neighbourhood</a:t>
              </a:r>
              <a:endParaRPr kumimoji="0" lang="fr-FR" alt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Rectangle 213"/>
            <p:cNvSpPr>
              <a:spLocks noChangeArrowheads="1"/>
            </p:cNvSpPr>
            <p:nvPr/>
          </p:nvSpPr>
          <p:spPr bwMode="auto">
            <a:xfrm>
              <a:off x="2204" y="2599"/>
              <a:ext cx="228" cy="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700" b="0" i="0" u="none" strike="noStrike" cap="none" normalizeH="0" baseline="0" smtClean="0">
                  <a:ln>
                    <a:noFill/>
                  </a:ln>
                  <a:solidFill>
                    <a:srgbClr val="124191"/>
                  </a:solidFill>
                  <a:effectLst/>
                  <a:latin typeface="Arial" pitchFamily="34" charset="0"/>
                  <a:cs typeface="Arial" pitchFamily="34" charset="0"/>
                </a:rPr>
                <a:t>discover</a:t>
              </a:r>
              <a:endParaRPr kumimoji="0" lang="fr-FR" alt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Rectangle 214"/>
            <p:cNvSpPr>
              <a:spLocks noChangeArrowheads="1"/>
            </p:cNvSpPr>
            <p:nvPr/>
          </p:nvSpPr>
          <p:spPr bwMode="auto">
            <a:xfrm>
              <a:off x="2412" y="2599"/>
              <a:ext cx="50" cy="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700" b="0" i="0" u="none" strike="noStrike" cap="none" normalizeH="0" baseline="0" smtClean="0">
                  <a:ln>
                    <a:noFill/>
                  </a:ln>
                  <a:solidFill>
                    <a:srgbClr val="124191"/>
                  </a:solidFill>
                  <a:effectLst/>
                  <a:latin typeface="Arial" pitchFamily="34" charset="0"/>
                  <a:cs typeface="Arial" pitchFamily="34" charset="0"/>
                </a:rPr>
                <a:t>y</a:t>
              </a:r>
              <a:endParaRPr kumimoji="0" lang="fr-FR" alt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Freeform 215"/>
            <p:cNvSpPr>
              <a:spLocks noEditPoints="1"/>
            </p:cNvSpPr>
            <p:nvPr/>
          </p:nvSpPr>
          <p:spPr bwMode="auto">
            <a:xfrm>
              <a:off x="3213" y="1496"/>
              <a:ext cx="1037" cy="1281"/>
            </a:xfrm>
            <a:custGeom>
              <a:avLst/>
              <a:gdLst>
                <a:gd name="T0" fmla="*/ 1034 w 1037"/>
                <a:gd name="T1" fmla="*/ 118 h 1281"/>
                <a:gd name="T2" fmla="*/ 1011 w 1037"/>
                <a:gd name="T3" fmla="*/ 351 h 1281"/>
                <a:gd name="T4" fmla="*/ 969 w 1037"/>
                <a:gd name="T5" fmla="*/ 573 h 1281"/>
                <a:gd name="T6" fmla="*/ 910 w 1037"/>
                <a:gd name="T7" fmla="*/ 777 h 1281"/>
                <a:gd name="T8" fmla="*/ 857 w 1037"/>
                <a:gd name="T9" fmla="*/ 913 h 1281"/>
                <a:gd name="T10" fmla="*/ 818 w 1037"/>
                <a:gd name="T11" fmla="*/ 994 h 1281"/>
                <a:gd name="T12" fmla="*/ 776 w 1037"/>
                <a:gd name="T13" fmla="*/ 1066 h 1281"/>
                <a:gd name="T14" fmla="*/ 732 w 1037"/>
                <a:gd name="T15" fmla="*/ 1129 h 1281"/>
                <a:gd name="T16" fmla="*/ 686 w 1037"/>
                <a:gd name="T17" fmla="*/ 1181 h 1281"/>
                <a:gd name="T18" fmla="*/ 639 w 1037"/>
                <a:gd name="T19" fmla="*/ 1221 h 1281"/>
                <a:gd name="T20" fmla="*/ 591 w 1037"/>
                <a:gd name="T21" fmla="*/ 1249 h 1281"/>
                <a:gd name="T22" fmla="*/ 542 w 1037"/>
                <a:gd name="T23" fmla="*/ 1264 h 1281"/>
                <a:gd name="T24" fmla="*/ 421 w 1037"/>
                <a:gd name="T25" fmla="*/ 1265 h 1281"/>
                <a:gd name="T26" fmla="*/ 283 w 1037"/>
                <a:gd name="T27" fmla="*/ 1265 h 1281"/>
                <a:gd name="T28" fmla="*/ 200 w 1037"/>
                <a:gd name="T29" fmla="*/ 1265 h 1281"/>
                <a:gd name="T30" fmla="*/ 127 w 1037"/>
                <a:gd name="T31" fmla="*/ 1265 h 1281"/>
                <a:gd name="T32" fmla="*/ 68 w 1037"/>
                <a:gd name="T33" fmla="*/ 1264 h 1281"/>
                <a:gd name="T34" fmla="*/ 33 w 1037"/>
                <a:gd name="T35" fmla="*/ 1264 h 1281"/>
                <a:gd name="T36" fmla="*/ 45 w 1037"/>
                <a:gd name="T37" fmla="*/ 1259 h 1281"/>
                <a:gd name="T38" fmla="*/ 96 w 1037"/>
                <a:gd name="T39" fmla="*/ 1259 h 1281"/>
                <a:gd name="T40" fmla="*/ 162 w 1037"/>
                <a:gd name="T41" fmla="*/ 1260 h 1281"/>
                <a:gd name="T42" fmla="*/ 240 w 1037"/>
                <a:gd name="T43" fmla="*/ 1260 h 1281"/>
                <a:gd name="T44" fmla="*/ 328 w 1037"/>
                <a:gd name="T45" fmla="*/ 1260 h 1281"/>
                <a:gd name="T46" fmla="*/ 518 w 1037"/>
                <a:gd name="T47" fmla="*/ 1260 h 1281"/>
                <a:gd name="T48" fmla="*/ 565 w 1037"/>
                <a:gd name="T49" fmla="*/ 1254 h 1281"/>
                <a:gd name="T50" fmla="*/ 613 w 1037"/>
                <a:gd name="T51" fmla="*/ 1233 h 1281"/>
                <a:gd name="T52" fmla="*/ 660 w 1037"/>
                <a:gd name="T53" fmla="*/ 1199 h 1281"/>
                <a:gd name="T54" fmla="*/ 705 w 1037"/>
                <a:gd name="T55" fmla="*/ 1153 h 1281"/>
                <a:gd name="T56" fmla="*/ 750 w 1037"/>
                <a:gd name="T57" fmla="*/ 1096 h 1281"/>
                <a:gd name="T58" fmla="*/ 793 w 1037"/>
                <a:gd name="T59" fmla="*/ 1029 h 1281"/>
                <a:gd name="T60" fmla="*/ 833 w 1037"/>
                <a:gd name="T61" fmla="*/ 952 h 1281"/>
                <a:gd name="T62" fmla="*/ 871 w 1037"/>
                <a:gd name="T63" fmla="*/ 867 h 1281"/>
                <a:gd name="T64" fmla="*/ 937 w 1037"/>
                <a:gd name="T65" fmla="*/ 676 h 1281"/>
                <a:gd name="T66" fmla="*/ 988 w 1037"/>
                <a:gd name="T67" fmla="*/ 463 h 1281"/>
                <a:gd name="T68" fmla="*/ 1020 w 1037"/>
                <a:gd name="T69" fmla="*/ 235 h 1281"/>
                <a:gd name="T70" fmla="*/ 1032 w 1037"/>
                <a:gd name="T71" fmla="*/ 0 h 1281"/>
                <a:gd name="T72" fmla="*/ 40 w 1037"/>
                <a:gd name="T73" fmla="*/ 1281 h 1281"/>
                <a:gd name="T74" fmla="*/ 40 w 1037"/>
                <a:gd name="T75" fmla="*/ 1242 h 1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37" h="1281">
                  <a:moveTo>
                    <a:pt x="1037" y="0"/>
                  </a:moveTo>
                  <a:lnTo>
                    <a:pt x="1034" y="118"/>
                  </a:lnTo>
                  <a:lnTo>
                    <a:pt x="1025" y="236"/>
                  </a:lnTo>
                  <a:lnTo>
                    <a:pt x="1011" y="351"/>
                  </a:lnTo>
                  <a:lnTo>
                    <a:pt x="993" y="464"/>
                  </a:lnTo>
                  <a:lnTo>
                    <a:pt x="969" y="573"/>
                  </a:lnTo>
                  <a:lnTo>
                    <a:pt x="941" y="678"/>
                  </a:lnTo>
                  <a:lnTo>
                    <a:pt x="910" y="777"/>
                  </a:lnTo>
                  <a:lnTo>
                    <a:pt x="876" y="869"/>
                  </a:lnTo>
                  <a:lnTo>
                    <a:pt x="857" y="913"/>
                  </a:lnTo>
                  <a:lnTo>
                    <a:pt x="838" y="954"/>
                  </a:lnTo>
                  <a:lnTo>
                    <a:pt x="818" y="994"/>
                  </a:lnTo>
                  <a:lnTo>
                    <a:pt x="797" y="1031"/>
                  </a:lnTo>
                  <a:lnTo>
                    <a:pt x="776" y="1066"/>
                  </a:lnTo>
                  <a:lnTo>
                    <a:pt x="754" y="1099"/>
                  </a:lnTo>
                  <a:lnTo>
                    <a:pt x="732" y="1129"/>
                  </a:lnTo>
                  <a:lnTo>
                    <a:pt x="709" y="1156"/>
                  </a:lnTo>
                  <a:lnTo>
                    <a:pt x="686" y="1181"/>
                  </a:lnTo>
                  <a:lnTo>
                    <a:pt x="663" y="1202"/>
                  </a:lnTo>
                  <a:lnTo>
                    <a:pt x="639" y="1221"/>
                  </a:lnTo>
                  <a:lnTo>
                    <a:pt x="616" y="1237"/>
                  </a:lnTo>
                  <a:lnTo>
                    <a:pt x="591" y="1249"/>
                  </a:lnTo>
                  <a:lnTo>
                    <a:pt x="567" y="1258"/>
                  </a:lnTo>
                  <a:lnTo>
                    <a:pt x="542" y="1264"/>
                  </a:lnTo>
                  <a:lnTo>
                    <a:pt x="518" y="1265"/>
                  </a:lnTo>
                  <a:lnTo>
                    <a:pt x="421" y="1265"/>
                  </a:lnTo>
                  <a:lnTo>
                    <a:pt x="328" y="1265"/>
                  </a:lnTo>
                  <a:lnTo>
                    <a:pt x="283" y="1265"/>
                  </a:lnTo>
                  <a:lnTo>
                    <a:pt x="240" y="1265"/>
                  </a:lnTo>
                  <a:lnTo>
                    <a:pt x="200" y="1265"/>
                  </a:lnTo>
                  <a:lnTo>
                    <a:pt x="162" y="1265"/>
                  </a:lnTo>
                  <a:lnTo>
                    <a:pt x="127" y="1265"/>
                  </a:lnTo>
                  <a:lnTo>
                    <a:pt x="96" y="1264"/>
                  </a:lnTo>
                  <a:lnTo>
                    <a:pt x="68" y="1264"/>
                  </a:lnTo>
                  <a:lnTo>
                    <a:pt x="45" y="1264"/>
                  </a:lnTo>
                  <a:lnTo>
                    <a:pt x="33" y="1264"/>
                  </a:lnTo>
                  <a:lnTo>
                    <a:pt x="33" y="1259"/>
                  </a:lnTo>
                  <a:lnTo>
                    <a:pt x="45" y="1259"/>
                  </a:lnTo>
                  <a:lnTo>
                    <a:pt x="68" y="1259"/>
                  </a:lnTo>
                  <a:lnTo>
                    <a:pt x="96" y="1259"/>
                  </a:lnTo>
                  <a:lnTo>
                    <a:pt x="127" y="1260"/>
                  </a:lnTo>
                  <a:lnTo>
                    <a:pt x="162" y="1260"/>
                  </a:lnTo>
                  <a:lnTo>
                    <a:pt x="200" y="1260"/>
                  </a:lnTo>
                  <a:lnTo>
                    <a:pt x="240" y="1260"/>
                  </a:lnTo>
                  <a:lnTo>
                    <a:pt x="283" y="1260"/>
                  </a:lnTo>
                  <a:lnTo>
                    <a:pt x="328" y="1260"/>
                  </a:lnTo>
                  <a:lnTo>
                    <a:pt x="421" y="1260"/>
                  </a:lnTo>
                  <a:lnTo>
                    <a:pt x="518" y="1260"/>
                  </a:lnTo>
                  <a:lnTo>
                    <a:pt x="541" y="1259"/>
                  </a:lnTo>
                  <a:lnTo>
                    <a:pt x="565" y="1254"/>
                  </a:lnTo>
                  <a:lnTo>
                    <a:pt x="589" y="1245"/>
                  </a:lnTo>
                  <a:lnTo>
                    <a:pt x="613" y="1233"/>
                  </a:lnTo>
                  <a:lnTo>
                    <a:pt x="636" y="1217"/>
                  </a:lnTo>
                  <a:lnTo>
                    <a:pt x="660" y="1199"/>
                  </a:lnTo>
                  <a:lnTo>
                    <a:pt x="683" y="1177"/>
                  </a:lnTo>
                  <a:lnTo>
                    <a:pt x="705" y="1153"/>
                  </a:lnTo>
                  <a:lnTo>
                    <a:pt x="728" y="1126"/>
                  </a:lnTo>
                  <a:lnTo>
                    <a:pt x="750" y="1096"/>
                  </a:lnTo>
                  <a:lnTo>
                    <a:pt x="772" y="1063"/>
                  </a:lnTo>
                  <a:lnTo>
                    <a:pt x="793" y="1029"/>
                  </a:lnTo>
                  <a:lnTo>
                    <a:pt x="813" y="992"/>
                  </a:lnTo>
                  <a:lnTo>
                    <a:pt x="833" y="952"/>
                  </a:lnTo>
                  <a:lnTo>
                    <a:pt x="852" y="911"/>
                  </a:lnTo>
                  <a:lnTo>
                    <a:pt x="871" y="867"/>
                  </a:lnTo>
                  <a:lnTo>
                    <a:pt x="906" y="775"/>
                  </a:lnTo>
                  <a:lnTo>
                    <a:pt x="937" y="676"/>
                  </a:lnTo>
                  <a:lnTo>
                    <a:pt x="965" y="572"/>
                  </a:lnTo>
                  <a:lnTo>
                    <a:pt x="988" y="463"/>
                  </a:lnTo>
                  <a:lnTo>
                    <a:pt x="1007" y="351"/>
                  </a:lnTo>
                  <a:lnTo>
                    <a:pt x="1020" y="235"/>
                  </a:lnTo>
                  <a:lnTo>
                    <a:pt x="1029" y="118"/>
                  </a:lnTo>
                  <a:lnTo>
                    <a:pt x="1032" y="0"/>
                  </a:lnTo>
                  <a:lnTo>
                    <a:pt x="1037" y="0"/>
                  </a:lnTo>
                  <a:close/>
                  <a:moveTo>
                    <a:pt x="40" y="1281"/>
                  </a:moveTo>
                  <a:lnTo>
                    <a:pt x="0" y="1261"/>
                  </a:lnTo>
                  <a:lnTo>
                    <a:pt x="40" y="1242"/>
                  </a:lnTo>
                  <a:lnTo>
                    <a:pt x="40" y="1281"/>
                  </a:lnTo>
                  <a:close/>
                </a:path>
              </a:pathLst>
            </a:custGeom>
            <a:solidFill>
              <a:srgbClr val="4D5766"/>
            </a:solidFill>
            <a:ln w="0" cap="flat">
              <a:solidFill>
                <a:srgbClr val="4D576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" name="Freeform 216"/>
            <p:cNvSpPr>
              <a:spLocks noEditPoints="1"/>
            </p:cNvSpPr>
            <p:nvPr/>
          </p:nvSpPr>
          <p:spPr bwMode="auto">
            <a:xfrm>
              <a:off x="4352" y="1431"/>
              <a:ext cx="309" cy="412"/>
            </a:xfrm>
            <a:custGeom>
              <a:avLst/>
              <a:gdLst>
                <a:gd name="T0" fmla="*/ 305 w 309"/>
                <a:gd name="T1" fmla="*/ 412 h 412"/>
                <a:gd name="T2" fmla="*/ 18 w 309"/>
                <a:gd name="T3" fmla="*/ 28 h 412"/>
                <a:gd name="T4" fmla="*/ 22 w 309"/>
                <a:gd name="T5" fmla="*/ 25 h 412"/>
                <a:gd name="T6" fmla="*/ 309 w 309"/>
                <a:gd name="T7" fmla="*/ 410 h 412"/>
                <a:gd name="T8" fmla="*/ 305 w 309"/>
                <a:gd name="T9" fmla="*/ 412 h 412"/>
                <a:gd name="T10" fmla="*/ 8 w 309"/>
                <a:gd name="T11" fmla="*/ 44 h 412"/>
                <a:gd name="T12" fmla="*/ 0 w 309"/>
                <a:gd name="T13" fmla="*/ 0 h 412"/>
                <a:gd name="T14" fmla="*/ 39 w 309"/>
                <a:gd name="T15" fmla="*/ 20 h 412"/>
                <a:gd name="T16" fmla="*/ 8 w 309"/>
                <a:gd name="T17" fmla="*/ 44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9" h="412">
                  <a:moveTo>
                    <a:pt x="305" y="412"/>
                  </a:moveTo>
                  <a:lnTo>
                    <a:pt x="18" y="28"/>
                  </a:lnTo>
                  <a:lnTo>
                    <a:pt x="22" y="25"/>
                  </a:lnTo>
                  <a:lnTo>
                    <a:pt x="309" y="410"/>
                  </a:lnTo>
                  <a:lnTo>
                    <a:pt x="305" y="412"/>
                  </a:lnTo>
                  <a:close/>
                  <a:moveTo>
                    <a:pt x="8" y="44"/>
                  </a:moveTo>
                  <a:lnTo>
                    <a:pt x="0" y="0"/>
                  </a:lnTo>
                  <a:lnTo>
                    <a:pt x="39" y="20"/>
                  </a:lnTo>
                  <a:lnTo>
                    <a:pt x="8" y="44"/>
                  </a:lnTo>
                  <a:close/>
                </a:path>
              </a:pathLst>
            </a:custGeom>
            <a:solidFill>
              <a:srgbClr val="4D5766"/>
            </a:solidFill>
            <a:ln w="0" cap="flat">
              <a:solidFill>
                <a:srgbClr val="4D576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" name="Freeform 217"/>
            <p:cNvSpPr>
              <a:spLocks noEditPoints="1"/>
            </p:cNvSpPr>
            <p:nvPr/>
          </p:nvSpPr>
          <p:spPr bwMode="auto">
            <a:xfrm>
              <a:off x="4657" y="1609"/>
              <a:ext cx="43" cy="234"/>
            </a:xfrm>
            <a:custGeom>
              <a:avLst/>
              <a:gdLst>
                <a:gd name="T0" fmla="*/ 4 w 43"/>
                <a:gd name="T1" fmla="*/ 234 h 234"/>
                <a:gd name="T2" fmla="*/ 26 w 43"/>
                <a:gd name="T3" fmla="*/ 34 h 234"/>
                <a:gd name="T4" fmla="*/ 21 w 43"/>
                <a:gd name="T5" fmla="*/ 33 h 234"/>
                <a:gd name="T6" fmla="*/ 0 w 43"/>
                <a:gd name="T7" fmla="*/ 233 h 234"/>
                <a:gd name="T8" fmla="*/ 4 w 43"/>
                <a:gd name="T9" fmla="*/ 234 h 234"/>
                <a:gd name="T10" fmla="*/ 43 w 43"/>
                <a:gd name="T11" fmla="*/ 42 h 234"/>
                <a:gd name="T12" fmla="*/ 28 w 43"/>
                <a:gd name="T13" fmla="*/ 0 h 234"/>
                <a:gd name="T14" fmla="*/ 3 w 43"/>
                <a:gd name="T15" fmla="*/ 38 h 234"/>
                <a:gd name="T16" fmla="*/ 43 w 43"/>
                <a:gd name="T17" fmla="*/ 42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234">
                  <a:moveTo>
                    <a:pt x="4" y="234"/>
                  </a:moveTo>
                  <a:lnTo>
                    <a:pt x="26" y="34"/>
                  </a:lnTo>
                  <a:lnTo>
                    <a:pt x="21" y="33"/>
                  </a:lnTo>
                  <a:lnTo>
                    <a:pt x="0" y="233"/>
                  </a:lnTo>
                  <a:lnTo>
                    <a:pt x="4" y="234"/>
                  </a:lnTo>
                  <a:close/>
                  <a:moveTo>
                    <a:pt x="43" y="42"/>
                  </a:moveTo>
                  <a:lnTo>
                    <a:pt x="28" y="0"/>
                  </a:lnTo>
                  <a:lnTo>
                    <a:pt x="3" y="38"/>
                  </a:lnTo>
                  <a:lnTo>
                    <a:pt x="43" y="42"/>
                  </a:lnTo>
                  <a:close/>
                </a:path>
              </a:pathLst>
            </a:custGeom>
            <a:solidFill>
              <a:srgbClr val="4D5766"/>
            </a:solidFill>
            <a:ln w="0" cap="flat">
              <a:solidFill>
                <a:srgbClr val="4D576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" name="Freeform 218"/>
            <p:cNvSpPr>
              <a:spLocks noEditPoints="1"/>
            </p:cNvSpPr>
            <p:nvPr/>
          </p:nvSpPr>
          <p:spPr bwMode="auto">
            <a:xfrm>
              <a:off x="4723" y="1194"/>
              <a:ext cx="195" cy="523"/>
            </a:xfrm>
            <a:custGeom>
              <a:avLst/>
              <a:gdLst>
                <a:gd name="T0" fmla="*/ 190 w 195"/>
                <a:gd name="T1" fmla="*/ 523 h 523"/>
                <a:gd name="T2" fmla="*/ 14 w 195"/>
                <a:gd name="T3" fmla="*/ 32 h 523"/>
                <a:gd name="T4" fmla="*/ 19 w 195"/>
                <a:gd name="T5" fmla="*/ 30 h 523"/>
                <a:gd name="T6" fmla="*/ 195 w 195"/>
                <a:gd name="T7" fmla="*/ 521 h 523"/>
                <a:gd name="T8" fmla="*/ 190 w 195"/>
                <a:gd name="T9" fmla="*/ 523 h 523"/>
                <a:gd name="T10" fmla="*/ 0 w 195"/>
                <a:gd name="T11" fmla="*/ 44 h 523"/>
                <a:gd name="T12" fmla="*/ 5 w 195"/>
                <a:gd name="T13" fmla="*/ 0 h 523"/>
                <a:gd name="T14" fmla="*/ 37 w 195"/>
                <a:gd name="T15" fmla="*/ 30 h 523"/>
                <a:gd name="T16" fmla="*/ 0 w 195"/>
                <a:gd name="T17" fmla="*/ 44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5" h="523">
                  <a:moveTo>
                    <a:pt x="190" y="523"/>
                  </a:moveTo>
                  <a:lnTo>
                    <a:pt x="14" y="32"/>
                  </a:lnTo>
                  <a:lnTo>
                    <a:pt x="19" y="30"/>
                  </a:lnTo>
                  <a:lnTo>
                    <a:pt x="195" y="521"/>
                  </a:lnTo>
                  <a:lnTo>
                    <a:pt x="190" y="523"/>
                  </a:lnTo>
                  <a:close/>
                  <a:moveTo>
                    <a:pt x="0" y="44"/>
                  </a:moveTo>
                  <a:lnTo>
                    <a:pt x="5" y="0"/>
                  </a:lnTo>
                  <a:lnTo>
                    <a:pt x="37" y="3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4D5766"/>
            </a:solidFill>
            <a:ln w="0" cap="flat">
              <a:solidFill>
                <a:srgbClr val="4D576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" name="Freeform 219"/>
            <p:cNvSpPr>
              <a:spLocks noEditPoints="1"/>
            </p:cNvSpPr>
            <p:nvPr/>
          </p:nvSpPr>
          <p:spPr bwMode="auto">
            <a:xfrm>
              <a:off x="3805" y="1278"/>
              <a:ext cx="202" cy="449"/>
            </a:xfrm>
            <a:custGeom>
              <a:avLst/>
              <a:gdLst>
                <a:gd name="T0" fmla="*/ 5 w 202"/>
                <a:gd name="T1" fmla="*/ 449 h 449"/>
                <a:gd name="T2" fmla="*/ 189 w 202"/>
                <a:gd name="T3" fmla="*/ 31 h 449"/>
                <a:gd name="T4" fmla="*/ 184 w 202"/>
                <a:gd name="T5" fmla="*/ 29 h 449"/>
                <a:gd name="T6" fmla="*/ 0 w 202"/>
                <a:gd name="T7" fmla="*/ 447 h 449"/>
                <a:gd name="T8" fmla="*/ 5 w 202"/>
                <a:gd name="T9" fmla="*/ 449 h 449"/>
                <a:gd name="T10" fmla="*/ 202 w 202"/>
                <a:gd name="T11" fmla="*/ 44 h 449"/>
                <a:gd name="T12" fmla="*/ 200 w 202"/>
                <a:gd name="T13" fmla="*/ 0 h 449"/>
                <a:gd name="T14" fmla="*/ 166 w 202"/>
                <a:gd name="T15" fmla="*/ 28 h 449"/>
                <a:gd name="T16" fmla="*/ 202 w 202"/>
                <a:gd name="T17" fmla="*/ 44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2" h="449">
                  <a:moveTo>
                    <a:pt x="5" y="449"/>
                  </a:moveTo>
                  <a:lnTo>
                    <a:pt x="189" y="31"/>
                  </a:lnTo>
                  <a:lnTo>
                    <a:pt x="184" y="29"/>
                  </a:lnTo>
                  <a:lnTo>
                    <a:pt x="0" y="447"/>
                  </a:lnTo>
                  <a:lnTo>
                    <a:pt x="5" y="449"/>
                  </a:lnTo>
                  <a:close/>
                  <a:moveTo>
                    <a:pt x="202" y="44"/>
                  </a:moveTo>
                  <a:lnTo>
                    <a:pt x="200" y="0"/>
                  </a:lnTo>
                  <a:lnTo>
                    <a:pt x="166" y="28"/>
                  </a:lnTo>
                  <a:lnTo>
                    <a:pt x="202" y="44"/>
                  </a:lnTo>
                  <a:close/>
                </a:path>
              </a:pathLst>
            </a:custGeom>
            <a:solidFill>
              <a:srgbClr val="4D5766"/>
            </a:solidFill>
            <a:ln w="0" cap="flat">
              <a:solidFill>
                <a:srgbClr val="4D576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" name="Freeform 220"/>
            <p:cNvSpPr>
              <a:spLocks noEditPoints="1"/>
            </p:cNvSpPr>
            <p:nvPr/>
          </p:nvSpPr>
          <p:spPr bwMode="auto">
            <a:xfrm>
              <a:off x="3986" y="1278"/>
              <a:ext cx="40" cy="506"/>
            </a:xfrm>
            <a:custGeom>
              <a:avLst/>
              <a:gdLst>
                <a:gd name="T0" fmla="*/ 25 w 40"/>
                <a:gd name="T1" fmla="*/ 506 h 506"/>
                <a:gd name="T2" fmla="*/ 17 w 40"/>
                <a:gd name="T3" fmla="*/ 33 h 506"/>
                <a:gd name="T4" fmla="*/ 22 w 40"/>
                <a:gd name="T5" fmla="*/ 33 h 506"/>
                <a:gd name="T6" fmla="*/ 30 w 40"/>
                <a:gd name="T7" fmla="*/ 506 h 506"/>
                <a:gd name="T8" fmla="*/ 25 w 40"/>
                <a:gd name="T9" fmla="*/ 506 h 506"/>
                <a:gd name="T10" fmla="*/ 0 w 40"/>
                <a:gd name="T11" fmla="*/ 40 h 506"/>
                <a:gd name="T12" fmla="*/ 19 w 40"/>
                <a:gd name="T13" fmla="*/ 0 h 506"/>
                <a:gd name="T14" fmla="*/ 40 w 40"/>
                <a:gd name="T15" fmla="*/ 39 h 506"/>
                <a:gd name="T16" fmla="*/ 0 w 40"/>
                <a:gd name="T17" fmla="*/ 40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506">
                  <a:moveTo>
                    <a:pt x="25" y="506"/>
                  </a:moveTo>
                  <a:lnTo>
                    <a:pt x="17" y="33"/>
                  </a:lnTo>
                  <a:lnTo>
                    <a:pt x="22" y="33"/>
                  </a:lnTo>
                  <a:lnTo>
                    <a:pt x="30" y="506"/>
                  </a:lnTo>
                  <a:lnTo>
                    <a:pt x="25" y="506"/>
                  </a:lnTo>
                  <a:close/>
                  <a:moveTo>
                    <a:pt x="0" y="40"/>
                  </a:moveTo>
                  <a:lnTo>
                    <a:pt x="19" y="0"/>
                  </a:lnTo>
                  <a:lnTo>
                    <a:pt x="40" y="39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4D5766"/>
            </a:solidFill>
            <a:ln w="0" cap="flat">
              <a:solidFill>
                <a:srgbClr val="4D576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" name="Freeform 221"/>
            <p:cNvSpPr>
              <a:spLocks/>
            </p:cNvSpPr>
            <p:nvPr/>
          </p:nvSpPr>
          <p:spPr bwMode="auto">
            <a:xfrm>
              <a:off x="1342" y="1852"/>
              <a:ext cx="619" cy="277"/>
            </a:xfrm>
            <a:custGeom>
              <a:avLst/>
              <a:gdLst>
                <a:gd name="T0" fmla="*/ 0 w 2000"/>
                <a:gd name="T1" fmla="*/ 150 h 896"/>
                <a:gd name="T2" fmla="*/ 150 w 2000"/>
                <a:gd name="T3" fmla="*/ 0 h 896"/>
                <a:gd name="T4" fmla="*/ 1851 w 2000"/>
                <a:gd name="T5" fmla="*/ 0 h 896"/>
                <a:gd name="T6" fmla="*/ 2000 w 2000"/>
                <a:gd name="T7" fmla="*/ 150 h 896"/>
                <a:gd name="T8" fmla="*/ 2000 w 2000"/>
                <a:gd name="T9" fmla="*/ 747 h 896"/>
                <a:gd name="T10" fmla="*/ 1851 w 2000"/>
                <a:gd name="T11" fmla="*/ 896 h 896"/>
                <a:gd name="T12" fmla="*/ 150 w 2000"/>
                <a:gd name="T13" fmla="*/ 896 h 896"/>
                <a:gd name="T14" fmla="*/ 0 w 2000"/>
                <a:gd name="T15" fmla="*/ 747 h 896"/>
                <a:gd name="T16" fmla="*/ 0 w 2000"/>
                <a:gd name="T17" fmla="*/ 150 h 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00" h="896">
                  <a:moveTo>
                    <a:pt x="0" y="150"/>
                  </a:moveTo>
                  <a:cubicBezTo>
                    <a:pt x="0" y="67"/>
                    <a:pt x="67" y="0"/>
                    <a:pt x="150" y="0"/>
                  </a:cubicBezTo>
                  <a:lnTo>
                    <a:pt x="1851" y="0"/>
                  </a:lnTo>
                  <a:cubicBezTo>
                    <a:pt x="1934" y="0"/>
                    <a:pt x="2000" y="67"/>
                    <a:pt x="2000" y="150"/>
                  </a:cubicBezTo>
                  <a:lnTo>
                    <a:pt x="2000" y="747"/>
                  </a:lnTo>
                  <a:cubicBezTo>
                    <a:pt x="2000" y="830"/>
                    <a:pt x="1934" y="896"/>
                    <a:pt x="1851" y="896"/>
                  </a:cubicBezTo>
                  <a:lnTo>
                    <a:pt x="150" y="896"/>
                  </a:lnTo>
                  <a:cubicBezTo>
                    <a:pt x="67" y="896"/>
                    <a:pt x="0" y="830"/>
                    <a:pt x="0" y="747"/>
                  </a:cubicBezTo>
                  <a:lnTo>
                    <a:pt x="0" y="150"/>
                  </a:lnTo>
                  <a:close/>
                </a:path>
              </a:pathLst>
            </a:custGeom>
            <a:solidFill>
              <a:srgbClr val="D1E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Freeform 222"/>
            <p:cNvSpPr>
              <a:spLocks/>
            </p:cNvSpPr>
            <p:nvPr/>
          </p:nvSpPr>
          <p:spPr bwMode="auto">
            <a:xfrm>
              <a:off x="1342" y="1852"/>
              <a:ext cx="619" cy="277"/>
            </a:xfrm>
            <a:custGeom>
              <a:avLst/>
              <a:gdLst>
                <a:gd name="T0" fmla="*/ 0 w 2000"/>
                <a:gd name="T1" fmla="*/ 150 h 896"/>
                <a:gd name="T2" fmla="*/ 150 w 2000"/>
                <a:gd name="T3" fmla="*/ 0 h 896"/>
                <a:gd name="T4" fmla="*/ 1851 w 2000"/>
                <a:gd name="T5" fmla="*/ 0 h 896"/>
                <a:gd name="T6" fmla="*/ 2000 w 2000"/>
                <a:gd name="T7" fmla="*/ 150 h 896"/>
                <a:gd name="T8" fmla="*/ 2000 w 2000"/>
                <a:gd name="T9" fmla="*/ 747 h 896"/>
                <a:gd name="T10" fmla="*/ 1851 w 2000"/>
                <a:gd name="T11" fmla="*/ 896 h 896"/>
                <a:gd name="T12" fmla="*/ 150 w 2000"/>
                <a:gd name="T13" fmla="*/ 896 h 896"/>
                <a:gd name="T14" fmla="*/ 0 w 2000"/>
                <a:gd name="T15" fmla="*/ 747 h 896"/>
                <a:gd name="T16" fmla="*/ 0 w 2000"/>
                <a:gd name="T17" fmla="*/ 150 h 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00" h="896">
                  <a:moveTo>
                    <a:pt x="0" y="150"/>
                  </a:moveTo>
                  <a:cubicBezTo>
                    <a:pt x="0" y="67"/>
                    <a:pt x="67" y="0"/>
                    <a:pt x="150" y="0"/>
                  </a:cubicBezTo>
                  <a:lnTo>
                    <a:pt x="1851" y="0"/>
                  </a:lnTo>
                  <a:cubicBezTo>
                    <a:pt x="1934" y="0"/>
                    <a:pt x="2000" y="67"/>
                    <a:pt x="2000" y="150"/>
                  </a:cubicBezTo>
                  <a:lnTo>
                    <a:pt x="2000" y="747"/>
                  </a:lnTo>
                  <a:cubicBezTo>
                    <a:pt x="2000" y="830"/>
                    <a:pt x="1934" y="896"/>
                    <a:pt x="1851" y="896"/>
                  </a:cubicBezTo>
                  <a:lnTo>
                    <a:pt x="150" y="896"/>
                  </a:lnTo>
                  <a:cubicBezTo>
                    <a:pt x="67" y="896"/>
                    <a:pt x="0" y="830"/>
                    <a:pt x="0" y="747"/>
                  </a:cubicBezTo>
                  <a:lnTo>
                    <a:pt x="0" y="150"/>
                  </a:lnTo>
                  <a:close/>
                </a:path>
              </a:pathLst>
            </a:custGeom>
            <a:noFill/>
            <a:ln w="23813" cap="flat">
              <a:solidFill>
                <a:srgbClr val="09204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Rectangle 223"/>
            <p:cNvSpPr>
              <a:spLocks noChangeArrowheads="1"/>
            </p:cNvSpPr>
            <p:nvPr/>
          </p:nvSpPr>
          <p:spPr bwMode="auto">
            <a:xfrm>
              <a:off x="1601" y="1981"/>
              <a:ext cx="163" cy="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GW </a:t>
              </a:r>
              <a:endParaRPr kumimoji="0" lang="fr-FR" alt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Freeform 224"/>
            <p:cNvSpPr>
              <a:spLocks/>
            </p:cNvSpPr>
            <p:nvPr/>
          </p:nvSpPr>
          <p:spPr bwMode="auto">
            <a:xfrm>
              <a:off x="2733" y="1877"/>
              <a:ext cx="614" cy="277"/>
            </a:xfrm>
            <a:custGeom>
              <a:avLst/>
              <a:gdLst>
                <a:gd name="T0" fmla="*/ 0 w 1984"/>
                <a:gd name="T1" fmla="*/ 150 h 896"/>
                <a:gd name="T2" fmla="*/ 150 w 1984"/>
                <a:gd name="T3" fmla="*/ 0 h 896"/>
                <a:gd name="T4" fmla="*/ 1835 w 1984"/>
                <a:gd name="T5" fmla="*/ 0 h 896"/>
                <a:gd name="T6" fmla="*/ 1984 w 1984"/>
                <a:gd name="T7" fmla="*/ 150 h 896"/>
                <a:gd name="T8" fmla="*/ 1984 w 1984"/>
                <a:gd name="T9" fmla="*/ 747 h 896"/>
                <a:gd name="T10" fmla="*/ 1835 w 1984"/>
                <a:gd name="T11" fmla="*/ 896 h 896"/>
                <a:gd name="T12" fmla="*/ 150 w 1984"/>
                <a:gd name="T13" fmla="*/ 896 h 896"/>
                <a:gd name="T14" fmla="*/ 0 w 1984"/>
                <a:gd name="T15" fmla="*/ 747 h 896"/>
                <a:gd name="T16" fmla="*/ 0 w 1984"/>
                <a:gd name="T17" fmla="*/ 150 h 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84" h="896">
                  <a:moveTo>
                    <a:pt x="0" y="150"/>
                  </a:moveTo>
                  <a:cubicBezTo>
                    <a:pt x="0" y="67"/>
                    <a:pt x="67" y="0"/>
                    <a:pt x="150" y="0"/>
                  </a:cubicBezTo>
                  <a:lnTo>
                    <a:pt x="1835" y="0"/>
                  </a:lnTo>
                  <a:cubicBezTo>
                    <a:pt x="1918" y="0"/>
                    <a:pt x="1984" y="67"/>
                    <a:pt x="1984" y="150"/>
                  </a:cubicBezTo>
                  <a:lnTo>
                    <a:pt x="1984" y="747"/>
                  </a:lnTo>
                  <a:cubicBezTo>
                    <a:pt x="1984" y="830"/>
                    <a:pt x="1918" y="896"/>
                    <a:pt x="1835" y="896"/>
                  </a:cubicBezTo>
                  <a:lnTo>
                    <a:pt x="150" y="896"/>
                  </a:lnTo>
                  <a:cubicBezTo>
                    <a:pt x="67" y="896"/>
                    <a:pt x="0" y="830"/>
                    <a:pt x="0" y="747"/>
                  </a:cubicBezTo>
                  <a:lnTo>
                    <a:pt x="0" y="150"/>
                  </a:lnTo>
                  <a:close/>
                </a:path>
              </a:pathLst>
            </a:custGeom>
            <a:solidFill>
              <a:srgbClr val="D1E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Freeform 225"/>
            <p:cNvSpPr>
              <a:spLocks/>
            </p:cNvSpPr>
            <p:nvPr/>
          </p:nvSpPr>
          <p:spPr bwMode="auto">
            <a:xfrm>
              <a:off x="2733" y="1877"/>
              <a:ext cx="614" cy="277"/>
            </a:xfrm>
            <a:custGeom>
              <a:avLst/>
              <a:gdLst>
                <a:gd name="T0" fmla="*/ 0 w 1984"/>
                <a:gd name="T1" fmla="*/ 150 h 896"/>
                <a:gd name="T2" fmla="*/ 150 w 1984"/>
                <a:gd name="T3" fmla="*/ 0 h 896"/>
                <a:gd name="T4" fmla="*/ 1835 w 1984"/>
                <a:gd name="T5" fmla="*/ 0 h 896"/>
                <a:gd name="T6" fmla="*/ 1984 w 1984"/>
                <a:gd name="T7" fmla="*/ 150 h 896"/>
                <a:gd name="T8" fmla="*/ 1984 w 1984"/>
                <a:gd name="T9" fmla="*/ 747 h 896"/>
                <a:gd name="T10" fmla="*/ 1835 w 1984"/>
                <a:gd name="T11" fmla="*/ 896 h 896"/>
                <a:gd name="T12" fmla="*/ 150 w 1984"/>
                <a:gd name="T13" fmla="*/ 896 h 896"/>
                <a:gd name="T14" fmla="*/ 0 w 1984"/>
                <a:gd name="T15" fmla="*/ 747 h 896"/>
                <a:gd name="T16" fmla="*/ 0 w 1984"/>
                <a:gd name="T17" fmla="*/ 150 h 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84" h="896">
                  <a:moveTo>
                    <a:pt x="0" y="150"/>
                  </a:moveTo>
                  <a:cubicBezTo>
                    <a:pt x="0" y="67"/>
                    <a:pt x="67" y="0"/>
                    <a:pt x="150" y="0"/>
                  </a:cubicBezTo>
                  <a:lnTo>
                    <a:pt x="1835" y="0"/>
                  </a:lnTo>
                  <a:cubicBezTo>
                    <a:pt x="1918" y="0"/>
                    <a:pt x="1984" y="67"/>
                    <a:pt x="1984" y="150"/>
                  </a:cubicBezTo>
                  <a:lnTo>
                    <a:pt x="1984" y="747"/>
                  </a:lnTo>
                  <a:cubicBezTo>
                    <a:pt x="1984" y="830"/>
                    <a:pt x="1918" y="896"/>
                    <a:pt x="1835" y="896"/>
                  </a:cubicBezTo>
                  <a:lnTo>
                    <a:pt x="150" y="896"/>
                  </a:lnTo>
                  <a:cubicBezTo>
                    <a:pt x="67" y="896"/>
                    <a:pt x="0" y="830"/>
                    <a:pt x="0" y="747"/>
                  </a:cubicBezTo>
                  <a:lnTo>
                    <a:pt x="0" y="150"/>
                  </a:lnTo>
                  <a:close/>
                </a:path>
              </a:pathLst>
            </a:custGeom>
            <a:noFill/>
            <a:ln w="23813" cap="flat">
              <a:solidFill>
                <a:srgbClr val="09204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Rectangle 226"/>
            <p:cNvSpPr>
              <a:spLocks noChangeArrowheads="1"/>
            </p:cNvSpPr>
            <p:nvPr/>
          </p:nvSpPr>
          <p:spPr bwMode="auto">
            <a:xfrm>
              <a:off x="2976" y="1792"/>
              <a:ext cx="188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GW </a:t>
              </a:r>
              <a:endParaRPr kumimoji="0" lang="fr-FR" alt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Freeform 227"/>
            <p:cNvSpPr>
              <a:spLocks/>
            </p:cNvSpPr>
            <p:nvPr/>
          </p:nvSpPr>
          <p:spPr bwMode="auto">
            <a:xfrm>
              <a:off x="2748" y="1897"/>
              <a:ext cx="609" cy="108"/>
            </a:xfrm>
            <a:custGeom>
              <a:avLst/>
              <a:gdLst>
                <a:gd name="T0" fmla="*/ 0 w 1968"/>
                <a:gd name="T1" fmla="*/ 37 h 352"/>
                <a:gd name="T2" fmla="*/ 37 w 1968"/>
                <a:gd name="T3" fmla="*/ 0 h 352"/>
                <a:gd name="T4" fmla="*/ 1932 w 1968"/>
                <a:gd name="T5" fmla="*/ 0 h 352"/>
                <a:gd name="T6" fmla="*/ 1968 w 1968"/>
                <a:gd name="T7" fmla="*/ 37 h 352"/>
                <a:gd name="T8" fmla="*/ 1968 w 1968"/>
                <a:gd name="T9" fmla="*/ 316 h 352"/>
                <a:gd name="T10" fmla="*/ 1932 w 1968"/>
                <a:gd name="T11" fmla="*/ 352 h 352"/>
                <a:gd name="T12" fmla="*/ 37 w 1968"/>
                <a:gd name="T13" fmla="*/ 352 h 352"/>
                <a:gd name="T14" fmla="*/ 0 w 1968"/>
                <a:gd name="T15" fmla="*/ 316 h 352"/>
                <a:gd name="T16" fmla="*/ 0 w 1968"/>
                <a:gd name="T17" fmla="*/ 37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8" h="352">
                  <a:moveTo>
                    <a:pt x="0" y="37"/>
                  </a:moveTo>
                  <a:cubicBezTo>
                    <a:pt x="0" y="17"/>
                    <a:pt x="17" y="0"/>
                    <a:pt x="37" y="0"/>
                  </a:cubicBezTo>
                  <a:lnTo>
                    <a:pt x="1932" y="0"/>
                  </a:lnTo>
                  <a:cubicBezTo>
                    <a:pt x="1952" y="0"/>
                    <a:pt x="1968" y="17"/>
                    <a:pt x="1968" y="37"/>
                  </a:cubicBezTo>
                  <a:lnTo>
                    <a:pt x="1968" y="316"/>
                  </a:lnTo>
                  <a:cubicBezTo>
                    <a:pt x="1968" y="336"/>
                    <a:pt x="1952" y="352"/>
                    <a:pt x="1932" y="352"/>
                  </a:cubicBezTo>
                  <a:lnTo>
                    <a:pt x="37" y="352"/>
                  </a:lnTo>
                  <a:cubicBezTo>
                    <a:pt x="17" y="352"/>
                    <a:pt x="0" y="336"/>
                    <a:pt x="0" y="316"/>
                  </a:cubicBezTo>
                  <a:lnTo>
                    <a:pt x="0" y="37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" name="Freeform 228"/>
            <p:cNvSpPr>
              <a:spLocks/>
            </p:cNvSpPr>
            <p:nvPr/>
          </p:nvSpPr>
          <p:spPr bwMode="auto">
            <a:xfrm>
              <a:off x="2748" y="1897"/>
              <a:ext cx="609" cy="108"/>
            </a:xfrm>
            <a:custGeom>
              <a:avLst/>
              <a:gdLst>
                <a:gd name="T0" fmla="*/ 0 w 1968"/>
                <a:gd name="T1" fmla="*/ 37 h 352"/>
                <a:gd name="T2" fmla="*/ 37 w 1968"/>
                <a:gd name="T3" fmla="*/ 0 h 352"/>
                <a:gd name="T4" fmla="*/ 1932 w 1968"/>
                <a:gd name="T5" fmla="*/ 0 h 352"/>
                <a:gd name="T6" fmla="*/ 1968 w 1968"/>
                <a:gd name="T7" fmla="*/ 37 h 352"/>
                <a:gd name="T8" fmla="*/ 1968 w 1968"/>
                <a:gd name="T9" fmla="*/ 316 h 352"/>
                <a:gd name="T10" fmla="*/ 1932 w 1968"/>
                <a:gd name="T11" fmla="*/ 352 h 352"/>
                <a:gd name="T12" fmla="*/ 37 w 1968"/>
                <a:gd name="T13" fmla="*/ 352 h 352"/>
                <a:gd name="T14" fmla="*/ 0 w 1968"/>
                <a:gd name="T15" fmla="*/ 316 h 352"/>
                <a:gd name="T16" fmla="*/ 0 w 1968"/>
                <a:gd name="T17" fmla="*/ 37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8" h="352">
                  <a:moveTo>
                    <a:pt x="0" y="37"/>
                  </a:moveTo>
                  <a:cubicBezTo>
                    <a:pt x="0" y="17"/>
                    <a:pt x="17" y="0"/>
                    <a:pt x="37" y="0"/>
                  </a:cubicBezTo>
                  <a:lnTo>
                    <a:pt x="1932" y="0"/>
                  </a:lnTo>
                  <a:cubicBezTo>
                    <a:pt x="1952" y="0"/>
                    <a:pt x="1968" y="17"/>
                    <a:pt x="1968" y="37"/>
                  </a:cubicBezTo>
                  <a:lnTo>
                    <a:pt x="1968" y="316"/>
                  </a:lnTo>
                  <a:cubicBezTo>
                    <a:pt x="1968" y="336"/>
                    <a:pt x="1952" y="352"/>
                    <a:pt x="1932" y="352"/>
                  </a:cubicBezTo>
                  <a:lnTo>
                    <a:pt x="37" y="352"/>
                  </a:lnTo>
                  <a:cubicBezTo>
                    <a:pt x="17" y="352"/>
                    <a:pt x="0" y="336"/>
                    <a:pt x="0" y="316"/>
                  </a:cubicBezTo>
                  <a:lnTo>
                    <a:pt x="0" y="37"/>
                  </a:lnTo>
                  <a:close/>
                </a:path>
              </a:pathLst>
            </a:custGeom>
            <a:noFill/>
            <a:ln w="7938" cap="flat">
              <a:solidFill>
                <a:srgbClr val="6E767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" name="Rectangle 229"/>
            <p:cNvSpPr>
              <a:spLocks noChangeArrowheads="1"/>
            </p:cNvSpPr>
            <p:nvPr/>
          </p:nvSpPr>
          <p:spPr bwMode="auto">
            <a:xfrm>
              <a:off x="2789" y="1921"/>
              <a:ext cx="149" cy="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Non</a:t>
              </a:r>
              <a:endParaRPr kumimoji="0" lang="fr-FR" alt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Rectangle 230"/>
            <p:cNvSpPr>
              <a:spLocks noChangeArrowheads="1"/>
            </p:cNvSpPr>
            <p:nvPr/>
          </p:nvSpPr>
          <p:spPr bwMode="auto">
            <a:xfrm>
              <a:off x="2903" y="1921"/>
              <a:ext cx="50" cy="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-</a:t>
              </a:r>
              <a:endParaRPr kumimoji="0" lang="fr-FR" alt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Rectangle 231"/>
            <p:cNvSpPr>
              <a:spLocks noChangeArrowheads="1"/>
            </p:cNvSpPr>
            <p:nvPr/>
          </p:nvSpPr>
          <p:spPr bwMode="auto">
            <a:xfrm>
              <a:off x="2923" y="1921"/>
              <a:ext cx="312" cy="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shareable</a:t>
              </a:r>
              <a:endParaRPr kumimoji="0" lang="fr-FR" alt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Rectangle 232"/>
            <p:cNvSpPr>
              <a:spLocks noChangeArrowheads="1"/>
            </p:cNvSpPr>
            <p:nvPr/>
          </p:nvSpPr>
          <p:spPr bwMode="auto">
            <a:xfrm>
              <a:off x="3205" y="1921"/>
              <a:ext cx="159" cy="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area</a:t>
              </a:r>
              <a:endParaRPr kumimoji="0" lang="fr-FR" alt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Freeform 233"/>
            <p:cNvSpPr>
              <a:spLocks/>
            </p:cNvSpPr>
            <p:nvPr/>
          </p:nvSpPr>
          <p:spPr bwMode="auto">
            <a:xfrm>
              <a:off x="2753" y="2030"/>
              <a:ext cx="579" cy="109"/>
            </a:xfrm>
            <a:custGeom>
              <a:avLst/>
              <a:gdLst>
                <a:gd name="T0" fmla="*/ 0 w 1872"/>
                <a:gd name="T1" fmla="*/ 37 h 352"/>
                <a:gd name="T2" fmla="*/ 37 w 1872"/>
                <a:gd name="T3" fmla="*/ 0 h 352"/>
                <a:gd name="T4" fmla="*/ 1836 w 1872"/>
                <a:gd name="T5" fmla="*/ 0 h 352"/>
                <a:gd name="T6" fmla="*/ 1872 w 1872"/>
                <a:gd name="T7" fmla="*/ 37 h 352"/>
                <a:gd name="T8" fmla="*/ 1872 w 1872"/>
                <a:gd name="T9" fmla="*/ 316 h 352"/>
                <a:gd name="T10" fmla="*/ 1836 w 1872"/>
                <a:gd name="T11" fmla="*/ 352 h 352"/>
                <a:gd name="T12" fmla="*/ 37 w 1872"/>
                <a:gd name="T13" fmla="*/ 352 h 352"/>
                <a:gd name="T14" fmla="*/ 0 w 1872"/>
                <a:gd name="T15" fmla="*/ 316 h 352"/>
                <a:gd name="T16" fmla="*/ 0 w 1872"/>
                <a:gd name="T17" fmla="*/ 37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72" h="352">
                  <a:moveTo>
                    <a:pt x="0" y="37"/>
                  </a:moveTo>
                  <a:cubicBezTo>
                    <a:pt x="0" y="17"/>
                    <a:pt x="17" y="0"/>
                    <a:pt x="37" y="0"/>
                  </a:cubicBezTo>
                  <a:lnTo>
                    <a:pt x="1836" y="0"/>
                  </a:lnTo>
                  <a:cubicBezTo>
                    <a:pt x="1856" y="0"/>
                    <a:pt x="1872" y="17"/>
                    <a:pt x="1872" y="37"/>
                  </a:cubicBezTo>
                  <a:lnTo>
                    <a:pt x="1872" y="316"/>
                  </a:lnTo>
                  <a:cubicBezTo>
                    <a:pt x="1872" y="336"/>
                    <a:pt x="1856" y="352"/>
                    <a:pt x="1836" y="352"/>
                  </a:cubicBezTo>
                  <a:lnTo>
                    <a:pt x="37" y="352"/>
                  </a:lnTo>
                  <a:cubicBezTo>
                    <a:pt x="17" y="352"/>
                    <a:pt x="0" y="336"/>
                    <a:pt x="0" y="316"/>
                  </a:cubicBezTo>
                  <a:lnTo>
                    <a:pt x="0" y="37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" name="Freeform 234"/>
            <p:cNvSpPr>
              <a:spLocks/>
            </p:cNvSpPr>
            <p:nvPr/>
          </p:nvSpPr>
          <p:spPr bwMode="auto">
            <a:xfrm>
              <a:off x="2753" y="2030"/>
              <a:ext cx="579" cy="109"/>
            </a:xfrm>
            <a:custGeom>
              <a:avLst/>
              <a:gdLst>
                <a:gd name="T0" fmla="*/ 0 w 1872"/>
                <a:gd name="T1" fmla="*/ 37 h 352"/>
                <a:gd name="T2" fmla="*/ 37 w 1872"/>
                <a:gd name="T3" fmla="*/ 0 h 352"/>
                <a:gd name="T4" fmla="*/ 1836 w 1872"/>
                <a:gd name="T5" fmla="*/ 0 h 352"/>
                <a:gd name="T6" fmla="*/ 1872 w 1872"/>
                <a:gd name="T7" fmla="*/ 37 h 352"/>
                <a:gd name="T8" fmla="*/ 1872 w 1872"/>
                <a:gd name="T9" fmla="*/ 316 h 352"/>
                <a:gd name="T10" fmla="*/ 1836 w 1872"/>
                <a:gd name="T11" fmla="*/ 352 h 352"/>
                <a:gd name="T12" fmla="*/ 37 w 1872"/>
                <a:gd name="T13" fmla="*/ 352 h 352"/>
                <a:gd name="T14" fmla="*/ 0 w 1872"/>
                <a:gd name="T15" fmla="*/ 316 h 352"/>
                <a:gd name="T16" fmla="*/ 0 w 1872"/>
                <a:gd name="T17" fmla="*/ 37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72" h="352">
                  <a:moveTo>
                    <a:pt x="0" y="37"/>
                  </a:moveTo>
                  <a:cubicBezTo>
                    <a:pt x="0" y="17"/>
                    <a:pt x="17" y="0"/>
                    <a:pt x="37" y="0"/>
                  </a:cubicBezTo>
                  <a:lnTo>
                    <a:pt x="1836" y="0"/>
                  </a:lnTo>
                  <a:cubicBezTo>
                    <a:pt x="1856" y="0"/>
                    <a:pt x="1872" y="17"/>
                    <a:pt x="1872" y="37"/>
                  </a:cubicBezTo>
                  <a:lnTo>
                    <a:pt x="1872" y="316"/>
                  </a:lnTo>
                  <a:cubicBezTo>
                    <a:pt x="1872" y="336"/>
                    <a:pt x="1856" y="352"/>
                    <a:pt x="1836" y="352"/>
                  </a:cubicBezTo>
                  <a:lnTo>
                    <a:pt x="37" y="352"/>
                  </a:lnTo>
                  <a:cubicBezTo>
                    <a:pt x="17" y="352"/>
                    <a:pt x="0" y="336"/>
                    <a:pt x="0" y="316"/>
                  </a:cubicBezTo>
                  <a:lnTo>
                    <a:pt x="0" y="37"/>
                  </a:lnTo>
                  <a:close/>
                </a:path>
              </a:pathLst>
            </a:custGeom>
            <a:noFill/>
            <a:ln w="7938" cap="flat">
              <a:solidFill>
                <a:srgbClr val="6E767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40" name="Rectangle 235"/>
            <p:cNvSpPr>
              <a:spLocks noChangeArrowheads="1"/>
            </p:cNvSpPr>
            <p:nvPr/>
          </p:nvSpPr>
          <p:spPr bwMode="auto">
            <a:xfrm>
              <a:off x="2833" y="2053"/>
              <a:ext cx="75" cy="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</a:t>
              </a:r>
              <a:endParaRPr kumimoji="0" lang="fr-FR" alt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41" name="Rectangle 236"/>
            <p:cNvSpPr>
              <a:spLocks noChangeArrowheads="1"/>
            </p:cNvSpPr>
            <p:nvPr/>
          </p:nvSpPr>
          <p:spPr bwMode="auto">
            <a:xfrm>
              <a:off x="2873" y="2053"/>
              <a:ext cx="282" cy="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hareable</a:t>
              </a:r>
              <a:endParaRPr kumimoji="0" lang="fr-FR" alt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42" name="Rectangle 237"/>
            <p:cNvSpPr>
              <a:spLocks noChangeArrowheads="1"/>
            </p:cNvSpPr>
            <p:nvPr/>
          </p:nvSpPr>
          <p:spPr bwMode="auto">
            <a:xfrm>
              <a:off x="3125" y="2053"/>
              <a:ext cx="159" cy="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area</a:t>
              </a:r>
              <a:endParaRPr kumimoji="0" lang="fr-FR" alt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43" name="Freeform 238"/>
            <p:cNvSpPr>
              <a:spLocks noEditPoints="1"/>
            </p:cNvSpPr>
            <p:nvPr/>
          </p:nvSpPr>
          <p:spPr bwMode="auto">
            <a:xfrm>
              <a:off x="3203" y="1186"/>
              <a:ext cx="694" cy="1520"/>
            </a:xfrm>
            <a:custGeom>
              <a:avLst/>
              <a:gdLst>
                <a:gd name="T0" fmla="*/ 2110 w 2241"/>
                <a:gd name="T1" fmla="*/ 16 h 4911"/>
                <a:gd name="T2" fmla="*/ 1924 w 2241"/>
                <a:gd name="T3" fmla="*/ 27 h 4911"/>
                <a:gd name="T4" fmla="*/ 1807 w 2241"/>
                <a:gd name="T5" fmla="*/ 60 h 4911"/>
                <a:gd name="T6" fmla="*/ 1701 w 2241"/>
                <a:gd name="T7" fmla="*/ 122 h 4911"/>
                <a:gd name="T8" fmla="*/ 1652 w 2241"/>
                <a:gd name="T9" fmla="*/ 167 h 4911"/>
                <a:gd name="T10" fmla="*/ 1607 w 2241"/>
                <a:gd name="T11" fmla="*/ 223 h 4911"/>
                <a:gd name="T12" fmla="*/ 1527 w 2241"/>
                <a:gd name="T13" fmla="*/ 373 h 4911"/>
                <a:gd name="T14" fmla="*/ 1464 w 2241"/>
                <a:gd name="T15" fmla="*/ 580 h 4911"/>
                <a:gd name="T16" fmla="*/ 1431 w 2241"/>
                <a:gd name="T17" fmla="*/ 780 h 4911"/>
                <a:gd name="T18" fmla="*/ 1423 w 2241"/>
                <a:gd name="T19" fmla="*/ 950 h 4911"/>
                <a:gd name="T20" fmla="*/ 1425 w 2241"/>
                <a:gd name="T21" fmla="*/ 1149 h 4911"/>
                <a:gd name="T22" fmla="*/ 1446 w 2241"/>
                <a:gd name="T23" fmla="*/ 1494 h 4911"/>
                <a:gd name="T24" fmla="*/ 1494 w 2241"/>
                <a:gd name="T25" fmla="*/ 2013 h 4911"/>
                <a:gd name="T26" fmla="*/ 1551 w 2241"/>
                <a:gd name="T27" fmla="*/ 2566 h 4911"/>
                <a:gd name="T28" fmla="*/ 1602 w 2241"/>
                <a:gd name="T29" fmla="*/ 3118 h 4911"/>
                <a:gd name="T30" fmla="*/ 1632 w 2241"/>
                <a:gd name="T31" fmla="*/ 3630 h 4911"/>
                <a:gd name="T32" fmla="*/ 1631 w 2241"/>
                <a:gd name="T33" fmla="*/ 3967 h 4911"/>
                <a:gd name="T34" fmla="*/ 1616 w 2241"/>
                <a:gd name="T35" fmla="*/ 4160 h 4911"/>
                <a:gd name="T36" fmla="*/ 1587 w 2241"/>
                <a:gd name="T37" fmla="*/ 4323 h 4911"/>
                <a:gd name="T38" fmla="*/ 1518 w 2241"/>
                <a:gd name="T39" fmla="*/ 4512 h 4911"/>
                <a:gd name="T40" fmla="*/ 1458 w 2241"/>
                <a:gd name="T41" fmla="*/ 4614 h 4911"/>
                <a:gd name="T42" fmla="*/ 1389 w 2241"/>
                <a:gd name="T43" fmla="*/ 4697 h 4911"/>
                <a:gd name="T44" fmla="*/ 1313 w 2241"/>
                <a:gd name="T45" fmla="*/ 4766 h 4911"/>
                <a:gd name="T46" fmla="*/ 1229 w 2241"/>
                <a:gd name="T47" fmla="*/ 4820 h 4911"/>
                <a:gd name="T48" fmla="*/ 1043 w 2241"/>
                <a:gd name="T49" fmla="*/ 4887 h 4911"/>
                <a:gd name="T50" fmla="*/ 833 w 2241"/>
                <a:gd name="T51" fmla="*/ 4911 h 4911"/>
                <a:gd name="T52" fmla="*/ 607 w 2241"/>
                <a:gd name="T53" fmla="*/ 4901 h 4911"/>
                <a:gd name="T54" fmla="*/ 246 w 2241"/>
                <a:gd name="T55" fmla="*/ 4845 h 4911"/>
                <a:gd name="T56" fmla="*/ 106 w 2241"/>
                <a:gd name="T57" fmla="*/ 4800 h 4911"/>
                <a:gd name="T58" fmla="*/ 490 w 2241"/>
                <a:gd name="T59" fmla="*/ 4872 h 4911"/>
                <a:gd name="T60" fmla="*/ 722 w 2241"/>
                <a:gd name="T61" fmla="*/ 4894 h 4911"/>
                <a:gd name="T62" fmla="*/ 937 w 2241"/>
                <a:gd name="T63" fmla="*/ 4889 h 4911"/>
                <a:gd name="T64" fmla="*/ 1132 w 2241"/>
                <a:gd name="T65" fmla="*/ 4844 h 4911"/>
                <a:gd name="T66" fmla="*/ 1221 w 2241"/>
                <a:gd name="T67" fmla="*/ 4806 h 4911"/>
                <a:gd name="T68" fmla="*/ 1303 w 2241"/>
                <a:gd name="T69" fmla="*/ 4754 h 4911"/>
                <a:gd name="T70" fmla="*/ 1377 w 2241"/>
                <a:gd name="T71" fmla="*/ 4686 h 4911"/>
                <a:gd name="T72" fmla="*/ 1445 w 2241"/>
                <a:gd name="T73" fmla="*/ 4604 h 4911"/>
                <a:gd name="T74" fmla="*/ 1552 w 2241"/>
                <a:gd name="T75" fmla="*/ 4388 h 4911"/>
                <a:gd name="T76" fmla="*/ 1589 w 2241"/>
                <a:gd name="T77" fmla="*/ 4243 h 4911"/>
                <a:gd name="T78" fmla="*/ 1610 w 2241"/>
                <a:gd name="T79" fmla="*/ 4066 h 4911"/>
                <a:gd name="T80" fmla="*/ 1618 w 2241"/>
                <a:gd name="T81" fmla="*/ 3861 h 4911"/>
                <a:gd name="T82" fmla="*/ 1605 w 2241"/>
                <a:gd name="T83" fmla="*/ 3382 h 4911"/>
                <a:gd name="T84" fmla="*/ 1562 w 2241"/>
                <a:gd name="T85" fmla="*/ 2846 h 4911"/>
                <a:gd name="T86" fmla="*/ 1506 w 2241"/>
                <a:gd name="T87" fmla="*/ 2289 h 4911"/>
                <a:gd name="T88" fmla="*/ 1452 w 2241"/>
                <a:gd name="T89" fmla="*/ 1748 h 4911"/>
                <a:gd name="T90" fmla="*/ 1414 w 2241"/>
                <a:gd name="T91" fmla="*/ 1259 h 4911"/>
                <a:gd name="T92" fmla="*/ 1407 w 2241"/>
                <a:gd name="T93" fmla="*/ 1046 h 4911"/>
                <a:gd name="T94" fmla="*/ 1409 w 2241"/>
                <a:gd name="T95" fmla="*/ 860 h 4911"/>
                <a:gd name="T96" fmla="*/ 1425 w 2241"/>
                <a:gd name="T97" fmla="*/ 705 h 4911"/>
                <a:gd name="T98" fmla="*/ 1478 w 2241"/>
                <a:gd name="T99" fmla="*/ 464 h 4911"/>
                <a:gd name="T100" fmla="*/ 1552 w 2241"/>
                <a:gd name="T101" fmla="*/ 283 h 4911"/>
                <a:gd name="T102" fmla="*/ 1640 w 2241"/>
                <a:gd name="T103" fmla="*/ 156 h 4911"/>
                <a:gd name="T104" fmla="*/ 1691 w 2241"/>
                <a:gd name="T105" fmla="*/ 110 h 4911"/>
                <a:gd name="T106" fmla="*/ 1746 w 2241"/>
                <a:gd name="T107" fmla="*/ 72 h 4911"/>
                <a:gd name="T108" fmla="*/ 1861 w 2241"/>
                <a:gd name="T109" fmla="*/ 25 h 4911"/>
                <a:gd name="T110" fmla="*/ 1983 w 2241"/>
                <a:gd name="T111" fmla="*/ 3 h 4911"/>
                <a:gd name="T112" fmla="*/ 2241 w 2241"/>
                <a:gd name="T113" fmla="*/ 5 h 4911"/>
                <a:gd name="T114" fmla="*/ 113 w 2241"/>
                <a:gd name="T115" fmla="*/ 4874 h 4911"/>
                <a:gd name="T116" fmla="*/ 139 w 2241"/>
                <a:gd name="T117" fmla="*/ 4749 h 49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41" h="4911">
                  <a:moveTo>
                    <a:pt x="2240" y="21"/>
                  </a:moveTo>
                  <a:lnTo>
                    <a:pt x="2110" y="16"/>
                  </a:lnTo>
                  <a:lnTo>
                    <a:pt x="1984" y="19"/>
                  </a:lnTo>
                  <a:lnTo>
                    <a:pt x="1924" y="27"/>
                  </a:lnTo>
                  <a:lnTo>
                    <a:pt x="1864" y="40"/>
                  </a:lnTo>
                  <a:lnTo>
                    <a:pt x="1807" y="60"/>
                  </a:lnTo>
                  <a:lnTo>
                    <a:pt x="1753" y="87"/>
                  </a:lnTo>
                  <a:lnTo>
                    <a:pt x="1701" y="122"/>
                  </a:lnTo>
                  <a:lnTo>
                    <a:pt x="1702" y="121"/>
                  </a:lnTo>
                  <a:lnTo>
                    <a:pt x="1652" y="167"/>
                  </a:lnTo>
                  <a:lnTo>
                    <a:pt x="1653" y="166"/>
                  </a:lnTo>
                  <a:lnTo>
                    <a:pt x="1607" y="223"/>
                  </a:lnTo>
                  <a:lnTo>
                    <a:pt x="1565" y="292"/>
                  </a:lnTo>
                  <a:lnTo>
                    <a:pt x="1527" y="373"/>
                  </a:lnTo>
                  <a:lnTo>
                    <a:pt x="1493" y="469"/>
                  </a:lnTo>
                  <a:lnTo>
                    <a:pt x="1464" y="580"/>
                  </a:lnTo>
                  <a:lnTo>
                    <a:pt x="1440" y="708"/>
                  </a:lnTo>
                  <a:lnTo>
                    <a:pt x="1431" y="780"/>
                  </a:lnTo>
                  <a:lnTo>
                    <a:pt x="1425" y="861"/>
                  </a:lnTo>
                  <a:lnTo>
                    <a:pt x="1423" y="950"/>
                  </a:lnTo>
                  <a:lnTo>
                    <a:pt x="1423" y="1046"/>
                  </a:lnTo>
                  <a:lnTo>
                    <a:pt x="1425" y="1149"/>
                  </a:lnTo>
                  <a:lnTo>
                    <a:pt x="1430" y="1258"/>
                  </a:lnTo>
                  <a:lnTo>
                    <a:pt x="1446" y="1494"/>
                  </a:lnTo>
                  <a:lnTo>
                    <a:pt x="1468" y="1747"/>
                  </a:lnTo>
                  <a:lnTo>
                    <a:pt x="1494" y="2013"/>
                  </a:lnTo>
                  <a:lnTo>
                    <a:pt x="1522" y="2288"/>
                  </a:lnTo>
                  <a:lnTo>
                    <a:pt x="1551" y="2566"/>
                  </a:lnTo>
                  <a:lnTo>
                    <a:pt x="1578" y="2845"/>
                  </a:lnTo>
                  <a:lnTo>
                    <a:pt x="1602" y="3118"/>
                  </a:lnTo>
                  <a:lnTo>
                    <a:pt x="1621" y="3381"/>
                  </a:lnTo>
                  <a:lnTo>
                    <a:pt x="1632" y="3630"/>
                  </a:lnTo>
                  <a:lnTo>
                    <a:pt x="1634" y="3860"/>
                  </a:lnTo>
                  <a:lnTo>
                    <a:pt x="1631" y="3967"/>
                  </a:lnTo>
                  <a:lnTo>
                    <a:pt x="1626" y="4067"/>
                  </a:lnTo>
                  <a:lnTo>
                    <a:pt x="1616" y="4160"/>
                  </a:lnTo>
                  <a:lnTo>
                    <a:pt x="1604" y="4246"/>
                  </a:lnTo>
                  <a:lnTo>
                    <a:pt x="1587" y="4323"/>
                  </a:lnTo>
                  <a:lnTo>
                    <a:pt x="1567" y="4393"/>
                  </a:lnTo>
                  <a:lnTo>
                    <a:pt x="1518" y="4512"/>
                  </a:lnTo>
                  <a:lnTo>
                    <a:pt x="1458" y="4613"/>
                  </a:lnTo>
                  <a:cubicBezTo>
                    <a:pt x="1458" y="4613"/>
                    <a:pt x="1458" y="4613"/>
                    <a:pt x="1458" y="4614"/>
                  </a:cubicBezTo>
                  <a:lnTo>
                    <a:pt x="1390" y="4697"/>
                  </a:lnTo>
                  <a:cubicBezTo>
                    <a:pt x="1389" y="4697"/>
                    <a:pt x="1389" y="4697"/>
                    <a:pt x="1389" y="4697"/>
                  </a:cubicBezTo>
                  <a:lnTo>
                    <a:pt x="1314" y="4765"/>
                  </a:lnTo>
                  <a:cubicBezTo>
                    <a:pt x="1314" y="4766"/>
                    <a:pt x="1313" y="4766"/>
                    <a:pt x="1313" y="4766"/>
                  </a:cubicBezTo>
                  <a:lnTo>
                    <a:pt x="1230" y="4819"/>
                  </a:lnTo>
                  <a:cubicBezTo>
                    <a:pt x="1229" y="4819"/>
                    <a:pt x="1229" y="4820"/>
                    <a:pt x="1229" y="4820"/>
                  </a:cubicBezTo>
                  <a:lnTo>
                    <a:pt x="1139" y="4859"/>
                  </a:lnTo>
                  <a:lnTo>
                    <a:pt x="1043" y="4887"/>
                  </a:lnTo>
                  <a:lnTo>
                    <a:pt x="940" y="4904"/>
                  </a:lnTo>
                  <a:lnTo>
                    <a:pt x="833" y="4911"/>
                  </a:lnTo>
                  <a:lnTo>
                    <a:pt x="721" y="4910"/>
                  </a:lnTo>
                  <a:lnTo>
                    <a:pt x="607" y="4901"/>
                  </a:lnTo>
                  <a:lnTo>
                    <a:pt x="489" y="4887"/>
                  </a:lnTo>
                  <a:lnTo>
                    <a:pt x="246" y="4845"/>
                  </a:lnTo>
                  <a:lnTo>
                    <a:pt x="103" y="4815"/>
                  </a:lnTo>
                  <a:lnTo>
                    <a:pt x="106" y="4800"/>
                  </a:lnTo>
                  <a:lnTo>
                    <a:pt x="249" y="4830"/>
                  </a:lnTo>
                  <a:lnTo>
                    <a:pt x="490" y="4872"/>
                  </a:lnTo>
                  <a:lnTo>
                    <a:pt x="608" y="4885"/>
                  </a:lnTo>
                  <a:lnTo>
                    <a:pt x="722" y="4894"/>
                  </a:lnTo>
                  <a:lnTo>
                    <a:pt x="832" y="4895"/>
                  </a:lnTo>
                  <a:lnTo>
                    <a:pt x="937" y="4889"/>
                  </a:lnTo>
                  <a:lnTo>
                    <a:pt x="1038" y="4872"/>
                  </a:lnTo>
                  <a:lnTo>
                    <a:pt x="1132" y="4844"/>
                  </a:lnTo>
                  <a:lnTo>
                    <a:pt x="1222" y="4805"/>
                  </a:lnTo>
                  <a:lnTo>
                    <a:pt x="1221" y="4806"/>
                  </a:lnTo>
                  <a:lnTo>
                    <a:pt x="1304" y="4753"/>
                  </a:lnTo>
                  <a:lnTo>
                    <a:pt x="1303" y="4754"/>
                  </a:lnTo>
                  <a:lnTo>
                    <a:pt x="1378" y="4686"/>
                  </a:lnTo>
                  <a:lnTo>
                    <a:pt x="1377" y="4686"/>
                  </a:lnTo>
                  <a:lnTo>
                    <a:pt x="1445" y="4603"/>
                  </a:lnTo>
                  <a:lnTo>
                    <a:pt x="1445" y="4604"/>
                  </a:lnTo>
                  <a:lnTo>
                    <a:pt x="1503" y="4505"/>
                  </a:lnTo>
                  <a:lnTo>
                    <a:pt x="1552" y="4388"/>
                  </a:lnTo>
                  <a:lnTo>
                    <a:pt x="1572" y="4320"/>
                  </a:lnTo>
                  <a:lnTo>
                    <a:pt x="1589" y="4243"/>
                  </a:lnTo>
                  <a:lnTo>
                    <a:pt x="1601" y="4159"/>
                  </a:lnTo>
                  <a:lnTo>
                    <a:pt x="1610" y="4066"/>
                  </a:lnTo>
                  <a:lnTo>
                    <a:pt x="1615" y="3966"/>
                  </a:lnTo>
                  <a:lnTo>
                    <a:pt x="1618" y="3861"/>
                  </a:lnTo>
                  <a:lnTo>
                    <a:pt x="1616" y="3631"/>
                  </a:lnTo>
                  <a:lnTo>
                    <a:pt x="1605" y="3382"/>
                  </a:lnTo>
                  <a:lnTo>
                    <a:pt x="1586" y="3119"/>
                  </a:lnTo>
                  <a:lnTo>
                    <a:pt x="1562" y="2846"/>
                  </a:lnTo>
                  <a:lnTo>
                    <a:pt x="1536" y="2567"/>
                  </a:lnTo>
                  <a:lnTo>
                    <a:pt x="1506" y="2289"/>
                  </a:lnTo>
                  <a:lnTo>
                    <a:pt x="1478" y="2014"/>
                  </a:lnTo>
                  <a:lnTo>
                    <a:pt x="1452" y="1748"/>
                  </a:lnTo>
                  <a:lnTo>
                    <a:pt x="1430" y="1495"/>
                  </a:lnTo>
                  <a:lnTo>
                    <a:pt x="1414" y="1259"/>
                  </a:lnTo>
                  <a:lnTo>
                    <a:pt x="1409" y="1150"/>
                  </a:lnTo>
                  <a:lnTo>
                    <a:pt x="1407" y="1046"/>
                  </a:lnTo>
                  <a:lnTo>
                    <a:pt x="1407" y="949"/>
                  </a:lnTo>
                  <a:lnTo>
                    <a:pt x="1409" y="860"/>
                  </a:lnTo>
                  <a:lnTo>
                    <a:pt x="1416" y="778"/>
                  </a:lnTo>
                  <a:lnTo>
                    <a:pt x="1425" y="705"/>
                  </a:lnTo>
                  <a:lnTo>
                    <a:pt x="1449" y="576"/>
                  </a:lnTo>
                  <a:lnTo>
                    <a:pt x="1478" y="464"/>
                  </a:lnTo>
                  <a:lnTo>
                    <a:pt x="1512" y="366"/>
                  </a:lnTo>
                  <a:lnTo>
                    <a:pt x="1552" y="283"/>
                  </a:lnTo>
                  <a:lnTo>
                    <a:pt x="1594" y="213"/>
                  </a:lnTo>
                  <a:lnTo>
                    <a:pt x="1640" y="156"/>
                  </a:lnTo>
                  <a:cubicBezTo>
                    <a:pt x="1640" y="156"/>
                    <a:pt x="1641" y="156"/>
                    <a:pt x="1641" y="156"/>
                  </a:cubicBezTo>
                  <a:lnTo>
                    <a:pt x="1691" y="110"/>
                  </a:lnTo>
                  <a:cubicBezTo>
                    <a:pt x="1691" y="109"/>
                    <a:pt x="1692" y="109"/>
                    <a:pt x="1692" y="109"/>
                  </a:cubicBezTo>
                  <a:lnTo>
                    <a:pt x="1746" y="72"/>
                  </a:lnTo>
                  <a:lnTo>
                    <a:pt x="1802" y="45"/>
                  </a:lnTo>
                  <a:lnTo>
                    <a:pt x="1861" y="25"/>
                  </a:lnTo>
                  <a:lnTo>
                    <a:pt x="1921" y="12"/>
                  </a:lnTo>
                  <a:lnTo>
                    <a:pt x="1983" y="3"/>
                  </a:lnTo>
                  <a:lnTo>
                    <a:pt x="2111" y="0"/>
                  </a:lnTo>
                  <a:lnTo>
                    <a:pt x="2241" y="5"/>
                  </a:lnTo>
                  <a:lnTo>
                    <a:pt x="2240" y="21"/>
                  </a:lnTo>
                  <a:close/>
                  <a:moveTo>
                    <a:pt x="113" y="4874"/>
                  </a:moveTo>
                  <a:lnTo>
                    <a:pt x="0" y="4785"/>
                  </a:lnTo>
                  <a:lnTo>
                    <a:pt x="139" y="4749"/>
                  </a:lnTo>
                  <a:lnTo>
                    <a:pt x="113" y="4874"/>
                  </a:lnTo>
                  <a:close/>
                </a:path>
              </a:pathLst>
            </a:custGeom>
            <a:solidFill>
              <a:srgbClr val="092048"/>
            </a:solidFill>
            <a:ln w="0" cap="flat">
              <a:solidFill>
                <a:srgbClr val="09204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pic>
          <p:nvPicPr>
            <p:cNvPr id="2287" name="Picture 239"/>
            <p:cNvPicPr>
              <a:picLocks noChangeAspect="1" noChangeArrowheads="1"/>
            </p:cNvPicPr>
            <p:nvPr/>
          </p:nvPicPr>
          <p:blipFill>
            <a:blip r:embed="rId7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24" y="941"/>
              <a:ext cx="609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88" name="Picture 240"/>
            <p:cNvPicPr>
              <a:picLocks noChangeAspect="1" noChangeArrowheads="1"/>
            </p:cNvPicPr>
            <p:nvPr/>
          </p:nvPicPr>
          <p:blipFill>
            <a:blip r:embed="rId7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24" y="941"/>
              <a:ext cx="609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89" name="Picture 241"/>
            <p:cNvPicPr>
              <a:picLocks noChangeAspect="1" noChangeArrowheads="1"/>
            </p:cNvPicPr>
            <p:nvPr/>
          </p:nvPicPr>
          <p:blipFill>
            <a:blip r:embed="rId7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34" y="951"/>
              <a:ext cx="584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90" name="Picture 242"/>
            <p:cNvPicPr>
              <a:picLocks noChangeAspect="1" noChangeArrowheads="1"/>
            </p:cNvPicPr>
            <p:nvPr/>
          </p:nvPicPr>
          <p:blipFill>
            <a:blip r:embed="rId7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34" y="951"/>
              <a:ext cx="584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44" name="Freeform 243"/>
            <p:cNvSpPr>
              <a:spLocks/>
            </p:cNvSpPr>
            <p:nvPr/>
          </p:nvSpPr>
          <p:spPr bwMode="auto">
            <a:xfrm>
              <a:off x="1654" y="961"/>
              <a:ext cx="544" cy="124"/>
            </a:xfrm>
            <a:custGeom>
              <a:avLst/>
              <a:gdLst>
                <a:gd name="T0" fmla="*/ 0 w 1760"/>
                <a:gd name="T1" fmla="*/ 24 h 400"/>
                <a:gd name="T2" fmla="*/ 24 w 1760"/>
                <a:gd name="T3" fmla="*/ 0 h 400"/>
                <a:gd name="T4" fmla="*/ 1737 w 1760"/>
                <a:gd name="T5" fmla="*/ 0 h 400"/>
                <a:gd name="T6" fmla="*/ 1760 w 1760"/>
                <a:gd name="T7" fmla="*/ 24 h 400"/>
                <a:gd name="T8" fmla="*/ 1760 w 1760"/>
                <a:gd name="T9" fmla="*/ 377 h 400"/>
                <a:gd name="T10" fmla="*/ 1737 w 1760"/>
                <a:gd name="T11" fmla="*/ 400 h 400"/>
                <a:gd name="T12" fmla="*/ 24 w 1760"/>
                <a:gd name="T13" fmla="*/ 400 h 400"/>
                <a:gd name="T14" fmla="*/ 0 w 1760"/>
                <a:gd name="T15" fmla="*/ 377 h 400"/>
                <a:gd name="T16" fmla="*/ 0 w 1760"/>
                <a:gd name="T17" fmla="*/ 24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60" h="400">
                  <a:moveTo>
                    <a:pt x="0" y="24"/>
                  </a:moveTo>
                  <a:cubicBezTo>
                    <a:pt x="0" y="11"/>
                    <a:pt x="11" y="0"/>
                    <a:pt x="24" y="0"/>
                  </a:cubicBezTo>
                  <a:lnTo>
                    <a:pt x="1737" y="0"/>
                  </a:lnTo>
                  <a:cubicBezTo>
                    <a:pt x="1750" y="0"/>
                    <a:pt x="1760" y="11"/>
                    <a:pt x="1760" y="24"/>
                  </a:cubicBezTo>
                  <a:lnTo>
                    <a:pt x="1760" y="377"/>
                  </a:lnTo>
                  <a:cubicBezTo>
                    <a:pt x="1760" y="390"/>
                    <a:pt x="1750" y="400"/>
                    <a:pt x="1737" y="400"/>
                  </a:cubicBezTo>
                  <a:lnTo>
                    <a:pt x="24" y="400"/>
                  </a:lnTo>
                  <a:cubicBezTo>
                    <a:pt x="11" y="400"/>
                    <a:pt x="0" y="390"/>
                    <a:pt x="0" y="377"/>
                  </a:cubicBez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45" name="Freeform 244"/>
            <p:cNvSpPr>
              <a:spLocks/>
            </p:cNvSpPr>
            <p:nvPr/>
          </p:nvSpPr>
          <p:spPr bwMode="auto">
            <a:xfrm>
              <a:off x="1654" y="961"/>
              <a:ext cx="544" cy="124"/>
            </a:xfrm>
            <a:custGeom>
              <a:avLst/>
              <a:gdLst>
                <a:gd name="T0" fmla="*/ 0 w 1760"/>
                <a:gd name="T1" fmla="*/ 24 h 400"/>
                <a:gd name="T2" fmla="*/ 24 w 1760"/>
                <a:gd name="T3" fmla="*/ 0 h 400"/>
                <a:gd name="T4" fmla="*/ 1737 w 1760"/>
                <a:gd name="T5" fmla="*/ 0 h 400"/>
                <a:gd name="T6" fmla="*/ 1760 w 1760"/>
                <a:gd name="T7" fmla="*/ 24 h 400"/>
                <a:gd name="T8" fmla="*/ 1760 w 1760"/>
                <a:gd name="T9" fmla="*/ 377 h 400"/>
                <a:gd name="T10" fmla="*/ 1737 w 1760"/>
                <a:gd name="T11" fmla="*/ 400 h 400"/>
                <a:gd name="T12" fmla="*/ 24 w 1760"/>
                <a:gd name="T13" fmla="*/ 400 h 400"/>
                <a:gd name="T14" fmla="*/ 0 w 1760"/>
                <a:gd name="T15" fmla="*/ 377 h 400"/>
                <a:gd name="T16" fmla="*/ 0 w 1760"/>
                <a:gd name="T17" fmla="*/ 24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60" h="400">
                  <a:moveTo>
                    <a:pt x="0" y="24"/>
                  </a:moveTo>
                  <a:cubicBezTo>
                    <a:pt x="0" y="11"/>
                    <a:pt x="11" y="0"/>
                    <a:pt x="24" y="0"/>
                  </a:cubicBezTo>
                  <a:lnTo>
                    <a:pt x="1737" y="0"/>
                  </a:lnTo>
                  <a:cubicBezTo>
                    <a:pt x="1750" y="0"/>
                    <a:pt x="1760" y="11"/>
                    <a:pt x="1760" y="24"/>
                  </a:cubicBezTo>
                  <a:lnTo>
                    <a:pt x="1760" y="377"/>
                  </a:lnTo>
                  <a:cubicBezTo>
                    <a:pt x="1760" y="390"/>
                    <a:pt x="1750" y="400"/>
                    <a:pt x="1737" y="400"/>
                  </a:cubicBezTo>
                  <a:lnTo>
                    <a:pt x="24" y="400"/>
                  </a:lnTo>
                  <a:cubicBezTo>
                    <a:pt x="11" y="400"/>
                    <a:pt x="0" y="390"/>
                    <a:pt x="0" y="377"/>
                  </a:cubicBezTo>
                  <a:lnTo>
                    <a:pt x="0" y="24"/>
                  </a:lnTo>
                  <a:close/>
                </a:path>
              </a:pathLst>
            </a:custGeom>
            <a:noFill/>
            <a:ln w="7938" cap="flat">
              <a:solidFill>
                <a:srgbClr val="09204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46" name="Rectangle 245"/>
            <p:cNvSpPr>
              <a:spLocks noChangeArrowheads="1"/>
            </p:cNvSpPr>
            <p:nvPr/>
          </p:nvSpPr>
          <p:spPr bwMode="auto">
            <a:xfrm>
              <a:off x="1694" y="990"/>
              <a:ext cx="198" cy="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700" b="0" i="0" u="none" strike="noStrike" cap="none" normalizeH="0" baseline="0" smtClean="0">
                  <a:ln>
                    <a:noFill/>
                  </a:ln>
                  <a:solidFill>
                    <a:srgbClr val="124191"/>
                  </a:solidFill>
                  <a:effectLst/>
                  <a:latin typeface="Arial" pitchFamily="34" charset="0"/>
                  <a:cs typeface="Arial" pitchFamily="34" charset="0"/>
                </a:rPr>
                <a:t>Access</a:t>
              </a:r>
              <a:endParaRPr kumimoji="0" lang="fr-FR" alt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47" name="Rectangle 246"/>
            <p:cNvSpPr>
              <a:spLocks noChangeArrowheads="1"/>
            </p:cNvSpPr>
            <p:nvPr/>
          </p:nvSpPr>
          <p:spPr bwMode="auto">
            <a:xfrm>
              <a:off x="1887" y="990"/>
              <a:ext cx="292" cy="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700" b="0" i="0" u="none" strike="noStrike" cap="none" normalizeH="0" baseline="0" smtClean="0">
                  <a:ln>
                    <a:noFill/>
                  </a:ln>
                  <a:solidFill>
                    <a:srgbClr val="124191"/>
                  </a:solidFill>
                  <a:effectLst/>
                  <a:latin typeface="Arial" pitchFamily="34" charset="0"/>
                  <a:cs typeface="Arial" pitchFamily="34" charset="0"/>
                </a:rPr>
                <a:t>registration</a:t>
              </a:r>
              <a:endParaRPr kumimoji="0" lang="fr-FR" alt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2295" name="Picture 247"/>
            <p:cNvPicPr>
              <a:picLocks noChangeAspect="1" noChangeArrowheads="1"/>
            </p:cNvPicPr>
            <p:nvPr/>
          </p:nvPicPr>
          <p:blipFill>
            <a:blip r:embed="rId7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02" y="1233"/>
              <a:ext cx="287" cy="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96" name="Picture 248"/>
            <p:cNvPicPr>
              <a:picLocks noChangeAspect="1" noChangeArrowheads="1"/>
            </p:cNvPicPr>
            <p:nvPr/>
          </p:nvPicPr>
          <p:blipFill>
            <a:blip r:embed="rId7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59" y="1446"/>
              <a:ext cx="554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97" name="Picture 249"/>
            <p:cNvPicPr>
              <a:picLocks noChangeAspect="1" noChangeArrowheads="1"/>
            </p:cNvPicPr>
            <p:nvPr/>
          </p:nvPicPr>
          <p:blipFill>
            <a:blip r:embed="rId7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59" y="1446"/>
              <a:ext cx="554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98" name="Picture 250"/>
            <p:cNvPicPr>
              <a:picLocks noChangeAspect="1" noChangeArrowheads="1"/>
            </p:cNvPicPr>
            <p:nvPr/>
          </p:nvPicPr>
          <p:blipFill>
            <a:blip r:embed="rId7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88" y="1456"/>
              <a:ext cx="486" cy="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99" name="Picture 251"/>
            <p:cNvPicPr>
              <a:picLocks noChangeAspect="1" noChangeArrowheads="1"/>
            </p:cNvPicPr>
            <p:nvPr/>
          </p:nvPicPr>
          <p:blipFill>
            <a:blip r:embed="rId7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88" y="1456"/>
              <a:ext cx="486" cy="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48" name="Freeform 252"/>
            <p:cNvSpPr>
              <a:spLocks/>
            </p:cNvSpPr>
            <p:nvPr/>
          </p:nvSpPr>
          <p:spPr bwMode="auto">
            <a:xfrm>
              <a:off x="1688" y="1466"/>
              <a:ext cx="491" cy="124"/>
            </a:xfrm>
            <a:custGeom>
              <a:avLst/>
              <a:gdLst>
                <a:gd name="T0" fmla="*/ 0 w 1584"/>
                <a:gd name="T1" fmla="*/ 24 h 400"/>
                <a:gd name="T2" fmla="*/ 24 w 1584"/>
                <a:gd name="T3" fmla="*/ 0 h 400"/>
                <a:gd name="T4" fmla="*/ 1561 w 1584"/>
                <a:gd name="T5" fmla="*/ 0 h 400"/>
                <a:gd name="T6" fmla="*/ 1584 w 1584"/>
                <a:gd name="T7" fmla="*/ 24 h 400"/>
                <a:gd name="T8" fmla="*/ 1584 w 1584"/>
                <a:gd name="T9" fmla="*/ 377 h 400"/>
                <a:gd name="T10" fmla="*/ 1561 w 1584"/>
                <a:gd name="T11" fmla="*/ 400 h 400"/>
                <a:gd name="T12" fmla="*/ 24 w 1584"/>
                <a:gd name="T13" fmla="*/ 400 h 400"/>
                <a:gd name="T14" fmla="*/ 0 w 1584"/>
                <a:gd name="T15" fmla="*/ 377 h 400"/>
                <a:gd name="T16" fmla="*/ 0 w 1584"/>
                <a:gd name="T17" fmla="*/ 24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84" h="400">
                  <a:moveTo>
                    <a:pt x="0" y="24"/>
                  </a:moveTo>
                  <a:cubicBezTo>
                    <a:pt x="0" y="11"/>
                    <a:pt x="11" y="0"/>
                    <a:pt x="24" y="0"/>
                  </a:cubicBezTo>
                  <a:lnTo>
                    <a:pt x="1561" y="0"/>
                  </a:lnTo>
                  <a:cubicBezTo>
                    <a:pt x="1574" y="0"/>
                    <a:pt x="1584" y="11"/>
                    <a:pt x="1584" y="24"/>
                  </a:cubicBezTo>
                  <a:lnTo>
                    <a:pt x="1584" y="377"/>
                  </a:lnTo>
                  <a:cubicBezTo>
                    <a:pt x="1584" y="390"/>
                    <a:pt x="1574" y="400"/>
                    <a:pt x="1561" y="400"/>
                  </a:cubicBezTo>
                  <a:lnTo>
                    <a:pt x="24" y="400"/>
                  </a:lnTo>
                  <a:cubicBezTo>
                    <a:pt x="11" y="400"/>
                    <a:pt x="0" y="390"/>
                    <a:pt x="0" y="377"/>
                  </a:cubicBez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49" name="Freeform 253"/>
            <p:cNvSpPr>
              <a:spLocks/>
            </p:cNvSpPr>
            <p:nvPr/>
          </p:nvSpPr>
          <p:spPr bwMode="auto">
            <a:xfrm>
              <a:off x="1688" y="1466"/>
              <a:ext cx="491" cy="124"/>
            </a:xfrm>
            <a:custGeom>
              <a:avLst/>
              <a:gdLst>
                <a:gd name="T0" fmla="*/ 0 w 1584"/>
                <a:gd name="T1" fmla="*/ 24 h 400"/>
                <a:gd name="T2" fmla="*/ 24 w 1584"/>
                <a:gd name="T3" fmla="*/ 0 h 400"/>
                <a:gd name="T4" fmla="*/ 1561 w 1584"/>
                <a:gd name="T5" fmla="*/ 0 h 400"/>
                <a:gd name="T6" fmla="*/ 1584 w 1584"/>
                <a:gd name="T7" fmla="*/ 24 h 400"/>
                <a:gd name="T8" fmla="*/ 1584 w 1584"/>
                <a:gd name="T9" fmla="*/ 377 h 400"/>
                <a:gd name="T10" fmla="*/ 1561 w 1584"/>
                <a:gd name="T11" fmla="*/ 400 h 400"/>
                <a:gd name="T12" fmla="*/ 24 w 1584"/>
                <a:gd name="T13" fmla="*/ 400 h 400"/>
                <a:gd name="T14" fmla="*/ 0 w 1584"/>
                <a:gd name="T15" fmla="*/ 377 h 400"/>
                <a:gd name="T16" fmla="*/ 0 w 1584"/>
                <a:gd name="T17" fmla="*/ 24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84" h="400">
                  <a:moveTo>
                    <a:pt x="0" y="24"/>
                  </a:moveTo>
                  <a:cubicBezTo>
                    <a:pt x="0" y="11"/>
                    <a:pt x="11" y="0"/>
                    <a:pt x="24" y="0"/>
                  </a:cubicBezTo>
                  <a:lnTo>
                    <a:pt x="1561" y="0"/>
                  </a:lnTo>
                  <a:cubicBezTo>
                    <a:pt x="1574" y="0"/>
                    <a:pt x="1584" y="11"/>
                    <a:pt x="1584" y="24"/>
                  </a:cubicBezTo>
                  <a:lnTo>
                    <a:pt x="1584" y="377"/>
                  </a:lnTo>
                  <a:cubicBezTo>
                    <a:pt x="1584" y="390"/>
                    <a:pt x="1574" y="400"/>
                    <a:pt x="1561" y="400"/>
                  </a:cubicBezTo>
                  <a:lnTo>
                    <a:pt x="24" y="400"/>
                  </a:lnTo>
                  <a:cubicBezTo>
                    <a:pt x="11" y="400"/>
                    <a:pt x="0" y="390"/>
                    <a:pt x="0" y="377"/>
                  </a:cubicBezTo>
                  <a:lnTo>
                    <a:pt x="0" y="24"/>
                  </a:lnTo>
                  <a:close/>
                </a:path>
              </a:pathLst>
            </a:custGeom>
            <a:noFill/>
            <a:ln w="7938" cap="flat">
              <a:solidFill>
                <a:srgbClr val="09204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50" name="Rectangle 254"/>
            <p:cNvSpPr>
              <a:spLocks noChangeArrowheads="1"/>
            </p:cNvSpPr>
            <p:nvPr/>
          </p:nvSpPr>
          <p:spPr bwMode="auto">
            <a:xfrm>
              <a:off x="1753" y="1495"/>
              <a:ext cx="237" cy="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700" b="0" i="0" u="none" strike="noStrike" cap="none" normalizeH="0" baseline="0" smtClean="0">
                  <a:ln>
                    <a:noFill/>
                  </a:ln>
                  <a:solidFill>
                    <a:srgbClr val="124191"/>
                  </a:solidFill>
                  <a:effectLst/>
                  <a:latin typeface="Arial" pitchFamily="34" charset="0"/>
                  <a:cs typeface="Arial" pitchFamily="34" charset="0"/>
                </a:rPr>
                <a:t>Network </a:t>
              </a:r>
              <a:endParaRPr kumimoji="0" lang="fr-FR" alt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51" name="Rectangle 255"/>
            <p:cNvSpPr>
              <a:spLocks noChangeArrowheads="1"/>
            </p:cNvSpPr>
            <p:nvPr/>
          </p:nvSpPr>
          <p:spPr bwMode="auto">
            <a:xfrm>
              <a:off x="1965" y="1495"/>
              <a:ext cx="179" cy="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700" b="0" i="0" u="none" strike="noStrike" cap="none" normalizeH="0" baseline="0" smtClean="0">
                  <a:ln>
                    <a:noFill/>
                  </a:ln>
                  <a:solidFill>
                    <a:srgbClr val="124191"/>
                  </a:solidFill>
                  <a:effectLst/>
                  <a:latin typeface="Arial" pitchFamily="34" charset="0"/>
                  <a:cs typeface="Arial" pitchFamily="34" charset="0"/>
                </a:rPr>
                <a:t>slicing</a:t>
              </a:r>
              <a:endParaRPr kumimoji="0" lang="fr-FR" alt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52" name="Freeform 256"/>
            <p:cNvSpPr>
              <a:spLocks noEditPoints="1"/>
            </p:cNvSpPr>
            <p:nvPr/>
          </p:nvSpPr>
          <p:spPr bwMode="auto">
            <a:xfrm>
              <a:off x="2097" y="1305"/>
              <a:ext cx="386" cy="40"/>
            </a:xfrm>
            <a:custGeom>
              <a:avLst/>
              <a:gdLst>
                <a:gd name="T0" fmla="*/ 386 w 386"/>
                <a:gd name="T1" fmla="*/ 15 h 40"/>
                <a:gd name="T2" fmla="*/ 33 w 386"/>
                <a:gd name="T3" fmla="*/ 15 h 40"/>
                <a:gd name="T4" fmla="*/ 33 w 386"/>
                <a:gd name="T5" fmla="*/ 25 h 40"/>
                <a:gd name="T6" fmla="*/ 386 w 386"/>
                <a:gd name="T7" fmla="*/ 25 h 40"/>
                <a:gd name="T8" fmla="*/ 386 w 386"/>
                <a:gd name="T9" fmla="*/ 15 h 40"/>
                <a:gd name="T10" fmla="*/ 39 w 386"/>
                <a:gd name="T11" fmla="*/ 0 h 40"/>
                <a:gd name="T12" fmla="*/ 0 w 386"/>
                <a:gd name="T13" fmla="*/ 20 h 40"/>
                <a:gd name="T14" fmla="*/ 39 w 386"/>
                <a:gd name="T15" fmla="*/ 40 h 40"/>
                <a:gd name="T16" fmla="*/ 39 w 386"/>
                <a:gd name="T1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6" h="40">
                  <a:moveTo>
                    <a:pt x="386" y="15"/>
                  </a:moveTo>
                  <a:lnTo>
                    <a:pt x="33" y="15"/>
                  </a:lnTo>
                  <a:lnTo>
                    <a:pt x="33" y="25"/>
                  </a:lnTo>
                  <a:lnTo>
                    <a:pt x="386" y="25"/>
                  </a:lnTo>
                  <a:lnTo>
                    <a:pt x="386" y="15"/>
                  </a:lnTo>
                  <a:close/>
                  <a:moveTo>
                    <a:pt x="39" y="0"/>
                  </a:moveTo>
                  <a:lnTo>
                    <a:pt x="0" y="20"/>
                  </a:lnTo>
                  <a:lnTo>
                    <a:pt x="39" y="40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4D5766"/>
            </a:solidFill>
            <a:ln w="0" cap="flat">
              <a:solidFill>
                <a:srgbClr val="4D576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53" name="Freeform 257"/>
            <p:cNvSpPr>
              <a:spLocks noEditPoints="1"/>
            </p:cNvSpPr>
            <p:nvPr/>
          </p:nvSpPr>
          <p:spPr bwMode="auto">
            <a:xfrm>
              <a:off x="933" y="850"/>
              <a:ext cx="865" cy="271"/>
            </a:xfrm>
            <a:custGeom>
              <a:avLst/>
              <a:gdLst>
                <a:gd name="T0" fmla="*/ 863 w 865"/>
                <a:gd name="T1" fmla="*/ 0 h 271"/>
                <a:gd name="T2" fmla="*/ 31 w 865"/>
                <a:gd name="T3" fmla="*/ 249 h 271"/>
                <a:gd name="T4" fmla="*/ 34 w 865"/>
                <a:gd name="T5" fmla="*/ 258 h 271"/>
                <a:gd name="T6" fmla="*/ 865 w 865"/>
                <a:gd name="T7" fmla="*/ 9 h 271"/>
                <a:gd name="T8" fmla="*/ 863 w 865"/>
                <a:gd name="T9" fmla="*/ 0 h 271"/>
                <a:gd name="T10" fmla="*/ 33 w 865"/>
                <a:gd name="T11" fmla="*/ 233 h 271"/>
                <a:gd name="T12" fmla="*/ 0 w 865"/>
                <a:gd name="T13" fmla="*/ 263 h 271"/>
                <a:gd name="T14" fmla="*/ 44 w 865"/>
                <a:gd name="T15" fmla="*/ 271 h 271"/>
                <a:gd name="T16" fmla="*/ 33 w 865"/>
                <a:gd name="T17" fmla="*/ 233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5" h="271">
                  <a:moveTo>
                    <a:pt x="863" y="0"/>
                  </a:moveTo>
                  <a:lnTo>
                    <a:pt x="31" y="249"/>
                  </a:lnTo>
                  <a:lnTo>
                    <a:pt x="34" y="258"/>
                  </a:lnTo>
                  <a:lnTo>
                    <a:pt x="865" y="9"/>
                  </a:lnTo>
                  <a:lnTo>
                    <a:pt x="863" y="0"/>
                  </a:lnTo>
                  <a:close/>
                  <a:moveTo>
                    <a:pt x="33" y="233"/>
                  </a:moveTo>
                  <a:lnTo>
                    <a:pt x="0" y="263"/>
                  </a:lnTo>
                  <a:lnTo>
                    <a:pt x="44" y="271"/>
                  </a:lnTo>
                  <a:lnTo>
                    <a:pt x="33" y="233"/>
                  </a:lnTo>
                  <a:close/>
                </a:path>
              </a:pathLst>
            </a:custGeom>
            <a:solidFill>
              <a:srgbClr val="00C9FF"/>
            </a:solidFill>
            <a:ln w="0" cap="flat">
              <a:solidFill>
                <a:srgbClr val="00C9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pic>
          <p:nvPicPr>
            <p:cNvPr id="2306" name="Picture 258"/>
            <p:cNvPicPr>
              <a:picLocks noChangeAspect="1" noChangeArrowheads="1"/>
            </p:cNvPicPr>
            <p:nvPr/>
          </p:nvPicPr>
          <p:blipFill>
            <a:blip r:embed="rId7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08" y="1392"/>
              <a:ext cx="287" cy="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07" name="Picture 259"/>
            <p:cNvPicPr>
              <a:picLocks noChangeAspect="1" noChangeArrowheads="1"/>
            </p:cNvPicPr>
            <p:nvPr/>
          </p:nvPicPr>
          <p:blipFill>
            <a:blip r:embed="rId7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4" y="1604"/>
              <a:ext cx="411" cy="1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08" name="Picture 260"/>
            <p:cNvPicPr>
              <a:picLocks noChangeAspect="1" noChangeArrowheads="1"/>
            </p:cNvPicPr>
            <p:nvPr/>
          </p:nvPicPr>
          <p:blipFill>
            <a:blip r:embed="rId8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4" y="1604"/>
              <a:ext cx="411" cy="1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09" name="Picture 261"/>
            <p:cNvPicPr>
              <a:picLocks noChangeAspect="1" noChangeArrowheads="1"/>
            </p:cNvPicPr>
            <p:nvPr/>
          </p:nvPicPr>
          <p:blipFill>
            <a:blip r:embed="rId8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08" y="1614"/>
              <a:ext cx="258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10" name="Picture 262"/>
            <p:cNvPicPr>
              <a:picLocks noChangeAspect="1" noChangeArrowheads="1"/>
            </p:cNvPicPr>
            <p:nvPr/>
          </p:nvPicPr>
          <p:blipFill>
            <a:blip r:embed="rId8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08" y="1614"/>
              <a:ext cx="258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8" name="Freeform 263"/>
            <p:cNvSpPr>
              <a:spLocks/>
            </p:cNvSpPr>
            <p:nvPr/>
          </p:nvSpPr>
          <p:spPr bwMode="auto">
            <a:xfrm>
              <a:off x="1164" y="1624"/>
              <a:ext cx="346" cy="124"/>
            </a:xfrm>
            <a:custGeom>
              <a:avLst/>
              <a:gdLst>
                <a:gd name="T0" fmla="*/ 0 w 1120"/>
                <a:gd name="T1" fmla="*/ 24 h 400"/>
                <a:gd name="T2" fmla="*/ 24 w 1120"/>
                <a:gd name="T3" fmla="*/ 0 h 400"/>
                <a:gd name="T4" fmla="*/ 1097 w 1120"/>
                <a:gd name="T5" fmla="*/ 0 h 400"/>
                <a:gd name="T6" fmla="*/ 1120 w 1120"/>
                <a:gd name="T7" fmla="*/ 24 h 400"/>
                <a:gd name="T8" fmla="*/ 1120 w 1120"/>
                <a:gd name="T9" fmla="*/ 377 h 400"/>
                <a:gd name="T10" fmla="*/ 1097 w 1120"/>
                <a:gd name="T11" fmla="*/ 400 h 400"/>
                <a:gd name="T12" fmla="*/ 24 w 1120"/>
                <a:gd name="T13" fmla="*/ 400 h 400"/>
                <a:gd name="T14" fmla="*/ 0 w 1120"/>
                <a:gd name="T15" fmla="*/ 377 h 400"/>
                <a:gd name="T16" fmla="*/ 0 w 1120"/>
                <a:gd name="T17" fmla="*/ 24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20" h="400">
                  <a:moveTo>
                    <a:pt x="0" y="24"/>
                  </a:moveTo>
                  <a:cubicBezTo>
                    <a:pt x="0" y="11"/>
                    <a:pt x="11" y="0"/>
                    <a:pt x="24" y="0"/>
                  </a:cubicBezTo>
                  <a:lnTo>
                    <a:pt x="1097" y="0"/>
                  </a:lnTo>
                  <a:cubicBezTo>
                    <a:pt x="1110" y="0"/>
                    <a:pt x="1120" y="11"/>
                    <a:pt x="1120" y="24"/>
                  </a:cubicBezTo>
                  <a:lnTo>
                    <a:pt x="1120" y="377"/>
                  </a:lnTo>
                  <a:cubicBezTo>
                    <a:pt x="1120" y="390"/>
                    <a:pt x="1110" y="400"/>
                    <a:pt x="1097" y="400"/>
                  </a:cubicBezTo>
                  <a:lnTo>
                    <a:pt x="24" y="400"/>
                  </a:lnTo>
                  <a:cubicBezTo>
                    <a:pt x="11" y="400"/>
                    <a:pt x="0" y="390"/>
                    <a:pt x="0" y="377"/>
                  </a:cubicBez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59" name="Freeform 264"/>
            <p:cNvSpPr>
              <a:spLocks/>
            </p:cNvSpPr>
            <p:nvPr/>
          </p:nvSpPr>
          <p:spPr bwMode="auto">
            <a:xfrm>
              <a:off x="1164" y="1624"/>
              <a:ext cx="346" cy="124"/>
            </a:xfrm>
            <a:custGeom>
              <a:avLst/>
              <a:gdLst>
                <a:gd name="T0" fmla="*/ 0 w 1120"/>
                <a:gd name="T1" fmla="*/ 24 h 400"/>
                <a:gd name="T2" fmla="*/ 24 w 1120"/>
                <a:gd name="T3" fmla="*/ 0 h 400"/>
                <a:gd name="T4" fmla="*/ 1097 w 1120"/>
                <a:gd name="T5" fmla="*/ 0 h 400"/>
                <a:gd name="T6" fmla="*/ 1120 w 1120"/>
                <a:gd name="T7" fmla="*/ 24 h 400"/>
                <a:gd name="T8" fmla="*/ 1120 w 1120"/>
                <a:gd name="T9" fmla="*/ 377 h 400"/>
                <a:gd name="T10" fmla="*/ 1097 w 1120"/>
                <a:gd name="T11" fmla="*/ 400 h 400"/>
                <a:gd name="T12" fmla="*/ 24 w 1120"/>
                <a:gd name="T13" fmla="*/ 400 h 400"/>
                <a:gd name="T14" fmla="*/ 0 w 1120"/>
                <a:gd name="T15" fmla="*/ 377 h 400"/>
                <a:gd name="T16" fmla="*/ 0 w 1120"/>
                <a:gd name="T17" fmla="*/ 24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20" h="400">
                  <a:moveTo>
                    <a:pt x="0" y="24"/>
                  </a:moveTo>
                  <a:cubicBezTo>
                    <a:pt x="0" y="11"/>
                    <a:pt x="11" y="0"/>
                    <a:pt x="24" y="0"/>
                  </a:cubicBezTo>
                  <a:lnTo>
                    <a:pt x="1097" y="0"/>
                  </a:lnTo>
                  <a:cubicBezTo>
                    <a:pt x="1110" y="0"/>
                    <a:pt x="1120" y="11"/>
                    <a:pt x="1120" y="24"/>
                  </a:cubicBezTo>
                  <a:lnTo>
                    <a:pt x="1120" y="377"/>
                  </a:lnTo>
                  <a:cubicBezTo>
                    <a:pt x="1120" y="390"/>
                    <a:pt x="1110" y="400"/>
                    <a:pt x="1097" y="400"/>
                  </a:cubicBezTo>
                  <a:lnTo>
                    <a:pt x="24" y="400"/>
                  </a:lnTo>
                  <a:cubicBezTo>
                    <a:pt x="11" y="400"/>
                    <a:pt x="0" y="390"/>
                    <a:pt x="0" y="377"/>
                  </a:cubicBezTo>
                  <a:lnTo>
                    <a:pt x="0" y="24"/>
                  </a:lnTo>
                  <a:close/>
                </a:path>
              </a:pathLst>
            </a:custGeom>
            <a:noFill/>
            <a:ln w="7938" cap="flat">
              <a:solidFill>
                <a:srgbClr val="09204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60" name="Rectangle 265"/>
            <p:cNvSpPr>
              <a:spLocks noChangeArrowheads="1"/>
            </p:cNvSpPr>
            <p:nvPr/>
          </p:nvSpPr>
          <p:spPr bwMode="auto">
            <a:xfrm>
              <a:off x="1271" y="1657"/>
              <a:ext cx="178" cy="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700" b="0" i="0" u="none" strike="noStrike" cap="none" normalizeH="0" baseline="0" smtClean="0">
                  <a:ln>
                    <a:noFill/>
                  </a:ln>
                  <a:solidFill>
                    <a:srgbClr val="124191"/>
                  </a:solidFill>
                  <a:effectLst/>
                  <a:latin typeface="Arial" pitchFamily="34" charset="0"/>
                  <a:cs typeface="Arial" pitchFamily="34" charset="0"/>
                </a:rPr>
                <a:t>RNCE</a:t>
              </a:r>
              <a:endParaRPr kumimoji="0" lang="fr-FR" alt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61" name="Line 266"/>
            <p:cNvSpPr>
              <a:spLocks noChangeShapeType="1"/>
            </p:cNvSpPr>
            <p:nvPr/>
          </p:nvSpPr>
          <p:spPr bwMode="auto">
            <a:xfrm>
              <a:off x="936" y="1114"/>
              <a:ext cx="414" cy="280"/>
            </a:xfrm>
            <a:prstGeom prst="line">
              <a:avLst/>
            </a:prstGeom>
            <a:noFill/>
            <a:ln w="7938" cap="flat">
              <a:solidFill>
                <a:srgbClr val="4D576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62" name="Line 267"/>
            <p:cNvSpPr>
              <a:spLocks noChangeShapeType="1"/>
            </p:cNvSpPr>
            <p:nvPr/>
          </p:nvSpPr>
          <p:spPr bwMode="auto">
            <a:xfrm flipV="1">
              <a:off x="1367" y="1283"/>
              <a:ext cx="436" cy="105"/>
            </a:xfrm>
            <a:prstGeom prst="line">
              <a:avLst/>
            </a:prstGeom>
            <a:noFill/>
            <a:ln w="7938" cap="flat">
              <a:solidFill>
                <a:srgbClr val="4D576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63" name="Line 268"/>
            <p:cNvSpPr>
              <a:spLocks noChangeShapeType="1"/>
            </p:cNvSpPr>
            <p:nvPr/>
          </p:nvSpPr>
          <p:spPr bwMode="auto">
            <a:xfrm>
              <a:off x="1490" y="1575"/>
              <a:ext cx="163" cy="278"/>
            </a:xfrm>
            <a:prstGeom prst="line">
              <a:avLst/>
            </a:prstGeom>
            <a:noFill/>
            <a:ln w="7938" cap="flat">
              <a:solidFill>
                <a:srgbClr val="4D576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64" name="Line 269"/>
            <p:cNvSpPr>
              <a:spLocks noChangeShapeType="1"/>
            </p:cNvSpPr>
            <p:nvPr/>
          </p:nvSpPr>
          <p:spPr bwMode="auto">
            <a:xfrm>
              <a:off x="1495" y="1535"/>
              <a:ext cx="1323" cy="361"/>
            </a:xfrm>
            <a:prstGeom prst="line">
              <a:avLst/>
            </a:prstGeom>
            <a:noFill/>
            <a:ln w="7938" cap="flat">
              <a:solidFill>
                <a:srgbClr val="4D576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65" name="Freeform 270"/>
            <p:cNvSpPr>
              <a:spLocks noEditPoints="1"/>
            </p:cNvSpPr>
            <p:nvPr/>
          </p:nvSpPr>
          <p:spPr bwMode="auto">
            <a:xfrm>
              <a:off x="1968" y="2029"/>
              <a:ext cx="120" cy="39"/>
            </a:xfrm>
            <a:custGeom>
              <a:avLst/>
              <a:gdLst>
                <a:gd name="T0" fmla="*/ 120 w 120"/>
                <a:gd name="T1" fmla="*/ 26 h 39"/>
                <a:gd name="T2" fmla="*/ 33 w 120"/>
                <a:gd name="T3" fmla="*/ 24 h 39"/>
                <a:gd name="T4" fmla="*/ 33 w 120"/>
                <a:gd name="T5" fmla="*/ 14 h 39"/>
                <a:gd name="T6" fmla="*/ 120 w 120"/>
                <a:gd name="T7" fmla="*/ 16 h 39"/>
                <a:gd name="T8" fmla="*/ 120 w 120"/>
                <a:gd name="T9" fmla="*/ 26 h 39"/>
                <a:gd name="T10" fmla="*/ 39 w 120"/>
                <a:gd name="T11" fmla="*/ 39 h 39"/>
                <a:gd name="T12" fmla="*/ 0 w 120"/>
                <a:gd name="T13" fmla="*/ 19 h 39"/>
                <a:gd name="T14" fmla="*/ 40 w 120"/>
                <a:gd name="T15" fmla="*/ 0 h 39"/>
                <a:gd name="T16" fmla="*/ 39 w 120"/>
                <a:gd name="T1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0" h="39">
                  <a:moveTo>
                    <a:pt x="120" y="26"/>
                  </a:moveTo>
                  <a:lnTo>
                    <a:pt x="33" y="24"/>
                  </a:lnTo>
                  <a:lnTo>
                    <a:pt x="33" y="14"/>
                  </a:lnTo>
                  <a:lnTo>
                    <a:pt x="120" y="16"/>
                  </a:lnTo>
                  <a:lnTo>
                    <a:pt x="120" y="26"/>
                  </a:lnTo>
                  <a:close/>
                  <a:moveTo>
                    <a:pt x="39" y="39"/>
                  </a:moveTo>
                  <a:lnTo>
                    <a:pt x="0" y="19"/>
                  </a:lnTo>
                  <a:lnTo>
                    <a:pt x="40" y="0"/>
                  </a:lnTo>
                  <a:lnTo>
                    <a:pt x="39" y="39"/>
                  </a:lnTo>
                  <a:close/>
                </a:path>
              </a:pathLst>
            </a:custGeom>
            <a:solidFill>
              <a:srgbClr val="4D5766"/>
            </a:solidFill>
            <a:ln w="0" cap="flat">
              <a:solidFill>
                <a:srgbClr val="4D576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66" name="Freeform 271"/>
            <p:cNvSpPr>
              <a:spLocks noEditPoints="1"/>
            </p:cNvSpPr>
            <p:nvPr/>
          </p:nvSpPr>
          <p:spPr bwMode="auto">
            <a:xfrm>
              <a:off x="2072" y="2063"/>
              <a:ext cx="678" cy="39"/>
            </a:xfrm>
            <a:custGeom>
              <a:avLst/>
              <a:gdLst>
                <a:gd name="T0" fmla="*/ 0 w 678"/>
                <a:gd name="T1" fmla="*/ 29 h 39"/>
                <a:gd name="T2" fmla="*/ 645 w 678"/>
                <a:gd name="T3" fmla="*/ 24 h 39"/>
                <a:gd name="T4" fmla="*/ 645 w 678"/>
                <a:gd name="T5" fmla="*/ 15 h 39"/>
                <a:gd name="T6" fmla="*/ 0 w 678"/>
                <a:gd name="T7" fmla="*/ 19 h 39"/>
                <a:gd name="T8" fmla="*/ 0 w 678"/>
                <a:gd name="T9" fmla="*/ 29 h 39"/>
                <a:gd name="T10" fmla="*/ 639 w 678"/>
                <a:gd name="T11" fmla="*/ 39 h 39"/>
                <a:gd name="T12" fmla="*/ 678 w 678"/>
                <a:gd name="T13" fmla="*/ 19 h 39"/>
                <a:gd name="T14" fmla="*/ 638 w 678"/>
                <a:gd name="T15" fmla="*/ 0 h 39"/>
                <a:gd name="T16" fmla="*/ 639 w 678"/>
                <a:gd name="T1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8" h="39">
                  <a:moveTo>
                    <a:pt x="0" y="29"/>
                  </a:moveTo>
                  <a:lnTo>
                    <a:pt x="645" y="24"/>
                  </a:lnTo>
                  <a:lnTo>
                    <a:pt x="645" y="15"/>
                  </a:lnTo>
                  <a:lnTo>
                    <a:pt x="0" y="19"/>
                  </a:lnTo>
                  <a:lnTo>
                    <a:pt x="0" y="29"/>
                  </a:lnTo>
                  <a:close/>
                  <a:moveTo>
                    <a:pt x="639" y="39"/>
                  </a:moveTo>
                  <a:lnTo>
                    <a:pt x="678" y="19"/>
                  </a:lnTo>
                  <a:lnTo>
                    <a:pt x="638" y="0"/>
                  </a:lnTo>
                  <a:lnTo>
                    <a:pt x="639" y="39"/>
                  </a:lnTo>
                  <a:close/>
                </a:path>
              </a:pathLst>
            </a:custGeom>
            <a:solidFill>
              <a:srgbClr val="4D5766"/>
            </a:solidFill>
            <a:ln w="0" cap="flat">
              <a:solidFill>
                <a:srgbClr val="4D576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67" name="Rectangle 272"/>
            <p:cNvSpPr>
              <a:spLocks noChangeArrowheads="1"/>
            </p:cNvSpPr>
            <p:nvPr/>
          </p:nvSpPr>
          <p:spPr bwMode="auto">
            <a:xfrm>
              <a:off x="2112" y="1991"/>
              <a:ext cx="169" cy="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Slice</a:t>
              </a:r>
              <a:endParaRPr kumimoji="0" lang="fr-FR" alt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68" name="Rectangle 273"/>
            <p:cNvSpPr>
              <a:spLocks noChangeArrowheads="1"/>
            </p:cNvSpPr>
            <p:nvPr/>
          </p:nvSpPr>
          <p:spPr bwMode="auto">
            <a:xfrm>
              <a:off x="2271" y="1991"/>
              <a:ext cx="351" cy="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instanciatio</a:t>
              </a:r>
              <a:endParaRPr kumimoji="0" lang="fr-FR" alt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69" name="Rectangle 274"/>
            <p:cNvSpPr>
              <a:spLocks noChangeArrowheads="1"/>
            </p:cNvSpPr>
            <p:nvPr/>
          </p:nvSpPr>
          <p:spPr bwMode="auto">
            <a:xfrm>
              <a:off x="2598" y="1991"/>
              <a:ext cx="64" cy="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n</a:t>
              </a:r>
              <a:endParaRPr kumimoji="0" lang="fr-FR" alt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70" name="Line 275"/>
            <p:cNvSpPr>
              <a:spLocks noChangeShapeType="1"/>
            </p:cNvSpPr>
            <p:nvPr/>
          </p:nvSpPr>
          <p:spPr bwMode="auto">
            <a:xfrm>
              <a:off x="2077" y="1587"/>
              <a:ext cx="3" cy="768"/>
            </a:xfrm>
            <a:prstGeom prst="line">
              <a:avLst/>
            </a:prstGeom>
            <a:noFill/>
            <a:ln w="15875" cap="flat">
              <a:solidFill>
                <a:srgbClr val="12419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71" name="Freeform 276"/>
            <p:cNvSpPr>
              <a:spLocks noEditPoints="1"/>
            </p:cNvSpPr>
            <p:nvPr/>
          </p:nvSpPr>
          <p:spPr bwMode="auto">
            <a:xfrm>
              <a:off x="2082" y="2342"/>
              <a:ext cx="643" cy="40"/>
            </a:xfrm>
            <a:custGeom>
              <a:avLst/>
              <a:gdLst>
                <a:gd name="T0" fmla="*/ 0 w 643"/>
                <a:gd name="T1" fmla="*/ 12 h 40"/>
                <a:gd name="T2" fmla="*/ 610 w 643"/>
                <a:gd name="T3" fmla="*/ 15 h 40"/>
                <a:gd name="T4" fmla="*/ 610 w 643"/>
                <a:gd name="T5" fmla="*/ 25 h 40"/>
                <a:gd name="T6" fmla="*/ 0 w 643"/>
                <a:gd name="T7" fmla="*/ 22 h 40"/>
                <a:gd name="T8" fmla="*/ 0 w 643"/>
                <a:gd name="T9" fmla="*/ 12 h 40"/>
                <a:gd name="T10" fmla="*/ 603 w 643"/>
                <a:gd name="T11" fmla="*/ 0 h 40"/>
                <a:gd name="T12" fmla="*/ 643 w 643"/>
                <a:gd name="T13" fmla="*/ 21 h 40"/>
                <a:gd name="T14" fmla="*/ 603 w 643"/>
                <a:gd name="T15" fmla="*/ 40 h 40"/>
                <a:gd name="T16" fmla="*/ 603 w 643"/>
                <a:gd name="T1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3" h="40">
                  <a:moveTo>
                    <a:pt x="0" y="12"/>
                  </a:moveTo>
                  <a:lnTo>
                    <a:pt x="610" y="15"/>
                  </a:lnTo>
                  <a:lnTo>
                    <a:pt x="610" y="25"/>
                  </a:lnTo>
                  <a:lnTo>
                    <a:pt x="0" y="22"/>
                  </a:lnTo>
                  <a:lnTo>
                    <a:pt x="0" y="12"/>
                  </a:lnTo>
                  <a:close/>
                  <a:moveTo>
                    <a:pt x="603" y="0"/>
                  </a:moveTo>
                  <a:lnTo>
                    <a:pt x="643" y="21"/>
                  </a:lnTo>
                  <a:lnTo>
                    <a:pt x="603" y="40"/>
                  </a:lnTo>
                  <a:lnTo>
                    <a:pt x="603" y="0"/>
                  </a:lnTo>
                  <a:close/>
                </a:path>
              </a:pathLst>
            </a:custGeom>
            <a:solidFill>
              <a:srgbClr val="4D5766"/>
            </a:solidFill>
            <a:ln w="0" cap="flat">
              <a:solidFill>
                <a:srgbClr val="4D576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72" name="Freeform 277"/>
            <p:cNvSpPr>
              <a:spLocks noEditPoints="1"/>
            </p:cNvSpPr>
            <p:nvPr/>
          </p:nvSpPr>
          <p:spPr bwMode="auto">
            <a:xfrm>
              <a:off x="1924" y="2054"/>
              <a:ext cx="156" cy="193"/>
            </a:xfrm>
            <a:custGeom>
              <a:avLst/>
              <a:gdLst>
                <a:gd name="T0" fmla="*/ 148 w 156"/>
                <a:gd name="T1" fmla="*/ 0 h 193"/>
                <a:gd name="T2" fmla="*/ 17 w 156"/>
                <a:gd name="T3" fmla="*/ 164 h 193"/>
                <a:gd name="T4" fmla="*/ 24 w 156"/>
                <a:gd name="T5" fmla="*/ 170 h 193"/>
                <a:gd name="T6" fmla="*/ 156 w 156"/>
                <a:gd name="T7" fmla="*/ 7 h 193"/>
                <a:gd name="T8" fmla="*/ 148 w 156"/>
                <a:gd name="T9" fmla="*/ 0 h 193"/>
                <a:gd name="T10" fmla="*/ 9 w 156"/>
                <a:gd name="T11" fmla="*/ 149 h 193"/>
                <a:gd name="T12" fmla="*/ 0 w 156"/>
                <a:gd name="T13" fmla="*/ 193 h 193"/>
                <a:gd name="T14" fmla="*/ 40 w 156"/>
                <a:gd name="T15" fmla="*/ 174 h 193"/>
                <a:gd name="T16" fmla="*/ 9 w 156"/>
                <a:gd name="T17" fmla="*/ 149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6" h="193">
                  <a:moveTo>
                    <a:pt x="148" y="0"/>
                  </a:moveTo>
                  <a:lnTo>
                    <a:pt x="17" y="164"/>
                  </a:lnTo>
                  <a:lnTo>
                    <a:pt x="24" y="170"/>
                  </a:lnTo>
                  <a:lnTo>
                    <a:pt x="156" y="7"/>
                  </a:lnTo>
                  <a:lnTo>
                    <a:pt x="148" y="0"/>
                  </a:lnTo>
                  <a:close/>
                  <a:moveTo>
                    <a:pt x="9" y="149"/>
                  </a:moveTo>
                  <a:lnTo>
                    <a:pt x="0" y="193"/>
                  </a:lnTo>
                  <a:lnTo>
                    <a:pt x="40" y="174"/>
                  </a:lnTo>
                  <a:lnTo>
                    <a:pt x="9" y="149"/>
                  </a:lnTo>
                  <a:close/>
                </a:path>
              </a:pathLst>
            </a:custGeom>
            <a:solidFill>
              <a:srgbClr val="4D5766"/>
            </a:solidFill>
            <a:ln w="0" cap="flat">
              <a:solidFill>
                <a:srgbClr val="4D576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1958018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539552" y="4599821"/>
            <a:ext cx="936104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323528" y="303610"/>
            <a:ext cx="8784976" cy="738188"/>
          </a:xfrm>
        </p:spPr>
        <p:txBody>
          <a:bodyPr/>
          <a:lstStyle/>
          <a:p>
            <a:r>
              <a:rPr lang="fr-FR" sz="2400" dirty="0" smtClean="0"/>
              <a:t>Application </a:t>
            </a:r>
            <a:r>
              <a:rPr lang="fr-FR" sz="2400" dirty="0" smtClean="0"/>
              <a:t>of </a:t>
            </a:r>
            <a:r>
              <a:rPr lang="fr-FR" sz="2400" dirty="0" smtClean="0"/>
              <a:t>cross-</a:t>
            </a:r>
            <a:r>
              <a:rPr lang="fr-FR" sz="2400" dirty="0" err="1" smtClean="0"/>
              <a:t>domain</a:t>
            </a:r>
            <a:r>
              <a:rPr lang="fr-FR" sz="2400" dirty="0" smtClean="0"/>
              <a:t> </a:t>
            </a:r>
            <a:r>
              <a:rPr lang="fr-FR" sz="2400" dirty="0" err="1" smtClean="0"/>
              <a:t>slicing</a:t>
            </a:r>
            <a:r>
              <a:rPr lang="fr-FR" sz="3600" dirty="0" smtClean="0"/>
              <a:t/>
            </a:r>
            <a:br>
              <a:rPr lang="fr-FR" sz="3600" dirty="0" smtClean="0"/>
            </a:br>
            <a:endParaRPr lang="en-US" sz="3600" dirty="0">
              <a:latin typeface="Helvetica 65 Medium" panose="020B0604020202020204" pitchFamily="34" charset="0"/>
            </a:endParaRPr>
          </a:p>
        </p:txBody>
      </p:sp>
      <p:pic>
        <p:nvPicPr>
          <p:cNvPr id="3" name="Espace réservé du contenu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419622"/>
            <a:ext cx="8515350" cy="3245360"/>
          </a:xfrm>
        </p:spPr>
      </p:pic>
    </p:spTree>
    <p:extLst>
      <p:ext uri="{BB962C8B-B14F-4D97-AF65-F5344CB8AC3E}">
        <p14:creationId xmlns:p14="http://schemas.microsoft.com/office/powerpoint/2010/main" val="1640650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539552" y="4599821"/>
            <a:ext cx="936104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323528" y="303610"/>
            <a:ext cx="8784976" cy="738188"/>
          </a:xfrm>
        </p:spPr>
        <p:txBody>
          <a:bodyPr/>
          <a:lstStyle/>
          <a:p>
            <a:r>
              <a:rPr lang="fr-FR" sz="2400" dirty="0" err="1" smtClean="0"/>
              <a:t>Identified</a:t>
            </a:r>
            <a:r>
              <a:rPr lang="fr-FR" sz="2400" dirty="0" smtClean="0"/>
              <a:t> challenges</a:t>
            </a:r>
            <a:r>
              <a:rPr lang="fr-FR" sz="3600" dirty="0" smtClean="0"/>
              <a:t/>
            </a:r>
            <a:br>
              <a:rPr lang="fr-FR" sz="3600" dirty="0" smtClean="0"/>
            </a:br>
            <a:endParaRPr lang="en-US" sz="3600" dirty="0">
              <a:latin typeface="Helvetica 65 Medium" panose="020B0604020202020204" pitchFamily="34" charset="0"/>
            </a:endParaRPr>
          </a:p>
        </p:txBody>
      </p:sp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Clr>
                <a:schemeClr val="accent1"/>
              </a:buClr>
              <a:buSzPct val="100000"/>
              <a:buFont typeface="Wingdings" panose="05000000000000000000" pitchFamily="2" charset="2"/>
              <a:buChar char="ü"/>
            </a:pPr>
            <a:r>
              <a:rPr lang="en-US" sz="1600" dirty="0" smtClean="0">
                <a:solidFill>
                  <a:schemeClr val="tx1"/>
                </a:solidFill>
                <a:latin typeface="+mn-lt"/>
              </a:rPr>
              <a:t>Need </a:t>
            </a:r>
            <a:r>
              <a:rPr lang="en-US" sz="1600" dirty="0">
                <a:solidFill>
                  <a:schemeClr val="tx1"/>
                </a:solidFill>
                <a:latin typeface="+mn-lt"/>
              </a:rPr>
              <a:t>to </a:t>
            </a:r>
            <a:r>
              <a:rPr lang="en-US" sz="1600" dirty="0" smtClean="0">
                <a:solidFill>
                  <a:schemeClr val="tx1"/>
                </a:solidFill>
                <a:latin typeface="+mn-lt"/>
              </a:rPr>
              <a:t>consider a large scope of resources embracing </a:t>
            </a:r>
            <a:r>
              <a:rPr lang="en-US" sz="1600" dirty="0">
                <a:solidFill>
                  <a:schemeClr val="tx1"/>
                </a:solidFill>
                <a:latin typeface="+mn-lt"/>
              </a:rPr>
              <a:t>IT and all network (connectivity, access and core) resources belonging to different profiles of </a:t>
            </a:r>
            <a:r>
              <a:rPr lang="en-US" sz="1600" dirty="0" smtClean="0">
                <a:solidFill>
                  <a:schemeClr val="tx1"/>
                </a:solidFill>
                <a:latin typeface="+mn-lt"/>
              </a:rPr>
              <a:t>actors,</a:t>
            </a:r>
          </a:p>
          <a:p>
            <a:pPr marL="285750" indent="-285750">
              <a:buClr>
                <a:schemeClr val="accent1"/>
              </a:buClr>
              <a:buSzPct val="100000"/>
              <a:buFont typeface="Wingdings" panose="05000000000000000000" pitchFamily="2" charset="2"/>
              <a:buChar char="ü"/>
            </a:pPr>
            <a:r>
              <a:rPr lang="en-US" sz="1600" dirty="0" smtClean="0">
                <a:solidFill>
                  <a:schemeClr val="tx1"/>
                </a:solidFill>
                <a:latin typeface="+mn-lt"/>
              </a:rPr>
              <a:t>The </a:t>
            </a:r>
            <a:r>
              <a:rPr lang="en-US" sz="1600" dirty="0">
                <a:solidFill>
                  <a:schemeClr val="tx1"/>
                </a:solidFill>
                <a:latin typeface="+mn-lt"/>
              </a:rPr>
              <a:t>interactions between the network operator and 3rd-party actors and the federation of their resources </a:t>
            </a:r>
            <a:r>
              <a:rPr lang="en-US" sz="1600" dirty="0" smtClean="0">
                <a:solidFill>
                  <a:schemeClr val="tx1"/>
                </a:solidFill>
                <a:latin typeface="+mn-lt"/>
              </a:rPr>
              <a:t>need to be </a:t>
            </a:r>
            <a:r>
              <a:rPr lang="en-US" sz="1600" dirty="0">
                <a:solidFill>
                  <a:schemeClr val="tx1"/>
                </a:solidFill>
                <a:latin typeface="+mn-lt"/>
              </a:rPr>
              <a:t>jointly </a:t>
            </a:r>
            <a:r>
              <a:rPr lang="en-US" sz="1600" dirty="0" smtClean="0">
                <a:solidFill>
                  <a:schemeClr val="tx1"/>
                </a:solidFill>
                <a:latin typeface="+mn-lt"/>
              </a:rPr>
              <a:t>addressed,</a:t>
            </a:r>
          </a:p>
          <a:p>
            <a:pPr marL="285750" indent="-285750">
              <a:buClr>
                <a:schemeClr val="accent1"/>
              </a:buClr>
              <a:buSzPct val="100000"/>
              <a:buFont typeface="Wingdings" panose="05000000000000000000" pitchFamily="2" charset="2"/>
              <a:buChar char="ü"/>
            </a:pPr>
            <a:r>
              <a:rPr lang="en-US" sz="1600" dirty="0" smtClean="0">
                <a:solidFill>
                  <a:schemeClr val="tx1"/>
                </a:solidFill>
                <a:latin typeface="+mn-lt"/>
              </a:rPr>
              <a:t>Need to investigate management and orchestration of network slices that span across </a:t>
            </a:r>
            <a:r>
              <a:rPr lang="en-US" sz="1600" dirty="0">
                <a:solidFill>
                  <a:schemeClr val="tx1"/>
                </a:solidFill>
                <a:latin typeface="+mn-lt"/>
              </a:rPr>
              <a:t>different network domains and may include network functions deployed in the core, access and edge </a:t>
            </a:r>
            <a:r>
              <a:rPr lang="fr-FR" sz="1600" dirty="0" smtClean="0">
                <a:solidFill>
                  <a:schemeClr val="tx1"/>
                </a:solidFill>
                <a:latin typeface="+mn-lt"/>
              </a:rPr>
              <a:t>networks,</a:t>
            </a:r>
          </a:p>
          <a:p>
            <a:pPr marL="285750" indent="-285750">
              <a:buClr>
                <a:schemeClr val="accent1"/>
              </a:buClr>
              <a:buSzPct val="100000"/>
              <a:buFont typeface="Wingdings" panose="05000000000000000000" pitchFamily="2" charset="2"/>
              <a:buChar char="ü"/>
            </a:pPr>
            <a:r>
              <a:rPr lang="en-US" sz="1600" dirty="0" smtClean="0">
                <a:solidFill>
                  <a:schemeClr val="tx1"/>
                </a:solidFill>
                <a:latin typeface="+mn-lt"/>
              </a:rPr>
              <a:t>Work on evolving approaches </a:t>
            </a:r>
            <a:r>
              <a:rPr lang="en-US" sz="1600" dirty="0">
                <a:solidFill>
                  <a:schemeClr val="tx1"/>
                </a:solidFill>
                <a:latin typeface="+mn-lt"/>
              </a:rPr>
              <a:t>and initiatives targeting the cross-domain </a:t>
            </a:r>
            <a:r>
              <a:rPr lang="en-US" sz="1600" dirty="0">
                <a:solidFill>
                  <a:schemeClr val="tx1"/>
                </a:solidFill>
                <a:latin typeface="+mn-lt"/>
              </a:rPr>
              <a:t>multi-actors management and </a:t>
            </a:r>
            <a:r>
              <a:rPr lang="en-US" sz="1600" dirty="0" smtClean="0">
                <a:solidFill>
                  <a:schemeClr val="tx1"/>
                </a:solidFill>
                <a:latin typeface="+mn-lt"/>
              </a:rPr>
              <a:t>orchestration, </a:t>
            </a:r>
          </a:p>
          <a:p>
            <a:pPr marL="285750" indent="-285750">
              <a:buClr>
                <a:schemeClr val="accent1"/>
              </a:buClr>
              <a:buSzPct val="100000"/>
              <a:buFont typeface="Wingdings" panose="05000000000000000000" pitchFamily="2" charset="2"/>
              <a:buChar char="ü"/>
            </a:pPr>
            <a:r>
              <a:rPr lang="en-US" sz="1600" dirty="0" smtClean="0">
                <a:solidFill>
                  <a:schemeClr val="tx1"/>
                </a:solidFill>
                <a:latin typeface="+mn-lt"/>
              </a:rPr>
              <a:t>….</a:t>
            </a:r>
            <a:endParaRPr lang="en-US" sz="1600" dirty="0">
              <a:solidFill>
                <a:schemeClr val="tx1"/>
              </a:solidFill>
              <a:latin typeface="+mn-lt"/>
            </a:endParaRPr>
          </a:p>
          <a:p>
            <a:pPr marL="285750" indent="-285750">
              <a:buClr>
                <a:schemeClr val="accent1"/>
              </a:buClr>
              <a:buSzPct val="100000"/>
              <a:buFont typeface="Wingdings" panose="05000000000000000000" pitchFamily="2" charset="2"/>
              <a:buChar char="ü"/>
            </a:pPr>
            <a:endParaRPr lang="fr-FR" sz="1600" dirty="0" smtClean="0">
              <a:solidFill>
                <a:schemeClr val="tx1"/>
              </a:solidFill>
              <a:latin typeface="+mn-lt"/>
            </a:endParaRPr>
          </a:p>
          <a:p>
            <a:pPr marL="285750" indent="-285750">
              <a:buClr>
                <a:schemeClr val="accent1"/>
              </a:buClr>
              <a:buSzPct val="100000"/>
              <a:buFont typeface="Wingdings" panose="05000000000000000000" pitchFamily="2" charset="2"/>
              <a:buChar char="ü"/>
            </a:pPr>
            <a:endParaRPr lang="en-US" sz="1600" dirty="0">
              <a:solidFill>
                <a:schemeClr val="tx1"/>
              </a:solidFill>
              <a:latin typeface="+mn-lt"/>
            </a:endParaRPr>
          </a:p>
          <a:p>
            <a:pPr marL="285750" indent="-285750">
              <a:buClr>
                <a:schemeClr val="accent1"/>
              </a:buClr>
              <a:buSzPct val="100000"/>
              <a:buFont typeface="Wingdings" panose="05000000000000000000" pitchFamily="2" charset="2"/>
              <a:buChar char="ü"/>
            </a:pPr>
            <a:endParaRPr lang="en-US" sz="1600" dirty="0">
              <a:solidFill>
                <a:schemeClr val="tx1"/>
              </a:solidFill>
              <a:latin typeface="+mn-lt"/>
            </a:endParaRPr>
          </a:p>
          <a:p>
            <a:pPr marL="285750" indent="-285750">
              <a:buFontTx/>
              <a:buChar char="-"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98628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Merci</a:t>
            </a:r>
            <a:endParaRPr lang="fr-FR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76273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4325" y="1203598"/>
            <a:ext cx="8146107" cy="3619723"/>
          </a:xfrm>
        </p:spPr>
        <p:txBody>
          <a:bodyPr/>
          <a:lstStyle/>
          <a:p>
            <a:pPr algn="just"/>
            <a:r>
              <a:rPr lang="en-US" sz="1200" dirty="0" smtClean="0">
                <a:solidFill>
                  <a:schemeClr val="tx1"/>
                </a:solidFill>
              </a:rPr>
              <a:t>[1] </a:t>
            </a:r>
            <a:r>
              <a:rPr lang="en-US" sz="1200" dirty="0">
                <a:solidFill>
                  <a:schemeClr val="tx1"/>
                </a:solidFill>
              </a:rPr>
              <a:t>Y. </a:t>
            </a:r>
            <a:r>
              <a:rPr lang="en-US" sz="1200" dirty="0" err="1">
                <a:solidFill>
                  <a:schemeClr val="tx1"/>
                </a:solidFill>
              </a:rPr>
              <a:t>Demchenko</a:t>
            </a:r>
            <a:r>
              <a:rPr lang="en-US" sz="1200" dirty="0">
                <a:solidFill>
                  <a:schemeClr val="tx1"/>
                </a:solidFill>
              </a:rPr>
              <a:t>, C. Ngo, C. de </a:t>
            </a:r>
            <a:r>
              <a:rPr lang="en-US" sz="1200" dirty="0" err="1">
                <a:solidFill>
                  <a:schemeClr val="tx1"/>
                </a:solidFill>
              </a:rPr>
              <a:t>Laat</a:t>
            </a:r>
            <a:r>
              <a:rPr lang="en-US" sz="1200" dirty="0">
                <a:solidFill>
                  <a:schemeClr val="tx1"/>
                </a:solidFill>
              </a:rPr>
              <a:t>, and C. Lee, “Federated </a:t>
            </a:r>
            <a:r>
              <a:rPr lang="en-US" sz="1200" dirty="0" smtClean="0">
                <a:solidFill>
                  <a:schemeClr val="tx1"/>
                </a:solidFill>
              </a:rPr>
              <a:t>access control </a:t>
            </a:r>
            <a:r>
              <a:rPr lang="en-US" sz="1200" dirty="0">
                <a:solidFill>
                  <a:schemeClr val="tx1"/>
                </a:solidFill>
              </a:rPr>
              <a:t>in heterogeneous </a:t>
            </a:r>
            <a:r>
              <a:rPr lang="en-US" sz="1200" dirty="0" err="1">
                <a:solidFill>
                  <a:schemeClr val="tx1"/>
                </a:solidFill>
              </a:rPr>
              <a:t>intercloud</a:t>
            </a:r>
            <a:r>
              <a:rPr lang="en-US" sz="1200" dirty="0">
                <a:solidFill>
                  <a:schemeClr val="tx1"/>
                </a:solidFill>
              </a:rPr>
              <a:t> environment: Basic models </a:t>
            </a:r>
            <a:r>
              <a:rPr lang="en-US" sz="1200" dirty="0" smtClean="0">
                <a:solidFill>
                  <a:schemeClr val="tx1"/>
                </a:solidFill>
              </a:rPr>
              <a:t>and architecture </a:t>
            </a:r>
            <a:r>
              <a:rPr lang="en-US" sz="1200" dirty="0">
                <a:solidFill>
                  <a:schemeClr val="tx1"/>
                </a:solidFill>
              </a:rPr>
              <a:t>patterns,” in 2014 IEEE International Conference on </a:t>
            </a:r>
            <a:r>
              <a:rPr lang="en-US" sz="1200" dirty="0" smtClean="0">
                <a:solidFill>
                  <a:schemeClr val="tx1"/>
                </a:solidFill>
              </a:rPr>
              <a:t>Cloud Engineering</a:t>
            </a:r>
            <a:r>
              <a:rPr lang="en-US" sz="1200" dirty="0">
                <a:solidFill>
                  <a:schemeClr val="tx1"/>
                </a:solidFill>
              </a:rPr>
              <a:t>, pp. 439–445, March 2014.</a:t>
            </a:r>
          </a:p>
          <a:p>
            <a:pPr algn="just"/>
            <a:r>
              <a:rPr lang="en-US" sz="1200" dirty="0" smtClean="0">
                <a:solidFill>
                  <a:schemeClr val="tx1"/>
                </a:solidFill>
              </a:rPr>
              <a:t>[2] </a:t>
            </a:r>
            <a:r>
              <a:rPr lang="en-US" sz="1200" dirty="0">
                <a:solidFill>
                  <a:schemeClr val="tx1"/>
                </a:solidFill>
              </a:rPr>
              <a:t>S. S. Chauhan, E. S. Pilli, and R. C. Joshi, “A broker based </a:t>
            </a:r>
            <a:r>
              <a:rPr lang="en-US" sz="1200" dirty="0" smtClean="0">
                <a:solidFill>
                  <a:schemeClr val="tx1"/>
                </a:solidFill>
              </a:rPr>
              <a:t>framework for </a:t>
            </a:r>
            <a:r>
              <a:rPr lang="en-US" sz="1200" dirty="0">
                <a:solidFill>
                  <a:schemeClr val="tx1"/>
                </a:solidFill>
              </a:rPr>
              <a:t>federated cloud environment,” in 2016 International Conference </a:t>
            </a:r>
            <a:r>
              <a:rPr lang="en-US" sz="1200" dirty="0" smtClean="0">
                <a:solidFill>
                  <a:schemeClr val="tx1"/>
                </a:solidFill>
              </a:rPr>
              <a:t>on </a:t>
            </a:r>
            <a:r>
              <a:rPr lang="fr-FR" sz="1200" dirty="0" err="1" smtClean="0">
                <a:solidFill>
                  <a:schemeClr val="tx1"/>
                </a:solidFill>
              </a:rPr>
              <a:t>Emerging</a:t>
            </a:r>
            <a:r>
              <a:rPr lang="fr-FR" sz="1200" dirty="0" smtClean="0">
                <a:solidFill>
                  <a:schemeClr val="tx1"/>
                </a:solidFill>
              </a:rPr>
              <a:t> </a:t>
            </a:r>
            <a:r>
              <a:rPr lang="fr-FR" sz="1200" dirty="0">
                <a:solidFill>
                  <a:schemeClr val="tx1"/>
                </a:solidFill>
              </a:rPr>
              <a:t>Trends in Communication Technologies (ETCT), pp. 1–5, </a:t>
            </a:r>
            <a:r>
              <a:rPr lang="fr-FR" sz="1200" dirty="0" err="1" smtClean="0">
                <a:solidFill>
                  <a:schemeClr val="tx1"/>
                </a:solidFill>
              </a:rPr>
              <a:t>Nov</a:t>
            </a:r>
            <a:r>
              <a:rPr lang="fr-FR" sz="1200" dirty="0" smtClean="0">
                <a:solidFill>
                  <a:schemeClr val="tx1"/>
                </a:solidFill>
              </a:rPr>
              <a:t> 2016</a:t>
            </a:r>
            <a:r>
              <a:rPr lang="fr-FR" sz="1200" dirty="0">
                <a:solidFill>
                  <a:schemeClr val="tx1"/>
                </a:solidFill>
              </a:rPr>
              <a:t>.</a:t>
            </a:r>
          </a:p>
          <a:p>
            <a:pPr algn="just"/>
            <a:r>
              <a:rPr lang="en-US" sz="1200" dirty="0" smtClean="0">
                <a:solidFill>
                  <a:schemeClr val="tx1"/>
                </a:solidFill>
              </a:rPr>
              <a:t>[3] </a:t>
            </a:r>
            <a:r>
              <a:rPr lang="en-US" sz="1200" dirty="0">
                <a:solidFill>
                  <a:schemeClr val="tx1"/>
                </a:solidFill>
              </a:rPr>
              <a:t>M. </a:t>
            </a:r>
            <a:r>
              <a:rPr lang="en-US" sz="1200" dirty="0" err="1">
                <a:solidFill>
                  <a:schemeClr val="tx1"/>
                </a:solidFill>
              </a:rPr>
              <a:t>Aazam</a:t>
            </a:r>
            <a:r>
              <a:rPr lang="en-US" sz="1200" dirty="0">
                <a:solidFill>
                  <a:schemeClr val="tx1"/>
                </a:solidFill>
              </a:rPr>
              <a:t> and E. N. Huh, “Broker as a service (baas) pricing </a:t>
            </a:r>
            <a:r>
              <a:rPr lang="en-US" sz="1200" dirty="0" smtClean="0">
                <a:solidFill>
                  <a:schemeClr val="tx1"/>
                </a:solidFill>
              </a:rPr>
              <a:t>and resource </a:t>
            </a:r>
            <a:r>
              <a:rPr lang="en-US" sz="1200" dirty="0">
                <a:solidFill>
                  <a:schemeClr val="tx1"/>
                </a:solidFill>
              </a:rPr>
              <a:t>estimation model,” in 2014 IEEE 6th International </a:t>
            </a:r>
            <a:r>
              <a:rPr lang="en-US" sz="1200" dirty="0" smtClean="0">
                <a:solidFill>
                  <a:schemeClr val="tx1"/>
                </a:solidFill>
              </a:rPr>
              <a:t>Conference on </a:t>
            </a:r>
            <a:r>
              <a:rPr lang="en-US" sz="1200" dirty="0">
                <a:solidFill>
                  <a:schemeClr val="tx1"/>
                </a:solidFill>
              </a:rPr>
              <a:t>Cloud Computing Technology and Science, pp. 463–468, Dec 2014</a:t>
            </a:r>
            <a:r>
              <a:rPr lang="en-US" sz="1200" dirty="0" smtClean="0">
                <a:solidFill>
                  <a:schemeClr val="tx1"/>
                </a:solidFill>
              </a:rPr>
              <a:t>.</a:t>
            </a:r>
          </a:p>
          <a:p>
            <a:r>
              <a:rPr lang="fr-FR" sz="1200" dirty="0" smtClean="0">
                <a:solidFill>
                  <a:schemeClr val="tx1"/>
                </a:solidFill>
              </a:rPr>
              <a:t>[4] C</a:t>
            </a:r>
            <a:r>
              <a:rPr lang="fr-FR" sz="1200" dirty="0">
                <a:solidFill>
                  <a:schemeClr val="tx1"/>
                </a:solidFill>
              </a:rPr>
              <a:t>. </a:t>
            </a:r>
            <a:r>
              <a:rPr lang="fr-FR" sz="1200" dirty="0" err="1">
                <a:solidFill>
                  <a:schemeClr val="tx1"/>
                </a:solidFill>
              </a:rPr>
              <a:t>Pittaras</a:t>
            </a:r>
            <a:r>
              <a:rPr lang="fr-FR" sz="1200" dirty="0">
                <a:solidFill>
                  <a:schemeClr val="tx1"/>
                </a:solidFill>
              </a:rPr>
              <a:t>, C. </a:t>
            </a:r>
            <a:r>
              <a:rPr lang="fr-FR" sz="1200" dirty="0" err="1">
                <a:solidFill>
                  <a:schemeClr val="tx1"/>
                </a:solidFill>
              </a:rPr>
              <a:t>Papagianni</a:t>
            </a:r>
            <a:r>
              <a:rPr lang="fr-FR" sz="1200" dirty="0">
                <a:solidFill>
                  <a:schemeClr val="tx1"/>
                </a:solidFill>
              </a:rPr>
              <a:t>, A. </a:t>
            </a:r>
            <a:r>
              <a:rPr lang="fr-FR" sz="1200" dirty="0" err="1">
                <a:solidFill>
                  <a:schemeClr val="tx1"/>
                </a:solidFill>
              </a:rPr>
              <a:t>Leivadeas</a:t>
            </a:r>
            <a:r>
              <a:rPr lang="fr-FR" sz="1200" dirty="0">
                <a:solidFill>
                  <a:schemeClr val="tx1"/>
                </a:solidFill>
              </a:rPr>
              <a:t>, P. Grosso, J. van der Ham, </a:t>
            </a:r>
            <a:r>
              <a:rPr lang="fr-FR" sz="1200" dirty="0" smtClean="0">
                <a:solidFill>
                  <a:schemeClr val="tx1"/>
                </a:solidFill>
              </a:rPr>
              <a:t>and </a:t>
            </a:r>
            <a:r>
              <a:rPr lang="en-US" sz="1200" dirty="0" smtClean="0">
                <a:solidFill>
                  <a:schemeClr val="tx1"/>
                </a:solidFill>
              </a:rPr>
              <a:t>S</a:t>
            </a:r>
            <a:r>
              <a:rPr lang="en-US" sz="1200" dirty="0">
                <a:solidFill>
                  <a:schemeClr val="tx1"/>
                </a:solidFill>
              </a:rPr>
              <a:t>. </a:t>
            </a:r>
            <a:r>
              <a:rPr lang="en-US" sz="1200" dirty="0" err="1">
                <a:solidFill>
                  <a:schemeClr val="tx1"/>
                </a:solidFill>
              </a:rPr>
              <a:t>Papavassiliou</a:t>
            </a:r>
            <a:r>
              <a:rPr lang="en-US" sz="1200" dirty="0">
                <a:solidFill>
                  <a:schemeClr val="tx1"/>
                </a:solidFill>
              </a:rPr>
              <a:t>, “Resource discovery and allocation for federated </a:t>
            </a:r>
            <a:r>
              <a:rPr lang="en-US" sz="1200" dirty="0" smtClean="0">
                <a:solidFill>
                  <a:schemeClr val="tx1"/>
                </a:solidFill>
              </a:rPr>
              <a:t>virtualized </a:t>
            </a:r>
            <a:r>
              <a:rPr lang="fr-FR" sz="1200" dirty="0" smtClean="0">
                <a:solidFill>
                  <a:schemeClr val="tx1"/>
                </a:solidFill>
              </a:rPr>
              <a:t>infrastructures</a:t>
            </a:r>
            <a:r>
              <a:rPr lang="fr-FR" sz="1200" dirty="0">
                <a:solidFill>
                  <a:schemeClr val="tx1"/>
                </a:solidFill>
              </a:rPr>
              <a:t>,” Future </a:t>
            </a:r>
            <a:r>
              <a:rPr lang="fr-FR" sz="1200" dirty="0" err="1">
                <a:solidFill>
                  <a:schemeClr val="tx1"/>
                </a:solidFill>
              </a:rPr>
              <a:t>Generation</a:t>
            </a:r>
            <a:r>
              <a:rPr lang="fr-FR" sz="1200" dirty="0">
                <a:solidFill>
                  <a:schemeClr val="tx1"/>
                </a:solidFill>
              </a:rPr>
              <a:t> Computer </a:t>
            </a:r>
            <a:r>
              <a:rPr lang="fr-FR" sz="1200" dirty="0" err="1">
                <a:solidFill>
                  <a:schemeClr val="tx1"/>
                </a:solidFill>
              </a:rPr>
              <a:t>Systems</a:t>
            </a:r>
            <a:r>
              <a:rPr lang="fr-FR" sz="1200" dirty="0">
                <a:solidFill>
                  <a:schemeClr val="tx1"/>
                </a:solidFill>
              </a:rPr>
              <a:t>, vol. 42</a:t>
            </a:r>
            <a:r>
              <a:rPr lang="fr-FR" sz="1200" dirty="0" smtClean="0">
                <a:solidFill>
                  <a:schemeClr val="tx1"/>
                </a:solidFill>
              </a:rPr>
              <a:t>, no</a:t>
            </a:r>
            <a:r>
              <a:rPr lang="fr-FR" sz="1200" dirty="0">
                <a:solidFill>
                  <a:schemeClr val="tx1"/>
                </a:solidFill>
              </a:rPr>
              <a:t>. </a:t>
            </a:r>
            <a:r>
              <a:rPr lang="fr-FR" sz="1200" dirty="0" err="1">
                <a:solidFill>
                  <a:schemeClr val="tx1"/>
                </a:solidFill>
              </a:rPr>
              <a:t>Supplement</a:t>
            </a:r>
            <a:r>
              <a:rPr lang="fr-FR" sz="1200" dirty="0">
                <a:solidFill>
                  <a:schemeClr val="tx1"/>
                </a:solidFill>
              </a:rPr>
              <a:t> C, pp. 55 – 63, 2015.</a:t>
            </a:r>
          </a:p>
          <a:p>
            <a:r>
              <a:rPr lang="en-US" sz="1200" dirty="0" smtClean="0">
                <a:solidFill>
                  <a:schemeClr val="tx1"/>
                </a:solidFill>
              </a:rPr>
              <a:t>[5] </a:t>
            </a:r>
            <a:r>
              <a:rPr lang="en-US" sz="1200" dirty="0">
                <a:solidFill>
                  <a:schemeClr val="tx1"/>
                </a:solidFill>
              </a:rPr>
              <a:t>M. </a:t>
            </a:r>
            <a:r>
              <a:rPr lang="en-US" sz="1200" dirty="0" err="1">
                <a:solidFill>
                  <a:schemeClr val="tx1"/>
                </a:solidFill>
              </a:rPr>
              <a:t>Hamze</a:t>
            </a:r>
            <a:r>
              <a:rPr lang="en-US" sz="1200" dirty="0">
                <a:solidFill>
                  <a:schemeClr val="tx1"/>
                </a:solidFill>
              </a:rPr>
              <a:t>, N. </a:t>
            </a:r>
            <a:r>
              <a:rPr lang="en-US" sz="1200" dirty="0" err="1">
                <a:solidFill>
                  <a:schemeClr val="tx1"/>
                </a:solidFill>
              </a:rPr>
              <a:t>Mbarek</a:t>
            </a:r>
            <a:r>
              <a:rPr lang="en-US" sz="1200" dirty="0">
                <a:solidFill>
                  <a:schemeClr val="tx1"/>
                </a:solidFill>
              </a:rPr>
              <a:t>, and O. </a:t>
            </a:r>
            <a:r>
              <a:rPr lang="en-US" sz="1200" dirty="0" err="1">
                <a:solidFill>
                  <a:schemeClr val="tx1"/>
                </a:solidFill>
              </a:rPr>
              <a:t>Togni</a:t>
            </a:r>
            <a:r>
              <a:rPr lang="en-US" sz="1200" dirty="0">
                <a:solidFill>
                  <a:schemeClr val="tx1"/>
                </a:solidFill>
              </a:rPr>
              <a:t>, “Broker and federation </a:t>
            </a:r>
            <a:r>
              <a:rPr lang="en-US" sz="1200" dirty="0" smtClean="0">
                <a:solidFill>
                  <a:schemeClr val="tx1"/>
                </a:solidFill>
              </a:rPr>
              <a:t>based cloud </a:t>
            </a:r>
            <a:r>
              <a:rPr lang="en-US" sz="1200" dirty="0">
                <a:solidFill>
                  <a:schemeClr val="tx1"/>
                </a:solidFill>
              </a:rPr>
              <a:t>networking architecture for </a:t>
            </a:r>
            <a:r>
              <a:rPr lang="en-US" sz="1200" dirty="0" err="1">
                <a:solidFill>
                  <a:schemeClr val="tx1"/>
                </a:solidFill>
              </a:rPr>
              <a:t>iaas</a:t>
            </a:r>
            <a:r>
              <a:rPr lang="en-US" sz="1200" dirty="0">
                <a:solidFill>
                  <a:schemeClr val="tx1"/>
                </a:solidFill>
              </a:rPr>
              <a:t> and </a:t>
            </a:r>
            <a:r>
              <a:rPr lang="en-US" sz="1200" dirty="0" err="1">
                <a:solidFill>
                  <a:schemeClr val="tx1"/>
                </a:solidFill>
              </a:rPr>
              <a:t>naas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err="1">
                <a:solidFill>
                  <a:schemeClr val="tx1"/>
                </a:solidFill>
              </a:rPr>
              <a:t>qos</a:t>
            </a:r>
            <a:r>
              <a:rPr lang="en-US" sz="1200" dirty="0">
                <a:solidFill>
                  <a:schemeClr val="tx1"/>
                </a:solidFill>
              </a:rPr>
              <a:t> guarantee,” in </a:t>
            </a:r>
            <a:r>
              <a:rPr lang="en-US" sz="1200" dirty="0" smtClean="0">
                <a:solidFill>
                  <a:schemeClr val="tx1"/>
                </a:solidFill>
              </a:rPr>
              <a:t>2016 13th </a:t>
            </a:r>
            <a:r>
              <a:rPr lang="en-US" sz="1200" dirty="0">
                <a:solidFill>
                  <a:schemeClr val="tx1"/>
                </a:solidFill>
              </a:rPr>
              <a:t>IEEE Annual Consumer Communications Networking </a:t>
            </a:r>
            <a:r>
              <a:rPr lang="en-US" sz="1200" dirty="0" smtClean="0">
                <a:solidFill>
                  <a:schemeClr val="tx1"/>
                </a:solidFill>
              </a:rPr>
              <a:t>Conference </a:t>
            </a:r>
            <a:r>
              <a:rPr lang="fr-FR" sz="1200" dirty="0" smtClean="0">
                <a:solidFill>
                  <a:schemeClr val="tx1"/>
                </a:solidFill>
              </a:rPr>
              <a:t>(</a:t>
            </a:r>
            <a:r>
              <a:rPr lang="fr-FR" sz="1200" dirty="0">
                <a:solidFill>
                  <a:schemeClr val="tx1"/>
                </a:solidFill>
              </a:rPr>
              <a:t>CCNC), pp. 705–710, Jan 2016.</a:t>
            </a:r>
          </a:p>
          <a:p>
            <a:r>
              <a:rPr lang="en-US" sz="1200" dirty="0" smtClean="0">
                <a:solidFill>
                  <a:schemeClr val="tx1"/>
                </a:solidFill>
              </a:rPr>
              <a:t>[</a:t>
            </a:r>
            <a:r>
              <a:rPr lang="en-US" sz="1200" dirty="0">
                <a:solidFill>
                  <a:schemeClr val="tx1"/>
                </a:solidFill>
              </a:rPr>
              <a:t>6</a:t>
            </a:r>
            <a:r>
              <a:rPr lang="en-US" sz="1200" dirty="0" smtClean="0">
                <a:solidFill>
                  <a:schemeClr val="tx1"/>
                </a:solidFill>
              </a:rPr>
              <a:t>] </a:t>
            </a:r>
            <a:r>
              <a:rPr lang="en-US" sz="1200" dirty="0">
                <a:solidFill>
                  <a:schemeClr val="tx1"/>
                </a:solidFill>
              </a:rPr>
              <a:t>S. Malik and F. </a:t>
            </a:r>
            <a:r>
              <a:rPr lang="en-US" sz="1200" dirty="0" err="1">
                <a:solidFill>
                  <a:schemeClr val="tx1"/>
                </a:solidFill>
              </a:rPr>
              <a:t>Huet</a:t>
            </a:r>
            <a:r>
              <a:rPr lang="en-US" sz="1200" dirty="0">
                <a:solidFill>
                  <a:schemeClr val="tx1"/>
                </a:solidFill>
              </a:rPr>
              <a:t>, “Virtual cloud: Rent out the rented resources</a:t>
            </a:r>
            <a:r>
              <a:rPr lang="en-US" sz="1200" dirty="0" smtClean="0">
                <a:solidFill>
                  <a:schemeClr val="tx1"/>
                </a:solidFill>
              </a:rPr>
              <a:t>,” in </a:t>
            </a:r>
            <a:r>
              <a:rPr lang="en-US" sz="1200" dirty="0">
                <a:solidFill>
                  <a:schemeClr val="tx1"/>
                </a:solidFill>
              </a:rPr>
              <a:t>2011 International Conference for Internet Technology and </a:t>
            </a:r>
            <a:r>
              <a:rPr lang="en-US" sz="1200" dirty="0" smtClean="0">
                <a:solidFill>
                  <a:schemeClr val="tx1"/>
                </a:solidFill>
              </a:rPr>
              <a:t>Secured </a:t>
            </a:r>
            <a:r>
              <a:rPr lang="fr-FR" sz="1200" dirty="0" smtClean="0">
                <a:solidFill>
                  <a:schemeClr val="tx1"/>
                </a:solidFill>
              </a:rPr>
              <a:t>Transactions</a:t>
            </a:r>
            <a:r>
              <a:rPr lang="fr-FR" sz="1200" dirty="0">
                <a:solidFill>
                  <a:schemeClr val="tx1"/>
                </a:solidFill>
              </a:rPr>
              <a:t>, pp. 536–541, </a:t>
            </a:r>
            <a:r>
              <a:rPr lang="fr-FR" sz="1200" dirty="0" err="1">
                <a:solidFill>
                  <a:schemeClr val="tx1"/>
                </a:solidFill>
              </a:rPr>
              <a:t>Dec</a:t>
            </a:r>
            <a:r>
              <a:rPr lang="fr-FR" sz="1200" dirty="0">
                <a:solidFill>
                  <a:schemeClr val="tx1"/>
                </a:solidFill>
              </a:rPr>
              <a:t> 2011.</a:t>
            </a:r>
          </a:p>
          <a:p>
            <a:r>
              <a:rPr lang="en-US" sz="1200" dirty="0" smtClean="0">
                <a:solidFill>
                  <a:schemeClr val="tx1"/>
                </a:solidFill>
              </a:rPr>
              <a:t>[</a:t>
            </a:r>
            <a:r>
              <a:rPr lang="en-US" sz="1200" dirty="0">
                <a:solidFill>
                  <a:schemeClr val="tx1"/>
                </a:solidFill>
              </a:rPr>
              <a:t>7</a:t>
            </a:r>
            <a:r>
              <a:rPr lang="en-US" sz="1200" dirty="0" smtClean="0">
                <a:solidFill>
                  <a:schemeClr val="tx1"/>
                </a:solidFill>
              </a:rPr>
              <a:t>] </a:t>
            </a:r>
            <a:r>
              <a:rPr lang="en-US" sz="1200" dirty="0">
                <a:solidFill>
                  <a:schemeClr val="tx1"/>
                </a:solidFill>
              </a:rPr>
              <a:t>Horizon Project. Blue Horizon, Edge Insights. [Online] Available </a:t>
            </a:r>
            <a:r>
              <a:rPr lang="en-US" sz="1200" dirty="0" smtClean="0">
                <a:solidFill>
                  <a:schemeClr val="tx1"/>
                </a:solidFill>
              </a:rPr>
              <a:t>on: </a:t>
            </a:r>
            <a:r>
              <a:rPr lang="fr-FR" sz="1200" dirty="0" smtClean="0">
                <a:solidFill>
                  <a:schemeClr val="tx1"/>
                </a:solidFill>
              </a:rPr>
              <a:t>https</a:t>
            </a:r>
            <a:r>
              <a:rPr lang="fr-FR" sz="1200" dirty="0">
                <a:solidFill>
                  <a:schemeClr val="tx1"/>
                </a:solidFill>
              </a:rPr>
              <a:t>://bluehorizon.network/documentation/introduction.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25" y="268288"/>
            <a:ext cx="8515350" cy="742950"/>
          </a:xfrm>
        </p:spPr>
        <p:txBody>
          <a:bodyPr/>
          <a:lstStyle/>
          <a:p>
            <a:r>
              <a:rPr lang="en-US" dirty="0" smtClean="0"/>
              <a:t>References</a:t>
            </a:r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39552" y="4599821"/>
            <a:ext cx="936104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8247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4325" y="1203598"/>
            <a:ext cx="8074099" cy="3619723"/>
          </a:xfrm>
        </p:spPr>
        <p:txBody>
          <a:bodyPr/>
          <a:lstStyle/>
          <a:p>
            <a:r>
              <a:rPr lang="en-US" sz="1200" dirty="0" smtClean="0">
                <a:solidFill>
                  <a:schemeClr val="tx1"/>
                </a:solidFill>
              </a:rPr>
              <a:t>[8 ] </a:t>
            </a:r>
            <a:r>
              <a:rPr lang="en-US" sz="1200" dirty="0">
                <a:solidFill>
                  <a:schemeClr val="tx1"/>
                </a:solidFill>
              </a:rPr>
              <a:t>ONF, Solution Brief, Operator Network Monetization </a:t>
            </a:r>
            <a:r>
              <a:rPr lang="en-US" sz="1200" dirty="0" smtClean="0">
                <a:solidFill>
                  <a:schemeClr val="tx1"/>
                </a:solidFill>
              </a:rPr>
              <a:t>Through </a:t>
            </a:r>
            <a:r>
              <a:rPr lang="fr-FR" sz="1200" dirty="0" err="1" smtClean="0">
                <a:solidFill>
                  <a:schemeClr val="tx1"/>
                </a:solidFill>
              </a:rPr>
              <a:t>OpenFlow-Enabled</a:t>
            </a:r>
            <a:r>
              <a:rPr lang="fr-FR" sz="1200" dirty="0">
                <a:solidFill>
                  <a:schemeClr val="tx1"/>
                </a:solidFill>
              </a:rPr>
              <a:t>, April 2013.</a:t>
            </a:r>
          </a:p>
          <a:p>
            <a:r>
              <a:rPr lang="en-US" sz="1200" dirty="0" smtClean="0">
                <a:solidFill>
                  <a:schemeClr val="tx1"/>
                </a:solidFill>
              </a:rPr>
              <a:t>[</a:t>
            </a:r>
            <a:r>
              <a:rPr lang="en-US" sz="1200" dirty="0">
                <a:solidFill>
                  <a:schemeClr val="tx1"/>
                </a:solidFill>
              </a:rPr>
              <a:t>9</a:t>
            </a:r>
            <a:r>
              <a:rPr lang="en-US" sz="1200" dirty="0" smtClean="0">
                <a:solidFill>
                  <a:schemeClr val="tx1"/>
                </a:solidFill>
              </a:rPr>
              <a:t>] </a:t>
            </a:r>
            <a:r>
              <a:rPr lang="en-US" sz="1200" dirty="0">
                <a:solidFill>
                  <a:schemeClr val="tx1"/>
                </a:solidFill>
              </a:rPr>
              <a:t>Open Networking Foundation (ONF). Solution Brief, </a:t>
            </a:r>
            <a:r>
              <a:rPr lang="en-US" sz="1200" dirty="0" err="1" smtClean="0">
                <a:solidFill>
                  <a:schemeClr val="tx1"/>
                </a:solidFill>
              </a:rPr>
              <a:t>OpenFlow</a:t>
            </a:r>
            <a:r>
              <a:rPr lang="en-US" sz="1200" dirty="0" smtClean="0">
                <a:solidFill>
                  <a:schemeClr val="tx1"/>
                </a:solidFill>
              </a:rPr>
              <a:t>-Enabled SDN </a:t>
            </a:r>
            <a:r>
              <a:rPr lang="en-US" sz="1200" dirty="0">
                <a:solidFill>
                  <a:schemeClr val="tx1"/>
                </a:solidFill>
              </a:rPr>
              <a:t>and Network Functions Virtualization, February 2014</a:t>
            </a:r>
            <a:r>
              <a:rPr lang="en-US" sz="1200" dirty="0" smtClean="0">
                <a:solidFill>
                  <a:schemeClr val="tx1"/>
                </a:solidFill>
              </a:rPr>
              <a:t>. </a:t>
            </a:r>
            <a:endParaRPr lang="en-US" sz="1200" dirty="0">
              <a:solidFill>
                <a:schemeClr val="tx1"/>
              </a:solidFill>
            </a:endParaRPr>
          </a:p>
          <a:p>
            <a:r>
              <a:rPr lang="en-US" sz="1200" dirty="0">
                <a:solidFill>
                  <a:schemeClr val="tx1"/>
                </a:solidFill>
              </a:rPr>
              <a:t>[</a:t>
            </a:r>
            <a:r>
              <a:rPr lang="en-US" sz="1200" dirty="0" smtClean="0">
                <a:solidFill>
                  <a:schemeClr val="tx1"/>
                </a:solidFill>
              </a:rPr>
              <a:t>10] </a:t>
            </a:r>
            <a:r>
              <a:rPr lang="en-US" sz="1200" dirty="0">
                <a:solidFill>
                  <a:schemeClr val="tx1"/>
                </a:solidFill>
              </a:rPr>
              <a:t>J. Matias, J. </a:t>
            </a:r>
            <a:r>
              <a:rPr lang="en-US" sz="1200" dirty="0" err="1">
                <a:solidFill>
                  <a:schemeClr val="tx1"/>
                </a:solidFill>
              </a:rPr>
              <a:t>Garay</a:t>
            </a:r>
            <a:r>
              <a:rPr lang="en-US" sz="1200" dirty="0">
                <a:solidFill>
                  <a:schemeClr val="tx1"/>
                </a:solidFill>
              </a:rPr>
              <a:t>, N. Toledo, J. </a:t>
            </a:r>
            <a:r>
              <a:rPr lang="en-US" sz="1200" dirty="0" err="1">
                <a:solidFill>
                  <a:schemeClr val="tx1"/>
                </a:solidFill>
              </a:rPr>
              <a:t>Unzilla</a:t>
            </a:r>
            <a:r>
              <a:rPr lang="en-US" sz="1200" dirty="0">
                <a:solidFill>
                  <a:schemeClr val="tx1"/>
                </a:solidFill>
              </a:rPr>
              <a:t>, and E. Jacob, “Toward </a:t>
            </a:r>
            <a:r>
              <a:rPr lang="en-US" sz="1200" dirty="0" smtClean="0">
                <a:solidFill>
                  <a:schemeClr val="tx1"/>
                </a:solidFill>
              </a:rPr>
              <a:t>an </a:t>
            </a:r>
            <a:r>
              <a:rPr lang="fr-FR" sz="1200" dirty="0" err="1" smtClean="0">
                <a:solidFill>
                  <a:schemeClr val="tx1"/>
                </a:solidFill>
              </a:rPr>
              <a:t>sdn-enabled</a:t>
            </a:r>
            <a:r>
              <a:rPr lang="fr-FR" sz="1200" dirty="0" smtClean="0">
                <a:solidFill>
                  <a:schemeClr val="tx1"/>
                </a:solidFill>
              </a:rPr>
              <a:t> </a:t>
            </a:r>
            <a:r>
              <a:rPr lang="fr-FR" sz="1200" dirty="0" err="1">
                <a:solidFill>
                  <a:schemeClr val="tx1"/>
                </a:solidFill>
              </a:rPr>
              <a:t>nfv</a:t>
            </a:r>
            <a:r>
              <a:rPr lang="fr-FR" sz="1200" dirty="0">
                <a:solidFill>
                  <a:schemeClr val="tx1"/>
                </a:solidFill>
              </a:rPr>
              <a:t> architecture,” IEEE Communications Magazine, vol. 53</a:t>
            </a:r>
            <a:r>
              <a:rPr lang="fr-FR" sz="1200" dirty="0" smtClean="0">
                <a:solidFill>
                  <a:schemeClr val="tx1"/>
                </a:solidFill>
              </a:rPr>
              <a:t>, pp</a:t>
            </a:r>
            <a:r>
              <a:rPr lang="fr-FR" sz="1200" dirty="0">
                <a:solidFill>
                  <a:schemeClr val="tx1"/>
                </a:solidFill>
              </a:rPr>
              <a:t>. 187–193, April 2015.</a:t>
            </a:r>
          </a:p>
          <a:p>
            <a:r>
              <a:rPr lang="pt-BR" sz="1200" dirty="0">
                <a:solidFill>
                  <a:schemeClr val="tx1"/>
                </a:solidFill>
              </a:rPr>
              <a:t>[</a:t>
            </a:r>
            <a:r>
              <a:rPr lang="pt-BR" sz="1200" dirty="0" smtClean="0">
                <a:solidFill>
                  <a:schemeClr val="tx1"/>
                </a:solidFill>
              </a:rPr>
              <a:t>11] </a:t>
            </a:r>
            <a:r>
              <a:rPr lang="pt-BR" sz="1200" dirty="0">
                <a:solidFill>
                  <a:schemeClr val="tx1"/>
                </a:solidFill>
              </a:rPr>
              <a:t>G. Xilouris, E. Trouva, F. Lobillo, J. M. Soares, J. Carapinha, M. J</a:t>
            </a:r>
            <a:r>
              <a:rPr lang="pt-BR" sz="1200" dirty="0" smtClean="0">
                <a:solidFill>
                  <a:schemeClr val="tx1"/>
                </a:solidFill>
              </a:rPr>
              <a:t>. </a:t>
            </a:r>
            <a:r>
              <a:rPr lang="fr-FR" sz="1200" dirty="0" smtClean="0">
                <a:solidFill>
                  <a:schemeClr val="tx1"/>
                </a:solidFill>
              </a:rPr>
              <a:t>McGrath</a:t>
            </a:r>
            <a:r>
              <a:rPr lang="fr-FR" sz="1200" dirty="0">
                <a:solidFill>
                  <a:schemeClr val="tx1"/>
                </a:solidFill>
              </a:rPr>
              <a:t>, G. </a:t>
            </a:r>
            <a:r>
              <a:rPr lang="fr-FR" sz="1200" dirty="0" err="1">
                <a:solidFill>
                  <a:schemeClr val="tx1"/>
                </a:solidFill>
              </a:rPr>
              <a:t>Gardikis</a:t>
            </a:r>
            <a:r>
              <a:rPr lang="fr-FR" sz="1200" dirty="0">
                <a:solidFill>
                  <a:schemeClr val="tx1"/>
                </a:solidFill>
              </a:rPr>
              <a:t>, P. </a:t>
            </a:r>
            <a:r>
              <a:rPr lang="fr-FR" sz="1200" dirty="0" err="1">
                <a:solidFill>
                  <a:schemeClr val="tx1"/>
                </a:solidFill>
              </a:rPr>
              <a:t>Paglierani</a:t>
            </a:r>
            <a:r>
              <a:rPr lang="fr-FR" sz="1200" dirty="0">
                <a:solidFill>
                  <a:schemeClr val="tx1"/>
                </a:solidFill>
              </a:rPr>
              <a:t>, E. </a:t>
            </a:r>
            <a:r>
              <a:rPr lang="fr-FR" sz="1200" dirty="0" err="1">
                <a:solidFill>
                  <a:schemeClr val="tx1"/>
                </a:solidFill>
              </a:rPr>
              <a:t>Pallis</a:t>
            </a:r>
            <a:r>
              <a:rPr lang="fr-FR" sz="1200" dirty="0">
                <a:solidFill>
                  <a:schemeClr val="tx1"/>
                </a:solidFill>
              </a:rPr>
              <a:t>, L. </a:t>
            </a:r>
            <a:r>
              <a:rPr lang="fr-FR" sz="1200" dirty="0" err="1">
                <a:solidFill>
                  <a:schemeClr val="tx1"/>
                </a:solidFill>
              </a:rPr>
              <a:t>Zuccaro</a:t>
            </a:r>
            <a:r>
              <a:rPr lang="fr-FR" sz="1200" dirty="0">
                <a:solidFill>
                  <a:schemeClr val="tx1"/>
                </a:solidFill>
              </a:rPr>
              <a:t>, Y. </a:t>
            </a:r>
            <a:r>
              <a:rPr lang="fr-FR" sz="1200" dirty="0" err="1">
                <a:solidFill>
                  <a:schemeClr val="tx1"/>
                </a:solidFill>
              </a:rPr>
              <a:t>Rebahi</a:t>
            </a:r>
            <a:r>
              <a:rPr lang="fr-FR" sz="1200" dirty="0">
                <a:solidFill>
                  <a:schemeClr val="tx1"/>
                </a:solidFill>
              </a:rPr>
              <a:t>, </a:t>
            </a:r>
            <a:r>
              <a:rPr lang="fr-FR" sz="1200" dirty="0" smtClean="0">
                <a:solidFill>
                  <a:schemeClr val="tx1"/>
                </a:solidFill>
              </a:rPr>
              <a:t>and </a:t>
            </a:r>
            <a:r>
              <a:rPr lang="en-US" sz="1200" dirty="0" smtClean="0">
                <a:solidFill>
                  <a:schemeClr val="tx1"/>
                </a:solidFill>
              </a:rPr>
              <a:t>A</a:t>
            </a:r>
            <a:r>
              <a:rPr lang="en-US" sz="1200" dirty="0">
                <a:solidFill>
                  <a:schemeClr val="tx1"/>
                </a:solidFill>
              </a:rPr>
              <a:t>. </a:t>
            </a:r>
            <a:r>
              <a:rPr lang="en-US" sz="1200" dirty="0" err="1">
                <a:solidFill>
                  <a:schemeClr val="tx1"/>
                </a:solidFill>
              </a:rPr>
              <a:t>Kourtis</a:t>
            </a:r>
            <a:r>
              <a:rPr lang="en-US" sz="1200" dirty="0">
                <a:solidFill>
                  <a:schemeClr val="tx1"/>
                </a:solidFill>
              </a:rPr>
              <a:t>, “T-nova: A marketplace for virtualized network functions,” </a:t>
            </a:r>
            <a:r>
              <a:rPr lang="en-US" sz="1200" dirty="0" smtClean="0">
                <a:solidFill>
                  <a:schemeClr val="tx1"/>
                </a:solidFill>
              </a:rPr>
              <a:t>in 2014 </a:t>
            </a:r>
            <a:r>
              <a:rPr lang="en-US" sz="1200" dirty="0">
                <a:solidFill>
                  <a:schemeClr val="tx1"/>
                </a:solidFill>
              </a:rPr>
              <a:t>European Conference on Networks and Communications (</a:t>
            </a:r>
            <a:r>
              <a:rPr lang="en-US" sz="1200" dirty="0" err="1">
                <a:solidFill>
                  <a:schemeClr val="tx1"/>
                </a:solidFill>
              </a:rPr>
              <a:t>EuCNC</a:t>
            </a:r>
            <a:r>
              <a:rPr lang="en-US" sz="1200" dirty="0" smtClean="0">
                <a:solidFill>
                  <a:schemeClr val="tx1"/>
                </a:solidFill>
              </a:rPr>
              <a:t>), </a:t>
            </a:r>
            <a:r>
              <a:rPr lang="fr-FR" sz="1200" dirty="0" smtClean="0">
                <a:solidFill>
                  <a:schemeClr val="tx1"/>
                </a:solidFill>
              </a:rPr>
              <a:t>pp</a:t>
            </a:r>
            <a:r>
              <a:rPr lang="fr-FR" sz="1200" dirty="0">
                <a:solidFill>
                  <a:schemeClr val="tx1"/>
                </a:solidFill>
              </a:rPr>
              <a:t>. 1–5, </a:t>
            </a:r>
            <a:r>
              <a:rPr lang="fr-FR" sz="1200" dirty="0" err="1">
                <a:solidFill>
                  <a:schemeClr val="tx1"/>
                </a:solidFill>
              </a:rPr>
              <a:t>June</a:t>
            </a:r>
            <a:r>
              <a:rPr lang="fr-FR" sz="1200" dirty="0">
                <a:solidFill>
                  <a:schemeClr val="tx1"/>
                </a:solidFill>
              </a:rPr>
              <a:t> 2014.</a:t>
            </a:r>
          </a:p>
          <a:p>
            <a:r>
              <a:rPr lang="fr-FR" sz="1200" dirty="0">
                <a:solidFill>
                  <a:schemeClr val="tx1"/>
                </a:solidFill>
              </a:rPr>
              <a:t>[</a:t>
            </a:r>
            <a:r>
              <a:rPr lang="fr-FR" sz="1200" dirty="0" smtClean="0">
                <a:solidFill>
                  <a:schemeClr val="tx1"/>
                </a:solidFill>
              </a:rPr>
              <a:t>12] </a:t>
            </a:r>
            <a:r>
              <a:rPr lang="fr-FR" sz="1200" dirty="0">
                <a:solidFill>
                  <a:schemeClr val="tx1"/>
                </a:solidFill>
              </a:rPr>
              <a:t>P. </a:t>
            </a:r>
            <a:r>
              <a:rPr lang="fr-FR" sz="1200" dirty="0" err="1">
                <a:solidFill>
                  <a:schemeClr val="tx1"/>
                </a:solidFill>
              </a:rPr>
              <a:t>Skldstrm</a:t>
            </a:r>
            <a:r>
              <a:rPr lang="fr-FR" sz="1200" dirty="0">
                <a:solidFill>
                  <a:schemeClr val="tx1"/>
                </a:solidFill>
              </a:rPr>
              <a:t>, B. </a:t>
            </a:r>
            <a:r>
              <a:rPr lang="fr-FR" sz="1200" dirty="0" err="1">
                <a:solidFill>
                  <a:schemeClr val="tx1"/>
                </a:solidFill>
              </a:rPr>
              <a:t>Sonkoly</a:t>
            </a:r>
            <a:r>
              <a:rPr lang="fr-FR" sz="1200" dirty="0">
                <a:solidFill>
                  <a:schemeClr val="tx1"/>
                </a:solidFill>
              </a:rPr>
              <a:t>, A. </a:t>
            </a:r>
            <a:r>
              <a:rPr lang="fr-FR" sz="1200" dirty="0" err="1">
                <a:solidFill>
                  <a:schemeClr val="tx1"/>
                </a:solidFill>
              </a:rPr>
              <a:t>Gulys</a:t>
            </a:r>
            <a:r>
              <a:rPr lang="fr-FR" sz="1200" dirty="0">
                <a:solidFill>
                  <a:schemeClr val="tx1"/>
                </a:solidFill>
              </a:rPr>
              <a:t>, F. </a:t>
            </a:r>
            <a:r>
              <a:rPr lang="fr-FR" sz="1200" dirty="0" err="1">
                <a:solidFill>
                  <a:schemeClr val="tx1"/>
                </a:solidFill>
              </a:rPr>
              <a:t>Nmeth</a:t>
            </a:r>
            <a:r>
              <a:rPr lang="fr-FR" sz="1200" dirty="0">
                <a:solidFill>
                  <a:schemeClr val="tx1"/>
                </a:solidFill>
              </a:rPr>
              <a:t>, M. </a:t>
            </a:r>
            <a:r>
              <a:rPr lang="fr-FR" sz="1200" dirty="0" err="1">
                <a:solidFill>
                  <a:schemeClr val="tx1"/>
                </a:solidFill>
              </a:rPr>
              <a:t>Kind</a:t>
            </a:r>
            <a:r>
              <a:rPr lang="fr-FR" sz="1200" dirty="0">
                <a:solidFill>
                  <a:schemeClr val="tx1"/>
                </a:solidFill>
              </a:rPr>
              <a:t>, F. J. Westphal</a:t>
            </a:r>
            <a:r>
              <a:rPr lang="fr-FR" sz="1200" dirty="0" smtClean="0">
                <a:solidFill>
                  <a:schemeClr val="tx1"/>
                </a:solidFill>
              </a:rPr>
              <a:t>, W</a:t>
            </a:r>
            <a:r>
              <a:rPr lang="fr-FR" sz="1200" dirty="0">
                <a:solidFill>
                  <a:schemeClr val="tx1"/>
                </a:solidFill>
              </a:rPr>
              <a:t>. John, J. Garay, E. Jacob, D. </a:t>
            </a:r>
            <a:r>
              <a:rPr lang="fr-FR" sz="1200" dirty="0" err="1">
                <a:solidFill>
                  <a:schemeClr val="tx1"/>
                </a:solidFill>
              </a:rPr>
              <a:t>Jocha</a:t>
            </a:r>
            <a:r>
              <a:rPr lang="fr-FR" sz="1200" dirty="0">
                <a:solidFill>
                  <a:schemeClr val="tx1"/>
                </a:solidFill>
              </a:rPr>
              <a:t>, J. </a:t>
            </a:r>
            <a:r>
              <a:rPr lang="fr-FR" sz="1200" dirty="0" err="1">
                <a:solidFill>
                  <a:schemeClr val="tx1"/>
                </a:solidFill>
              </a:rPr>
              <a:t>Elek</a:t>
            </a:r>
            <a:r>
              <a:rPr lang="fr-FR" sz="1200" dirty="0">
                <a:solidFill>
                  <a:schemeClr val="tx1"/>
                </a:solidFill>
              </a:rPr>
              <a:t>, R. </a:t>
            </a:r>
            <a:r>
              <a:rPr lang="fr-FR" sz="1200" dirty="0" err="1">
                <a:solidFill>
                  <a:schemeClr val="tx1"/>
                </a:solidFill>
              </a:rPr>
              <a:t>Szab</a:t>
            </a:r>
            <a:r>
              <a:rPr lang="fr-FR" sz="1200" dirty="0">
                <a:solidFill>
                  <a:schemeClr val="tx1"/>
                </a:solidFill>
              </a:rPr>
              <a:t>, W. Tavernier</a:t>
            </a:r>
            <a:r>
              <a:rPr lang="fr-FR" sz="1200" dirty="0" smtClean="0">
                <a:solidFill>
                  <a:schemeClr val="tx1"/>
                </a:solidFill>
              </a:rPr>
              <a:t>, </a:t>
            </a:r>
            <a:r>
              <a:rPr lang="en-US" sz="1200" dirty="0" smtClean="0">
                <a:solidFill>
                  <a:schemeClr val="tx1"/>
                </a:solidFill>
              </a:rPr>
              <a:t>G</a:t>
            </a:r>
            <a:r>
              <a:rPr lang="en-US" sz="1200" dirty="0">
                <a:solidFill>
                  <a:schemeClr val="tx1"/>
                </a:solidFill>
              </a:rPr>
              <a:t>. </a:t>
            </a:r>
            <a:r>
              <a:rPr lang="en-US" sz="1200" dirty="0" err="1">
                <a:solidFill>
                  <a:schemeClr val="tx1"/>
                </a:solidFill>
              </a:rPr>
              <a:t>Agapiou</a:t>
            </a:r>
            <a:r>
              <a:rPr lang="en-US" sz="1200" dirty="0">
                <a:solidFill>
                  <a:schemeClr val="tx1"/>
                </a:solidFill>
              </a:rPr>
              <a:t>, A. </a:t>
            </a:r>
            <a:r>
              <a:rPr lang="en-US" sz="1200" dirty="0" err="1">
                <a:solidFill>
                  <a:schemeClr val="tx1"/>
                </a:solidFill>
              </a:rPr>
              <a:t>Manzalini</a:t>
            </a:r>
            <a:r>
              <a:rPr lang="en-US" sz="1200" dirty="0">
                <a:solidFill>
                  <a:schemeClr val="tx1"/>
                </a:solidFill>
              </a:rPr>
              <a:t>, M. </a:t>
            </a:r>
            <a:r>
              <a:rPr lang="en-US" sz="1200" dirty="0" err="1">
                <a:solidFill>
                  <a:schemeClr val="tx1"/>
                </a:solidFill>
              </a:rPr>
              <a:t>Rost</a:t>
            </a:r>
            <a:r>
              <a:rPr lang="en-US" sz="1200" dirty="0">
                <a:solidFill>
                  <a:schemeClr val="tx1"/>
                </a:solidFill>
              </a:rPr>
              <a:t>, N. </a:t>
            </a:r>
            <a:r>
              <a:rPr lang="en-US" sz="1200" dirty="0" err="1">
                <a:solidFill>
                  <a:schemeClr val="tx1"/>
                </a:solidFill>
              </a:rPr>
              <a:t>Sarrar</a:t>
            </a:r>
            <a:r>
              <a:rPr lang="en-US" sz="1200" dirty="0">
                <a:solidFill>
                  <a:schemeClr val="tx1"/>
                </a:solidFill>
              </a:rPr>
              <a:t>, and S. </a:t>
            </a:r>
            <a:r>
              <a:rPr lang="en-US" sz="1200" dirty="0" err="1">
                <a:solidFill>
                  <a:schemeClr val="tx1"/>
                </a:solidFill>
              </a:rPr>
              <a:t>Schmid</a:t>
            </a:r>
            <a:r>
              <a:rPr lang="en-US" sz="1200" dirty="0">
                <a:solidFill>
                  <a:schemeClr val="tx1"/>
                </a:solidFill>
              </a:rPr>
              <a:t>, “</a:t>
            </a:r>
            <a:r>
              <a:rPr lang="en-US" sz="1200" dirty="0" smtClean="0">
                <a:solidFill>
                  <a:schemeClr val="tx1"/>
                </a:solidFill>
              </a:rPr>
              <a:t>Towards unified </a:t>
            </a:r>
            <a:r>
              <a:rPr lang="en-US" sz="1200" dirty="0">
                <a:solidFill>
                  <a:schemeClr val="tx1"/>
                </a:solidFill>
              </a:rPr>
              <a:t>programmability of cloud and carrier infrastructure,” in </a:t>
            </a:r>
            <a:r>
              <a:rPr lang="en-US" sz="1200" dirty="0" smtClean="0">
                <a:solidFill>
                  <a:schemeClr val="tx1"/>
                </a:solidFill>
              </a:rPr>
              <a:t>2014 Third </a:t>
            </a:r>
            <a:r>
              <a:rPr lang="en-US" sz="1200" dirty="0">
                <a:solidFill>
                  <a:schemeClr val="tx1"/>
                </a:solidFill>
              </a:rPr>
              <a:t>European Workshop on Software Defined Networks, pp. 55–60</a:t>
            </a:r>
            <a:r>
              <a:rPr lang="en-US" sz="1200" dirty="0" smtClean="0">
                <a:solidFill>
                  <a:schemeClr val="tx1"/>
                </a:solidFill>
              </a:rPr>
              <a:t>, </a:t>
            </a:r>
            <a:r>
              <a:rPr lang="fr-FR" sz="1200" dirty="0" smtClean="0">
                <a:solidFill>
                  <a:schemeClr val="tx1"/>
                </a:solidFill>
              </a:rPr>
              <a:t>Sept </a:t>
            </a:r>
            <a:r>
              <a:rPr lang="fr-FR" sz="1200" dirty="0">
                <a:solidFill>
                  <a:schemeClr val="tx1"/>
                </a:solidFill>
              </a:rPr>
              <a:t>2014.</a:t>
            </a:r>
          </a:p>
          <a:p>
            <a:r>
              <a:rPr lang="en-US" sz="1200" dirty="0">
                <a:solidFill>
                  <a:schemeClr val="tx1"/>
                </a:solidFill>
              </a:rPr>
              <a:t>[</a:t>
            </a:r>
            <a:r>
              <a:rPr lang="en-US" sz="1200" dirty="0" smtClean="0">
                <a:solidFill>
                  <a:schemeClr val="tx1"/>
                </a:solidFill>
              </a:rPr>
              <a:t>13] </a:t>
            </a:r>
            <a:r>
              <a:rPr lang="en-US" sz="1200" dirty="0">
                <a:solidFill>
                  <a:schemeClr val="tx1"/>
                </a:solidFill>
              </a:rPr>
              <a:t>A. Gran, S. C. Lin, and I. F. </a:t>
            </a:r>
            <a:r>
              <a:rPr lang="en-US" sz="1200" dirty="0" err="1">
                <a:solidFill>
                  <a:schemeClr val="tx1"/>
                </a:solidFill>
              </a:rPr>
              <a:t>Akyildiz</a:t>
            </a:r>
            <a:r>
              <a:rPr lang="en-US" sz="1200" dirty="0">
                <a:solidFill>
                  <a:schemeClr val="tx1"/>
                </a:solidFill>
              </a:rPr>
              <a:t>, “Towards wireless </a:t>
            </a:r>
            <a:r>
              <a:rPr lang="en-US" sz="1200" dirty="0" smtClean="0">
                <a:solidFill>
                  <a:schemeClr val="tx1"/>
                </a:solidFill>
              </a:rPr>
              <a:t>infrastructure-as-a-service </a:t>
            </a:r>
            <a:r>
              <a:rPr lang="en-US" sz="1200" dirty="0">
                <a:solidFill>
                  <a:schemeClr val="tx1"/>
                </a:solidFill>
              </a:rPr>
              <a:t>(</a:t>
            </a:r>
            <a:r>
              <a:rPr lang="en-US" sz="1200" dirty="0" err="1">
                <a:solidFill>
                  <a:schemeClr val="tx1"/>
                </a:solidFill>
              </a:rPr>
              <a:t>wlaas</a:t>
            </a:r>
            <a:r>
              <a:rPr lang="en-US" sz="1200" dirty="0">
                <a:solidFill>
                  <a:schemeClr val="tx1"/>
                </a:solidFill>
              </a:rPr>
              <a:t>) for 5g software-defined cellular systems,” in </a:t>
            </a:r>
            <a:r>
              <a:rPr lang="en-US" sz="1200" dirty="0" smtClean="0">
                <a:solidFill>
                  <a:schemeClr val="tx1"/>
                </a:solidFill>
              </a:rPr>
              <a:t>2017 </a:t>
            </a:r>
            <a:r>
              <a:rPr lang="fr-FR" sz="1200" dirty="0" smtClean="0">
                <a:solidFill>
                  <a:schemeClr val="tx1"/>
                </a:solidFill>
              </a:rPr>
              <a:t>IEEE </a:t>
            </a:r>
            <a:r>
              <a:rPr lang="fr-FR" sz="1200" dirty="0">
                <a:solidFill>
                  <a:schemeClr val="tx1"/>
                </a:solidFill>
              </a:rPr>
              <a:t>International </a:t>
            </a:r>
            <a:r>
              <a:rPr lang="fr-FR" sz="1200" dirty="0" err="1">
                <a:solidFill>
                  <a:schemeClr val="tx1"/>
                </a:solidFill>
              </a:rPr>
              <a:t>Conference</a:t>
            </a:r>
            <a:r>
              <a:rPr lang="fr-FR" sz="1200" dirty="0">
                <a:solidFill>
                  <a:schemeClr val="tx1"/>
                </a:solidFill>
              </a:rPr>
              <a:t> on Communications (ICC), pp. 1–6, </a:t>
            </a:r>
            <a:r>
              <a:rPr lang="fr-FR" sz="1200" dirty="0" smtClean="0">
                <a:solidFill>
                  <a:schemeClr val="tx1"/>
                </a:solidFill>
              </a:rPr>
              <a:t>May 2017</a:t>
            </a:r>
            <a:r>
              <a:rPr lang="fr-FR" sz="1200" dirty="0">
                <a:solidFill>
                  <a:schemeClr val="tx1"/>
                </a:solidFill>
              </a:rPr>
              <a:t>.</a:t>
            </a:r>
          </a:p>
          <a:p>
            <a:r>
              <a:rPr lang="en-US" sz="1200" dirty="0">
                <a:solidFill>
                  <a:schemeClr val="tx1"/>
                </a:solidFill>
              </a:rPr>
              <a:t>[</a:t>
            </a:r>
            <a:r>
              <a:rPr lang="en-US" sz="1200" dirty="0" smtClean="0">
                <a:solidFill>
                  <a:schemeClr val="tx1"/>
                </a:solidFill>
              </a:rPr>
              <a:t>14] </a:t>
            </a:r>
            <a:r>
              <a:rPr lang="en-US" sz="1200" dirty="0">
                <a:solidFill>
                  <a:schemeClr val="tx1"/>
                </a:solidFill>
              </a:rPr>
              <a:t>I. F. </a:t>
            </a:r>
            <a:r>
              <a:rPr lang="en-US" sz="1200" dirty="0" err="1">
                <a:solidFill>
                  <a:schemeClr val="tx1"/>
                </a:solidFill>
              </a:rPr>
              <a:t>Akyildiz</a:t>
            </a:r>
            <a:r>
              <a:rPr lang="en-US" sz="1200" dirty="0">
                <a:solidFill>
                  <a:schemeClr val="tx1"/>
                </a:solidFill>
              </a:rPr>
              <a:t>, P. Wang, and S.-C. Lin, “</a:t>
            </a:r>
            <a:r>
              <a:rPr lang="en-US" sz="1200" dirty="0" err="1">
                <a:solidFill>
                  <a:schemeClr val="tx1"/>
                </a:solidFill>
              </a:rPr>
              <a:t>Softair</a:t>
            </a:r>
            <a:r>
              <a:rPr lang="en-US" sz="1200" dirty="0">
                <a:solidFill>
                  <a:schemeClr val="tx1"/>
                </a:solidFill>
              </a:rPr>
              <a:t>: A software </a:t>
            </a:r>
            <a:r>
              <a:rPr lang="en-US" sz="1200" dirty="0" smtClean="0">
                <a:solidFill>
                  <a:schemeClr val="tx1"/>
                </a:solidFill>
              </a:rPr>
              <a:t>defined networking </a:t>
            </a:r>
            <a:r>
              <a:rPr lang="en-US" sz="1200" dirty="0">
                <a:solidFill>
                  <a:schemeClr val="tx1"/>
                </a:solidFill>
              </a:rPr>
              <a:t>architecture for 5g wireless systems,” Computer Networks</a:t>
            </a:r>
            <a:r>
              <a:rPr lang="en-US" sz="1200" dirty="0" smtClean="0">
                <a:solidFill>
                  <a:schemeClr val="tx1"/>
                </a:solidFill>
              </a:rPr>
              <a:t>, vol</a:t>
            </a:r>
            <a:r>
              <a:rPr lang="en-US" sz="1200" dirty="0">
                <a:solidFill>
                  <a:schemeClr val="tx1"/>
                </a:solidFill>
              </a:rPr>
              <a:t>. 85, no. Supplement C, pp. 1 – 18, 2015.</a:t>
            </a:r>
            <a:r>
              <a:rPr lang="en-US" sz="1200" dirty="0" smtClean="0">
                <a:solidFill>
                  <a:schemeClr val="tx1"/>
                </a:solidFill>
              </a:rPr>
              <a:t>]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25" y="268288"/>
            <a:ext cx="8515350" cy="742950"/>
          </a:xfrm>
        </p:spPr>
        <p:txBody>
          <a:bodyPr/>
          <a:lstStyle/>
          <a:p>
            <a:r>
              <a:rPr lang="en-US" dirty="0" smtClean="0"/>
              <a:t>References</a:t>
            </a:r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39552" y="4599821"/>
            <a:ext cx="936104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691952" y="4752221"/>
            <a:ext cx="936104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2222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4325" y="1203598"/>
            <a:ext cx="8650163" cy="3619723"/>
          </a:xfrm>
        </p:spPr>
        <p:txBody>
          <a:bodyPr/>
          <a:lstStyle/>
          <a:p>
            <a:r>
              <a:rPr lang="pt-BR" sz="1200" dirty="0" smtClean="0">
                <a:solidFill>
                  <a:schemeClr val="tx1"/>
                </a:solidFill>
              </a:rPr>
              <a:t>[</a:t>
            </a:r>
            <a:r>
              <a:rPr lang="pt-BR" sz="1200" dirty="0">
                <a:solidFill>
                  <a:schemeClr val="tx1"/>
                </a:solidFill>
              </a:rPr>
              <a:t>15] G. </a:t>
            </a:r>
            <a:r>
              <a:rPr lang="pt-BR" sz="1200" dirty="0">
                <a:solidFill>
                  <a:schemeClr val="tx1"/>
                </a:solidFill>
              </a:rPr>
              <a:t>Xilouris, E. Trouva, F. Lobillo, J. M. Soares, J. Carapinha, M. </a:t>
            </a:r>
            <a:r>
              <a:rPr lang="pt-BR" sz="1200" dirty="0">
                <a:solidFill>
                  <a:schemeClr val="tx1"/>
                </a:solidFill>
              </a:rPr>
              <a:t>J</a:t>
            </a:r>
            <a:r>
              <a:rPr lang="pt-BR" sz="1200" dirty="0" smtClean="0">
                <a:solidFill>
                  <a:schemeClr val="tx1"/>
                </a:solidFill>
              </a:rPr>
              <a:t>. </a:t>
            </a:r>
            <a:r>
              <a:rPr lang="fr-FR" sz="1200" dirty="0" smtClean="0">
                <a:solidFill>
                  <a:schemeClr val="tx1"/>
                </a:solidFill>
              </a:rPr>
              <a:t>McGrath</a:t>
            </a:r>
            <a:r>
              <a:rPr lang="fr-FR" sz="1200" dirty="0">
                <a:solidFill>
                  <a:schemeClr val="tx1"/>
                </a:solidFill>
              </a:rPr>
              <a:t>, G. </a:t>
            </a:r>
            <a:r>
              <a:rPr lang="fr-FR" sz="1200" dirty="0" err="1">
                <a:solidFill>
                  <a:schemeClr val="tx1"/>
                </a:solidFill>
              </a:rPr>
              <a:t>Gardikis</a:t>
            </a:r>
            <a:r>
              <a:rPr lang="fr-FR" sz="1200" dirty="0">
                <a:solidFill>
                  <a:schemeClr val="tx1"/>
                </a:solidFill>
              </a:rPr>
              <a:t>, P. </a:t>
            </a:r>
            <a:r>
              <a:rPr lang="fr-FR" sz="1200" dirty="0" err="1">
                <a:solidFill>
                  <a:schemeClr val="tx1"/>
                </a:solidFill>
              </a:rPr>
              <a:t>Paglierani</a:t>
            </a:r>
            <a:r>
              <a:rPr lang="fr-FR" sz="1200" dirty="0">
                <a:solidFill>
                  <a:schemeClr val="tx1"/>
                </a:solidFill>
              </a:rPr>
              <a:t>, E. </a:t>
            </a:r>
            <a:r>
              <a:rPr lang="fr-FR" sz="1200" dirty="0" err="1">
                <a:solidFill>
                  <a:schemeClr val="tx1"/>
                </a:solidFill>
              </a:rPr>
              <a:t>Pallis</a:t>
            </a:r>
            <a:r>
              <a:rPr lang="fr-FR" sz="1200" dirty="0">
                <a:solidFill>
                  <a:schemeClr val="tx1"/>
                </a:solidFill>
              </a:rPr>
              <a:t>, L</a:t>
            </a:r>
            <a:r>
              <a:rPr lang="fr-FR" sz="1200" dirty="0" smtClean="0">
                <a:solidFill>
                  <a:schemeClr val="tx1"/>
                </a:solidFill>
              </a:rPr>
              <a:t>.</a:t>
            </a:r>
          </a:p>
          <a:p>
            <a:r>
              <a:rPr lang="fr-FR" sz="1200" dirty="0" smtClean="0">
                <a:solidFill>
                  <a:schemeClr val="tx1"/>
                </a:solidFill>
              </a:rPr>
              <a:t>[19</a:t>
            </a:r>
            <a:r>
              <a:rPr lang="fr-FR" sz="1200" dirty="0">
                <a:solidFill>
                  <a:schemeClr val="tx1"/>
                </a:solidFill>
              </a:rPr>
              <a:t>] M. </a:t>
            </a:r>
            <a:r>
              <a:rPr lang="fr-FR" sz="1200" dirty="0" err="1">
                <a:solidFill>
                  <a:schemeClr val="tx1"/>
                </a:solidFill>
              </a:rPr>
              <a:t>Berman</a:t>
            </a:r>
            <a:r>
              <a:rPr lang="fr-FR" sz="1200" dirty="0">
                <a:solidFill>
                  <a:schemeClr val="tx1"/>
                </a:solidFill>
              </a:rPr>
              <a:t>, J. S. Chase, L. </a:t>
            </a:r>
            <a:r>
              <a:rPr lang="fr-FR" sz="1200" dirty="0" err="1">
                <a:solidFill>
                  <a:schemeClr val="tx1"/>
                </a:solidFill>
              </a:rPr>
              <a:t>Landweber</a:t>
            </a:r>
            <a:r>
              <a:rPr lang="fr-FR" sz="1200" dirty="0">
                <a:solidFill>
                  <a:schemeClr val="tx1"/>
                </a:solidFill>
              </a:rPr>
              <a:t>, A. </a:t>
            </a:r>
            <a:r>
              <a:rPr lang="fr-FR" sz="1200" dirty="0" err="1">
                <a:solidFill>
                  <a:schemeClr val="tx1"/>
                </a:solidFill>
              </a:rPr>
              <a:t>Nakao</a:t>
            </a:r>
            <a:r>
              <a:rPr lang="fr-FR" sz="1200" dirty="0">
                <a:solidFill>
                  <a:schemeClr val="tx1"/>
                </a:solidFill>
              </a:rPr>
              <a:t>, M. </a:t>
            </a:r>
            <a:r>
              <a:rPr lang="fr-FR" sz="1200" dirty="0" err="1">
                <a:solidFill>
                  <a:schemeClr val="tx1"/>
                </a:solidFill>
              </a:rPr>
              <a:t>Ott</a:t>
            </a:r>
            <a:r>
              <a:rPr lang="fr-FR" sz="1200" dirty="0">
                <a:solidFill>
                  <a:schemeClr val="tx1"/>
                </a:solidFill>
              </a:rPr>
              <a:t>, D. </a:t>
            </a:r>
            <a:r>
              <a:rPr lang="fr-FR" sz="1200" dirty="0" err="1">
                <a:solidFill>
                  <a:schemeClr val="tx1"/>
                </a:solidFill>
              </a:rPr>
              <a:t>Raychaudhuri</a:t>
            </a:r>
            <a:r>
              <a:rPr lang="fr-FR" sz="1200" dirty="0" smtClean="0">
                <a:solidFill>
                  <a:schemeClr val="tx1"/>
                </a:solidFill>
              </a:rPr>
              <a:t>, </a:t>
            </a:r>
            <a:r>
              <a:rPr lang="en-US" sz="1200" dirty="0" smtClean="0">
                <a:solidFill>
                  <a:schemeClr val="tx1"/>
                </a:solidFill>
              </a:rPr>
              <a:t>R</a:t>
            </a:r>
            <a:r>
              <a:rPr lang="en-US" sz="1200" dirty="0">
                <a:solidFill>
                  <a:schemeClr val="tx1"/>
                </a:solidFill>
              </a:rPr>
              <a:t>. </a:t>
            </a:r>
            <a:r>
              <a:rPr lang="en-US" sz="1200" dirty="0">
                <a:solidFill>
                  <a:schemeClr val="tx1"/>
                </a:solidFill>
              </a:rPr>
              <a:t>Ricci, and I. </a:t>
            </a:r>
            <a:r>
              <a:rPr lang="en-US" sz="1200" dirty="0" err="1">
                <a:solidFill>
                  <a:schemeClr val="tx1"/>
                </a:solidFill>
              </a:rPr>
              <a:t>Seskar</a:t>
            </a:r>
            <a:r>
              <a:rPr lang="en-US" sz="1200" dirty="0">
                <a:solidFill>
                  <a:schemeClr val="tx1"/>
                </a:solidFill>
              </a:rPr>
              <a:t>, “</a:t>
            </a:r>
            <a:r>
              <a:rPr lang="en-US" sz="1200" dirty="0" err="1">
                <a:solidFill>
                  <a:schemeClr val="tx1"/>
                </a:solidFill>
              </a:rPr>
              <a:t>Geni</a:t>
            </a:r>
            <a:r>
              <a:rPr lang="en-US" sz="1200" dirty="0">
                <a:solidFill>
                  <a:schemeClr val="tx1"/>
                </a:solidFill>
              </a:rPr>
              <a:t>: A federated testbed for </a:t>
            </a:r>
            <a:r>
              <a:rPr lang="en-US" sz="1200" dirty="0" smtClean="0">
                <a:solidFill>
                  <a:schemeClr val="tx1"/>
                </a:solidFill>
              </a:rPr>
              <a:t>innovative </a:t>
            </a:r>
            <a:r>
              <a:rPr lang="fr-FR" sz="1200" dirty="0" smtClean="0">
                <a:solidFill>
                  <a:schemeClr val="tx1"/>
                </a:solidFill>
              </a:rPr>
              <a:t>network </a:t>
            </a:r>
            <a:r>
              <a:rPr lang="fr-FR" sz="1200" dirty="0" err="1">
                <a:solidFill>
                  <a:schemeClr val="tx1"/>
                </a:solidFill>
              </a:rPr>
              <a:t>experiments</a:t>
            </a:r>
            <a:r>
              <a:rPr lang="fr-FR" sz="1200" dirty="0">
                <a:solidFill>
                  <a:schemeClr val="tx1"/>
                </a:solidFill>
              </a:rPr>
              <a:t>,” Comput. </a:t>
            </a:r>
            <a:r>
              <a:rPr lang="fr-FR" sz="1200" dirty="0" err="1">
                <a:solidFill>
                  <a:schemeClr val="tx1"/>
                </a:solidFill>
              </a:rPr>
              <a:t>Netw</a:t>
            </a:r>
            <a:r>
              <a:rPr lang="fr-FR" sz="1200" dirty="0">
                <a:solidFill>
                  <a:schemeClr val="tx1"/>
                </a:solidFill>
              </a:rPr>
              <a:t>., vol. 61, pp. 5–23, Mar. 2014.</a:t>
            </a:r>
          </a:p>
          <a:p>
            <a:r>
              <a:rPr lang="en-US" sz="1200" dirty="0">
                <a:solidFill>
                  <a:schemeClr val="tx1"/>
                </a:solidFill>
              </a:rPr>
              <a:t>[20] G. </a:t>
            </a:r>
            <a:r>
              <a:rPr lang="en-US" sz="1200" dirty="0">
                <a:solidFill>
                  <a:schemeClr val="tx1"/>
                </a:solidFill>
              </a:rPr>
              <a:t>Americas, Network Slicing for 5G Networks and Services; </a:t>
            </a:r>
            <a:r>
              <a:rPr lang="en-US" sz="1200" dirty="0" smtClean="0">
                <a:solidFill>
                  <a:schemeClr val="tx1"/>
                </a:solidFill>
              </a:rPr>
              <a:t>White </a:t>
            </a:r>
            <a:r>
              <a:rPr lang="fr-FR" sz="1200" dirty="0" err="1" smtClean="0">
                <a:solidFill>
                  <a:schemeClr val="tx1"/>
                </a:solidFill>
              </a:rPr>
              <a:t>paper</a:t>
            </a:r>
            <a:r>
              <a:rPr lang="fr-FR" sz="1200" dirty="0">
                <a:solidFill>
                  <a:schemeClr val="tx1"/>
                </a:solidFill>
              </a:rPr>
              <a:t>, </a:t>
            </a:r>
            <a:r>
              <a:rPr lang="fr-FR" sz="1200" dirty="0" err="1">
                <a:solidFill>
                  <a:schemeClr val="tx1"/>
                </a:solidFill>
              </a:rPr>
              <a:t>November</a:t>
            </a:r>
            <a:r>
              <a:rPr lang="fr-FR" sz="1200" dirty="0">
                <a:solidFill>
                  <a:schemeClr val="tx1"/>
                </a:solidFill>
              </a:rPr>
              <a:t> 2016.</a:t>
            </a:r>
          </a:p>
          <a:p>
            <a:r>
              <a:rPr lang="fr-FR" sz="1200" dirty="0">
                <a:solidFill>
                  <a:schemeClr val="tx1"/>
                </a:solidFill>
              </a:rPr>
              <a:t>[21] X. Li, M. </a:t>
            </a:r>
            <a:r>
              <a:rPr lang="fr-FR" sz="1200" dirty="0" err="1">
                <a:solidFill>
                  <a:schemeClr val="tx1"/>
                </a:solidFill>
              </a:rPr>
              <a:t>Samaka</a:t>
            </a:r>
            <a:r>
              <a:rPr lang="fr-FR" sz="1200" dirty="0">
                <a:solidFill>
                  <a:schemeClr val="tx1"/>
                </a:solidFill>
              </a:rPr>
              <a:t>, H. A. Chan, D. </a:t>
            </a:r>
            <a:r>
              <a:rPr lang="fr-FR" sz="1200" dirty="0" err="1">
                <a:solidFill>
                  <a:schemeClr val="tx1"/>
                </a:solidFill>
              </a:rPr>
              <a:t>Bhamare</a:t>
            </a:r>
            <a:r>
              <a:rPr lang="fr-FR" sz="1200" dirty="0">
                <a:solidFill>
                  <a:schemeClr val="tx1"/>
                </a:solidFill>
              </a:rPr>
              <a:t>, L. Gupta, C. </a:t>
            </a:r>
            <a:r>
              <a:rPr lang="fr-FR" sz="1200" dirty="0">
                <a:solidFill>
                  <a:schemeClr val="tx1"/>
                </a:solidFill>
              </a:rPr>
              <a:t>Guo, </a:t>
            </a:r>
            <a:r>
              <a:rPr lang="fr-FR" sz="1200" dirty="0" smtClean="0">
                <a:solidFill>
                  <a:schemeClr val="tx1"/>
                </a:solidFill>
              </a:rPr>
              <a:t>and </a:t>
            </a:r>
            <a:r>
              <a:rPr lang="en-US" sz="1200" dirty="0" smtClean="0">
                <a:solidFill>
                  <a:schemeClr val="tx1"/>
                </a:solidFill>
              </a:rPr>
              <a:t>R</a:t>
            </a:r>
            <a:r>
              <a:rPr lang="en-US" sz="1200" dirty="0">
                <a:solidFill>
                  <a:schemeClr val="tx1"/>
                </a:solidFill>
              </a:rPr>
              <a:t>. Jain, “Network slicing for 5g: Challenges and opportunities,” </a:t>
            </a:r>
            <a:r>
              <a:rPr lang="en-US" sz="1200" dirty="0" smtClean="0">
                <a:solidFill>
                  <a:schemeClr val="tx1"/>
                </a:solidFill>
              </a:rPr>
              <a:t>IEEE </a:t>
            </a:r>
            <a:r>
              <a:rPr lang="nl-NL" sz="1200" dirty="0" smtClean="0">
                <a:solidFill>
                  <a:schemeClr val="tx1"/>
                </a:solidFill>
              </a:rPr>
              <a:t>Internet </a:t>
            </a:r>
            <a:r>
              <a:rPr lang="nl-NL" sz="1200" dirty="0">
                <a:solidFill>
                  <a:schemeClr val="tx1"/>
                </a:solidFill>
              </a:rPr>
              <a:t>Computing, vol. </a:t>
            </a:r>
            <a:r>
              <a:rPr lang="nl-NL" sz="1200" dirty="0">
                <a:solidFill>
                  <a:schemeClr val="tx1"/>
                </a:solidFill>
              </a:rPr>
              <a:t>21, no. 5, pp. 20–27, 2017.</a:t>
            </a:r>
          </a:p>
          <a:p>
            <a:r>
              <a:rPr lang="en-US" sz="1200" dirty="0">
                <a:solidFill>
                  <a:schemeClr val="tx1"/>
                </a:solidFill>
              </a:rPr>
              <a:t>[22] H. Zhang, N. Liu, X. Chu, K. Long, A. H. </a:t>
            </a:r>
            <a:r>
              <a:rPr lang="en-US" sz="1200" dirty="0" err="1">
                <a:solidFill>
                  <a:schemeClr val="tx1"/>
                </a:solidFill>
              </a:rPr>
              <a:t>Aghvami</a:t>
            </a:r>
            <a:r>
              <a:rPr lang="en-US" sz="1200" dirty="0">
                <a:solidFill>
                  <a:schemeClr val="tx1"/>
                </a:solidFill>
              </a:rPr>
              <a:t>, and V. C. </a:t>
            </a:r>
            <a:r>
              <a:rPr lang="en-US" sz="1200" dirty="0">
                <a:solidFill>
                  <a:schemeClr val="tx1"/>
                </a:solidFill>
              </a:rPr>
              <a:t>M</a:t>
            </a:r>
            <a:r>
              <a:rPr lang="en-US" sz="1200" dirty="0" smtClean="0">
                <a:solidFill>
                  <a:schemeClr val="tx1"/>
                </a:solidFill>
              </a:rPr>
              <a:t>. Leung</a:t>
            </a:r>
            <a:r>
              <a:rPr lang="en-US" sz="1200" dirty="0">
                <a:solidFill>
                  <a:schemeClr val="tx1"/>
                </a:solidFill>
              </a:rPr>
              <a:t>, “Network slicing based 5g and future mobile networks: Mobility</a:t>
            </a:r>
            <a:r>
              <a:rPr lang="en-US" sz="1200" dirty="0" smtClean="0">
                <a:solidFill>
                  <a:schemeClr val="tx1"/>
                </a:solidFill>
              </a:rPr>
              <a:t>, </a:t>
            </a:r>
            <a:r>
              <a:rPr lang="fr-FR" sz="1200" dirty="0" err="1" smtClean="0">
                <a:solidFill>
                  <a:schemeClr val="tx1"/>
                </a:solidFill>
              </a:rPr>
              <a:t>resource</a:t>
            </a:r>
            <a:r>
              <a:rPr lang="fr-FR" sz="1200" dirty="0" smtClean="0">
                <a:solidFill>
                  <a:schemeClr val="tx1"/>
                </a:solidFill>
              </a:rPr>
              <a:t> </a:t>
            </a:r>
            <a:r>
              <a:rPr lang="fr-FR" sz="1200" dirty="0">
                <a:solidFill>
                  <a:schemeClr val="tx1"/>
                </a:solidFill>
              </a:rPr>
              <a:t>management, and challenges,” IEEE </a:t>
            </a:r>
            <a:r>
              <a:rPr lang="fr-FR" sz="1200" dirty="0" smtClean="0">
                <a:solidFill>
                  <a:schemeClr val="tx1"/>
                </a:solidFill>
              </a:rPr>
              <a:t>Communications </a:t>
            </a:r>
            <a:r>
              <a:rPr lang="it-IT" sz="1200" dirty="0" smtClean="0">
                <a:solidFill>
                  <a:schemeClr val="tx1"/>
                </a:solidFill>
              </a:rPr>
              <a:t>Magazine</a:t>
            </a:r>
            <a:r>
              <a:rPr lang="it-IT" sz="1200" dirty="0">
                <a:solidFill>
                  <a:schemeClr val="tx1"/>
                </a:solidFill>
              </a:rPr>
              <a:t>, vol. </a:t>
            </a:r>
            <a:r>
              <a:rPr lang="it-IT" sz="1200" dirty="0">
                <a:solidFill>
                  <a:schemeClr val="tx1"/>
                </a:solidFill>
              </a:rPr>
              <a:t>55, no. 8, pp. </a:t>
            </a:r>
            <a:r>
              <a:rPr lang="it-IT" sz="1200" dirty="0">
                <a:solidFill>
                  <a:schemeClr val="tx1"/>
                </a:solidFill>
              </a:rPr>
              <a:t>138–145, 2017</a:t>
            </a:r>
            <a:r>
              <a:rPr lang="it-IT" sz="1200" dirty="0" smtClean="0">
                <a:solidFill>
                  <a:schemeClr val="tx1"/>
                </a:solidFill>
              </a:rPr>
              <a:t>. </a:t>
            </a:r>
            <a:endParaRPr lang="it-IT" sz="1200" dirty="0">
              <a:solidFill>
                <a:schemeClr val="tx1"/>
              </a:solidFill>
            </a:endParaRPr>
          </a:p>
          <a:p>
            <a:r>
              <a:rPr lang="en-US" sz="1200" dirty="0">
                <a:solidFill>
                  <a:schemeClr val="tx1"/>
                </a:solidFill>
              </a:rPr>
              <a:t>[23] R. </a:t>
            </a:r>
            <a:r>
              <a:rPr lang="en-US" sz="1200" dirty="0" err="1">
                <a:solidFill>
                  <a:schemeClr val="tx1"/>
                </a:solidFill>
              </a:rPr>
              <a:t>Trivisonno</a:t>
            </a:r>
            <a:r>
              <a:rPr lang="en-US" sz="1200" dirty="0">
                <a:solidFill>
                  <a:schemeClr val="tx1"/>
                </a:solidFill>
              </a:rPr>
              <a:t>, X. An, and Q. </a:t>
            </a:r>
            <a:r>
              <a:rPr lang="en-US" sz="1200" dirty="0">
                <a:solidFill>
                  <a:schemeClr val="tx1"/>
                </a:solidFill>
              </a:rPr>
              <a:t>Wei, “Network slicing for 5g systems: </a:t>
            </a:r>
            <a:r>
              <a:rPr lang="en-US" sz="1200" dirty="0" smtClean="0">
                <a:solidFill>
                  <a:schemeClr val="tx1"/>
                </a:solidFill>
              </a:rPr>
              <a:t>A review </a:t>
            </a:r>
            <a:r>
              <a:rPr lang="en-US" sz="1200" dirty="0">
                <a:solidFill>
                  <a:schemeClr val="tx1"/>
                </a:solidFill>
              </a:rPr>
              <a:t>from an architecture and standardization perspective,” in </a:t>
            </a:r>
            <a:r>
              <a:rPr lang="en-US" sz="1200" dirty="0" smtClean="0">
                <a:solidFill>
                  <a:schemeClr val="tx1"/>
                </a:solidFill>
              </a:rPr>
              <a:t>2017 IEEE </a:t>
            </a:r>
            <a:r>
              <a:rPr lang="en-US" sz="1200" dirty="0">
                <a:solidFill>
                  <a:schemeClr val="tx1"/>
                </a:solidFill>
              </a:rPr>
              <a:t>Conference on Standards for Communications and </a:t>
            </a:r>
            <a:r>
              <a:rPr lang="en-US" sz="1200" dirty="0" smtClean="0">
                <a:solidFill>
                  <a:schemeClr val="tx1"/>
                </a:solidFill>
              </a:rPr>
              <a:t>Networking </a:t>
            </a:r>
            <a:r>
              <a:rPr lang="fr-FR" sz="1200" dirty="0" smtClean="0">
                <a:solidFill>
                  <a:schemeClr val="tx1"/>
                </a:solidFill>
              </a:rPr>
              <a:t>(</a:t>
            </a:r>
            <a:r>
              <a:rPr lang="fr-FR" sz="1200" dirty="0">
                <a:solidFill>
                  <a:schemeClr val="tx1"/>
                </a:solidFill>
              </a:rPr>
              <a:t>CSCN), pp. </a:t>
            </a:r>
            <a:r>
              <a:rPr lang="fr-FR" sz="1200" dirty="0">
                <a:solidFill>
                  <a:schemeClr val="tx1"/>
                </a:solidFill>
              </a:rPr>
              <a:t>36–41, Sept 2017.</a:t>
            </a:r>
          </a:p>
          <a:p>
            <a:r>
              <a:rPr lang="pl-PL" sz="1200" dirty="0">
                <a:solidFill>
                  <a:schemeClr val="tx1"/>
                </a:solidFill>
              </a:rPr>
              <a:t>[24] Z. Kotulski, T. Nowak, M. Sepczuk, M. Tunia, R. Artych, K. </a:t>
            </a:r>
            <a:r>
              <a:rPr lang="pl-PL" sz="1200" dirty="0">
                <a:solidFill>
                  <a:schemeClr val="tx1"/>
                </a:solidFill>
              </a:rPr>
              <a:t>Bocianiak</a:t>
            </a:r>
            <a:r>
              <a:rPr lang="pl-PL" sz="1200" dirty="0" smtClean="0">
                <a:solidFill>
                  <a:schemeClr val="tx1"/>
                </a:solidFill>
              </a:rPr>
              <a:t>,</a:t>
            </a:r>
            <a:r>
              <a:rPr lang="fr-FR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smtClean="0">
                <a:solidFill>
                  <a:schemeClr val="tx1"/>
                </a:solidFill>
              </a:rPr>
              <a:t>T</a:t>
            </a:r>
            <a:r>
              <a:rPr lang="en-US" sz="1200" dirty="0">
                <a:solidFill>
                  <a:schemeClr val="tx1"/>
                </a:solidFill>
              </a:rPr>
              <a:t>. </a:t>
            </a:r>
            <a:r>
              <a:rPr lang="en-US" sz="1200" dirty="0" err="1">
                <a:solidFill>
                  <a:schemeClr val="tx1"/>
                </a:solidFill>
              </a:rPr>
              <a:t>Osko</a:t>
            </a:r>
            <a:r>
              <a:rPr lang="en-US" sz="1200" dirty="0">
                <a:solidFill>
                  <a:schemeClr val="tx1"/>
                </a:solidFill>
              </a:rPr>
              <a:t>, and J. P. </a:t>
            </a:r>
            <a:r>
              <a:rPr lang="en-US" sz="1200" dirty="0">
                <a:solidFill>
                  <a:schemeClr val="tx1"/>
                </a:solidFill>
              </a:rPr>
              <a:t>Wary, “On end-to-end approach for slice isolation </a:t>
            </a:r>
            <a:r>
              <a:rPr lang="en-US" sz="1200" dirty="0" smtClean="0">
                <a:solidFill>
                  <a:schemeClr val="tx1"/>
                </a:solidFill>
              </a:rPr>
              <a:t>in 5g </a:t>
            </a:r>
            <a:r>
              <a:rPr lang="en-US" sz="1200" dirty="0">
                <a:solidFill>
                  <a:schemeClr val="tx1"/>
                </a:solidFill>
              </a:rPr>
              <a:t>networks. fundamental challenges,” in 2017 Federated </a:t>
            </a:r>
            <a:r>
              <a:rPr lang="en-US" sz="1200" dirty="0" smtClean="0">
                <a:solidFill>
                  <a:schemeClr val="tx1"/>
                </a:solidFill>
              </a:rPr>
              <a:t>Conference on </a:t>
            </a:r>
            <a:r>
              <a:rPr lang="en-US" sz="1200" dirty="0">
                <a:solidFill>
                  <a:schemeClr val="tx1"/>
                </a:solidFill>
              </a:rPr>
              <a:t>Computer Science and Information Systems (</a:t>
            </a:r>
            <a:r>
              <a:rPr lang="en-US" sz="1200" dirty="0" err="1">
                <a:solidFill>
                  <a:schemeClr val="tx1"/>
                </a:solidFill>
              </a:rPr>
              <a:t>FedCSIS</a:t>
            </a:r>
            <a:r>
              <a:rPr lang="en-US" sz="1200" dirty="0">
                <a:solidFill>
                  <a:schemeClr val="tx1"/>
                </a:solidFill>
              </a:rPr>
              <a:t>), pp. </a:t>
            </a:r>
            <a:r>
              <a:rPr lang="en-US" sz="1200" dirty="0">
                <a:solidFill>
                  <a:schemeClr val="tx1"/>
                </a:solidFill>
              </a:rPr>
              <a:t>783–792</a:t>
            </a:r>
            <a:r>
              <a:rPr lang="en-US" sz="1200" dirty="0" smtClean="0">
                <a:solidFill>
                  <a:schemeClr val="tx1"/>
                </a:solidFill>
              </a:rPr>
              <a:t>, </a:t>
            </a:r>
            <a:r>
              <a:rPr lang="fr-FR" sz="1200" dirty="0" smtClean="0">
                <a:solidFill>
                  <a:schemeClr val="tx1"/>
                </a:solidFill>
              </a:rPr>
              <a:t>Sept </a:t>
            </a:r>
            <a:r>
              <a:rPr lang="fr-FR" sz="1200" dirty="0">
                <a:solidFill>
                  <a:schemeClr val="tx1"/>
                </a:solidFill>
              </a:rPr>
              <a:t>2017.</a:t>
            </a:r>
          </a:p>
          <a:p>
            <a:r>
              <a:rPr lang="fi-FI" sz="1200" dirty="0">
                <a:solidFill>
                  <a:schemeClr val="tx1"/>
                </a:solidFill>
              </a:rPr>
              <a:t>[25] J. Heinonen, P. Korja, T. Partti, H. Flinck, and P. </a:t>
            </a:r>
            <a:r>
              <a:rPr lang="fi-FI" sz="1200" dirty="0">
                <a:solidFill>
                  <a:schemeClr val="tx1"/>
                </a:solidFill>
              </a:rPr>
              <a:t>Pyhnen, “</a:t>
            </a:r>
            <a:r>
              <a:rPr lang="fi-FI" sz="1200" dirty="0" smtClean="0">
                <a:solidFill>
                  <a:schemeClr val="tx1"/>
                </a:solidFill>
              </a:rPr>
              <a:t>Mobility </a:t>
            </a:r>
            <a:r>
              <a:rPr lang="en-US" sz="1200" dirty="0" smtClean="0">
                <a:solidFill>
                  <a:schemeClr val="tx1"/>
                </a:solidFill>
              </a:rPr>
              <a:t>management </a:t>
            </a:r>
            <a:r>
              <a:rPr lang="en-US" sz="1200" dirty="0">
                <a:solidFill>
                  <a:schemeClr val="tx1"/>
                </a:solidFill>
              </a:rPr>
              <a:t>enhancements for 5g low latency services,” in 2016 </a:t>
            </a:r>
            <a:r>
              <a:rPr lang="en-US" sz="1200" dirty="0" smtClean="0">
                <a:solidFill>
                  <a:schemeClr val="tx1"/>
                </a:solidFill>
              </a:rPr>
              <a:t>IEEE International </a:t>
            </a:r>
            <a:r>
              <a:rPr lang="en-US" sz="1200" dirty="0">
                <a:solidFill>
                  <a:schemeClr val="tx1"/>
                </a:solidFill>
              </a:rPr>
              <a:t>Conference on Communications Workshops (ICC), pp. </a:t>
            </a:r>
            <a:r>
              <a:rPr lang="en-US" sz="1200" dirty="0" smtClean="0">
                <a:solidFill>
                  <a:schemeClr val="tx1"/>
                </a:solidFill>
              </a:rPr>
              <a:t>68–</a:t>
            </a:r>
            <a:r>
              <a:rPr lang="fr-FR" sz="1200" dirty="0" smtClean="0">
                <a:solidFill>
                  <a:schemeClr val="tx1"/>
                </a:solidFill>
              </a:rPr>
              <a:t>73</a:t>
            </a:r>
            <a:r>
              <a:rPr lang="fr-FR" sz="1200" dirty="0">
                <a:solidFill>
                  <a:schemeClr val="tx1"/>
                </a:solidFill>
              </a:rPr>
              <a:t>, May 2016</a:t>
            </a:r>
            <a:r>
              <a:rPr lang="fr-FR" sz="1200" dirty="0" smtClean="0">
                <a:solidFill>
                  <a:schemeClr val="tx1"/>
                </a:solidFill>
              </a:rPr>
              <a:t>.</a:t>
            </a:r>
            <a:endParaRPr lang="fr-FR" sz="1200" dirty="0">
              <a:solidFill>
                <a:schemeClr val="tx1"/>
              </a:solidFill>
            </a:endParaRPr>
          </a:p>
          <a:p>
            <a:r>
              <a:rPr lang="en-US" sz="1200" dirty="0">
                <a:solidFill>
                  <a:schemeClr val="tx1"/>
                </a:solidFill>
              </a:rPr>
              <a:t>[26] M. </a:t>
            </a:r>
            <a:r>
              <a:rPr lang="en-US" sz="1200" dirty="0" err="1">
                <a:solidFill>
                  <a:schemeClr val="tx1"/>
                </a:solidFill>
              </a:rPr>
              <a:t>Richart</a:t>
            </a:r>
            <a:r>
              <a:rPr lang="en-US" sz="1200" dirty="0">
                <a:solidFill>
                  <a:schemeClr val="tx1"/>
                </a:solidFill>
              </a:rPr>
              <a:t>, J. </a:t>
            </a:r>
            <a:r>
              <a:rPr lang="en-US" sz="1200" dirty="0" err="1">
                <a:solidFill>
                  <a:schemeClr val="tx1"/>
                </a:solidFill>
              </a:rPr>
              <a:t>Baliosian</a:t>
            </a:r>
            <a:r>
              <a:rPr lang="en-US" sz="1200" dirty="0">
                <a:solidFill>
                  <a:schemeClr val="tx1"/>
                </a:solidFill>
              </a:rPr>
              <a:t>, J. </a:t>
            </a:r>
            <a:r>
              <a:rPr lang="en-US" sz="1200" dirty="0" err="1">
                <a:solidFill>
                  <a:schemeClr val="tx1"/>
                </a:solidFill>
              </a:rPr>
              <a:t>Serrat</a:t>
            </a:r>
            <a:r>
              <a:rPr lang="en-US" sz="1200" dirty="0">
                <a:solidFill>
                  <a:schemeClr val="tx1"/>
                </a:solidFill>
              </a:rPr>
              <a:t>, and J. L. </a:t>
            </a:r>
            <a:r>
              <a:rPr lang="en-US" sz="1200" dirty="0" err="1">
                <a:solidFill>
                  <a:schemeClr val="tx1"/>
                </a:solidFill>
              </a:rPr>
              <a:t>Gorricho</a:t>
            </a:r>
            <a:r>
              <a:rPr lang="en-US" sz="1200" dirty="0">
                <a:solidFill>
                  <a:schemeClr val="tx1"/>
                </a:solidFill>
              </a:rPr>
              <a:t>, “Resource </a:t>
            </a:r>
            <a:r>
              <a:rPr lang="en-US" sz="1200" dirty="0" smtClean="0">
                <a:solidFill>
                  <a:schemeClr val="tx1"/>
                </a:solidFill>
              </a:rPr>
              <a:t>slicing in </a:t>
            </a:r>
            <a:r>
              <a:rPr lang="en-US" sz="1200" dirty="0">
                <a:solidFill>
                  <a:schemeClr val="tx1"/>
                </a:solidFill>
              </a:rPr>
              <a:t>virtual wireless networks: A survey,” IEEE Transactions on </a:t>
            </a:r>
            <a:r>
              <a:rPr lang="en-US" sz="1200" dirty="0" smtClean="0">
                <a:solidFill>
                  <a:schemeClr val="tx1"/>
                </a:solidFill>
              </a:rPr>
              <a:t>Network </a:t>
            </a:r>
            <a:r>
              <a:rPr lang="fr-FR" sz="1200" dirty="0" smtClean="0">
                <a:solidFill>
                  <a:schemeClr val="tx1"/>
                </a:solidFill>
              </a:rPr>
              <a:t>and </a:t>
            </a:r>
            <a:r>
              <a:rPr lang="fr-FR" sz="1200" dirty="0">
                <a:solidFill>
                  <a:schemeClr val="tx1"/>
                </a:solidFill>
              </a:rPr>
              <a:t>Service Management, vol. </a:t>
            </a:r>
            <a:r>
              <a:rPr lang="fr-FR" sz="1200" dirty="0">
                <a:solidFill>
                  <a:schemeClr val="tx1"/>
                </a:solidFill>
              </a:rPr>
              <a:t>13, pp. 462–476, Sept 2016.</a:t>
            </a:r>
            <a:endParaRPr lang="en-US" sz="1200" dirty="0">
              <a:solidFill>
                <a:schemeClr val="tx1"/>
              </a:solidFill>
            </a:endParaRPr>
          </a:p>
          <a:p>
            <a:endParaRPr lang="fr-FR" sz="1200" dirty="0">
              <a:solidFill>
                <a:schemeClr val="tx1"/>
              </a:solidFill>
            </a:endParaRPr>
          </a:p>
          <a:p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25" y="268288"/>
            <a:ext cx="8515350" cy="742950"/>
          </a:xfrm>
        </p:spPr>
        <p:txBody>
          <a:bodyPr/>
          <a:lstStyle/>
          <a:p>
            <a:r>
              <a:rPr lang="en-US" dirty="0" smtClean="0"/>
              <a:t>References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30691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4325" y="1203598"/>
            <a:ext cx="8650163" cy="3619723"/>
          </a:xfrm>
        </p:spPr>
        <p:txBody>
          <a:bodyPr/>
          <a:lstStyle/>
          <a:p>
            <a:r>
              <a:rPr lang="pt-BR" sz="1200" dirty="0" smtClean="0">
                <a:solidFill>
                  <a:schemeClr val="tx1"/>
                </a:solidFill>
              </a:rPr>
              <a:t>[</a:t>
            </a:r>
            <a:r>
              <a:rPr lang="pt-BR" sz="1200" dirty="0">
                <a:solidFill>
                  <a:schemeClr val="tx1"/>
                </a:solidFill>
              </a:rPr>
              <a:t>15] G. </a:t>
            </a:r>
            <a:r>
              <a:rPr lang="pt-BR" sz="1200" dirty="0">
                <a:solidFill>
                  <a:schemeClr val="tx1"/>
                </a:solidFill>
              </a:rPr>
              <a:t>Xilouris, E. Trouva, F. Lobillo, J. M. Soares, J. Carapinha, M. </a:t>
            </a:r>
            <a:r>
              <a:rPr lang="pt-BR" sz="1200" dirty="0">
                <a:solidFill>
                  <a:schemeClr val="tx1"/>
                </a:solidFill>
              </a:rPr>
              <a:t>J</a:t>
            </a:r>
            <a:r>
              <a:rPr lang="pt-BR" sz="1200" dirty="0" smtClean="0">
                <a:solidFill>
                  <a:schemeClr val="tx1"/>
                </a:solidFill>
              </a:rPr>
              <a:t>. </a:t>
            </a:r>
            <a:r>
              <a:rPr lang="fr-FR" sz="1200" dirty="0" smtClean="0">
                <a:solidFill>
                  <a:schemeClr val="tx1"/>
                </a:solidFill>
              </a:rPr>
              <a:t>McGrath</a:t>
            </a:r>
            <a:r>
              <a:rPr lang="fr-FR" sz="1200" dirty="0">
                <a:solidFill>
                  <a:schemeClr val="tx1"/>
                </a:solidFill>
              </a:rPr>
              <a:t>, G. </a:t>
            </a:r>
            <a:r>
              <a:rPr lang="fr-FR" sz="1200" dirty="0" err="1">
                <a:solidFill>
                  <a:schemeClr val="tx1"/>
                </a:solidFill>
              </a:rPr>
              <a:t>Gardikis</a:t>
            </a:r>
            <a:r>
              <a:rPr lang="fr-FR" sz="1200" dirty="0">
                <a:solidFill>
                  <a:schemeClr val="tx1"/>
                </a:solidFill>
              </a:rPr>
              <a:t>, P. </a:t>
            </a:r>
            <a:r>
              <a:rPr lang="fr-FR" sz="1200" dirty="0" err="1">
                <a:solidFill>
                  <a:schemeClr val="tx1"/>
                </a:solidFill>
              </a:rPr>
              <a:t>Paglierani</a:t>
            </a:r>
            <a:r>
              <a:rPr lang="fr-FR" sz="1200" dirty="0">
                <a:solidFill>
                  <a:schemeClr val="tx1"/>
                </a:solidFill>
              </a:rPr>
              <a:t>, E. </a:t>
            </a:r>
            <a:r>
              <a:rPr lang="fr-FR" sz="1200" dirty="0" err="1">
                <a:solidFill>
                  <a:schemeClr val="tx1"/>
                </a:solidFill>
              </a:rPr>
              <a:t>Pallis</a:t>
            </a:r>
            <a:r>
              <a:rPr lang="fr-FR" sz="1200" dirty="0">
                <a:solidFill>
                  <a:schemeClr val="tx1"/>
                </a:solidFill>
              </a:rPr>
              <a:t>, L</a:t>
            </a:r>
            <a:r>
              <a:rPr lang="fr-FR" sz="1200" dirty="0" smtClean="0">
                <a:solidFill>
                  <a:schemeClr val="tx1"/>
                </a:solidFill>
              </a:rPr>
              <a:t>.</a:t>
            </a:r>
          </a:p>
          <a:p>
            <a:r>
              <a:rPr lang="en-US" sz="1200" dirty="0">
                <a:solidFill>
                  <a:schemeClr val="tx1"/>
                </a:solidFill>
              </a:rPr>
              <a:t>[27] ETSI NFV ISG, Network Functions </a:t>
            </a:r>
            <a:r>
              <a:rPr lang="en-US" sz="1200" dirty="0" err="1">
                <a:solidFill>
                  <a:schemeClr val="tx1"/>
                </a:solidFill>
              </a:rPr>
              <a:t>Virtualisation</a:t>
            </a:r>
            <a:r>
              <a:rPr lang="en-US" sz="1200" dirty="0">
                <a:solidFill>
                  <a:schemeClr val="tx1"/>
                </a:solidFill>
              </a:rPr>
              <a:t> (NFV); </a:t>
            </a:r>
            <a:r>
              <a:rPr lang="en-US" sz="1200" dirty="0" smtClean="0">
                <a:solidFill>
                  <a:schemeClr val="tx1"/>
                </a:solidFill>
              </a:rPr>
              <a:t>Management and </a:t>
            </a:r>
            <a:r>
              <a:rPr lang="en-US" sz="1200" dirty="0">
                <a:solidFill>
                  <a:schemeClr val="tx1"/>
                </a:solidFill>
              </a:rPr>
              <a:t>Orchestration. </a:t>
            </a:r>
            <a:r>
              <a:rPr lang="en-US" sz="1200" dirty="0">
                <a:solidFill>
                  <a:schemeClr val="tx1"/>
                </a:solidFill>
              </a:rPr>
              <a:t>ETSI GS NFV-MAN 001 V1.1.1.</a:t>
            </a:r>
          </a:p>
          <a:p>
            <a:r>
              <a:rPr lang="fr-FR" sz="1200" dirty="0">
                <a:solidFill>
                  <a:schemeClr val="tx1"/>
                </a:solidFill>
              </a:rPr>
              <a:t>http://www.etsi.org/technologies-clusters/technologies/nfv, </a:t>
            </a:r>
            <a:r>
              <a:rPr lang="fr-FR" sz="1200" dirty="0" err="1">
                <a:solidFill>
                  <a:schemeClr val="tx1"/>
                </a:solidFill>
              </a:rPr>
              <a:t>Dec</a:t>
            </a:r>
            <a:r>
              <a:rPr lang="fr-FR" sz="1200" dirty="0">
                <a:solidFill>
                  <a:schemeClr val="tx1"/>
                </a:solidFill>
              </a:rPr>
              <a:t> 2014</a:t>
            </a:r>
            <a:r>
              <a:rPr lang="fr-FR" sz="1200" dirty="0" smtClean="0">
                <a:solidFill>
                  <a:schemeClr val="tx1"/>
                </a:solidFill>
              </a:rPr>
              <a:t>. </a:t>
            </a:r>
          </a:p>
          <a:p>
            <a:r>
              <a:rPr lang="fr-FR" sz="1200" dirty="0" smtClean="0">
                <a:solidFill>
                  <a:schemeClr val="tx1"/>
                </a:solidFill>
              </a:rPr>
              <a:t>[</a:t>
            </a:r>
            <a:r>
              <a:rPr lang="fr-FR" sz="1200" dirty="0">
                <a:solidFill>
                  <a:schemeClr val="tx1"/>
                </a:solidFill>
              </a:rPr>
              <a:t>28] T-NOVA Project. </a:t>
            </a:r>
            <a:r>
              <a:rPr lang="fr-FR" sz="1200" dirty="0" err="1">
                <a:solidFill>
                  <a:schemeClr val="tx1"/>
                </a:solidFill>
              </a:rPr>
              <a:t>TeNOR</a:t>
            </a:r>
            <a:r>
              <a:rPr lang="fr-FR" sz="1200" dirty="0">
                <a:solidFill>
                  <a:schemeClr val="tx1"/>
                </a:solidFill>
              </a:rPr>
              <a:t> NFV </a:t>
            </a:r>
            <a:r>
              <a:rPr lang="fr-FR" sz="1200" dirty="0" err="1">
                <a:solidFill>
                  <a:schemeClr val="tx1"/>
                </a:solidFill>
              </a:rPr>
              <a:t>Orchestrator</a:t>
            </a:r>
            <a:r>
              <a:rPr lang="fr-FR" sz="1200" dirty="0">
                <a:solidFill>
                  <a:schemeClr val="tx1"/>
                </a:solidFill>
              </a:rPr>
              <a:t>. [Online] </a:t>
            </a:r>
            <a:r>
              <a:rPr lang="fr-FR" sz="1200" dirty="0" err="1">
                <a:solidFill>
                  <a:schemeClr val="tx1"/>
                </a:solidFill>
              </a:rPr>
              <a:t>Available</a:t>
            </a:r>
            <a:r>
              <a:rPr lang="fr-FR" sz="1200" dirty="0">
                <a:solidFill>
                  <a:schemeClr val="tx1"/>
                </a:solidFill>
              </a:rPr>
              <a:t> on</a:t>
            </a:r>
            <a:r>
              <a:rPr lang="fr-FR" sz="1200" dirty="0" smtClean="0">
                <a:solidFill>
                  <a:schemeClr val="tx1"/>
                </a:solidFill>
              </a:rPr>
              <a:t>: http</a:t>
            </a:r>
            <a:r>
              <a:rPr lang="fr-FR" sz="1200" dirty="0">
                <a:solidFill>
                  <a:schemeClr val="tx1"/>
                </a:solidFill>
              </a:rPr>
              <a:t>://www.t-nova.eu/open-source/.</a:t>
            </a:r>
          </a:p>
          <a:p>
            <a:r>
              <a:rPr lang="en-US" sz="1200" dirty="0">
                <a:solidFill>
                  <a:schemeClr val="tx1"/>
                </a:solidFill>
              </a:rPr>
              <a:t>[29] Linux Foundation. Open Platform for NFV (OPNFV). </a:t>
            </a:r>
            <a:r>
              <a:rPr lang="en-US" sz="1200" dirty="0">
                <a:solidFill>
                  <a:schemeClr val="tx1"/>
                </a:solidFill>
              </a:rPr>
              <a:t>[Online] </a:t>
            </a:r>
            <a:r>
              <a:rPr lang="en-US" sz="1200" dirty="0" smtClean="0">
                <a:solidFill>
                  <a:schemeClr val="tx1"/>
                </a:solidFill>
              </a:rPr>
              <a:t>Available </a:t>
            </a:r>
            <a:r>
              <a:rPr lang="fr-FR" sz="1200" dirty="0" smtClean="0">
                <a:solidFill>
                  <a:schemeClr val="tx1"/>
                </a:solidFill>
              </a:rPr>
              <a:t>on</a:t>
            </a:r>
            <a:r>
              <a:rPr lang="fr-FR" sz="1200" dirty="0">
                <a:solidFill>
                  <a:schemeClr val="tx1"/>
                </a:solidFill>
              </a:rPr>
              <a:t>: https://www.opnfv.org/.</a:t>
            </a:r>
          </a:p>
          <a:p>
            <a:r>
              <a:rPr lang="en-US" sz="1200" dirty="0">
                <a:solidFill>
                  <a:schemeClr val="tx1"/>
                </a:solidFill>
              </a:rPr>
              <a:t>[30] ETSI NFV ISG. </a:t>
            </a:r>
            <a:r>
              <a:rPr lang="en-US" sz="1200" dirty="0">
                <a:solidFill>
                  <a:schemeClr val="tx1"/>
                </a:solidFill>
              </a:rPr>
              <a:t>Open Source Management And Orchestration (</a:t>
            </a:r>
            <a:r>
              <a:rPr lang="en-US" sz="1200" dirty="0" smtClean="0">
                <a:solidFill>
                  <a:schemeClr val="tx1"/>
                </a:solidFill>
              </a:rPr>
              <a:t>OS</a:t>
            </a:r>
            <a:r>
              <a:rPr lang="fr-FR" sz="1200" dirty="0" smtClean="0">
                <a:solidFill>
                  <a:schemeClr val="tx1"/>
                </a:solidFill>
              </a:rPr>
              <a:t>MANO</a:t>
            </a:r>
            <a:r>
              <a:rPr lang="fr-FR" sz="1200" dirty="0">
                <a:solidFill>
                  <a:schemeClr val="tx1"/>
                </a:solidFill>
              </a:rPr>
              <a:t>). </a:t>
            </a:r>
            <a:r>
              <a:rPr lang="fr-FR" sz="1200" dirty="0">
                <a:solidFill>
                  <a:schemeClr val="tx1"/>
                </a:solidFill>
              </a:rPr>
              <a:t>[Online] </a:t>
            </a:r>
            <a:r>
              <a:rPr lang="fr-FR" sz="1200" dirty="0" err="1">
                <a:solidFill>
                  <a:schemeClr val="tx1"/>
                </a:solidFill>
              </a:rPr>
              <a:t>Available</a:t>
            </a:r>
            <a:r>
              <a:rPr lang="fr-FR" sz="1200" dirty="0">
                <a:solidFill>
                  <a:schemeClr val="tx1"/>
                </a:solidFill>
              </a:rPr>
              <a:t> on: https://osm.etsi.org/.</a:t>
            </a:r>
          </a:p>
          <a:p>
            <a:r>
              <a:rPr lang="en-US" sz="1200" dirty="0">
                <a:solidFill>
                  <a:schemeClr val="tx1"/>
                </a:solidFill>
              </a:rPr>
              <a:t>[31] Open Baton, NFV-MANO compliant framework. </a:t>
            </a:r>
            <a:r>
              <a:rPr lang="en-US" sz="1200" dirty="0">
                <a:solidFill>
                  <a:schemeClr val="tx1"/>
                </a:solidFill>
              </a:rPr>
              <a:t>[Online] Available on</a:t>
            </a:r>
            <a:r>
              <a:rPr lang="en-US" sz="1200" dirty="0" smtClean="0">
                <a:solidFill>
                  <a:schemeClr val="tx1"/>
                </a:solidFill>
              </a:rPr>
              <a:t>: </a:t>
            </a:r>
            <a:r>
              <a:rPr lang="fr-FR" sz="1200" dirty="0" smtClean="0">
                <a:solidFill>
                  <a:schemeClr val="tx1"/>
                </a:solidFill>
              </a:rPr>
              <a:t>https</a:t>
            </a:r>
            <a:r>
              <a:rPr lang="fr-FR" sz="1200" dirty="0">
                <a:solidFill>
                  <a:schemeClr val="tx1"/>
                </a:solidFill>
              </a:rPr>
              <a:t>://openbaton.github.io/.</a:t>
            </a:r>
          </a:p>
          <a:p>
            <a:r>
              <a:rPr lang="en-US" sz="1200" dirty="0">
                <a:solidFill>
                  <a:schemeClr val="tx1"/>
                </a:solidFill>
              </a:rPr>
              <a:t>[32] Open Networking Automation Platform (ONAP) project. </a:t>
            </a:r>
            <a:r>
              <a:rPr lang="en-US" sz="1200" dirty="0">
                <a:solidFill>
                  <a:schemeClr val="tx1"/>
                </a:solidFill>
              </a:rPr>
              <a:t>[Online] </a:t>
            </a:r>
            <a:r>
              <a:rPr lang="en-US" sz="1200" dirty="0" smtClean="0">
                <a:solidFill>
                  <a:schemeClr val="tx1"/>
                </a:solidFill>
              </a:rPr>
              <a:t>Available </a:t>
            </a:r>
            <a:r>
              <a:rPr lang="fr-FR" sz="1200" dirty="0" smtClean="0">
                <a:solidFill>
                  <a:schemeClr val="tx1"/>
                </a:solidFill>
              </a:rPr>
              <a:t>on</a:t>
            </a:r>
            <a:r>
              <a:rPr lang="fr-FR" sz="1200" dirty="0">
                <a:solidFill>
                  <a:schemeClr val="tx1"/>
                </a:solidFill>
              </a:rPr>
              <a:t>: https://www.onap.org/.</a:t>
            </a:r>
          </a:p>
          <a:p>
            <a:r>
              <a:rPr lang="it-IT" sz="1200" dirty="0">
                <a:solidFill>
                  <a:schemeClr val="tx1"/>
                </a:solidFill>
              </a:rPr>
              <a:t>[33] A. Francescon, G. Baggio, R. Fedrizzi, E. Orsini, and R. </a:t>
            </a:r>
            <a:r>
              <a:rPr lang="it-IT" sz="1200" dirty="0">
                <a:solidFill>
                  <a:schemeClr val="tx1"/>
                </a:solidFill>
              </a:rPr>
              <a:t>Riggio, “Xmano</a:t>
            </a:r>
            <a:r>
              <a:rPr lang="it-IT" sz="1200" dirty="0" smtClean="0">
                <a:solidFill>
                  <a:schemeClr val="tx1"/>
                </a:solidFill>
              </a:rPr>
              <a:t>: </a:t>
            </a:r>
            <a:r>
              <a:rPr lang="en-US" sz="1200" dirty="0" smtClean="0">
                <a:solidFill>
                  <a:schemeClr val="tx1"/>
                </a:solidFill>
              </a:rPr>
              <a:t>An </a:t>
            </a:r>
            <a:r>
              <a:rPr lang="en-US" sz="1200" dirty="0">
                <a:solidFill>
                  <a:schemeClr val="tx1"/>
                </a:solidFill>
              </a:rPr>
              <a:t>open-source platform for cross domain management </a:t>
            </a:r>
            <a:r>
              <a:rPr lang="en-US" sz="1200" dirty="0" smtClean="0">
                <a:solidFill>
                  <a:schemeClr val="tx1"/>
                </a:solidFill>
              </a:rPr>
              <a:t>and orchestration</a:t>
            </a:r>
            <a:r>
              <a:rPr lang="en-US" sz="1200" dirty="0">
                <a:solidFill>
                  <a:schemeClr val="tx1"/>
                </a:solidFill>
              </a:rPr>
              <a:t>,” in 2017 IEEE Conference on Network </a:t>
            </a:r>
            <a:r>
              <a:rPr lang="en-US" sz="1200" dirty="0" err="1" smtClean="0">
                <a:solidFill>
                  <a:schemeClr val="tx1"/>
                </a:solidFill>
              </a:rPr>
              <a:t>Softwarization</a:t>
            </a:r>
            <a:r>
              <a:rPr lang="en-US" sz="1200" dirty="0" smtClean="0">
                <a:solidFill>
                  <a:schemeClr val="tx1"/>
                </a:solidFill>
              </a:rPr>
              <a:t> (</a:t>
            </a:r>
            <a:r>
              <a:rPr lang="en-US" sz="1200" dirty="0" err="1">
                <a:solidFill>
                  <a:schemeClr val="tx1"/>
                </a:solidFill>
              </a:rPr>
              <a:t>NetSoft</a:t>
            </a:r>
            <a:r>
              <a:rPr lang="en-US" sz="1200" dirty="0">
                <a:solidFill>
                  <a:schemeClr val="tx1"/>
                </a:solidFill>
              </a:rPr>
              <a:t>), pp. 1–6, July 2017.</a:t>
            </a:r>
          </a:p>
          <a:p>
            <a:r>
              <a:rPr lang="en-US" sz="1200" dirty="0">
                <a:solidFill>
                  <a:schemeClr val="tx1"/>
                </a:solidFill>
              </a:rPr>
              <a:t>[34] </a:t>
            </a:r>
            <a:r>
              <a:rPr lang="en-US" sz="1200" dirty="0" err="1">
                <a:solidFill>
                  <a:schemeClr val="tx1"/>
                </a:solidFill>
              </a:rPr>
              <a:t>Ciena</a:t>
            </a:r>
            <a:r>
              <a:rPr lang="en-US" sz="1200" dirty="0">
                <a:solidFill>
                  <a:schemeClr val="tx1"/>
                </a:solidFill>
              </a:rPr>
              <a:t>, </a:t>
            </a:r>
            <a:r>
              <a:rPr lang="en-US" sz="1200" dirty="0" err="1">
                <a:solidFill>
                  <a:schemeClr val="tx1"/>
                </a:solidFill>
              </a:rPr>
              <a:t>Blueplanet</a:t>
            </a:r>
            <a:r>
              <a:rPr lang="en-US" sz="1200" dirty="0">
                <a:solidFill>
                  <a:schemeClr val="tx1"/>
                </a:solidFill>
              </a:rPr>
              <a:t>. Multi-domain service orchestration. </a:t>
            </a:r>
            <a:r>
              <a:rPr lang="en-US" sz="1200" dirty="0">
                <a:solidFill>
                  <a:schemeClr val="tx1"/>
                </a:solidFill>
              </a:rPr>
              <a:t>[Online</a:t>
            </a:r>
            <a:r>
              <a:rPr lang="en-US" sz="1200" dirty="0" smtClean="0">
                <a:solidFill>
                  <a:schemeClr val="tx1"/>
                </a:solidFill>
              </a:rPr>
              <a:t>] </a:t>
            </a:r>
            <a:r>
              <a:rPr lang="fr-FR" sz="1200" dirty="0" err="1" smtClean="0">
                <a:solidFill>
                  <a:schemeClr val="tx1"/>
                </a:solidFill>
              </a:rPr>
              <a:t>Available</a:t>
            </a:r>
            <a:r>
              <a:rPr lang="fr-FR" sz="1200" dirty="0" smtClean="0">
                <a:solidFill>
                  <a:schemeClr val="tx1"/>
                </a:solidFill>
              </a:rPr>
              <a:t> on:/</a:t>
            </a:r>
            <a:r>
              <a:rPr lang="fr-FR" sz="1200" dirty="0">
                <a:solidFill>
                  <a:schemeClr val="tx1"/>
                </a:solidFill>
              </a:rPr>
              <a:t>http://</a:t>
            </a:r>
            <a:r>
              <a:rPr lang="fr-FR" sz="1200" dirty="0" smtClean="0">
                <a:solidFill>
                  <a:schemeClr val="tx1"/>
                </a:solidFill>
              </a:rPr>
              <a:t>www.blueplanet.com/products/multi-domainservice-orchestration.html</a:t>
            </a:r>
            <a:r>
              <a:rPr lang="fr-FR" sz="1200" dirty="0">
                <a:solidFill>
                  <a:schemeClr val="tx1"/>
                </a:solidFill>
              </a:rPr>
              <a:t>.</a:t>
            </a:r>
          </a:p>
          <a:p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25" y="268288"/>
            <a:ext cx="8515350" cy="742950"/>
          </a:xfrm>
        </p:spPr>
        <p:txBody>
          <a:bodyPr/>
          <a:lstStyle/>
          <a:p>
            <a:r>
              <a:rPr lang="en-US" dirty="0" smtClean="0"/>
              <a:t>References</a:t>
            </a:r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39552" y="4599821"/>
            <a:ext cx="936104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7589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9531" y="3136008"/>
            <a:ext cx="8280920" cy="1523974"/>
          </a:xfrm>
        </p:spPr>
        <p:txBody>
          <a:bodyPr/>
          <a:lstStyle/>
          <a:p>
            <a:pPr algn="just"/>
            <a:r>
              <a:rPr lang="en-US" dirty="0">
                <a:solidFill>
                  <a:schemeClr val="tx1"/>
                </a:solidFill>
              </a:rPr>
              <a:t>The aim is to show that the X-MANO is able to deploy network services with a negligible overhead and without imposing limitations on the underlying domains. </a:t>
            </a:r>
          </a:p>
          <a:p>
            <a:pPr algn="just"/>
            <a:r>
              <a:rPr lang="en-US" dirty="0" smtClean="0">
                <a:solidFill>
                  <a:schemeClr val="tx1"/>
                </a:solidFill>
              </a:rPr>
              <a:t>The </a:t>
            </a:r>
            <a:r>
              <a:rPr lang="en-US" dirty="0">
                <a:solidFill>
                  <a:schemeClr val="tx1"/>
                </a:solidFill>
              </a:rPr>
              <a:t>X-MANO architecture. A federation manager (</a:t>
            </a:r>
            <a:r>
              <a:rPr lang="en-US" dirty="0" err="1">
                <a:solidFill>
                  <a:schemeClr val="tx1"/>
                </a:solidFill>
              </a:rPr>
              <a:t>fm</a:t>
            </a:r>
            <a:r>
              <a:rPr lang="en-US" dirty="0">
                <a:solidFill>
                  <a:schemeClr val="tx1"/>
                </a:solidFill>
              </a:rPr>
              <a:t>) is interfaced with one or more federation agents (fa). The user interacts with the FM trough a web dashboard. Each domain is locally managed by its local domain orchestrator/manager (</a:t>
            </a:r>
            <a:r>
              <a:rPr lang="en-US" dirty="0" err="1">
                <a:solidFill>
                  <a:schemeClr val="tx1"/>
                </a:solidFill>
              </a:rPr>
              <a:t>dom</a:t>
            </a:r>
            <a:r>
              <a:rPr lang="en-US" dirty="0">
                <a:solidFill>
                  <a:schemeClr val="tx1"/>
                </a:solidFill>
              </a:rPr>
              <a:t>). </a:t>
            </a:r>
            <a:endParaRPr lang="en-US" dirty="0" smtClean="0">
              <a:solidFill>
                <a:schemeClr val="tx1"/>
              </a:solidFill>
            </a:endParaRPr>
          </a:p>
          <a:p>
            <a:pPr algn="just"/>
            <a:r>
              <a:rPr lang="en-US" dirty="0" smtClean="0">
                <a:solidFill>
                  <a:schemeClr val="tx1"/>
                </a:solidFill>
              </a:rPr>
              <a:t>A </a:t>
            </a:r>
            <a:r>
              <a:rPr lang="en-US" dirty="0">
                <a:solidFill>
                  <a:schemeClr val="tx1"/>
                </a:solidFill>
              </a:rPr>
              <a:t>cross-domain link is created between the two domains using </a:t>
            </a:r>
            <a:r>
              <a:rPr lang="en-US" dirty="0" err="1">
                <a:solidFill>
                  <a:schemeClr val="tx1"/>
                </a:solidFill>
              </a:rPr>
              <a:t>openvpn</a:t>
            </a:r>
            <a:r>
              <a:rPr lang="en-US" dirty="0">
                <a:solidFill>
                  <a:schemeClr val="tx1"/>
                </a:solidFill>
              </a:rPr>
              <a:t>. </a:t>
            </a:r>
            <a:r>
              <a:rPr lang="en-US" dirty="0" err="1">
                <a:solidFill>
                  <a:schemeClr val="tx1"/>
                </a:solidFill>
              </a:rPr>
              <a:t>Zabbix</a:t>
            </a:r>
            <a:r>
              <a:rPr lang="en-US" dirty="0">
                <a:solidFill>
                  <a:schemeClr val="tx1"/>
                </a:solidFill>
              </a:rPr>
              <a:t> is used to monitor each domain. Each instantiated VNF can be accessed by the FA to trigger actions (i.e., local scripts).</a:t>
            </a:r>
          </a:p>
          <a:p>
            <a:pPr algn="just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Espace réservé du pied de page 3"/>
          <p:cNvSpPr txBox="1">
            <a:spLocks/>
          </p:cNvSpPr>
          <p:nvPr/>
        </p:nvSpPr>
        <p:spPr>
          <a:xfrm>
            <a:off x="925516" y="4655548"/>
            <a:ext cx="5972175" cy="346472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Helvetica 45 Light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Helvetica 45 Light" pitchFamily="34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Helvetica 45 Light" pitchFamily="34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Helvetica 45 Light" pitchFamily="34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Helvetica 45 Light" pitchFamily="34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Helvetica 45 Light" pitchFamily="34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Helvetica 45 Light" pitchFamily="34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Helvetica 45 Light" pitchFamily="34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Helvetica 45 Light" pitchFamily="34" charset="0"/>
                <a:ea typeface="+mn-ea"/>
                <a:cs typeface="+mn-cs"/>
              </a:defRPr>
            </a:lvl9pPr>
          </a:lstStyle>
          <a:p>
            <a:pPr eaLnBrk="1" hangingPunct="1"/>
            <a:endParaRPr lang="en-US" altLang="en-US" sz="1000" dirty="0">
              <a:solidFill>
                <a:srgbClr val="000000"/>
              </a:solidFill>
              <a:latin typeface="Helvetica 55 Roman" pitchFamily="34" charset="0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843558"/>
            <a:ext cx="4029157" cy="20634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539552" y="4599821"/>
            <a:ext cx="936104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314325" y="267494"/>
            <a:ext cx="8515350" cy="743744"/>
          </a:xfrm>
        </p:spPr>
        <p:txBody>
          <a:bodyPr/>
          <a:lstStyle/>
          <a:p>
            <a:r>
              <a:rPr lang="fr-FR" sz="2400" dirty="0" smtClean="0"/>
              <a:t>Multi-</a:t>
            </a:r>
            <a:r>
              <a:rPr lang="fr-FR" sz="2400" dirty="0" err="1" smtClean="0"/>
              <a:t>domain</a:t>
            </a:r>
            <a:r>
              <a:rPr lang="fr-FR" sz="2400" dirty="0" smtClean="0"/>
              <a:t> Orchestration: X-</a:t>
            </a:r>
            <a:r>
              <a:rPr lang="fr-FR" sz="2400" dirty="0" smtClean="0"/>
              <a:t>MANO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48957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25" y="268288"/>
            <a:ext cx="8515350" cy="742950"/>
          </a:xfrm>
        </p:spPr>
        <p:txBody>
          <a:bodyPr/>
          <a:lstStyle/>
          <a:p>
            <a:r>
              <a:rPr lang="fr-FR" sz="2800" dirty="0" smtClean="0"/>
              <a:t>Cross-</a:t>
            </a:r>
            <a:r>
              <a:rPr lang="fr-FR" sz="2800" dirty="0" err="1" smtClean="0"/>
              <a:t>domain</a:t>
            </a:r>
            <a:r>
              <a:rPr lang="fr-FR" sz="2800" dirty="0" smtClean="0"/>
              <a:t> </a:t>
            </a:r>
            <a:r>
              <a:rPr lang="fr-FR" sz="2800" dirty="0"/>
              <a:t>management in IBN</a:t>
            </a:r>
            <a:endParaRPr lang="fr-FR" sz="28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203598"/>
            <a:ext cx="6125994" cy="3645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611560" y="4371950"/>
            <a:ext cx="1008112" cy="720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3865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539552" y="4599821"/>
            <a:ext cx="936104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Ellipse 4"/>
          <p:cNvSpPr/>
          <p:nvPr/>
        </p:nvSpPr>
        <p:spPr>
          <a:xfrm>
            <a:off x="3112744" y="2427734"/>
            <a:ext cx="2664201" cy="2502567"/>
          </a:xfrm>
          <a:prstGeom prst="ellipse">
            <a:avLst/>
          </a:prstGeom>
          <a:solidFill>
            <a:schemeClr val="accent2">
              <a:alpha val="56000"/>
            </a:schemeClr>
          </a:solidFill>
          <a:ln w="25400" cap="flat" cmpd="sng" algn="ctr">
            <a:noFill/>
            <a:prstDash val="solid"/>
          </a:ln>
          <a:effectLst/>
          <a:scene3d>
            <a:camera prst="obliqueTopRight"/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 45 Light"/>
              <a:ea typeface="+mn-ea"/>
              <a:cs typeface="+mn-cs"/>
            </a:endParaRPr>
          </a:p>
        </p:txBody>
      </p:sp>
      <p:sp>
        <p:nvSpPr>
          <p:cNvPr id="6" name="Ellipse 5"/>
          <p:cNvSpPr/>
          <p:nvPr/>
        </p:nvSpPr>
        <p:spPr>
          <a:xfrm>
            <a:off x="3112649" y="1063278"/>
            <a:ext cx="2653633" cy="2473691"/>
          </a:xfrm>
          <a:prstGeom prst="ellipse">
            <a:avLst/>
          </a:prstGeom>
          <a:solidFill>
            <a:schemeClr val="accent4">
              <a:alpha val="63000"/>
            </a:schemeClr>
          </a:solidFill>
          <a:ln w="25400" cap="flat" cmpd="sng" algn="ctr">
            <a:noFill/>
            <a:prstDash val="solid"/>
          </a:ln>
          <a:effectLst/>
          <a:scene3d>
            <a:camera prst="obliqueTopRight"/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 45 Light"/>
              <a:ea typeface="+mn-ea"/>
              <a:cs typeface="+mn-cs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45 Light"/>
                <a:ea typeface="+mn-ea"/>
                <a:cs typeface="+mn-cs"/>
              </a:rPr>
              <a:t>  </a:t>
            </a: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45 Light"/>
                <a:ea typeface="+mn-ea"/>
                <a:cs typeface="+mn-cs"/>
              </a:rPr>
              <a:t>  </a:t>
            </a:r>
          </a:p>
        </p:txBody>
      </p:sp>
      <p:sp>
        <p:nvSpPr>
          <p:cNvPr id="7" name="Ellipse 6"/>
          <p:cNvSpPr/>
          <p:nvPr/>
        </p:nvSpPr>
        <p:spPr>
          <a:xfrm>
            <a:off x="4984857" y="1056732"/>
            <a:ext cx="2611479" cy="2451122"/>
          </a:xfrm>
          <a:prstGeom prst="ellipse">
            <a:avLst/>
          </a:prstGeom>
          <a:solidFill>
            <a:schemeClr val="accent6">
              <a:alpha val="66000"/>
            </a:schemeClr>
          </a:solidFill>
          <a:ln w="25400" cap="flat" cmpd="sng" algn="ctr">
            <a:noFill/>
            <a:prstDash val="solid"/>
          </a:ln>
          <a:effectLst/>
          <a:scene3d>
            <a:camera prst="obliqueTopRight"/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 45 Light"/>
              <a:ea typeface="+mn-ea"/>
              <a:cs typeface="+mn-cs"/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5328464" y="3567841"/>
            <a:ext cx="20049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1600" dirty="0" smtClean="0">
                <a:solidFill>
                  <a:srgbClr val="000000"/>
                </a:solidFill>
                <a:latin typeface="Helvetica 45 Light" pitchFamily="34" charset="0"/>
                <a:ea typeface="+mn-ea"/>
              </a:rPr>
              <a:t>Service Delivery and Network </a:t>
            </a:r>
            <a:r>
              <a:rPr lang="en-US" sz="1600" dirty="0" smtClean="0">
                <a:solidFill>
                  <a:srgbClr val="000000"/>
                </a:solidFill>
                <a:latin typeface="Helvetica 45 Light" pitchFamily="34" charset="0"/>
                <a:ea typeface="+mn-ea"/>
              </a:rPr>
              <a:t>Slicing</a:t>
            </a:r>
            <a:endParaRPr lang="en-US" sz="1600" dirty="0">
              <a:solidFill>
                <a:srgbClr val="000000"/>
              </a:solidFill>
              <a:latin typeface="Helvetica 45 Light" pitchFamily="34" charset="0"/>
              <a:ea typeface="+mn-ea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67825" y="2316540"/>
            <a:ext cx="284380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6213" indent="-176213" defTabSz="914400">
              <a:buFontTx/>
              <a:buChar char="-"/>
            </a:pPr>
            <a:r>
              <a:rPr lang="fr-FR" sz="1600" dirty="0" smtClean="0">
                <a:solidFill>
                  <a:srgbClr val="FF6600"/>
                </a:solidFill>
                <a:latin typeface="Helvetica 55 Roman" panose="020B0604020202020204" pitchFamily="34" charset="0"/>
                <a:ea typeface="+mn-ea"/>
              </a:rPr>
              <a:t>Resource </a:t>
            </a:r>
            <a:r>
              <a:rPr lang="fr-FR" sz="1600" dirty="0" err="1" smtClean="0">
                <a:solidFill>
                  <a:srgbClr val="FF6600"/>
                </a:solidFill>
                <a:latin typeface="Helvetica 55 Roman" panose="020B0604020202020204" pitchFamily="34" charset="0"/>
                <a:ea typeface="+mn-ea"/>
              </a:rPr>
              <a:t>federation</a:t>
            </a:r>
            <a:r>
              <a:rPr lang="fr-FR" sz="1600" dirty="0" smtClean="0">
                <a:solidFill>
                  <a:srgbClr val="FF6600"/>
                </a:solidFill>
                <a:latin typeface="Helvetica 55 Roman" panose="020B0604020202020204" pitchFamily="34" charset="0"/>
                <a:ea typeface="+mn-ea"/>
              </a:rPr>
              <a:t> </a:t>
            </a:r>
            <a:r>
              <a:rPr lang="fr-FR" sz="1600" dirty="0" err="1" smtClean="0">
                <a:solidFill>
                  <a:srgbClr val="FF6600"/>
                </a:solidFill>
                <a:latin typeface="Helvetica 55 Roman" panose="020B0604020202020204" pitchFamily="34" charset="0"/>
                <a:ea typeface="+mn-ea"/>
              </a:rPr>
              <a:t>based</a:t>
            </a:r>
            <a:r>
              <a:rPr lang="fr-FR" sz="1600" dirty="0" smtClean="0">
                <a:solidFill>
                  <a:srgbClr val="FF6600"/>
                </a:solidFill>
                <a:latin typeface="Helvetica 55 Roman" panose="020B0604020202020204" pitchFamily="34" charset="0"/>
                <a:ea typeface="+mn-ea"/>
              </a:rPr>
              <a:t> on </a:t>
            </a:r>
            <a:r>
              <a:rPr lang="fr-FR" sz="1600" dirty="0" err="1" smtClean="0">
                <a:solidFill>
                  <a:srgbClr val="FF6600"/>
                </a:solidFill>
                <a:latin typeface="Helvetica 55 Roman" panose="020B0604020202020204" pitchFamily="34" charset="0"/>
                <a:ea typeface="+mn-ea"/>
              </a:rPr>
              <a:t>exposure</a:t>
            </a:r>
            <a:r>
              <a:rPr lang="fr-FR" sz="1600" dirty="0" smtClean="0">
                <a:solidFill>
                  <a:srgbClr val="FF6600"/>
                </a:solidFill>
                <a:latin typeface="Helvetica 55 Roman" panose="020B0604020202020204" pitchFamily="34" charset="0"/>
                <a:ea typeface="+mn-ea"/>
              </a:rPr>
              <a:t> APIs,</a:t>
            </a:r>
          </a:p>
          <a:p>
            <a:pPr marL="176213" indent="-176213" defTabSz="914400">
              <a:buFontTx/>
              <a:buChar char="-"/>
            </a:pPr>
            <a:r>
              <a:rPr lang="fr-FR" sz="1600" dirty="0" smtClean="0">
                <a:solidFill>
                  <a:srgbClr val="FF6600"/>
                </a:solidFill>
                <a:latin typeface="Helvetica 55 Roman" panose="020B0604020202020204" pitchFamily="34" charset="0"/>
                <a:ea typeface="+mn-ea"/>
              </a:rPr>
              <a:t>On-</a:t>
            </a:r>
            <a:r>
              <a:rPr lang="fr-FR" sz="1600" dirty="0" err="1" smtClean="0">
                <a:solidFill>
                  <a:srgbClr val="FF6600"/>
                </a:solidFill>
                <a:latin typeface="Helvetica 55 Roman" panose="020B0604020202020204" pitchFamily="34" charset="0"/>
                <a:ea typeface="+mn-ea"/>
              </a:rPr>
              <a:t>demand</a:t>
            </a:r>
            <a:r>
              <a:rPr lang="fr-FR" sz="1600" dirty="0" smtClean="0">
                <a:solidFill>
                  <a:srgbClr val="FF6600"/>
                </a:solidFill>
                <a:latin typeface="Helvetica 55 Roman" panose="020B0604020202020204" pitchFamily="34" charset="0"/>
                <a:ea typeface="+mn-ea"/>
              </a:rPr>
              <a:t> slice design,</a:t>
            </a:r>
          </a:p>
          <a:p>
            <a:pPr marL="176213" indent="-176213" defTabSz="914400">
              <a:buFontTx/>
              <a:buChar char="-"/>
            </a:pPr>
            <a:r>
              <a:rPr lang="fr-FR" sz="1600" dirty="0" smtClean="0">
                <a:solidFill>
                  <a:srgbClr val="FF6600"/>
                </a:solidFill>
                <a:latin typeface="Helvetica 55 Roman" panose="020B0604020202020204" pitchFamily="34" charset="0"/>
              </a:rPr>
              <a:t>Cross-</a:t>
            </a:r>
            <a:r>
              <a:rPr lang="fr-FR" sz="1600" dirty="0" err="1" smtClean="0">
                <a:solidFill>
                  <a:srgbClr val="FF6600"/>
                </a:solidFill>
                <a:latin typeface="Helvetica 55 Roman" panose="020B0604020202020204" pitchFamily="34" charset="0"/>
              </a:rPr>
              <a:t>domain</a:t>
            </a:r>
            <a:r>
              <a:rPr lang="fr-FR" sz="1600" dirty="0" smtClean="0">
                <a:solidFill>
                  <a:srgbClr val="FF6600"/>
                </a:solidFill>
                <a:latin typeface="Helvetica 55 Roman" panose="020B0604020202020204" pitchFamily="34" charset="0"/>
              </a:rPr>
              <a:t> </a:t>
            </a:r>
            <a:r>
              <a:rPr lang="fr-FR" sz="1600" dirty="0" err="1" smtClean="0">
                <a:solidFill>
                  <a:srgbClr val="FF6600"/>
                </a:solidFill>
                <a:latin typeface="Helvetica 55 Roman" panose="020B0604020202020204" pitchFamily="34" charset="0"/>
                <a:ea typeface="+mn-ea"/>
              </a:rPr>
              <a:t>deployment</a:t>
            </a:r>
            <a:r>
              <a:rPr lang="fr-FR" sz="1600" dirty="0">
                <a:solidFill>
                  <a:srgbClr val="FF6600"/>
                </a:solidFill>
                <a:latin typeface="Helvetica 55 Roman" panose="020B0604020202020204" pitchFamily="34" charset="0"/>
                <a:ea typeface="+mn-ea"/>
              </a:rPr>
              <a:t> </a:t>
            </a:r>
            <a:r>
              <a:rPr lang="fr-FR" sz="1600" dirty="0" smtClean="0">
                <a:solidFill>
                  <a:srgbClr val="FF6600"/>
                </a:solidFill>
                <a:latin typeface="Helvetica 55 Roman" panose="020B0604020202020204" pitchFamily="34" charset="0"/>
                <a:ea typeface="+mn-ea"/>
              </a:rPr>
              <a:t>and orchestration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5704937" y="1635646"/>
            <a:ext cx="16284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1600" dirty="0" smtClean="0">
                <a:solidFill>
                  <a:srgbClr val="000000"/>
                </a:solidFill>
                <a:latin typeface="Helvetica 45 Light" pitchFamily="34" charset="0"/>
                <a:ea typeface="+mn-ea"/>
              </a:rPr>
              <a:t>Automation of Orchestration </a:t>
            </a:r>
            <a:r>
              <a:rPr lang="en-US" sz="1600" dirty="0" smtClean="0">
                <a:solidFill>
                  <a:srgbClr val="000000"/>
                </a:solidFill>
                <a:latin typeface="Helvetica 45 Light" pitchFamily="34" charset="0"/>
                <a:ea typeface="+mn-ea"/>
              </a:rPr>
              <a:t>&amp; Management</a:t>
            </a:r>
            <a:endParaRPr lang="en-US" sz="1600" dirty="0">
              <a:solidFill>
                <a:srgbClr val="000000"/>
              </a:solidFill>
              <a:latin typeface="Helvetica 45 Light" pitchFamily="34" charset="0"/>
              <a:ea typeface="+mn-ea"/>
            </a:endParaRPr>
          </a:p>
        </p:txBody>
      </p:sp>
      <p:sp>
        <p:nvSpPr>
          <p:cNvPr id="19" name="Ellipse 18"/>
          <p:cNvSpPr/>
          <p:nvPr/>
        </p:nvSpPr>
        <p:spPr>
          <a:xfrm>
            <a:off x="4966953" y="2496892"/>
            <a:ext cx="2611479" cy="2451122"/>
          </a:xfrm>
          <a:prstGeom prst="ellipse">
            <a:avLst/>
          </a:prstGeom>
          <a:solidFill>
            <a:schemeClr val="accent5">
              <a:alpha val="46000"/>
            </a:schemeClr>
          </a:solidFill>
          <a:ln w="25400" cap="flat" cmpd="sng" algn="ctr">
            <a:noFill/>
            <a:prstDash val="solid"/>
          </a:ln>
          <a:effectLst/>
          <a:scene3d>
            <a:camera prst="obliqueTopRight"/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 45 Light"/>
              <a:ea typeface="+mn-ea"/>
              <a:cs typeface="+mn-cs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3425375" y="3507854"/>
            <a:ext cx="15594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1600" dirty="0" smtClean="0">
                <a:solidFill>
                  <a:srgbClr val="000000"/>
                </a:solidFill>
                <a:latin typeface="Helvetica 45 Light" pitchFamily="34" charset="0"/>
                <a:ea typeface="+mn-ea"/>
              </a:rPr>
              <a:t>Network and Service  Exposure APIs</a:t>
            </a:r>
            <a:endParaRPr lang="en-US" sz="1600" dirty="0">
              <a:solidFill>
                <a:srgbClr val="000000"/>
              </a:solidFill>
              <a:latin typeface="Helvetica 45 Light" pitchFamily="34" charset="0"/>
              <a:ea typeface="+mn-ea"/>
            </a:endParaRPr>
          </a:p>
        </p:txBody>
      </p:sp>
      <p:sp>
        <p:nvSpPr>
          <p:cNvPr id="22" name="Ellipse 21"/>
          <p:cNvSpPr/>
          <p:nvPr/>
        </p:nvSpPr>
        <p:spPr>
          <a:xfrm>
            <a:off x="4716016" y="2499742"/>
            <a:ext cx="1099311" cy="1054738"/>
          </a:xfrm>
          <a:prstGeom prst="ellipse">
            <a:avLst/>
          </a:prstGeom>
          <a:solidFill>
            <a:schemeClr val="bg2"/>
          </a:solidFill>
          <a:ln w="25400" cap="flat" cmpd="sng" algn="ctr">
            <a:noFill/>
            <a:prstDash val="solid"/>
          </a:ln>
          <a:effectLst/>
          <a:scene3d>
            <a:camera prst="obliqueTopRight"/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 45 Light"/>
              <a:ea typeface="+mn-ea"/>
              <a:cs typeface="+mn-cs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45 Light"/>
                <a:ea typeface="+mn-ea"/>
                <a:cs typeface="+mn-cs"/>
              </a:rPr>
              <a:t>  </a:t>
            </a: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45 Light"/>
                <a:ea typeface="+mn-ea"/>
                <a:cs typeface="+mn-cs"/>
              </a:rPr>
              <a:t>  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3202516" y="1668745"/>
            <a:ext cx="20895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1600" dirty="0" smtClean="0">
                <a:solidFill>
                  <a:srgbClr val="000000"/>
                </a:solidFill>
                <a:latin typeface="Helvetica 45 Light" pitchFamily="34" charset="0"/>
              </a:rPr>
              <a:t>Multi-domain </a:t>
            </a:r>
            <a:r>
              <a:rPr lang="en-US" sz="1600" dirty="0" smtClean="0">
                <a:solidFill>
                  <a:srgbClr val="000000"/>
                </a:solidFill>
                <a:latin typeface="Helvetica 45 Light" pitchFamily="34" charset="0"/>
                <a:ea typeface="+mn-ea"/>
              </a:rPr>
              <a:t>Resource </a:t>
            </a:r>
            <a:r>
              <a:rPr lang="en-US" sz="1600" dirty="0">
                <a:solidFill>
                  <a:srgbClr val="000000"/>
                </a:solidFill>
                <a:latin typeface="Helvetica 45 Light" pitchFamily="34" charset="0"/>
                <a:ea typeface="+mn-ea"/>
              </a:rPr>
              <a:t>F</a:t>
            </a:r>
            <a:r>
              <a:rPr lang="en-US" sz="1600" dirty="0" smtClean="0">
                <a:solidFill>
                  <a:srgbClr val="000000"/>
                </a:solidFill>
                <a:latin typeface="Helvetica 45 Light" pitchFamily="34" charset="0"/>
                <a:ea typeface="+mn-ea"/>
              </a:rPr>
              <a:t>ederation &amp; Brokering</a:t>
            </a:r>
            <a:endParaRPr lang="en-US" sz="1600" dirty="0">
              <a:solidFill>
                <a:srgbClr val="000000"/>
              </a:solidFill>
              <a:latin typeface="Helvetica 45 Light" pitchFamily="34" charset="0"/>
              <a:ea typeface="+mn-ea"/>
            </a:endParaRPr>
          </a:p>
        </p:txBody>
      </p:sp>
      <p:cxnSp>
        <p:nvCxnSpPr>
          <p:cNvPr id="17" name="Connecteur droit avec flèche 16"/>
          <p:cNvCxnSpPr/>
          <p:nvPr/>
        </p:nvCxnSpPr>
        <p:spPr>
          <a:xfrm>
            <a:off x="3111633" y="3046547"/>
            <a:ext cx="1729208" cy="0"/>
          </a:xfrm>
          <a:prstGeom prst="straightConnector1">
            <a:avLst/>
          </a:prstGeom>
          <a:noFill/>
          <a:ln w="25400" cap="flat" cmpd="sng" algn="ctr">
            <a:solidFill>
              <a:srgbClr val="FF6600"/>
            </a:solidFill>
            <a:prstDash val="solid"/>
            <a:tailEnd type="arrow"/>
          </a:ln>
          <a:effectLst/>
        </p:spPr>
      </p:cxn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314325" y="268288"/>
            <a:ext cx="8515350" cy="742950"/>
          </a:xfrm>
        </p:spPr>
        <p:txBody>
          <a:bodyPr/>
          <a:lstStyle/>
          <a:p>
            <a:r>
              <a:rPr lang="fr-FR" sz="2800" dirty="0" smtClean="0"/>
              <a:t>Cross-</a:t>
            </a:r>
            <a:r>
              <a:rPr lang="fr-FR" sz="2800" dirty="0" err="1" smtClean="0"/>
              <a:t>domain</a:t>
            </a:r>
            <a:r>
              <a:rPr lang="fr-FR" sz="2800" dirty="0" smtClean="0"/>
              <a:t> </a:t>
            </a:r>
            <a:r>
              <a:rPr lang="fr-FR" sz="2800" dirty="0"/>
              <a:t>management in IBN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2498473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9552" y="4599821"/>
            <a:ext cx="936104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4324" y="915567"/>
            <a:ext cx="8650164" cy="3960439"/>
          </a:xfrm>
        </p:spPr>
        <p:txBody>
          <a:bodyPr/>
          <a:lstStyle/>
          <a:p>
            <a:pPr marL="285750" indent="-285750">
              <a:buClr>
                <a:schemeClr val="bg2"/>
              </a:buClr>
              <a:buSzPct val="100000"/>
              <a:buFont typeface="Wingdings" panose="05000000000000000000" pitchFamily="2" charset="2"/>
              <a:buChar char="q"/>
            </a:pPr>
            <a:r>
              <a:rPr lang="en-US" dirty="0">
                <a:solidFill>
                  <a:schemeClr val="tx1"/>
                </a:solidFill>
              </a:rPr>
              <a:t>Different research works proposed models and </a:t>
            </a:r>
            <a:r>
              <a:rPr lang="en-US" dirty="0" smtClean="0">
                <a:solidFill>
                  <a:schemeClr val="tx1"/>
                </a:solidFill>
              </a:rPr>
              <a:t>frameworks for </a:t>
            </a:r>
            <a:r>
              <a:rPr lang="en-US" dirty="0">
                <a:solidFill>
                  <a:schemeClr val="tx1"/>
                </a:solidFill>
              </a:rPr>
              <a:t>federated clouds through brokering to solve the </a:t>
            </a:r>
            <a:r>
              <a:rPr lang="en-US" dirty="0" smtClean="0">
                <a:solidFill>
                  <a:schemeClr val="tx1"/>
                </a:solidFill>
              </a:rPr>
              <a:t>issue of </a:t>
            </a:r>
            <a:r>
              <a:rPr lang="en-US" dirty="0">
                <a:solidFill>
                  <a:schemeClr val="tx1"/>
                </a:solidFill>
              </a:rPr>
              <a:t>resource limitations so that Cloud service providers </a:t>
            </a:r>
            <a:r>
              <a:rPr lang="en-US" dirty="0" smtClean="0">
                <a:solidFill>
                  <a:schemeClr val="tx1"/>
                </a:solidFill>
              </a:rPr>
              <a:t>can share </a:t>
            </a:r>
            <a:r>
              <a:rPr lang="en-US" dirty="0">
                <a:solidFill>
                  <a:schemeClr val="tx1"/>
                </a:solidFill>
              </a:rPr>
              <a:t>their resources as one Cloud infrastructure </a:t>
            </a:r>
            <a:r>
              <a:rPr lang="en-US" dirty="0" smtClean="0">
                <a:solidFill>
                  <a:schemeClr val="tx1"/>
                </a:solidFill>
              </a:rPr>
              <a:t>[1]–[3]. </a:t>
            </a:r>
          </a:p>
          <a:p>
            <a:pPr marL="285750" indent="-285750">
              <a:buClr>
                <a:schemeClr val="bg2"/>
              </a:buClr>
              <a:buSzPct val="100000"/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chemeClr val="tx1"/>
                </a:solidFill>
              </a:rPr>
              <a:t>Also, components </a:t>
            </a:r>
            <a:r>
              <a:rPr lang="en-US" dirty="0">
                <a:solidFill>
                  <a:schemeClr val="tx1"/>
                </a:solidFill>
              </a:rPr>
              <a:t>for resource discovery, resource allocation </a:t>
            </a:r>
            <a:r>
              <a:rPr lang="en-US" dirty="0" smtClean="0">
                <a:solidFill>
                  <a:schemeClr val="tx1"/>
                </a:solidFill>
              </a:rPr>
              <a:t>and mapping </a:t>
            </a:r>
            <a:r>
              <a:rPr lang="en-US" dirty="0">
                <a:solidFill>
                  <a:schemeClr val="tx1"/>
                </a:solidFill>
              </a:rPr>
              <a:t>of virtual topologies over a federated </a:t>
            </a:r>
            <a:r>
              <a:rPr lang="en-US" dirty="0" smtClean="0">
                <a:solidFill>
                  <a:schemeClr val="tx1"/>
                </a:solidFill>
              </a:rPr>
              <a:t>multi-domain network </a:t>
            </a:r>
            <a:r>
              <a:rPr lang="en-US" dirty="0">
                <a:solidFill>
                  <a:schemeClr val="tx1"/>
                </a:solidFill>
              </a:rPr>
              <a:t>virtualization environment have been proposed </a:t>
            </a:r>
            <a:r>
              <a:rPr lang="en-US" dirty="0" smtClean="0">
                <a:solidFill>
                  <a:schemeClr val="tx1"/>
                </a:solidFill>
              </a:rPr>
              <a:t>[4].</a:t>
            </a:r>
          </a:p>
          <a:p>
            <a:pPr marL="285750" indent="-285750">
              <a:buClr>
                <a:schemeClr val="bg2"/>
              </a:buClr>
              <a:buSzPct val="100000"/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chemeClr val="tx1"/>
                </a:solidFill>
              </a:rPr>
              <a:t>Moreover</a:t>
            </a:r>
            <a:r>
              <a:rPr lang="en-US" dirty="0">
                <a:solidFill>
                  <a:schemeClr val="tx1"/>
                </a:solidFill>
              </a:rPr>
              <a:t>, a broker and federation architecture for </a:t>
            </a:r>
            <a:r>
              <a:rPr lang="en-US" dirty="0" smtClean="0">
                <a:solidFill>
                  <a:schemeClr val="tx1"/>
                </a:solidFill>
              </a:rPr>
              <a:t>resource allocation </a:t>
            </a:r>
            <a:r>
              <a:rPr lang="en-US" dirty="0">
                <a:solidFill>
                  <a:schemeClr val="tx1"/>
                </a:solidFill>
              </a:rPr>
              <a:t>as per end-to-end SLA established in Cloud </a:t>
            </a:r>
            <a:r>
              <a:rPr lang="en-US" dirty="0" smtClean="0">
                <a:solidFill>
                  <a:schemeClr val="tx1"/>
                </a:solidFill>
              </a:rPr>
              <a:t>Networking Environment </a:t>
            </a:r>
            <a:r>
              <a:rPr lang="en-US" dirty="0">
                <a:solidFill>
                  <a:schemeClr val="tx1"/>
                </a:solidFill>
              </a:rPr>
              <a:t>(IaaS and </a:t>
            </a:r>
            <a:r>
              <a:rPr lang="en-US" dirty="0" err="1">
                <a:solidFill>
                  <a:schemeClr val="tx1"/>
                </a:solidFill>
              </a:rPr>
              <a:t>NaaS</a:t>
            </a:r>
            <a:r>
              <a:rPr lang="en-US" dirty="0">
                <a:solidFill>
                  <a:schemeClr val="tx1"/>
                </a:solidFill>
              </a:rPr>
              <a:t>) has been proposed </a:t>
            </a:r>
            <a:r>
              <a:rPr lang="en-US" dirty="0" smtClean="0">
                <a:solidFill>
                  <a:schemeClr val="tx1"/>
                </a:solidFill>
              </a:rPr>
              <a:t>in [5].</a:t>
            </a:r>
          </a:p>
          <a:p>
            <a:pPr marL="285750" indent="-285750">
              <a:buClr>
                <a:schemeClr val="bg2"/>
              </a:buClr>
              <a:buSzPct val="100000"/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chemeClr val="tx1"/>
                </a:solidFill>
              </a:rPr>
              <a:t>Particularly</a:t>
            </a:r>
            <a:r>
              <a:rPr lang="en-US" dirty="0">
                <a:solidFill>
                  <a:schemeClr val="tx1"/>
                </a:solidFill>
              </a:rPr>
              <a:t>, a model of Virtual Cloud using the </a:t>
            </a:r>
            <a:r>
              <a:rPr lang="en-US" dirty="0" smtClean="0">
                <a:solidFill>
                  <a:schemeClr val="tx1"/>
                </a:solidFill>
              </a:rPr>
              <a:t>interaction model </a:t>
            </a:r>
            <a:r>
              <a:rPr lang="en-US" dirty="0">
                <a:solidFill>
                  <a:schemeClr val="tx1"/>
                </a:solidFill>
              </a:rPr>
              <a:t>of “Rent Out the Rented Resources” based on </a:t>
            </a:r>
            <a:r>
              <a:rPr lang="en-US" dirty="0" smtClean="0">
                <a:solidFill>
                  <a:schemeClr val="tx1"/>
                </a:solidFill>
              </a:rPr>
              <a:t>renting 3rd-party </a:t>
            </a:r>
            <a:r>
              <a:rPr lang="en-US" dirty="0">
                <a:solidFill>
                  <a:schemeClr val="tx1"/>
                </a:solidFill>
              </a:rPr>
              <a:t>resources to provide its own services was defined </a:t>
            </a:r>
            <a:r>
              <a:rPr lang="en-US" dirty="0" smtClean="0">
                <a:solidFill>
                  <a:schemeClr val="tx1"/>
                </a:solidFill>
              </a:rPr>
              <a:t>in [6]. </a:t>
            </a:r>
            <a:r>
              <a:rPr lang="en-US" dirty="0">
                <a:solidFill>
                  <a:schemeClr val="tx1"/>
                </a:solidFill>
              </a:rPr>
              <a:t>It aims at reducing cloud service costs by </a:t>
            </a:r>
            <a:r>
              <a:rPr lang="en-US" dirty="0" smtClean="0">
                <a:solidFill>
                  <a:schemeClr val="tx1"/>
                </a:solidFill>
              </a:rPr>
              <a:t>virtualizing already </a:t>
            </a:r>
            <a:r>
              <a:rPr lang="en-US" dirty="0">
                <a:solidFill>
                  <a:schemeClr val="tx1"/>
                </a:solidFill>
              </a:rPr>
              <a:t>virtualized infrastructures where a cloud </a:t>
            </a:r>
            <a:r>
              <a:rPr lang="en-US" dirty="0" smtClean="0">
                <a:solidFill>
                  <a:schemeClr val="tx1"/>
                </a:solidFill>
              </a:rPr>
              <a:t>provider offers </a:t>
            </a:r>
            <a:r>
              <a:rPr lang="en-US" dirty="0">
                <a:solidFill>
                  <a:schemeClr val="tx1"/>
                </a:solidFill>
              </a:rPr>
              <a:t>its own cloud services by acquiring and </a:t>
            </a:r>
            <a:r>
              <a:rPr lang="en-US" dirty="0" smtClean="0">
                <a:solidFill>
                  <a:schemeClr val="tx1"/>
                </a:solidFill>
              </a:rPr>
              <a:t>federating underutilized </a:t>
            </a:r>
            <a:r>
              <a:rPr lang="en-US" dirty="0">
                <a:solidFill>
                  <a:schemeClr val="tx1"/>
                </a:solidFill>
              </a:rPr>
              <a:t>resources from 3rd-party enterprises</a:t>
            </a:r>
            <a:r>
              <a:rPr lang="en-US" dirty="0" smtClean="0">
                <a:solidFill>
                  <a:schemeClr val="tx1"/>
                </a:solidFill>
              </a:rPr>
              <a:t>. </a:t>
            </a:r>
          </a:p>
          <a:p>
            <a:pPr marL="285750" indent="-285750">
              <a:buClr>
                <a:schemeClr val="bg2"/>
              </a:buClr>
              <a:buSzPct val="100000"/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chemeClr val="tx1"/>
                </a:solidFill>
              </a:rPr>
              <a:t>Furthermore</a:t>
            </a:r>
            <a:r>
              <a:rPr lang="en-US" dirty="0">
                <a:solidFill>
                  <a:schemeClr val="tx1"/>
                </a:solidFill>
              </a:rPr>
              <a:t>, falling within the “Edge Cloud” paradigm</a:t>
            </a:r>
            <a:r>
              <a:rPr lang="en-US" dirty="0" smtClean="0">
                <a:solidFill>
                  <a:schemeClr val="tx1"/>
                </a:solidFill>
              </a:rPr>
              <a:t>, solutions </a:t>
            </a:r>
            <a:r>
              <a:rPr lang="en-US" dirty="0">
                <a:solidFill>
                  <a:schemeClr val="tx1"/>
                </a:solidFill>
              </a:rPr>
              <a:t>like Blue Horizon </a:t>
            </a:r>
            <a:r>
              <a:rPr lang="en-US" dirty="0" smtClean="0">
                <a:solidFill>
                  <a:schemeClr val="tx1"/>
                </a:solidFill>
              </a:rPr>
              <a:t>[</a:t>
            </a:r>
            <a:r>
              <a:rPr lang="en-US" dirty="0">
                <a:solidFill>
                  <a:schemeClr val="tx1"/>
                </a:solidFill>
              </a:rPr>
              <a:t>7</a:t>
            </a:r>
            <a:r>
              <a:rPr lang="en-US" dirty="0" smtClean="0">
                <a:solidFill>
                  <a:schemeClr val="tx1"/>
                </a:solidFill>
              </a:rPr>
              <a:t>] </a:t>
            </a:r>
            <a:r>
              <a:rPr lang="en-US" dirty="0">
                <a:solidFill>
                  <a:schemeClr val="tx1"/>
                </a:solidFill>
              </a:rPr>
              <a:t>proposes to extend the </a:t>
            </a:r>
            <a:r>
              <a:rPr lang="en-US" dirty="0" smtClean="0">
                <a:solidFill>
                  <a:schemeClr val="tx1"/>
                </a:solidFill>
              </a:rPr>
              <a:t>Cloud to </a:t>
            </a:r>
            <a:r>
              <a:rPr lang="en-US" dirty="0">
                <a:solidFill>
                  <a:schemeClr val="tx1"/>
                </a:solidFill>
              </a:rPr>
              <a:t>the edge by gathering data from the edge. </a:t>
            </a:r>
            <a:endParaRPr lang="en-US" dirty="0" smtClean="0">
              <a:solidFill>
                <a:schemeClr val="tx1"/>
              </a:solidFill>
            </a:endParaRPr>
          </a:p>
          <a:p>
            <a:pPr marL="285750" indent="-285750">
              <a:buClr>
                <a:schemeClr val="bg2"/>
              </a:buClr>
              <a:buSzPct val="100000"/>
              <a:buFont typeface="Wingdings" panose="05000000000000000000" pitchFamily="2" charset="2"/>
              <a:buChar char="Ø"/>
            </a:pPr>
            <a:r>
              <a:rPr lang="en-US" dirty="0" smtClean="0">
                <a:latin typeface="Helvetica 75"/>
              </a:rPr>
              <a:t>Federation </a:t>
            </a:r>
            <a:r>
              <a:rPr lang="en-US" dirty="0">
                <a:latin typeface="Helvetica 75"/>
              </a:rPr>
              <a:t>of resources through brokering has been a vast topic mainly for Cloud and IT resources, while a larger scope </a:t>
            </a:r>
            <a:r>
              <a:rPr lang="en-US" dirty="0" smtClean="0">
                <a:latin typeface="Helvetica 75"/>
              </a:rPr>
              <a:t>needs </a:t>
            </a:r>
            <a:r>
              <a:rPr lang="en-US" dirty="0">
                <a:latin typeface="Helvetica 75"/>
              </a:rPr>
              <a:t>to be considered to embrace IT and all network (connectivity, access and core) resources belonging to different profiles of actors, not only cloud providers (enterprises, local organizations, etc</a:t>
            </a:r>
            <a:r>
              <a:rPr lang="en-US" dirty="0" smtClean="0">
                <a:latin typeface="Helvetica 75"/>
              </a:rPr>
              <a:t>.) for resource optimization.</a:t>
            </a:r>
            <a:endParaRPr lang="fr-FR" dirty="0">
              <a:latin typeface="Helvetica 75"/>
            </a:endParaRPr>
          </a:p>
          <a:p>
            <a:pPr marL="285750" indent="-285750">
              <a:buClr>
                <a:schemeClr val="bg2"/>
              </a:buClr>
              <a:buSzPct val="100000"/>
              <a:buFont typeface="Wingdings" panose="05000000000000000000" pitchFamily="2" charset="2"/>
              <a:buChar char="q"/>
            </a:pP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25" y="268288"/>
            <a:ext cx="8515350" cy="742950"/>
          </a:xfrm>
        </p:spPr>
        <p:txBody>
          <a:bodyPr/>
          <a:lstStyle/>
          <a:p>
            <a:r>
              <a:rPr lang="en-US" sz="2400" dirty="0" smtClean="0"/>
              <a:t>Multi-domain federation </a:t>
            </a:r>
            <a:r>
              <a:rPr lang="en-US" sz="2400" dirty="0"/>
              <a:t>and </a:t>
            </a:r>
            <a:r>
              <a:rPr lang="en-US" sz="2400" dirty="0" smtClean="0"/>
              <a:t>brokering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440910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4325" y="1256283"/>
            <a:ext cx="8434139" cy="3619723"/>
          </a:xfrm>
        </p:spPr>
        <p:txBody>
          <a:bodyPr/>
          <a:lstStyle/>
          <a:p>
            <a:pPr marL="285750" indent="-285750">
              <a:buClr>
                <a:schemeClr val="accent1"/>
              </a:buClr>
              <a:buSzPct val="100000"/>
              <a:buFont typeface="Wingdings" panose="05000000000000000000" pitchFamily="2" charset="2"/>
              <a:buChar char="q"/>
            </a:pPr>
            <a:r>
              <a:rPr lang="en-US" dirty="0">
                <a:solidFill>
                  <a:schemeClr val="tx1"/>
                </a:solidFill>
              </a:rPr>
              <a:t>From the architectural point of view, many initiatives </a:t>
            </a:r>
            <a:r>
              <a:rPr lang="en-US" dirty="0" smtClean="0">
                <a:solidFill>
                  <a:schemeClr val="tx1"/>
                </a:solidFill>
              </a:rPr>
              <a:t>have targeted </a:t>
            </a:r>
            <a:r>
              <a:rPr lang="en-US" dirty="0">
                <a:solidFill>
                  <a:schemeClr val="tx1"/>
                </a:solidFill>
              </a:rPr>
              <a:t>to address the challenges that operators face </a:t>
            </a:r>
            <a:r>
              <a:rPr lang="en-US" dirty="0" smtClean="0">
                <a:solidFill>
                  <a:schemeClr val="tx1"/>
                </a:solidFill>
              </a:rPr>
              <a:t>today in </a:t>
            </a:r>
            <a:r>
              <a:rPr lang="en-US" dirty="0">
                <a:solidFill>
                  <a:schemeClr val="tx1"/>
                </a:solidFill>
              </a:rPr>
              <a:t>providing network services to OTT 3rd party </a:t>
            </a:r>
            <a:r>
              <a:rPr lang="en-US" dirty="0" smtClean="0">
                <a:solidFill>
                  <a:schemeClr val="tx1"/>
                </a:solidFill>
              </a:rPr>
              <a:t>actors.</a:t>
            </a:r>
          </a:p>
          <a:p>
            <a:pPr marL="285750" indent="-285750">
              <a:buClr>
                <a:schemeClr val="accent1"/>
              </a:buClr>
              <a:buSzPct val="100000"/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chemeClr val="tx1"/>
                </a:solidFill>
              </a:rPr>
              <a:t>Open Networking </a:t>
            </a:r>
            <a:r>
              <a:rPr lang="en-US" dirty="0">
                <a:solidFill>
                  <a:schemeClr val="tx1"/>
                </a:solidFill>
              </a:rPr>
              <a:t>Foundation (ONF) defined SDN-based </a:t>
            </a:r>
            <a:r>
              <a:rPr lang="en-US" dirty="0" smtClean="0">
                <a:solidFill>
                  <a:schemeClr val="tx1"/>
                </a:solidFill>
              </a:rPr>
              <a:t>solution for </a:t>
            </a:r>
            <a:r>
              <a:rPr lang="en-US" dirty="0">
                <a:solidFill>
                  <a:schemeClr val="tx1"/>
                </a:solidFill>
              </a:rPr>
              <a:t>“Operator Network Monetization” promoting SDN as </a:t>
            </a:r>
            <a:r>
              <a:rPr lang="en-US" dirty="0" smtClean="0">
                <a:solidFill>
                  <a:schemeClr val="tx1"/>
                </a:solidFill>
              </a:rPr>
              <a:t>a framework </a:t>
            </a:r>
            <a:r>
              <a:rPr lang="en-US" dirty="0">
                <a:solidFill>
                  <a:schemeClr val="tx1"/>
                </a:solidFill>
              </a:rPr>
              <a:t>to enable interactions between operator’s </a:t>
            </a:r>
            <a:r>
              <a:rPr lang="en-US" dirty="0" smtClean="0">
                <a:solidFill>
                  <a:schemeClr val="tx1"/>
                </a:solidFill>
              </a:rPr>
              <a:t>network and </a:t>
            </a:r>
            <a:r>
              <a:rPr lang="en-US" dirty="0">
                <a:solidFill>
                  <a:schemeClr val="tx1"/>
                </a:solidFill>
              </a:rPr>
              <a:t>applications </a:t>
            </a:r>
            <a:r>
              <a:rPr lang="en-US" dirty="0" smtClean="0">
                <a:solidFill>
                  <a:schemeClr val="tx1"/>
                </a:solidFill>
              </a:rPr>
              <a:t>[8] </a:t>
            </a:r>
            <a:r>
              <a:rPr lang="en-US" dirty="0">
                <a:solidFill>
                  <a:schemeClr val="tx1"/>
                </a:solidFill>
              </a:rPr>
              <a:t>and has proposed “A Flexible NFV </a:t>
            </a:r>
            <a:r>
              <a:rPr lang="en-US" dirty="0" smtClean="0">
                <a:solidFill>
                  <a:schemeClr val="tx1"/>
                </a:solidFill>
              </a:rPr>
              <a:t>Networking Solution</a:t>
            </a:r>
            <a:r>
              <a:rPr lang="en-US" dirty="0">
                <a:solidFill>
                  <a:schemeClr val="tx1"/>
                </a:solidFill>
              </a:rPr>
              <a:t>” using SDN for VNF deployment </a:t>
            </a:r>
            <a:r>
              <a:rPr lang="en-US" dirty="0" smtClean="0">
                <a:solidFill>
                  <a:schemeClr val="tx1"/>
                </a:solidFill>
              </a:rPr>
              <a:t>[</a:t>
            </a:r>
            <a:r>
              <a:rPr lang="en-US" dirty="0">
                <a:solidFill>
                  <a:schemeClr val="tx1"/>
                </a:solidFill>
              </a:rPr>
              <a:t>9</a:t>
            </a:r>
            <a:r>
              <a:rPr lang="en-US" dirty="0" smtClean="0">
                <a:solidFill>
                  <a:schemeClr val="tx1"/>
                </a:solidFill>
              </a:rPr>
              <a:t>]. </a:t>
            </a:r>
          </a:p>
          <a:p>
            <a:pPr marL="285750" indent="-285750">
              <a:buClr>
                <a:schemeClr val="accent1"/>
              </a:buClr>
              <a:buSzPct val="100000"/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chemeClr val="tx1"/>
                </a:solidFill>
              </a:rPr>
              <a:t>Also, an </a:t>
            </a:r>
            <a:r>
              <a:rPr lang="en-US" dirty="0">
                <a:solidFill>
                  <a:schemeClr val="tx1"/>
                </a:solidFill>
              </a:rPr>
              <a:t>SDN-aware NFV architecture for operators is presented </a:t>
            </a:r>
            <a:r>
              <a:rPr lang="en-US" dirty="0" smtClean="0">
                <a:solidFill>
                  <a:schemeClr val="tx1"/>
                </a:solidFill>
              </a:rPr>
              <a:t>in [10] </a:t>
            </a:r>
            <a:r>
              <a:rPr lang="en-US" dirty="0">
                <a:solidFill>
                  <a:schemeClr val="tx1"/>
                </a:solidFill>
              </a:rPr>
              <a:t>enabling dynamic provisioning of network </a:t>
            </a:r>
            <a:r>
              <a:rPr lang="en-US" dirty="0" smtClean="0">
                <a:solidFill>
                  <a:schemeClr val="tx1"/>
                </a:solidFill>
              </a:rPr>
              <a:t>services.</a:t>
            </a:r>
          </a:p>
          <a:p>
            <a:pPr marL="285750" indent="-285750">
              <a:buClr>
                <a:schemeClr val="accent1"/>
              </a:buClr>
              <a:buSzPct val="100000"/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chemeClr val="tx1"/>
                </a:solidFill>
              </a:rPr>
              <a:t>Moreover</a:t>
            </a:r>
            <a:r>
              <a:rPr lang="en-US" dirty="0">
                <a:solidFill>
                  <a:schemeClr val="tx1"/>
                </a:solidFill>
              </a:rPr>
              <a:t>, T-NOVA project [</a:t>
            </a:r>
            <a:r>
              <a:rPr lang="en-US" dirty="0" smtClean="0">
                <a:solidFill>
                  <a:schemeClr val="tx1"/>
                </a:solidFill>
              </a:rPr>
              <a:t>11] </a:t>
            </a:r>
            <a:r>
              <a:rPr lang="en-US" dirty="0">
                <a:solidFill>
                  <a:schemeClr val="tx1"/>
                </a:solidFill>
              </a:rPr>
              <a:t>proposed an operator </a:t>
            </a:r>
            <a:r>
              <a:rPr lang="en-US" dirty="0" smtClean="0">
                <a:solidFill>
                  <a:schemeClr val="tx1"/>
                </a:solidFill>
              </a:rPr>
              <a:t>architecture framework </a:t>
            </a:r>
            <a:r>
              <a:rPr lang="en-US" dirty="0">
                <a:solidFill>
                  <a:schemeClr val="tx1"/>
                </a:solidFill>
              </a:rPr>
              <a:t>for providing network </a:t>
            </a:r>
            <a:r>
              <a:rPr lang="en-US" dirty="0" smtClean="0">
                <a:solidFill>
                  <a:schemeClr val="tx1"/>
                </a:solidFill>
              </a:rPr>
              <a:t>functions-as-a service while </a:t>
            </a:r>
            <a:r>
              <a:rPr lang="en-US" dirty="0">
                <a:solidFill>
                  <a:schemeClr val="tx1"/>
                </a:solidFill>
              </a:rPr>
              <a:t>UNIFY project proposed a network </a:t>
            </a:r>
            <a:r>
              <a:rPr lang="en-US" dirty="0" smtClean="0">
                <a:solidFill>
                  <a:schemeClr val="tx1"/>
                </a:solidFill>
              </a:rPr>
              <a:t>unified programmability </a:t>
            </a:r>
            <a:r>
              <a:rPr lang="en-US" dirty="0">
                <a:solidFill>
                  <a:schemeClr val="tx1"/>
                </a:solidFill>
              </a:rPr>
              <a:t>framework [</a:t>
            </a:r>
            <a:r>
              <a:rPr lang="en-US" dirty="0" smtClean="0">
                <a:solidFill>
                  <a:schemeClr val="tx1"/>
                </a:solidFill>
              </a:rPr>
              <a:t>12]. </a:t>
            </a:r>
          </a:p>
          <a:p>
            <a:pPr>
              <a:buClr>
                <a:schemeClr val="accent1"/>
              </a:buClr>
              <a:buSzPct val="100000"/>
            </a:pPr>
            <a:endParaRPr lang="en-US" dirty="0" smtClean="0">
              <a:solidFill>
                <a:schemeClr val="tx1"/>
              </a:solidFill>
            </a:endParaRPr>
          </a:p>
          <a:p>
            <a:pPr marL="285750" indent="-285750">
              <a:buClr>
                <a:schemeClr val="accent1"/>
              </a:buClr>
              <a:buSzPct val="100000"/>
              <a:buFont typeface="Wingdings" panose="05000000000000000000" pitchFamily="2" charset="2"/>
              <a:buChar char="Ø"/>
            </a:pPr>
            <a:r>
              <a:rPr lang="en-US" dirty="0"/>
              <a:t>S</a:t>
            </a:r>
            <a:r>
              <a:rPr lang="en-US" dirty="0" smtClean="0"/>
              <a:t>uch initiatives have </a:t>
            </a:r>
            <a:r>
              <a:rPr lang="en-US" dirty="0"/>
              <a:t>focused on the integration of SDN and NFV to </a:t>
            </a:r>
            <a:r>
              <a:rPr lang="en-US" dirty="0" smtClean="0"/>
              <a:t>enable efficient </a:t>
            </a:r>
            <a:r>
              <a:rPr lang="en-US" dirty="0"/>
              <a:t>deployment of network services for applications. </a:t>
            </a:r>
            <a:r>
              <a:rPr lang="en-US" dirty="0" smtClean="0"/>
              <a:t>The interactions </a:t>
            </a:r>
            <a:r>
              <a:rPr lang="en-US" dirty="0"/>
              <a:t>between the network operator and 3rd-party </a:t>
            </a:r>
            <a:r>
              <a:rPr lang="en-US" dirty="0" smtClean="0"/>
              <a:t>actors and </a:t>
            </a:r>
            <a:r>
              <a:rPr lang="en-US" dirty="0"/>
              <a:t>the federation of their resources have not been jointly </a:t>
            </a:r>
            <a:r>
              <a:rPr lang="en-US" dirty="0" smtClean="0"/>
              <a:t>addressed.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25" y="268288"/>
            <a:ext cx="8515350" cy="742950"/>
          </a:xfrm>
        </p:spPr>
        <p:txBody>
          <a:bodyPr/>
          <a:lstStyle/>
          <a:p>
            <a:r>
              <a:rPr lang="en-US" sz="2400" dirty="0" smtClean="0"/>
              <a:t>Network and Service Exposure</a:t>
            </a:r>
            <a:endParaRPr lang="fr-FR" sz="2400" dirty="0"/>
          </a:p>
        </p:txBody>
      </p:sp>
      <p:sp>
        <p:nvSpPr>
          <p:cNvPr id="4" name="Rectangle 3"/>
          <p:cNvSpPr/>
          <p:nvPr/>
        </p:nvSpPr>
        <p:spPr>
          <a:xfrm>
            <a:off x="539552" y="4599821"/>
            <a:ext cx="936104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7065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4325" y="1328291"/>
            <a:ext cx="8362131" cy="3619723"/>
          </a:xfrm>
        </p:spPr>
        <p:txBody>
          <a:bodyPr/>
          <a:lstStyle/>
          <a:p>
            <a:pPr marL="285750" indent="-285750">
              <a:buClr>
                <a:schemeClr val="accent1"/>
              </a:buClr>
              <a:buSzPct val="100000"/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chemeClr val="tx1"/>
                </a:solidFill>
              </a:rPr>
              <a:t>Regarding </a:t>
            </a:r>
            <a:r>
              <a:rPr lang="en-US" dirty="0">
                <a:solidFill>
                  <a:schemeClr val="tx1"/>
                </a:solidFill>
              </a:rPr>
              <a:t>network slicing, there is no consensus on </a:t>
            </a:r>
            <a:r>
              <a:rPr lang="en-US" dirty="0" smtClean="0">
                <a:solidFill>
                  <a:schemeClr val="tx1"/>
                </a:solidFill>
              </a:rPr>
              <a:t>one definition </a:t>
            </a:r>
            <a:r>
              <a:rPr lang="en-US" dirty="0">
                <a:solidFill>
                  <a:schemeClr val="tx1"/>
                </a:solidFill>
              </a:rPr>
              <a:t>for a network slice. Several definitions exist in </a:t>
            </a:r>
            <a:r>
              <a:rPr lang="en-US" dirty="0" smtClean="0">
                <a:solidFill>
                  <a:schemeClr val="tx1"/>
                </a:solidFill>
              </a:rPr>
              <a:t>the literature </a:t>
            </a:r>
            <a:r>
              <a:rPr lang="en-US" dirty="0">
                <a:solidFill>
                  <a:schemeClr val="tx1"/>
                </a:solidFill>
              </a:rPr>
              <a:t>[19]–[24]. For example, the logical architecture </a:t>
            </a:r>
            <a:r>
              <a:rPr lang="en-US" dirty="0" smtClean="0">
                <a:solidFill>
                  <a:schemeClr val="tx1"/>
                </a:solidFill>
              </a:rPr>
              <a:t>for network </a:t>
            </a:r>
            <a:r>
              <a:rPr lang="en-US" dirty="0">
                <a:solidFill>
                  <a:schemeClr val="tx1"/>
                </a:solidFill>
              </a:rPr>
              <a:t>slicing based 5G systems proposed in [22] includes </a:t>
            </a:r>
            <a:r>
              <a:rPr lang="en-US" dirty="0" smtClean="0">
                <a:solidFill>
                  <a:schemeClr val="tx1"/>
                </a:solidFill>
              </a:rPr>
              <a:t>an introduction </a:t>
            </a:r>
            <a:r>
              <a:rPr lang="en-US" dirty="0">
                <a:solidFill>
                  <a:schemeClr val="tx1"/>
                </a:solidFill>
              </a:rPr>
              <a:t>to the fundamental concepts of network </a:t>
            </a:r>
            <a:r>
              <a:rPr lang="en-US" dirty="0" smtClean="0">
                <a:solidFill>
                  <a:schemeClr val="tx1"/>
                </a:solidFill>
              </a:rPr>
              <a:t>slicing.</a:t>
            </a:r>
          </a:p>
          <a:p>
            <a:pPr marL="285750" indent="-285750">
              <a:buClr>
                <a:schemeClr val="accent1"/>
              </a:buClr>
              <a:buSzPct val="100000"/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chemeClr val="tx1"/>
                </a:solidFill>
              </a:rPr>
              <a:t>These approach does </a:t>
            </a:r>
            <a:r>
              <a:rPr lang="en-US" dirty="0">
                <a:solidFill>
                  <a:schemeClr val="tx1"/>
                </a:solidFill>
              </a:rPr>
              <a:t>not take into account the integration </a:t>
            </a:r>
            <a:r>
              <a:rPr lang="en-US" dirty="0" smtClean="0">
                <a:solidFill>
                  <a:schemeClr val="tx1"/>
                </a:solidFill>
              </a:rPr>
              <a:t>of resources </a:t>
            </a:r>
            <a:r>
              <a:rPr lang="en-US" dirty="0">
                <a:solidFill>
                  <a:schemeClr val="tx1"/>
                </a:solidFill>
              </a:rPr>
              <a:t>from different actors and the means of enabling </a:t>
            </a:r>
            <a:r>
              <a:rPr lang="en-US" dirty="0" smtClean="0">
                <a:solidFill>
                  <a:schemeClr val="tx1"/>
                </a:solidFill>
              </a:rPr>
              <a:t>an interaction </a:t>
            </a:r>
            <a:r>
              <a:rPr lang="en-US" dirty="0">
                <a:solidFill>
                  <a:schemeClr val="tx1"/>
                </a:solidFill>
              </a:rPr>
              <a:t>between different 5G system </a:t>
            </a:r>
            <a:r>
              <a:rPr lang="en-US" dirty="0" smtClean="0">
                <a:solidFill>
                  <a:schemeClr val="tx1"/>
                </a:solidFill>
              </a:rPr>
              <a:t>domains.</a:t>
            </a:r>
          </a:p>
          <a:p>
            <a:pPr marL="285750" indent="-285750">
              <a:buClr>
                <a:schemeClr val="accent1"/>
              </a:buClr>
              <a:buSzPct val="100000"/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chemeClr val="tx1"/>
                </a:solidFill>
              </a:rPr>
              <a:t>In </a:t>
            </a:r>
            <a:r>
              <a:rPr lang="en-US" dirty="0">
                <a:solidFill>
                  <a:schemeClr val="tx1"/>
                </a:solidFill>
              </a:rPr>
              <a:t>[25], a network slicing mechanism was defined </a:t>
            </a:r>
            <a:r>
              <a:rPr lang="en-US" dirty="0" smtClean="0">
                <a:solidFill>
                  <a:schemeClr val="tx1"/>
                </a:solidFill>
              </a:rPr>
              <a:t>for network </a:t>
            </a:r>
            <a:r>
              <a:rPr lang="en-US" dirty="0">
                <a:solidFill>
                  <a:schemeClr val="tx1"/>
                </a:solidFill>
              </a:rPr>
              <a:t>edge nodes. This approach relies on cloud </a:t>
            </a:r>
            <a:r>
              <a:rPr lang="en-US" dirty="0" smtClean="0">
                <a:solidFill>
                  <a:schemeClr val="tx1"/>
                </a:solidFill>
              </a:rPr>
              <a:t>edge to </a:t>
            </a:r>
            <a:r>
              <a:rPr lang="en-US" dirty="0">
                <a:solidFill>
                  <a:schemeClr val="tx1"/>
                </a:solidFill>
              </a:rPr>
              <a:t>achieve network slicing and core network functions </a:t>
            </a:r>
            <a:r>
              <a:rPr lang="en-US" dirty="0" smtClean="0">
                <a:solidFill>
                  <a:schemeClr val="tx1"/>
                </a:solidFill>
              </a:rPr>
              <a:t>and entities </a:t>
            </a:r>
            <a:r>
              <a:rPr lang="en-US" dirty="0">
                <a:solidFill>
                  <a:schemeClr val="tx1"/>
                </a:solidFill>
              </a:rPr>
              <a:t>need to be shifted and placed into the network </a:t>
            </a:r>
            <a:r>
              <a:rPr lang="en-US" dirty="0" smtClean="0">
                <a:solidFill>
                  <a:schemeClr val="tx1"/>
                </a:solidFill>
              </a:rPr>
              <a:t>edge.</a:t>
            </a:r>
          </a:p>
          <a:p>
            <a:pPr marL="285750" indent="-285750">
              <a:buClr>
                <a:schemeClr val="accent1"/>
              </a:buClr>
              <a:buSzPct val="100000"/>
              <a:buFont typeface="Wingdings" panose="05000000000000000000" pitchFamily="2" charset="2"/>
              <a:buChar char="q"/>
            </a:pPr>
            <a:endParaRPr lang="en-US" dirty="0">
              <a:solidFill>
                <a:schemeClr val="tx1"/>
              </a:solidFill>
            </a:endParaRPr>
          </a:p>
          <a:p>
            <a:pPr marL="285750" indent="-285750">
              <a:buClr>
                <a:schemeClr val="accent1"/>
              </a:buClr>
              <a:buSzPct val="100000"/>
              <a:buFont typeface="Wingdings" panose="05000000000000000000" pitchFamily="2" charset="2"/>
              <a:buChar char="Ø"/>
            </a:pPr>
            <a:r>
              <a:rPr lang="en-US" dirty="0" smtClean="0"/>
              <a:t>It </a:t>
            </a:r>
            <a:r>
              <a:rPr lang="en-US" dirty="0"/>
              <a:t>is important to consider that a network slice spans end-to-end across different network domains and may include network functions deployed in the core, access and edge </a:t>
            </a:r>
            <a:r>
              <a:rPr lang="fr-FR" dirty="0"/>
              <a:t>networks [26].</a:t>
            </a:r>
            <a:endParaRPr lang="en-US" dirty="0"/>
          </a:p>
          <a:p>
            <a:pPr marL="285750" indent="-285750">
              <a:buClr>
                <a:schemeClr val="accent1"/>
              </a:buClr>
              <a:buSzPct val="100000"/>
              <a:buFont typeface="Wingdings" panose="05000000000000000000" pitchFamily="2" charset="2"/>
              <a:buChar char="Ø"/>
            </a:pP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25" y="268288"/>
            <a:ext cx="8515350" cy="742950"/>
          </a:xfrm>
        </p:spPr>
        <p:txBody>
          <a:bodyPr/>
          <a:lstStyle/>
          <a:p>
            <a:r>
              <a:rPr lang="en-US" sz="2400" dirty="0" smtClean="0"/>
              <a:t>Network Slicing for a cross-domain service</a:t>
            </a:r>
            <a:endParaRPr lang="fr-FR" sz="2400" dirty="0"/>
          </a:p>
        </p:txBody>
      </p:sp>
      <p:sp>
        <p:nvSpPr>
          <p:cNvPr id="4" name="Rectangle 3"/>
          <p:cNvSpPr/>
          <p:nvPr/>
        </p:nvSpPr>
        <p:spPr>
          <a:xfrm>
            <a:off x="539552" y="4599821"/>
            <a:ext cx="936104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4191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4325" y="915567"/>
            <a:ext cx="8650163" cy="4032448"/>
          </a:xfrm>
          <a:solidFill>
            <a:schemeClr val="bg1"/>
          </a:solidFill>
        </p:spPr>
        <p:txBody>
          <a:bodyPr/>
          <a:lstStyle/>
          <a:p>
            <a:pPr marL="285750" indent="-285750">
              <a:buClr>
                <a:schemeClr val="accent1"/>
              </a:buClr>
              <a:buSzPct val="100000"/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chemeClr val="tx1"/>
                </a:solidFill>
              </a:rPr>
              <a:t>Regarding </a:t>
            </a:r>
            <a:r>
              <a:rPr lang="en-US" dirty="0">
                <a:solidFill>
                  <a:schemeClr val="tx1"/>
                </a:solidFill>
              </a:rPr>
              <a:t>orchestration and management, ETSI </a:t>
            </a:r>
            <a:r>
              <a:rPr lang="en-US" dirty="0" smtClean="0">
                <a:solidFill>
                  <a:schemeClr val="tx1"/>
                </a:solidFill>
              </a:rPr>
              <a:t>NFV reference </a:t>
            </a:r>
            <a:r>
              <a:rPr lang="en-US" dirty="0">
                <a:solidFill>
                  <a:schemeClr val="tx1"/>
                </a:solidFill>
              </a:rPr>
              <a:t>framework defines virtual resource </a:t>
            </a:r>
            <a:r>
              <a:rPr lang="en-US" dirty="0" smtClean="0">
                <a:solidFill>
                  <a:schemeClr val="tx1"/>
                </a:solidFill>
              </a:rPr>
              <a:t>management and </a:t>
            </a:r>
            <a:r>
              <a:rPr lang="en-US" dirty="0">
                <a:solidFill>
                  <a:schemeClr val="tx1"/>
                </a:solidFill>
              </a:rPr>
              <a:t>network service orchestration [27]. Different </a:t>
            </a:r>
            <a:r>
              <a:rPr lang="en-US" dirty="0" smtClean="0">
                <a:solidFill>
                  <a:schemeClr val="tx1"/>
                </a:solidFill>
              </a:rPr>
              <a:t>initiatives </a:t>
            </a:r>
            <a:r>
              <a:rPr lang="fr-FR" dirty="0" err="1" smtClean="0">
                <a:solidFill>
                  <a:schemeClr val="tx1"/>
                </a:solidFill>
              </a:rPr>
              <a:t>like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TeNOR</a:t>
            </a:r>
            <a:r>
              <a:rPr lang="fr-FR" dirty="0">
                <a:solidFill>
                  <a:schemeClr val="tx1"/>
                </a:solidFill>
              </a:rPr>
              <a:t> NFV </a:t>
            </a:r>
            <a:r>
              <a:rPr lang="fr-FR" dirty="0" err="1">
                <a:solidFill>
                  <a:schemeClr val="tx1"/>
                </a:solidFill>
              </a:rPr>
              <a:t>orchestrator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platform</a:t>
            </a:r>
            <a:r>
              <a:rPr lang="fr-FR" dirty="0">
                <a:solidFill>
                  <a:schemeClr val="tx1"/>
                </a:solidFill>
              </a:rPr>
              <a:t> [28] </a:t>
            </a:r>
            <a:r>
              <a:rPr lang="fr-FR" dirty="0" err="1" smtClean="0">
                <a:solidFill>
                  <a:schemeClr val="tx1"/>
                </a:solidFill>
              </a:rPr>
              <a:t>provide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orchestration </a:t>
            </a:r>
            <a:r>
              <a:rPr lang="en-US" dirty="0">
                <a:solidFill>
                  <a:schemeClr val="tx1"/>
                </a:solidFill>
              </a:rPr>
              <a:t>for automated management of network </a:t>
            </a:r>
            <a:r>
              <a:rPr lang="en-US" dirty="0" smtClean="0">
                <a:solidFill>
                  <a:schemeClr val="tx1"/>
                </a:solidFill>
              </a:rPr>
              <a:t>services </a:t>
            </a:r>
            <a:r>
              <a:rPr lang="fr-FR" dirty="0" smtClean="0">
                <a:solidFill>
                  <a:schemeClr val="tx1"/>
                </a:solidFill>
              </a:rPr>
              <a:t>over </a:t>
            </a:r>
            <a:r>
              <a:rPr lang="fr-FR" dirty="0" err="1">
                <a:solidFill>
                  <a:schemeClr val="tx1"/>
                </a:solidFill>
              </a:rPr>
              <a:t>virtualized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smtClean="0">
                <a:solidFill>
                  <a:schemeClr val="tx1"/>
                </a:solidFill>
              </a:rPr>
              <a:t>infrastructures.</a:t>
            </a:r>
          </a:p>
          <a:p>
            <a:pPr marL="285750" indent="-285750">
              <a:buClr>
                <a:schemeClr val="accent1"/>
              </a:buClr>
              <a:buSzPct val="100000"/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chemeClr val="tx1"/>
                </a:solidFill>
              </a:rPr>
              <a:t>Further</a:t>
            </a:r>
            <a:r>
              <a:rPr lang="en-US" dirty="0">
                <a:solidFill>
                  <a:schemeClr val="tx1"/>
                </a:solidFill>
              </a:rPr>
              <a:t>, Open Source projects like Open NFV (OPNFV</a:t>
            </a:r>
            <a:r>
              <a:rPr lang="en-US" dirty="0" smtClean="0">
                <a:solidFill>
                  <a:schemeClr val="tx1"/>
                </a:solidFill>
              </a:rPr>
              <a:t>) [</a:t>
            </a:r>
            <a:r>
              <a:rPr lang="en-US" dirty="0">
                <a:solidFill>
                  <a:schemeClr val="tx1"/>
                </a:solidFill>
              </a:rPr>
              <a:t>29], Open Source MANO [30], Open Baton [31] </a:t>
            </a:r>
            <a:r>
              <a:rPr lang="en-US" dirty="0" smtClean="0">
                <a:solidFill>
                  <a:schemeClr val="tx1"/>
                </a:solidFill>
              </a:rPr>
              <a:t>have implemented </a:t>
            </a:r>
            <a:r>
              <a:rPr lang="en-US" dirty="0">
                <a:solidFill>
                  <a:schemeClr val="tx1"/>
                </a:solidFill>
              </a:rPr>
              <a:t>ETSI NFV architectural framework for </a:t>
            </a:r>
            <a:r>
              <a:rPr lang="en-US" dirty="0" smtClean="0">
                <a:solidFill>
                  <a:schemeClr val="tx1"/>
                </a:solidFill>
              </a:rPr>
              <a:t>NFV orchestration </a:t>
            </a:r>
            <a:r>
              <a:rPr lang="en-US" dirty="0">
                <a:solidFill>
                  <a:schemeClr val="tx1"/>
                </a:solidFill>
              </a:rPr>
              <a:t>and management. However, these initiatives </a:t>
            </a:r>
            <a:r>
              <a:rPr lang="en-US" dirty="0" smtClean="0">
                <a:solidFill>
                  <a:schemeClr val="tx1"/>
                </a:solidFill>
              </a:rPr>
              <a:t>have been </a:t>
            </a:r>
            <a:r>
              <a:rPr lang="en-US" dirty="0">
                <a:solidFill>
                  <a:schemeClr val="tx1"/>
                </a:solidFill>
              </a:rPr>
              <a:t>designed for the orchestration of a single domain </a:t>
            </a:r>
            <a:r>
              <a:rPr lang="en-US" dirty="0" smtClean="0">
                <a:solidFill>
                  <a:schemeClr val="tx1"/>
                </a:solidFill>
              </a:rPr>
              <a:t>where NFVO </a:t>
            </a:r>
            <a:r>
              <a:rPr lang="en-US" dirty="0">
                <a:solidFill>
                  <a:schemeClr val="tx1"/>
                </a:solidFill>
              </a:rPr>
              <a:t>has full access and control over resources</a:t>
            </a:r>
            <a:r>
              <a:rPr lang="en-US" dirty="0" smtClean="0">
                <a:solidFill>
                  <a:schemeClr val="tx1"/>
                </a:solidFill>
              </a:rPr>
              <a:t>. </a:t>
            </a:r>
          </a:p>
          <a:p>
            <a:pPr marL="285750" indent="-285750">
              <a:buClr>
                <a:schemeClr val="accent1"/>
              </a:buClr>
              <a:buSzPct val="100000"/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chemeClr val="tx1"/>
                </a:solidFill>
              </a:rPr>
              <a:t>More </a:t>
            </a:r>
            <a:r>
              <a:rPr lang="en-US" dirty="0">
                <a:solidFill>
                  <a:schemeClr val="tx1"/>
                </a:solidFill>
              </a:rPr>
              <a:t>recently, Open Network Automation </a:t>
            </a:r>
            <a:r>
              <a:rPr lang="en-US" dirty="0" smtClean="0">
                <a:solidFill>
                  <a:schemeClr val="tx1"/>
                </a:solidFill>
              </a:rPr>
              <a:t>Platform (</a:t>
            </a:r>
            <a:r>
              <a:rPr lang="en-US" dirty="0">
                <a:solidFill>
                  <a:schemeClr val="tx1"/>
                </a:solidFill>
              </a:rPr>
              <a:t>ONAP) [32] has emerged as the orchestration platform </a:t>
            </a:r>
            <a:r>
              <a:rPr lang="en-US" dirty="0" smtClean="0">
                <a:solidFill>
                  <a:schemeClr val="tx1"/>
                </a:solidFill>
              </a:rPr>
              <a:t>for carrier-scale </a:t>
            </a:r>
            <a:r>
              <a:rPr lang="en-US" dirty="0">
                <a:solidFill>
                  <a:schemeClr val="tx1"/>
                </a:solidFill>
              </a:rPr>
              <a:t>automatic VNF and network services </a:t>
            </a:r>
            <a:r>
              <a:rPr lang="en-US" dirty="0" smtClean="0">
                <a:solidFill>
                  <a:schemeClr val="tx1"/>
                </a:solidFill>
              </a:rPr>
              <a:t>orchestration and </a:t>
            </a:r>
            <a:r>
              <a:rPr lang="en-US" dirty="0">
                <a:solidFill>
                  <a:schemeClr val="tx1"/>
                </a:solidFill>
              </a:rPr>
              <a:t>management. The Active and Available </a:t>
            </a:r>
            <a:r>
              <a:rPr lang="en-US" dirty="0" smtClean="0">
                <a:solidFill>
                  <a:schemeClr val="tx1"/>
                </a:solidFill>
              </a:rPr>
              <a:t>Inventory (</a:t>
            </a:r>
            <a:r>
              <a:rPr lang="en-US" dirty="0">
                <a:solidFill>
                  <a:schemeClr val="tx1"/>
                </a:solidFill>
              </a:rPr>
              <a:t>AAI) in ONAP provides real-time views of available </a:t>
            </a:r>
            <a:r>
              <a:rPr lang="en-US" dirty="0" smtClean="0">
                <a:solidFill>
                  <a:schemeClr val="tx1"/>
                </a:solidFill>
              </a:rPr>
              <a:t>resources and </a:t>
            </a:r>
            <a:r>
              <a:rPr lang="en-US" dirty="0">
                <a:solidFill>
                  <a:schemeClr val="tx1"/>
                </a:solidFill>
              </a:rPr>
              <a:t>services and their relationships and is thus </a:t>
            </a:r>
            <a:r>
              <a:rPr lang="en-US" dirty="0" smtClean="0">
                <a:solidFill>
                  <a:schemeClr val="tx1"/>
                </a:solidFill>
              </a:rPr>
              <a:t>equivalent to a Resources Cartography. </a:t>
            </a:r>
            <a:r>
              <a:rPr lang="en-US" dirty="0">
                <a:solidFill>
                  <a:schemeClr val="tx1"/>
                </a:solidFill>
              </a:rPr>
              <a:t>However</a:t>
            </a:r>
            <a:r>
              <a:rPr lang="en-US" dirty="0" smtClean="0">
                <a:solidFill>
                  <a:schemeClr val="tx1"/>
                </a:solidFill>
              </a:rPr>
              <a:t>, ONAP AAI, </a:t>
            </a:r>
            <a:r>
              <a:rPr lang="en-US" dirty="0">
                <a:solidFill>
                  <a:schemeClr val="tx1"/>
                </a:solidFill>
              </a:rPr>
              <a:t>in its actual </a:t>
            </a:r>
            <a:r>
              <a:rPr lang="en-US" dirty="0" smtClean="0">
                <a:solidFill>
                  <a:schemeClr val="tx1"/>
                </a:solidFill>
              </a:rPr>
              <a:t>version, </a:t>
            </a:r>
            <a:r>
              <a:rPr lang="en-US" dirty="0">
                <a:solidFill>
                  <a:schemeClr val="tx1"/>
                </a:solidFill>
              </a:rPr>
              <a:t>stores the resources and services of a </a:t>
            </a:r>
            <a:r>
              <a:rPr lang="en-US" dirty="0" smtClean="0">
                <a:solidFill>
                  <a:schemeClr val="tx1"/>
                </a:solidFill>
              </a:rPr>
              <a:t>single </a:t>
            </a:r>
            <a:r>
              <a:rPr lang="fr-FR" dirty="0" smtClean="0">
                <a:solidFill>
                  <a:schemeClr val="tx1"/>
                </a:solidFill>
              </a:rPr>
              <a:t>provider </a:t>
            </a:r>
            <a:r>
              <a:rPr lang="fr-FR" dirty="0">
                <a:solidFill>
                  <a:schemeClr val="tx1"/>
                </a:solidFill>
              </a:rPr>
              <a:t>or tenant.</a:t>
            </a:r>
            <a:endParaRPr lang="en-US" dirty="0">
              <a:solidFill>
                <a:schemeClr val="tx1"/>
              </a:solidFill>
            </a:endParaRPr>
          </a:p>
          <a:p>
            <a:pPr marL="285750" indent="-285750">
              <a:buClr>
                <a:schemeClr val="accent1"/>
              </a:buClr>
              <a:buSzPct val="100000"/>
              <a:buFont typeface="Wingdings" panose="05000000000000000000" pitchFamily="2" charset="2"/>
              <a:buChar char="Ø"/>
            </a:pPr>
            <a:r>
              <a:rPr lang="en-US" dirty="0" smtClean="0"/>
              <a:t>The </a:t>
            </a:r>
            <a:r>
              <a:rPr lang="en-US" dirty="0"/>
              <a:t>orchestration layers defined in </a:t>
            </a:r>
            <a:r>
              <a:rPr lang="en-US" dirty="0" smtClean="0"/>
              <a:t>these initiatives </a:t>
            </a:r>
            <a:r>
              <a:rPr lang="en-US" dirty="0"/>
              <a:t>do not consider embracing resources from </a:t>
            </a:r>
            <a:r>
              <a:rPr lang="en-US" dirty="0" smtClean="0"/>
              <a:t>different domains </a:t>
            </a:r>
            <a:r>
              <a:rPr lang="en-US" dirty="0"/>
              <a:t>and actors; they do not define resources </a:t>
            </a:r>
            <a:r>
              <a:rPr lang="en-US" dirty="0" smtClean="0"/>
              <a:t>federation orchestration </a:t>
            </a:r>
            <a:r>
              <a:rPr lang="en-US" dirty="0"/>
              <a:t>and management functions with a </a:t>
            </a:r>
            <a:r>
              <a:rPr lang="en-US" dirty="0" smtClean="0"/>
              <a:t>brokering layer </a:t>
            </a:r>
            <a:r>
              <a:rPr lang="en-US" dirty="0"/>
              <a:t>enabling multi-actors interactions and are not suitable </a:t>
            </a:r>
            <a:r>
              <a:rPr lang="en-US" dirty="0" smtClean="0"/>
              <a:t>for multi-domains </a:t>
            </a:r>
            <a:r>
              <a:rPr lang="en-US" dirty="0"/>
              <a:t>network service orchestration. </a:t>
            </a:r>
            <a:r>
              <a:rPr lang="en-US" dirty="0" smtClean="0"/>
              <a:t>It is important to rely </a:t>
            </a:r>
            <a:r>
              <a:rPr lang="en-US" dirty="0"/>
              <a:t>on approaches like X-MANO [33], </a:t>
            </a:r>
            <a:r>
              <a:rPr lang="en-US" dirty="0" err="1" smtClean="0"/>
              <a:t>BluePlanet</a:t>
            </a:r>
            <a:r>
              <a:rPr lang="en-US" dirty="0" smtClean="0"/>
              <a:t> [</a:t>
            </a:r>
            <a:r>
              <a:rPr lang="en-US" dirty="0"/>
              <a:t>34] and ONAP future developments, as bases to allow </a:t>
            </a:r>
            <a:r>
              <a:rPr lang="en-US" dirty="0" smtClean="0"/>
              <a:t>for cross-domain </a:t>
            </a:r>
            <a:r>
              <a:rPr lang="en-US" dirty="0"/>
              <a:t>multi-actors management and orchestration.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25" y="268288"/>
            <a:ext cx="8515350" cy="742950"/>
          </a:xfrm>
        </p:spPr>
        <p:txBody>
          <a:bodyPr/>
          <a:lstStyle/>
          <a:p>
            <a:r>
              <a:rPr lang="en-US" sz="2400" dirty="0" smtClean="0"/>
              <a:t>Automated Management and Orchestration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4219754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25" y="268288"/>
            <a:ext cx="8515350" cy="742950"/>
          </a:xfrm>
        </p:spPr>
        <p:txBody>
          <a:bodyPr/>
          <a:lstStyle/>
          <a:p>
            <a:r>
              <a:rPr lang="en-US" sz="2400" dirty="0"/>
              <a:t>Network (Slice)-as-a-Service Architecture</a:t>
            </a:r>
            <a:br>
              <a:rPr lang="en-US" sz="2400" dirty="0"/>
            </a:br>
            <a:endParaRPr lang="fr-FR" sz="2400" dirty="0"/>
          </a:p>
        </p:txBody>
      </p:sp>
      <p:sp>
        <p:nvSpPr>
          <p:cNvPr id="5" name="Rectangle à coins arrondis 4"/>
          <p:cNvSpPr/>
          <p:nvPr/>
        </p:nvSpPr>
        <p:spPr>
          <a:xfrm>
            <a:off x="808075" y="3200395"/>
            <a:ext cx="5220581" cy="1339702"/>
          </a:xfrm>
          <a:prstGeom prst="round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6" name="Rectangle à coins arrondis 5"/>
          <p:cNvSpPr/>
          <p:nvPr/>
        </p:nvSpPr>
        <p:spPr>
          <a:xfrm>
            <a:off x="839966" y="1972340"/>
            <a:ext cx="5199321" cy="627321"/>
          </a:xfrm>
          <a:prstGeom prst="roundRect">
            <a:avLst/>
          </a:prstGeom>
          <a:solidFill>
            <a:srgbClr val="FF7900"/>
          </a:solidFill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r>
              <a:rPr lang="en-US" sz="1400" dirty="0">
                <a:solidFill>
                  <a:srgbClr val="FFFFFF"/>
                </a:solidFill>
              </a:rPr>
              <a:t>Network Operator</a:t>
            </a:r>
          </a:p>
        </p:txBody>
      </p:sp>
      <p:sp>
        <p:nvSpPr>
          <p:cNvPr id="7" name="Rectangle à coins arrondis 6"/>
          <p:cNvSpPr/>
          <p:nvPr/>
        </p:nvSpPr>
        <p:spPr>
          <a:xfrm>
            <a:off x="861233" y="882497"/>
            <a:ext cx="5167423" cy="637953"/>
          </a:xfrm>
          <a:prstGeom prst="roundRect">
            <a:avLst/>
          </a:prstGeom>
          <a:solidFill>
            <a:schemeClr val="accent6"/>
          </a:solidFill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r>
              <a:rPr lang="en-US" sz="1400" dirty="0">
                <a:solidFill>
                  <a:srgbClr val="FFFFFF"/>
                </a:solidFill>
              </a:rPr>
              <a:t>Tenant </a:t>
            </a:r>
            <a:r>
              <a:rPr lang="en-US" sz="1400" dirty="0" smtClean="0">
                <a:solidFill>
                  <a:srgbClr val="FFFFFF"/>
                </a:solidFill>
              </a:rPr>
              <a:t>/ Vertical actor</a:t>
            </a:r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8" name="Rectangle à coins arrondis 7"/>
          <p:cNvSpPr/>
          <p:nvPr/>
        </p:nvSpPr>
        <p:spPr>
          <a:xfrm>
            <a:off x="1031363" y="3444965"/>
            <a:ext cx="2966474" cy="967563"/>
          </a:xfrm>
          <a:prstGeom prst="roundRect">
            <a:avLst/>
          </a:prstGeom>
          <a:ln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1200" dirty="0" smtClean="0">
                <a:solidFill>
                  <a:srgbClr val="124191"/>
                </a:solidFill>
              </a:rPr>
              <a:t>Network Domains </a:t>
            </a:r>
            <a:endParaRPr lang="en-US" sz="1200" dirty="0">
              <a:solidFill>
                <a:srgbClr val="124191"/>
              </a:solidFill>
            </a:endParaRPr>
          </a:p>
        </p:txBody>
      </p:sp>
      <p:sp>
        <p:nvSpPr>
          <p:cNvPr id="9" name="Rectangle à coins arrondis 8"/>
          <p:cNvSpPr/>
          <p:nvPr/>
        </p:nvSpPr>
        <p:spPr>
          <a:xfrm>
            <a:off x="4067944" y="3427241"/>
            <a:ext cx="1888704" cy="967563"/>
          </a:xfrm>
          <a:prstGeom prst="roundRect">
            <a:avLst/>
          </a:prstGeom>
          <a:ln>
            <a:solidFill>
              <a:schemeClr val="accent3"/>
            </a:solidFill>
            <a:prstDash val="sys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1200" dirty="0" smtClean="0">
                <a:solidFill>
                  <a:srgbClr val="124191"/>
                </a:solidFill>
              </a:rPr>
              <a:t>Private Infrastructure Domains</a:t>
            </a:r>
            <a:endParaRPr lang="en-US" sz="1200" dirty="0">
              <a:solidFill>
                <a:srgbClr val="124191"/>
              </a:solidFill>
            </a:endParaRPr>
          </a:p>
        </p:txBody>
      </p:sp>
      <p:cxnSp>
        <p:nvCxnSpPr>
          <p:cNvPr id="10" name="Connecteur droit avec flèche 9"/>
          <p:cNvCxnSpPr>
            <a:stCxn id="7" idx="2"/>
            <a:endCxn id="6" idx="0"/>
          </p:cNvCxnSpPr>
          <p:nvPr/>
        </p:nvCxnSpPr>
        <p:spPr>
          <a:xfrm flipH="1">
            <a:off x="3439627" y="1520450"/>
            <a:ext cx="5318" cy="45189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ZoneTexte 10"/>
          <p:cNvSpPr txBox="1"/>
          <p:nvPr/>
        </p:nvSpPr>
        <p:spPr>
          <a:xfrm>
            <a:off x="3551269" y="1573613"/>
            <a:ext cx="2889747" cy="422405"/>
          </a:xfrm>
          <a:prstGeom prst="rect">
            <a:avLst/>
          </a:prstGeom>
          <a:noFill/>
        </p:spPr>
        <p:txBody>
          <a:bodyPr wrap="none" lIns="72000" tIns="72000" rIns="72000" bIns="72000" rtlCol="0">
            <a:spAutoFit/>
          </a:bodyPr>
          <a:lstStyle/>
          <a:p>
            <a:pPr defTabSz="457200" fontAlgn="base">
              <a:spcAft>
                <a:spcPct val="0"/>
              </a:spcAft>
              <a:defRPr/>
            </a:pPr>
            <a:r>
              <a:rPr lang="en-US" dirty="0">
                <a:solidFill>
                  <a:srgbClr val="124191"/>
                </a:solidFill>
                <a:latin typeface="Nokia Pure Headline Light"/>
                <a:cs typeface="Nokia Pure Headline Light"/>
              </a:rPr>
              <a:t>Network Slice </a:t>
            </a:r>
            <a:r>
              <a:rPr lang="en-US" dirty="0" smtClean="0">
                <a:solidFill>
                  <a:srgbClr val="124191"/>
                </a:solidFill>
                <a:latin typeface="Nokia Pure Headline Light"/>
                <a:cs typeface="Nokia Pure Headline Light"/>
              </a:rPr>
              <a:t>as </a:t>
            </a:r>
            <a:r>
              <a:rPr lang="en-US" dirty="0">
                <a:solidFill>
                  <a:srgbClr val="124191"/>
                </a:solidFill>
                <a:latin typeface="Nokia Pure Headline Light"/>
                <a:cs typeface="Nokia Pure Headline Light"/>
              </a:rPr>
              <a:t>a Service</a:t>
            </a:r>
          </a:p>
        </p:txBody>
      </p:sp>
      <p:cxnSp>
        <p:nvCxnSpPr>
          <p:cNvPr id="12" name="Connecteur droit avec flèche 11"/>
          <p:cNvCxnSpPr/>
          <p:nvPr/>
        </p:nvCxnSpPr>
        <p:spPr>
          <a:xfrm flipH="1">
            <a:off x="3370515" y="2608515"/>
            <a:ext cx="14179" cy="62377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3576079" y="2757371"/>
            <a:ext cx="3300116" cy="422405"/>
          </a:xfrm>
          <a:prstGeom prst="rect">
            <a:avLst/>
          </a:prstGeom>
          <a:noFill/>
        </p:spPr>
        <p:txBody>
          <a:bodyPr wrap="none" lIns="72000" tIns="72000" rIns="72000" bIns="72000" rtlCol="0">
            <a:spAutoFit/>
          </a:bodyPr>
          <a:lstStyle/>
          <a:p>
            <a:pPr defTabSz="457200" fontAlgn="base">
              <a:spcAft>
                <a:spcPct val="0"/>
              </a:spcAft>
              <a:defRPr/>
            </a:pPr>
            <a:r>
              <a:rPr lang="en-US" dirty="0" smtClean="0">
                <a:solidFill>
                  <a:srgbClr val="124191"/>
                </a:solidFill>
                <a:latin typeface="Nokia Pure Headline Light"/>
                <a:cs typeface="Nokia Pure Headline Light"/>
              </a:rPr>
              <a:t>Multi-Domain Resource </a:t>
            </a:r>
            <a:r>
              <a:rPr lang="en-US" dirty="0">
                <a:solidFill>
                  <a:srgbClr val="124191"/>
                </a:solidFill>
                <a:latin typeface="Nokia Pure Headline Light"/>
                <a:cs typeface="Nokia Pure Headline Light"/>
              </a:rPr>
              <a:t>Broker</a:t>
            </a:r>
          </a:p>
        </p:txBody>
      </p:sp>
      <p:sp>
        <p:nvSpPr>
          <p:cNvPr id="14" name="Rectangle à coins arrondis 13"/>
          <p:cNvSpPr/>
          <p:nvPr/>
        </p:nvSpPr>
        <p:spPr>
          <a:xfrm>
            <a:off x="6762307" y="1977656"/>
            <a:ext cx="2137144" cy="616689"/>
          </a:xfrm>
          <a:prstGeom prst="roundRect">
            <a:avLst/>
          </a:prstGeom>
          <a:solidFill>
            <a:srgbClr val="FF79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r>
              <a:rPr lang="en-US" sz="1200" dirty="0">
                <a:solidFill>
                  <a:srgbClr val="FFFFFF"/>
                </a:solidFill>
              </a:rPr>
              <a:t>Virtual Network/Applicative Functions Provider</a:t>
            </a:r>
          </a:p>
        </p:txBody>
      </p:sp>
      <p:cxnSp>
        <p:nvCxnSpPr>
          <p:cNvPr id="15" name="Connecteur droit avec flèche 14"/>
          <p:cNvCxnSpPr>
            <a:stCxn id="14" idx="1"/>
            <a:endCxn id="6" idx="3"/>
          </p:cNvCxnSpPr>
          <p:nvPr/>
        </p:nvCxnSpPr>
        <p:spPr>
          <a:xfrm flipH="1">
            <a:off x="6039287" y="2286001"/>
            <a:ext cx="723020" cy="0"/>
          </a:xfrm>
          <a:prstGeom prst="straightConnector1">
            <a:avLst/>
          </a:prstGeom>
          <a:ln w="6350" cmpd="sng">
            <a:solidFill>
              <a:schemeClr val="bg2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Picture 32">
            <a:extLst>
              <a:ext uri="{FF2B5EF4-FFF2-40B4-BE49-F238E27FC236}">
                <a16:creationId xmlns="" xmlns:a16="http://schemas.microsoft.com/office/drawing/2014/main" id="{96307A11-C3DE-49E1-8DF4-FEDE0B918F3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6475" y="4025565"/>
            <a:ext cx="270788" cy="270788"/>
          </a:xfrm>
          <a:prstGeom prst="rect">
            <a:avLst/>
          </a:prstGeom>
        </p:spPr>
      </p:pic>
      <p:pic>
        <p:nvPicPr>
          <p:cNvPr id="17" name="Picture 34">
            <a:extLst>
              <a:ext uri="{FF2B5EF4-FFF2-40B4-BE49-F238E27FC236}">
                <a16:creationId xmlns="" xmlns:a16="http://schemas.microsoft.com/office/drawing/2014/main" id="{44D9D89F-4D5F-472F-A849-EC40E204DB8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0317" y="4035958"/>
            <a:ext cx="270788" cy="270788"/>
          </a:xfrm>
          <a:prstGeom prst="rect">
            <a:avLst/>
          </a:prstGeom>
        </p:spPr>
      </p:pic>
      <p:pic>
        <p:nvPicPr>
          <p:cNvPr id="18" name="Picture 35">
            <a:extLst>
              <a:ext uri="{FF2B5EF4-FFF2-40B4-BE49-F238E27FC236}">
                <a16:creationId xmlns="" xmlns:a16="http://schemas.microsoft.com/office/drawing/2014/main" id="{B3077083-D6F6-4A2D-BA94-F42AB335DD0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3599" y="4032964"/>
            <a:ext cx="270788" cy="270788"/>
          </a:xfrm>
          <a:prstGeom prst="rect">
            <a:avLst/>
          </a:prstGeom>
        </p:spPr>
      </p:pic>
      <p:pic>
        <p:nvPicPr>
          <p:cNvPr id="19" name="Picture 36">
            <a:extLst>
              <a:ext uri="{FF2B5EF4-FFF2-40B4-BE49-F238E27FC236}">
                <a16:creationId xmlns="" xmlns:a16="http://schemas.microsoft.com/office/drawing/2014/main" id="{BBBC6F11-DD2A-4D81-9E84-C3A37D44A9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6892" y="4030912"/>
            <a:ext cx="270788" cy="270788"/>
          </a:xfrm>
          <a:prstGeom prst="rect">
            <a:avLst/>
          </a:prstGeom>
        </p:spPr>
      </p:pic>
      <p:pic>
        <p:nvPicPr>
          <p:cNvPr id="20" name="Picture 37">
            <a:extLst>
              <a:ext uri="{FF2B5EF4-FFF2-40B4-BE49-F238E27FC236}">
                <a16:creationId xmlns="" xmlns:a16="http://schemas.microsoft.com/office/drawing/2014/main" id="{CFF84B32-2158-49C7-A0BF-25733AF095D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012" y="3963529"/>
            <a:ext cx="343217" cy="343217"/>
          </a:xfrm>
          <a:prstGeom prst="rect">
            <a:avLst/>
          </a:prstGeom>
          <a:solidFill>
            <a:schemeClr val="accent2"/>
          </a:solidFill>
        </p:spPr>
      </p:pic>
      <p:pic>
        <p:nvPicPr>
          <p:cNvPr id="21" name="Picture 38">
            <a:extLst>
              <a:ext uri="{FF2B5EF4-FFF2-40B4-BE49-F238E27FC236}">
                <a16:creationId xmlns="" xmlns:a16="http://schemas.microsoft.com/office/drawing/2014/main" id="{F34652BF-1F34-43DD-BD35-6C23EF05A2B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8807" y="3963528"/>
            <a:ext cx="343217" cy="343217"/>
          </a:xfrm>
          <a:prstGeom prst="rect">
            <a:avLst/>
          </a:prstGeom>
          <a:solidFill>
            <a:schemeClr val="accent2"/>
          </a:solidFill>
        </p:spPr>
      </p:pic>
      <p:pic>
        <p:nvPicPr>
          <p:cNvPr id="22" name="Picture 39">
            <a:extLst>
              <a:ext uri="{FF2B5EF4-FFF2-40B4-BE49-F238E27FC236}">
                <a16:creationId xmlns="" xmlns:a16="http://schemas.microsoft.com/office/drawing/2014/main" id="{E95AD03B-D7E9-4068-9020-14D760DD49F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4322" y="3957765"/>
            <a:ext cx="343217" cy="343217"/>
          </a:xfrm>
          <a:prstGeom prst="rect">
            <a:avLst/>
          </a:prstGeom>
          <a:solidFill>
            <a:schemeClr val="accent2"/>
          </a:solidFill>
        </p:spPr>
      </p:pic>
      <p:pic>
        <p:nvPicPr>
          <p:cNvPr id="23" name="Picture 40">
            <a:extLst>
              <a:ext uri="{FF2B5EF4-FFF2-40B4-BE49-F238E27FC236}">
                <a16:creationId xmlns="" xmlns:a16="http://schemas.microsoft.com/office/drawing/2014/main" id="{A0FF9E9A-96DB-4D79-AB4D-8BD0CF9531C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2921" y="3957765"/>
            <a:ext cx="343217" cy="343217"/>
          </a:xfrm>
          <a:prstGeom prst="rect">
            <a:avLst/>
          </a:prstGeom>
          <a:solidFill>
            <a:schemeClr val="accent2"/>
          </a:solidFill>
        </p:spPr>
      </p:pic>
      <p:pic>
        <p:nvPicPr>
          <p:cNvPr id="24" name="Picture 41">
            <a:extLst>
              <a:ext uri="{FF2B5EF4-FFF2-40B4-BE49-F238E27FC236}">
                <a16:creationId xmlns="" xmlns:a16="http://schemas.microsoft.com/office/drawing/2014/main" id="{117CC590-992E-44A1-8DFC-07C4D30039C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4173" y="4030611"/>
            <a:ext cx="270788" cy="270788"/>
          </a:xfrm>
          <a:prstGeom prst="rect">
            <a:avLst/>
          </a:prstGeom>
        </p:spPr>
      </p:pic>
      <p:pic>
        <p:nvPicPr>
          <p:cNvPr id="25" name="Picture 42">
            <a:extLst>
              <a:ext uri="{FF2B5EF4-FFF2-40B4-BE49-F238E27FC236}">
                <a16:creationId xmlns="" xmlns:a16="http://schemas.microsoft.com/office/drawing/2014/main" id="{14A697E2-1A4A-4253-B5F5-923A66101FB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7455" y="4027617"/>
            <a:ext cx="270788" cy="270788"/>
          </a:xfrm>
          <a:prstGeom prst="rect">
            <a:avLst/>
          </a:prstGeom>
        </p:spPr>
      </p:pic>
      <p:pic>
        <p:nvPicPr>
          <p:cNvPr id="26" name="Picture 43">
            <a:extLst>
              <a:ext uri="{FF2B5EF4-FFF2-40B4-BE49-F238E27FC236}">
                <a16:creationId xmlns="" xmlns:a16="http://schemas.microsoft.com/office/drawing/2014/main" id="{9835F6B3-5AE9-483D-BF5B-4B3BC08B2E0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0748" y="4025565"/>
            <a:ext cx="270788" cy="270788"/>
          </a:xfrm>
          <a:prstGeom prst="rect">
            <a:avLst/>
          </a:prstGeom>
        </p:spPr>
      </p:pic>
      <p:sp>
        <p:nvSpPr>
          <p:cNvPr id="27" name="Rectangle 26"/>
          <p:cNvSpPr/>
          <p:nvPr/>
        </p:nvSpPr>
        <p:spPr>
          <a:xfrm>
            <a:off x="539552" y="4599821"/>
            <a:ext cx="936104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7750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Rectangle 106"/>
          <p:cNvSpPr/>
          <p:nvPr/>
        </p:nvSpPr>
        <p:spPr>
          <a:xfrm>
            <a:off x="539552" y="4599821"/>
            <a:ext cx="936104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Espace réservé du pied de page 3"/>
          <p:cNvSpPr txBox="1">
            <a:spLocks/>
          </p:cNvSpPr>
          <p:nvPr/>
        </p:nvSpPr>
        <p:spPr>
          <a:xfrm>
            <a:off x="925516" y="4655548"/>
            <a:ext cx="5972175" cy="346472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Helvetica 45 Light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Helvetica 45 Light" pitchFamily="34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Helvetica 45 Light" pitchFamily="34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Helvetica 45 Light" pitchFamily="34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Helvetica 45 Light" pitchFamily="34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Helvetica 45 Light" pitchFamily="34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Helvetica 45 Light" pitchFamily="34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Helvetica 45 Light" pitchFamily="34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Helvetica 45 Light" pitchFamily="34" charset="0"/>
                <a:ea typeface="+mn-ea"/>
                <a:cs typeface="+mn-cs"/>
              </a:defRPr>
            </a:lvl9pPr>
          </a:lstStyle>
          <a:p>
            <a:pPr eaLnBrk="1" hangingPunct="1"/>
            <a:endParaRPr lang="en-US" altLang="en-US" sz="1000" dirty="0">
              <a:solidFill>
                <a:srgbClr val="000000"/>
              </a:solidFill>
              <a:latin typeface="Helvetica 55 Roman" pitchFamily="34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tabLst>
                <a:tab pos="85725" algn="l"/>
              </a:tabLst>
            </a:pPr>
            <a:r>
              <a:rPr lang="en-US" sz="2400" dirty="0"/>
              <a:t>Network (Slice)-as-a-Service </a:t>
            </a:r>
            <a:r>
              <a:rPr lang="en-US" sz="2400" dirty="0"/>
              <a:t>Architecture</a:t>
            </a:r>
          </a:p>
        </p:txBody>
      </p:sp>
      <p:sp>
        <p:nvSpPr>
          <p:cNvPr id="11" name="Rectangle à coins arrondis 10"/>
          <p:cNvSpPr/>
          <p:nvPr/>
        </p:nvSpPr>
        <p:spPr>
          <a:xfrm>
            <a:off x="3124110" y="1061066"/>
            <a:ext cx="3093456" cy="317061"/>
          </a:xfrm>
          <a:prstGeom prst="roundRect">
            <a:avLst/>
          </a:prstGeom>
          <a:noFill/>
          <a:ln w="25400" cap="flat" cmpd="sng" algn="ctr">
            <a:solidFill>
              <a:srgbClr val="FF6600"/>
            </a:solidFill>
            <a:prstDash val="solid"/>
          </a:ln>
          <a:effectLst/>
        </p:spPr>
        <p:txBody>
          <a:bodyPr rtlCol="0" anchor="ctr"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050" kern="0" dirty="0" smtClean="0">
                <a:solidFill>
                  <a:prstClr val="black"/>
                </a:solidFill>
                <a:latin typeface="Helvetica 55 Roman"/>
              </a:rPr>
              <a:t>OSS/BSS </a:t>
            </a:r>
            <a:r>
              <a:rPr lang="fr-FR" sz="1050" kern="0" dirty="0" err="1" smtClean="0">
                <a:solidFill>
                  <a:prstClr val="black"/>
                </a:solidFill>
                <a:latin typeface="Helvetica 55 Roman"/>
              </a:rPr>
              <a:t>functions</a:t>
            </a:r>
            <a:r>
              <a:rPr lang="fr-FR" sz="1050" kern="0" dirty="0" smtClean="0">
                <a:solidFill>
                  <a:prstClr val="black"/>
                </a:solidFill>
                <a:latin typeface="Helvetica 55 Roman"/>
              </a:rPr>
              <a:t> 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050" kern="0" dirty="0" smtClean="0">
                <a:solidFill>
                  <a:prstClr val="black"/>
                </a:solidFill>
                <a:latin typeface="Helvetica 55 Roman"/>
              </a:rPr>
              <a:t>Management Operations, SLAs</a:t>
            </a:r>
            <a:endParaRPr lang="en-US" sz="1050" kern="0" dirty="0" smtClean="0">
              <a:solidFill>
                <a:prstClr val="black"/>
              </a:solidFill>
              <a:latin typeface="Helvetica 55 Roman"/>
            </a:endParaRPr>
          </a:p>
        </p:txBody>
      </p:sp>
      <p:cxnSp>
        <p:nvCxnSpPr>
          <p:cNvPr id="13" name="Connecteur droit avec flèche 12"/>
          <p:cNvCxnSpPr/>
          <p:nvPr/>
        </p:nvCxnSpPr>
        <p:spPr>
          <a:xfrm>
            <a:off x="4225328" y="1385103"/>
            <a:ext cx="704" cy="174397"/>
          </a:xfrm>
          <a:prstGeom prst="straightConnector1">
            <a:avLst/>
          </a:prstGeom>
          <a:noFill/>
          <a:ln w="38100" cap="flat" cmpd="sng" algn="ctr">
            <a:solidFill>
              <a:srgbClr val="FF6600"/>
            </a:solidFill>
            <a:prstDash val="solid"/>
            <a:headEnd type="none" w="med" len="med"/>
            <a:tailEnd type="triangle" w="med" len="med"/>
          </a:ln>
          <a:effectLst/>
        </p:spPr>
      </p:cxnSp>
      <p:sp>
        <p:nvSpPr>
          <p:cNvPr id="14" name="Rectangle à coins arrondis 13"/>
          <p:cNvSpPr/>
          <p:nvPr/>
        </p:nvSpPr>
        <p:spPr>
          <a:xfrm>
            <a:off x="2123732" y="683024"/>
            <a:ext cx="4287583" cy="252414"/>
          </a:xfrm>
          <a:prstGeom prst="roundRect">
            <a:avLst/>
          </a:prstGeom>
          <a:noFill/>
          <a:ln w="25400" cap="flat" cmpd="sng" algn="ctr">
            <a:solidFill>
              <a:srgbClr val="0070C0"/>
            </a:solidFill>
            <a:prstDash val="solid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000" kern="0" dirty="0" smtClean="0">
                <a:solidFill>
                  <a:prstClr val="black"/>
                </a:solidFill>
                <a:latin typeface="Helvetica 55 Roman"/>
              </a:rPr>
              <a:t>Application providers, Application </a:t>
            </a:r>
            <a:r>
              <a:rPr lang="en-US" sz="1000" dirty="0" smtClean="0">
                <a:solidFill>
                  <a:srgbClr val="000000"/>
                </a:solidFill>
              </a:rPr>
              <a:t>developers, Application users,… </a:t>
            </a:r>
            <a:endParaRPr lang="en-US" sz="1000" kern="0" dirty="0" smtClean="0">
              <a:solidFill>
                <a:prstClr val="black"/>
              </a:solidFill>
              <a:latin typeface="Helvetica 55 Roman"/>
            </a:endParaRPr>
          </a:p>
        </p:txBody>
      </p:sp>
      <p:cxnSp>
        <p:nvCxnSpPr>
          <p:cNvPr id="20" name="Connecteur droit avec flèche 19"/>
          <p:cNvCxnSpPr/>
          <p:nvPr/>
        </p:nvCxnSpPr>
        <p:spPr>
          <a:xfrm flipV="1">
            <a:off x="1979712" y="2573234"/>
            <a:ext cx="0" cy="2482793"/>
          </a:xfrm>
          <a:prstGeom prst="straightConnector1">
            <a:avLst/>
          </a:prstGeom>
          <a:noFill/>
          <a:ln w="38100" cap="flat" cmpd="sng" algn="ctr">
            <a:solidFill>
              <a:srgbClr val="FF6600"/>
            </a:solidFill>
            <a:prstDash val="solid"/>
            <a:headEnd type="triangle" w="med" len="med"/>
            <a:tailEnd type="triangle" w="med" len="med"/>
          </a:ln>
          <a:effectLst/>
        </p:spPr>
      </p:cxnSp>
      <p:grpSp>
        <p:nvGrpSpPr>
          <p:cNvPr id="36" name="Groupe 35"/>
          <p:cNvGrpSpPr/>
          <p:nvPr/>
        </p:nvGrpSpPr>
        <p:grpSpPr>
          <a:xfrm>
            <a:off x="2123731" y="4021343"/>
            <a:ext cx="4327869" cy="1001374"/>
            <a:chOff x="1432904" y="5020912"/>
            <a:chExt cx="4291224" cy="1335165"/>
          </a:xfrm>
        </p:grpSpPr>
        <p:sp>
          <p:nvSpPr>
            <p:cNvPr id="96" name="Rectangle à coins arrondis 95"/>
            <p:cNvSpPr/>
            <p:nvPr/>
          </p:nvSpPr>
          <p:spPr>
            <a:xfrm>
              <a:off x="1432904" y="5020912"/>
              <a:ext cx="4291224" cy="1335165"/>
            </a:xfrm>
            <a:prstGeom prst="roundRect">
              <a:avLst/>
            </a:prstGeom>
            <a:solidFill>
              <a:sysClr val="window" lastClr="FFFFFF"/>
            </a:solidFill>
            <a:ln w="19050" cap="flat" cmpd="sng" algn="ctr">
              <a:solidFill>
                <a:srgbClr val="FF6600"/>
              </a:solidFill>
              <a:prstDash val="solid"/>
            </a:ln>
            <a:effectLst/>
          </p:spPr>
          <p:txBody>
            <a:bodyPr rtlCol="0" anchor="t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r-FR" sz="1000" kern="0" dirty="0" smtClean="0">
                  <a:solidFill>
                    <a:prstClr val="black"/>
                  </a:solidFill>
                  <a:latin typeface="Helvetica 55 Roman"/>
                </a:rPr>
                <a:t>NFV Infrastructure</a:t>
              </a:r>
              <a:endParaRPr lang="en-US" sz="1000" kern="0" dirty="0" smtClean="0">
                <a:solidFill>
                  <a:prstClr val="black"/>
                </a:solidFill>
                <a:latin typeface="Helvetica 55 Roman"/>
              </a:endParaRPr>
            </a:p>
          </p:txBody>
        </p:sp>
        <p:sp>
          <p:nvSpPr>
            <p:cNvPr id="97" name="Rectangle à coins arrondis 96"/>
            <p:cNvSpPr/>
            <p:nvPr/>
          </p:nvSpPr>
          <p:spPr>
            <a:xfrm>
              <a:off x="1678814" y="5368017"/>
              <a:ext cx="1110658" cy="314372"/>
            </a:xfrm>
            <a:prstGeom prst="roundRect">
              <a:avLst/>
            </a:prstGeom>
            <a:noFill/>
            <a:ln w="12700" cap="flat" cmpd="sng" algn="ctr">
              <a:solidFill>
                <a:srgbClr val="FF6600"/>
              </a:solidFill>
              <a:prstDash val="dash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r>
                <a:rPr lang="fr-FR" sz="1000" kern="0" dirty="0" smtClean="0">
                  <a:solidFill>
                    <a:prstClr val="black"/>
                  </a:solidFill>
                  <a:latin typeface="Helvetica 55 Roman"/>
                </a:rPr>
                <a:t>Virtual </a:t>
              </a:r>
              <a:r>
                <a:rPr lang="fr-FR" sz="1000" kern="0" dirty="0" err="1" smtClean="0">
                  <a:solidFill>
                    <a:prstClr val="black"/>
                  </a:solidFill>
                  <a:latin typeface="Helvetica 55 Roman"/>
                </a:rPr>
                <a:t>Computing</a:t>
              </a:r>
              <a:endParaRPr lang="en-US" sz="1000" kern="0" dirty="0" smtClean="0">
                <a:solidFill>
                  <a:prstClr val="black"/>
                </a:solidFill>
                <a:latin typeface="Helvetica 55 Roman"/>
              </a:endParaRPr>
            </a:p>
          </p:txBody>
        </p:sp>
        <p:sp>
          <p:nvSpPr>
            <p:cNvPr id="98" name="Rectangle à coins arrondis 97"/>
            <p:cNvSpPr/>
            <p:nvPr/>
          </p:nvSpPr>
          <p:spPr>
            <a:xfrm>
              <a:off x="1678815" y="5994948"/>
              <a:ext cx="1110657" cy="314372"/>
            </a:xfrm>
            <a:prstGeom prst="roundRect">
              <a:avLst/>
            </a:prstGeom>
            <a:noFill/>
            <a:ln w="12700" cap="flat" cmpd="sng" algn="ctr">
              <a:solidFill>
                <a:srgbClr val="FF66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r>
                <a:rPr lang="fr-FR" sz="1000" kern="0" dirty="0" err="1" smtClean="0">
                  <a:solidFill>
                    <a:prstClr val="black"/>
                  </a:solidFill>
                  <a:latin typeface="Helvetica 55 Roman"/>
                </a:rPr>
                <a:t>Computing</a:t>
              </a:r>
              <a:r>
                <a:rPr lang="fr-FR" sz="1000" kern="0" dirty="0" smtClean="0">
                  <a:solidFill>
                    <a:prstClr val="black"/>
                  </a:solidFill>
                  <a:latin typeface="Helvetica 55 Roman"/>
                </a:rPr>
                <a:t> Hardware</a:t>
              </a:r>
              <a:endParaRPr lang="en-US" sz="1000" kern="0" dirty="0" smtClean="0">
                <a:solidFill>
                  <a:prstClr val="black"/>
                </a:solidFill>
                <a:latin typeface="Helvetica 55 Roman"/>
              </a:endParaRPr>
            </a:p>
          </p:txBody>
        </p:sp>
        <p:sp>
          <p:nvSpPr>
            <p:cNvPr id="99" name="Rectangle à coins arrondis 98"/>
            <p:cNvSpPr/>
            <p:nvPr/>
          </p:nvSpPr>
          <p:spPr>
            <a:xfrm>
              <a:off x="2987824" y="5368017"/>
              <a:ext cx="1110658" cy="314372"/>
            </a:xfrm>
            <a:prstGeom prst="roundRect">
              <a:avLst/>
            </a:prstGeom>
            <a:noFill/>
            <a:ln w="12700" cap="flat" cmpd="sng" algn="ctr">
              <a:solidFill>
                <a:srgbClr val="FF6600"/>
              </a:solidFill>
              <a:prstDash val="dash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r>
                <a:rPr lang="fr-FR" sz="1000" kern="0" dirty="0" smtClean="0">
                  <a:solidFill>
                    <a:prstClr val="black"/>
                  </a:solidFill>
                  <a:latin typeface="Helvetica 55 Roman"/>
                </a:rPr>
                <a:t>Virtual Storage</a:t>
              </a:r>
              <a:endParaRPr lang="en-US" sz="1000" kern="0" dirty="0" smtClean="0">
                <a:solidFill>
                  <a:prstClr val="black"/>
                </a:solidFill>
                <a:latin typeface="Helvetica 55 Roman"/>
              </a:endParaRPr>
            </a:p>
          </p:txBody>
        </p:sp>
        <p:sp>
          <p:nvSpPr>
            <p:cNvPr id="100" name="Rectangle à coins arrondis 99"/>
            <p:cNvSpPr/>
            <p:nvPr/>
          </p:nvSpPr>
          <p:spPr>
            <a:xfrm>
              <a:off x="2987824" y="5994948"/>
              <a:ext cx="1110657" cy="314372"/>
            </a:xfrm>
            <a:prstGeom prst="roundRect">
              <a:avLst/>
            </a:prstGeom>
            <a:noFill/>
            <a:ln w="12700" cap="flat" cmpd="sng" algn="ctr">
              <a:solidFill>
                <a:srgbClr val="FF66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r>
                <a:rPr lang="fr-FR" sz="1000" kern="0" dirty="0" smtClean="0">
                  <a:solidFill>
                    <a:prstClr val="black"/>
                  </a:solidFill>
                  <a:latin typeface="Helvetica 55 Roman"/>
                </a:rPr>
                <a:t>Storage Hardware</a:t>
              </a:r>
              <a:endParaRPr lang="en-US" sz="1000" kern="0" dirty="0" smtClean="0">
                <a:solidFill>
                  <a:prstClr val="black"/>
                </a:solidFill>
                <a:latin typeface="Helvetica 55 Roman"/>
              </a:endParaRPr>
            </a:p>
          </p:txBody>
        </p:sp>
        <p:sp>
          <p:nvSpPr>
            <p:cNvPr id="101" name="Rectangle à coins arrondis 100"/>
            <p:cNvSpPr/>
            <p:nvPr/>
          </p:nvSpPr>
          <p:spPr>
            <a:xfrm>
              <a:off x="4360234" y="5368017"/>
              <a:ext cx="1110658" cy="314372"/>
            </a:xfrm>
            <a:prstGeom prst="roundRect">
              <a:avLst/>
            </a:prstGeom>
            <a:noFill/>
            <a:ln w="12700" cap="flat" cmpd="sng" algn="ctr">
              <a:solidFill>
                <a:srgbClr val="FF6600"/>
              </a:solidFill>
              <a:prstDash val="dash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r>
                <a:rPr lang="fr-FR" sz="1000" kern="0" dirty="0" smtClean="0">
                  <a:solidFill>
                    <a:prstClr val="black"/>
                  </a:solidFill>
                  <a:latin typeface="Helvetica 55 Roman"/>
                </a:rPr>
                <a:t>Virtual Networking</a:t>
              </a:r>
              <a:endParaRPr lang="en-US" sz="1000" kern="0" dirty="0" smtClean="0">
                <a:solidFill>
                  <a:prstClr val="black"/>
                </a:solidFill>
                <a:latin typeface="Helvetica 55 Roman"/>
              </a:endParaRPr>
            </a:p>
          </p:txBody>
        </p:sp>
        <p:sp>
          <p:nvSpPr>
            <p:cNvPr id="102" name="Rectangle à coins arrondis 101"/>
            <p:cNvSpPr/>
            <p:nvPr/>
          </p:nvSpPr>
          <p:spPr>
            <a:xfrm>
              <a:off x="4360234" y="5994948"/>
              <a:ext cx="1110657" cy="314372"/>
            </a:xfrm>
            <a:prstGeom prst="roundRect">
              <a:avLst/>
            </a:prstGeom>
            <a:noFill/>
            <a:ln w="12700" cap="flat" cmpd="sng" algn="ctr">
              <a:solidFill>
                <a:srgbClr val="FF66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r>
                <a:rPr lang="fr-FR" sz="1000" kern="0" dirty="0" smtClean="0">
                  <a:solidFill>
                    <a:prstClr val="black"/>
                  </a:solidFill>
                  <a:latin typeface="Helvetica 55 Roman"/>
                </a:rPr>
                <a:t>Networking Hardware</a:t>
              </a:r>
              <a:endParaRPr lang="en-US" sz="1000" kern="0" dirty="0" smtClean="0">
                <a:solidFill>
                  <a:prstClr val="black"/>
                </a:solidFill>
                <a:latin typeface="Helvetica 55 Roman"/>
              </a:endParaRPr>
            </a:p>
          </p:txBody>
        </p:sp>
        <p:sp>
          <p:nvSpPr>
            <p:cNvPr id="103" name="Rectangle à coins arrondis 102"/>
            <p:cNvSpPr/>
            <p:nvPr/>
          </p:nvSpPr>
          <p:spPr>
            <a:xfrm>
              <a:off x="1547664" y="5754397"/>
              <a:ext cx="4062985" cy="157186"/>
            </a:xfrm>
            <a:prstGeom prst="roundRect">
              <a:avLst/>
            </a:prstGeom>
            <a:noFill/>
            <a:ln w="12700" cap="flat" cmpd="sng" algn="ctr">
              <a:solidFill>
                <a:srgbClr val="FF66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r>
                <a:rPr lang="fr-FR" sz="1000" kern="0" dirty="0" err="1" smtClean="0">
                  <a:solidFill>
                    <a:prstClr val="black"/>
                  </a:solidFill>
                  <a:latin typeface="Helvetica 55 Roman"/>
                </a:rPr>
                <a:t>Virtualization</a:t>
              </a:r>
              <a:r>
                <a:rPr lang="fr-FR" sz="1000" kern="0" dirty="0" smtClean="0">
                  <a:solidFill>
                    <a:prstClr val="black"/>
                  </a:solidFill>
                  <a:latin typeface="Helvetica 55 Roman"/>
                </a:rPr>
                <a:t> Layer</a:t>
              </a:r>
              <a:endParaRPr lang="en-US" sz="1000" kern="0" dirty="0" smtClean="0">
                <a:solidFill>
                  <a:prstClr val="black"/>
                </a:solidFill>
                <a:latin typeface="Helvetica 55 Roman"/>
              </a:endParaRPr>
            </a:p>
          </p:txBody>
        </p:sp>
      </p:grpSp>
      <p:sp>
        <p:nvSpPr>
          <p:cNvPr id="42" name="Rectangle à coins arrondis 41"/>
          <p:cNvSpPr/>
          <p:nvPr/>
        </p:nvSpPr>
        <p:spPr>
          <a:xfrm>
            <a:off x="4306627" y="2573235"/>
            <a:ext cx="2114927" cy="646451"/>
          </a:xfrm>
          <a:prstGeom prst="roundRect">
            <a:avLst/>
          </a:prstGeom>
          <a:noFill/>
          <a:ln w="15875" cap="flat" cmpd="sng" algn="ctr">
            <a:solidFill>
              <a:srgbClr val="FF6600"/>
            </a:solidFill>
            <a:prstDash val="solid"/>
          </a:ln>
          <a:effectLst/>
        </p:spPr>
        <p:txBody>
          <a:bodyPr rtlCol="0" anchor="ctr"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050" kern="0" dirty="0" smtClean="0">
                <a:solidFill>
                  <a:prstClr val="black"/>
                </a:solidFill>
                <a:latin typeface="Helvetica 55 Roman"/>
              </a:rPr>
              <a:t>   </a:t>
            </a:r>
            <a:endParaRPr lang="en-US" sz="1600" kern="0" dirty="0" smtClean="0">
              <a:solidFill>
                <a:prstClr val="black"/>
              </a:solidFill>
              <a:latin typeface="Helvetica 55 Roman"/>
            </a:endParaRPr>
          </a:p>
        </p:txBody>
      </p:sp>
      <p:sp>
        <p:nvSpPr>
          <p:cNvPr id="43" name="Rectangle à coins arrondis 42"/>
          <p:cNvSpPr/>
          <p:nvPr/>
        </p:nvSpPr>
        <p:spPr>
          <a:xfrm>
            <a:off x="4422598" y="2633132"/>
            <a:ext cx="1815319" cy="208146"/>
          </a:xfrm>
          <a:prstGeom prst="roundRect">
            <a:avLst/>
          </a:prstGeom>
          <a:noFill/>
          <a:ln w="12700" cap="flat" cmpd="sng" algn="ctr">
            <a:solidFill>
              <a:srgbClr val="FF6600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fr-FR" sz="1000" kern="0" dirty="0" smtClean="0">
                <a:solidFill>
                  <a:prstClr val="black"/>
                </a:solidFill>
                <a:latin typeface="Helvetica 55 Roman"/>
              </a:rPr>
              <a:t>VM 2</a:t>
            </a:r>
            <a:endParaRPr lang="en-US" sz="1000" kern="0" dirty="0" smtClean="0">
              <a:solidFill>
                <a:prstClr val="black"/>
              </a:solidFill>
              <a:latin typeface="Helvetica 55 Roman"/>
            </a:endParaRPr>
          </a:p>
        </p:txBody>
      </p:sp>
      <p:sp>
        <p:nvSpPr>
          <p:cNvPr id="44" name="Rectangle à coins arrondis 43"/>
          <p:cNvSpPr/>
          <p:nvPr/>
        </p:nvSpPr>
        <p:spPr>
          <a:xfrm>
            <a:off x="4422596" y="2920921"/>
            <a:ext cx="1815318" cy="208146"/>
          </a:xfrm>
          <a:prstGeom prst="roundRect">
            <a:avLst/>
          </a:prstGeom>
          <a:noFill/>
          <a:ln w="12700" cap="flat" cmpd="sng" algn="ctr">
            <a:solidFill>
              <a:srgbClr val="FF6600"/>
            </a:solidFill>
            <a:prstDash val="dash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fr-FR" sz="1000" kern="0" dirty="0" smtClean="0">
                <a:solidFill>
                  <a:prstClr val="black"/>
                </a:solidFill>
                <a:latin typeface="Helvetica 55 Roman"/>
              </a:rPr>
              <a:t>VN 2</a:t>
            </a:r>
            <a:endParaRPr lang="en-US" sz="1000" kern="0" dirty="0" smtClean="0">
              <a:solidFill>
                <a:prstClr val="black"/>
              </a:solidFill>
              <a:latin typeface="Helvetica 55 Roman"/>
            </a:endParaRPr>
          </a:p>
        </p:txBody>
      </p:sp>
      <p:sp>
        <p:nvSpPr>
          <p:cNvPr id="45" name="Rectangle à coins arrondis 44"/>
          <p:cNvSpPr/>
          <p:nvPr/>
        </p:nvSpPr>
        <p:spPr>
          <a:xfrm>
            <a:off x="2123729" y="2573235"/>
            <a:ext cx="2128268" cy="646451"/>
          </a:xfrm>
          <a:prstGeom prst="roundRect">
            <a:avLst/>
          </a:prstGeom>
          <a:noFill/>
          <a:ln w="15875" cap="flat" cmpd="sng" algn="ctr">
            <a:solidFill>
              <a:srgbClr val="FF6600"/>
            </a:solidFill>
            <a:prstDash val="solid"/>
          </a:ln>
          <a:effectLst/>
        </p:spPr>
        <p:txBody>
          <a:bodyPr rtlCol="0" anchor="ctr"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050" kern="0" dirty="0" smtClean="0">
                <a:solidFill>
                  <a:prstClr val="black"/>
                </a:solidFill>
                <a:latin typeface="Helvetica 55 Roman"/>
              </a:rPr>
              <a:t>   </a:t>
            </a:r>
            <a:endParaRPr lang="en-US" sz="1600" kern="0" dirty="0" smtClean="0">
              <a:solidFill>
                <a:prstClr val="black"/>
              </a:solidFill>
              <a:latin typeface="Helvetica 55 Roman"/>
            </a:endParaRPr>
          </a:p>
        </p:txBody>
      </p:sp>
      <p:sp>
        <p:nvSpPr>
          <p:cNvPr id="46" name="Rectangle à coins arrondis 45"/>
          <p:cNvSpPr/>
          <p:nvPr/>
        </p:nvSpPr>
        <p:spPr>
          <a:xfrm>
            <a:off x="2262358" y="2633132"/>
            <a:ext cx="1815319" cy="208146"/>
          </a:xfrm>
          <a:prstGeom prst="roundRect">
            <a:avLst/>
          </a:prstGeom>
          <a:noFill/>
          <a:ln w="12700" cap="flat" cmpd="sng" algn="ctr">
            <a:solidFill>
              <a:srgbClr val="FF6600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fr-FR" sz="1000" kern="0" dirty="0" smtClean="0">
                <a:solidFill>
                  <a:prstClr val="black"/>
                </a:solidFill>
                <a:latin typeface="Helvetica 55 Roman"/>
              </a:rPr>
              <a:t>VM 1</a:t>
            </a:r>
            <a:endParaRPr lang="en-US" sz="1000" kern="0" dirty="0" smtClean="0">
              <a:solidFill>
                <a:prstClr val="black"/>
              </a:solidFill>
              <a:latin typeface="Helvetica 55 Roman"/>
            </a:endParaRPr>
          </a:p>
        </p:txBody>
      </p:sp>
      <p:sp>
        <p:nvSpPr>
          <p:cNvPr id="47" name="Rectangle à coins arrondis 46"/>
          <p:cNvSpPr/>
          <p:nvPr/>
        </p:nvSpPr>
        <p:spPr>
          <a:xfrm>
            <a:off x="2262356" y="2920921"/>
            <a:ext cx="1815318" cy="208146"/>
          </a:xfrm>
          <a:prstGeom prst="roundRect">
            <a:avLst/>
          </a:prstGeom>
          <a:noFill/>
          <a:ln w="12700" cap="flat" cmpd="sng" algn="ctr">
            <a:solidFill>
              <a:srgbClr val="FF6600"/>
            </a:solidFill>
            <a:prstDash val="dash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fr-FR" sz="1000" kern="0" dirty="0" smtClean="0">
                <a:solidFill>
                  <a:prstClr val="black"/>
                </a:solidFill>
                <a:latin typeface="Helvetica 55 Roman"/>
              </a:rPr>
              <a:t>VN 1</a:t>
            </a:r>
            <a:endParaRPr lang="en-US" sz="1000" kern="0" dirty="0" smtClean="0">
              <a:solidFill>
                <a:prstClr val="black"/>
              </a:solidFill>
              <a:latin typeface="Helvetica 55 Roman"/>
            </a:endParaRPr>
          </a:p>
        </p:txBody>
      </p:sp>
      <p:sp>
        <p:nvSpPr>
          <p:cNvPr id="53" name="object 94"/>
          <p:cNvSpPr/>
          <p:nvPr/>
        </p:nvSpPr>
        <p:spPr>
          <a:xfrm>
            <a:off x="4185711" y="4684331"/>
            <a:ext cx="63013" cy="141581"/>
          </a:xfrm>
          <a:custGeom>
            <a:avLst/>
            <a:gdLst/>
            <a:ahLst/>
            <a:cxnLst/>
            <a:rect l="l" t="t" r="r" b="b"/>
            <a:pathLst>
              <a:path w="87630" h="284479">
                <a:moveTo>
                  <a:pt x="28881" y="201231"/>
                </a:moveTo>
                <a:lnTo>
                  <a:pt x="26431" y="201699"/>
                </a:lnTo>
                <a:lnTo>
                  <a:pt x="12731" y="210756"/>
                </a:lnTo>
                <a:lnTo>
                  <a:pt x="3460" y="224289"/>
                </a:lnTo>
                <a:lnTo>
                  <a:pt x="0" y="240919"/>
                </a:lnTo>
                <a:lnTo>
                  <a:pt x="3198" y="257667"/>
                </a:lnTo>
                <a:lnTo>
                  <a:pt x="12255" y="271367"/>
                </a:lnTo>
                <a:lnTo>
                  <a:pt x="25788" y="280638"/>
                </a:lnTo>
                <a:lnTo>
                  <a:pt x="42418" y="284099"/>
                </a:lnTo>
                <a:lnTo>
                  <a:pt x="59166" y="280900"/>
                </a:lnTo>
                <a:lnTo>
                  <a:pt x="72866" y="271843"/>
                </a:lnTo>
                <a:lnTo>
                  <a:pt x="82137" y="258310"/>
                </a:lnTo>
                <a:lnTo>
                  <a:pt x="85598" y="241681"/>
                </a:lnTo>
                <a:lnTo>
                  <a:pt x="85549" y="241426"/>
                </a:lnTo>
                <a:lnTo>
                  <a:pt x="57023" y="241426"/>
                </a:lnTo>
                <a:lnTo>
                  <a:pt x="28575" y="241173"/>
                </a:lnTo>
                <a:lnTo>
                  <a:pt x="28881" y="201231"/>
                </a:lnTo>
                <a:close/>
              </a:path>
              <a:path w="87630" h="284479">
                <a:moveTo>
                  <a:pt x="43180" y="198500"/>
                </a:moveTo>
                <a:lnTo>
                  <a:pt x="28881" y="201231"/>
                </a:lnTo>
                <a:lnTo>
                  <a:pt x="28575" y="241173"/>
                </a:lnTo>
                <a:lnTo>
                  <a:pt x="57023" y="241426"/>
                </a:lnTo>
                <a:lnTo>
                  <a:pt x="57355" y="201451"/>
                </a:lnTo>
                <a:lnTo>
                  <a:pt x="43180" y="198500"/>
                </a:lnTo>
                <a:close/>
              </a:path>
              <a:path w="87630" h="284479">
                <a:moveTo>
                  <a:pt x="57355" y="201451"/>
                </a:moveTo>
                <a:lnTo>
                  <a:pt x="57023" y="241426"/>
                </a:lnTo>
                <a:lnTo>
                  <a:pt x="85549" y="241426"/>
                </a:lnTo>
                <a:lnTo>
                  <a:pt x="82399" y="224932"/>
                </a:lnTo>
                <a:lnTo>
                  <a:pt x="73342" y="211232"/>
                </a:lnTo>
                <a:lnTo>
                  <a:pt x="59809" y="201961"/>
                </a:lnTo>
                <a:lnTo>
                  <a:pt x="57355" y="201451"/>
                </a:lnTo>
                <a:close/>
              </a:path>
              <a:path w="87630" h="284479">
                <a:moveTo>
                  <a:pt x="57380" y="198500"/>
                </a:moveTo>
                <a:lnTo>
                  <a:pt x="43180" y="198500"/>
                </a:lnTo>
                <a:lnTo>
                  <a:pt x="57355" y="201451"/>
                </a:lnTo>
                <a:lnTo>
                  <a:pt x="57380" y="198500"/>
                </a:lnTo>
                <a:close/>
              </a:path>
              <a:path w="87630" h="284479">
                <a:moveTo>
                  <a:pt x="29792" y="82748"/>
                </a:moveTo>
                <a:lnTo>
                  <a:pt x="28881" y="201231"/>
                </a:lnTo>
                <a:lnTo>
                  <a:pt x="43180" y="198500"/>
                </a:lnTo>
                <a:lnTo>
                  <a:pt x="57380" y="198500"/>
                </a:lnTo>
                <a:lnTo>
                  <a:pt x="58318" y="85725"/>
                </a:lnTo>
                <a:lnTo>
                  <a:pt x="44068" y="85725"/>
                </a:lnTo>
                <a:lnTo>
                  <a:pt x="29792" y="82748"/>
                </a:lnTo>
                <a:close/>
              </a:path>
              <a:path w="87630" h="284479">
                <a:moveTo>
                  <a:pt x="30099" y="42799"/>
                </a:moveTo>
                <a:lnTo>
                  <a:pt x="29792" y="82748"/>
                </a:lnTo>
                <a:lnTo>
                  <a:pt x="44068" y="85725"/>
                </a:lnTo>
                <a:lnTo>
                  <a:pt x="58341" y="82942"/>
                </a:lnTo>
                <a:lnTo>
                  <a:pt x="58674" y="42925"/>
                </a:lnTo>
                <a:lnTo>
                  <a:pt x="30099" y="42799"/>
                </a:lnTo>
                <a:close/>
              </a:path>
              <a:path w="87630" h="284479">
                <a:moveTo>
                  <a:pt x="58341" y="82942"/>
                </a:moveTo>
                <a:lnTo>
                  <a:pt x="44068" y="85725"/>
                </a:lnTo>
                <a:lnTo>
                  <a:pt x="58318" y="85725"/>
                </a:lnTo>
                <a:lnTo>
                  <a:pt x="58341" y="82942"/>
                </a:lnTo>
                <a:close/>
              </a:path>
              <a:path w="87630" h="284479">
                <a:moveTo>
                  <a:pt x="87174" y="42799"/>
                </a:moveTo>
                <a:lnTo>
                  <a:pt x="30099" y="42799"/>
                </a:lnTo>
                <a:lnTo>
                  <a:pt x="58674" y="42925"/>
                </a:lnTo>
                <a:lnTo>
                  <a:pt x="58341" y="82942"/>
                </a:lnTo>
                <a:lnTo>
                  <a:pt x="60763" y="82470"/>
                </a:lnTo>
                <a:lnTo>
                  <a:pt x="74469" y="73405"/>
                </a:lnTo>
                <a:lnTo>
                  <a:pt x="83770" y="59864"/>
                </a:lnTo>
                <a:lnTo>
                  <a:pt x="87249" y="43179"/>
                </a:lnTo>
                <a:lnTo>
                  <a:pt x="87174" y="42799"/>
                </a:lnTo>
                <a:close/>
              </a:path>
              <a:path w="87630" h="284479">
                <a:moveTo>
                  <a:pt x="44704" y="0"/>
                </a:moveTo>
                <a:lnTo>
                  <a:pt x="28027" y="3254"/>
                </a:lnTo>
                <a:lnTo>
                  <a:pt x="14350" y="12319"/>
                </a:lnTo>
                <a:lnTo>
                  <a:pt x="5056" y="25860"/>
                </a:lnTo>
                <a:lnTo>
                  <a:pt x="1524" y="42545"/>
                </a:lnTo>
                <a:lnTo>
                  <a:pt x="4778" y="59239"/>
                </a:lnTo>
                <a:lnTo>
                  <a:pt x="13843" y="72945"/>
                </a:lnTo>
                <a:lnTo>
                  <a:pt x="27384" y="82246"/>
                </a:lnTo>
                <a:lnTo>
                  <a:pt x="29792" y="82748"/>
                </a:lnTo>
                <a:lnTo>
                  <a:pt x="30099" y="42799"/>
                </a:lnTo>
                <a:lnTo>
                  <a:pt x="87174" y="42799"/>
                </a:lnTo>
                <a:lnTo>
                  <a:pt x="83994" y="26503"/>
                </a:lnTo>
                <a:lnTo>
                  <a:pt x="74930" y="12827"/>
                </a:lnTo>
                <a:lnTo>
                  <a:pt x="61388" y="3532"/>
                </a:lnTo>
                <a:lnTo>
                  <a:pt x="44704" y="0"/>
                </a:lnTo>
                <a:close/>
              </a:path>
            </a:pathLst>
          </a:custGeom>
          <a:solidFill>
            <a:srgbClr val="F99B67"/>
          </a:solidFill>
        </p:spPr>
        <p:txBody>
          <a:bodyPr wrap="square" lIns="0" tIns="0" rIns="0" bIns="0" rtlCol="0"/>
          <a:lstStyle/>
          <a:p>
            <a:pPr>
              <a:defRPr/>
            </a:pPr>
            <a:endParaRPr kern="0" smtClean="0">
              <a:solidFill>
                <a:prstClr val="black"/>
              </a:solidFill>
              <a:latin typeface="Helvetica 55 Roman"/>
            </a:endParaRPr>
          </a:p>
        </p:txBody>
      </p:sp>
      <p:sp>
        <p:nvSpPr>
          <p:cNvPr id="54" name="object 94"/>
          <p:cNvSpPr/>
          <p:nvPr/>
        </p:nvSpPr>
        <p:spPr>
          <a:xfrm>
            <a:off x="4185712" y="4483323"/>
            <a:ext cx="63013" cy="141581"/>
          </a:xfrm>
          <a:custGeom>
            <a:avLst/>
            <a:gdLst/>
            <a:ahLst/>
            <a:cxnLst/>
            <a:rect l="l" t="t" r="r" b="b"/>
            <a:pathLst>
              <a:path w="87630" h="284479">
                <a:moveTo>
                  <a:pt x="28881" y="201231"/>
                </a:moveTo>
                <a:lnTo>
                  <a:pt x="26431" y="201699"/>
                </a:lnTo>
                <a:lnTo>
                  <a:pt x="12731" y="210756"/>
                </a:lnTo>
                <a:lnTo>
                  <a:pt x="3460" y="224289"/>
                </a:lnTo>
                <a:lnTo>
                  <a:pt x="0" y="240919"/>
                </a:lnTo>
                <a:lnTo>
                  <a:pt x="3198" y="257667"/>
                </a:lnTo>
                <a:lnTo>
                  <a:pt x="12255" y="271367"/>
                </a:lnTo>
                <a:lnTo>
                  <a:pt x="25788" y="280638"/>
                </a:lnTo>
                <a:lnTo>
                  <a:pt x="42418" y="284099"/>
                </a:lnTo>
                <a:lnTo>
                  <a:pt x="59166" y="280900"/>
                </a:lnTo>
                <a:lnTo>
                  <a:pt x="72866" y="271843"/>
                </a:lnTo>
                <a:lnTo>
                  <a:pt x="82137" y="258310"/>
                </a:lnTo>
                <a:lnTo>
                  <a:pt x="85598" y="241681"/>
                </a:lnTo>
                <a:lnTo>
                  <a:pt x="85549" y="241426"/>
                </a:lnTo>
                <a:lnTo>
                  <a:pt x="57023" y="241426"/>
                </a:lnTo>
                <a:lnTo>
                  <a:pt x="28575" y="241173"/>
                </a:lnTo>
                <a:lnTo>
                  <a:pt x="28881" y="201231"/>
                </a:lnTo>
                <a:close/>
              </a:path>
              <a:path w="87630" h="284479">
                <a:moveTo>
                  <a:pt x="43180" y="198500"/>
                </a:moveTo>
                <a:lnTo>
                  <a:pt x="28881" y="201231"/>
                </a:lnTo>
                <a:lnTo>
                  <a:pt x="28575" y="241173"/>
                </a:lnTo>
                <a:lnTo>
                  <a:pt x="57023" y="241426"/>
                </a:lnTo>
                <a:lnTo>
                  <a:pt x="57355" y="201451"/>
                </a:lnTo>
                <a:lnTo>
                  <a:pt x="43180" y="198500"/>
                </a:lnTo>
                <a:close/>
              </a:path>
              <a:path w="87630" h="284479">
                <a:moveTo>
                  <a:pt x="57355" y="201451"/>
                </a:moveTo>
                <a:lnTo>
                  <a:pt x="57023" y="241426"/>
                </a:lnTo>
                <a:lnTo>
                  <a:pt x="85549" y="241426"/>
                </a:lnTo>
                <a:lnTo>
                  <a:pt x="82399" y="224932"/>
                </a:lnTo>
                <a:lnTo>
                  <a:pt x="73342" y="211232"/>
                </a:lnTo>
                <a:lnTo>
                  <a:pt x="59809" y="201961"/>
                </a:lnTo>
                <a:lnTo>
                  <a:pt x="57355" y="201451"/>
                </a:lnTo>
                <a:close/>
              </a:path>
              <a:path w="87630" h="284479">
                <a:moveTo>
                  <a:pt x="57380" y="198500"/>
                </a:moveTo>
                <a:lnTo>
                  <a:pt x="43180" y="198500"/>
                </a:lnTo>
                <a:lnTo>
                  <a:pt x="57355" y="201451"/>
                </a:lnTo>
                <a:lnTo>
                  <a:pt x="57380" y="198500"/>
                </a:lnTo>
                <a:close/>
              </a:path>
              <a:path w="87630" h="284479">
                <a:moveTo>
                  <a:pt x="29792" y="82748"/>
                </a:moveTo>
                <a:lnTo>
                  <a:pt x="28881" y="201231"/>
                </a:lnTo>
                <a:lnTo>
                  <a:pt x="43180" y="198500"/>
                </a:lnTo>
                <a:lnTo>
                  <a:pt x="57380" y="198500"/>
                </a:lnTo>
                <a:lnTo>
                  <a:pt x="58318" y="85725"/>
                </a:lnTo>
                <a:lnTo>
                  <a:pt x="44068" y="85725"/>
                </a:lnTo>
                <a:lnTo>
                  <a:pt x="29792" y="82748"/>
                </a:lnTo>
                <a:close/>
              </a:path>
              <a:path w="87630" h="284479">
                <a:moveTo>
                  <a:pt x="30099" y="42799"/>
                </a:moveTo>
                <a:lnTo>
                  <a:pt x="29792" y="82748"/>
                </a:lnTo>
                <a:lnTo>
                  <a:pt x="44068" y="85725"/>
                </a:lnTo>
                <a:lnTo>
                  <a:pt x="58341" y="82942"/>
                </a:lnTo>
                <a:lnTo>
                  <a:pt x="58674" y="42925"/>
                </a:lnTo>
                <a:lnTo>
                  <a:pt x="30099" y="42799"/>
                </a:lnTo>
                <a:close/>
              </a:path>
              <a:path w="87630" h="284479">
                <a:moveTo>
                  <a:pt x="58341" y="82942"/>
                </a:moveTo>
                <a:lnTo>
                  <a:pt x="44068" y="85725"/>
                </a:lnTo>
                <a:lnTo>
                  <a:pt x="58318" y="85725"/>
                </a:lnTo>
                <a:lnTo>
                  <a:pt x="58341" y="82942"/>
                </a:lnTo>
                <a:close/>
              </a:path>
              <a:path w="87630" h="284479">
                <a:moveTo>
                  <a:pt x="87174" y="42799"/>
                </a:moveTo>
                <a:lnTo>
                  <a:pt x="30099" y="42799"/>
                </a:lnTo>
                <a:lnTo>
                  <a:pt x="58674" y="42925"/>
                </a:lnTo>
                <a:lnTo>
                  <a:pt x="58341" y="82942"/>
                </a:lnTo>
                <a:lnTo>
                  <a:pt x="60763" y="82470"/>
                </a:lnTo>
                <a:lnTo>
                  <a:pt x="74469" y="73405"/>
                </a:lnTo>
                <a:lnTo>
                  <a:pt x="83770" y="59864"/>
                </a:lnTo>
                <a:lnTo>
                  <a:pt x="87249" y="43179"/>
                </a:lnTo>
                <a:lnTo>
                  <a:pt x="87174" y="42799"/>
                </a:lnTo>
                <a:close/>
              </a:path>
              <a:path w="87630" h="284479">
                <a:moveTo>
                  <a:pt x="44704" y="0"/>
                </a:moveTo>
                <a:lnTo>
                  <a:pt x="28027" y="3254"/>
                </a:lnTo>
                <a:lnTo>
                  <a:pt x="14350" y="12319"/>
                </a:lnTo>
                <a:lnTo>
                  <a:pt x="5056" y="25860"/>
                </a:lnTo>
                <a:lnTo>
                  <a:pt x="1524" y="42545"/>
                </a:lnTo>
                <a:lnTo>
                  <a:pt x="4778" y="59239"/>
                </a:lnTo>
                <a:lnTo>
                  <a:pt x="13843" y="72945"/>
                </a:lnTo>
                <a:lnTo>
                  <a:pt x="27384" y="82246"/>
                </a:lnTo>
                <a:lnTo>
                  <a:pt x="29792" y="82748"/>
                </a:lnTo>
                <a:lnTo>
                  <a:pt x="30099" y="42799"/>
                </a:lnTo>
                <a:lnTo>
                  <a:pt x="87174" y="42799"/>
                </a:lnTo>
                <a:lnTo>
                  <a:pt x="83994" y="26503"/>
                </a:lnTo>
                <a:lnTo>
                  <a:pt x="74930" y="12827"/>
                </a:lnTo>
                <a:lnTo>
                  <a:pt x="61388" y="3532"/>
                </a:lnTo>
                <a:lnTo>
                  <a:pt x="44704" y="0"/>
                </a:lnTo>
                <a:close/>
              </a:path>
            </a:pathLst>
          </a:custGeom>
          <a:solidFill>
            <a:srgbClr val="F99B67"/>
          </a:solidFill>
        </p:spPr>
        <p:txBody>
          <a:bodyPr wrap="square" lIns="0" tIns="0" rIns="0" bIns="0" rtlCol="0"/>
          <a:lstStyle/>
          <a:p>
            <a:pPr>
              <a:defRPr/>
            </a:pPr>
            <a:endParaRPr kern="0" smtClean="0">
              <a:solidFill>
                <a:prstClr val="black"/>
              </a:solidFill>
              <a:latin typeface="Helvetica 55 Roman"/>
            </a:endParaRPr>
          </a:p>
        </p:txBody>
      </p:sp>
      <p:grpSp>
        <p:nvGrpSpPr>
          <p:cNvPr id="105" name="Groupe 104"/>
          <p:cNvGrpSpPr/>
          <p:nvPr/>
        </p:nvGrpSpPr>
        <p:grpSpPr>
          <a:xfrm>
            <a:off x="2123731" y="3294121"/>
            <a:ext cx="4320479" cy="773899"/>
            <a:chOff x="2123728" y="4392159"/>
            <a:chExt cx="4320479" cy="1031865"/>
          </a:xfrm>
        </p:grpSpPr>
        <p:sp>
          <p:nvSpPr>
            <p:cNvPr id="37" name="object 94"/>
            <p:cNvSpPr/>
            <p:nvPr/>
          </p:nvSpPr>
          <p:spPr>
            <a:xfrm>
              <a:off x="2484010" y="5133270"/>
              <a:ext cx="87630" cy="284480"/>
            </a:xfrm>
            <a:custGeom>
              <a:avLst/>
              <a:gdLst/>
              <a:ahLst/>
              <a:cxnLst/>
              <a:rect l="l" t="t" r="r" b="b"/>
              <a:pathLst>
                <a:path w="87630" h="284479">
                  <a:moveTo>
                    <a:pt x="28881" y="201231"/>
                  </a:moveTo>
                  <a:lnTo>
                    <a:pt x="26431" y="201699"/>
                  </a:lnTo>
                  <a:lnTo>
                    <a:pt x="12731" y="210756"/>
                  </a:lnTo>
                  <a:lnTo>
                    <a:pt x="3460" y="224289"/>
                  </a:lnTo>
                  <a:lnTo>
                    <a:pt x="0" y="240919"/>
                  </a:lnTo>
                  <a:lnTo>
                    <a:pt x="3198" y="257667"/>
                  </a:lnTo>
                  <a:lnTo>
                    <a:pt x="12255" y="271367"/>
                  </a:lnTo>
                  <a:lnTo>
                    <a:pt x="25788" y="280638"/>
                  </a:lnTo>
                  <a:lnTo>
                    <a:pt x="42418" y="284099"/>
                  </a:lnTo>
                  <a:lnTo>
                    <a:pt x="59166" y="280900"/>
                  </a:lnTo>
                  <a:lnTo>
                    <a:pt x="72866" y="271843"/>
                  </a:lnTo>
                  <a:lnTo>
                    <a:pt x="82137" y="258310"/>
                  </a:lnTo>
                  <a:lnTo>
                    <a:pt x="85598" y="241681"/>
                  </a:lnTo>
                  <a:lnTo>
                    <a:pt x="85549" y="241426"/>
                  </a:lnTo>
                  <a:lnTo>
                    <a:pt x="57023" y="241426"/>
                  </a:lnTo>
                  <a:lnTo>
                    <a:pt x="28575" y="241173"/>
                  </a:lnTo>
                  <a:lnTo>
                    <a:pt x="28881" y="201231"/>
                  </a:lnTo>
                  <a:close/>
                </a:path>
                <a:path w="87630" h="284479">
                  <a:moveTo>
                    <a:pt x="43180" y="198500"/>
                  </a:moveTo>
                  <a:lnTo>
                    <a:pt x="28881" y="201231"/>
                  </a:lnTo>
                  <a:lnTo>
                    <a:pt x="28575" y="241173"/>
                  </a:lnTo>
                  <a:lnTo>
                    <a:pt x="57023" y="241426"/>
                  </a:lnTo>
                  <a:lnTo>
                    <a:pt x="57355" y="201451"/>
                  </a:lnTo>
                  <a:lnTo>
                    <a:pt x="43180" y="198500"/>
                  </a:lnTo>
                  <a:close/>
                </a:path>
                <a:path w="87630" h="284479">
                  <a:moveTo>
                    <a:pt x="57355" y="201451"/>
                  </a:moveTo>
                  <a:lnTo>
                    <a:pt x="57023" y="241426"/>
                  </a:lnTo>
                  <a:lnTo>
                    <a:pt x="85549" y="241426"/>
                  </a:lnTo>
                  <a:lnTo>
                    <a:pt x="82399" y="224932"/>
                  </a:lnTo>
                  <a:lnTo>
                    <a:pt x="73342" y="211232"/>
                  </a:lnTo>
                  <a:lnTo>
                    <a:pt x="59809" y="201961"/>
                  </a:lnTo>
                  <a:lnTo>
                    <a:pt x="57355" y="201451"/>
                  </a:lnTo>
                  <a:close/>
                </a:path>
                <a:path w="87630" h="284479">
                  <a:moveTo>
                    <a:pt x="57380" y="198500"/>
                  </a:moveTo>
                  <a:lnTo>
                    <a:pt x="43180" y="198500"/>
                  </a:lnTo>
                  <a:lnTo>
                    <a:pt x="57355" y="201451"/>
                  </a:lnTo>
                  <a:lnTo>
                    <a:pt x="57380" y="198500"/>
                  </a:lnTo>
                  <a:close/>
                </a:path>
                <a:path w="87630" h="284479">
                  <a:moveTo>
                    <a:pt x="29792" y="82748"/>
                  </a:moveTo>
                  <a:lnTo>
                    <a:pt x="28881" y="201231"/>
                  </a:lnTo>
                  <a:lnTo>
                    <a:pt x="43180" y="198500"/>
                  </a:lnTo>
                  <a:lnTo>
                    <a:pt x="57380" y="198500"/>
                  </a:lnTo>
                  <a:lnTo>
                    <a:pt x="58318" y="85725"/>
                  </a:lnTo>
                  <a:lnTo>
                    <a:pt x="44068" y="85725"/>
                  </a:lnTo>
                  <a:lnTo>
                    <a:pt x="29792" y="82748"/>
                  </a:lnTo>
                  <a:close/>
                </a:path>
                <a:path w="87630" h="284479">
                  <a:moveTo>
                    <a:pt x="30099" y="42799"/>
                  </a:moveTo>
                  <a:lnTo>
                    <a:pt x="29792" y="82748"/>
                  </a:lnTo>
                  <a:lnTo>
                    <a:pt x="44068" y="85725"/>
                  </a:lnTo>
                  <a:lnTo>
                    <a:pt x="58341" y="82942"/>
                  </a:lnTo>
                  <a:lnTo>
                    <a:pt x="58674" y="42925"/>
                  </a:lnTo>
                  <a:lnTo>
                    <a:pt x="30099" y="42799"/>
                  </a:lnTo>
                  <a:close/>
                </a:path>
                <a:path w="87630" h="284479">
                  <a:moveTo>
                    <a:pt x="58341" y="82942"/>
                  </a:moveTo>
                  <a:lnTo>
                    <a:pt x="44068" y="85725"/>
                  </a:lnTo>
                  <a:lnTo>
                    <a:pt x="58318" y="85725"/>
                  </a:lnTo>
                  <a:lnTo>
                    <a:pt x="58341" y="82942"/>
                  </a:lnTo>
                  <a:close/>
                </a:path>
                <a:path w="87630" h="284479">
                  <a:moveTo>
                    <a:pt x="87174" y="42799"/>
                  </a:moveTo>
                  <a:lnTo>
                    <a:pt x="30099" y="42799"/>
                  </a:lnTo>
                  <a:lnTo>
                    <a:pt x="58674" y="42925"/>
                  </a:lnTo>
                  <a:lnTo>
                    <a:pt x="58341" y="82942"/>
                  </a:lnTo>
                  <a:lnTo>
                    <a:pt x="60763" y="82470"/>
                  </a:lnTo>
                  <a:lnTo>
                    <a:pt x="74469" y="73405"/>
                  </a:lnTo>
                  <a:lnTo>
                    <a:pt x="83770" y="59864"/>
                  </a:lnTo>
                  <a:lnTo>
                    <a:pt x="87249" y="43179"/>
                  </a:lnTo>
                  <a:lnTo>
                    <a:pt x="87174" y="42799"/>
                  </a:lnTo>
                  <a:close/>
                </a:path>
                <a:path w="87630" h="284479">
                  <a:moveTo>
                    <a:pt x="44704" y="0"/>
                  </a:moveTo>
                  <a:lnTo>
                    <a:pt x="28027" y="3254"/>
                  </a:lnTo>
                  <a:lnTo>
                    <a:pt x="14350" y="12319"/>
                  </a:lnTo>
                  <a:lnTo>
                    <a:pt x="5056" y="25860"/>
                  </a:lnTo>
                  <a:lnTo>
                    <a:pt x="1524" y="42545"/>
                  </a:lnTo>
                  <a:lnTo>
                    <a:pt x="4778" y="59239"/>
                  </a:lnTo>
                  <a:lnTo>
                    <a:pt x="13843" y="72945"/>
                  </a:lnTo>
                  <a:lnTo>
                    <a:pt x="27384" y="82246"/>
                  </a:lnTo>
                  <a:lnTo>
                    <a:pt x="29792" y="82748"/>
                  </a:lnTo>
                  <a:lnTo>
                    <a:pt x="30099" y="42799"/>
                  </a:lnTo>
                  <a:lnTo>
                    <a:pt x="87174" y="42799"/>
                  </a:lnTo>
                  <a:lnTo>
                    <a:pt x="83994" y="26503"/>
                  </a:lnTo>
                  <a:lnTo>
                    <a:pt x="74930" y="12827"/>
                  </a:lnTo>
                  <a:lnTo>
                    <a:pt x="61388" y="3532"/>
                  </a:lnTo>
                  <a:lnTo>
                    <a:pt x="44704" y="0"/>
                  </a:lnTo>
                  <a:close/>
                </a:path>
              </a:pathLst>
            </a:custGeom>
            <a:solidFill>
              <a:srgbClr val="F99B67"/>
            </a:solidFill>
          </p:spPr>
          <p:txBody>
            <a:bodyPr wrap="square" lIns="0" tIns="0" rIns="0" bIns="0" rtlCol="0"/>
            <a:lstStyle/>
            <a:p>
              <a:pPr>
                <a:defRPr/>
              </a:pPr>
              <a:endParaRPr kern="0" smtClean="0">
                <a:solidFill>
                  <a:prstClr val="black"/>
                </a:solidFill>
                <a:latin typeface="Helvetica 55 Roman"/>
              </a:endParaRPr>
            </a:p>
          </p:txBody>
        </p:sp>
        <p:grpSp>
          <p:nvGrpSpPr>
            <p:cNvPr id="39" name="Groupe 38"/>
            <p:cNvGrpSpPr/>
            <p:nvPr/>
          </p:nvGrpSpPr>
          <p:grpSpPr>
            <a:xfrm>
              <a:off x="4306624" y="4392159"/>
              <a:ext cx="2137583" cy="861935"/>
              <a:chOff x="4306624" y="4030141"/>
              <a:chExt cx="2137583" cy="861935"/>
            </a:xfrm>
          </p:grpSpPr>
          <p:sp>
            <p:nvSpPr>
              <p:cNvPr id="89" name="Rectangle à coins arrondis 88"/>
              <p:cNvSpPr/>
              <p:nvPr/>
            </p:nvSpPr>
            <p:spPr>
              <a:xfrm>
                <a:off x="4306624" y="4030141"/>
                <a:ext cx="2137583" cy="861935"/>
              </a:xfrm>
              <a:prstGeom prst="roundRect">
                <a:avLst/>
              </a:prstGeom>
              <a:noFill/>
              <a:ln w="15875" cap="flat" cmpd="sng" algn="ctr">
                <a:solidFill>
                  <a:srgbClr val="FF66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fr-FR" sz="1050" kern="0" dirty="0" smtClean="0">
                    <a:solidFill>
                      <a:prstClr val="black"/>
                    </a:solidFill>
                    <a:latin typeface="Helvetica 55 Roman"/>
                  </a:rPr>
                  <a:t>   </a:t>
                </a:r>
                <a:endParaRPr lang="en-US" sz="1600" kern="0" dirty="0" smtClean="0">
                  <a:solidFill>
                    <a:prstClr val="black"/>
                  </a:solidFill>
                  <a:latin typeface="Helvetica 55 Roman"/>
                </a:endParaRPr>
              </a:p>
            </p:txBody>
          </p:sp>
          <p:sp>
            <p:nvSpPr>
              <p:cNvPr id="90" name="Rectangle à coins arrondis 89"/>
              <p:cNvSpPr/>
              <p:nvPr/>
            </p:nvSpPr>
            <p:spPr>
              <a:xfrm>
                <a:off x="5661662" y="4109996"/>
                <a:ext cx="576252" cy="277528"/>
              </a:xfrm>
              <a:prstGeom prst="roundRect">
                <a:avLst/>
              </a:prstGeom>
              <a:noFill/>
              <a:ln w="12700" cap="flat" cmpd="sng" algn="ctr">
                <a:solidFill>
                  <a:srgbClr val="FF66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r>
                  <a:rPr lang="fr-FR" sz="1000" kern="0" dirty="0" smtClean="0">
                    <a:solidFill>
                      <a:prstClr val="black"/>
                    </a:solidFill>
                    <a:latin typeface="Helvetica 55 Roman"/>
                  </a:rPr>
                  <a:t>EM 5</a:t>
                </a:r>
                <a:endParaRPr lang="en-US" sz="1000" kern="0" dirty="0" smtClean="0">
                  <a:solidFill>
                    <a:prstClr val="black"/>
                  </a:solidFill>
                  <a:latin typeface="Helvetica 55 Roman"/>
                </a:endParaRPr>
              </a:p>
            </p:txBody>
          </p:sp>
          <p:sp>
            <p:nvSpPr>
              <p:cNvPr id="91" name="Rectangle à coins arrondis 90"/>
              <p:cNvSpPr/>
              <p:nvPr/>
            </p:nvSpPr>
            <p:spPr>
              <a:xfrm>
                <a:off x="5661662" y="4493714"/>
                <a:ext cx="566522" cy="277528"/>
              </a:xfrm>
              <a:prstGeom prst="roundRect">
                <a:avLst/>
              </a:prstGeom>
              <a:noFill/>
              <a:ln w="12700" cap="flat" cmpd="sng" algn="ctr">
                <a:solidFill>
                  <a:srgbClr val="FF6600"/>
                </a:solidFill>
                <a:prstDash val="dash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r>
                  <a:rPr lang="fr-FR" sz="1000" kern="0" dirty="0" smtClean="0">
                    <a:solidFill>
                      <a:prstClr val="black"/>
                    </a:solidFill>
                    <a:latin typeface="Helvetica 55 Roman"/>
                  </a:rPr>
                  <a:t>VNF5</a:t>
                </a:r>
                <a:endParaRPr lang="en-US" sz="1000" kern="0" dirty="0" smtClean="0">
                  <a:solidFill>
                    <a:prstClr val="black"/>
                  </a:solidFill>
                  <a:latin typeface="Helvetica 55 Roman"/>
                </a:endParaRPr>
              </a:p>
            </p:txBody>
          </p:sp>
          <p:sp>
            <p:nvSpPr>
              <p:cNvPr id="92" name="Rectangle à coins arrondis 91"/>
              <p:cNvSpPr/>
              <p:nvPr/>
            </p:nvSpPr>
            <p:spPr>
              <a:xfrm>
                <a:off x="5045261" y="4110006"/>
                <a:ext cx="576252" cy="277528"/>
              </a:xfrm>
              <a:prstGeom prst="roundRect">
                <a:avLst/>
              </a:prstGeom>
              <a:noFill/>
              <a:ln w="12700" cap="flat" cmpd="sng" algn="ctr">
                <a:solidFill>
                  <a:srgbClr val="FF66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r>
                  <a:rPr lang="fr-FR" sz="1000" kern="0" dirty="0" smtClean="0">
                    <a:solidFill>
                      <a:prstClr val="black"/>
                    </a:solidFill>
                    <a:latin typeface="Helvetica 55 Roman"/>
                  </a:rPr>
                  <a:t>EM 4</a:t>
                </a:r>
                <a:endParaRPr lang="en-US" sz="1000" kern="0" dirty="0" smtClean="0">
                  <a:solidFill>
                    <a:prstClr val="black"/>
                  </a:solidFill>
                  <a:latin typeface="Helvetica 55 Roman"/>
                </a:endParaRPr>
              </a:p>
            </p:txBody>
          </p:sp>
          <p:sp>
            <p:nvSpPr>
              <p:cNvPr id="93" name="Rectangle à coins arrondis 92"/>
              <p:cNvSpPr/>
              <p:nvPr/>
            </p:nvSpPr>
            <p:spPr>
              <a:xfrm>
                <a:off x="5045261" y="4493724"/>
                <a:ext cx="566522" cy="277528"/>
              </a:xfrm>
              <a:prstGeom prst="roundRect">
                <a:avLst/>
              </a:prstGeom>
              <a:noFill/>
              <a:ln w="12700" cap="flat" cmpd="sng" algn="ctr">
                <a:solidFill>
                  <a:srgbClr val="FF6600"/>
                </a:solidFill>
                <a:prstDash val="dash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r>
                  <a:rPr lang="fr-FR" sz="1000" kern="0" dirty="0" smtClean="0">
                    <a:solidFill>
                      <a:prstClr val="black"/>
                    </a:solidFill>
                    <a:latin typeface="Helvetica 55 Roman"/>
                  </a:rPr>
                  <a:t>VNF 4</a:t>
                </a:r>
                <a:endParaRPr lang="en-US" sz="1000" kern="0" dirty="0" smtClean="0">
                  <a:solidFill>
                    <a:prstClr val="black"/>
                  </a:solidFill>
                  <a:latin typeface="Helvetica 55 Roman"/>
                </a:endParaRPr>
              </a:p>
            </p:txBody>
          </p:sp>
          <p:sp>
            <p:nvSpPr>
              <p:cNvPr id="94" name="Rectangle à coins arrondis 93"/>
              <p:cNvSpPr/>
              <p:nvPr/>
            </p:nvSpPr>
            <p:spPr>
              <a:xfrm>
                <a:off x="4422595" y="4118893"/>
                <a:ext cx="576252" cy="277528"/>
              </a:xfrm>
              <a:prstGeom prst="roundRect">
                <a:avLst/>
              </a:prstGeom>
              <a:noFill/>
              <a:ln w="12700" cap="flat" cmpd="sng" algn="ctr">
                <a:solidFill>
                  <a:srgbClr val="FF66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r>
                  <a:rPr lang="fr-FR" sz="1000" kern="0" dirty="0" smtClean="0">
                    <a:solidFill>
                      <a:prstClr val="black"/>
                    </a:solidFill>
                    <a:latin typeface="Helvetica 55 Roman"/>
                  </a:rPr>
                  <a:t>EM 3 </a:t>
                </a:r>
                <a:endParaRPr lang="en-US" sz="1000" kern="0" dirty="0" smtClean="0">
                  <a:solidFill>
                    <a:prstClr val="black"/>
                  </a:solidFill>
                  <a:latin typeface="Helvetica 55 Roman"/>
                </a:endParaRPr>
              </a:p>
            </p:txBody>
          </p:sp>
          <p:sp>
            <p:nvSpPr>
              <p:cNvPr id="95" name="Rectangle à coins arrondis 94"/>
              <p:cNvSpPr/>
              <p:nvPr/>
            </p:nvSpPr>
            <p:spPr>
              <a:xfrm>
                <a:off x="4422595" y="4502611"/>
                <a:ext cx="566522" cy="277528"/>
              </a:xfrm>
              <a:prstGeom prst="roundRect">
                <a:avLst/>
              </a:prstGeom>
              <a:noFill/>
              <a:ln w="12700" cap="flat" cmpd="sng" algn="ctr">
                <a:solidFill>
                  <a:srgbClr val="FF6600"/>
                </a:solidFill>
                <a:prstDash val="dash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r>
                  <a:rPr lang="fr-FR" sz="1000" kern="0" dirty="0" smtClean="0">
                    <a:solidFill>
                      <a:prstClr val="black"/>
                    </a:solidFill>
                    <a:latin typeface="Helvetica 55 Roman"/>
                  </a:rPr>
                  <a:t>VNF 3</a:t>
                </a:r>
                <a:endParaRPr lang="en-US" sz="1000" kern="0" dirty="0" smtClean="0">
                  <a:solidFill>
                    <a:prstClr val="black"/>
                  </a:solidFill>
                  <a:latin typeface="Helvetica 55 Roman"/>
                </a:endParaRPr>
              </a:p>
            </p:txBody>
          </p:sp>
        </p:grpSp>
        <p:grpSp>
          <p:nvGrpSpPr>
            <p:cNvPr id="40" name="Groupe 39"/>
            <p:cNvGrpSpPr/>
            <p:nvPr/>
          </p:nvGrpSpPr>
          <p:grpSpPr>
            <a:xfrm>
              <a:off x="2123728" y="4402752"/>
              <a:ext cx="2137583" cy="861935"/>
              <a:chOff x="4306624" y="4030141"/>
              <a:chExt cx="2137583" cy="861935"/>
            </a:xfrm>
          </p:grpSpPr>
          <p:sp>
            <p:nvSpPr>
              <p:cNvPr id="82" name="Rectangle à coins arrondis 81"/>
              <p:cNvSpPr/>
              <p:nvPr/>
            </p:nvSpPr>
            <p:spPr>
              <a:xfrm>
                <a:off x="4306624" y="4030141"/>
                <a:ext cx="2137583" cy="861935"/>
              </a:xfrm>
              <a:prstGeom prst="roundRect">
                <a:avLst/>
              </a:prstGeom>
              <a:noFill/>
              <a:ln w="15875" cap="flat" cmpd="sng" algn="ctr">
                <a:solidFill>
                  <a:srgbClr val="FF66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fr-FR" sz="1050" kern="0" dirty="0" smtClean="0">
                    <a:solidFill>
                      <a:prstClr val="black"/>
                    </a:solidFill>
                    <a:latin typeface="Helvetica 55 Roman"/>
                  </a:rPr>
                  <a:t>   </a:t>
                </a:r>
                <a:endParaRPr lang="en-US" sz="1600" kern="0" dirty="0" smtClean="0">
                  <a:solidFill>
                    <a:prstClr val="black"/>
                  </a:solidFill>
                  <a:latin typeface="Helvetica 55 Roman"/>
                </a:endParaRPr>
              </a:p>
            </p:txBody>
          </p:sp>
          <p:sp>
            <p:nvSpPr>
              <p:cNvPr id="83" name="Rectangle à coins arrondis 82"/>
              <p:cNvSpPr/>
              <p:nvPr/>
            </p:nvSpPr>
            <p:spPr>
              <a:xfrm>
                <a:off x="5661662" y="4109996"/>
                <a:ext cx="576252" cy="277528"/>
              </a:xfrm>
              <a:prstGeom prst="roundRect">
                <a:avLst/>
              </a:prstGeom>
              <a:noFill/>
              <a:ln w="12700" cap="flat" cmpd="sng" algn="ctr">
                <a:solidFill>
                  <a:srgbClr val="FF66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r>
                  <a:rPr lang="fr-FR" sz="1000" kern="0" dirty="0" smtClean="0">
                    <a:solidFill>
                      <a:prstClr val="black"/>
                    </a:solidFill>
                    <a:latin typeface="Helvetica 55 Roman"/>
                  </a:rPr>
                  <a:t>EM 4</a:t>
                </a:r>
                <a:endParaRPr lang="en-US" sz="1000" kern="0" dirty="0" smtClean="0">
                  <a:solidFill>
                    <a:prstClr val="black"/>
                  </a:solidFill>
                  <a:latin typeface="Helvetica 55 Roman"/>
                </a:endParaRPr>
              </a:p>
            </p:txBody>
          </p:sp>
          <p:sp>
            <p:nvSpPr>
              <p:cNvPr id="84" name="Rectangle à coins arrondis 83"/>
              <p:cNvSpPr/>
              <p:nvPr/>
            </p:nvSpPr>
            <p:spPr>
              <a:xfrm>
                <a:off x="5661662" y="4493714"/>
                <a:ext cx="566522" cy="277528"/>
              </a:xfrm>
              <a:prstGeom prst="roundRect">
                <a:avLst/>
              </a:prstGeom>
              <a:noFill/>
              <a:ln w="12700" cap="flat" cmpd="sng" algn="ctr">
                <a:solidFill>
                  <a:srgbClr val="FF6600"/>
                </a:solidFill>
                <a:prstDash val="dash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r>
                  <a:rPr lang="fr-FR" sz="1000" kern="0" dirty="0" smtClean="0">
                    <a:solidFill>
                      <a:prstClr val="black"/>
                    </a:solidFill>
                    <a:latin typeface="Helvetica 55 Roman"/>
                  </a:rPr>
                  <a:t>VNF 4</a:t>
                </a:r>
                <a:endParaRPr lang="en-US" sz="1000" kern="0" dirty="0" smtClean="0">
                  <a:solidFill>
                    <a:prstClr val="black"/>
                  </a:solidFill>
                  <a:latin typeface="Helvetica 55 Roman"/>
                </a:endParaRPr>
              </a:p>
            </p:txBody>
          </p:sp>
          <p:sp>
            <p:nvSpPr>
              <p:cNvPr id="85" name="Rectangle à coins arrondis 84"/>
              <p:cNvSpPr/>
              <p:nvPr/>
            </p:nvSpPr>
            <p:spPr>
              <a:xfrm>
                <a:off x="5045261" y="4110006"/>
                <a:ext cx="576252" cy="277528"/>
              </a:xfrm>
              <a:prstGeom prst="roundRect">
                <a:avLst/>
              </a:prstGeom>
              <a:noFill/>
              <a:ln w="12700" cap="flat" cmpd="sng" algn="ctr">
                <a:solidFill>
                  <a:srgbClr val="FF66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r>
                  <a:rPr lang="fr-FR" sz="1000" kern="0" dirty="0" smtClean="0">
                    <a:solidFill>
                      <a:prstClr val="black"/>
                    </a:solidFill>
                    <a:latin typeface="Helvetica 55 Roman"/>
                  </a:rPr>
                  <a:t>EM 2</a:t>
                </a:r>
                <a:endParaRPr lang="en-US" sz="1000" kern="0" dirty="0" smtClean="0">
                  <a:solidFill>
                    <a:prstClr val="black"/>
                  </a:solidFill>
                  <a:latin typeface="Helvetica 55 Roman"/>
                </a:endParaRPr>
              </a:p>
            </p:txBody>
          </p:sp>
          <p:sp>
            <p:nvSpPr>
              <p:cNvPr id="86" name="Rectangle à coins arrondis 85"/>
              <p:cNvSpPr/>
              <p:nvPr/>
            </p:nvSpPr>
            <p:spPr>
              <a:xfrm>
                <a:off x="5045261" y="4493724"/>
                <a:ext cx="566522" cy="277528"/>
              </a:xfrm>
              <a:prstGeom prst="roundRect">
                <a:avLst/>
              </a:prstGeom>
              <a:noFill/>
              <a:ln w="12700" cap="flat" cmpd="sng" algn="ctr">
                <a:solidFill>
                  <a:srgbClr val="FF6600"/>
                </a:solidFill>
                <a:prstDash val="dash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r>
                  <a:rPr lang="fr-FR" sz="1000" kern="0" dirty="0" smtClean="0">
                    <a:solidFill>
                      <a:prstClr val="black"/>
                    </a:solidFill>
                    <a:latin typeface="Helvetica 55 Roman"/>
                  </a:rPr>
                  <a:t>VNF 2</a:t>
                </a:r>
                <a:endParaRPr lang="en-US" sz="1000" kern="0" dirty="0" smtClean="0">
                  <a:solidFill>
                    <a:prstClr val="black"/>
                  </a:solidFill>
                  <a:latin typeface="Helvetica 55 Roman"/>
                </a:endParaRPr>
              </a:p>
            </p:txBody>
          </p:sp>
          <p:sp>
            <p:nvSpPr>
              <p:cNvPr id="87" name="Rectangle à coins arrondis 86"/>
              <p:cNvSpPr/>
              <p:nvPr/>
            </p:nvSpPr>
            <p:spPr>
              <a:xfrm>
                <a:off x="4422595" y="4118893"/>
                <a:ext cx="576252" cy="277528"/>
              </a:xfrm>
              <a:prstGeom prst="roundRect">
                <a:avLst/>
              </a:prstGeom>
              <a:noFill/>
              <a:ln w="12700" cap="flat" cmpd="sng" algn="ctr">
                <a:solidFill>
                  <a:srgbClr val="FF66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r>
                  <a:rPr lang="fr-FR" sz="1000" kern="0" dirty="0" smtClean="0">
                    <a:solidFill>
                      <a:prstClr val="black"/>
                    </a:solidFill>
                    <a:latin typeface="Helvetica 55 Roman"/>
                  </a:rPr>
                  <a:t>EM 1</a:t>
                </a:r>
                <a:endParaRPr lang="en-US" sz="1000" kern="0" dirty="0" smtClean="0">
                  <a:solidFill>
                    <a:prstClr val="black"/>
                  </a:solidFill>
                  <a:latin typeface="Helvetica 55 Roman"/>
                </a:endParaRPr>
              </a:p>
            </p:txBody>
          </p:sp>
          <p:sp>
            <p:nvSpPr>
              <p:cNvPr id="88" name="Rectangle à coins arrondis 87"/>
              <p:cNvSpPr/>
              <p:nvPr/>
            </p:nvSpPr>
            <p:spPr>
              <a:xfrm>
                <a:off x="4422595" y="4502611"/>
                <a:ext cx="566522" cy="277528"/>
              </a:xfrm>
              <a:prstGeom prst="roundRect">
                <a:avLst/>
              </a:prstGeom>
              <a:noFill/>
              <a:ln w="12700" cap="flat" cmpd="sng" algn="ctr">
                <a:solidFill>
                  <a:srgbClr val="FF6600"/>
                </a:solidFill>
                <a:prstDash val="dash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r>
                  <a:rPr lang="fr-FR" sz="1000" kern="0" dirty="0" smtClean="0">
                    <a:solidFill>
                      <a:prstClr val="black"/>
                    </a:solidFill>
                    <a:latin typeface="Helvetica 55 Roman"/>
                  </a:rPr>
                  <a:t>VNF 1</a:t>
                </a:r>
                <a:endParaRPr lang="en-US" sz="1000" kern="0" dirty="0" smtClean="0">
                  <a:solidFill>
                    <a:prstClr val="black"/>
                  </a:solidFill>
                  <a:latin typeface="Helvetica 55 Roman"/>
                </a:endParaRPr>
              </a:p>
            </p:txBody>
          </p:sp>
        </p:grpSp>
        <p:sp>
          <p:nvSpPr>
            <p:cNvPr id="48" name="object 94"/>
            <p:cNvSpPr/>
            <p:nvPr/>
          </p:nvSpPr>
          <p:spPr>
            <a:xfrm>
              <a:off x="3116218" y="5127741"/>
              <a:ext cx="87630" cy="284480"/>
            </a:xfrm>
            <a:custGeom>
              <a:avLst/>
              <a:gdLst/>
              <a:ahLst/>
              <a:cxnLst/>
              <a:rect l="l" t="t" r="r" b="b"/>
              <a:pathLst>
                <a:path w="87630" h="284479">
                  <a:moveTo>
                    <a:pt x="28881" y="201231"/>
                  </a:moveTo>
                  <a:lnTo>
                    <a:pt x="26431" y="201699"/>
                  </a:lnTo>
                  <a:lnTo>
                    <a:pt x="12731" y="210756"/>
                  </a:lnTo>
                  <a:lnTo>
                    <a:pt x="3460" y="224289"/>
                  </a:lnTo>
                  <a:lnTo>
                    <a:pt x="0" y="240919"/>
                  </a:lnTo>
                  <a:lnTo>
                    <a:pt x="3198" y="257667"/>
                  </a:lnTo>
                  <a:lnTo>
                    <a:pt x="12255" y="271367"/>
                  </a:lnTo>
                  <a:lnTo>
                    <a:pt x="25788" y="280638"/>
                  </a:lnTo>
                  <a:lnTo>
                    <a:pt x="42418" y="284099"/>
                  </a:lnTo>
                  <a:lnTo>
                    <a:pt x="59166" y="280900"/>
                  </a:lnTo>
                  <a:lnTo>
                    <a:pt x="72866" y="271843"/>
                  </a:lnTo>
                  <a:lnTo>
                    <a:pt x="82137" y="258310"/>
                  </a:lnTo>
                  <a:lnTo>
                    <a:pt x="85598" y="241681"/>
                  </a:lnTo>
                  <a:lnTo>
                    <a:pt x="85549" y="241426"/>
                  </a:lnTo>
                  <a:lnTo>
                    <a:pt x="57023" y="241426"/>
                  </a:lnTo>
                  <a:lnTo>
                    <a:pt x="28575" y="241173"/>
                  </a:lnTo>
                  <a:lnTo>
                    <a:pt x="28881" y="201231"/>
                  </a:lnTo>
                  <a:close/>
                </a:path>
                <a:path w="87630" h="284479">
                  <a:moveTo>
                    <a:pt x="43180" y="198500"/>
                  </a:moveTo>
                  <a:lnTo>
                    <a:pt x="28881" y="201231"/>
                  </a:lnTo>
                  <a:lnTo>
                    <a:pt x="28575" y="241173"/>
                  </a:lnTo>
                  <a:lnTo>
                    <a:pt x="57023" y="241426"/>
                  </a:lnTo>
                  <a:lnTo>
                    <a:pt x="57355" y="201451"/>
                  </a:lnTo>
                  <a:lnTo>
                    <a:pt x="43180" y="198500"/>
                  </a:lnTo>
                  <a:close/>
                </a:path>
                <a:path w="87630" h="284479">
                  <a:moveTo>
                    <a:pt x="57355" y="201451"/>
                  </a:moveTo>
                  <a:lnTo>
                    <a:pt x="57023" y="241426"/>
                  </a:lnTo>
                  <a:lnTo>
                    <a:pt x="85549" y="241426"/>
                  </a:lnTo>
                  <a:lnTo>
                    <a:pt x="82399" y="224932"/>
                  </a:lnTo>
                  <a:lnTo>
                    <a:pt x="73342" y="211232"/>
                  </a:lnTo>
                  <a:lnTo>
                    <a:pt x="59809" y="201961"/>
                  </a:lnTo>
                  <a:lnTo>
                    <a:pt x="57355" y="201451"/>
                  </a:lnTo>
                  <a:close/>
                </a:path>
                <a:path w="87630" h="284479">
                  <a:moveTo>
                    <a:pt x="57380" y="198500"/>
                  </a:moveTo>
                  <a:lnTo>
                    <a:pt x="43180" y="198500"/>
                  </a:lnTo>
                  <a:lnTo>
                    <a:pt x="57355" y="201451"/>
                  </a:lnTo>
                  <a:lnTo>
                    <a:pt x="57380" y="198500"/>
                  </a:lnTo>
                  <a:close/>
                </a:path>
                <a:path w="87630" h="284479">
                  <a:moveTo>
                    <a:pt x="29792" y="82748"/>
                  </a:moveTo>
                  <a:lnTo>
                    <a:pt x="28881" y="201231"/>
                  </a:lnTo>
                  <a:lnTo>
                    <a:pt x="43180" y="198500"/>
                  </a:lnTo>
                  <a:lnTo>
                    <a:pt x="57380" y="198500"/>
                  </a:lnTo>
                  <a:lnTo>
                    <a:pt x="58318" y="85725"/>
                  </a:lnTo>
                  <a:lnTo>
                    <a:pt x="44068" y="85725"/>
                  </a:lnTo>
                  <a:lnTo>
                    <a:pt x="29792" y="82748"/>
                  </a:lnTo>
                  <a:close/>
                </a:path>
                <a:path w="87630" h="284479">
                  <a:moveTo>
                    <a:pt x="30099" y="42799"/>
                  </a:moveTo>
                  <a:lnTo>
                    <a:pt x="29792" y="82748"/>
                  </a:lnTo>
                  <a:lnTo>
                    <a:pt x="44068" y="85725"/>
                  </a:lnTo>
                  <a:lnTo>
                    <a:pt x="58341" y="82942"/>
                  </a:lnTo>
                  <a:lnTo>
                    <a:pt x="58674" y="42925"/>
                  </a:lnTo>
                  <a:lnTo>
                    <a:pt x="30099" y="42799"/>
                  </a:lnTo>
                  <a:close/>
                </a:path>
                <a:path w="87630" h="284479">
                  <a:moveTo>
                    <a:pt x="58341" y="82942"/>
                  </a:moveTo>
                  <a:lnTo>
                    <a:pt x="44068" y="85725"/>
                  </a:lnTo>
                  <a:lnTo>
                    <a:pt x="58318" y="85725"/>
                  </a:lnTo>
                  <a:lnTo>
                    <a:pt x="58341" y="82942"/>
                  </a:lnTo>
                  <a:close/>
                </a:path>
                <a:path w="87630" h="284479">
                  <a:moveTo>
                    <a:pt x="87174" y="42799"/>
                  </a:moveTo>
                  <a:lnTo>
                    <a:pt x="30099" y="42799"/>
                  </a:lnTo>
                  <a:lnTo>
                    <a:pt x="58674" y="42925"/>
                  </a:lnTo>
                  <a:lnTo>
                    <a:pt x="58341" y="82942"/>
                  </a:lnTo>
                  <a:lnTo>
                    <a:pt x="60763" y="82470"/>
                  </a:lnTo>
                  <a:lnTo>
                    <a:pt x="74469" y="73405"/>
                  </a:lnTo>
                  <a:lnTo>
                    <a:pt x="83770" y="59864"/>
                  </a:lnTo>
                  <a:lnTo>
                    <a:pt x="87249" y="43179"/>
                  </a:lnTo>
                  <a:lnTo>
                    <a:pt x="87174" y="42799"/>
                  </a:lnTo>
                  <a:close/>
                </a:path>
                <a:path w="87630" h="284479">
                  <a:moveTo>
                    <a:pt x="44704" y="0"/>
                  </a:moveTo>
                  <a:lnTo>
                    <a:pt x="28027" y="3254"/>
                  </a:lnTo>
                  <a:lnTo>
                    <a:pt x="14350" y="12319"/>
                  </a:lnTo>
                  <a:lnTo>
                    <a:pt x="5056" y="25860"/>
                  </a:lnTo>
                  <a:lnTo>
                    <a:pt x="1524" y="42545"/>
                  </a:lnTo>
                  <a:lnTo>
                    <a:pt x="4778" y="59239"/>
                  </a:lnTo>
                  <a:lnTo>
                    <a:pt x="13843" y="72945"/>
                  </a:lnTo>
                  <a:lnTo>
                    <a:pt x="27384" y="82246"/>
                  </a:lnTo>
                  <a:lnTo>
                    <a:pt x="29792" y="82748"/>
                  </a:lnTo>
                  <a:lnTo>
                    <a:pt x="30099" y="42799"/>
                  </a:lnTo>
                  <a:lnTo>
                    <a:pt x="87174" y="42799"/>
                  </a:lnTo>
                  <a:lnTo>
                    <a:pt x="83994" y="26503"/>
                  </a:lnTo>
                  <a:lnTo>
                    <a:pt x="74930" y="12827"/>
                  </a:lnTo>
                  <a:lnTo>
                    <a:pt x="61388" y="3532"/>
                  </a:lnTo>
                  <a:lnTo>
                    <a:pt x="44704" y="0"/>
                  </a:lnTo>
                  <a:close/>
                </a:path>
              </a:pathLst>
            </a:custGeom>
            <a:solidFill>
              <a:srgbClr val="F99B67"/>
            </a:solidFill>
          </p:spPr>
          <p:txBody>
            <a:bodyPr wrap="square" lIns="0" tIns="0" rIns="0" bIns="0" rtlCol="0"/>
            <a:lstStyle/>
            <a:p>
              <a:pPr>
                <a:defRPr/>
              </a:pPr>
              <a:endParaRPr kern="0" smtClean="0">
                <a:solidFill>
                  <a:prstClr val="black"/>
                </a:solidFill>
                <a:latin typeface="Helvetica 55 Roman"/>
              </a:endParaRPr>
            </a:p>
          </p:txBody>
        </p:sp>
        <p:sp>
          <p:nvSpPr>
            <p:cNvPr id="49" name="object 94"/>
            <p:cNvSpPr/>
            <p:nvPr/>
          </p:nvSpPr>
          <p:spPr>
            <a:xfrm>
              <a:off x="3693214" y="5137901"/>
              <a:ext cx="87630" cy="284480"/>
            </a:xfrm>
            <a:custGeom>
              <a:avLst/>
              <a:gdLst/>
              <a:ahLst/>
              <a:cxnLst/>
              <a:rect l="l" t="t" r="r" b="b"/>
              <a:pathLst>
                <a:path w="87630" h="284479">
                  <a:moveTo>
                    <a:pt x="28881" y="201231"/>
                  </a:moveTo>
                  <a:lnTo>
                    <a:pt x="26431" y="201699"/>
                  </a:lnTo>
                  <a:lnTo>
                    <a:pt x="12731" y="210756"/>
                  </a:lnTo>
                  <a:lnTo>
                    <a:pt x="3460" y="224289"/>
                  </a:lnTo>
                  <a:lnTo>
                    <a:pt x="0" y="240919"/>
                  </a:lnTo>
                  <a:lnTo>
                    <a:pt x="3198" y="257667"/>
                  </a:lnTo>
                  <a:lnTo>
                    <a:pt x="12255" y="271367"/>
                  </a:lnTo>
                  <a:lnTo>
                    <a:pt x="25788" y="280638"/>
                  </a:lnTo>
                  <a:lnTo>
                    <a:pt x="42418" y="284099"/>
                  </a:lnTo>
                  <a:lnTo>
                    <a:pt x="59166" y="280900"/>
                  </a:lnTo>
                  <a:lnTo>
                    <a:pt x="72866" y="271843"/>
                  </a:lnTo>
                  <a:lnTo>
                    <a:pt x="82137" y="258310"/>
                  </a:lnTo>
                  <a:lnTo>
                    <a:pt x="85598" y="241681"/>
                  </a:lnTo>
                  <a:lnTo>
                    <a:pt x="85549" y="241426"/>
                  </a:lnTo>
                  <a:lnTo>
                    <a:pt x="57023" y="241426"/>
                  </a:lnTo>
                  <a:lnTo>
                    <a:pt x="28575" y="241173"/>
                  </a:lnTo>
                  <a:lnTo>
                    <a:pt x="28881" y="201231"/>
                  </a:lnTo>
                  <a:close/>
                </a:path>
                <a:path w="87630" h="284479">
                  <a:moveTo>
                    <a:pt x="43180" y="198500"/>
                  </a:moveTo>
                  <a:lnTo>
                    <a:pt x="28881" y="201231"/>
                  </a:lnTo>
                  <a:lnTo>
                    <a:pt x="28575" y="241173"/>
                  </a:lnTo>
                  <a:lnTo>
                    <a:pt x="57023" y="241426"/>
                  </a:lnTo>
                  <a:lnTo>
                    <a:pt x="57355" y="201451"/>
                  </a:lnTo>
                  <a:lnTo>
                    <a:pt x="43180" y="198500"/>
                  </a:lnTo>
                  <a:close/>
                </a:path>
                <a:path w="87630" h="284479">
                  <a:moveTo>
                    <a:pt x="57355" y="201451"/>
                  </a:moveTo>
                  <a:lnTo>
                    <a:pt x="57023" y="241426"/>
                  </a:lnTo>
                  <a:lnTo>
                    <a:pt x="85549" y="241426"/>
                  </a:lnTo>
                  <a:lnTo>
                    <a:pt x="82399" y="224932"/>
                  </a:lnTo>
                  <a:lnTo>
                    <a:pt x="73342" y="211232"/>
                  </a:lnTo>
                  <a:lnTo>
                    <a:pt x="59809" y="201961"/>
                  </a:lnTo>
                  <a:lnTo>
                    <a:pt x="57355" y="201451"/>
                  </a:lnTo>
                  <a:close/>
                </a:path>
                <a:path w="87630" h="284479">
                  <a:moveTo>
                    <a:pt x="57380" y="198500"/>
                  </a:moveTo>
                  <a:lnTo>
                    <a:pt x="43180" y="198500"/>
                  </a:lnTo>
                  <a:lnTo>
                    <a:pt x="57355" y="201451"/>
                  </a:lnTo>
                  <a:lnTo>
                    <a:pt x="57380" y="198500"/>
                  </a:lnTo>
                  <a:close/>
                </a:path>
                <a:path w="87630" h="284479">
                  <a:moveTo>
                    <a:pt x="29792" y="82748"/>
                  </a:moveTo>
                  <a:lnTo>
                    <a:pt x="28881" y="201231"/>
                  </a:lnTo>
                  <a:lnTo>
                    <a:pt x="43180" y="198500"/>
                  </a:lnTo>
                  <a:lnTo>
                    <a:pt x="57380" y="198500"/>
                  </a:lnTo>
                  <a:lnTo>
                    <a:pt x="58318" y="85725"/>
                  </a:lnTo>
                  <a:lnTo>
                    <a:pt x="44068" y="85725"/>
                  </a:lnTo>
                  <a:lnTo>
                    <a:pt x="29792" y="82748"/>
                  </a:lnTo>
                  <a:close/>
                </a:path>
                <a:path w="87630" h="284479">
                  <a:moveTo>
                    <a:pt x="30099" y="42799"/>
                  </a:moveTo>
                  <a:lnTo>
                    <a:pt x="29792" y="82748"/>
                  </a:lnTo>
                  <a:lnTo>
                    <a:pt x="44068" y="85725"/>
                  </a:lnTo>
                  <a:lnTo>
                    <a:pt x="58341" y="82942"/>
                  </a:lnTo>
                  <a:lnTo>
                    <a:pt x="58674" y="42925"/>
                  </a:lnTo>
                  <a:lnTo>
                    <a:pt x="30099" y="42799"/>
                  </a:lnTo>
                  <a:close/>
                </a:path>
                <a:path w="87630" h="284479">
                  <a:moveTo>
                    <a:pt x="58341" y="82942"/>
                  </a:moveTo>
                  <a:lnTo>
                    <a:pt x="44068" y="85725"/>
                  </a:lnTo>
                  <a:lnTo>
                    <a:pt x="58318" y="85725"/>
                  </a:lnTo>
                  <a:lnTo>
                    <a:pt x="58341" y="82942"/>
                  </a:lnTo>
                  <a:close/>
                </a:path>
                <a:path w="87630" h="284479">
                  <a:moveTo>
                    <a:pt x="87174" y="42799"/>
                  </a:moveTo>
                  <a:lnTo>
                    <a:pt x="30099" y="42799"/>
                  </a:lnTo>
                  <a:lnTo>
                    <a:pt x="58674" y="42925"/>
                  </a:lnTo>
                  <a:lnTo>
                    <a:pt x="58341" y="82942"/>
                  </a:lnTo>
                  <a:lnTo>
                    <a:pt x="60763" y="82470"/>
                  </a:lnTo>
                  <a:lnTo>
                    <a:pt x="74469" y="73405"/>
                  </a:lnTo>
                  <a:lnTo>
                    <a:pt x="83770" y="59864"/>
                  </a:lnTo>
                  <a:lnTo>
                    <a:pt x="87249" y="43179"/>
                  </a:lnTo>
                  <a:lnTo>
                    <a:pt x="87174" y="42799"/>
                  </a:lnTo>
                  <a:close/>
                </a:path>
                <a:path w="87630" h="284479">
                  <a:moveTo>
                    <a:pt x="44704" y="0"/>
                  </a:moveTo>
                  <a:lnTo>
                    <a:pt x="28027" y="3254"/>
                  </a:lnTo>
                  <a:lnTo>
                    <a:pt x="14350" y="12319"/>
                  </a:lnTo>
                  <a:lnTo>
                    <a:pt x="5056" y="25860"/>
                  </a:lnTo>
                  <a:lnTo>
                    <a:pt x="1524" y="42545"/>
                  </a:lnTo>
                  <a:lnTo>
                    <a:pt x="4778" y="59239"/>
                  </a:lnTo>
                  <a:lnTo>
                    <a:pt x="13843" y="72945"/>
                  </a:lnTo>
                  <a:lnTo>
                    <a:pt x="27384" y="82246"/>
                  </a:lnTo>
                  <a:lnTo>
                    <a:pt x="29792" y="82748"/>
                  </a:lnTo>
                  <a:lnTo>
                    <a:pt x="30099" y="42799"/>
                  </a:lnTo>
                  <a:lnTo>
                    <a:pt x="87174" y="42799"/>
                  </a:lnTo>
                  <a:lnTo>
                    <a:pt x="83994" y="26503"/>
                  </a:lnTo>
                  <a:lnTo>
                    <a:pt x="74930" y="12827"/>
                  </a:lnTo>
                  <a:lnTo>
                    <a:pt x="61388" y="3532"/>
                  </a:lnTo>
                  <a:lnTo>
                    <a:pt x="44704" y="0"/>
                  </a:lnTo>
                  <a:close/>
                </a:path>
              </a:pathLst>
            </a:custGeom>
            <a:solidFill>
              <a:srgbClr val="F99B67"/>
            </a:solidFill>
          </p:spPr>
          <p:txBody>
            <a:bodyPr wrap="square" lIns="0" tIns="0" rIns="0" bIns="0" rtlCol="0"/>
            <a:lstStyle/>
            <a:p>
              <a:pPr>
                <a:defRPr/>
              </a:pPr>
              <a:endParaRPr kern="0" smtClean="0">
                <a:solidFill>
                  <a:prstClr val="black"/>
                </a:solidFill>
                <a:latin typeface="Helvetica 55 Roman"/>
              </a:endParaRPr>
            </a:p>
          </p:txBody>
        </p:sp>
        <p:sp>
          <p:nvSpPr>
            <p:cNvPr id="50" name="object 94"/>
            <p:cNvSpPr/>
            <p:nvPr/>
          </p:nvSpPr>
          <p:spPr>
            <a:xfrm>
              <a:off x="4662041" y="5139544"/>
              <a:ext cx="87630" cy="284480"/>
            </a:xfrm>
            <a:custGeom>
              <a:avLst/>
              <a:gdLst/>
              <a:ahLst/>
              <a:cxnLst/>
              <a:rect l="l" t="t" r="r" b="b"/>
              <a:pathLst>
                <a:path w="87630" h="284479">
                  <a:moveTo>
                    <a:pt x="28881" y="201231"/>
                  </a:moveTo>
                  <a:lnTo>
                    <a:pt x="26431" y="201699"/>
                  </a:lnTo>
                  <a:lnTo>
                    <a:pt x="12731" y="210756"/>
                  </a:lnTo>
                  <a:lnTo>
                    <a:pt x="3460" y="224289"/>
                  </a:lnTo>
                  <a:lnTo>
                    <a:pt x="0" y="240919"/>
                  </a:lnTo>
                  <a:lnTo>
                    <a:pt x="3198" y="257667"/>
                  </a:lnTo>
                  <a:lnTo>
                    <a:pt x="12255" y="271367"/>
                  </a:lnTo>
                  <a:lnTo>
                    <a:pt x="25788" y="280638"/>
                  </a:lnTo>
                  <a:lnTo>
                    <a:pt x="42418" y="284099"/>
                  </a:lnTo>
                  <a:lnTo>
                    <a:pt x="59166" y="280900"/>
                  </a:lnTo>
                  <a:lnTo>
                    <a:pt x="72866" y="271843"/>
                  </a:lnTo>
                  <a:lnTo>
                    <a:pt x="82137" y="258310"/>
                  </a:lnTo>
                  <a:lnTo>
                    <a:pt x="85598" y="241681"/>
                  </a:lnTo>
                  <a:lnTo>
                    <a:pt x="85549" y="241426"/>
                  </a:lnTo>
                  <a:lnTo>
                    <a:pt x="57023" y="241426"/>
                  </a:lnTo>
                  <a:lnTo>
                    <a:pt x="28575" y="241173"/>
                  </a:lnTo>
                  <a:lnTo>
                    <a:pt x="28881" y="201231"/>
                  </a:lnTo>
                  <a:close/>
                </a:path>
                <a:path w="87630" h="284479">
                  <a:moveTo>
                    <a:pt x="43180" y="198500"/>
                  </a:moveTo>
                  <a:lnTo>
                    <a:pt x="28881" y="201231"/>
                  </a:lnTo>
                  <a:lnTo>
                    <a:pt x="28575" y="241173"/>
                  </a:lnTo>
                  <a:lnTo>
                    <a:pt x="57023" y="241426"/>
                  </a:lnTo>
                  <a:lnTo>
                    <a:pt x="57355" y="201451"/>
                  </a:lnTo>
                  <a:lnTo>
                    <a:pt x="43180" y="198500"/>
                  </a:lnTo>
                  <a:close/>
                </a:path>
                <a:path w="87630" h="284479">
                  <a:moveTo>
                    <a:pt x="57355" y="201451"/>
                  </a:moveTo>
                  <a:lnTo>
                    <a:pt x="57023" y="241426"/>
                  </a:lnTo>
                  <a:lnTo>
                    <a:pt x="85549" y="241426"/>
                  </a:lnTo>
                  <a:lnTo>
                    <a:pt x="82399" y="224932"/>
                  </a:lnTo>
                  <a:lnTo>
                    <a:pt x="73342" y="211232"/>
                  </a:lnTo>
                  <a:lnTo>
                    <a:pt x="59809" y="201961"/>
                  </a:lnTo>
                  <a:lnTo>
                    <a:pt x="57355" y="201451"/>
                  </a:lnTo>
                  <a:close/>
                </a:path>
                <a:path w="87630" h="284479">
                  <a:moveTo>
                    <a:pt x="57380" y="198500"/>
                  </a:moveTo>
                  <a:lnTo>
                    <a:pt x="43180" y="198500"/>
                  </a:lnTo>
                  <a:lnTo>
                    <a:pt x="57355" y="201451"/>
                  </a:lnTo>
                  <a:lnTo>
                    <a:pt x="57380" y="198500"/>
                  </a:lnTo>
                  <a:close/>
                </a:path>
                <a:path w="87630" h="284479">
                  <a:moveTo>
                    <a:pt x="29792" y="82748"/>
                  </a:moveTo>
                  <a:lnTo>
                    <a:pt x="28881" y="201231"/>
                  </a:lnTo>
                  <a:lnTo>
                    <a:pt x="43180" y="198500"/>
                  </a:lnTo>
                  <a:lnTo>
                    <a:pt x="57380" y="198500"/>
                  </a:lnTo>
                  <a:lnTo>
                    <a:pt x="58318" y="85725"/>
                  </a:lnTo>
                  <a:lnTo>
                    <a:pt x="44068" y="85725"/>
                  </a:lnTo>
                  <a:lnTo>
                    <a:pt x="29792" y="82748"/>
                  </a:lnTo>
                  <a:close/>
                </a:path>
                <a:path w="87630" h="284479">
                  <a:moveTo>
                    <a:pt x="30099" y="42799"/>
                  </a:moveTo>
                  <a:lnTo>
                    <a:pt x="29792" y="82748"/>
                  </a:lnTo>
                  <a:lnTo>
                    <a:pt x="44068" y="85725"/>
                  </a:lnTo>
                  <a:lnTo>
                    <a:pt x="58341" y="82942"/>
                  </a:lnTo>
                  <a:lnTo>
                    <a:pt x="58674" y="42925"/>
                  </a:lnTo>
                  <a:lnTo>
                    <a:pt x="30099" y="42799"/>
                  </a:lnTo>
                  <a:close/>
                </a:path>
                <a:path w="87630" h="284479">
                  <a:moveTo>
                    <a:pt x="58341" y="82942"/>
                  </a:moveTo>
                  <a:lnTo>
                    <a:pt x="44068" y="85725"/>
                  </a:lnTo>
                  <a:lnTo>
                    <a:pt x="58318" y="85725"/>
                  </a:lnTo>
                  <a:lnTo>
                    <a:pt x="58341" y="82942"/>
                  </a:lnTo>
                  <a:close/>
                </a:path>
                <a:path w="87630" h="284479">
                  <a:moveTo>
                    <a:pt x="87174" y="42799"/>
                  </a:moveTo>
                  <a:lnTo>
                    <a:pt x="30099" y="42799"/>
                  </a:lnTo>
                  <a:lnTo>
                    <a:pt x="58674" y="42925"/>
                  </a:lnTo>
                  <a:lnTo>
                    <a:pt x="58341" y="82942"/>
                  </a:lnTo>
                  <a:lnTo>
                    <a:pt x="60763" y="82470"/>
                  </a:lnTo>
                  <a:lnTo>
                    <a:pt x="74469" y="73405"/>
                  </a:lnTo>
                  <a:lnTo>
                    <a:pt x="83770" y="59864"/>
                  </a:lnTo>
                  <a:lnTo>
                    <a:pt x="87249" y="43179"/>
                  </a:lnTo>
                  <a:lnTo>
                    <a:pt x="87174" y="42799"/>
                  </a:lnTo>
                  <a:close/>
                </a:path>
                <a:path w="87630" h="284479">
                  <a:moveTo>
                    <a:pt x="44704" y="0"/>
                  </a:moveTo>
                  <a:lnTo>
                    <a:pt x="28027" y="3254"/>
                  </a:lnTo>
                  <a:lnTo>
                    <a:pt x="14350" y="12319"/>
                  </a:lnTo>
                  <a:lnTo>
                    <a:pt x="5056" y="25860"/>
                  </a:lnTo>
                  <a:lnTo>
                    <a:pt x="1524" y="42545"/>
                  </a:lnTo>
                  <a:lnTo>
                    <a:pt x="4778" y="59239"/>
                  </a:lnTo>
                  <a:lnTo>
                    <a:pt x="13843" y="72945"/>
                  </a:lnTo>
                  <a:lnTo>
                    <a:pt x="27384" y="82246"/>
                  </a:lnTo>
                  <a:lnTo>
                    <a:pt x="29792" y="82748"/>
                  </a:lnTo>
                  <a:lnTo>
                    <a:pt x="30099" y="42799"/>
                  </a:lnTo>
                  <a:lnTo>
                    <a:pt x="87174" y="42799"/>
                  </a:lnTo>
                  <a:lnTo>
                    <a:pt x="83994" y="26503"/>
                  </a:lnTo>
                  <a:lnTo>
                    <a:pt x="74930" y="12827"/>
                  </a:lnTo>
                  <a:lnTo>
                    <a:pt x="61388" y="3532"/>
                  </a:lnTo>
                  <a:lnTo>
                    <a:pt x="44704" y="0"/>
                  </a:lnTo>
                  <a:close/>
                </a:path>
              </a:pathLst>
            </a:custGeom>
            <a:solidFill>
              <a:srgbClr val="F99B67"/>
            </a:solidFill>
          </p:spPr>
          <p:txBody>
            <a:bodyPr wrap="square" lIns="0" tIns="0" rIns="0" bIns="0" rtlCol="0"/>
            <a:lstStyle/>
            <a:p>
              <a:pPr>
                <a:defRPr/>
              </a:pPr>
              <a:endParaRPr kern="0" smtClean="0">
                <a:solidFill>
                  <a:prstClr val="black"/>
                </a:solidFill>
                <a:latin typeface="Helvetica 55 Roman"/>
              </a:endParaRPr>
            </a:p>
          </p:txBody>
        </p:sp>
        <p:sp>
          <p:nvSpPr>
            <p:cNvPr id="51" name="object 94"/>
            <p:cNvSpPr/>
            <p:nvPr/>
          </p:nvSpPr>
          <p:spPr>
            <a:xfrm>
              <a:off x="5289572" y="5116464"/>
              <a:ext cx="87630" cy="284480"/>
            </a:xfrm>
            <a:custGeom>
              <a:avLst/>
              <a:gdLst/>
              <a:ahLst/>
              <a:cxnLst/>
              <a:rect l="l" t="t" r="r" b="b"/>
              <a:pathLst>
                <a:path w="87630" h="284479">
                  <a:moveTo>
                    <a:pt x="28881" y="201231"/>
                  </a:moveTo>
                  <a:lnTo>
                    <a:pt x="26431" y="201699"/>
                  </a:lnTo>
                  <a:lnTo>
                    <a:pt x="12731" y="210756"/>
                  </a:lnTo>
                  <a:lnTo>
                    <a:pt x="3460" y="224289"/>
                  </a:lnTo>
                  <a:lnTo>
                    <a:pt x="0" y="240919"/>
                  </a:lnTo>
                  <a:lnTo>
                    <a:pt x="3198" y="257667"/>
                  </a:lnTo>
                  <a:lnTo>
                    <a:pt x="12255" y="271367"/>
                  </a:lnTo>
                  <a:lnTo>
                    <a:pt x="25788" y="280638"/>
                  </a:lnTo>
                  <a:lnTo>
                    <a:pt x="42418" y="284099"/>
                  </a:lnTo>
                  <a:lnTo>
                    <a:pt x="59166" y="280900"/>
                  </a:lnTo>
                  <a:lnTo>
                    <a:pt x="72866" y="271843"/>
                  </a:lnTo>
                  <a:lnTo>
                    <a:pt x="82137" y="258310"/>
                  </a:lnTo>
                  <a:lnTo>
                    <a:pt x="85598" y="241681"/>
                  </a:lnTo>
                  <a:lnTo>
                    <a:pt x="85549" y="241426"/>
                  </a:lnTo>
                  <a:lnTo>
                    <a:pt x="57023" y="241426"/>
                  </a:lnTo>
                  <a:lnTo>
                    <a:pt x="28575" y="241173"/>
                  </a:lnTo>
                  <a:lnTo>
                    <a:pt x="28881" y="201231"/>
                  </a:lnTo>
                  <a:close/>
                </a:path>
                <a:path w="87630" h="284479">
                  <a:moveTo>
                    <a:pt x="43180" y="198500"/>
                  </a:moveTo>
                  <a:lnTo>
                    <a:pt x="28881" y="201231"/>
                  </a:lnTo>
                  <a:lnTo>
                    <a:pt x="28575" y="241173"/>
                  </a:lnTo>
                  <a:lnTo>
                    <a:pt x="57023" y="241426"/>
                  </a:lnTo>
                  <a:lnTo>
                    <a:pt x="57355" y="201451"/>
                  </a:lnTo>
                  <a:lnTo>
                    <a:pt x="43180" y="198500"/>
                  </a:lnTo>
                  <a:close/>
                </a:path>
                <a:path w="87630" h="284479">
                  <a:moveTo>
                    <a:pt x="57355" y="201451"/>
                  </a:moveTo>
                  <a:lnTo>
                    <a:pt x="57023" y="241426"/>
                  </a:lnTo>
                  <a:lnTo>
                    <a:pt x="85549" y="241426"/>
                  </a:lnTo>
                  <a:lnTo>
                    <a:pt x="82399" y="224932"/>
                  </a:lnTo>
                  <a:lnTo>
                    <a:pt x="73342" y="211232"/>
                  </a:lnTo>
                  <a:lnTo>
                    <a:pt x="59809" y="201961"/>
                  </a:lnTo>
                  <a:lnTo>
                    <a:pt x="57355" y="201451"/>
                  </a:lnTo>
                  <a:close/>
                </a:path>
                <a:path w="87630" h="284479">
                  <a:moveTo>
                    <a:pt x="57380" y="198500"/>
                  </a:moveTo>
                  <a:lnTo>
                    <a:pt x="43180" y="198500"/>
                  </a:lnTo>
                  <a:lnTo>
                    <a:pt x="57355" y="201451"/>
                  </a:lnTo>
                  <a:lnTo>
                    <a:pt x="57380" y="198500"/>
                  </a:lnTo>
                  <a:close/>
                </a:path>
                <a:path w="87630" h="284479">
                  <a:moveTo>
                    <a:pt x="29792" y="82748"/>
                  </a:moveTo>
                  <a:lnTo>
                    <a:pt x="28881" y="201231"/>
                  </a:lnTo>
                  <a:lnTo>
                    <a:pt x="43180" y="198500"/>
                  </a:lnTo>
                  <a:lnTo>
                    <a:pt x="57380" y="198500"/>
                  </a:lnTo>
                  <a:lnTo>
                    <a:pt x="58318" y="85725"/>
                  </a:lnTo>
                  <a:lnTo>
                    <a:pt x="44068" y="85725"/>
                  </a:lnTo>
                  <a:lnTo>
                    <a:pt x="29792" y="82748"/>
                  </a:lnTo>
                  <a:close/>
                </a:path>
                <a:path w="87630" h="284479">
                  <a:moveTo>
                    <a:pt x="30099" y="42799"/>
                  </a:moveTo>
                  <a:lnTo>
                    <a:pt x="29792" y="82748"/>
                  </a:lnTo>
                  <a:lnTo>
                    <a:pt x="44068" y="85725"/>
                  </a:lnTo>
                  <a:lnTo>
                    <a:pt x="58341" y="82942"/>
                  </a:lnTo>
                  <a:lnTo>
                    <a:pt x="58674" y="42925"/>
                  </a:lnTo>
                  <a:lnTo>
                    <a:pt x="30099" y="42799"/>
                  </a:lnTo>
                  <a:close/>
                </a:path>
                <a:path w="87630" h="284479">
                  <a:moveTo>
                    <a:pt x="58341" y="82942"/>
                  </a:moveTo>
                  <a:lnTo>
                    <a:pt x="44068" y="85725"/>
                  </a:lnTo>
                  <a:lnTo>
                    <a:pt x="58318" y="85725"/>
                  </a:lnTo>
                  <a:lnTo>
                    <a:pt x="58341" y="82942"/>
                  </a:lnTo>
                  <a:close/>
                </a:path>
                <a:path w="87630" h="284479">
                  <a:moveTo>
                    <a:pt x="87174" y="42799"/>
                  </a:moveTo>
                  <a:lnTo>
                    <a:pt x="30099" y="42799"/>
                  </a:lnTo>
                  <a:lnTo>
                    <a:pt x="58674" y="42925"/>
                  </a:lnTo>
                  <a:lnTo>
                    <a:pt x="58341" y="82942"/>
                  </a:lnTo>
                  <a:lnTo>
                    <a:pt x="60763" y="82470"/>
                  </a:lnTo>
                  <a:lnTo>
                    <a:pt x="74469" y="73405"/>
                  </a:lnTo>
                  <a:lnTo>
                    <a:pt x="83770" y="59864"/>
                  </a:lnTo>
                  <a:lnTo>
                    <a:pt x="87249" y="43179"/>
                  </a:lnTo>
                  <a:lnTo>
                    <a:pt x="87174" y="42799"/>
                  </a:lnTo>
                  <a:close/>
                </a:path>
                <a:path w="87630" h="284479">
                  <a:moveTo>
                    <a:pt x="44704" y="0"/>
                  </a:moveTo>
                  <a:lnTo>
                    <a:pt x="28027" y="3254"/>
                  </a:lnTo>
                  <a:lnTo>
                    <a:pt x="14350" y="12319"/>
                  </a:lnTo>
                  <a:lnTo>
                    <a:pt x="5056" y="25860"/>
                  </a:lnTo>
                  <a:lnTo>
                    <a:pt x="1524" y="42545"/>
                  </a:lnTo>
                  <a:lnTo>
                    <a:pt x="4778" y="59239"/>
                  </a:lnTo>
                  <a:lnTo>
                    <a:pt x="13843" y="72945"/>
                  </a:lnTo>
                  <a:lnTo>
                    <a:pt x="27384" y="82246"/>
                  </a:lnTo>
                  <a:lnTo>
                    <a:pt x="29792" y="82748"/>
                  </a:lnTo>
                  <a:lnTo>
                    <a:pt x="30099" y="42799"/>
                  </a:lnTo>
                  <a:lnTo>
                    <a:pt x="87174" y="42799"/>
                  </a:lnTo>
                  <a:lnTo>
                    <a:pt x="83994" y="26503"/>
                  </a:lnTo>
                  <a:lnTo>
                    <a:pt x="74930" y="12827"/>
                  </a:lnTo>
                  <a:lnTo>
                    <a:pt x="61388" y="3532"/>
                  </a:lnTo>
                  <a:lnTo>
                    <a:pt x="44704" y="0"/>
                  </a:lnTo>
                  <a:close/>
                </a:path>
              </a:pathLst>
            </a:custGeom>
            <a:solidFill>
              <a:srgbClr val="F99B67"/>
            </a:solidFill>
          </p:spPr>
          <p:txBody>
            <a:bodyPr wrap="square" lIns="0" tIns="0" rIns="0" bIns="0" rtlCol="0"/>
            <a:lstStyle/>
            <a:p>
              <a:pPr>
                <a:defRPr/>
              </a:pPr>
              <a:endParaRPr kern="0" smtClean="0">
                <a:solidFill>
                  <a:prstClr val="black"/>
                </a:solidFill>
                <a:latin typeface="Helvetica 55 Roman"/>
              </a:endParaRPr>
            </a:p>
          </p:txBody>
        </p:sp>
        <p:sp>
          <p:nvSpPr>
            <p:cNvPr id="52" name="object 94"/>
            <p:cNvSpPr/>
            <p:nvPr/>
          </p:nvSpPr>
          <p:spPr>
            <a:xfrm>
              <a:off x="5901108" y="5119389"/>
              <a:ext cx="87630" cy="284480"/>
            </a:xfrm>
            <a:custGeom>
              <a:avLst/>
              <a:gdLst/>
              <a:ahLst/>
              <a:cxnLst/>
              <a:rect l="l" t="t" r="r" b="b"/>
              <a:pathLst>
                <a:path w="87630" h="284479">
                  <a:moveTo>
                    <a:pt x="28881" y="201231"/>
                  </a:moveTo>
                  <a:lnTo>
                    <a:pt x="26431" y="201699"/>
                  </a:lnTo>
                  <a:lnTo>
                    <a:pt x="12731" y="210756"/>
                  </a:lnTo>
                  <a:lnTo>
                    <a:pt x="3460" y="224289"/>
                  </a:lnTo>
                  <a:lnTo>
                    <a:pt x="0" y="240919"/>
                  </a:lnTo>
                  <a:lnTo>
                    <a:pt x="3198" y="257667"/>
                  </a:lnTo>
                  <a:lnTo>
                    <a:pt x="12255" y="271367"/>
                  </a:lnTo>
                  <a:lnTo>
                    <a:pt x="25788" y="280638"/>
                  </a:lnTo>
                  <a:lnTo>
                    <a:pt x="42418" y="284099"/>
                  </a:lnTo>
                  <a:lnTo>
                    <a:pt x="59166" y="280900"/>
                  </a:lnTo>
                  <a:lnTo>
                    <a:pt x="72866" y="271843"/>
                  </a:lnTo>
                  <a:lnTo>
                    <a:pt x="82137" y="258310"/>
                  </a:lnTo>
                  <a:lnTo>
                    <a:pt x="85598" y="241681"/>
                  </a:lnTo>
                  <a:lnTo>
                    <a:pt x="85549" y="241426"/>
                  </a:lnTo>
                  <a:lnTo>
                    <a:pt x="57023" y="241426"/>
                  </a:lnTo>
                  <a:lnTo>
                    <a:pt x="28575" y="241173"/>
                  </a:lnTo>
                  <a:lnTo>
                    <a:pt x="28881" y="201231"/>
                  </a:lnTo>
                  <a:close/>
                </a:path>
                <a:path w="87630" h="284479">
                  <a:moveTo>
                    <a:pt x="43180" y="198500"/>
                  </a:moveTo>
                  <a:lnTo>
                    <a:pt x="28881" y="201231"/>
                  </a:lnTo>
                  <a:lnTo>
                    <a:pt x="28575" y="241173"/>
                  </a:lnTo>
                  <a:lnTo>
                    <a:pt x="57023" y="241426"/>
                  </a:lnTo>
                  <a:lnTo>
                    <a:pt x="57355" y="201451"/>
                  </a:lnTo>
                  <a:lnTo>
                    <a:pt x="43180" y="198500"/>
                  </a:lnTo>
                  <a:close/>
                </a:path>
                <a:path w="87630" h="284479">
                  <a:moveTo>
                    <a:pt x="57355" y="201451"/>
                  </a:moveTo>
                  <a:lnTo>
                    <a:pt x="57023" y="241426"/>
                  </a:lnTo>
                  <a:lnTo>
                    <a:pt x="85549" y="241426"/>
                  </a:lnTo>
                  <a:lnTo>
                    <a:pt x="82399" y="224932"/>
                  </a:lnTo>
                  <a:lnTo>
                    <a:pt x="73342" y="211232"/>
                  </a:lnTo>
                  <a:lnTo>
                    <a:pt x="59809" y="201961"/>
                  </a:lnTo>
                  <a:lnTo>
                    <a:pt x="57355" y="201451"/>
                  </a:lnTo>
                  <a:close/>
                </a:path>
                <a:path w="87630" h="284479">
                  <a:moveTo>
                    <a:pt x="57380" y="198500"/>
                  </a:moveTo>
                  <a:lnTo>
                    <a:pt x="43180" y="198500"/>
                  </a:lnTo>
                  <a:lnTo>
                    <a:pt x="57355" y="201451"/>
                  </a:lnTo>
                  <a:lnTo>
                    <a:pt x="57380" y="198500"/>
                  </a:lnTo>
                  <a:close/>
                </a:path>
                <a:path w="87630" h="284479">
                  <a:moveTo>
                    <a:pt x="29792" y="82748"/>
                  </a:moveTo>
                  <a:lnTo>
                    <a:pt x="28881" y="201231"/>
                  </a:lnTo>
                  <a:lnTo>
                    <a:pt x="43180" y="198500"/>
                  </a:lnTo>
                  <a:lnTo>
                    <a:pt x="57380" y="198500"/>
                  </a:lnTo>
                  <a:lnTo>
                    <a:pt x="58318" y="85725"/>
                  </a:lnTo>
                  <a:lnTo>
                    <a:pt x="44068" y="85725"/>
                  </a:lnTo>
                  <a:lnTo>
                    <a:pt x="29792" y="82748"/>
                  </a:lnTo>
                  <a:close/>
                </a:path>
                <a:path w="87630" h="284479">
                  <a:moveTo>
                    <a:pt x="30099" y="42799"/>
                  </a:moveTo>
                  <a:lnTo>
                    <a:pt x="29792" y="82748"/>
                  </a:lnTo>
                  <a:lnTo>
                    <a:pt x="44068" y="85725"/>
                  </a:lnTo>
                  <a:lnTo>
                    <a:pt x="58341" y="82942"/>
                  </a:lnTo>
                  <a:lnTo>
                    <a:pt x="58674" y="42925"/>
                  </a:lnTo>
                  <a:lnTo>
                    <a:pt x="30099" y="42799"/>
                  </a:lnTo>
                  <a:close/>
                </a:path>
                <a:path w="87630" h="284479">
                  <a:moveTo>
                    <a:pt x="58341" y="82942"/>
                  </a:moveTo>
                  <a:lnTo>
                    <a:pt x="44068" y="85725"/>
                  </a:lnTo>
                  <a:lnTo>
                    <a:pt x="58318" y="85725"/>
                  </a:lnTo>
                  <a:lnTo>
                    <a:pt x="58341" y="82942"/>
                  </a:lnTo>
                  <a:close/>
                </a:path>
                <a:path w="87630" h="284479">
                  <a:moveTo>
                    <a:pt x="87174" y="42799"/>
                  </a:moveTo>
                  <a:lnTo>
                    <a:pt x="30099" y="42799"/>
                  </a:lnTo>
                  <a:lnTo>
                    <a:pt x="58674" y="42925"/>
                  </a:lnTo>
                  <a:lnTo>
                    <a:pt x="58341" y="82942"/>
                  </a:lnTo>
                  <a:lnTo>
                    <a:pt x="60763" y="82470"/>
                  </a:lnTo>
                  <a:lnTo>
                    <a:pt x="74469" y="73405"/>
                  </a:lnTo>
                  <a:lnTo>
                    <a:pt x="83770" y="59864"/>
                  </a:lnTo>
                  <a:lnTo>
                    <a:pt x="87249" y="43179"/>
                  </a:lnTo>
                  <a:lnTo>
                    <a:pt x="87174" y="42799"/>
                  </a:lnTo>
                  <a:close/>
                </a:path>
                <a:path w="87630" h="284479">
                  <a:moveTo>
                    <a:pt x="44704" y="0"/>
                  </a:moveTo>
                  <a:lnTo>
                    <a:pt x="28027" y="3254"/>
                  </a:lnTo>
                  <a:lnTo>
                    <a:pt x="14350" y="12319"/>
                  </a:lnTo>
                  <a:lnTo>
                    <a:pt x="5056" y="25860"/>
                  </a:lnTo>
                  <a:lnTo>
                    <a:pt x="1524" y="42545"/>
                  </a:lnTo>
                  <a:lnTo>
                    <a:pt x="4778" y="59239"/>
                  </a:lnTo>
                  <a:lnTo>
                    <a:pt x="13843" y="72945"/>
                  </a:lnTo>
                  <a:lnTo>
                    <a:pt x="27384" y="82246"/>
                  </a:lnTo>
                  <a:lnTo>
                    <a:pt x="29792" y="82748"/>
                  </a:lnTo>
                  <a:lnTo>
                    <a:pt x="30099" y="42799"/>
                  </a:lnTo>
                  <a:lnTo>
                    <a:pt x="87174" y="42799"/>
                  </a:lnTo>
                  <a:lnTo>
                    <a:pt x="83994" y="26503"/>
                  </a:lnTo>
                  <a:lnTo>
                    <a:pt x="74930" y="12827"/>
                  </a:lnTo>
                  <a:lnTo>
                    <a:pt x="61388" y="3532"/>
                  </a:lnTo>
                  <a:lnTo>
                    <a:pt x="44704" y="0"/>
                  </a:lnTo>
                  <a:close/>
                </a:path>
              </a:pathLst>
            </a:custGeom>
            <a:solidFill>
              <a:srgbClr val="F99B67"/>
            </a:solidFill>
          </p:spPr>
          <p:txBody>
            <a:bodyPr wrap="square" lIns="0" tIns="0" rIns="0" bIns="0" rtlCol="0"/>
            <a:lstStyle/>
            <a:p>
              <a:pPr>
                <a:defRPr/>
              </a:pPr>
              <a:endParaRPr kern="0" smtClean="0">
                <a:solidFill>
                  <a:prstClr val="black"/>
                </a:solidFill>
                <a:latin typeface="Helvetica 55 Roman"/>
              </a:endParaRPr>
            </a:p>
          </p:txBody>
        </p:sp>
        <p:sp>
          <p:nvSpPr>
            <p:cNvPr id="55" name="object 80"/>
            <p:cNvSpPr/>
            <p:nvPr/>
          </p:nvSpPr>
          <p:spPr>
            <a:xfrm>
              <a:off x="2520013" y="4726403"/>
              <a:ext cx="1905" cy="252729"/>
            </a:xfrm>
            <a:custGeom>
              <a:avLst/>
              <a:gdLst/>
              <a:ahLst/>
              <a:cxnLst/>
              <a:rect l="l" t="t" r="r" b="b"/>
              <a:pathLst>
                <a:path w="1905" h="252730">
                  <a:moveTo>
                    <a:pt x="0" y="0"/>
                  </a:moveTo>
                  <a:lnTo>
                    <a:pt x="1650" y="252349"/>
                  </a:lnTo>
                </a:path>
              </a:pathLst>
            </a:custGeom>
            <a:ln w="19050">
              <a:solidFill>
                <a:srgbClr val="000000"/>
              </a:solidFill>
              <a:prstDash val="dash"/>
            </a:ln>
          </p:spPr>
          <p:txBody>
            <a:bodyPr wrap="square" lIns="0" tIns="0" rIns="0" bIns="0" rtlCol="0"/>
            <a:lstStyle/>
            <a:p>
              <a:pPr>
                <a:defRPr/>
              </a:pPr>
              <a:endParaRPr kern="0" smtClean="0">
                <a:solidFill>
                  <a:prstClr val="black"/>
                </a:solidFill>
                <a:latin typeface="Helvetica 55 Roman"/>
              </a:endParaRPr>
            </a:p>
          </p:txBody>
        </p:sp>
        <p:sp>
          <p:nvSpPr>
            <p:cNvPr id="56" name="object 81"/>
            <p:cNvSpPr/>
            <p:nvPr/>
          </p:nvSpPr>
          <p:spPr>
            <a:xfrm>
              <a:off x="2452707" y="4825419"/>
              <a:ext cx="150236" cy="45719"/>
            </a:xfrm>
            <a:custGeom>
              <a:avLst/>
              <a:gdLst/>
              <a:ahLst/>
              <a:cxnLst/>
              <a:rect l="l" t="t" r="r" b="b"/>
              <a:pathLst>
                <a:path w="201930">
                  <a:moveTo>
                    <a:pt x="0" y="0"/>
                  </a:moveTo>
                  <a:lnTo>
                    <a:pt x="201549" y="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>
                <a:defRPr/>
              </a:pPr>
              <a:endParaRPr kern="0" smtClean="0">
                <a:solidFill>
                  <a:prstClr val="black"/>
                </a:solidFill>
                <a:latin typeface="Helvetica 55 Roman"/>
              </a:endParaRPr>
            </a:p>
          </p:txBody>
        </p:sp>
        <p:sp>
          <p:nvSpPr>
            <p:cNvPr id="57" name="object 80"/>
            <p:cNvSpPr/>
            <p:nvPr/>
          </p:nvSpPr>
          <p:spPr>
            <a:xfrm>
              <a:off x="3162202" y="4727122"/>
              <a:ext cx="1905" cy="252729"/>
            </a:xfrm>
            <a:custGeom>
              <a:avLst/>
              <a:gdLst/>
              <a:ahLst/>
              <a:cxnLst/>
              <a:rect l="l" t="t" r="r" b="b"/>
              <a:pathLst>
                <a:path w="1905" h="252730">
                  <a:moveTo>
                    <a:pt x="0" y="0"/>
                  </a:moveTo>
                  <a:lnTo>
                    <a:pt x="1650" y="252349"/>
                  </a:lnTo>
                </a:path>
              </a:pathLst>
            </a:custGeom>
            <a:ln w="19050">
              <a:solidFill>
                <a:srgbClr val="000000"/>
              </a:solidFill>
              <a:prstDash val="dash"/>
            </a:ln>
          </p:spPr>
          <p:txBody>
            <a:bodyPr wrap="square" lIns="0" tIns="0" rIns="0" bIns="0" rtlCol="0"/>
            <a:lstStyle/>
            <a:p>
              <a:pPr>
                <a:defRPr/>
              </a:pPr>
              <a:endParaRPr kern="0" smtClean="0">
                <a:solidFill>
                  <a:prstClr val="black"/>
                </a:solidFill>
                <a:latin typeface="Helvetica 55 Roman"/>
              </a:endParaRPr>
            </a:p>
          </p:txBody>
        </p:sp>
        <p:sp>
          <p:nvSpPr>
            <p:cNvPr id="58" name="object 81"/>
            <p:cNvSpPr/>
            <p:nvPr/>
          </p:nvSpPr>
          <p:spPr>
            <a:xfrm>
              <a:off x="3094896" y="4826138"/>
              <a:ext cx="150236" cy="45719"/>
            </a:xfrm>
            <a:custGeom>
              <a:avLst/>
              <a:gdLst/>
              <a:ahLst/>
              <a:cxnLst/>
              <a:rect l="l" t="t" r="r" b="b"/>
              <a:pathLst>
                <a:path w="201930">
                  <a:moveTo>
                    <a:pt x="0" y="0"/>
                  </a:moveTo>
                  <a:lnTo>
                    <a:pt x="201549" y="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>
                <a:defRPr/>
              </a:pPr>
              <a:endParaRPr kern="0" smtClean="0">
                <a:solidFill>
                  <a:prstClr val="black"/>
                </a:solidFill>
                <a:latin typeface="Helvetica 55 Roman"/>
              </a:endParaRPr>
            </a:p>
          </p:txBody>
        </p:sp>
        <p:sp>
          <p:nvSpPr>
            <p:cNvPr id="59" name="object 80"/>
            <p:cNvSpPr/>
            <p:nvPr/>
          </p:nvSpPr>
          <p:spPr>
            <a:xfrm>
              <a:off x="3759080" y="4727122"/>
              <a:ext cx="1905" cy="252729"/>
            </a:xfrm>
            <a:custGeom>
              <a:avLst/>
              <a:gdLst/>
              <a:ahLst/>
              <a:cxnLst/>
              <a:rect l="l" t="t" r="r" b="b"/>
              <a:pathLst>
                <a:path w="1905" h="252730">
                  <a:moveTo>
                    <a:pt x="0" y="0"/>
                  </a:moveTo>
                  <a:lnTo>
                    <a:pt x="1650" y="252349"/>
                  </a:lnTo>
                </a:path>
              </a:pathLst>
            </a:custGeom>
            <a:ln w="19050">
              <a:solidFill>
                <a:srgbClr val="000000"/>
              </a:solidFill>
              <a:prstDash val="dash"/>
            </a:ln>
          </p:spPr>
          <p:txBody>
            <a:bodyPr wrap="square" lIns="0" tIns="0" rIns="0" bIns="0" rtlCol="0"/>
            <a:lstStyle/>
            <a:p>
              <a:pPr>
                <a:defRPr/>
              </a:pPr>
              <a:endParaRPr kern="0" smtClean="0">
                <a:solidFill>
                  <a:prstClr val="black"/>
                </a:solidFill>
                <a:latin typeface="Helvetica 55 Roman"/>
              </a:endParaRPr>
            </a:p>
          </p:txBody>
        </p:sp>
        <p:sp>
          <p:nvSpPr>
            <p:cNvPr id="60" name="object 81"/>
            <p:cNvSpPr/>
            <p:nvPr/>
          </p:nvSpPr>
          <p:spPr>
            <a:xfrm>
              <a:off x="3691774" y="4826138"/>
              <a:ext cx="150236" cy="45719"/>
            </a:xfrm>
            <a:custGeom>
              <a:avLst/>
              <a:gdLst/>
              <a:ahLst/>
              <a:cxnLst/>
              <a:rect l="l" t="t" r="r" b="b"/>
              <a:pathLst>
                <a:path w="201930">
                  <a:moveTo>
                    <a:pt x="0" y="0"/>
                  </a:moveTo>
                  <a:lnTo>
                    <a:pt x="201549" y="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>
                <a:defRPr/>
              </a:pPr>
              <a:endParaRPr kern="0" smtClean="0">
                <a:solidFill>
                  <a:prstClr val="black"/>
                </a:solidFill>
                <a:latin typeface="Helvetica 55 Roman"/>
              </a:endParaRPr>
            </a:p>
          </p:txBody>
        </p:sp>
        <p:sp>
          <p:nvSpPr>
            <p:cNvPr id="61" name="object 80"/>
            <p:cNvSpPr/>
            <p:nvPr/>
          </p:nvSpPr>
          <p:spPr>
            <a:xfrm>
              <a:off x="4702909" y="4719894"/>
              <a:ext cx="1905" cy="252729"/>
            </a:xfrm>
            <a:custGeom>
              <a:avLst/>
              <a:gdLst/>
              <a:ahLst/>
              <a:cxnLst/>
              <a:rect l="l" t="t" r="r" b="b"/>
              <a:pathLst>
                <a:path w="1905" h="252730">
                  <a:moveTo>
                    <a:pt x="0" y="0"/>
                  </a:moveTo>
                  <a:lnTo>
                    <a:pt x="1650" y="252349"/>
                  </a:lnTo>
                </a:path>
              </a:pathLst>
            </a:custGeom>
            <a:ln w="19050">
              <a:solidFill>
                <a:srgbClr val="000000"/>
              </a:solidFill>
              <a:prstDash val="dash"/>
            </a:ln>
          </p:spPr>
          <p:txBody>
            <a:bodyPr wrap="square" lIns="0" tIns="0" rIns="0" bIns="0" rtlCol="0"/>
            <a:lstStyle/>
            <a:p>
              <a:pPr>
                <a:defRPr/>
              </a:pPr>
              <a:endParaRPr kern="0" smtClean="0">
                <a:solidFill>
                  <a:prstClr val="black"/>
                </a:solidFill>
                <a:latin typeface="Helvetica 55 Roman"/>
              </a:endParaRPr>
            </a:p>
          </p:txBody>
        </p:sp>
        <p:sp>
          <p:nvSpPr>
            <p:cNvPr id="62" name="object 81"/>
            <p:cNvSpPr/>
            <p:nvPr/>
          </p:nvSpPr>
          <p:spPr>
            <a:xfrm>
              <a:off x="4635603" y="4818910"/>
              <a:ext cx="150236" cy="45719"/>
            </a:xfrm>
            <a:custGeom>
              <a:avLst/>
              <a:gdLst/>
              <a:ahLst/>
              <a:cxnLst/>
              <a:rect l="l" t="t" r="r" b="b"/>
              <a:pathLst>
                <a:path w="201930">
                  <a:moveTo>
                    <a:pt x="0" y="0"/>
                  </a:moveTo>
                  <a:lnTo>
                    <a:pt x="201549" y="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>
                <a:defRPr/>
              </a:pPr>
              <a:endParaRPr kern="0" smtClean="0">
                <a:solidFill>
                  <a:prstClr val="black"/>
                </a:solidFill>
                <a:latin typeface="Helvetica 55 Roman"/>
              </a:endParaRPr>
            </a:p>
          </p:txBody>
        </p:sp>
        <p:sp>
          <p:nvSpPr>
            <p:cNvPr id="63" name="object 80"/>
            <p:cNvSpPr/>
            <p:nvPr/>
          </p:nvSpPr>
          <p:spPr>
            <a:xfrm>
              <a:off x="5309464" y="4703543"/>
              <a:ext cx="1905" cy="252729"/>
            </a:xfrm>
            <a:custGeom>
              <a:avLst/>
              <a:gdLst/>
              <a:ahLst/>
              <a:cxnLst/>
              <a:rect l="l" t="t" r="r" b="b"/>
              <a:pathLst>
                <a:path w="1905" h="252730">
                  <a:moveTo>
                    <a:pt x="0" y="0"/>
                  </a:moveTo>
                  <a:lnTo>
                    <a:pt x="1650" y="252349"/>
                  </a:lnTo>
                </a:path>
              </a:pathLst>
            </a:custGeom>
            <a:ln w="19050">
              <a:solidFill>
                <a:srgbClr val="000000"/>
              </a:solidFill>
              <a:prstDash val="dash"/>
            </a:ln>
          </p:spPr>
          <p:txBody>
            <a:bodyPr wrap="square" lIns="0" tIns="0" rIns="0" bIns="0" rtlCol="0"/>
            <a:lstStyle/>
            <a:p>
              <a:pPr>
                <a:defRPr/>
              </a:pPr>
              <a:endParaRPr kern="0" smtClean="0">
                <a:solidFill>
                  <a:prstClr val="black"/>
                </a:solidFill>
                <a:latin typeface="Helvetica 55 Roman"/>
              </a:endParaRPr>
            </a:p>
          </p:txBody>
        </p:sp>
        <p:sp>
          <p:nvSpPr>
            <p:cNvPr id="64" name="object 81"/>
            <p:cNvSpPr/>
            <p:nvPr/>
          </p:nvSpPr>
          <p:spPr>
            <a:xfrm>
              <a:off x="5242158" y="4802559"/>
              <a:ext cx="150236" cy="45719"/>
            </a:xfrm>
            <a:custGeom>
              <a:avLst/>
              <a:gdLst/>
              <a:ahLst/>
              <a:cxnLst/>
              <a:rect l="l" t="t" r="r" b="b"/>
              <a:pathLst>
                <a:path w="201930">
                  <a:moveTo>
                    <a:pt x="0" y="0"/>
                  </a:moveTo>
                  <a:lnTo>
                    <a:pt x="201549" y="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>
                <a:defRPr/>
              </a:pPr>
              <a:endParaRPr kern="0" smtClean="0">
                <a:solidFill>
                  <a:prstClr val="black"/>
                </a:solidFill>
                <a:latin typeface="Helvetica 55 Roman"/>
              </a:endParaRPr>
            </a:p>
          </p:txBody>
        </p:sp>
        <p:sp>
          <p:nvSpPr>
            <p:cNvPr id="65" name="object 80"/>
            <p:cNvSpPr/>
            <p:nvPr/>
          </p:nvSpPr>
          <p:spPr>
            <a:xfrm>
              <a:off x="5937111" y="4711843"/>
              <a:ext cx="1905" cy="252729"/>
            </a:xfrm>
            <a:custGeom>
              <a:avLst/>
              <a:gdLst/>
              <a:ahLst/>
              <a:cxnLst/>
              <a:rect l="l" t="t" r="r" b="b"/>
              <a:pathLst>
                <a:path w="1905" h="252730">
                  <a:moveTo>
                    <a:pt x="0" y="0"/>
                  </a:moveTo>
                  <a:lnTo>
                    <a:pt x="1650" y="252349"/>
                  </a:lnTo>
                </a:path>
              </a:pathLst>
            </a:custGeom>
            <a:ln w="19050">
              <a:solidFill>
                <a:srgbClr val="000000"/>
              </a:solidFill>
              <a:prstDash val="dash"/>
            </a:ln>
          </p:spPr>
          <p:txBody>
            <a:bodyPr wrap="square" lIns="0" tIns="0" rIns="0" bIns="0" rtlCol="0"/>
            <a:lstStyle/>
            <a:p>
              <a:pPr>
                <a:defRPr/>
              </a:pPr>
              <a:endParaRPr kern="0" smtClean="0">
                <a:solidFill>
                  <a:prstClr val="black"/>
                </a:solidFill>
                <a:latin typeface="Helvetica 55 Roman"/>
              </a:endParaRPr>
            </a:p>
          </p:txBody>
        </p:sp>
        <p:sp>
          <p:nvSpPr>
            <p:cNvPr id="66" name="object 81"/>
            <p:cNvSpPr/>
            <p:nvPr/>
          </p:nvSpPr>
          <p:spPr>
            <a:xfrm>
              <a:off x="5869805" y="4810859"/>
              <a:ext cx="150236" cy="45719"/>
            </a:xfrm>
            <a:custGeom>
              <a:avLst/>
              <a:gdLst/>
              <a:ahLst/>
              <a:cxnLst/>
              <a:rect l="l" t="t" r="r" b="b"/>
              <a:pathLst>
                <a:path w="201930">
                  <a:moveTo>
                    <a:pt x="0" y="0"/>
                  </a:moveTo>
                  <a:lnTo>
                    <a:pt x="201549" y="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>
                <a:defRPr/>
              </a:pPr>
              <a:endParaRPr kern="0" smtClean="0">
                <a:solidFill>
                  <a:prstClr val="black"/>
                </a:solidFill>
                <a:latin typeface="Helvetica 55 Roman"/>
              </a:endParaRPr>
            </a:p>
          </p:txBody>
        </p:sp>
      </p:grpSp>
      <p:grpSp>
        <p:nvGrpSpPr>
          <p:cNvPr id="104" name="Groupe 103"/>
          <p:cNvGrpSpPr/>
          <p:nvPr/>
        </p:nvGrpSpPr>
        <p:grpSpPr>
          <a:xfrm>
            <a:off x="6237914" y="1056958"/>
            <a:ext cx="2222518" cy="3981614"/>
            <a:chOff x="6237914" y="1409277"/>
            <a:chExt cx="2222518" cy="5308818"/>
          </a:xfrm>
        </p:grpSpPr>
        <p:cxnSp>
          <p:nvCxnSpPr>
            <p:cNvPr id="12" name="Connecteur droit avec flèche 11"/>
            <p:cNvCxnSpPr/>
            <p:nvPr/>
          </p:nvCxnSpPr>
          <p:spPr>
            <a:xfrm>
              <a:off x="6237914" y="1654461"/>
              <a:ext cx="566334" cy="577"/>
            </a:xfrm>
            <a:prstGeom prst="straightConnector1">
              <a:avLst/>
            </a:prstGeom>
            <a:noFill/>
            <a:ln w="19050" cap="flat" cmpd="sng" algn="ctr">
              <a:solidFill>
                <a:srgbClr val="FF6600"/>
              </a:solidFill>
              <a:prstDash val="sysDash"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Connecteur en angle 14"/>
            <p:cNvCxnSpPr>
              <a:stCxn id="30" idx="3"/>
              <a:endCxn id="24" idx="3"/>
            </p:cNvCxnSpPr>
            <p:nvPr/>
          </p:nvCxnSpPr>
          <p:spPr>
            <a:xfrm>
              <a:off x="8034136" y="2351303"/>
              <a:ext cx="20168" cy="2350972"/>
            </a:xfrm>
            <a:prstGeom prst="bentConnector3">
              <a:avLst>
                <a:gd name="adj1" fmla="val 705256"/>
              </a:avLst>
            </a:prstGeom>
            <a:noFill/>
            <a:ln w="9525" cap="flat" cmpd="sng" algn="ctr">
              <a:solidFill>
                <a:srgbClr val="FF6600">
                  <a:shade val="95000"/>
                  <a:satMod val="105000"/>
                </a:srgbClr>
              </a:solidFill>
              <a:prstDash val="sysDash"/>
              <a:tailEnd type="arrow"/>
            </a:ln>
            <a:effectLst/>
          </p:spPr>
        </p:cxnSp>
        <p:sp>
          <p:nvSpPr>
            <p:cNvPr id="19" name="Rectangle à coins arrondis 18"/>
            <p:cNvSpPr/>
            <p:nvPr/>
          </p:nvSpPr>
          <p:spPr>
            <a:xfrm rot="5400000">
              <a:off x="4977931" y="3235594"/>
              <a:ext cx="5308818" cy="1656184"/>
            </a:xfrm>
            <a:prstGeom prst="roundRect">
              <a:avLst/>
            </a:prstGeom>
            <a:noFill/>
            <a:ln w="15875" cap="flat" cmpd="sng" algn="ctr">
              <a:solidFill>
                <a:srgbClr val="FF6600"/>
              </a:solidFill>
              <a:prstDash val="solid"/>
            </a:ln>
            <a:effectLst/>
          </p:spPr>
          <p:txBody>
            <a:bodyPr vert="vert270" rtlCol="0" anchor="t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r-FR" sz="1000" kern="0" dirty="0" smtClean="0">
                  <a:solidFill>
                    <a:prstClr val="black"/>
                  </a:solidFill>
                  <a:latin typeface="Helvetica 55 Roman"/>
                </a:rPr>
                <a:t>Management and Orchestration</a:t>
              </a:r>
              <a:endParaRPr lang="en-US" sz="1400" kern="0" dirty="0" smtClean="0">
                <a:solidFill>
                  <a:prstClr val="black"/>
                </a:solidFill>
                <a:latin typeface="Helvetica 55 Roman"/>
              </a:endParaRPr>
            </a:p>
          </p:txBody>
        </p:sp>
        <p:sp>
          <p:nvSpPr>
            <p:cNvPr id="21" name="Rectangle à coins arrondis 20"/>
            <p:cNvSpPr/>
            <p:nvPr/>
          </p:nvSpPr>
          <p:spPr>
            <a:xfrm>
              <a:off x="7000104" y="5437407"/>
              <a:ext cx="1034032" cy="851883"/>
            </a:xfrm>
            <a:prstGeom prst="roundRect">
              <a:avLst/>
            </a:prstGeom>
            <a:solidFill>
              <a:sysClr val="window" lastClr="FFFFFF"/>
            </a:solidFill>
            <a:ln w="22225" cap="flat" cmpd="sng" algn="ctr">
              <a:solidFill>
                <a:srgbClr val="FF66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050" kern="0" dirty="0" smtClean="0">
                <a:solidFill>
                  <a:prstClr val="black"/>
                </a:solidFill>
                <a:latin typeface="Helvetica 55 Roman"/>
              </a:endParaRPr>
            </a:p>
          </p:txBody>
        </p:sp>
        <p:sp>
          <p:nvSpPr>
            <p:cNvPr id="22" name="Rectangle à coins arrondis 21"/>
            <p:cNvSpPr/>
            <p:nvPr/>
          </p:nvSpPr>
          <p:spPr>
            <a:xfrm>
              <a:off x="6928096" y="5523678"/>
              <a:ext cx="1034032" cy="851883"/>
            </a:xfrm>
            <a:prstGeom prst="roundRect">
              <a:avLst/>
            </a:prstGeom>
            <a:solidFill>
              <a:sysClr val="window" lastClr="FFFFFF"/>
            </a:solidFill>
            <a:ln w="22225" cap="flat" cmpd="sng" algn="ctr">
              <a:solidFill>
                <a:srgbClr val="FF66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050" kern="0" dirty="0" smtClean="0">
                <a:solidFill>
                  <a:prstClr val="black"/>
                </a:solidFill>
                <a:latin typeface="Helvetica 55 Roman"/>
              </a:endParaRPr>
            </a:p>
          </p:txBody>
        </p:sp>
        <p:sp>
          <p:nvSpPr>
            <p:cNvPr id="23" name="Rectangle à coins arrondis 22"/>
            <p:cNvSpPr/>
            <p:nvPr/>
          </p:nvSpPr>
          <p:spPr>
            <a:xfrm>
              <a:off x="6882008" y="5603431"/>
              <a:ext cx="1034032" cy="851883"/>
            </a:xfrm>
            <a:prstGeom prst="roundRect">
              <a:avLst/>
            </a:prstGeom>
            <a:solidFill>
              <a:sysClr val="window" lastClr="FFFFFF"/>
            </a:solidFill>
            <a:ln w="22225" cap="flat" cmpd="sng" algn="ctr">
              <a:solidFill>
                <a:srgbClr val="FF66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r-FR" sz="1000" kern="0" dirty="0" smtClean="0">
                  <a:solidFill>
                    <a:prstClr val="black"/>
                  </a:solidFill>
                  <a:latin typeface="Helvetica 55 Roman"/>
                </a:rPr>
                <a:t>SDN Controller 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r-FR" sz="1000" kern="0" dirty="0" smtClean="0">
                  <a:solidFill>
                    <a:prstClr val="black"/>
                  </a:solidFill>
                  <a:latin typeface="Helvetica 55 Roman"/>
                </a:rPr>
                <a:t>SDI Manager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r-FR" sz="1000" kern="0" dirty="0" smtClean="0">
                  <a:solidFill>
                    <a:prstClr val="black"/>
                  </a:solidFill>
                  <a:latin typeface="Helvetica 55 Roman"/>
                </a:rPr>
                <a:t>VI Manager</a:t>
              </a:r>
              <a:endParaRPr lang="en-US" sz="1000" kern="0" dirty="0" smtClean="0">
                <a:solidFill>
                  <a:prstClr val="black"/>
                </a:solidFill>
                <a:latin typeface="Helvetica 55 Roman"/>
              </a:endParaRPr>
            </a:p>
          </p:txBody>
        </p:sp>
        <p:sp>
          <p:nvSpPr>
            <p:cNvPr id="24" name="Rectangle à coins arrondis 23"/>
            <p:cNvSpPr/>
            <p:nvPr/>
          </p:nvSpPr>
          <p:spPr>
            <a:xfrm>
              <a:off x="7026024" y="4305887"/>
              <a:ext cx="1028280" cy="792776"/>
            </a:xfrm>
            <a:prstGeom prst="roundRect">
              <a:avLst/>
            </a:prstGeom>
            <a:solidFill>
              <a:sysClr val="window" lastClr="FFFFFF"/>
            </a:solidFill>
            <a:ln w="22225" cap="flat" cmpd="sng" algn="ctr">
              <a:solidFill>
                <a:srgbClr val="FF66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050" kern="0" dirty="0" smtClean="0">
                <a:solidFill>
                  <a:prstClr val="black"/>
                </a:solidFill>
                <a:latin typeface="Helvetica 55 Roman"/>
              </a:endParaRPr>
            </a:p>
          </p:txBody>
        </p:sp>
        <p:sp>
          <p:nvSpPr>
            <p:cNvPr id="25" name="Rectangle à coins arrondis 24"/>
            <p:cNvSpPr/>
            <p:nvPr/>
          </p:nvSpPr>
          <p:spPr>
            <a:xfrm>
              <a:off x="6954016" y="4392158"/>
              <a:ext cx="1028280" cy="792776"/>
            </a:xfrm>
            <a:prstGeom prst="roundRect">
              <a:avLst/>
            </a:prstGeom>
            <a:solidFill>
              <a:sysClr val="window" lastClr="FFFFFF"/>
            </a:solidFill>
            <a:ln w="22225" cap="flat" cmpd="sng" algn="ctr">
              <a:solidFill>
                <a:srgbClr val="FF66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050" kern="0" dirty="0" smtClean="0">
                <a:solidFill>
                  <a:prstClr val="black"/>
                </a:solidFill>
                <a:latin typeface="Helvetica 55 Roman"/>
              </a:endParaRPr>
            </a:p>
          </p:txBody>
        </p:sp>
        <p:sp>
          <p:nvSpPr>
            <p:cNvPr id="26" name="Rectangle à coins arrondis 25"/>
            <p:cNvSpPr/>
            <p:nvPr/>
          </p:nvSpPr>
          <p:spPr>
            <a:xfrm>
              <a:off x="6907928" y="4471911"/>
              <a:ext cx="1028280" cy="792776"/>
            </a:xfrm>
            <a:prstGeom prst="roundRect">
              <a:avLst/>
            </a:prstGeom>
            <a:solidFill>
              <a:sysClr val="window" lastClr="FFFFFF"/>
            </a:solidFill>
            <a:ln w="22225" cap="flat" cmpd="sng" algn="ctr">
              <a:solidFill>
                <a:srgbClr val="FF66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r-FR" sz="1000" kern="0" dirty="0" smtClean="0">
                  <a:solidFill>
                    <a:prstClr val="black"/>
                  </a:solidFill>
                  <a:latin typeface="Helvetica 55 Roman"/>
                </a:rPr>
                <a:t>VNF Managers</a:t>
              </a:r>
              <a:endParaRPr lang="en-US" sz="1000" kern="0" dirty="0" smtClean="0">
                <a:solidFill>
                  <a:prstClr val="black"/>
                </a:solidFill>
                <a:latin typeface="Helvetica 55 Roman"/>
              </a:endParaRPr>
            </a:p>
          </p:txBody>
        </p:sp>
        <p:sp>
          <p:nvSpPr>
            <p:cNvPr id="27" name="Rectangle à coins arrondis 26"/>
            <p:cNvSpPr/>
            <p:nvPr/>
          </p:nvSpPr>
          <p:spPr>
            <a:xfrm>
              <a:off x="7026024" y="3203453"/>
              <a:ext cx="1008112" cy="709573"/>
            </a:xfrm>
            <a:prstGeom prst="roundRect">
              <a:avLst/>
            </a:prstGeom>
            <a:solidFill>
              <a:sysClr val="window" lastClr="FFFFFF"/>
            </a:solidFill>
            <a:ln w="22225" cap="flat" cmpd="sng" algn="ctr">
              <a:solidFill>
                <a:srgbClr val="FF66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050" kern="0" dirty="0" smtClean="0">
                <a:solidFill>
                  <a:prstClr val="black"/>
                </a:solidFill>
                <a:latin typeface="Helvetica 55 Roman"/>
              </a:endParaRPr>
            </a:p>
          </p:txBody>
        </p:sp>
        <p:sp>
          <p:nvSpPr>
            <p:cNvPr id="28" name="Rectangle à coins arrondis 27"/>
            <p:cNvSpPr/>
            <p:nvPr/>
          </p:nvSpPr>
          <p:spPr>
            <a:xfrm>
              <a:off x="6954016" y="3289724"/>
              <a:ext cx="1008112" cy="709573"/>
            </a:xfrm>
            <a:prstGeom prst="roundRect">
              <a:avLst/>
            </a:prstGeom>
            <a:solidFill>
              <a:sysClr val="window" lastClr="FFFFFF"/>
            </a:solidFill>
            <a:ln w="22225" cap="flat" cmpd="sng" algn="ctr">
              <a:solidFill>
                <a:srgbClr val="FF66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050" kern="0" dirty="0" smtClean="0">
                <a:solidFill>
                  <a:prstClr val="black"/>
                </a:solidFill>
                <a:latin typeface="Helvetica 55 Roman"/>
              </a:endParaRPr>
            </a:p>
          </p:txBody>
        </p:sp>
        <p:sp>
          <p:nvSpPr>
            <p:cNvPr id="29" name="Rectangle à coins arrondis 28"/>
            <p:cNvSpPr/>
            <p:nvPr/>
          </p:nvSpPr>
          <p:spPr>
            <a:xfrm>
              <a:off x="6907928" y="3369477"/>
              <a:ext cx="1008112" cy="709573"/>
            </a:xfrm>
            <a:prstGeom prst="roundRect">
              <a:avLst/>
            </a:prstGeom>
            <a:solidFill>
              <a:sysClr val="window" lastClr="FFFFFF"/>
            </a:solidFill>
            <a:ln w="22225" cap="flat" cmpd="sng" algn="ctr">
              <a:solidFill>
                <a:srgbClr val="FF66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r-FR" sz="1000" kern="0" dirty="0" smtClean="0">
                  <a:solidFill>
                    <a:prstClr val="black"/>
                  </a:solidFill>
                  <a:latin typeface="Helvetica 55 Roman"/>
                </a:rPr>
                <a:t>VN Controller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r-FR" sz="1000" kern="0" dirty="0" smtClean="0">
                  <a:solidFill>
                    <a:prstClr val="black"/>
                  </a:solidFill>
                  <a:latin typeface="Helvetica 55 Roman"/>
                </a:rPr>
                <a:t>VN Manager</a:t>
              </a:r>
              <a:endParaRPr lang="en-US" sz="1000" kern="0" dirty="0" smtClean="0">
                <a:solidFill>
                  <a:prstClr val="black"/>
                </a:solidFill>
                <a:latin typeface="Helvetica 55 Roman"/>
              </a:endParaRPr>
            </a:p>
          </p:txBody>
        </p:sp>
        <p:sp>
          <p:nvSpPr>
            <p:cNvPr id="30" name="Rectangle à coins arrondis 29"/>
            <p:cNvSpPr/>
            <p:nvPr/>
          </p:nvSpPr>
          <p:spPr>
            <a:xfrm>
              <a:off x="7046192" y="1980206"/>
              <a:ext cx="987944" cy="742193"/>
            </a:xfrm>
            <a:prstGeom prst="roundRect">
              <a:avLst/>
            </a:prstGeom>
            <a:solidFill>
              <a:sysClr val="window" lastClr="FFFFFF"/>
            </a:solidFill>
            <a:ln w="22225" cap="flat" cmpd="sng" algn="ctr">
              <a:solidFill>
                <a:srgbClr val="FF66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050" kern="0" dirty="0" smtClean="0">
                <a:solidFill>
                  <a:prstClr val="black"/>
                </a:solidFill>
                <a:latin typeface="Helvetica 55 Roman"/>
              </a:endParaRPr>
            </a:p>
          </p:txBody>
        </p:sp>
        <p:sp>
          <p:nvSpPr>
            <p:cNvPr id="31" name="Rectangle à coins arrondis 30"/>
            <p:cNvSpPr/>
            <p:nvPr/>
          </p:nvSpPr>
          <p:spPr>
            <a:xfrm>
              <a:off x="6974184" y="2066477"/>
              <a:ext cx="987944" cy="742193"/>
            </a:xfrm>
            <a:prstGeom prst="roundRect">
              <a:avLst/>
            </a:prstGeom>
            <a:solidFill>
              <a:sysClr val="window" lastClr="FFFFFF"/>
            </a:solidFill>
            <a:ln w="22225" cap="flat" cmpd="sng" algn="ctr">
              <a:solidFill>
                <a:srgbClr val="FF66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050" kern="0" dirty="0" smtClean="0">
                <a:solidFill>
                  <a:prstClr val="black"/>
                </a:solidFill>
                <a:latin typeface="Helvetica 55 Roman"/>
              </a:endParaRPr>
            </a:p>
          </p:txBody>
        </p:sp>
        <p:sp>
          <p:nvSpPr>
            <p:cNvPr id="32" name="Rectangle à coins arrondis 31"/>
            <p:cNvSpPr/>
            <p:nvPr/>
          </p:nvSpPr>
          <p:spPr>
            <a:xfrm>
              <a:off x="6928096" y="2146230"/>
              <a:ext cx="987944" cy="742193"/>
            </a:xfrm>
            <a:prstGeom prst="roundRect">
              <a:avLst/>
            </a:prstGeom>
            <a:solidFill>
              <a:sysClr val="window" lastClr="FFFFFF"/>
            </a:solidFill>
            <a:ln w="22225" cap="flat" cmpd="sng" algn="ctr">
              <a:solidFill>
                <a:srgbClr val="FF66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r-FR" sz="1000" kern="0" dirty="0" err="1" smtClean="0">
                  <a:solidFill>
                    <a:prstClr val="black"/>
                  </a:solidFill>
                  <a:latin typeface="Helvetica 55 Roman"/>
                </a:rPr>
                <a:t>Orchestrator</a:t>
              </a:r>
              <a:r>
                <a:rPr lang="fr-FR" sz="1000" kern="0" dirty="0" smtClean="0">
                  <a:solidFill>
                    <a:prstClr val="black"/>
                  </a:solidFill>
                  <a:latin typeface="Helvetica 55 Roman"/>
                </a:rPr>
                <a:t> and SDN Applications</a:t>
              </a:r>
              <a:endParaRPr lang="en-US" sz="1000" kern="0" dirty="0" smtClean="0">
                <a:solidFill>
                  <a:prstClr val="black"/>
                </a:solidFill>
                <a:latin typeface="Helvetica 55 Roman"/>
              </a:endParaRPr>
            </a:p>
          </p:txBody>
        </p:sp>
        <p:cxnSp>
          <p:nvCxnSpPr>
            <p:cNvPr id="34" name="Connecteur droit avec flèche 33"/>
            <p:cNvCxnSpPr/>
            <p:nvPr/>
          </p:nvCxnSpPr>
          <p:spPr>
            <a:xfrm>
              <a:off x="6434916" y="4702275"/>
              <a:ext cx="473012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FF6600"/>
              </a:solidFill>
              <a:prstDash val="sysDash"/>
              <a:headEnd type="none" w="med" len="med"/>
              <a:tailEnd type="none" w="med" len="med"/>
            </a:ln>
            <a:effectLst/>
          </p:spPr>
        </p:cxnSp>
        <p:cxnSp>
          <p:nvCxnSpPr>
            <p:cNvPr id="38" name="Connecteur droit avec flèche 37"/>
            <p:cNvCxnSpPr>
              <a:stCxn id="96" idx="3"/>
              <a:endCxn id="23" idx="1"/>
            </p:cNvCxnSpPr>
            <p:nvPr/>
          </p:nvCxnSpPr>
          <p:spPr>
            <a:xfrm>
              <a:off x="6451597" y="6029372"/>
              <a:ext cx="430411" cy="1"/>
            </a:xfrm>
            <a:prstGeom prst="straightConnector1">
              <a:avLst/>
            </a:prstGeom>
            <a:noFill/>
            <a:ln w="19050" cap="flat" cmpd="sng" algn="ctr">
              <a:solidFill>
                <a:srgbClr val="FF6600"/>
              </a:solidFill>
              <a:prstDash val="sysDash"/>
              <a:headEnd type="none" w="med" len="med"/>
              <a:tailEnd type="none" w="med" len="med"/>
            </a:ln>
            <a:effectLst/>
          </p:spPr>
        </p:cxnSp>
        <p:cxnSp>
          <p:nvCxnSpPr>
            <p:cNvPr id="41" name="Connecteur droit avec flèche 40"/>
            <p:cNvCxnSpPr>
              <a:endCxn id="29" idx="1"/>
            </p:cNvCxnSpPr>
            <p:nvPr/>
          </p:nvCxnSpPr>
          <p:spPr>
            <a:xfrm>
              <a:off x="6434916" y="3724263"/>
              <a:ext cx="473012" cy="1"/>
            </a:xfrm>
            <a:prstGeom prst="straightConnector1">
              <a:avLst/>
            </a:prstGeom>
            <a:noFill/>
            <a:ln w="19050" cap="flat" cmpd="sng" algn="ctr">
              <a:solidFill>
                <a:srgbClr val="FF6600"/>
              </a:solidFill>
              <a:prstDash val="sysDash"/>
              <a:headEnd type="none" w="med" len="med"/>
              <a:tailEnd type="none" w="med" len="med"/>
            </a:ln>
            <a:effectLst/>
          </p:spPr>
        </p:cxnSp>
        <p:cxnSp>
          <p:nvCxnSpPr>
            <p:cNvPr id="71" name="Connecteur droit avec flèche 70"/>
            <p:cNvCxnSpPr>
              <a:stCxn id="32" idx="2"/>
              <a:endCxn id="29" idx="0"/>
            </p:cNvCxnSpPr>
            <p:nvPr/>
          </p:nvCxnSpPr>
          <p:spPr>
            <a:xfrm flipH="1">
              <a:off x="7411984" y="2888423"/>
              <a:ext cx="10084" cy="481054"/>
            </a:xfrm>
            <a:prstGeom prst="straightConnector1">
              <a:avLst/>
            </a:prstGeom>
            <a:noFill/>
            <a:ln w="19050" cap="flat" cmpd="sng" algn="ctr">
              <a:solidFill>
                <a:srgbClr val="FF6600"/>
              </a:solidFill>
              <a:prstDash val="sysDash"/>
              <a:headEnd type="none" w="med" len="med"/>
              <a:tailEnd type="none" w="med" len="med"/>
            </a:ln>
            <a:effectLst/>
          </p:spPr>
        </p:cxnSp>
        <p:cxnSp>
          <p:nvCxnSpPr>
            <p:cNvPr id="72" name="Connecteur droit avec flèche 71"/>
            <p:cNvCxnSpPr>
              <a:stCxn id="29" idx="2"/>
              <a:endCxn id="26" idx="0"/>
            </p:cNvCxnSpPr>
            <p:nvPr/>
          </p:nvCxnSpPr>
          <p:spPr>
            <a:xfrm>
              <a:off x="7411984" y="4079050"/>
              <a:ext cx="10084" cy="392861"/>
            </a:xfrm>
            <a:prstGeom prst="straightConnector1">
              <a:avLst/>
            </a:prstGeom>
            <a:noFill/>
            <a:ln w="19050" cap="flat" cmpd="sng" algn="ctr">
              <a:solidFill>
                <a:srgbClr val="FF6600"/>
              </a:solidFill>
              <a:prstDash val="sysDash"/>
              <a:headEnd type="none" w="med" len="med"/>
              <a:tailEnd type="none" w="med" len="med"/>
            </a:ln>
            <a:effectLst/>
          </p:spPr>
        </p:cxnSp>
        <p:cxnSp>
          <p:nvCxnSpPr>
            <p:cNvPr id="73" name="Connecteur droit avec flèche 72"/>
            <p:cNvCxnSpPr>
              <a:stCxn id="26" idx="2"/>
              <a:endCxn id="23" idx="0"/>
            </p:cNvCxnSpPr>
            <p:nvPr/>
          </p:nvCxnSpPr>
          <p:spPr>
            <a:xfrm flipH="1">
              <a:off x="7399024" y="5264687"/>
              <a:ext cx="23044" cy="338744"/>
            </a:xfrm>
            <a:prstGeom prst="straightConnector1">
              <a:avLst/>
            </a:prstGeom>
            <a:noFill/>
            <a:ln w="19050" cap="flat" cmpd="sng" algn="ctr">
              <a:solidFill>
                <a:srgbClr val="FF6600"/>
              </a:solidFill>
              <a:prstDash val="sysDash"/>
              <a:headEnd type="none" w="med" len="med"/>
              <a:tailEnd type="none" w="med" len="med"/>
            </a:ln>
            <a:effectLst/>
          </p:spPr>
        </p:cxnSp>
        <p:cxnSp>
          <p:nvCxnSpPr>
            <p:cNvPr id="74" name="Connecteur en angle 73"/>
            <p:cNvCxnSpPr>
              <a:stCxn id="30" idx="3"/>
              <a:endCxn id="21" idx="3"/>
            </p:cNvCxnSpPr>
            <p:nvPr/>
          </p:nvCxnSpPr>
          <p:spPr>
            <a:xfrm>
              <a:off x="8034136" y="2351303"/>
              <a:ext cx="12700" cy="3512046"/>
            </a:xfrm>
            <a:prstGeom prst="bentConnector3">
              <a:avLst>
                <a:gd name="adj1" fmla="val 2009709"/>
              </a:avLst>
            </a:prstGeom>
            <a:noFill/>
            <a:ln w="9525" cap="flat" cmpd="sng" algn="ctr">
              <a:solidFill>
                <a:srgbClr val="FF6600">
                  <a:shade val="95000"/>
                  <a:satMod val="105000"/>
                </a:srgbClr>
              </a:solidFill>
              <a:prstDash val="sysDash"/>
              <a:tailEnd type="arrow"/>
            </a:ln>
            <a:effectLst/>
          </p:spPr>
        </p:cxnSp>
      </p:grpSp>
      <p:sp>
        <p:nvSpPr>
          <p:cNvPr id="81" name="ZoneTexte 80"/>
          <p:cNvSpPr txBox="1"/>
          <p:nvPr/>
        </p:nvSpPr>
        <p:spPr>
          <a:xfrm>
            <a:off x="683568" y="349961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1000" kern="0" dirty="0" err="1">
                <a:solidFill>
                  <a:prstClr val="black"/>
                </a:solidFill>
                <a:latin typeface="Helvetica 55 Roman"/>
              </a:rPr>
              <a:t>NaaS</a:t>
            </a:r>
            <a:r>
              <a:rPr lang="fr-FR" sz="1000" kern="0" dirty="0">
                <a:solidFill>
                  <a:prstClr val="black"/>
                </a:solidFill>
                <a:latin typeface="Helvetica 55 Roman"/>
              </a:rPr>
              <a:t> Software Infrastructure Layer</a:t>
            </a:r>
            <a:endParaRPr lang="en-US" sz="1000" kern="0" dirty="0">
              <a:solidFill>
                <a:prstClr val="black"/>
              </a:solidFill>
              <a:latin typeface="Helvetica 55 Roman"/>
            </a:endParaRPr>
          </a:p>
        </p:txBody>
      </p:sp>
      <p:grpSp>
        <p:nvGrpSpPr>
          <p:cNvPr id="5" name="Groupe 4"/>
          <p:cNvGrpSpPr/>
          <p:nvPr/>
        </p:nvGrpSpPr>
        <p:grpSpPr>
          <a:xfrm>
            <a:off x="755576" y="929969"/>
            <a:ext cx="6172520" cy="1663850"/>
            <a:chOff x="755576" y="1239958"/>
            <a:chExt cx="6172520" cy="2218467"/>
          </a:xfrm>
        </p:grpSpPr>
        <p:cxnSp>
          <p:nvCxnSpPr>
            <p:cNvPr id="16" name="Connecteur droit avec flèche 15"/>
            <p:cNvCxnSpPr/>
            <p:nvPr/>
          </p:nvCxnSpPr>
          <p:spPr>
            <a:xfrm flipV="1">
              <a:off x="1979712" y="2044228"/>
              <a:ext cx="0" cy="1386750"/>
            </a:xfrm>
            <a:prstGeom prst="straightConnector1">
              <a:avLst/>
            </a:prstGeom>
            <a:noFill/>
            <a:ln w="38100" cap="flat" cmpd="sng" algn="ctr">
              <a:solidFill>
                <a:srgbClr val="FF6600"/>
              </a:solidFill>
              <a:prstDash val="solid"/>
              <a:headEnd type="triangle" w="med" len="med"/>
              <a:tailEnd type="triangle" w="med" len="med"/>
            </a:ln>
            <a:effectLst/>
          </p:spPr>
        </p:cxnSp>
        <p:cxnSp>
          <p:nvCxnSpPr>
            <p:cNvPr id="17" name="Connecteur droit avec flèche 16"/>
            <p:cNvCxnSpPr/>
            <p:nvPr/>
          </p:nvCxnSpPr>
          <p:spPr>
            <a:xfrm flipH="1">
              <a:off x="2520013" y="1239958"/>
              <a:ext cx="2803" cy="1139891"/>
            </a:xfrm>
            <a:prstGeom prst="straightConnector1">
              <a:avLst/>
            </a:prstGeom>
            <a:noFill/>
            <a:ln w="38100" cap="flat" cmpd="sng" algn="ctr">
              <a:solidFill>
                <a:srgbClr val="FF6600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  <p:sp>
          <p:nvSpPr>
            <p:cNvPr id="18" name="Rectangle à coins arrondis 17"/>
            <p:cNvSpPr/>
            <p:nvPr/>
          </p:nvSpPr>
          <p:spPr>
            <a:xfrm>
              <a:off x="4244855" y="2957646"/>
              <a:ext cx="1983329" cy="329316"/>
            </a:xfrm>
            <a:prstGeom prst="roundRect">
              <a:avLst/>
            </a:prstGeom>
            <a:noFill/>
            <a:ln w="19050" cap="flat" cmpd="sng" algn="ctr">
              <a:solidFill>
                <a:srgbClr val="FF66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1000" kern="0" dirty="0" smtClean="0">
                  <a:solidFill>
                    <a:prstClr val="black"/>
                  </a:solidFill>
                  <a:latin typeface="Helvetica 55 Roman"/>
                </a:rPr>
                <a:t>Network Service Description</a:t>
              </a:r>
              <a:endParaRPr lang="en-US" sz="1000" kern="0" dirty="0">
                <a:solidFill>
                  <a:prstClr val="black"/>
                </a:solidFill>
                <a:latin typeface="Helvetica 55 Roman"/>
              </a:endParaRPr>
            </a:p>
          </p:txBody>
        </p:sp>
        <p:cxnSp>
          <p:nvCxnSpPr>
            <p:cNvPr id="33" name="Connecteur droit avec flèche 32"/>
            <p:cNvCxnSpPr>
              <a:stCxn id="18" idx="3"/>
            </p:cNvCxnSpPr>
            <p:nvPr/>
          </p:nvCxnSpPr>
          <p:spPr>
            <a:xfrm>
              <a:off x="6228184" y="3122304"/>
              <a:ext cx="576064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FF6600"/>
              </a:solidFill>
              <a:prstDash val="sysDash"/>
              <a:headEnd type="none" w="med" len="med"/>
              <a:tailEnd type="none" w="med" len="med"/>
            </a:ln>
            <a:effectLst/>
          </p:spPr>
        </p:cxnSp>
        <p:cxnSp>
          <p:nvCxnSpPr>
            <p:cNvPr id="35" name="Connecteur droit avec flèche 34"/>
            <p:cNvCxnSpPr>
              <a:stCxn id="78" idx="3"/>
              <a:endCxn id="77" idx="1"/>
            </p:cNvCxnSpPr>
            <p:nvPr/>
          </p:nvCxnSpPr>
          <p:spPr>
            <a:xfrm>
              <a:off x="4074851" y="2613502"/>
              <a:ext cx="347743" cy="0"/>
            </a:xfrm>
            <a:prstGeom prst="straightConnector1">
              <a:avLst/>
            </a:prstGeom>
            <a:noFill/>
            <a:ln w="9525" cap="flat" cmpd="sng" algn="ctr">
              <a:solidFill>
                <a:srgbClr val="FF6600">
                  <a:shade val="95000"/>
                  <a:satMod val="105000"/>
                </a:srgbClr>
              </a:solidFill>
              <a:prstDash val="sysDash"/>
              <a:tailEnd type="arrow"/>
            </a:ln>
            <a:effectLst/>
          </p:spPr>
        </p:cxnSp>
        <p:cxnSp>
          <p:nvCxnSpPr>
            <p:cNvPr id="75" name="Connecteur droit avec flèche 74"/>
            <p:cNvCxnSpPr>
              <a:endCxn id="32" idx="1"/>
            </p:cNvCxnSpPr>
            <p:nvPr/>
          </p:nvCxnSpPr>
          <p:spPr>
            <a:xfrm>
              <a:off x="6228184" y="2517326"/>
              <a:ext cx="699912" cy="1"/>
            </a:xfrm>
            <a:prstGeom prst="straightConnector1">
              <a:avLst/>
            </a:prstGeom>
            <a:noFill/>
            <a:ln w="19050" cap="flat" cmpd="sng" algn="ctr">
              <a:solidFill>
                <a:srgbClr val="FF6600"/>
              </a:solidFill>
              <a:prstDash val="sysDash"/>
              <a:headEnd type="none" w="med" len="med"/>
              <a:tailEnd type="none" w="med" len="med"/>
            </a:ln>
            <a:effectLst/>
          </p:spPr>
        </p:cxnSp>
        <p:sp>
          <p:nvSpPr>
            <p:cNvPr id="76" name="Rectangle à coins arrondis 75"/>
            <p:cNvSpPr/>
            <p:nvPr/>
          </p:nvSpPr>
          <p:spPr>
            <a:xfrm>
              <a:off x="2123728" y="2083468"/>
              <a:ext cx="4287585" cy="1301036"/>
            </a:xfrm>
            <a:prstGeom prst="roundRect">
              <a:avLst/>
            </a:prstGeom>
            <a:noFill/>
            <a:ln w="19050" cap="flat" cmpd="sng" algn="ctr">
              <a:solidFill>
                <a:srgbClr val="FF6600"/>
              </a:solidFill>
              <a:prstDash val="solid"/>
            </a:ln>
            <a:effectLst/>
          </p:spPr>
          <p:txBody>
            <a:bodyPr rtlCol="0" anchor="t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1000" kern="0" dirty="0">
                  <a:solidFill>
                    <a:prstClr val="black"/>
                  </a:solidFill>
                  <a:latin typeface="Helvetica 55 Roman"/>
                </a:rPr>
                <a:t>Network-as-a-Service Exposition </a:t>
              </a:r>
              <a:r>
                <a:rPr lang="fr-FR" sz="1000" kern="0" dirty="0" smtClean="0">
                  <a:solidFill>
                    <a:prstClr val="black"/>
                  </a:solidFill>
                  <a:latin typeface="Helvetica 55 Roman"/>
                </a:rPr>
                <a:t>Layer</a:t>
              </a:r>
              <a:endParaRPr lang="en-US" sz="1000" kern="0" dirty="0">
                <a:solidFill>
                  <a:prstClr val="black"/>
                </a:solidFill>
                <a:latin typeface="Helvetica 55 Roman"/>
              </a:endParaRPr>
            </a:p>
          </p:txBody>
        </p:sp>
        <p:sp>
          <p:nvSpPr>
            <p:cNvPr id="77" name="Rectangle à coins arrondis 76"/>
            <p:cNvSpPr/>
            <p:nvPr/>
          </p:nvSpPr>
          <p:spPr>
            <a:xfrm>
              <a:off x="4422594" y="2379849"/>
              <a:ext cx="1804075" cy="467306"/>
            </a:xfrm>
            <a:prstGeom prst="roundRect">
              <a:avLst/>
            </a:prstGeom>
            <a:noFill/>
            <a:ln w="19050" cap="flat" cmpd="sng" algn="ctr">
              <a:solidFill>
                <a:srgbClr val="FF66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1000" kern="0" dirty="0" smtClean="0">
                  <a:solidFill>
                    <a:prstClr val="black"/>
                  </a:solidFill>
                  <a:latin typeface="Helvetica 55 Roman"/>
                </a:rPr>
                <a:t>Network Service Composition</a:t>
              </a:r>
              <a:endParaRPr lang="en-US" sz="1000" kern="0" dirty="0">
                <a:solidFill>
                  <a:prstClr val="black"/>
                </a:solidFill>
                <a:latin typeface="Helvetica 55 Roman"/>
              </a:endParaRPr>
            </a:p>
          </p:txBody>
        </p:sp>
        <p:sp>
          <p:nvSpPr>
            <p:cNvPr id="78" name="Rectangle à coins arrondis 77"/>
            <p:cNvSpPr/>
            <p:nvPr/>
          </p:nvSpPr>
          <p:spPr>
            <a:xfrm>
              <a:off x="2267745" y="2385354"/>
              <a:ext cx="1807106" cy="456296"/>
            </a:xfrm>
            <a:prstGeom prst="roundRect">
              <a:avLst/>
            </a:prstGeom>
            <a:noFill/>
            <a:ln w="19050" cap="flat" cmpd="sng" algn="ctr">
              <a:solidFill>
                <a:srgbClr val="FF66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1000" kern="0" dirty="0" smtClean="0">
                  <a:solidFill>
                    <a:prstClr val="black"/>
                  </a:solidFill>
                  <a:latin typeface="Helvetica 55 Roman"/>
                </a:rPr>
                <a:t>Network Service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1000" kern="0" dirty="0" err="1" smtClean="0">
                  <a:solidFill>
                    <a:prstClr val="black"/>
                  </a:solidFill>
                  <a:latin typeface="Helvetica 55 Roman"/>
                </a:rPr>
                <a:t>Discovery</a:t>
              </a:r>
              <a:endParaRPr lang="en-US" sz="1000" kern="0" dirty="0">
                <a:solidFill>
                  <a:prstClr val="black"/>
                </a:solidFill>
                <a:latin typeface="Helvetica 55 Roman"/>
              </a:endParaRPr>
            </a:p>
          </p:txBody>
        </p:sp>
        <p:cxnSp>
          <p:nvCxnSpPr>
            <p:cNvPr id="79" name="Connecteur droit avec flèche 78"/>
            <p:cNvCxnSpPr>
              <a:stCxn id="18" idx="1"/>
              <a:endCxn id="78" idx="2"/>
            </p:cNvCxnSpPr>
            <p:nvPr/>
          </p:nvCxnSpPr>
          <p:spPr>
            <a:xfrm flipH="1" flipV="1">
              <a:off x="3171298" y="2841650"/>
              <a:ext cx="1073557" cy="280654"/>
            </a:xfrm>
            <a:prstGeom prst="straightConnector1">
              <a:avLst/>
            </a:prstGeom>
            <a:noFill/>
            <a:ln w="9525" cap="flat" cmpd="sng" algn="ctr">
              <a:solidFill>
                <a:srgbClr val="FF6600">
                  <a:shade val="95000"/>
                  <a:satMod val="105000"/>
                </a:srgbClr>
              </a:solidFill>
              <a:prstDash val="sysDash"/>
              <a:tailEnd type="arrow"/>
            </a:ln>
            <a:effectLst/>
          </p:spPr>
        </p:cxnSp>
        <p:sp>
          <p:nvSpPr>
            <p:cNvPr id="80" name="ZoneTexte 79"/>
            <p:cNvSpPr txBox="1"/>
            <p:nvPr/>
          </p:nvSpPr>
          <p:spPr>
            <a:xfrm>
              <a:off x="755576" y="2520313"/>
              <a:ext cx="1296144" cy="5334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1000" kern="0" dirty="0" err="1">
                  <a:solidFill>
                    <a:prstClr val="black"/>
                  </a:solidFill>
                  <a:latin typeface="Helvetica 55 Roman"/>
                </a:rPr>
                <a:t>NaaS</a:t>
              </a:r>
              <a:r>
                <a:rPr lang="fr-FR" sz="1000" kern="0" dirty="0">
                  <a:solidFill>
                    <a:prstClr val="black"/>
                  </a:solidFill>
                  <a:latin typeface="Helvetica 55 Roman"/>
                </a:rPr>
                <a:t> Exposition Layer</a:t>
              </a:r>
              <a:endParaRPr lang="en-US" sz="1000" kern="0" dirty="0">
                <a:solidFill>
                  <a:prstClr val="black"/>
                </a:solidFill>
                <a:latin typeface="Helvetica 55 Roman"/>
              </a:endParaRPr>
            </a:p>
          </p:txBody>
        </p:sp>
        <p:sp>
          <p:nvSpPr>
            <p:cNvPr id="9" name="ZoneTexte 8"/>
            <p:cNvSpPr txBox="1"/>
            <p:nvPr/>
          </p:nvSpPr>
          <p:spPr>
            <a:xfrm>
              <a:off x="3098701" y="2924945"/>
              <a:ext cx="897235" cy="5334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1000" kern="0" dirty="0" err="1" smtClean="0">
                  <a:solidFill>
                    <a:prstClr val="black"/>
                  </a:solidFill>
                  <a:latin typeface="Helvetica 55 Roman"/>
                </a:rPr>
                <a:t>Publish</a:t>
              </a:r>
              <a:r>
                <a:rPr lang="fr-FR" sz="1000" kern="0" dirty="0" smtClean="0">
                  <a:solidFill>
                    <a:prstClr val="black"/>
                  </a:solidFill>
                  <a:latin typeface="Helvetica 55 Roman"/>
                </a:rPr>
                <a:t> descriptions</a:t>
              </a:r>
              <a:endParaRPr lang="en-US" sz="1000" kern="0" dirty="0">
                <a:solidFill>
                  <a:prstClr val="black"/>
                </a:solidFill>
                <a:latin typeface="Helvetica 55 Roman"/>
              </a:endParaRPr>
            </a:p>
          </p:txBody>
        </p:sp>
        <p:sp>
          <p:nvSpPr>
            <p:cNvPr id="10" name="ZoneTexte 9"/>
            <p:cNvSpPr txBox="1"/>
            <p:nvPr/>
          </p:nvSpPr>
          <p:spPr>
            <a:xfrm>
              <a:off x="1726953" y="1814627"/>
              <a:ext cx="1790290" cy="3282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1000" kern="0" dirty="0" err="1" smtClean="0">
                  <a:solidFill>
                    <a:prstClr val="black"/>
                  </a:solidFill>
                  <a:latin typeface="Helvetica 55 Roman"/>
                </a:rPr>
                <a:t>Discovery</a:t>
              </a:r>
              <a:r>
                <a:rPr lang="fr-FR" sz="1000" kern="0" dirty="0" smtClean="0">
                  <a:solidFill>
                    <a:prstClr val="black"/>
                  </a:solidFill>
                  <a:latin typeface="Helvetica 55 Roman"/>
                </a:rPr>
                <a:t>  and </a:t>
              </a:r>
              <a:r>
                <a:rPr lang="fr-FR" sz="1000" kern="0" dirty="0" err="1" smtClean="0">
                  <a:solidFill>
                    <a:prstClr val="black"/>
                  </a:solidFill>
                  <a:latin typeface="Helvetica 55 Roman"/>
                </a:rPr>
                <a:t>Selection</a:t>
              </a:r>
              <a:endParaRPr lang="en-US" sz="1000" kern="0" dirty="0">
                <a:solidFill>
                  <a:prstClr val="black"/>
                </a:solidFill>
                <a:latin typeface="Helvetica 55 Roman"/>
              </a:endParaRPr>
            </a:p>
          </p:txBody>
        </p:sp>
      </p:grpSp>
      <p:sp>
        <p:nvSpPr>
          <p:cNvPr id="3" name="Rectangle 2"/>
          <p:cNvSpPr/>
          <p:nvPr/>
        </p:nvSpPr>
        <p:spPr>
          <a:xfrm>
            <a:off x="755577" y="2573233"/>
            <a:ext cx="5915846" cy="2482794"/>
          </a:xfrm>
          <a:prstGeom prst="rect">
            <a:avLst/>
          </a:prstGeom>
          <a:solidFill>
            <a:schemeClr val="accent6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6" name="Rectangle 105"/>
          <p:cNvSpPr/>
          <p:nvPr/>
        </p:nvSpPr>
        <p:spPr>
          <a:xfrm>
            <a:off x="6732377" y="1061275"/>
            <a:ext cx="1799926" cy="4030755"/>
          </a:xfrm>
          <a:prstGeom prst="rect">
            <a:avLst/>
          </a:prstGeom>
          <a:solidFill>
            <a:schemeClr val="accent6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2481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4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81" grpId="0"/>
    </p:bldLst>
  </p:timing>
</p:sld>
</file>

<file path=ppt/theme/theme1.xml><?xml version="1.0" encoding="utf-8"?>
<a:theme xmlns:a="http://schemas.openxmlformats.org/drawingml/2006/main" name="blank">
  <a:themeElements>
    <a:clrScheme name="Orange WHT Secondary">
      <a:dk1>
        <a:srgbClr val="000000"/>
      </a:dk1>
      <a:lt1>
        <a:srgbClr val="FFFFFF"/>
      </a:lt1>
      <a:dk2>
        <a:srgbClr val="8F8F8F"/>
      </a:dk2>
      <a:lt2>
        <a:srgbClr val="FF7900"/>
      </a:lt2>
      <a:accent1>
        <a:srgbClr val="FF7900"/>
      </a:accent1>
      <a:accent2>
        <a:srgbClr val="4BB4E6"/>
      </a:accent2>
      <a:accent3>
        <a:srgbClr val="50BE87"/>
      </a:accent3>
      <a:accent4>
        <a:srgbClr val="FFB4E6"/>
      </a:accent4>
      <a:accent5>
        <a:srgbClr val="A885D8"/>
      </a:accent5>
      <a:accent6>
        <a:srgbClr val="FFD200"/>
      </a:accent6>
      <a:hlink>
        <a:srgbClr val="FF7900"/>
      </a:hlink>
      <a:folHlink>
        <a:srgbClr val="FF7900"/>
      </a:folHlink>
    </a:clrScheme>
    <a:fontScheme name="Orange">
      <a:majorFont>
        <a:latin typeface="Helvetica 75 Bold"/>
        <a:ea typeface=""/>
        <a:cs typeface=""/>
      </a:majorFont>
      <a:minorFont>
        <a:latin typeface="Helvetica 75 Bol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sz="1600" dirty="0" smtClean="0">
            <a:solidFill>
              <a:srgbClr val="000000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/>
      <a:bodyPr wrap="none" lIns="0" tIns="0" rIns="0" bIns="0" rtlCol="0">
        <a:spAutoFit/>
      </a:bodyPr>
      <a:lstStyle>
        <a:defPPr>
          <a:defRPr sz="1400" dirty="0" err="1" smtClean="0"/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OFR_OBS-template_external.potx" id="{8E63A4C0-0D5B-4AB0-9B17-28650E3A1109}" vid="{213D95EF-7056-43E0-9767-0E799F7889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106</TotalTime>
  <Words>2876</Words>
  <Application>Microsoft Office PowerPoint</Application>
  <PresentationFormat>Affichage à l'écran (16:9)</PresentationFormat>
  <Paragraphs>252</Paragraphs>
  <Slides>19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19</vt:i4>
      </vt:variant>
    </vt:vector>
  </HeadingPairs>
  <TitlesOfParts>
    <vt:vector size="20" baseType="lpstr">
      <vt:lpstr>blank</vt:lpstr>
      <vt:lpstr>Cross-domain network and service management in IBN</vt:lpstr>
      <vt:lpstr>Cross-domain management in IBN</vt:lpstr>
      <vt:lpstr>Cross-domain management in IBN</vt:lpstr>
      <vt:lpstr>Multi-domain federation and brokering</vt:lpstr>
      <vt:lpstr>Network and Service Exposure</vt:lpstr>
      <vt:lpstr>Network Slicing for a cross-domain service</vt:lpstr>
      <vt:lpstr>Automated Management and Orchestration</vt:lpstr>
      <vt:lpstr>Network (Slice)-as-a-Service Architecture </vt:lpstr>
      <vt:lpstr>Network (Slice)-as-a-Service Architecture</vt:lpstr>
      <vt:lpstr>Automation for Management and Orchestration</vt:lpstr>
      <vt:lpstr>Multi-actor cross-domain management </vt:lpstr>
      <vt:lpstr>Application of cross-domain slicing </vt:lpstr>
      <vt:lpstr>Identified challenges </vt:lpstr>
      <vt:lpstr>Merci</vt:lpstr>
      <vt:lpstr>References</vt:lpstr>
      <vt:lpstr>References</vt:lpstr>
      <vt:lpstr>References</vt:lpstr>
      <vt:lpstr>References</vt:lpstr>
      <vt:lpstr>Multi-domain Orchestration: X-MANO</vt:lpstr>
    </vt:vector>
  </TitlesOfParts>
  <Company>ORANGE FT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Cross-domain management in IBN</dc:title>
  <dc:creator>BOUBENDIR Amina IMT/OLN</dc:creator>
  <cp:lastModifiedBy>BOUBENDIR Amina IMT/OLN</cp:lastModifiedBy>
  <cp:revision>88</cp:revision>
  <dcterms:created xsi:type="dcterms:W3CDTF">2019-04-08T20:26:03Z</dcterms:created>
  <dcterms:modified xsi:type="dcterms:W3CDTF">2019-04-08T22:12:20Z</dcterms:modified>
</cp:coreProperties>
</file>