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91" r:id="rId2"/>
    <p:sldId id="353" r:id="rId3"/>
    <p:sldId id="259" r:id="rId4"/>
    <p:sldId id="276" r:id="rId5"/>
    <p:sldId id="260" r:id="rId6"/>
    <p:sldId id="263" r:id="rId7"/>
    <p:sldId id="262" r:id="rId8"/>
    <p:sldId id="354" r:id="rId9"/>
    <p:sldId id="299" r:id="rId10"/>
    <p:sldId id="355" r:id="rId11"/>
    <p:sldId id="356" r:id="rId12"/>
    <p:sldId id="357" r:id="rId13"/>
    <p:sldId id="298" r:id="rId14"/>
    <p:sldId id="300" r:id="rId15"/>
    <p:sldId id="301" r:id="rId16"/>
    <p:sldId id="302" r:id="rId17"/>
    <p:sldId id="288" r:id="rId18"/>
    <p:sldId id="303" r:id="rId19"/>
    <p:sldId id="305" r:id="rId20"/>
    <p:sldId id="308" r:id="rId21"/>
    <p:sldId id="309" r:id="rId22"/>
    <p:sldId id="358" r:id="rId23"/>
    <p:sldId id="316" r:id="rId24"/>
    <p:sldId id="312" r:id="rId25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6C0A"/>
    <a:srgbClr val="0000FF"/>
    <a:srgbClr val="800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904" autoAdjust="0"/>
  </p:normalViewPr>
  <p:slideViewPr>
    <p:cSldViewPr snapToGrid="0" snapToObjects="1">
      <p:cViewPr varScale="1">
        <p:scale>
          <a:sx n="114" d="100"/>
          <a:sy n="114" d="100"/>
        </p:scale>
        <p:origin x="15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DD6463-DD0C-425D-AD39-7EDE1C42D92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EBE49-65C9-427C-8CA2-DB762F5F4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2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A5404-5FAB-DA4C-8EEA-2D5BA337E88A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1566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A5404-5FAB-DA4C-8EEA-2D5BA337E88A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8063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A5404-5FAB-DA4C-8EEA-2D5BA337E88A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4143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A5404-5FAB-DA4C-8EEA-2D5BA337E88A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1257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A5404-5FAB-DA4C-8EEA-2D5BA337E88A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878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A5404-5FAB-DA4C-8EEA-2D5BA337E88A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5250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9FC55-5492-494D-95CC-B7DDC7F2824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834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A5404-5FAB-DA4C-8EEA-2D5BA337E88A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6605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7D338-96F8-4E14-98C3-C713C9C5594E}" type="datetime1">
              <a:rPr lang="it-IT" smtClean="0"/>
              <a:t>25/04/2019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291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8015-33FF-4B5E-AA00-58D448B03A0C}" type="datetime1">
              <a:rPr lang="it-IT" smtClean="0"/>
              <a:t>25/04/2019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4678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03071-CFC8-492A-B347-111CF777ACCC}" type="datetime1">
              <a:rPr lang="it-IT" smtClean="0"/>
              <a:t>25/04/2019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931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FEC8-44DB-4F6D-992B-2501BD55193D}" type="datetime1">
              <a:rPr lang="it-IT" smtClean="0"/>
              <a:t>25/04/2019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8968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7AE4B-FF37-4A9A-B88B-65AEA396BDFC}" type="datetime1">
              <a:rPr lang="it-IT" smtClean="0"/>
              <a:t>25/04/2019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4712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8493-DE6B-4F07-8585-1B0D377F1B24}" type="datetime1">
              <a:rPr lang="it-IT" smtClean="0"/>
              <a:t>25/04/2019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0955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0538E-0730-49CF-82AD-B5B91440A783}" type="datetime1">
              <a:rPr lang="it-IT" smtClean="0"/>
              <a:t>25/04/2019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9405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51CAE-8818-4DD0-897E-F02C91123386}" type="datetime1">
              <a:rPr lang="it-IT" smtClean="0"/>
              <a:t>25/04/2019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750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5A479-EAD5-4CA4-AE0B-9C2B72204731}" type="datetime1">
              <a:rPr lang="it-IT" smtClean="0"/>
              <a:t>25/04/2019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565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1D99-E2EF-4A06-AD6B-85FA899F7B7C}" type="datetime1">
              <a:rPr lang="it-IT" smtClean="0"/>
              <a:t>25/04/2019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3802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8B4FA-E962-43AA-917C-BC2EB96815EE}" type="datetime1">
              <a:rPr lang="it-IT" smtClean="0"/>
              <a:t>25/04/2019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0846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7291B-8A60-4F47-ACF7-EA7699E9DAE4}" type="datetime1">
              <a:rPr lang="it-IT" smtClean="0"/>
              <a:t>25/04/2019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35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15.png"/><Relationship Id="rId7" Type="http://schemas.openxmlformats.org/officeDocument/2006/relationships/image" Target="../media/image10.emf"/><Relationship Id="rId12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18.emf"/><Relationship Id="rId5" Type="http://schemas.openxmlformats.org/officeDocument/2006/relationships/image" Target="../media/image8.wmf"/><Relationship Id="rId10" Type="http://schemas.openxmlformats.org/officeDocument/2006/relationships/image" Target="../media/image17.emf"/><Relationship Id="rId4" Type="http://schemas.openxmlformats.org/officeDocument/2006/relationships/image" Target="../media/image16.png"/><Relationship Id="rId9" Type="http://schemas.openxmlformats.org/officeDocument/2006/relationships/image" Target="../media/image1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1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15.png"/><Relationship Id="rId7" Type="http://schemas.openxmlformats.org/officeDocument/2006/relationships/image" Target="../media/image10.emf"/><Relationship Id="rId12" Type="http://schemas.openxmlformats.org/officeDocument/2006/relationships/image" Target="../media/image1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18.emf"/><Relationship Id="rId5" Type="http://schemas.openxmlformats.org/officeDocument/2006/relationships/image" Target="../media/image8.wmf"/><Relationship Id="rId10" Type="http://schemas.openxmlformats.org/officeDocument/2006/relationships/image" Target="../media/image17.emf"/><Relationship Id="rId4" Type="http://schemas.openxmlformats.org/officeDocument/2006/relationships/image" Target="../media/image16.png"/><Relationship Id="rId9" Type="http://schemas.openxmlformats.org/officeDocument/2006/relationships/image" Target="../media/image13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png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png"/><Relationship Id="rId9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60285" y="796788"/>
            <a:ext cx="8544469" cy="1470025"/>
          </a:xfrm>
        </p:spPr>
        <p:txBody>
          <a:bodyPr>
            <a:noAutofit/>
          </a:bodyPr>
          <a:lstStyle/>
          <a:p>
            <a:r>
              <a:rPr lang="en-US" sz="4000" dirty="0">
                <a:cs typeface="Arial"/>
              </a:rPr>
              <a:t> Intent-based Abstractions for </a:t>
            </a:r>
            <a:br>
              <a:rPr lang="en-US" sz="4000" dirty="0">
                <a:cs typeface="Arial"/>
              </a:rPr>
            </a:br>
            <a:r>
              <a:rPr lang="en-US" sz="4000" dirty="0">
                <a:cs typeface="Arial"/>
              </a:rPr>
              <a:t>Network Service Specification</a:t>
            </a: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846306" y="2480376"/>
            <a:ext cx="7432175" cy="28427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it-IT" sz="2400" dirty="0"/>
              <a:t>Walter Cerroni</a:t>
            </a:r>
          </a:p>
          <a:p>
            <a:pPr>
              <a:lnSpc>
                <a:spcPct val="90000"/>
              </a:lnSpc>
            </a:pPr>
            <a:r>
              <a:rPr lang="it-IT" sz="2400" dirty="0"/>
              <a:t>University of Bologna, Italy</a:t>
            </a:r>
          </a:p>
          <a:p>
            <a:pPr>
              <a:lnSpc>
                <a:spcPct val="90000"/>
              </a:lnSpc>
            </a:pPr>
            <a:endParaRPr lang="it-IT" sz="2400" dirty="0"/>
          </a:p>
          <a:p>
            <a:pPr>
              <a:lnSpc>
                <a:spcPct val="90000"/>
              </a:lnSpc>
            </a:pPr>
            <a:r>
              <a:rPr lang="it-IT" sz="2400" dirty="0"/>
              <a:t>walter.cerroni@unibo.it</a:t>
            </a:r>
          </a:p>
          <a:p>
            <a:pPr>
              <a:lnSpc>
                <a:spcPct val="90000"/>
              </a:lnSpc>
            </a:pPr>
            <a:endParaRPr lang="it-IT" sz="2400" dirty="0"/>
          </a:p>
          <a:p>
            <a:pPr>
              <a:lnSpc>
                <a:spcPct val="90000"/>
              </a:lnSpc>
            </a:pPr>
            <a:endParaRPr lang="en-GB" sz="2400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GB" sz="2400" dirty="0">
                <a:ea typeface="ＭＳ Ｐゴシック" charset="0"/>
                <a:cs typeface="ＭＳ Ｐゴシック" charset="0"/>
              </a:rPr>
              <a:t>IRTF NMRG Virtual Meeting – Apr. 25, 2019</a:t>
            </a:r>
            <a:endParaRPr lang="en-GB" sz="2000" dirty="0"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Immagine 4" descr="image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329" y="5497273"/>
            <a:ext cx="1285754" cy="100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938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437D3-004D-4F8E-BC9C-B537872CF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Topological abstractions of NFs (1/3)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1B874C-B2FD-4328-81F8-4335E5260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51683"/>
          </a:xfrm>
        </p:spPr>
        <p:txBody>
          <a:bodyPr>
            <a:normAutofit/>
          </a:bodyPr>
          <a:lstStyle/>
          <a:p>
            <a:r>
              <a:rPr lang="en-US" sz="2400" dirty="0"/>
              <a:t>A NF can be </a:t>
            </a:r>
            <a:r>
              <a:rPr lang="en-US" sz="2400" b="1" u="sng" dirty="0"/>
              <a:t>terminating</a:t>
            </a:r>
            <a:r>
              <a:rPr lang="en-US" sz="2400" dirty="0"/>
              <a:t> or </a:t>
            </a:r>
            <a:r>
              <a:rPr lang="en-US" sz="2400" b="1" u="sng" dirty="0"/>
              <a:t>forwarding</a:t>
            </a:r>
            <a:r>
              <a:rPr lang="en-US" sz="2400" dirty="0"/>
              <a:t> a given traffic flow</a:t>
            </a:r>
          </a:p>
          <a:p>
            <a:pPr lvl="1"/>
            <a:r>
              <a:rPr lang="en-US" sz="2000" dirty="0"/>
              <a:t>in the example, DPI/IDS is terminating the flow, whereas traffic shaper and WAN accelerator are forwarding 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C913DC-DA29-40F8-A6EB-DBC24B94B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10</a:t>
            </a:fld>
            <a:endParaRPr lang="it-I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42A8F4-024C-4C4A-8A28-2FB6F86B3B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6729" y="4318335"/>
            <a:ext cx="5562207" cy="245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714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437D3-004D-4F8E-BC9C-B537872CF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Topological abstractions of NFs (2/3)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1B874C-B2FD-4328-81F8-4335E5260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34245"/>
          </a:xfrm>
        </p:spPr>
        <p:txBody>
          <a:bodyPr>
            <a:noAutofit/>
          </a:bodyPr>
          <a:lstStyle/>
          <a:p>
            <a:r>
              <a:rPr lang="en-US" sz="2400" dirty="0"/>
              <a:t>A forwarding NF can be </a:t>
            </a:r>
            <a:r>
              <a:rPr lang="en-US" sz="2400" b="1" u="sng" dirty="0"/>
              <a:t>port-symmetric</a:t>
            </a:r>
            <a:r>
              <a:rPr lang="en-US" sz="2400" dirty="0"/>
              <a:t> or </a:t>
            </a:r>
            <a:r>
              <a:rPr lang="en-US" sz="2400" b="1" u="sng" dirty="0"/>
              <a:t>port-asymmetric</a:t>
            </a:r>
          </a:p>
          <a:p>
            <a:pPr lvl="1"/>
            <a:r>
              <a:rPr lang="en-US" sz="2000" dirty="0"/>
              <a:t>depending on whether or not it can be traversed by a given traffic flow regardless of which port is used as input or output</a:t>
            </a:r>
          </a:p>
          <a:p>
            <a:pPr lvl="1"/>
            <a:r>
              <a:rPr lang="en-US" sz="2000" dirty="0"/>
              <a:t>in the example, WAN accelerator is port-asymmetric, because it compresses or decompresses traffic based on the input port used</a:t>
            </a:r>
          </a:p>
          <a:p>
            <a:pPr lvl="1"/>
            <a:r>
              <a:rPr lang="en-US" sz="2000" dirty="0"/>
              <a:t>traffic shaper can be considered port-symmetric, if we assume that the shaping function is applied to any output of the NF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C913DC-DA29-40F8-A6EB-DBC24B94B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11</a:t>
            </a:fld>
            <a:endParaRPr lang="it-I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42A8F4-024C-4C4A-8A28-2FB6F86B3B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6729" y="4318335"/>
            <a:ext cx="5562207" cy="245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8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437D3-004D-4F8E-BC9C-B537872CF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Topological abstractions of NFs (3/3)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1B874C-B2FD-4328-81F8-4335E5260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34245"/>
          </a:xfrm>
        </p:spPr>
        <p:txBody>
          <a:bodyPr>
            <a:noAutofit/>
          </a:bodyPr>
          <a:lstStyle/>
          <a:p>
            <a:r>
              <a:rPr lang="en-US" sz="2400" dirty="0"/>
              <a:t>A NF can be </a:t>
            </a:r>
            <a:r>
              <a:rPr lang="en-US" sz="2400" b="1" u="sng" dirty="0"/>
              <a:t>path-symmetric</a:t>
            </a:r>
            <a:r>
              <a:rPr lang="en-US" sz="2400" dirty="0"/>
              <a:t> or </a:t>
            </a:r>
            <a:r>
              <a:rPr lang="en-US" sz="2400" b="1" u="sng" dirty="0"/>
              <a:t>path-asymmetric</a:t>
            </a:r>
            <a:r>
              <a:rPr lang="en-US" sz="2400" dirty="0"/>
              <a:t>, </a:t>
            </a:r>
          </a:p>
          <a:p>
            <a:pPr lvl="1"/>
            <a:r>
              <a:rPr lang="en-US" sz="2000" dirty="0"/>
              <a:t>depending on whether or not it must be traversed by a given flow in both upstream and downstream directions</a:t>
            </a:r>
          </a:p>
          <a:p>
            <a:pPr lvl="1"/>
            <a:r>
              <a:rPr lang="en-US" sz="2000" dirty="0"/>
              <a:t>in the example, according to service specification, WAN accelerator and DPI/IDS are path symmetric, whereas traffic shaper is path asymmetric</a:t>
            </a:r>
            <a:endParaRPr lang="en-US" sz="2000" b="1" u="sn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C913DC-DA29-40F8-A6EB-DBC24B94B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12</a:t>
            </a:fld>
            <a:endParaRPr lang="it-I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42A8F4-024C-4C4A-8A28-2FB6F86B3B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6729" y="4318335"/>
            <a:ext cx="5562207" cy="245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01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Line 1"/>
          <p:cNvSpPr/>
          <p:nvPr/>
        </p:nvSpPr>
        <p:spPr>
          <a:xfrm>
            <a:off x="3201660" y="3241350"/>
            <a:ext cx="810000" cy="1448280"/>
          </a:xfrm>
          <a:prstGeom prst="line">
            <a:avLst/>
          </a:prstGeom>
          <a:ln w="19080">
            <a:solidFill>
              <a:schemeClr val="tx1"/>
            </a:solidFill>
            <a:custDash>
              <a:ds d="300000" sp="1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1" name="CustomShape 2"/>
          <p:cNvSpPr/>
          <p:nvPr/>
        </p:nvSpPr>
        <p:spPr>
          <a:xfrm>
            <a:off x="415800" y="4200930"/>
            <a:ext cx="799200" cy="1027890"/>
          </a:xfrm>
          <a:prstGeom prst="roundRect">
            <a:avLst>
              <a:gd name="adj" fmla="val 16667"/>
            </a:avLst>
          </a:prstGeom>
          <a:noFill/>
          <a:ln w="28440">
            <a:solidFill>
              <a:schemeClr val="accent3"/>
            </a:solidFill>
            <a:custDash>
              <a:ds d="100000" sp="100000"/>
              <a:ds d="100000" sp="100000"/>
            </a:custDash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32" name="CustomShape 3"/>
          <p:cNvSpPr/>
          <p:nvPr/>
        </p:nvSpPr>
        <p:spPr>
          <a:xfrm>
            <a:off x="5044950" y="3458160"/>
            <a:ext cx="799200" cy="1027890"/>
          </a:xfrm>
          <a:prstGeom prst="roundRect">
            <a:avLst>
              <a:gd name="adj" fmla="val 16667"/>
            </a:avLst>
          </a:prstGeom>
          <a:noFill/>
          <a:ln w="28440">
            <a:solidFill>
              <a:schemeClr val="accent3"/>
            </a:solidFill>
            <a:custDash>
              <a:ds d="100000" sp="100000"/>
              <a:ds d="100000" sp="100000"/>
            </a:custDash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33" name="Line 4"/>
          <p:cNvSpPr/>
          <p:nvPr/>
        </p:nvSpPr>
        <p:spPr>
          <a:xfrm>
            <a:off x="2422170" y="4637520"/>
            <a:ext cx="1396440" cy="16335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Line 5"/>
          <p:cNvSpPr/>
          <p:nvPr/>
        </p:nvSpPr>
        <p:spPr>
          <a:xfrm flipV="1">
            <a:off x="5013900" y="4689630"/>
            <a:ext cx="1373760" cy="11124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Line 6"/>
          <p:cNvSpPr/>
          <p:nvPr/>
        </p:nvSpPr>
        <p:spPr>
          <a:xfrm>
            <a:off x="4413960" y="4180950"/>
            <a:ext cx="810" cy="29106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6" name="CustomShape 7"/>
          <p:cNvSpPr/>
          <p:nvPr/>
        </p:nvSpPr>
        <p:spPr>
          <a:xfrm>
            <a:off x="2316060" y="4689630"/>
            <a:ext cx="4159620" cy="541620"/>
          </a:xfrm>
          <a:custGeom>
            <a:avLst/>
            <a:gdLst/>
            <a:ahLst/>
            <a:cxnLst/>
            <a:rect l="l" t="t" r="r" b="b"/>
            <a:pathLst>
              <a:path w="3953435" h="537889">
                <a:moveTo>
                  <a:pt x="0" y="0"/>
                </a:moveTo>
                <a:cubicBezTo>
                  <a:pt x="674594" y="268194"/>
                  <a:pt x="1349188" y="536389"/>
                  <a:pt x="2008094" y="537883"/>
                </a:cubicBezTo>
                <a:cubicBezTo>
                  <a:pt x="2667000" y="539377"/>
                  <a:pt x="3310217" y="274171"/>
                  <a:pt x="3953435" y="8965"/>
                </a:cubicBezTo>
              </a:path>
            </a:pathLst>
          </a:custGeom>
          <a:noFill/>
          <a:ln w="57240">
            <a:solidFill>
              <a:schemeClr val="accent3">
                <a:lumMod val="75000"/>
              </a:schemeClr>
            </a:solidFill>
            <a:custDash>
              <a:ds d="3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7" name="CustomShape 8"/>
          <p:cNvSpPr/>
          <p:nvPr/>
        </p:nvSpPr>
        <p:spPr>
          <a:xfrm>
            <a:off x="1387260" y="3572370"/>
            <a:ext cx="913680" cy="399330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>
            <a:solidFill>
              <a:schemeClr val="accent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SDN Controller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Line 9"/>
          <p:cNvSpPr/>
          <p:nvPr/>
        </p:nvSpPr>
        <p:spPr>
          <a:xfrm>
            <a:off x="1822500" y="3972240"/>
            <a:ext cx="270" cy="299160"/>
          </a:xfrm>
          <a:prstGeom prst="line">
            <a:avLst/>
          </a:prstGeom>
          <a:ln w="19080">
            <a:solidFill>
              <a:schemeClr val="tx1"/>
            </a:solidFill>
            <a:custDash>
              <a:ds d="300000" sp="1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9" name="CustomShape 10"/>
          <p:cNvSpPr/>
          <p:nvPr/>
        </p:nvSpPr>
        <p:spPr>
          <a:xfrm>
            <a:off x="6416550" y="3561030"/>
            <a:ext cx="970650" cy="399330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>
            <a:solidFill>
              <a:schemeClr val="accent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SDN Controller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Line 11"/>
          <p:cNvSpPr/>
          <p:nvPr/>
        </p:nvSpPr>
        <p:spPr>
          <a:xfrm>
            <a:off x="6902010" y="3961170"/>
            <a:ext cx="5940" cy="328050"/>
          </a:xfrm>
          <a:prstGeom prst="line">
            <a:avLst/>
          </a:prstGeom>
          <a:ln w="19080">
            <a:solidFill>
              <a:schemeClr val="tx1"/>
            </a:solidFill>
            <a:custDash>
              <a:ds d="300000" sp="1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1" name="CustomShape 12"/>
          <p:cNvSpPr/>
          <p:nvPr/>
        </p:nvSpPr>
        <p:spPr>
          <a:xfrm>
            <a:off x="3959010" y="2924910"/>
            <a:ext cx="913680" cy="399330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>
            <a:solidFill>
              <a:schemeClr val="accent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SDN Controller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Line 13"/>
          <p:cNvSpPr/>
          <p:nvPr/>
        </p:nvSpPr>
        <p:spPr>
          <a:xfrm flipH="1">
            <a:off x="4413960" y="3324780"/>
            <a:ext cx="2160" cy="156330"/>
          </a:xfrm>
          <a:prstGeom prst="line">
            <a:avLst/>
          </a:prstGeom>
          <a:ln w="19080">
            <a:solidFill>
              <a:schemeClr val="tx1"/>
            </a:solidFill>
            <a:custDash>
              <a:ds d="300000" sp="1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" name="CustomShape 14"/>
          <p:cNvSpPr/>
          <p:nvPr/>
        </p:nvSpPr>
        <p:spPr>
          <a:xfrm>
            <a:off x="472770" y="4258170"/>
            <a:ext cx="684990" cy="39933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VNF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4" name="CustomShape 15"/>
          <p:cNvSpPr/>
          <p:nvPr/>
        </p:nvSpPr>
        <p:spPr>
          <a:xfrm>
            <a:off x="472770" y="4772520"/>
            <a:ext cx="684990" cy="39933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VNF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CustomShape 16"/>
          <p:cNvSpPr/>
          <p:nvPr/>
        </p:nvSpPr>
        <p:spPr>
          <a:xfrm>
            <a:off x="7612380" y="4200930"/>
            <a:ext cx="684990" cy="39933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VNF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CustomShape 17"/>
          <p:cNvSpPr/>
          <p:nvPr/>
        </p:nvSpPr>
        <p:spPr>
          <a:xfrm>
            <a:off x="7616700" y="4715280"/>
            <a:ext cx="684990" cy="39933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VNF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CustomShape 18"/>
          <p:cNvSpPr/>
          <p:nvPr/>
        </p:nvSpPr>
        <p:spPr>
          <a:xfrm>
            <a:off x="5101920" y="4029480"/>
            <a:ext cx="684990" cy="39933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VNF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8" name="CustomShape 19"/>
          <p:cNvSpPr/>
          <p:nvPr/>
        </p:nvSpPr>
        <p:spPr>
          <a:xfrm>
            <a:off x="5101920" y="3515130"/>
            <a:ext cx="684990" cy="39933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VNF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9" name="Line 20"/>
          <p:cNvSpPr/>
          <p:nvPr/>
        </p:nvSpPr>
        <p:spPr>
          <a:xfrm>
            <a:off x="1158570" y="4457970"/>
            <a:ext cx="228690" cy="2862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0" name="Line 21"/>
          <p:cNvSpPr/>
          <p:nvPr/>
        </p:nvSpPr>
        <p:spPr>
          <a:xfrm flipV="1">
            <a:off x="1158570" y="4829490"/>
            <a:ext cx="228690" cy="14283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1" name="Line 22"/>
          <p:cNvSpPr/>
          <p:nvPr/>
        </p:nvSpPr>
        <p:spPr>
          <a:xfrm flipV="1">
            <a:off x="7388010" y="4401000"/>
            <a:ext cx="224370" cy="8559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2" name="Line 23"/>
          <p:cNvSpPr/>
          <p:nvPr/>
        </p:nvSpPr>
        <p:spPr>
          <a:xfrm>
            <a:off x="7388010" y="4772520"/>
            <a:ext cx="228420" cy="14283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3" name="Line 24"/>
          <p:cNvSpPr/>
          <p:nvPr/>
        </p:nvSpPr>
        <p:spPr>
          <a:xfrm flipV="1">
            <a:off x="4930470" y="3715200"/>
            <a:ext cx="171450" cy="2862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4" name="Line 25"/>
          <p:cNvSpPr/>
          <p:nvPr/>
        </p:nvSpPr>
        <p:spPr>
          <a:xfrm flipH="1" flipV="1">
            <a:off x="4873230" y="3972240"/>
            <a:ext cx="228690" cy="25731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5" name="CustomShape 26"/>
          <p:cNvSpPr/>
          <p:nvPr/>
        </p:nvSpPr>
        <p:spPr>
          <a:xfrm>
            <a:off x="530010" y="1572210"/>
            <a:ext cx="8000100" cy="48006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VNF Manager (VNFM) and NFV Orchestrator (NFVO)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CustomShape 27"/>
          <p:cNvSpPr/>
          <p:nvPr/>
        </p:nvSpPr>
        <p:spPr>
          <a:xfrm>
            <a:off x="1333800" y="3108780"/>
            <a:ext cx="509760" cy="4627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tx1"/>
            </a:solidFill>
            <a:custDash>
              <a:ds d="800000" sp="3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7" name="CustomShape 28"/>
          <p:cNvSpPr/>
          <p:nvPr/>
        </p:nvSpPr>
        <p:spPr>
          <a:xfrm flipH="1">
            <a:off x="6901740" y="3218130"/>
            <a:ext cx="657180" cy="34209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tx1"/>
            </a:solidFill>
            <a:custDash>
              <a:ds d="800000" sp="3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CustomShape 29"/>
          <p:cNvSpPr/>
          <p:nvPr/>
        </p:nvSpPr>
        <p:spPr>
          <a:xfrm flipH="1">
            <a:off x="4415040" y="2678940"/>
            <a:ext cx="519750" cy="245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tx1"/>
            </a:solidFill>
            <a:custDash>
              <a:ds d="800000" sp="3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9" name="Line 30"/>
          <p:cNvSpPr/>
          <p:nvPr/>
        </p:nvSpPr>
        <p:spPr>
          <a:xfrm>
            <a:off x="2301480" y="5915430"/>
            <a:ext cx="514350" cy="270"/>
          </a:xfrm>
          <a:prstGeom prst="line">
            <a:avLst/>
          </a:prstGeom>
          <a:ln w="19080">
            <a:solidFill>
              <a:schemeClr val="tx1"/>
            </a:solidFill>
            <a:custDash>
              <a:ds d="800000" sp="3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0" name="Line 31"/>
          <p:cNvSpPr/>
          <p:nvPr/>
        </p:nvSpPr>
        <p:spPr>
          <a:xfrm>
            <a:off x="2301480" y="6143850"/>
            <a:ext cx="514350" cy="270"/>
          </a:xfrm>
          <a:prstGeom prst="line">
            <a:avLst/>
          </a:prstGeom>
          <a:ln w="19080">
            <a:solidFill>
              <a:schemeClr val="tx1"/>
            </a:solidFill>
            <a:custDash>
              <a:ds d="300000" sp="1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1" name="CustomShape 32"/>
          <p:cNvSpPr/>
          <p:nvPr/>
        </p:nvSpPr>
        <p:spPr>
          <a:xfrm>
            <a:off x="2825280" y="6004530"/>
            <a:ext cx="1745820" cy="2729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67500" tIns="33750" rIns="67500" bIns="33750"/>
          <a:lstStyle/>
          <a:p>
            <a:pPr>
              <a:lnSpc>
                <a:spcPct val="100000"/>
              </a:lnSpc>
            </a:pP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Technology-specific SBI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CustomShape 33"/>
          <p:cNvSpPr/>
          <p:nvPr/>
        </p:nvSpPr>
        <p:spPr>
          <a:xfrm>
            <a:off x="2833920" y="5752890"/>
            <a:ext cx="2721870" cy="2729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67500" tIns="33750" rIns="67500" bIns="33750"/>
          <a:lstStyle/>
          <a:p>
            <a:pPr>
              <a:lnSpc>
                <a:spcPct val="100000"/>
              </a:lnSpc>
            </a:pP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Network/Cloud Controller NBI (</a:t>
            </a:r>
            <a:r>
              <a:rPr lang="en-US" sz="135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Nf</a:t>
            </a: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-Vi)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Line 34"/>
          <p:cNvSpPr/>
          <p:nvPr/>
        </p:nvSpPr>
        <p:spPr>
          <a:xfrm>
            <a:off x="5811210" y="5865210"/>
            <a:ext cx="514350" cy="27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4" name="Line 35"/>
          <p:cNvSpPr/>
          <p:nvPr/>
        </p:nvSpPr>
        <p:spPr>
          <a:xfrm>
            <a:off x="5811210" y="6150600"/>
            <a:ext cx="514350" cy="270"/>
          </a:xfrm>
          <a:prstGeom prst="line">
            <a:avLst/>
          </a:prstGeom>
          <a:ln w="57240">
            <a:solidFill>
              <a:schemeClr val="accent3">
                <a:lumMod val="75000"/>
              </a:schemeClr>
            </a:solidFill>
            <a:custDash>
              <a:ds d="3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5" name="CustomShape 36"/>
          <p:cNvSpPr/>
          <p:nvPr/>
        </p:nvSpPr>
        <p:spPr>
          <a:xfrm>
            <a:off x="6329610" y="6011280"/>
            <a:ext cx="603990" cy="2729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67500" tIns="33750" rIns="67500" bIns="33750"/>
          <a:lstStyle/>
          <a:p>
            <a:pPr>
              <a:lnSpc>
                <a:spcPct val="100000"/>
              </a:lnSpc>
            </a:pP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Tunnel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CustomShape 37"/>
          <p:cNvSpPr/>
          <p:nvPr/>
        </p:nvSpPr>
        <p:spPr>
          <a:xfrm>
            <a:off x="6335010" y="5725620"/>
            <a:ext cx="1520640" cy="2729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67500" tIns="33750" rIns="67500" bIns="33750"/>
          <a:lstStyle/>
          <a:p>
            <a:pPr>
              <a:lnSpc>
                <a:spcPct val="100000"/>
              </a:lnSpc>
            </a:pP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Physical Connection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7" name="CustomShape 38"/>
          <p:cNvSpPr/>
          <p:nvPr/>
        </p:nvSpPr>
        <p:spPr>
          <a:xfrm>
            <a:off x="2355750" y="2647620"/>
            <a:ext cx="1259550" cy="593460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WAN Infrastructure Manager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Line 39"/>
          <p:cNvSpPr/>
          <p:nvPr/>
        </p:nvSpPr>
        <p:spPr>
          <a:xfrm flipH="1" flipV="1">
            <a:off x="1330020" y="2086290"/>
            <a:ext cx="3780" cy="622350"/>
          </a:xfrm>
          <a:prstGeom prst="line">
            <a:avLst/>
          </a:prstGeom>
          <a:ln w="19080">
            <a:solidFill>
              <a:schemeClr val="tx1"/>
            </a:solidFill>
            <a:custDash>
              <a:ds d="800000" sp="300000"/>
              <a:ds d="100000" sp="3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9" name="Line 40"/>
          <p:cNvSpPr/>
          <p:nvPr/>
        </p:nvSpPr>
        <p:spPr>
          <a:xfrm flipH="1" flipV="1">
            <a:off x="7559460" y="2086290"/>
            <a:ext cx="810" cy="731700"/>
          </a:xfrm>
          <a:prstGeom prst="line">
            <a:avLst/>
          </a:prstGeom>
          <a:ln w="19080">
            <a:solidFill>
              <a:schemeClr val="tx1"/>
            </a:solidFill>
            <a:custDash>
              <a:ds d="800000" sp="300000"/>
              <a:ds d="100000" sp="3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0" name="Line 41"/>
          <p:cNvSpPr/>
          <p:nvPr/>
        </p:nvSpPr>
        <p:spPr>
          <a:xfrm flipH="1" flipV="1">
            <a:off x="4930470" y="2029320"/>
            <a:ext cx="6210" cy="249480"/>
          </a:xfrm>
          <a:prstGeom prst="line">
            <a:avLst/>
          </a:prstGeom>
          <a:ln w="19080">
            <a:solidFill>
              <a:schemeClr val="tx1"/>
            </a:solidFill>
            <a:custDash>
              <a:ds d="800000" sp="300000"/>
              <a:ds d="100000" sp="3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1" name="Line 42"/>
          <p:cNvSpPr/>
          <p:nvPr/>
        </p:nvSpPr>
        <p:spPr>
          <a:xfrm flipV="1">
            <a:off x="2326590" y="5683500"/>
            <a:ext cx="489240" cy="3240"/>
          </a:xfrm>
          <a:prstGeom prst="line">
            <a:avLst/>
          </a:prstGeom>
          <a:ln w="19080">
            <a:solidFill>
              <a:schemeClr val="tx1"/>
            </a:solidFill>
            <a:custDash>
              <a:ds d="800000" sp="300000"/>
              <a:ds d="100000" sp="3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2" name="CustomShape 43"/>
          <p:cNvSpPr/>
          <p:nvPr/>
        </p:nvSpPr>
        <p:spPr>
          <a:xfrm>
            <a:off x="2827710" y="5515560"/>
            <a:ext cx="2138940" cy="2729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67500" tIns="33750" rIns="67500" bIns="33750"/>
          <a:lstStyle/>
          <a:p>
            <a:pPr>
              <a:lnSpc>
                <a:spcPct val="100000"/>
              </a:lnSpc>
            </a:pP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VIM Intent-based NBI (Or-Vi)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3" name="CustomShape 44"/>
          <p:cNvSpPr/>
          <p:nvPr/>
        </p:nvSpPr>
        <p:spPr>
          <a:xfrm>
            <a:off x="3814830" y="4429620"/>
            <a:ext cx="1199340" cy="742230"/>
          </a:xfrm>
          <a:prstGeom prst="cloud">
            <a:avLst/>
          </a:prstGeom>
          <a:solidFill>
            <a:schemeClr val="accent1"/>
          </a:solidFill>
          <a:ln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Non-SDN Domain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CustomShape 45"/>
          <p:cNvSpPr/>
          <p:nvPr/>
        </p:nvSpPr>
        <p:spPr>
          <a:xfrm>
            <a:off x="358560" y="3572370"/>
            <a:ext cx="913680" cy="39933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solidFill>
              <a:schemeClr val="accent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Cloud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Controller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Line 46"/>
          <p:cNvSpPr/>
          <p:nvPr/>
        </p:nvSpPr>
        <p:spPr>
          <a:xfrm>
            <a:off x="815670" y="3972240"/>
            <a:ext cx="270" cy="228690"/>
          </a:xfrm>
          <a:prstGeom prst="line">
            <a:avLst/>
          </a:prstGeom>
          <a:ln w="19080">
            <a:solidFill>
              <a:schemeClr val="tx1"/>
            </a:solidFill>
            <a:custDash>
              <a:ds d="300000" sp="1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CustomShape 47"/>
          <p:cNvSpPr/>
          <p:nvPr/>
        </p:nvSpPr>
        <p:spPr>
          <a:xfrm flipH="1">
            <a:off x="815130" y="3108780"/>
            <a:ext cx="517320" cy="4627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tx1"/>
            </a:solidFill>
            <a:custDash>
              <a:ds d="800000" sp="3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7" name="Line 48"/>
          <p:cNvSpPr/>
          <p:nvPr/>
        </p:nvSpPr>
        <p:spPr>
          <a:xfrm flipV="1">
            <a:off x="2985660" y="2029320"/>
            <a:ext cx="1620" cy="618300"/>
          </a:xfrm>
          <a:prstGeom prst="line">
            <a:avLst/>
          </a:prstGeom>
          <a:ln w="19080">
            <a:solidFill>
              <a:schemeClr val="tx1"/>
            </a:solidFill>
            <a:custDash>
              <a:ds d="800000" sp="300000"/>
              <a:ds d="100000" sp="3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8" name="CustomShape 49"/>
          <p:cNvSpPr/>
          <p:nvPr/>
        </p:nvSpPr>
        <p:spPr>
          <a:xfrm>
            <a:off x="4987710" y="2943810"/>
            <a:ext cx="913680" cy="39933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solidFill>
              <a:schemeClr val="accent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Cloud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Controller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9" name="Line 50"/>
          <p:cNvSpPr/>
          <p:nvPr/>
        </p:nvSpPr>
        <p:spPr>
          <a:xfrm>
            <a:off x="5444820" y="3343680"/>
            <a:ext cx="270" cy="114210"/>
          </a:xfrm>
          <a:prstGeom prst="line">
            <a:avLst/>
          </a:prstGeom>
          <a:ln w="19080">
            <a:solidFill>
              <a:schemeClr val="tx1"/>
            </a:solidFill>
            <a:custDash>
              <a:ds d="300000" sp="1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0" name="CustomShape 51"/>
          <p:cNvSpPr/>
          <p:nvPr/>
        </p:nvSpPr>
        <p:spPr>
          <a:xfrm>
            <a:off x="4713660" y="4055130"/>
            <a:ext cx="1691820" cy="602370"/>
          </a:xfrm>
          <a:custGeom>
            <a:avLst/>
            <a:gdLst/>
            <a:ahLst/>
            <a:cxnLst/>
            <a:rect l="l" t="t" r="r" b="b"/>
            <a:pathLst>
              <a:path w="1972236" h="989133">
                <a:moveTo>
                  <a:pt x="1972236" y="977152"/>
                </a:moveTo>
                <a:cubicBezTo>
                  <a:pt x="1379071" y="995829"/>
                  <a:pt x="785906" y="1014506"/>
                  <a:pt x="457200" y="851647"/>
                </a:cubicBezTo>
                <a:cubicBezTo>
                  <a:pt x="128494" y="688788"/>
                  <a:pt x="64247" y="344394"/>
                  <a:pt x="0" y="0"/>
                </a:cubicBezTo>
              </a:path>
            </a:pathLst>
          </a:custGeom>
          <a:noFill/>
          <a:ln w="57240">
            <a:solidFill>
              <a:schemeClr val="accent3">
                <a:lumMod val="75000"/>
              </a:schemeClr>
            </a:solidFill>
            <a:custDash>
              <a:ds d="3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1" name="CustomShape 52"/>
          <p:cNvSpPr/>
          <p:nvPr/>
        </p:nvSpPr>
        <p:spPr>
          <a:xfrm>
            <a:off x="2301750" y="4032450"/>
            <a:ext cx="1871640" cy="496800"/>
          </a:xfrm>
          <a:custGeom>
            <a:avLst/>
            <a:gdLst/>
            <a:ahLst/>
            <a:cxnLst/>
            <a:rect l="l" t="t" r="r" b="b"/>
            <a:pathLst>
              <a:path w="1839119" h="1109684">
                <a:moveTo>
                  <a:pt x="0" y="1084729"/>
                </a:moveTo>
                <a:cubicBezTo>
                  <a:pt x="617818" y="1116852"/>
                  <a:pt x="1235636" y="1148976"/>
                  <a:pt x="1541930" y="968188"/>
                </a:cubicBezTo>
                <a:cubicBezTo>
                  <a:pt x="1848224" y="787400"/>
                  <a:pt x="1842994" y="393700"/>
                  <a:pt x="1837765" y="0"/>
                </a:cubicBezTo>
              </a:path>
            </a:pathLst>
          </a:custGeom>
          <a:noFill/>
          <a:ln w="57240">
            <a:solidFill>
              <a:schemeClr val="accent3">
                <a:lumMod val="75000"/>
              </a:schemeClr>
            </a:solidFill>
            <a:custDash>
              <a:ds d="3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2" name="CustomShape 53"/>
          <p:cNvSpPr/>
          <p:nvPr/>
        </p:nvSpPr>
        <p:spPr>
          <a:xfrm>
            <a:off x="4936680" y="2678940"/>
            <a:ext cx="507330" cy="26379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tx1"/>
            </a:solidFill>
            <a:custDash>
              <a:ds d="800000" sp="3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3" name="CustomShape 54"/>
          <p:cNvSpPr/>
          <p:nvPr/>
        </p:nvSpPr>
        <p:spPr>
          <a:xfrm>
            <a:off x="7559460" y="4143960"/>
            <a:ext cx="799200" cy="1027890"/>
          </a:xfrm>
          <a:prstGeom prst="roundRect">
            <a:avLst>
              <a:gd name="adj" fmla="val 16667"/>
            </a:avLst>
          </a:prstGeom>
          <a:noFill/>
          <a:ln w="28440">
            <a:solidFill>
              <a:schemeClr val="accent3"/>
            </a:solidFill>
            <a:custDash>
              <a:ds d="100000" sp="100000"/>
              <a:ds d="100000" sp="100000"/>
            </a:custDash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84" name="CustomShape 55"/>
          <p:cNvSpPr/>
          <p:nvPr/>
        </p:nvSpPr>
        <p:spPr>
          <a:xfrm>
            <a:off x="7502220" y="3572370"/>
            <a:ext cx="913680" cy="39933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solidFill>
              <a:schemeClr val="accent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Cloud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Controller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5" name="Line 56"/>
          <p:cNvSpPr/>
          <p:nvPr/>
        </p:nvSpPr>
        <p:spPr>
          <a:xfrm>
            <a:off x="7959330" y="3972240"/>
            <a:ext cx="270" cy="171450"/>
          </a:xfrm>
          <a:prstGeom prst="line">
            <a:avLst/>
          </a:prstGeom>
          <a:ln w="19080">
            <a:solidFill>
              <a:schemeClr val="tx1"/>
            </a:solidFill>
            <a:custDash>
              <a:ds d="300000" sp="1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6" name="CustomShape 57"/>
          <p:cNvSpPr/>
          <p:nvPr/>
        </p:nvSpPr>
        <p:spPr>
          <a:xfrm>
            <a:off x="7560270" y="3218130"/>
            <a:ext cx="398520" cy="35343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80">
            <a:solidFill>
              <a:schemeClr val="tx1"/>
            </a:solidFill>
            <a:custDash>
              <a:ds d="800000" sp="3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7" name="CustomShape 58"/>
          <p:cNvSpPr/>
          <p:nvPr/>
        </p:nvSpPr>
        <p:spPr>
          <a:xfrm>
            <a:off x="6309900" y="4229010"/>
            <a:ext cx="1199340" cy="742230"/>
          </a:xfrm>
          <a:prstGeom prst="cloud">
            <a:avLst/>
          </a:prstGeom>
          <a:solidFill>
            <a:schemeClr val="accent2"/>
          </a:solidFill>
          <a:ln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SDN Domain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CustomShape 59"/>
          <p:cNvSpPr/>
          <p:nvPr/>
        </p:nvSpPr>
        <p:spPr>
          <a:xfrm>
            <a:off x="3814020" y="3438720"/>
            <a:ext cx="1199340" cy="742230"/>
          </a:xfrm>
          <a:prstGeom prst="cloud">
            <a:avLst/>
          </a:prstGeom>
          <a:solidFill>
            <a:schemeClr val="accent2"/>
          </a:solidFill>
          <a:ln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SDN Domain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9" name="CustomShape 60"/>
          <p:cNvSpPr/>
          <p:nvPr/>
        </p:nvSpPr>
        <p:spPr>
          <a:xfrm>
            <a:off x="1222560" y="4229010"/>
            <a:ext cx="1199340" cy="742230"/>
          </a:xfrm>
          <a:prstGeom prst="cloud">
            <a:avLst/>
          </a:prstGeom>
          <a:solidFill>
            <a:schemeClr val="accent2"/>
          </a:solidFill>
          <a:ln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SDN Domain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0" name="CustomShape 61"/>
          <p:cNvSpPr/>
          <p:nvPr/>
        </p:nvSpPr>
        <p:spPr>
          <a:xfrm>
            <a:off x="4085640" y="2279070"/>
            <a:ext cx="1701270" cy="399330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VIM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1" name="CustomShape 62"/>
          <p:cNvSpPr/>
          <p:nvPr/>
        </p:nvSpPr>
        <p:spPr>
          <a:xfrm>
            <a:off x="6589620" y="2818260"/>
            <a:ext cx="1940760" cy="399330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VIM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2" name="CustomShape 63"/>
          <p:cNvSpPr/>
          <p:nvPr/>
        </p:nvSpPr>
        <p:spPr>
          <a:xfrm>
            <a:off x="530010" y="2708640"/>
            <a:ext cx="1607040" cy="399330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VIM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Implemented on an “NFV-inspired” architecture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6192-5380-A24C-9929-A65820CA031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54754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86"/>
          <p:cNvSpPr/>
          <p:nvPr/>
        </p:nvSpPr>
        <p:spPr>
          <a:xfrm>
            <a:off x="839425" y="4278528"/>
            <a:ext cx="636794" cy="40005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VIM</a:t>
            </a:r>
          </a:p>
        </p:txBody>
      </p:sp>
      <p:cxnSp>
        <p:nvCxnSpPr>
          <p:cNvPr id="8" name="Connettore 1 7"/>
          <p:cNvCxnSpPr>
            <a:stCxn id="4" idx="0"/>
          </p:cNvCxnSpPr>
          <p:nvPr/>
        </p:nvCxnSpPr>
        <p:spPr>
          <a:xfrm flipV="1">
            <a:off x="1157823" y="2187537"/>
            <a:ext cx="31973" cy="2090991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76"/>
          <p:cNvSpPr/>
          <p:nvPr/>
        </p:nvSpPr>
        <p:spPr>
          <a:xfrm>
            <a:off x="457201" y="1706778"/>
            <a:ext cx="6617474" cy="480759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VNF Manager (VNFM) and NFV Orchestrator (NFVO)</a:t>
            </a:r>
          </a:p>
        </p:txBody>
      </p:sp>
      <p:sp>
        <p:nvSpPr>
          <p:cNvPr id="17" name="Fumetto 2 16"/>
          <p:cNvSpPr/>
          <p:nvPr/>
        </p:nvSpPr>
        <p:spPr>
          <a:xfrm>
            <a:off x="1892067" y="2792628"/>
            <a:ext cx="3086101" cy="1543050"/>
          </a:xfrm>
          <a:prstGeom prst="wedgeRoundRectCallout">
            <a:avLst>
              <a:gd name="adj1" fmla="val -73737"/>
              <a:gd name="adj2" fmla="val 1352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21" name="Group 7"/>
          <p:cNvGrpSpPr/>
          <p:nvPr/>
        </p:nvGrpSpPr>
        <p:grpSpPr>
          <a:xfrm>
            <a:off x="2083367" y="2893099"/>
            <a:ext cx="260577" cy="264572"/>
            <a:chOff x="2015198" y="3886200"/>
            <a:chExt cx="664502" cy="674687"/>
          </a:xfrm>
        </p:grpSpPr>
        <p:pic>
          <p:nvPicPr>
            <p:cNvPr id="54" name="Picture 11" descr="mycomputer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5198" y="3886200"/>
              <a:ext cx="580235" cy="57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12" descr="server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2432" y="4034439"/>
              <a:ext cx="527268" cy="52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3"/>
          <p:cNvGrpSpPr>
            <a:grpSpLocks/>
          </p:cNvGrpSpPr>
          <p:nvPr/>
        </p:nvGrpSpPr>
        <p:grpSpPr bwMode="auto">
          <a:xfrm>
            <a:off x="2499186" y="3339168"/>
            <a:ext cx="259591" cy="239048"/>
            <a:chOff x="3714750" y="1931765"/>
            <a:chExt cx="661988" cy="609101"/>
          </a:xfrm>
        </p:grpSpPr>
        <p:pic>
          <p:nvPicPr>
            <p:cNvPr id="52" name="Picture 27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750" y="2039938"/>
              <a:ext cx="661988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5067" y="1931765"/>
              <a:ext cx="609101" cy="609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3" name="Picture 4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953" y="2973021"/>
            <a:ext cx="209780" cy="191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02" descr="WA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353" y="2973019"/>
            <a:ext cx="282795" cy="193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02" descr="WA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64038" y="2957156"/>
            <a:ext cx="282795" cy="193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4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51"/>
          <a:stretch>
            <a:fillRect/>
          </a:stretch>
        </p:blipFill>
        <p:spPr bwMode="auto">
          <a:xfrm>
            <a:off x="4412761" y="2849778"/>
            <a:ext cx="279656" cy="4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29" name="Straight Arrow Connector 4"/>
          <p:cNvCxnSpPr/>
          <p:nvPr/>
        </p:nvCxnSpPr>
        <p:spPr>
          <a:xfrm>
            <a:off x="2343943" y="3059777"/>
            <a:ext cx="54903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Arc 6"/>
          <p:cNvSpPr/>
          <p:nvPr/>
        </p:nvSpPr>
        <p:spPr>
          <a:xfrm>
            <a:off x="2381244" y="3059777"/>
            <a:ext cx="280109" cy="592175"/>
          </a:xfrm>
          <a:prstGeom prst="arc">
            <a:avLst>
              <a:gd name="adj1" fmla="val 16200000"/>
              <a:gd name="adj2" fmla="val 4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 dirty="0"/>
          </a:p>
        </p:txBody>
      </p:sp>
      <p:cxnSp>
        <p:nvCxnSpPr>
          <p:cNvPr id="32" name="Straight Arrow Connector 30"/>
          <p:cNvCxnSpPr/>
          <p:nvPr/>
        </p:nvCxnSpPr>
        <p:spPr>
          <a:xfrm>
            <a:off x="3649733" y="3068736"/>
            <a:ext cx="224739" cy="1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7"/>
          <p:cNvCxnSpPr/>
          <p:nvPr/>
        </p:nvCxnSpPr>
        <p:spPr>
          <a:xfrm>
            <a:off x="4146833" y="3053759"/>
            <a:ext cx="26592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43"/>
          <p:cNvGrpSpPr/>
          <p:nvPr/>
        </p:nvGrpSpPr>
        <p:grpSpPr>
          <a:xfrm>
            <a:off x="2063517" y="3576826"/>
            <a:ext cx="260577" cy="264572"/>
            <a:chOff x="2015198" y="3886200"/>
            <a:chExt cx="664502" cy="674687"/>
          </a:xfrm>
        </p:grpSpPr>
        <p:pic>
          <p:nvPicPr>
            <p:cNvPr id="50" name="Picture 11" descr="mycomputer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5198" y="3886200"/>
              <a:ext cx="580235" cy="57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" name="Picture 12" descr="server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2432" y="4034439"/>
              <a:ext cx="527268" cy="52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7" name="Group 3"/>
          <p:cNvGrpSpPr>
            <a:grpSpLocks/>
          </p:cNvGrpSpPr>
          <p:nvPr/>
        </p:nvGrpSpPr>
        <p:grpSpPr bwMode="auto">
          <a:xfrm>
            <a:off x="2479337" y="4022894"/>
            <a:ext cx="259591" cy="239048"/>
            <a:chOff x="3714750" y="1931765"/>
            <a:chExt cx="661988" cy="609101"/>
          </a:xfrm>
        </p:grpSpPr>
        <p:pic>
          <p:nvPicPr>
            <p:cNvPr id="48" name="Picture 27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750" y="2039938"/>
              <a:ext cx="661988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5067" y="1931765"/>
              <a:ext cx="609101" cy="609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9" name="Picture 102" descr="WA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504" y="3656746"/>
            <a:ext cx="282795" cy="193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02" descr="WA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44189" y="3640882"/>
            <a:ext cx="282795" cy="193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51"/>
          <a:stretch>
            <a:fillRect/>
          </a:stretch>
        </p:blipFill>
        <p:spPr bwMode="auto">
          <a:xfrm>
            <a:off x="4392912" y="3533505"/>
            <a:ext cx="279656" cy="4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43" name="Straight Arrow Connector 59"/>
          <p:cNvCxnSpPr/>
          <p:nvPr/>
        </p:nvCxnSpPr>
        <p:spPr>
          <a:xfrm>
            <a:off x="2324094" y="3743504"/>
            <a:ext cx="54903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Arc 60"/>
          <p:cNvSpPr/>
          <p:nvPr/>
        </p:nvSpPr>
        <p:spPr>
          <a:xfrm flipH="1">
            <a:off x="2597545" y="3743503"/>
            <a:ext cx="280109" cy="592175"/>
          </a:xfrm>
          <a:prstGeom prst="arc">
            <a:avLst>
              <a:gd name="adj1" fmla="val 16200000"/>
              <a:gd name="adj2" fmla="val 4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 dirty="0"/>
          </a:p>
        </p:txBody>
      </p:sp>
      <p:cxnSp>
        <p:nvCxnSpPr>
          <p:cNvPr id="45" name="Straight Arrow Connector 61"/>
          <p:cNvCxnSpPr/>
          <p:nvPr/>
        </p:nvCxnSpPr>
        <p:spPr>
          <a:xfrm flipV="1">
            <a:off x="3164299" y="3752476"/>
            <a:ext cx="690323" cy="872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64"/>
          <p:cNvCxnSpPr/>
          <p:nvPr/>
        </p:nvCxnSpPr>
        <p:spPr>
          <a:xfrm>
            <a:off x="4126984" y="3737485"/>
            <a:ext cx="26592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30"/>
          <p:cNvCxnSpPr/>
          <p:nvPr/>
        </p:nvCxnSpPr>
        <p:spPr>
          <a:xfrm>
            <a:off x="3209527" y="3068722"/>
            <a:ext cx="224739" cy="1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79472" y="2749726"/>
            <a:ext cx="3603515" cy="1252776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79472" y="4173895"/>
            <a:ext cx="1703255" cy="1876283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79732" y="4178527"/>
            <a:ext cx="1703255" cy="1871651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Intent-based network service specification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6192-5380-A24C-9929-A65820CA031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817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76"/>
          <p:cNvSpPr/>
          <p:nvPr/>
        </p:nvSpPr>
        <p:spPr>
          <a:xfrm>
            <a:off x="1236050" y="1543051"/>
            <a:ext cx="6617474" cy="480759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VNF Manager (VNFM) and NFV Orchestrator (NFVO)</a:t>
            </a:r>
          </a:p>
        </p:txBody>
      </p:sp>
      <p:sp>
        <p:nvSpPr>
          <p:cNvPr id="4" name="Rounded Rectangle 86"/>
          <p:cNvSpPr/>
          <p:nvPr/>
        </p:nvSpPr>
        <p:spPr>
          <a:xfrm>
            <a:off x="1485392" y="2679601"/>
            <a:ext cx="636794" cy="40005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VIM</a:t>
            </a:r>
          </a:p>
        </p:txBody>
      </p:sp>
      <p:cxnSp>
        <p:nvCxnSpPr>
          <p:cNvPr id="5" name="Connettore 1 4"/>
          <p:cNvCxnSpPr/>
          <p:nvPr/>
        </p:nvCxnSpPr>
        <p:spPr>
          <a:xfrm flipV="1">
            <a:off x="1803789" y="2023810"/>
            <a:ext cx="0" cy="655791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78"/>
          <p:cNvCxnSpPr/>
          <p:nvPr/>
        </p:nvCxnSpPr>
        <p:spPr>
          <a:xfrm>
            <a:off x="1803789" y="3079651"/>
            <a:ext cx="0" cy="2063850"/>
          </a:xfrm>
          <a:prstGeom prst="straightConnector1">
            <a:avLst/>
          </a:prstGeom>
          <a:ln w="19050">
            <a:solidFill>
              <a:schemeClr val="tx1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umetto 2 7"/>
          <p:cNvSpPr/>
          <p:nvPr/>
        </p:nvSpPr>
        <p:spPr>
          <a:xfrm>
            <a:off x="2914651" y="2457451"/>
            <a:ext cx="4079536" cy="3886200"/>
          </a:xfrm>
          <a:prstGeom prst="wedgeRoundRectCallout">
            <a:avLst>
              <a:gd name="adj1" fmla="val -76387"/>
              <a:gd name="adj2" fmla="val 361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CustomShape 45"/>
          <p:cNvSpPr/>
          <p:nvPr/>
        </p:nvSpPr>
        <p:spPr>
          <a:xfrm>
            <a:off x="1346949" y="5173170"/>
            <a:ext cx="913680" cy="39933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solidFill>
              <a:schemeClr val="accent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67500" tIns="33750" rIns="67500" bIns="33750" anchor="ctr"/>
          <a:lstStyle/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Cloud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35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Controller</a:t>
            </a:r>
            <a:endParaRPr lang="en-US" sz="135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922" y="2801567"/>
            <a:ext cx="3378990" cy="2889926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322" y="2953967"/>
            <a:ext cx="3378990" cy="2889926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722" y="3106367"/>
            <a:ext cx="3378990" cy="2889926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Domain-specific NBI – Cloud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6192-5380-A24C-9929-A65820CA031C}" type="slidenum">
              <a:rPr lang="en-US" smtClean="0"/>
              <a:t>15</a:t>
            </a:fld>
            <a:endParaRPr lang="en-US" dirty="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1651" y="5756077"/>
            <a:ext cx="1244275" cy="60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33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25"/>
          <p:cNvSpPr/>
          <p:nvPr/>
        </p:nvSpPr>
        <p:spPr>
          <a:xfrm>
            <a:off x="1257503" y="5143502"/>
            <a:ext cx="1092573" cy="400050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50" dirty="0"/>
              <a:t>SDN Controller</a:t>
            </a:r>
            <a:endParaRPr lang="en-US" sz="1350" dirty="0"/>
          </a:p>
        </p:txBody>
      </p:sp>
      <p:sp>
        <p:nvSpPr>
          <p:cNvPr id="3" name="Rounded Rectangle 76"/>
          <p:cNvSpPr/>
          <p:nvPr/>
        </p:nvSpPr>
        <p:spPr>
          <a:xfrm>
            <a:off x="1236050" y="1543052"/>
            <a:ext cx="6617474" cy="480759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VNF Manager (VNFM) and NFV Orchestrator (NFVO)</a:t>
            </a:r>
          </a:p>
        </p:txBody>
      </p:sp>
      <p:sp>
        <p:nvSpPr>
          <p:cNvPr id="4" name="Rounded Rectangle 86"/>
          <p:cNvSpPr/>
          <p:nvPr/>
        </p:nvSpPr>
        <p:spPr>
          <a:xfrm>
            <a:off x="1485392" y="2679602"/>
            <a:ext cx="636794" cy="40005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50" dirty="0">
                <a:solidFill>
                  <a:schemeClr val="tx1"/>
                </a:solidFill>
              </a:rPr>
              <a:t>VIM</a:t>
            </a:r>
            <a:endParaRPr lang="en-US" sz="1350" dirty="0">
              <a:solidFill>
                <a:schemeClr val="tx1"/>
              </a:solidFill>
            </a:endParaRPr>
          </a:p>
        </p:txBody>
      </p:sp>
      <p:cxnSp>
        <p:nvCxnSpPr>
          <p:cNvPr id="5" name="Connettore 1 4"/>
          <p:cNvCxnSpPr/>
          <p:nvPr/>
        </p:nvCxnSpPr>
        <p:spPr>
          <a:xfrm flipV="1">
            <a:off x="1803789" y="2023811"/>
            <a:ext cx="0" cy="655791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78"/>
          <p:cNvCxnSpPr>
            <a:endCxn id="2" idx="0"/>
          </p:cNvCxnSpPr>
          <p:nvPr/>
        </p:nvCxnSpPr>
        <p:spPr>
          <a:xfrm>
            <a:off x="1803789" y="3079652"/>
            <a:ext cx="0" cy="2063850"/>
          </a:xfrm>
          <a:prstGeom prst="straightConnector1">
            <a:avLst/>
          </a:prstGeom>
          <a:ln w="19050">
            <a:solidFill>
              <a:schemeClr val="tx1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umetto 2 7"/>
          <p:cNvSpPr/>
          <p:nvPr/>
        </p:nvSpPr>
        <p:spPr>
          <a:xfrm>
            <a:off x="2914651" y="2457452"/>
            <a:ext cx="2571749" cy="3886200"/>
          </a:xfrm>
          <a:prstGeom prst="wedgeRoundRectCallout">
            <a:avLst>
              <a:gd name="adj1" fmla="val -92207"/>
              <a:gd name="adj2" fmla="val 461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grpSp>
        <p:nvGrpSpPr>
          <p:cNvPr id="36" name="Group 35"/>
          <p:cNvGrpSpPr/>
          <p:nvPr/>
        </p:nvGrpSpPr>
        <p:grpSpPr>
          <a:xfrm>
            <a:off x="3178404" y="2571752"/>
            <a:ext cx="2079396" cy="3635831"/>
            <a:chOff x="4237872" y="1676400"/>
            <a:chExt cx="2725656" cy="476581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7872" y="1676400"/>
              <a:ext cx="1984460" cy="3851418"/>
            </a:xfrm>
            <a:prstGeom prst="rect">
              <a:avLst/>
            </a:prstGeom>
            <a:ln w="12700">
              <a:solidFill>
                <a:schemeClr val="tx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1471" y="1911357"/>
              <a:ext cx="1984460" cy="3851418"/>
            </a:xfrm>
            <a:prstGeom prst="rect">
              <a:avLst/>
            </a:prstGeom>
            <a:ln w="12700">
              <a:solidFill>
                <a:schemeClr val="tx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7336" y="2133600"/>
              <a:ext cx="1984460" cy="3851418"/>
            </a:xfrm>
            <a:prstGeom prst="rect">
              <a:avLst/>
            </a:prstGeom>
            <a:ln w="12700">
              <a:solidFill>
                <a:schemeClr val="tx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3202" y="2362200"/>
              <a:ext cx="1984460" cy="3851418"/>
            </a:xfrm>
            <a:prstGeom prst="rect">
              <a:avLst/>
            </a:prstGeom>
            <a:ln w="12700">
              <a:solidFill>
                <a:schemeClr val="tx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9068" y="2590800"/>
              <a:ext cx="1984460" cy="3851418"/>
            </a:xfrm>
            <a:prstGeom prst="rect">
              <a:avLst/>
            </a:prstGeom>
            <a:ln w="12700">
              <a:solidFill>
                <a:schemeClr val="tx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Domain-specific NBI – Network</a:t>
            </a:r>
            <a:endParaRPr lang="en-US" sz="4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6192-5380-A24C-9929-A65820CA031C}" type="slidenum">
              <a:rPr lang="it-IT" smtClean="0"/>
              <a:t>16</a:t>
            </a:fld>
            <a:endParaRPr lang="it-IT"/>
          </a:p>
        </p:txBody>
      </p:sp>
      <p:pic>
        <p:nvPicPr>
          <p:cNvPr id="17" name="Immagin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6050" y="5664647"/>
            <a:ext cx="1110660" cy="737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624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Implemented following </a:t>
            </a:r>
            <a:br>
              <a:rPr lang="en-US" sz="3600" dirty="0">
                <a:solidFill>
                  <a:prstClr val="black"/>
                </a:solidFill>
              </a:rPr>
            </a:br>
            <a:r>
              <a:rPr lang="en-US" sz="3600" dirty="0">
                <a:solidFill>
                  <a:prstClr val="black"/>
                </a:solidFill>
              </a:rPr>
              <a:t>ONF mapping approach</a:t>
            </a:r>
            <a:endParaRPr lang="en-US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34073"/>
            <a:ext cx="8387976" cy="805329"/>
          </a:xfrm>
        </p:spPr>
        <p:txBody>
          <a:bodyPr>
            <a:noAutofit/>
          </a:bodyPr>
          <a:lstStyle/>
          <a:p>
            <a:r>
              <a:rPr lang="en-US" sz="2000" b="1" i="1" dirty="0"/>
              <a:t>Key-value stores</a:t>
            </a:r>
            <a:r>
              <a:rPr lang="en-US" sz="2000" dirty="0"/>
              <a:t>, used by providers to translate from the (“simple and intuitive”) consumer intent to the detailed, specific provider terms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57200" y="6110935"/>
            <a:ext cx="6632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ONF,</a:t>
            </a:r>
            <a:r>
              <a:rPr lang="en-US" sz="1200" i="1"/>
              <a:t> Intent NBI – Definition and Principles</a:t>
            </a:r>
            <a:r>
              <a:rPr lang="en-US" sz="1200"/>
              <a:t>, ONF TR-523 , Oct. 2016</a:t>
            </a:r>
          </a:p>
        </p:txBody>
      </p:sp>
      <p:pic>
        <p:nvPicPr>
          <p:cNvPr id="5" name="Immagine 4" descr="ONF-intent-mapping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037" y="2405529"/>
            <a:ext cx="4401774" cy="364564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117F9A-EE66-4623-8E14-CD7251E26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35521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/>
              <a:t>Performance of </a:t>
            </a:r>
            <a:r>
              <a:rPr lang="it-IT" sz="3600" dirty="0" err="1"/>
              <a:t>intent-based</a:t>
            </a:r>
            <a:r>
              <a:rPr lang="it-IT" sz="3600" dirty="0"/>
              <a:t> NBI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70" y="1565189"/>
            <a:ext cx="3903037" cy="29326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763" y="1565189"/>
            <a:ext cx="3903037" cy="293266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6192-5380-A24C-9929-A65820CA031C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523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Heterogeneous OpenFlow/IoT </a:t>
            </a:r>
            <a:br>
              <a:rPr lang="en-US" sz="3600" dirty="0"/>
            </a:br>
            <a:r>
              <a:rPr lang="en-US" sz="3600" dirty="0"/>
              <a:t>SDN Domains</a:t>
            </a:r>
          </a:p>
        </p:txBody>
      </p:sp>
      <p:pic>
        <p:nvPicPr>
          <p:cNvPr id="9" name="Immagine 8" descr="casestudy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96" y="1499721"/>
            <a:ext cx="6954670" cy="403385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6192-5380-A24C-9929-A65820CA031C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5311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Network services in the NFV era: </a:t>
            </a:r>
            <a:br>
              <a:rPr lang="en-US" sz="3600" dirty="0"/>
            </a:br>
            <a:r>
              <a:rPr lang="en-US" sz="3600" dirty="0"/>
              <a:t>Service Function Chaining (SFC)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940180" cy="4525963"/>
          </a:xfrm>
        </p:spPr>
        <p:txBody>
          <a:bodyPr>
            <a:noAutofit/>
          </a:bodyPr>
          <a:lstStyle/>
          <a:p>
            <a:r>
              <a:rPr lang="en-US" sz="2400" dirty="0"/>
              <a:t>End-to-end network service deployed on heterogeneous and distributed software-defined infrastructures</a:t>
            </a:r>
          </a:p>
          <a:p>
            <a:r>
              <a:rPr lang="en-US" sz="2400" dirty="0"/>
              <a:t>Service composition as a “chain” of software-based virtual network functions (VNFs) over a unified programmable environment</a:t>
            </a:r>
          </a:p>
          <a:p>
            <a:r>
              <a:rPr lang="en-US" sz="2400" dirty="0"/>
              <a:t>New challenges:</a:t>
            </a:r>
          </a:p>
          <a:p>
            <a:pPr lvl="1"/>
            <a:r>
              <a:rPr lang="en-US" sz="2000" dirty="0"/>
              <a:t>slicing / multi-tenancy</a:t>
            </a:r>
          </a:p>
          <a:p>
            <a:pPr lvl="1"/>
            <a:r>
              <a:rPr lang="en-US" sz="2000" dirty="0"/>
              <a:t>resource control/management across multiple domains</a:t>
            </a:r>
          </a:p>
          <a:p>
            <a:pPr lvl="1"/>
            <a:r>
              <a:rPr lang="en-US" sz="2000" dirty="0"/>
              <a:t>adaptive usage of multi-technology resources</a:t>
            </a:r>
          </a:p>
          <a:p>
            <a:pPr lvl="1"/>
            <a:r>
              <a:rPr lang="en-US" sz="2000" dirty="0"/>
              <a:t>fulfillment of end-to-end service performance requirements (e.g., latency)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6192-5380-A24C-9929-A65820CA031C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87771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Multi-slice experiment on Fed4Fire+</a:t>
            </a:r>
            <a:endParaRPr lang="en-US" sz="3600" baseline="30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153" y="1417637"/>
            <a:ext cx="4766561" cy="515777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6192-5380-A24C-9929-A65820CA031C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31152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123756" y="1511281"/>
            <a:ext cx="7235777" cy="4902583"/>
            <a:chOff x="209176" y="239060"/>
            <a:chExt cx="8726886" cy="5912880"/>
          </a:xfrm>
        </p:grpSpPr>
        <p:sp>
          <p:nvSpPr>
            <p:cNvPr id="33" name="Rettangolo arrotondato 32"/>
            <p:cNvSpPr/>
            <p:nvPr/>
          </p:nvSpPr>
          <p:spPr>
            <a:xfrm>
              <a:off x="2973055" y="241433"/>
              <a:ext cx="2547471" cy="12452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600" b="1" dirty="0">
                <a:solidFill>
                  <a:schemeClr val="tx1"/>
                </a:solidFill>
              </a:endParaRPr>
            </a:p>
            <a:p>
              <a:pPr algn="ctr"/>
              <a:endParaRPr lang="it-IT" sz="1600" b="1" dirty="0">
                <a:solidFill>
                  <a:schemeClr val="tx1"/>
                </a:solidFill>
              </a:endParaRPr>
            </a:p>
            <a:p>
              <a:pPr algn="ctr"/>
              <a:r>
                <a:rPr lang="it-IT" sz="1600" b="1" dirty="0">
                  <a:solidFill>
                    <a:schemeClr val="bg1"/>
                  </a:solidFill>
                </a:rPr>
                <a:t>DC-1</a:t>
              </a:r>
            </a:p>
          </p:txBody>
        </p:sp>
        <p:sp>
          <p:nvSpPr>
            <p:cNvPr id="32" name="Rettangolo arrotondato 31"/>
            <p:cNvSpPr/>
            <p:nvPr/>
          </p:nvSpPr>
          <p:spPr>
            <a:xfrm>
              <a:off x="209176" y="239060"/>
              <a:ext cx="2547471" cy="124758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600" b="1" dirty="0">
                <a:solidFill>
                  <a:schemeClr val="tx1"/>
                </a:solidFill>
              </a:endParaRPr>
            </a:p>
            <a:p>
              <a:pPr algn="ctr"/>
              <a:endParaRPr lang="it-IT" sz="1600" b="1" dirty="0">
                <a:solidFill>
                  <a:schemeClr val="tx1"/>
                </a:solidFill>
              </a:endParaRPr>
            </a:p>
            <a:p>
              <a:pPr algn="ctr"/>
              <a:r>
                <a:rPr lang="it-IT" sz="1600" b="1" dirty="0">
                  <a:solidFill>
                    <a:schemeClr val="bg1"/>
                  </a:solidFill>
                </a:rPr>
                <a:t>DC-2</a:t>
              </a:r>
            </a:p>
          </p:txBody>
        </p:sp>
        <p:pic>
          <p:nvPicPr>
            <p:cNvPr id="3" name="Immagine 2" descr="Screen Shot 2017-09-20 at 20.02.35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7912" y="353225"/>
              <a:ext cx="3128150" cy="2383118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4" name="Immagine 3" descr="Screen Shot 2017-09-20 at 20.03.2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410" y="3768822"/>
              <a:ext cx="3164307" cy="2383118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5" name="Immagine 4" descr="Screen Shot 2017-09-20 at 20.04.2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9247" y="1837764"/>
              <a:ext cx="3448985" cy="2383118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Freccia bidirezionale verticale 7"/>
            <p:cNvSpPr/>
            <p:nvPr/>
          </p:nvSpPr>
          <p:spPr>
            <a:xfrm rot="663127">
              <a:off x="3310718" y="4000730"/>
              <a:ext cx="164355" cy="982443"/>
            </a:xfrm>
            <a:prstGeom prst="upDownArrow">
              <a:avLst>
                <a:gd name="adj1" fmla="val 42451"/>
                <a:gd name="adj2" fmla="val 50000"/>
              </a:avLst>
            </a:prstGeom>
            <a:solidFill>
              <a:srgbClr val="00009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/>
            </a:p>
          </p:txBody>
        </p:sp>
        <p:sp>
          <p:nvSpPr>
            <p:cNvPr id="9" name="Freccia bidirezionale verticale 8"/>
            <p:cNvSpPr/>
            <p:nvPr/>
          </p:nvSpPr>
          <p:spPr>
            <a:xfrm>
              <a:off x="6134204" y="1543863"/>
              <a:ext cx="164355" cy="1315679"/>
            </a:xfrm>
            <a:prstGeom prst="upDownArrow">
              <a:avLst>
                <a:gd name="adj1" fmla="val 42451"/>
                <a:gd name="adj2" fmla="val 50000"/>
              </a:avLst>
            </a:prstGeom>
            <a:solidFill>
              <a:srgbClr val="00009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/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6807526" y="2128667"/>
              <a:ext cx="590055" cy="3340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/>
                <a:t>DC-1</a:t>
              </a: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2402867" y="5508362"/>
              <a:ext cx="590055" cy="3340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/>
                <a:t>DC-2</a:t>
              </a:r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3267145" y="1911736"/>
              <a:ext cx="985386" cy="3340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/>
                <a:t>SDN WAN</a:t>
              </a:r>
            </a:p>
          </p:txBody>
        </p:sp>
        <p:pic>
          <p:nvPicPr>
            <p:cNvPr id="13" name="Immagin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58044" y="534471"/>
              <a:ext cx="571872" cy="275887"/>
            </a:xfrm>
            <a:prstGeom prst="rect">
              <a:avLst/>
            </a:prstGeom>
          </p:spPr>
        </p:pic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09316" y="2378781"/>
              <a:ext cx="587331" cy="389774"/>
            </a:xfrm>
            <a:prstGeom prst="rect">
              <a:avLst/>
            </a:prstGeom>
          </p:spPr>
        </p:pic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1045" y="5763079"/>
              <a:ext cx="561367" cy="372543"/>
            </a:xfrm>
            <a:prstGeom prst="rect">
              <a:avLst/>
            </a:prstGeom>
          </p:spPr>
        </p:pic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12092" y="2311728"/>
              <a:ext cx="561367" cy="372543"/>
            </a:xfrm>
            <a:prstGeom prst="rect">
              <a:avLst/>
            </a:prstGeom>
          </p:spPr>
        </p:pic>
        <p:pic>
          <p:nvPicPr>
            <p:cNvPr id="16" name="Immagin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18503" y="3944995"/>
              <a:ext cx="571872" cy="275887"/>
            </a:xfrm>
            <a:prstGeom prst="rect">
              <a:avLst/>
            </a:prstGeom>
          </p:spPr>
        </p:pic>
        <p:sp>
          <p:nvSpPr>
            <p:cNvPr id="18" name="Rettangolo arrotondato 17"/>
            <p:cNvSpPr/>
            <p:nvPr/>
          </p:nvSpPr>
          <p:spPr>
            <a:xfrm>
              <a:off x="8348383" y="949289"/>
              <a:ext cx="425076" cy="23158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500" dirty="0"/>
                <a:t>SRC</a:t>
              </a:r>
              <a:endParaRPr lang="it-IT" sz="200" dirty="0"/>
            </a:p>
          </p:txBody>
        </p:sp>
        <p:sp>
          <p:nvSpPr>
            <p:cNvPr id="19" name="Rettangolo arrotondato 18"/>
            <p:cNvSpPr/>
            <p:nvPr/>
          </p:nvSpPr>
          <p:spPr>
            <a:xfrm>
              <a:off x="1337238" y="4750757"/>
              <a:ext cx="425076" cy="23158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500" dirty="0"/>
                <a:t>DST</a:t>
              </a:r>
              <a:endParaRPr lang="it-IT" sz="200" dirty="0"/>
            </a:p>
          </p:txBody>
        </p:sp>
        <p:sp>
          <p:nvSpPr>
            <p:cNvPr id="24" name="Figura a mano libera 23"/>
            <p:cNvSpPr/>
            <p:nvPr/>
          </p:nvSpPr>
          <p:spPr>
            <a:xfrm>
              <a:off x="789788" y="824151"/>
              <a:ext cx="7749094" cy="5049001"/>
            </a:xfrm>
            <a:custGeom>
              <a:avLst/>
              <a:gdLst>
                <a:gd name="connsiteX0" fmla="*/ 7749094 w 7749094"/>
                <a:gd name="connsiteY0" fmla="*/ 386084 h 5049001"/>
                <a:gd name="connsiteX1" fmla="*/ 7263506 w 7749094"/>
                <a:gd name="connsiteY1" fmla="*/ 1678496 h 5049001"/>
                <a:gd name="connsiteX2" fmla="*/ 7181330 w 7749094"/>
                <a:gd name="connsiteY2" fmla="*/ 655025 h 5049001"/>
                <a:gd name="connsiteX3" fmla="*/ 7016977 w 7749094"/>
                <a:gd name="connsiteY3" fmla="*/ 909025 h 5049001"/>
                <a:gd name="connsiteX4" fmla="*/ 7114094 w 7749094"/>
                <a:gd name="connsiteY4" fmla="*/ 1641143 h 5049001"/>
                <a:gd name="connsiteX5" fmla="*/ 6934800 w 7749094"/>
                <a:gd name="connsiteY5" fmla="*/ 1521614 h 5049001"/>
                <a:gd name="connsiteX6" fmla="*/ 6449212 w 7749094"/>
                <a:gd name="connsiteY6" fmla="*/ 124614 h 5049001"/>
                <a:gd name="connsiteX7" fmla="*/ 5776859 w 7749094"/>
                <a:gd name="connsiteY7" fmla="*/ 124614 h 5049001"/>
                <a:gd name="connsiteX8" fmla="*/ 5358506 w 7749094"/>
                <a:gd name="connsiteY8" fmla="*/ 625143 h 5049001"/>
                <a:gd name="connsiteX9" fmla="*/ 5328624 w 7749094"/>
                <a:gd name="connsiteY9" fmla="*/ 2052025 h 5049001"/>
                <a:gd name="connsiteX10" fmla="*/ 2833447 w 7749094"/>
                <a:gd name="connsiteY10" fmla="*/ 3120320 h 5049001"/>
                <a:gd name="connsiteX11" fmla="*/ 2415094 w 7749094"/>
                <a:gd name="connsiteY11" fmla="*/ 4121378 h 5049001"/>
                <a:gd name="connsiteX12" fmla="*/ 2004212 w 7749094"/>
                <a:gd name="connsiteY12" fmla="*/ 3717967 h 5049001"/>
                <a:gd name="connsiteX13" fmla="*/ 1451388 w 7749094"/>
                <a:gd name="connsiteY13" fmla="*/ 3590967 h 5049001"/>
                <a:gd name="connsiteX14" fmla="*/ 801447 w 7749094"/>
                <a:gd name="connsiteY14" fmla="*/ 5047731 h 5049001"/>
                <a:gd name="connsiteX15" fmla="*/ 31977 w 7749094"/>
                <a:gd name="connsiteY15" fmla="*/ 3844967 h 5049001"/>
                <a:gd name="connsiteX16" fmla="*/ 203800 w 7749094"/>
                <a:gd name="connsiteY16" fmla="*/ 3747849 h 5049001"/>
                <a:gd name="connsiteX17" fmla="*/ 734212 w 7749094"/>
                <a:gd name="connsiteY17" fmla="*/ 4928202 h 5049001"/>
                <a:gd name="connsiteX18" fmla="*/ 823859 w 7749094"/>
                <a:gd name="connsiteY18" fmla="*/ 4158731 h 5049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749094" h="5049001">
                  <a:moveTo>
                    <a:pt x="7749094" y="386084"/>
                  </a:moveTo>
                  <a:cubicBezTo>
                    <a:pt x="7553613" y="1009878"/>
                    <a:pt x="7358133" y="1633673"/>
                    <a:pt x="7263506" y="1678496"/>
                  </a:cubicBezTo>
                  <a:cubicBezTo>
                    <a:pt x="7168879" y="1723319"/>
                    <a:pt x="7222418" y="783270"/>
                    <a:pt x="7181330" y="655025"/>
                  </a:cubicBezTo>
                  <a:cubicBezTo>
                    <a:pt x="7140242" y="526780"/>
                    <a:pt x="7028183" y="744672"/>
                    <a:pt x="7016977" y="909025"/>
                  </a:cubicBezTo>
                  <a:cubicBezTo>
                    <a:pt x="7005771" y="1073378"/>
                    <a:pt x="7127790" y="1539045"/>
                    <a:pt x="7114094" y="1641143"/>
                  </a:cubicBezTo>
                  <a:cubicBezTo>
                    <a:pt x="7100398" y="1743241"/>
                    <a:pt x="7045614" y="1774369"/>
                    <a:pt x="6934800" y="1521614"/>
                  </a:cubicBezTo>
                  <a:cubicBezTo>
                    <a:pt x="6823986" y="1268859"/>
                    <a:pt x="6642202" y="357447"/>
                    <a:pt x="6449212" y="124614"/>
                  </a:cubicBezTo>
                  <a:cubicBezTo>
                    <a:pt x="6256222" y="-108219"/>
                    <a:pt x="5958643" y="41193"/>
                    <a:pt x="5776859" y="124614"/>
                  </a:cubicBezTo>
                  <a:cubicBezTo>
                    <a:pt x="5595075" y="208035"/>
                    <a:pt x="5433212" y="303908"/>
                    <a:pt x="5358506" y="625143"/>
                  </a:cubicBezTo>
                  <a:cubicBezTo>
                    <a:pt x="5283800" y="946378"/>
                    <a:pt x="5749467" y="1636162"/>
                    <a:pt x="5328624" y="2052025"/>
                  </a:cubicBezTo>
                  <a:cubicBezTo>
                    <a:pt x="4907781" y="2467888"/>
                    <a:pt x="3319035" y="2775428"/>
                    <a:pt x="2833447" y="3120320"/>
                  </a:cubicBezTo>
                  <a:cubicBezTo>
                    <a:pt x="2347859" y="3465212"/>
                    <a:pt x="2553300" y="4021770"/>
                    <a:pt x="2415094" y="4121378"/>
                  </a:cubicBezTo>
                  <a:cubicBezTo>
                    <a:pt x="2276888" y="4220986"/>
                    <a:pt x="2164830" y="3806369"/>
                    <a:pt x="2004212" y="3717967"/>
                  </a:cubicBezTo>
                  <a:cubicBezTo>
                    <a:pt x="1843594" y="3629565"/>
                    <a:pt x="1651849" y="3369340"/>
                    <a:pt x="1451388" y="3590967"/>
                  </a:cubicBezTo>
                  <a:cubicBezTo>
                    <a:pt x="1250927" y="3812594"/>
                    <a:pt x="1038015" y="5005398"/>
                    <a:pt x="801447" y="5047731"/>
                  </a:cubicBezTo>
                  <a:cubicBezTo>
                    <a:pt x="564878" y="5090064"/>
                    <a:pt x="131585" y="4061614"/>
                    <a:pt x="31977" y="3844967"/>
                  </a:cubicBezTo>
                  <a:cubicBezTo>
                    <a:pt x="-67631" y="3628320"/>
                    <a:pt x="86761" y="3567310"/>
                    <a:pt x="203800" y="3747849"/>
                  </a:cubicBezTo>
                  <a:cubicBezTo>
                    <a:pt x="320839" y="3928388"/>
                    <a:pt x="630869" y="4859722"/>
                    <a:pt x="734212" y="4928202"/>
                  </a:cubicBezTo>
                  <a:cubicBezTo>
                    <a:pt x="837555" y="4996682"/>
                    <a:pt x="823859" y="4158731"/>
                    <a:pt x="823859" y="4158731"/>
                  </a:cubicBezTo>
                </a:path>
              </a:pathLst>
            </a:custGeom>
            <a:ln>
              <a:solidFill>
                <a:srgbClr val="FF0000"/>
              </a:solidFill>
              <a:prstDash val="dash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sz="1200"/>
            </a:p>
          </p:txBody>
        </p:sp>
        <p:sp>
          <p:nvSpPr>
            <p:cNvPr id="6" name="Rettangolo arrotondato 5"/>
            <p:cNvSpPr/>
            <p:nvPr/>
          </p:nvSpPr>
          <p:spPr>
            <a:xfrm>
              <a:off x="7704840" y="1354550"/>
              <a:ext cx="425076" cy="23158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500" dirty="0"/>
                <a:t>VNF1</a:t>
              </a:r>
              <a:endParaRPr lang="it-IT" sz="200" dirty="0"/>
            </a:p>
          </p:txBody>
        </p:sp>
        <p:sp>
          <p:nvSpPr>
            <p:cNvPr id="17" name="Rettangolo arrotondato 16"/>
            <p:cNvSpPr/>
            <p:nvPr/>
          </p:nvSpPr>
          <p:spPr>
            <a:xfrm>
              <a:off x="595828" y="4368186"/>
              <a:ext cx="425076" cy="23158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500" dirty="0"/>
                <a:t>VNF2</a:t>
              </a:r>
              <a:endParaRPr lang="it-IT" sz="200" dirty="0"/>
            </a:p>
          </p:txBody>
        </p:sp>
        <p:sp>
          <p:nvSpPr>
            <p:cNvPr id="25" name="Rettangolo arrotondato 24"/>
            <p:cNvSpPr/>
            <p:nvPr/>
          </p:nvSpPr>
          <p:spPr>
            <a:xfrm>
              <a:off x="369852" y="534471"/>
              <a:ext cx="722386" cy="393567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/>
                <a:t>DST</a:t>
              </a:r>
              <a:endParaRPr lang="it-IT" sz="200" dirty="0"/>
            </a:p>
          </p:txBody>
        </p:sp>
        <p:sp>
          <p:nvSpPr>
            <p:cNvPr id="26" name="Rettangolo arrotondato 25"/>
            <p:cNvSpPr/>
            <p:nvPr/>
          </p:nvSpPr>
          <p:spPr>
            <a:xfrm>
              <a:off x="4656464" y="534472"/>
              <a:ext cx="722384" cy="39356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/>
                <a:t>SRC</a:t>
              </a:r>
            </a:p>
          </p:txBody>
        </p:sp>
        <p:sp>
          <p:nvSpPr>
            <p:cNvPr id="27" name="Rettangolo arrotondato 26"/>
            <p:cNvSpPr/>
            <p:nvPr/>
          </p:nvSpPr>
          <p:spPr>
            <a:xfrm>
              <a:off x="1750463" y="534472"/>
              <a:ext cx="722384" cy="39356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/>
                <a:t>VNF2</a:t>
              </a:r>
              <a:endParaRPr lang="it-IT" sz="200" dirty="0"/>
            </a:p>
          </p:txBody>
        </p:sp>
        <p:sp>
          <p:nvSpPr>
            <p:cNvPr id="28" name="Rettangolo arrotondato 27"/>
            <p:cNvSpPr/>
            <p:nvPr/>
          </p:nvSpPr>
          <p:spPr>
            <a:xfrm>
              <a:off x="3167996" y="534472"/>
              <a:ext cx="722384" cy="39356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/>
                <a:t>VNF1</a:t>
              </a:r>
            </a:p>
          </p:txBody>
        </p:sp>
        <p:cxnSp>
          <p:nvCxnSpPr>
            <p:cNvPr id="29" name="Connettore 2 28"/>
            <p:cNvCxnSpPr>
              <a:stCxn id="25" idx="3"/>
              <a:endCxn id="27" idx="1"/>
            </p:cNvCxnSpPr>
            <p:nvPr/>
          </p:nvCxnSpPr>
          <p:spPr>
            <a:xfrm>
              <a:off x="1092238" y="731255"/>
              <a:ext cx="6582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2 29"/>
            <p:cNvCxnSpPr>
              <a:stCxn id="27" idx="3"/>
              <a:endCxn id="28" idx="1"/>
            </p:cNvCxnSpPr>
            <p:nvPr/>
          </p:nvCxnSpPr>
          <p:spPr>
            <a:xfrm>
              <a:off x="2472847" y="731255"/>
              <a:ext cx="69514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2 30"/>
            <p:cNvCxnSpPr>
              <a:stCxn id="28" idx="3"/>
              <a:endCxn id="26" idx="1"/>
            </p:cNvCxnSpPr>
            <p:nvPr/>
          </p:nvCxnSpPr>
          <p:spPr>
            <a:xfrm>
              <a:off x="3890380" y="731255"/>
              <a:ext cx="76608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Multi-slice experiment on Fed4Fire+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6192-5380-A24C-9929-A65820CA031C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69309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86"/>
          <p:cNvSpPr/>
          <p:nvPr/>
        </p:nvSpPr>
        <p:spPr>
          <a:xfrm>
            <a:off x="839425" y="4278528"/>
            <a:ext cx="636794" cy="40005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VIM</a:t>
            </a:r>
          </a:p>
        </p:txBody>
      </p:sp>
      <p:cxnSp>
        <p:nvCxnSpPr>
          <p:cNvPr id="8" name="Connettore 1 7"/>
          <p:cNvCxnSpPr>
            <a:stCxn id="4" idx="0"/>
          </p:cNvCxnSpPr>
          <p:nvPr/>
        </p:nvCxnSpPr>
        <p:spPr>
          <a:xfrm flipV="1">
            <a:off x="1157823" y="2187537"/>
            <a:ext cx="31973" cy="2090991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76"/>
          <p:cNvSpPr/>
          <p:nvPr/>
        </p:nvSpPr>
        <p:spPr>
          <a:xfrm>
            <a:off x="457201" y="1706778"/>
            <a:ext cx="6617474" cy="480759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VNF Manager (VNFM) and NFV Orchestrator (NFVO)</a:t>
            </a:r>
          </a:p>
        </p:txBody>
      </p:sp>
      <p:sp>
        <p:nvSpPr>
          <p:cNvPr id="17" name="Fumetto 2 16"/>
          <p:cNvSpPr/>
          <p:nvPr/>
        </p:nvSpPr>
        <p:spPr>
          <a:xfrm>
            <a:off x="1892067" y="2792628"/>
            <a:ext cx="3086101" cy="1543050"/>
          </a:xfrm>
          <a:prstGeom prst="wedgeRoundRectCallout">
            <a:avLst>
              <a:gd name="adj1" fmla="val -73737"/>
              <a:gd name="adj2" fmla="val 1352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21" name="Group 7"/>
          <p:cNvGrpSpPr/>
          <p:nvPr/>
        </p:nvGrpSpPr>
        <p:grpSpPr>
          <a:xfrm>
            <a:off x="2083367" y="2893099"/>
            <a:ext cx="260577" cy="264572"/>
            <a:chOff x="2015198" y="3886200"/>
            <a:chExt cx="664502" cy="674687"/>
          </a:xfrm>
        </p:grpSpPr>
        <p:pic>
          <p:nvPicPr>
            <p:cNvPr id="54" name="Picture 11" descr="mycomputer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5198" y="3886200"/>
              <a:ext cx="580235" cy="57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12" descr="server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2432" y="4034439"/>
              <a:ext cx="527268" cy="52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3"/>
          <p:cNvGrpSpPr>
            <a:grpSpLocks/>
          </p:cNvGrpSpPr>
          <p:nvPr/>
        </p:nvGrpSpPr>
        <p:grpSpPr bwMode="auto">
          <a:xfrm>
            <a:off x="2499186" y="3339168"/>
            <a:ext cx="259591" cy="239048"/>
            <a:chOff x="3714750" y="1931765"/>
            <a:chExt cx="661988" cy="609101"/>
          </a:xfrm>
        </p:grpSpPr>
        <p:pic>
          <p:nvPicPr>
            <p:cNvPr id="52" name="Picture 27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750" y="2039938"/>
              <a:ext cx="661988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5067" y="1931765"/>
              <a:ext cx="609101" cy="609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3" name="Picture 4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953" y="2973021"/>
            <a:ext cx="209780" cy="191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02" descr="WA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353" y="2973019"/>
            <a:ext cx="282795" cy="193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02" descr="WA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64038" y="2957156"/>
            <a:ext cx="282795" cy="193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4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51"/>
          <a:stretch>
            <a:fillRect/>
          </a:stretch>
        </p:blipFill>
        <p:spPr bwMode="auto">
          <a:xfrm>
            <a:off x="4412761" y="2849778"/>
            <a:ext cx="279656" cy="4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29" name="Straight Arrow Connector 4"/>
          <p:cNvCxnSpPr/>
          <p:nvPr/>
        </p:nvCxnSpPr>
        <p:spPr>
          <a:xfrm>
            <a:off x="2343943" y="3059777"/>
            <a:ext cx="54903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Arc 6"/>
          <p:cNvSpPr/>
          <p:nvPr/>
        </p:nvSpPr>
        <p:spPr>
          <a:xfrm>
            <a:off x="2381244" y="3059777"/>
            <a:ext cx="280109" cy="592175"/>
          </a:xfrm>
          <a:prstGeom prst="arc">
            <a:avLst>
              <a:gd name="adj1" fmla="val 16200000"/>
              <a:gd name="adj2" fmla="val 4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 dirty="0"/>
          </a:p>
        </p:txBody>
      </p:sp>
      <p:cxnSp>
        <p:nvCxnSpPr>
          <p:cNvPr id="32" name="Straight Arrow Connector 30"/>
          <p:cNvCxnSpPr/>
          <p:nvPr/>
        </p:nvCxnSpPr>
        <p:spPr>
          <a:xfrm>
            <a:off x="3649733" y="3068736"/>
            <a:ext cx="224739" cy="1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7"/>
          <p:cNvCxnSpPr/>
          <p:nvPr/>
        </p:nvCxnSpPr>
        <p:spPr>
          <a:xfrm>
            <a:off x="4146833" y="3053759"/>
            <a:ext cx="26592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43"/>
          <p:cNvGrpSpPr/>
          <p:nvPr/>
        </p:nvGrpSpPr>
        <p:grpSpPr>
          <a:xfrm>
            <a:off x="2063517" y="3576826"/>
            <a:ext cx="260577" cy="264572"/>
            <a:chOff x="2015198" y="3886200"/>
            <a:chExt cx="664502" cy="674687"/>
          </a:xfrm>
        </p:grpSpPr>
        <p:pic>
          <p:nvPicPr>
            <p:cNvPr id="50" name="Picture 11" descr="mycomputer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5198" y="3886200"/>
              <a:ext cx="580235" cy="57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" name="Picture 12" descr="server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2432" y="4034439"/>
              <a:ext cx="527268" cy="526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7" name="Group 3"/>
          <p:cNvGrpSpPr>
            <a:grpSpLocks/>
          </p:cNvGrpSpPr>
          <p:nvPr/>
        </p:nvGrpSpPr>
        <p:grpSpPr bwMode="auto">
          <a:xfrm>
            <a:off x="2479337" y="4022894"/>
            <a:ext cx="259591" cy="239048"/>
            <a:chOff x="3714750" y="1931765"/>
            <a:chExt cx="661988" cy="609101"/>
          </a:xfrm>
        </p:grpSpPr>
        <p:pic>
          <p:nvPicPr>
            <p:cNvPr id="48" name="Picture 27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750" y="2039938"/>
              <a:ext cx="661988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5067" y="1931765"/>
              <a:ext cx="609101" cy="609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9" name="Picture 102" descr="WA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504" y="3656746"/>
            <a:ext cx="282795" cy="193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02" descr="WA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44189" y="3640882"/>
            <a:ext cx="282795" cy="193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51"/>
          <a:stretch>
            <a:fillRect/>
          </a:stretch>
        </p:blipFill>
        <p:spPr bwMode="auto">
          <a:xfrm>
            <a:off x="4392912" y="3533505"/>
            <a:ext cx="279656" cy="4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43" name="Straight Arrow Connector 59"/>
          <p:cNvCxnSpPr/>
          <p:nvPr/>
        </p:nvCxnSpPr>
        <p:spPr>
          <a:xfrm>
            <a:off x="2324094" y="3743504"/>
            <a:ext cx="54903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Arc 60"/>
          <p:cNvSpPr/>
          <p:nvPr/>
        </p:nvSpPr>
        <p:spPr>
          <a:xfrm flipH="1">
            <a:off x="2597545" y="3743503"/>
            <a:ext cx="280109" cy="592175"/>
          </a:xfrm>
          <a:prstGeom prst="arc">
            <a:avLst>
              <a:gd name="adj1" fmla="val 16200000"/>
              <a:gd name="adj2" fmla="val 4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 dirty="0"/>
          </a:p>
        </p:txBody>
      </p:sp>
      <p:cxnSp>
        <p:nvCxnSpPr>
          <p:cNvPr id="45" name="Straight Arrow Connector 61"/>
          <p:cNvCxnSpPr/>
          <p:nvPr/>
        </p:nvCxnSpPr>
        <p:spPr>
          <a:xfrm flipV="1">
            <a:off x="3164299" y="3752476"/>
            <a:ext cx="690323" cy="872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64"/>
          <p:cNvCxnSpPr/>
          <p:nvPr/>
        </p:nvCxnSpPr>
        <p:spPr>
          <a:xfrm>
            <a:off x="4126984" y="3737485"/>
            <a:ext cx="26592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30"/>
          <p:cNvCxnSpPr/>
          <p:nvPr/>
        </p:nvCxnSpPr>
        <p:spPr>
          <a:xfrm>
            <a:off x="3209527" y="3068722"/>
            <a:ext cx="224739" cy="1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79472" y="2749726"/>
            <a:ext cx="3603515" cy="1252776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79472" y="4173895"/>
            <a:ext cx="1703255" cy="1876283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79732" y="4178527"/>
            <a:ext cx="1703255" cy="1871651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Question: can this still be considered “what” and not “how”?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6192-5380-A24C-9929-A65820CA031C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3681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0B342-C890-4E0A-B65D-7F968E699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6265"/>
          </a:xfrm>
        </p:spPr>
        <p:txBody>
          <a:bodyPr>
            <a:normAutofit/>
          </a:bodyPr>
          <a:lstStyle/>
          <a:p>
            <a:r>
              <a:rPr lang="en-US" sz="3600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F54E2-F357-4C6E-9C2D-F6B755291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312" y="1241367"/>
            <a:ext cx="8229600" cy="5341995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400" dirty="0"/>
              <a:t>G. </a:t>
            </a:r>
            <a:r>
              <a:rPr lang="en-US" sz="1400" dirty="0" err="1"/>
              <a:t>Davoli</a:t>
            </a:r>
            <a:r>
              <a:rPr lang="en-US" sz="1400" dirty="0"/>
              <a:t>, W. Cerroni, S. </a:t>
            </a:r>
            <a:r>
              <a:rPr lang="en-US" sz="1400" dirty="0" err="1"/>
              <a:t>Tomovic</a:t>
            </a:r>
            <a:r>
              <a:rPr lang="en-US" sz="1400" dirty="0"/>
              <a:t>, C. Buratti, C. </a:t>
            </a:r>
            <a:r>
              <a:rPr lang="en-US" sz="1400" dirty="0" err="1"/>
              <a:t>Contoli</a:t>
            </a:r>
            <a:r>
              <a:rPr lang="en-US" sz="1400" dirty="0"/>
              <a:t>, F. </a:t>
            </a:r>
            <a:r>
              <a:rPr lang="en-US" sz="1400" dirty="0" err="1"/>
              <a:t>Callegati</a:t>
            </a:r>
            <a:r>
              <a:rPr lang="en-US" sz="1400" dirty="0"/>
              <a:t>, </a:t>
            </a:r>
            <a:r>
              <a:rPr lang="en-US" sz="1400" i="1" dirty="0"/>
              <a:t>Intent-Based Service Management for Heterogeneous Software-Defined Infrastructure Domains</a:t>
            </a:r>
            <a:r>
              <a:rPr lang="en-US" sz="1400" dirty="0"/>
              <a:t>, International Journal of Network Management, Wiley, Vol. 29, No. 1, January 2019.</a:t>
            </a:r>
          </a:p>
          <a:p>
            <a:pPr>
              <a:buFont typeface="+mj-lt"/>
              <a:buAutoNum type="arabicPeriod"/>
            </a:pPr>
            <a:r>
              <a:rPr lang="en-US" sz="1400" dirty="0"/>
              <a:t>T. Liu, F. </a:t>
            </a:r>
            <a:r>
              <a:rPr lang="en-US" sz="1400" dirty="0" err="1"/>
              <a:t>Callegati</a:t>
            </a:r>
            <a:r>
              <a:rPr lang="en-US" sz="1400" dirty="0"/>
              <a:t>, W. Cerroni, C. </a:t>
            </a:r>
            <a:r>
              <a:rPr lang="en-US" sz="1400" dirty="0" err="1"/>
              <a:t>Contoli</a:t>
            </a:r>
            <a:r>
              <a:rPr lang="en-US" sz="1400" dirty="0"/>
              <a:t>, M. </a:t>
            </a:r>
            <a:r>
              <a:rPr lang="en-US" sz="1400" dirty="0" err="1"/>
              <a:t>Gabbrielli</a:t>
            </a:r>
            <a:r>
              <a:rPr lang="en-US" sz="1400" dirty="0"/>
              <a:t>, S. </a:t>
            </a:r>
            <a:r>
              <a:rPr lang="en-US" sz="1400" dirty="0" err="1"/>
              <a:t>Giallorenzo</a:t>
            </a:r>
            <a:r>
              <a:rPr lang="en-US" sz="1400" dirty="0"/>
              <a:t>, </a:t>
            </a:r>
            <a:r>
              <a:rPr lang="en-US" sz="1400" i="1" dirty="0"/>
              <a:t>Constraint programming for flexible Service Function Chaining deployment</a:t>
            </a:r>
            <a:r>
              <a:rPr lang="en-US" sz="1400" dirty="0"/>
              <a:t>, Proc. of 52nd Hawaii International Conference on System Sciences (</a:t>
            </a:r>
            <a:r>
              <a:rPr lang="en-US" sz="1400" dirty="0" err="1"/>
              <a:t>HiCSS</a:t>
            </a:r>
            <a:r>
              <a:rPr lang="en-US" sz="1400" dirty="0"/>
              <a:t> 2019), Grand Wailea, Maui, HI, January 2019.</a:t>
            </a:r>
          </a:p>
          <a:p>
            <a:pPr>
              <a:buFont typeface="+mj-lt"/>
              <a:buAutoNum type="arabicPeriod"/>
            </a:pPr>
            <a:r>
              <a:rPr lang="en-US" sz="1400" dirty="0"/>
              <a:t>M. </a:t>
            </a:r>
            <a:r>
              <a:rPr lang="en-US" sz="1400" dirty="0" err="1"/>
              <a:t>Gharbaoui</a:t>
            </a:r>
            <a:r>
              <a:rPr lang="en-US" sz="1400" dirty="0"/>
              <a:t>, C. </a:t>
            </a:r>
            <a:r>
              <a:rPr lang="en-US" sz="1400" dirty="0" err="1"/>
              <a:t>Contoli</a:t>
            </a:r>
            <a:r>
              <a:rPr lang="en-US" sz="1400" dirty="0"/>
              <a:t>, G. </a:t>
            </a:r>
            <a:r>
              <a:rPr lang="en-US" sz="1400" dirty="0" err="1"/>
              <a:t>Davoli</a:t>
            </a:r>
            <a:r>
              <a:rPr lang="en-US" sz="1400" dirty="0"/>
              <a:t>, G. </a:t>
            </a:r>
            <a:r>
              <a:rPr lang="en-US" sz="1400" dirty="0" err="1"/>
              <a:t>Cuffaro</a:t>
            </a:r>
            <a:r>
              <a:rPr lang="en-US" sz="1400" dirty="0"/>
              <a:t>, B. Martini, F. </a:t>
            </a:r>
            <a:r>
              <a:rPr lang="en-US" sz="1400" dirty="0" err="1"/>
              <a:t>Paganelli</a:t>
            </a:r>
            <a:r>
              <a:rPr lang="en-US" sz="1400" dirty="0"/>
              <a:t>, W. Cerroni, P. </a:t>
            </a:r>
            <a:r>
              <a:rPr lang="en-US" sz="1400" dirty="0" err="1"/>
              <a:t>Cappanera</a:t>
            </a:r>
            <a:r>
              <a:rPr lang="en-US" sz="1400" dirty="0"/>
              <a:t>, P. </a:t>
            </a:r>
            <a:r>
              <a:rPr lang="en-US" sz="1400" dirty="0" err="1"/>
              <a:t>Castoldi</a:t>
            </a:r>
            <a:r>
              <a:rPr lang="en-US" sz="1400" dirty="0"/>
              <a:t>, </a:t>
            </a:r>
            <a:r>
              <a:rPr lang="en-US" sz="1400" i="1" dirty="0"/>
              <a:t>Demonstration of Latency-Aware and Self-Adaptive Service Chaining in 5G/SDN/NFV infrastructures</a:t>
            </a:r>
            <a:r>
              <a:rPr lang="en-US" sz="1400" dirty="0"/>
              <a:t>, Proc. of 4th IEEE Conference on Network Function Virtualization and Software Defined Networks (NFV-SDN 2018), Verona, Italy, November 2018.</a:t>
            </a:r>
          </a:p>
          <a:p>
            <a:pPr>
              <a:buFont typeface="+mj-lt"/>
              <a:buAutoNum type="arabicPeriod"/>
            </a:pPr>
            <a:r>
              <a:rPr lang="en-US" sz="1400" dirty="0"/>
              <a:t>M. </a:t>
            </a:r>
            <a:r>
              <a:rPr lang="en-US" sz="1400" dirty="0" err="1"/>
              <a:t>Gharbaoui</a:t>
            </a:r>
            <a:r>
              <a:rPr lang="en-US" sz="1400" dirty="0"/>
              <a:t>, C. </a:t>
            </a:r>
            <a:r>
              <a:rPr lang="en-US" sz="1400" dirty="0" err="1"/>
              <a:t>Contoli</a:t>
            </a:r>
            <a:r>
              <a:rPr lang="en-US" sz="1400" dirty="0"/>
              <a:t>, G. </a:t>
            </a:r>
            <a:r>
              <a:rPr lang="en-US" sz="1400" dirty="0" err="1"/>
              <a:t>Davoli</a:t>
            </a:r>
            <a:r>
              <a:rPr lang="en-US" sz="1400" dirty="0"/>
              <a:t>, G. </a:t>
            </a:r>
            <a:r>
              <a:rPr lang="en-US" sz="1400" dirty="0" err="1"/>
              <a:t>Cuffaro</a:t>
            </a:r>
            <a:r>
              <a:rPr lang="en-US" sz="1400" dirty="0"/>
              <a:t>, B. Martini, F. </a:t>
            </a:r>
            <a:r>
              <a:rPr lang="en-US" sz="1400" dirty="0" err="1"/>
              <a:t>Paganelli</a:t>
            </a:r>
            <a:r>
              <a:rPr lang="en-US" sz="1400" dirty="0"/>
              <a:t>, W. Cerroni, P. </a:t>
            </a:r>
            <a:r>
              <a:rPr lang="en-US" sz="1400" dirty="0" err="1"/>
              <a:t>Cappanera</a:t>
            </a:r>
            <a:r>
              <a:rPr lang="en-US" sz="1400" dirty="0"/>
              <a:t>, P. </a:t>
            </a:r>
            <a:r>
              <a:rPr lang="en-US" sz="1400" dirty="0" err="1"/>
              <a:t>Castoldi</a:t>
            </a:r>
            <a:r>
              <a:rPr lang="en-US" sz="1400" dirty="0"/>
              <a:t>, </a:t>
            </a:r>
            <a:r>
              <a:rPr lang="en-US" sz="1400" i="1" dirty="0"/>
              <a:t>Experimenting latency-aware and reliable service chaining in Next Generation Internet testbed facility</a:t>
            </a:r>
            <a:r>
              <a:rPr lang="en-US" sz="1400" dirty="0"/>
              <a:t>, Proc. of 4th IEEE Conference on Network Function Virtualization and Software Defined Networks (NFV-SDN 2018), Verona, Italy, November 2018.</a:t>
            </a:r>
          </a:p>
          <a:p>
            <a:pPr>
              <a:buFont typeface="+mj-lt"/>
              <a:buAutoNum type="arabicPeriod"/>
            </a:pPr>
            <a:r>
              <a:rPr lang="en-US" sz="1400" dirty="0"/>
              <a:t>F. Esposito, J. Wang, C. </a:t>
            </a:r>
            <a:r>
              <a:rPr lang="en-US" sz="1400" dirty="0" err="1"/>
              <a:t>Contoli</a:t>
            </a:r>
            <a:r>
              <a:rPr lang="en-US" sz="1400" dirty="0"/>
              <a:t>, G. </a:t>
            </a:r>
            <a:r>
              <a:rPr lang="en-US" sz="1400" dirty="0" err="1"/>
              <a:t>Davoli</a:t>
            </a:r>
            <a:r>
              <a:rPr lang="en-US" sz="1400" dirty="0"/>
              <a:t>, W. Cerroni, F. </a:t>
            </a:r>
            <a:r>
              <a:rPr lang="en-US" sz="1400" dirty="0" err="1"/>
              <a:t>Callegati</a:t>
            </a:r>
            <a:r>
              <a:rPr lang="en-US" sz="1400" dirty="0"/>
              <a:t>, </a:t>
            </a:r>
            <a:r>
              <a:rPr lang="en-US" sz="1400" i="1" dirty="0"/>
              <a:t>A Behavior-Driven Approach to Intent Specification for Software-Defined Infrastructure Management</a:t>
            </a:r>
            <a:r>
              <a:rPr lang="en-US" sz="1400" dirty="0"/>
              <a:t>, Proc. of 4th IEEE Conference on Network Function Virtualization and Software Defined Networks (NFV-SDN 2018), Verona, Italy, November 2018.</a:t>
            </a:r>
          </a:p>
          <a:p>
            <a:pPr>
              <a:buFont typeface="+mj-lt"/>
              <a:buAutoNum type="arabicPeriod"/>
            </a:pPr>
            <a:r>
              <a:rPr lang="en-US" sz="1400" dirty="0"/>
              <a:t>W. Cerroni, C. Buratti, S. </a:t>
            </a:r>
            <a:r>
              <a:rPr lang="en-US" sz="1400" dirty="0" err="1"/>
              <a:t>Cerboni</a:t>
            </a:r>
            <a:r>
              <a:rPr lang="en-US" sz="1400" dirty="0"/>
              <a:t>, G. </a:t>
            </a:r>
            <a:r>
              <a:rPr lang="en-US" sz="1400" dirty="0" err="1"/>
              <a:t>Davoli</a:t>
            </a:r>
            <a:r>
              <a:rPr lang="en-US" sz="1400" dirty="0"/>
              <a:t>, C. </a:t>
            </a:r>
            <a:r>
              <a:rPr lang="en-US" sz="1400" dirty="0" err="1"/>
              <a:t>Contoli</a:t>
            </a:r>
            <a:r>
              <a:rPr lang="en-US" sz="1400" dirty="0"/>
              <a:t>, F. </a:t>
            </a:r>
            <a:r>
              <a:rPr lang="en-US" sz="1400" dirty="0" err="1"/>
              <a:t>Foresta</a:t>
            </a:r>
            <a:r>
              <a:rPr lang="en-US" sz="1400" dirty="0"/>
              <a:t>, F. </a:t>
            </a:r>
            <a:r>
              <a:rPr lang="en-US" sz="1400" dirty="0" err="1"/>
              <a:t>Callegati</a:t>
            </a:r>
            <a:r>
              <a:rPr lang="en-US" sz="1400" dirty="0"/>
              <a:t>, R. </a:t>
            </a:r>
            <a:r>
              <a:rPr lang="en-US" sz="1400" dirty="0" err="1"/>
              <a:t>Verdone</a:t>
            </a:r>
            <a:r>
              <a:rPr lang="en-US" sz="1400" dirty="0"/>
              <a:t>, </a:t>
            </a:r>
            <a:r>
              <a:rPr lang="en-US" sz="1400" i="1" dirty="0"/>
              <a:t>Intent-Based Management and Orchestration of Heterogeneous OpenFlow/IoT SDN Domains</a:t>
            </a:r>
            <a:r>
              <a:rPr lang="en-US" sz="1400" dirty="0"/>
              <a:t>, Proc. of 3rd IEEE Conference on Network </a:t>
            </a:r>
            <a:r>
              <a:rPr lang="en-US" sz="1400" dirty="0" err="1"/>
              <a:t>Softwarization</a:t>
            </a:r>
            <a:r>
              <a:rPr lang="en-US" sz="1400" dirty="0"/>
              <a:t> (</a:t>
            </a:r>
            <a:r>
              <a:rPr lang="en-US" sz="1400" dirty="0" err="1"/>
              <a:t>NetSoft</a:t>
            </a:r>
            <a:r>
              <a:rPr lang="en-US" sz="1400" dirty="0"/>
              <a:t> 2017), Bologna, Italy, July 2017.</a:t>
            </a:r>
          </a:p>
          <a:p>
            <a:pPr>
              <a:buFont typeface="+mj-lt"/>
              <a:buAutoNum type="arabicPeriod"/>
            </a:pPr>
            <a:r>
              <a:rPr lang="en-US" sz="1400" dirty="0"/>
              <a:t>F. </a:t>
            </a:r>
            <a:r>
              <a:rPr lang="en-US" sz="1400" dirty="0" err="1"/>
              <a:t>Callegati</a:t>
            </a:r>
            <a:r>
              <a:rPr lang="en-US" sz="1400" dirty="0"/>
              <a:t>, W. Cerroni, C. </a:t>
            </a:r>
            <a:r>
              <a:rPr lang="en-US" sz="1400" dirty="0" err="1"/>
              <a:t>Contoli</a:t>
            </a:r>
            <a:r>
              <a:rPr lang="en-US" sz="1400" dirty="0"/>
              <a:t>, F. </a:t>
            </a:r>
            <a:r>
              <a:rPr lang="en-US" sz="1400" dirty="0" err="1"/>
              <a:t>Foresta</a:t>
            </a:r>
            <a:r>
              <a:rPr lang="en-US" sz="1400" dirty="0"/>
              <a:t>, </a:t>
            </a:r>
            <a:r>
              <a:rPr lang="en-US" sz="1400" i="1" dirty="0"/>
              <a:t>Performance of Intent-based Virtualized Network Infrastructure Management</a:t>
            </a:r>
            <a:r>
              <a:rPr lang="en-US" sz="1400" dirty="0"/>
              <a:t>, Proc. of 2017 IEEE International Conference on Communications (ICC 2017), Paris, France, May 2017.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342226-85AF-43B7-9E20-DDCF8E88B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51272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walter.cerroni@unibo.it</a:t>
            </a:r>
          </a:p>
        </p:txBody>
      </p:sp>
    </p:spTree>
    <p:extLst>
      <p:ext uri="{BB962C8B-B14F-4D97-AF65-F5344CB8AC3E}">
        <p14:creationId xmlns:p14="http://schemas.microsoft.com/office/powerpoint/2010/main" val="77652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Enablers for network programmability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NFV</a:t>
            </a:r>
          </a:p>
          <a:p>
            <a:pPr lvl="1"/>
            <a:r>
              <a:rPr lang="en-US" sz="2000" dirty="0"/>
              <a:t>software-based network elements and/or functions</a:t>
            </a:r>
          </a:p>
          <a:p>
            <a:pPr lvl="1"/>
            <a:r>
              <a:rPr lang="en-US" sz="2000" dirty="0"/>
              <a:t>cloud-like (*</a:t>
            </a:r>
            <a:r>
              <a:rPr lang="en-US" sz="2000" dirty="0" err="1"/>
              <a:t>aaS</a:t>
            </a:r>
            <a:r>
              <a:rPr lang="en-US" sz="2000" dirty="0"/>
              <a:t>) approach to virtualized infrastructure</a:t>
            </a:r>
          </a:p>
          <a:p>
            <a:pPr lvl="1"/>
            <a:r>
              <a:rPr lang="en-US" sz="2000" dirty="0"/>
              <a:t>scalability, mobility, </a:t>
            </a:r>
            <a:r>
              <a:rPr lang="en-US" sz="2000" dirty="0" err="1"/>
              <a:t>replicability</a:t>
            </a:r>
            <a:r>
              <a:rPr lang="en-US" sz="2000" dirty="0"/>
              <a:t>, etc.</a:t>
            </a:r>
          </a:p>
          <a:p>
            <a:r>
              <a:rPr lang="en-US" sz="2400" dirty="0"/>
              <a:t>SDN</a:t>
            </a:r>
            <a:endParaRPr lang="en-US" sz="2000" dirty="0"/>
          </a:p>
          <a:p>
            <a:pPr lvl="1"/>
            <a:r>
              <a:rPr lang="en-US" sz="2000" dirty="0"/>
              <a:t>(logically) centralized view of network infrastructure and resources</a:t>
            </a:r>
          </a:p>
          <a:p>
            <a:pPr lvl="1"/>
            <a:r>
              <a:rPr lang="en-US" sz="2000" dirty="0"/>
              <a:t>open, standardized interface to control network forwarding</a:t>
            </a:r>
          </a:p>
          <a:p>
            <a:endParaRPr lang="en-US" sz="2400" dirty="0"/>
          </a:p>
          <a:p>
            <a:r>
              <a:rPr lang="en-US" sz="2400" dirty="0"/>
              <a:t>Both contribute to enabling a programmatic approach to network management and service deployment</a:t>
            </a:r>
          </a:p>
          <a:p>
            <a:pPr lvl="1"/>
            <a:r>
              <a:rPr lang="en-US" sz="2000" dirty="0"/>
              <a:t>through controller’s northbound interface</a:t>
            </a:r>
          </a:p>
          <a:p>
            <a:pPr lvl="1"/>
            <a:r>
              <a:rPr lang="en-US" sz="2000" dirty="0"/>
              <a:t>imperative vs. declarative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57818B-1926-49DC-91F9-9DAF94FDB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8594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olo 5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SFC: VNF placement and traffic steering</a:t>
            </a:r>
          </a:p>
        </p:txBody>
      </p:sp>
      <p:grpSp>
        <p:nvGrpSpPr>
          <p:cNvPr id="87" name="Gruppo 86"/>
          <p:cNvGrpSpPr/>
          <p:nvPr/>
        </p:nvGrpSpPr>
        <p:grpSpPr>
          <a:xfrm>
            <a:off x="820638" y="1609326"/>
            <a:ext cx="7593585" cy="4719442"/>
            <a:chOff x="820638" y="1609326"/>
            <a:chExt cx="7593585" cy="4719442"/>
          </a:xfrm>
        </p:grpSpPr>
        <p:cxnSp>
          <p:nvCxnSpPr>
            <p:cNvPr id="2" name="Connettore 1 1"/>
            <p:cNvCxnSpPr>
              <a:stCxn id="8" idx="2"/>
            </p:cNvCxnSpPr>
            <p:nvPr/>
          </p:nvCxnSpPr>
          <p:spPr bwMode="auto">
            <a:xfrm>
              <a:off x="3451516" y="3364494"/>
              <a:ext cx="0" cy="594595"/>
            </a:xfrm>
            <a:prstGeom prst="line">
              <a:avLst/>
            </a:prstGeom>
            <a:solidFill>
              <a:srgbClr val="333399"/>
            </a:solidFill>
            <a:ln w="3175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" name="Rettangolo arrotondato 2"/>
            <p:cNvSpPr/>
            <p:nvPr/>
          </p:nvSpPr>
          <p:spPr bwMode="auto">
            <a:xfrm>
              <a:off x="2511580" y="2344336"/>
              <a:ext cx="1461468" cy="2313461"/>
            </a:xfrm>
            <a:prstGeom prst="roundRect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4" name="CasellaDiTesto 15"/>
            <p:cNvSpPr txBox="1"/>
            <p:nvPr/>
          </p:nvSpPr>
          <p:spPr>
            <a:xfrm>
              <a:off x="2564730" y="4660182"/>
              <a:ext cx="789292" cy="45176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39" tIns="40820" rIns="81639" bIns="40820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None/>
              </a:pPr>
              <a:r>
                <a:rPr lang="en-US" sz="1200">
                  <a:latin typeface="Arial" charset="0"/>
                  <a:ea typeface="Arial" charset="0"/>
                  <a:cs typeface="Arial" charset="0"/>
                </a:rPr>
                <a:t>Compute </a:t>
              </a:r>
            </a:p>
            <a:p>
              <a:pPr hangingPunct="0">
                <a:buNone/>
              </a:pPr>
              <a:r>
                <a:rPr lang="en-US" sz="1200">
                  <a:latin typeface="Arial" charset="0"/>
                  <a:ea typeface="Arial" charset="0"/>
                  <a:cs typeface="Arial" charset="0"/>
                </a:rPr>
                <a:t>Node 1</a:t>
              </a:r>
            </a:p>
          </p:txBody>
        </p:sp>
        <p:sp>
          <p:nvSpPr>
            <p:cNvPr id="5" name="Nuvola 38"/>
            <p:cNvSpPr/>
            <p:nvPr/>
          </p:nvSpPr>
          <p:spPr>
            <a:xfrm>
              <a:off x="6492463" y="5210124"/>
              <a:ext cx="1921760" cy="920553"/>
            </a:xfrm>
            <a:prstGeom prst="cloud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/>
                <a:t>Internet</a:t>
              </a:r>
            </a:p>
          </p:txBody>
        </p:sp>
        <p:pic>
          <p:nvPicPr>
            <p:cNvPr id="6" name="Picture 3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9825" y="4283629"/>
              <a:ext cx="582249" cy="582249"/>
            </a:xfrm>
            <a:prstGeom prst="rect">
              <a:avLst/>
            </a:prstGeom>
          </p:spPr>
        </p:pic>
        <p:sp>
          <p:nvSpPr>
            <p:cNvPr id="7" name="Rettangolo arrotondato 6"/>
            <p:cNvSpPr/>
            <p:nvPr/>
          </p:nvSpPr>
          <p:spPr bwMode="auto">
            <a:xfrm>
              <a:off x="2700684" y="2552416"/>
              <a:ext cx="561728" cy="342232"/>
            </a:xfrm>
            <a:prstGeom prst="roundRect">
              <a:avLst/>
            </a:prstGeom>
            <a:noFill/>
            <a:ln>
              <a:solidFill>
                <a:srgbClr val="1F497D"/>
              </a:solidFill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rPr>
                <a:t>VNF 1</a:t>
              </a:r>
            </a:p>
          </p:txBody>
        </p:sp>
        <p:sp>
          <p:nvSpPr>
            <p:cNvPr id="8" name="Rettangolo arrotondato 7"/>
            <p:cNvSpPr/>
            <p:nvPr/>
          </p:nvSpPr>
          <p:spPr bwMode="auto">
            <a:xfrm>
              <a:off x="3170652" y="3022262"/>
              <a:ext cx="561728" cy="342232"/>
            </a:xfrm>
            <a:prstGeom prst="roundRect">
              <a:avLst/>
            </a:prstGeom>
            <a:noFill/>
            <a:ln>
              <a:solidFill>
                <a:srgbClr val="1F497D"/>
              </a:solidFill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rPr>
                <a:t>VNF 3</a:t>
              </a:r>
            </a:p>
          </p:txBody>
        </p:sp>
        <p:cxnSp>
          <p:nvCxnSpPr>
            <p:cNvPr id="9" name="Connettore 1 8"/>
            <p:cNvCxnSpPr/>
            <p:nvPr/>
          </p:nvCxnSpPr>
          <p:spPr bwMode="auto">
            <a:xfrm flipH="1">
              <a:off x="4639132" y="2894648"/>
              <a:ext cx="2" cy="1064440"/>
            </a:xfrm>
            <a:prstGeom prst="line">
              <a:avLst/>
            </a:prstGeom>
            <a:solidFill>
              <a:srgbClr val="333399"/>
            </a:solidFill>
            <a:ln w="3175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" name="Rettangolo arrotondato 9"/>
            <p:cNvSpPr/>
            <p:nvPr/>
          </p:nvSpPr>
          <p:spPr bwMode="auto">
            <a:xfrm>
              <a:off x="4169164" y="2344336"/>
              <a:ext cx="1461468" cy="2313461"/>
            </a:xfrm>
            <a:prstGeom prst="roundRect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1" name="Rettangolo arrotondato 10"/>
            <p:cNvSpPr/>
            <p:nvPr/>
          </p:nvSpPr>
          <p:spPr bwMode="auto">
            <a:xfrm>
              <a:off x="4358268" y="2552416"/>
              <a:ext cx="561728" cy="342232"/>
            </a:xfrm>
            <a:prstGeom prst="roundRect">
              <a:avLst/>
            </a:prstGeom>
            <a:noFill/>
            <a:ln>
              <a:solidFill>
                <a:srgbClr val="1F497D"/>
              </a:solidFill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rPr>
                <a:t>VNF 4</a:t>
              </a:r>
            </a:p>
          </p:txBody>
        </p:sp>
        <p:sp>
          <p:nvSpPr>
            <p:cNvPr id="12" name="Rettangolo arrotondato 11"/>
            <p:cNvSpPr/>
            <p:nvPr/>
          </p:nvSpPr>
          <p:spPr bwMode="auto">
            <a:xfrm>
              <a:off x="4828236" y="3022262"/>
              <a:ext cx="561728" cy="342232"/>
            </a:xfrm>
            <a:prstGeom prst="roundRect">
              <a:avLst/>
            </a:prstGeom>
            <a:noFill/>
            <a:ln>
              <a:solidFill>
                <a:srgbClr val="1F497D"/>
              </a:solidFill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rPr>
                <a:t>VNF 5</a:t>
              </a:r>
            </a:p>
          </p:txBody>
        </p:sp>
        <p:cxnSp>
          <p:nvCxnSpPr>
            <p:cNvPr id="13" name="Connettore 1 12"/>
            <p:cNvCxnSpPr/>
            <p:nvPr/>
          </p:nvCxnSpPr>
          <p:spPr bwMode="auto">
            <a:xfrm flipH="1">
              <a:off x="5109099" y="3364494"/>
              <a:ext cx="2" cy="594595"/>
            </a:xfrm>
            <a:prstGeom prst="line">
              <a:avLst/>
            </a:prstGeom>
            <a:solidFill>
              <a:srgbClr val="333399"/>
            </a:solidFill>
            <a:ln w="3175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Connettore 1 13"/>
            <p:cNvCxnSpPr/>
            <p:nvPr/>
          </p:nvCxnSpPr>
          <p:spPr bwMode="auto">
            <a:xfrm>
              <a:off x="6303361" y="2894648"/>
              <a:ext cx="0" cy="1064440"/>
            </a:xfrm>
            <a:prstGeom prst="line">
              <a:avLst/>
            </a:prstGeom>
            <a:solidFill>
              <a:srgbClr val="333399"/>
            </a:solidFill>
            <a:ln w="3175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Rettangolo arrotondato 14"/>
            <p:cNvSpPr/>
            <p:nvPr/>
          </p:nvSpPr>
          <p:spPr bwMode="auto">
            <a:xfrm>
              <a:off x="5833391" y="2344336"/>
              <a:ext cx="1461468" cy="2313461"/>
            </a:xfrm>
            <a:prstGeom prst="roundRect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6" name="Rettangolo arrotondato 15"/>
            <p:cNvSpPr/>
            <p:nvPr/>
          </p:nvSpPr>
          <p:spPr bwMode="auto">
            <a:xfrm>
              <a:off x="6022495" y="2552416"/>
              <a:ext cx="561728" cy="342232"/>
            </a:xfrm>
            <a:prstGeom prst="roundRect">
              <a:avLst/>
            </a:prstGeom>
            <a:noFill/>
            <a:ln>
              <a:solidFill>
                <a:srgbClr val="1F497D"/>
              </a:solidFill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rPr>
                <a:t>VNF 2</a:t>
              </a:r>
            </a:p>
          </p:txBody>
        </p:sp>
        <p:sp>
          <p:nvSpPr>
            <p:cNvPr id="17" name="Rettangolo arrotondato 16"/>
            <p:cNvSpPr/>
            <p:nvPr/>
          </p:nvSpPr>
          <p:spPr bwMode="auto">
            <a:xfrm>
              <a:off x="6492463" y="3022262"/>
              <a:ext cx="561728" cy="342232"/>
            </a:xfrm>
            <a:prstGeom prst="roundRect">
              <a:avLst/>
            </a:prstGeom>
            <a:noFill/>
            <a:ln>
              <a:solidFill>
                <a:srgbClr val="1F497D"/>
              </a:solidFill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rPr>
                <a:t>VNF 6</a:t>
              </a:r>
            </a:p>
          </p:txBody>
        </p:sp>
        <p:cxnSp>
          <p:nvCxnSpPr>
            <p:cNvPr id="18" name="Connettore 1 17"/>
            <p:cNvCxnSpPr/>
            <p:nvPr/>
          </p:nvCxnSpPr>
          <p:spPr bwMode="auto">
            <a:xfrm flipH="1">
              <a:off x="6773327" y="3364494"/>
              <a:ext cx="1" cy="594595"/>
            </a:xfrm>
            <a:prstGeom prst="line">
              <a:avLst/>
            </a:prstGeom>
            <a:solidFill>
              <a:srgbClr val="333399"/>
            </a:solidFill>
            <a:ln w="3175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Nuvola 38"/>
            <p:cNvSpPr/>
            <p:nvPr/>
          </p:nvSpPr>
          <p:spPr>
            <a:xfrm>
              <a:off x="820638" y="3207908"/>
              <a:ext cx="1219781" cy="539647"/>
            </a:xfrm>
            <a:prstGeom prst="cloud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LAN</a:t>
              </a:r>
            </a:p>
          </p:txBody>
        </p:sp>
        <p:pic>
          <p:nvPicPr>
            <p:cNvPr id="20" name="Picture 5" descr="personal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1958" y="2389431"/>
              <a:ext cx="495312" cy="495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1" name="Connettore 4 20"/>
            <p:cNvCxnSpPr/>
            <p:nvPr/>
          </p:nvCxnSpPr>
          <p:spPr>
            <a:xfrm rot="16200000" flipH="1">
              <a:off x="956439" y="4221069"/>
              <a:ext cx="1634918" cy="686736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4 21"/>
            <p:cNvCxnSpPr/>
            <p:nvPr/>
          </p:nvCxnSpPr>
          <p:spPr>
            <a:xfrm rot="5400000">
              <a:off x="1428062" y="2887210"/>
              <a:ext cx="354021" cy="349085"/>
            </a:xfrm>
            <a:prstGeom prst="bentConnector3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asellaDiTesto 22"/>
            <p:cNvSpPr txBox="1"/>
            <p:nvPr/>
          </p:nvSpPr>
          <p:spPr>
            <a:xfrm>
              <a:off x="1779615" y="2205323"/>
              <a:ext cx="5701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/>
                <a:t>User</a:t>
              </a:r>
            </a:p>
          </p:txBody>
        </p:sp>
        <p:sp>
          <p:nvSpPr>
            <p:cNvPr id="24" name="CasellaDiTesto 15"/>
            <p:cNvSpPr txBox="1"/>
            <p:nvPr/>
          </p:nvSpPr>
          <p:spPr>
            <a:xfrm>
              <a:off x="4491937" y="4660182"/>
              <a:ext cx="789292" cy="45176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39" tIns="40820" rIns="81639" bIns="40820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None/>
              </a:pPr>
              <a:r>
                <a:rPr lang="en-US" sz="1200">
                  <a:latin typeface="Arial" charset="0"/>
                  <a:ea typeface="Arial" charset="0"/>
                  <a:cs typeface="Arial" charset="0"/>
                </a:rPr>
                <a:t>Compute </a:t>
              </a:r>
            </a:p>
            <a:p>
              <a:pPr hangingPunct="0">
                <a:buNone/>
              </a:pPr>
              <a:r>
                <a:rPr lang="en-US" sz="1200">
                  <a:latin typeface="Arial" charset="0"/>
                  <a:ea typeface="Arial" charset="0"/>
                  <a:cs typeface="Arial" charset="0"/>
                </a:rPr>
                <a:t>Node 2</a:t>
              </a:r>
            </a:p>
          </p:txBody>
        </p:sp>
        <p:pic>
          <p:nvPicPr>
            <p:cNvPr id="25" name="Picture 3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3048" y="4283629"/>
              <a:ext cx="582249" cy="582249"/>
            </a:xfrm>
            <a:prstGeom prst="rect">
              <a:avLst/>
            </a:prstGeom>
          </p:spPr>
        </p:pic>
        <p:sp>
          <p:nvSpPr>
            <p:cNvPr id="26" name="CasellaDiTesto 15"/>
            <p:cNvSpPr txBox="1"/>
            <p:nvPr/>
          </p:nvSpPr>
          <p:spPr>
            <a:xfrm>
              <a:off x="6183540" y="4660182"/>
              <a:ext cx="789292" cy="45176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39" tIns="40820" rIns="81639" bIns="40820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None/>
              </a:pPr>
              <a:r>
                <a:rPr lang="en-US" sz="1200">
                  <a:latin typeface="Arial" charset="0"/>
                  <a:ea typeface="Arial" charset="0"/>
                  <a:cs typeface="Arial" charset="0"/>
                </a:rPr>
                <a:t>Compute </a:t>
              </a:r>
            </a:p>
            <a:p>
              <a:pPr hangingPunct="0">
                <a:buNone/>
              </a:pPr>
              <a:r>
                <a:rPr lang="en-US" sz="1200">
                  <a:latin typeface="Arial" charset="0"/>
                  <a:ea typeface="Arial" charset="0"/>
                  <a:cs typeface="Arial" charset="0"/>
                </a:rPr>
                <a:t>Node 3</a:t>
              </a:r>
            </a:p>
          </p:txBody>
        </p:sp>
        <p:pic>
          <p:nvPicPr>
            <p:cNvPr id="27" name="Picture 3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4652" y="4283629"/>
              <a:ext cx="582249" cy="582249"/>
            </a:xfrm>
            <a:prstGeom prst="rect">
              <a:avLst/>
            </a:prstGeom>
          </p:spPr>
        </p:pic>
        <p:sp>
          <p:nvSpPr>
            <p:cNvPr id="29" name="CasellaDiTesto 15"/>
            <p:cNvSpPr txBox="1"/>
            <p:nvPr/>
          </p:nvSpPr>
          <p:spPr>
            <a:xfrm>
              <a:off x="2876054" y="2313586"/>
              <a:ext cx="536869" cy="26710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39" tIns="40820" rIns="81639" bIns="40820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None/>
              </a:pPr>
              <a:r>
                <a:rPr lang="en-US" sz="1200">
                  <a:latin typeface="Arial" charset="0"/>
                  <a:ea typeface="Arial" charset="0"/>
                  <a:cs typeface="Arial" charset="0"/>
                </a:rPr>
                <a:t>VM 1</a:t>
              </a:r>
            </a:p>
          </p:txBody>
        </p:sp>
        <p:sp>
          <p:nvSpPr>
            <p:cNvPr id="30" name="CasellaDiTesto 15"/>
            <p:cNvSpPr txBox="1"/>
            <p:nvPr/>
          </p:nvSpPr>
          <p:spPr>
            <a:xfrm>
              <a:off x="3299825" y="2795041"/>
              <a:ext cx="536869" cy="26710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39" tIns="40820" rIns="81639" bIns="40820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None/>
              </a:pPr>
              <a:r>
                <a:rPr lang="en-US" sz="1200">
                  <a:latin typeface="Arial" charset="0"/>
                  <a:ea typeface="Arial" charset="0"/>
                  <a:cs typeface="Arial" charset="0"/>
                </a:rPr>
                <a:t>VM 2</a:t>
              </a:r>
            </a:p>
          </p:txBody>
        </p:sp>
        <p:sp>
          <p:nvSpPr>
            <p:cNvPr id="31" name="CasellaDiTesto 15"/>
            <p:cNvSpPr txBox="1"/>
            <p:nvPr/>
          </p:nvSpPr>
          <p:spPr>
            <a:xfrm>
              <a:off x="4483269" y="2321775"/>
              <a:ext cx="536869" cy="26710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39" tIns="40820" rIns="81639" bIns="40820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None/>
              </a:pPr>
              <a:r>
                <a:rPr lang="en-US" sz="1200">
                  <a:latin typeface="Arial" charset="0"/>
                  <a:ea typeface="Arial" charset="0"/>
                  <a:cs typeface="Arial" charset="0"/>
                </a:rPr>
                <a:t>VM 3</a:t>
              </a:r>
            </a:p>
          </p:txBody>
        </p:sp>
        <p:sp>
          <p:nvSpPr>
            <p:cNvPr id="32" name="CasellaDiTesto 15"/>
            <p:cNvSpPr txBox="1"/>
            <p:nvPr/>
          </p:nvSpPr>
          <p:spPr>
            <a:xfrm>
              <a:off x="4952827" y="2792711"/>
              <a:ext cx="536869" cy="26710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39" tIns="40820" rIns="81639" bIns="40820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None/>
              </a:pPr>
              <a:r>
                <a:rPr lang="en-US" sz="1200">
                  <a:latin typeface="Arial" charset="0"/>
                  <a:ea typeface="Arial" charset="0"/>
                  <a:cs typeface="Arial" charset="0"/>
                </a:rPr>
                <a:t>VM 4</a:t>
              </a:r>
            </a:p>
          </p:txBody>
        </p:sp>
        <p:sp>
          <p:nvSpPr>
            <p:cNvPr id="33" name="CasellaDiTesto 15"/>
            <p:cNvSpPr txBox="1"/>
            <p:nvPr/>
          </p:nvSpPr>
          <p:spPr>
            <a:xfrm>
              <a:off x="6140853" y="2321873"/>
              <a:ext cx="536869" cy="26710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39" tIns="40820" rIns="81639" bIns="40820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None/>
              </a:pPr>
              <a:r>
                <a:rPr lang="en-US" sz="1200">
                  <a:latin typeface="Arial" charset="0"/>
                  <a:ea typeface="Arial" charset="0"/>
                  <a:cs typeface="Arial" charset="0"/>
                </a:rPr>
                <a:t>VM 5</a:t>
              </a:r>
            </a:p>
          </p:txBody>
        </p:sp>
        <p:sp>
          <p:nvSpPr>
            <p:cNvPr id="34" name="CasellaDiTesto 15"/>
            <p:cNvSpPr txBox="1"/>
            <p:nvPr/>
          </p:nvSpPr>
          <p:spPr>
            <a:xfrm>
              <a:off x="6591546" y="2782373"/>
              <a:ext cx="536869" cy="26710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81639" tIns="40820" rIns="81639" bIns="40820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None/>
              </a:pPr>
              <a:r>
                <a:rPr lang="en-US" sz="1200">
                  <a:latin typeface="Arial" charset="0"/>
                  <a:ea typeface="Arial" charset="0"/>
                  <a:cs typeface="Arial" charset="0"/>
                </a:rPr>
                <a:t>VM 6</a:t>
              </a:r>
            </a:p>
          </p:txBody>
        </p:sp>
        <p:cxnSp>
          <p:nvCxnSpPr>
            <p:cNvPr id="35" name="Connettore 1 34"/>
            <p:cNvCxnSpPr>
              <a:stCxn id="7" idx="2"/>
            </p:cNvCxnSpPr>
            <p:nvPr/>
          </p:nvCxnSpPr>
          <p:spPr bwMode="auto">
            <a:xfrm>
              <a:off x="2981549" y="2894648"/>
              <a:ext cx="0" cy="1064440"/>
            </a:xfrm>
            <a:prstGeom prst="line">
              <a:avLst/>
            </a:prstGeom>
            <a:solidFill>
              <a:srgbClr val="333399"/>
            </a:solidFill>
            <a:ln w="3175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36" name="Immagine 3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3554" y="5243454"/>
              <a:ext cx="878988" cy="553762"/>
            </a:xfrm>
            <a:prstGeom prst="rect">
              <a:avLst/>
            </a:prstGeom>
          </p:spPr>
        </p:pic>
        <p:pic>
          <p:nvPicPr>
            <p:cNvPr id="37" name="Immagine 3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0009" y="5243454"/>
              <a:ext cx="878988" cy="553762"/>
            </a:xfrm>
            <a:prstGeom prst="rect">
              <a:avLst/>
            </a:prstGeom>
          </p:spPr>
        </p:pic>
        <p:cxnSp>
          <p:nvCxnSpPr>
            <p:cNvPr id="38" name="Connettore 1 37"/>
            <p:cNvCxnSpPr/>
            <p:nvPr/>
          </p:nvCxnSpPr>
          <p:spPr bwMode="auto">
            <a:xfrm>
              <a:off x="3590949" y="4748811"/>
              <a:ext cx="141431" cy="633085"/>
            </a:xfrm>
            <a:prstGeom prst="line">
              <a:avLst/>
            </a:prstGeom>
            <a:solidFill>
              <a:srgbClr val="333399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Connettore 1 38"/>
            <p:cNvCxnSpPr>
              <a:endCxn id="37" idx="1"/>
            </p:cNvCxnSpPr>
            <p:nvPr/>
          </p:nvCxnSpPr>
          <p:spPr bwMode="auto">
            <a:xfrm>
              <a:off x="4169164" y="5520336"/>
              <a:ext cx="950845" cy="0"/>
            </a:xfrm>
            <a:prstGeom prst="line">
              <a:avLst/>
            </a:prstGeom>
            <a:solidFill>
              <a:srgbClr val="333399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Connettore 1 39"/>
            <p:cNvCxnSpPr/>
            <p:nvPr/>
          </p:nvCxnSpPr>
          <p:spPr bwMode="auto">
            <a:xfrm>
              <a:off x="5772056" y="5520336"/>
              <a:ext cx="896234" cy="0"/>
            </a:xfrm>
            <a:prstGeom prst="line">
              <a:avLst/>
            </a:prstGeom>
            <a:solidFill>
              <a:srgbClr val="333399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41" name="Immagine 4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2446" y="5243454"/>
              <a:ext cx="878988" cy="553762"/>
            </a:xfrm>
            <a:prstGeom prst="rect">
              <a:avLst/>
            </a:prstGeom>
          </p:spPr>
        </p:pic>
        <p:cxnSp>
          <p:nvCxnSpPr>
            <p:cNvPr id="42" name="Connettore 1 41"/>
            <p:cNvCxnSpPr>
              <a:stCxn id="36" idx="1"/>
            </p:cNvCxnSpPr>
            <p:nvPr/>
          </p:nvCxnSpPr>
          <p:spPr bwMode="auto">
            <a:xfrm flipH="1">
              <a:off x="2332902" y="5520336"/>
              <a:ext cx="1200652" cy="0"/>
            </a:xfrm>
            <a:prstGeom prst="line">
              <a:avLst/>
            </a:prstGeom>
            <a:solidFill>
              <a:srgbClr val="333399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Connettore 1 42"/>
            <p:cNvCxnSpPr/>
            <p:nvPr/>
          </p:nvCxnSpPr>
          <p:spPr bwMode="auto">
            <a:xfrm flipH="1">
              <a:off x="4075188" y="4748811"/>
              <a:ext cx="93976" cy="633085"/>
            </a:xfrm>
            <a:prstGeom prst="line">
              <a:avLst/>
            </a:prstGeom>
            <a:solidFill>
              <a:srgbClr val="333399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Connettore 1 43"/>
            <p:cNvCxnSpPr/>
            <p:nvPr/>
          </p:nvCxnSpPr>
          <p:spPr bwMode="auto">
            <a:xfrm flipH="1">
              <a:off x="5664652" y="4748811"/>
              <a:ext cx="168740" cy="633085"/>
            </a:xfrm>
            <a:prstGeom prst="line">
              <a:avLst/>
            </a:prstGeom>
            <a:solidFill>
              <a:srgbClr val="333399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5" name="Gruppo 44"/>
            <p:cNvGrpSpPr/>
            <p:nvPr/>
          </p:nvGrpSpPr>
          <p:grpSpPr>
            <a:xfrm>
              <a:off x="2689128" y="3830343"/>
              <a:ext cx="1006020" cy="553762"/>
              <a:chOff x="2416479" y="5879780"/>
              <a:chExt cx="1138193" cy="626517"/>
            </a:xfrm>
          </p:grpSpPr>
          <p:pic>
            <p:nvPicPr>
              <p:cNvPr id="46" name="Immagine 4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60201" y="5879780"/>
                <a:ext cx="994471" cy="626517"/>
              </a:xfrm>
              <a:prstGeom prst="rect">
                <a:avLst/>
              </a:prstGeom>
            </p:spPr>
          </p:pic>
          <p:sp>
            <p:nvSpPr>
              <p:cNvPr id="47" name="Rettangolo arrotondato 46"/>
              <p:cNvSpPr/>
              <p:nvPr/>
            </p:nvSpPr>
            <p:spPr bwMode="auto">
              <a:xfrm>
                <a:off x="2416479" y="5879780"/>
                <a:ext cx="1076179" cy="626517"/>
              </a:xfrm>
              <a:prstGeom prst="roundRect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endParaRPr>
              </a:p>
            </p:txBody>
          </p:sp>
        </p:grpSp>
        <p:grpSp>
          <p:nvGrpSpPr>
            <p:cNvPr id="48" name="Gruppo 47"/>
            <p:cNvGrpSpPr/>
            <p:nvPr/>
          </p:nvGrpSpPr>
          <p:grpSpPr>
            <a:xfrm>
              <a:off x="4347851" y="3830343"/>
              <a:ext cx="1006020" cy="553762"/>
              <a:chOff x="2416479" y="5879780"/>
              <a:chExt cx="1138193" cy="626517"/>
            </a:xfrm>
          </p:grpSpPr>
          <p:pic>
            <p:nvPicPr>
              <p:cNvPr id="49" name="Immagine 4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60201" y="5879780"/>
                <a:ext cx="994471" cy="626517"/>
              </a:xfrm>
              <a:prstGeom prst="rect">
                <a:avLst/>
              </a:prstGeom>
            </p:spPr>
          </p:pic>
          <p:sp>
            <p:nvSpPr>
              <p:cNvPr id="50" name="Rettangolo arrotondato 49"/>
              <p:cNvSpPr/>
              <p:nvPr/>
            </p:nvSpPr>
            <p:spPr bwMode="auto">
              <a:xfrm>
                <a:off x="2416479" y="5879780"/>
                <a:ext cx="1076179" cy="626517"/>
              </a:xfrm>
              <a:prstGeom prst="roundRect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endParaRPr>
              </a:p>
            </p:txBody>
          </p:sp>
        </p:grpSp>
        <p:grpSp>
          <p:nvGrpSpPr>
            <p:cNvPr id="51" name="Gruppo 50"/>
            <p:cNvGrpSpPr/>
            <p:nvPr/>
          </p:nvGrpSpPr>
          <p:grpSpPr>
            <a:xfrm>
              <a:off x="5998997" y="3830343"/>
              <a:ext cx="1006020" cy="553762"/>
              <a:chOff x="2416479" y="5879780"/>
              <a:chExt cx="1138193" cy="626517"/>
            </a:xfrm>
          </p:grpSpPr>
          <p:pic>
            <p:nvPicPr>
              <p:cNvPr id="52" name="Immagine 51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60201" y="5879780"/>
                <a:ext cx="994471" cy="626517"/>
              </a:xfrm>
              <a:prstGeom prst="rect">
                <a:avLst/>
              </a:prstGeom>
            </p:spPr>
          </p:pic>
          <p:sp>
            <p:nvSpPr>
              <p:cNvPr id="53" name="Rettangolo arrotondato 52"/>
              <p:cNvSpPr/>
              <p:nvPr/>
            </p:nvSpPr>
            <p:spPr bwMode="auto">
              <a:xfrm>
                <a:off x="2416479" y="5879780"/>
                <a:ext cx="1076179" cy="626517"/>
              </a:xfrm>
              <a:prstGeom prst="roundRect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0"/>
                </a:endParaRPr>
              </a:p>
            </p:txBody>
          </p:sp>
        </p:grpSp>
        <p:sp>
          <p:nvSpPr>
            <p:cNvPr id="56" name="Figura a mano libera 55"/>
            <p:cNvSpPr/>
            <p:nvPr/>
          </p:nvSpPr>
          <p:spPr>
            <a:xfrm>
              <a:off x="1522060" y="2757570"/>
              <a:ext cx="5423594" cy="2909975"/>
            </a:xfrm>
            <a:custGeom>
              <a:avLst/>
              <a:gdLst>
                <a:gd name="connsiteX0" fmla="*/ 325641 w 6136158"/>
                <a:gd name="connsiteY0" fmla="*/ 176916 h 3326498"/>
                <a:gd name="connsiteX1" fmla="*/ 4406 w 6136158"/>
                <a:gd name="connsiteY1" fmla="*/ 1230269 h 3326498"/>
                <a:gd name="connsiteX2" fmla="*/ 534818 w 6136158"/>
                <a:gd name="connsiteY2" fmla="*/ 2858857 h 3326498"/>
                <a:gd name="connsiteX3" fmla="*/ 2148465 w 6136158"/>
                <a:gd name="connsiteY3" fmla="*/ 3224916 h 3326498"/>
                <a:gd name="connsiteX4" fmla="*/ 2469700 w 6136158"/>
                <a:gd name="connsiteY4" fmla="*/ 2365798 h 3326498"/>
                <a:gd name="connsiteX5" fmla="*/ 1610582 w 6136158"/>
                <a:gd name="connsiteY5" fmla="*/ 1446916 h 3326498"/>
                <a:gd name="connsiteX6" fmla="*/ 1498524 w 6136158"/>
                <a:gd name="connsiteY6" fmla="*/ 244151 h 3326498"/>
                <a:gd name="connsiteX7" fmla="*/ 1745053 w 6136158"/>
                <a:gd name="connsiteY7" fmla="*/ 87269 h 3326498"/>
                <a:gd name="connsiteX8" fmla="*/ 1901935 w 6136158"/>
                <a:gd name="connsiteY8" fmla="*/ 1290034 h 3326498"/>
                <a:gd name="connsiteX9" fmla="*/ 2469700 w 6136158"/>
                <a:gd name="connsiteY9" fmla="*/ 2089387 h 3326498"/>
                <a:gd name="connsiteX10" fmla="*/ 2648994 w 6136158"/>
                <a:gd name="connsiteY10" fmla="*/ 2970916 h 3326498"/>
                <a:gd name="connsiteX11" fmla="*/ 2813347 w 6136158"/>
                <a:gd name="connsiteY11" fmla="*/ 3299622 h 3326498"/>
                <a:gd name="connsiteX12" fmla="*/ 3127112 w 6136158"/>
                <a:gd name="connsiteY12" fmla="*/ 2328446 h 3326498"/>
                <a:gd name="connsiteX13" fmla="*/ 3455818 w 6136158"/>
                <a:gd name="connsiteY13" fmla="*/ 1566446 h 3326498"/>
                <a:gd name="connsiteX14" fmla="*/ 3851759 w 6136158"/>
                <a:gd name="connsiteY14" fmla="*/ 1394622 h 3326498"/>
                <a:gd name="connsiteX15" fmla="*/ 3986230 w 6136158"/>
                <a:gd name="connsiteY15" fmla="*/ 729740 h 3326498"/>
                <a:gd name="connsiteX16" fmla="*/ 4083347 w 6136158"/>
                <a:gd name="connsiteY16" fmla="*/ 580328 h 3326498"/>
                <a:gd name="connsiteX17" fmla="*/ 4210347 w 6136158"/>
                <a:gd name="connsiteY17" fmla="*/ 841798 h 3326498"/>
                <a:gd name="connsiteX18" fmla="*/ 4113230 w 6136158"/>
                <a:gd name="connsiteY18" fmla="*/ 1424504 h 3326498"/>
                <a:gd name="connsiteX19" fmla="*/ 3425935 w 6136158"/>
                <a:gd name="connsiteY19" fmla="*/ 1962387 h 3326498"/>
                <a:gd name="connsiteX20" fmla="*/ 3037465 w 6136158"/>
                <a:gd name="connsiteY20" fmla="*/ 2978387 h 3326498"/>
                <a:gd name="connsiteX21" fmla="*/ 4524112 w 6136158"/>
                <a:gd name="connsiteY21" fmla="*/ 3045622 h 3326498"/>
                <a:gd name="connsiteX22" fmla="*/ 4927524 w 6136158"/>
                <a:gd name="connsiteY22" fmla="*/ 2418093 h 3326498"/>
                <a:gd name="connsiteX23" fmla="*/ 5330935 w 6136158"/>
                <a:gd name="connsiteY23" fmla="*/ 1641151 h 3326498"/>
                <a:gd name="connsiteX24" fmla="*/ 5794112 w 6136158"/>
                <a:gd name="connsiteY24" fmla="*/ 1402093 h 3326498"/>
                <a:gd name="connsiteX25" fmla="*/ 5838935 w 6136158"/>
                <a:gd name="connsiteY25" fmla="*/ 752151 h 3326498"/>
                <a:gd name="connsiteX26" fmla="*/ 5958465 w 6136158"/>
                <a:gd name="connsiteY26" fmla="*/ 595269 h 3326498"/>
                <a:gd name="connsiteX27" fmla="*/ 6115347 w 6136158"/>
                <a:gd name="connsiteY27" fmla="*/ 819387 h 3326498"/>
                <a:gd name="connsiteX28" fmla="*/ 6048112 w 6136158"/>
                <a:gd name="connsiteY28" fmla="*/ 1349798 h 3326498"/>
                <a:gd name="connsiteX29" fmla="*/ 5338406 w 6136158"/>
                <a:gd name="connsiteY29" fmla="*/ 1887681 h 3326498"/>
                <a:gd name="connsiteX30" fmla="*/ 4822935 w 6136158"/>
                <a:gd name="connsiteY30" fmla="*/ 2941034 h 3326498"/>
                <a:gd name="connsiteX31" fmla="*/ 5973406 w 6136158"/>
                <a:gd name="connsiteY31" fmla="*/ 3053093 h 3326498"/>
                <a:gd name="connsiteX0" fmla="*/ 325641 w 6136158"/>
                <a:gd name="connsiteY0" fmla="*/ 176916 h 3326498"/>
                <a:gd name="connsiteX1" fmla="*/ 4406 w 6136158"/>
                <a:gd name="connsiteY1" fmla="*/ 1230269 h 3326498"/>
                <a:gd name="connsiteX2" fmla="*/ 534818 w 6136158"/>
                <a:gd name="connsiteY2" fmla="*/ 2858857 h 3326498"/>
                <a:gd name="connsiteX3" fmla="*/ 1849641 w 6136158"/>
                <a:gd name="connsiteY3" fmla="*/ 3239857 h 3326498"/>
                <a:gd name="connsiteX4" fmla="*/ 2469700 w 6136158"/>
                <a:gd name="connsiteY4" fmla="*/ 2365798 h 3326498"/>
                <a:gd name="connsiteX5" fmla="*/ 1610582 w 6136158"/>
                <a:gd name="connsiteY5" fmla="*/ 1446916 h 3326498"/>
                <a:gd name="connsiteX6" fmla="*/ 1498524 w 6136158"/>
                <a:gd name="connsiteY6" fmla="*/ 244151 h 3326498"/>
                <a:gd name="connsiteX7" fmla="*/ 1745053 w 6136158"/>
                <a:gd name="connsiteY7" fmla="*/ 87269 h 3326498"/>
                <a:gd name="connsiteX8" fmla="*/ 1901935 w 6136158"/>
                <a:gd name="connsiteY8" fmla="*/ 1290034 h 3326498"/>
                <a:gd name="connsiteX9" fmla="*/ 2469700 w 6136158"/>
                <a:gd name="connsiteY9" fmla="*/ 2089387 h 3326498"/>
                <a:gd name="connsiteX10" fmla="*/ 2648994 w 6136158"/>
                <a:gd name="connsiteY10" fmla="*/ 2970916 h 3326498"/>
                <a:gd name="connsiteX11" fmla="*/ 2813347 w 6136158"/>
                <a:gd name="connsiteY11" fmla="*/ 3299622 h 3326498"/>
                <a:gd name="connsiteX12" fmla="*/ 3127112 w 6136158"/>
                <a:gd name="connsiteY12" fmla="*/ 2328446 h 3326498"/>
                <a:gd name="connsiteX13" fmla="*/ 3455818 w 6136158"/>
                <a:gd name="connsiteY13" fmla="*/ 1566446 h 3326498"/>
                <a:gd name="connsiteX14" fmla="*/ 3851759 w 6136158"/>
                <a:gd name="connsiteY14" fmla="*/ 1394622 h 3326498"/>
                <a:gd name="connsiteX15" fmla="*/ 3986230 w 6136158"/>
                <a:gd name="connsiteY15" fmla="*/ 729740 h 3326498"/>
                <a:gd name="connsiteX16" fmla="*/ 4083347 w 6136158"/>
                <a:gd name="connsiteY16" fmla="*/ 580328 h 3326498"/>
                <a:gd name="connsiteX17" fmla="*/ 4210347 w 6136158"/>
                <a:gd name="connsiteY17" fmla="*/ 841798 h 3326498"/>
                <a:gd name="connsiteX18" fmla="*/ 4113230 w 6136158"/>
                <a:gd name="connsiteY18" fmla="*/ 1424504 h 3326498"/>
                <a:gd name="connsiteX19" fmla="*/ 3425935 w 6136158"/>
                <a:gd name="connsiteY19" fmla="*/ 1962387 h 3326498"/>
                <a:gd name="connsiteX20" fmla="*/ 3037465 w 6136158"/>
                <a:gd name="connsiteY20" fmla="*/ 2978387 h 3326498"/>
                <a:gd name="connsiteX21" fmla="*/ 4524112 w 6136158"/>
                <a:gd name="connsiteY21" fmla="*/ 3045622 h 3326498"/>
                <a:gd name="connsiteX22" fmla="*/ 4927524 w 6136158"/>
                <a:gd name="connsiteY22" fmla="*/ 2418093 h 3326498"/>
                <a:gd name="connsiteX23" fmla="*/ 5330935 w 6136158"/>
                <a:gd name="connsiteY23" fmla="*/ 1641151 h 3326498"/>
                <a:gd name="connsiteX24" fmla="*/ 5794112 w 6136158"/>
                <a:gd name="connsiteY24" fmla="*/ 1402093 h 3326498"/>
                <a:gd name="connsiteX25" fmla="*/ 5838935 w 6136158"/>
                <a:gd name="connsiteY25" fmla="*/ 752151 h 3326498"/>
                <a:gd name="connsiteX26" fmla="*/ 5958465 w 6136158"/>
                <a:gd name="connsiteY26" fmla="*/ 595269 h 3326498"/>
                <a:gd name="connsiteX27" fmla="*/ 6115347 w 6136158"/>
                <a:gd name="connsiteY27" fmla="*/ 819387 h 3326498"/>
                <a:gd name="connsiteX28" fmla="*/ 6048112 w 6136158"/>
                <a:gd name="connsiteY28" fmla="*/ 1349798 h 3326498"/>
                <a:gd name="connsiteX29" fmla="*/ 5338406 w 6136158"/>
                <a:gd name="connsiteY29" fmla="*/ 1887681 h 3326498"/>
                <a:gd name="connsiteX30" fmla="*/ 4822935 w 6136158"/>
                <a:gd name="connsiteY30" fmla="*/ 2941034 h 3326498"/>
                <a:gd name="connsiteX31" fmla="*/ 5973406 w 6136158"/>
                <a:gd name="connsiteY31" fmla="*/ 3053093 h 3326498"/>
                <a:gd name="connsiteX0" fmla="*/ 325641 w 6136158"/>
                <a:gd name="connsiteY0" fmla="*/ 176916 h 3326498"/>
                <a:gd name="connsiteX1" fmla="*/ 4406 w 6136158"/>
                <a:gd name="connsiteY1" fmla="*/ 1230269 h 3326498"/>
                <a:gd name="connsiteX2" fmla="*/ 534818 w 6136158"/>
                <a:gd name="connsiteY2" fmla="*/ 2858857 h 3326498"/>
                <a:gd name="connsiteX3" fmla="*/ 1849641 w 6136158"/>
                <a:gd name="connsiteY3" fmla="*/ 3239857 h 3326498"/>
                <a:gd name="connsiteX4" fmla="*/ 2312817 w 6136158"/>
                <a:gd name="connsiteY4" fmla="*/ 2589916 h 3326498"/>
                <a:gd name="connsiteX5" fmla="*/ 1610582 w 6136158"/>
                <a:gd name="connsiteY5" fmla="*/ 1446916 h 3326498"/>
                <a:gd name="connsiteX6" fmla="*/ 1498524 w 6136158"/>
                <a:gd name="connsiteY6" fmla="*/ 244151 h 3326498"/>
                <a:gd name="connsiteX7" fmla="*/ 1745053 w 6136158"/>
                <a:gd name="connsiteY7" fmla="*/ 87269 h 3326498"/>
                <a:gd name="connsiteX8" fmla="*/ 1901935 w 6136158"/>
                <a:gd name="connsiteY8" fmla="*/ 1290034 h 3326498"/>
                <a:gd name="connsiteX9" fmla="*/ 2469700 w 6136158"/>
                <a:gd name="connsiteY9" fmla="*/ 2089387 h 3326498"/>
                <a:gd name="connsiteX10" fmla="*/ 2648994 w 6136158"/>
                <a:gd name="connsiteY10" fmla="*/ 2970916 h 3326498"/>
                <a:gd name="connsiteX11" fmla="*/ 2813347 w 6136158"/>
                <a:gd name="connsiteY11" fmla="*/ 3299622 h 3326498"/>
                <a:gd name="connsiteX12" fmla="*/ 3127112 w 6136158"/>
                <a:gd name="connsiteY12" fmla="*/ 2328446 h 3326498"/>
                <a:gd name="connsiteX13" fmla="*/ 3455818 w 6136158"/>
                <a:gd name="connsiteY13" fmla="*/ 1566446 h 3326498"/>
                <a:gd name="connsiteX14" fmla="*/ 3851759 w 6136158"/>
                <a:gd name="connsiteY14" fmla="*/ 1394622 h 3326498"/>
                <a:gd name="connsiteX15" fmla="*/ 3986230 w 6136158"/>
                <a:gd name="connsiteY15" fmla="*/ 729740 h 3326498"/>
                <a:gd name="connsiteX16" fmla="*/ 4083347 w 6136158"/>
                <a:gd name="connsiteY16" fmla="*/ 580328 h 3326498"/>
                <a:gd name="connsiteX17" fmla="*/ 4210347 w 6136158"/>
                <a:gd name="connsiteY17" fmla="*/ 841798 h 3326498"/>
                <a:gd name="connsiteX18" fmla="*/ 4113230 w 6136158"/>
                <a:gd name="connsiteY18" fmla="*/ 1424504 h 3326498"/>
                <a:gd name="connsiteX19" fmla="*/ 3425935 w 6136158"/>
                <a:gd name="connsiteY19" fmla="*/ 1962387 h 3326498"/>
                <a:gd name="connsiteX20" fmla="*/ 3037465 w 6136158"/>
                <a:gd name="connsiteY20" fmla="*/ 2978387 h 3326498"/>
                <a:gd name="connsiteX21" fmla="*/ 4524112 w 6136158"/>
                <a:gd name="connsiteY21" fmla="*/ 3045622 h 3326498"/>
                <a:gd name="connsiteX22" fmla="*/ 4927524 w 6136158"/>
                <a:gd name="connsiteY22" fmla="*/ 2418093 h 3326498"/>
                <a:gd name="connsiteX23" fmla="*/ 5330935 w 6136158"/>
                <a:gd name="connsiteY23" fmla="*/ 1641151 h 3326498"/>
                <a:gd name="connsiteX24" fmla="*/ 5794112 w 6136158"/>
                <a:gd name="connsiteY24" fmla="*/ 1402093 h 3326498"/>
                <a:gd name="connsiteX25" fmla="*/ 5838935 w 6136158"/>
                <a:gd name="connsiteY25" fmla="*/ 752151 h 3326498"/>
                <a:gd name="connsiteX26" fmla="*/ 5958465 w 6136158"/>
                <a:gd name="connsiteY26" fmla="*/ 595269 h 3326498"/>
                <a:gd name="connsiteX27" fmla="*/ 6115347 w 6136158"/>
                <a:gd name="connsiteY27" fmla="*/ 819387 h 3326498"/>
                <a:gd name="connsiteX28" fmla="*/ 6048112 w 6136158"/>
                <a:gd name="connsiteY28" fmla="*/ 1349798 h 3326498"/>
                <a:gd name="connsiteX29" fmla="*/ 5338406 w 6136158"/>
                <a:gd name="connsiteY29" fmla="*/ 1887681 h 3326498"/>
                <a:gd name="connsiteX30" fmla="*/ 4822935 w 6136158"/>
                <a:gd name="connsiteY30" fmla="*/ 2941034 h 3326498"/>
                <a:gd name="connsiteX31" fmla="*/ 5973406 w 6136158"/>
                <a:gd name="connsiteY31" fmla="*/ 3053093 h 3326498"/>
                <a:gd name="connsiteX0" fmla="*/ 325641 w 6136158"/>
                <a:gd name="connsiteY0" fmla="*/ 176916 h 3333474"/>
                <a:gd name="connsiteX1" fmla="*/ 4406 w 6136158"/>
                <a:gd name="connsiteY1" fmla="*/ 1230269 h 3333474"/>
                <a:gd name="connsiteX2" fmla="*/ 534818 w 6136158"/>
                <a:gd name="connsiteY2" fmla="*/ 2858857 h 3333474"/>
                <a:gd name="connsiteX3" fmla="*/ 1849641 w 6136158"/>
                <a:gd name="connsiteY3" fmla="*/ 3239857 h 3333474"/>
                <a:gd name="connsiteX4" fmla="*/ 2312817 w 6136158"/>
                <a:gd name="connsiteY4" fmla="*/ 2589916 h 3333474"/>
                <a:gd name="connsiteX5" fmla="*/ 1610582 w 6136158"/>
                <a:gd name="connsiteY5" fmla="*/ 1446916 h 3333474"/>
                <a:gd name="connsiteX6" fmla="*/ 1498524 w 6136158"/>
                <a:gd name="connsiteY6" fmla="*/ 244151 h 3333474"/>
                <a:gd name="connsiteX7" fmla="*/ 1745053 w 6136158"/>
                <a:gd name="connsiteY7" fmla="*/ 87269 h 3333474"/>
                <a:gd name="connsiteX8" fmla="*/ 1901935 w 6136158"/>
                <a:gd name="connsiteY8" fmla="*/ 1290034 h 3333474"/>
                <a:gd name="connsiteX9" fmla="*/ 2469700 w 6136158"/>
                <a:gd name="connsiteY9" fmla="*/ 2089387 h 3333474"/>
                <a:gd name="connsiteX10" fmla="*/ 2648994 w 6136158"/>
                <a:gd name="connsiteY10" fmla="*/ 2970916 h 3333474"/>
                <a:gd name="connsiteX11" fmla="*/ 2843229 w 6136158"/>
                <a:gd name="connsiteY11" fmla="*/ 3307093 h 3333474"/>
                <a:gd name="connsiteX12" fmla="*/ 3127112 w 6136158"/>
                <a:gd name="connsiteY12" fmla="*/ 2328446 h 3333474"/>
                <a:gd name="connsiteX13" fmla="*/ 3455818 w 6136158"/>
                <a:gd name="connsiteY13" fmla="*/ 1566446 h 3333474"/>
                <a:gd name="connsiteX14" fmla="*/ 3851759 w 6136158"/>
                <a:gd name="connsiteY14" fmla="*/ 1394622 h 3333474"/>
                <a:gd name="connsiteX15" fmla="*/ 3986230 w 6136158"/>
                <a:gd name="connsiteY15" fmla="*/ 729740 h 3333474"/>
                <a:gd name="connsiteX16" fmla="*/ 4083347 w 6136158"/>
                <a:gd name="connsiteY16" fmla="*/ 580328 h 3333474"/>
                <a:gd name="connsiteX17" fmla="*/ 4210347 w 6136158"/>
                <a:gd name="connsiteY17" fmla="*/ 841798 h 3333474"/>
                <a:gd name="connsiteX18" fmla="*/ 4113230 w 6136158"/>
                <a:gd name="connsiteY18" fmla="*/ 1424504 h 3333474"/>
                <a:gd name="connsiteX19" fmla="*/ 3425935 w 6136158"/>
                <a:gd name="connsiteY19" fmla="*/ 1962387 h 3333474"/>
                <a:gd name="connsiteX20" fmla="*/ 3037465 w 6136158"/>
                <a:gd name="connsiteY20" fmla="*/ 2978387 h 3333474"/>
                <a:gd name="connsiteX21" fmla="*/ 4524112 w 6136158"/>
                <a:gd name="connsiteY21" fmla="*/ 3045622 h 3333474"/>
                <a:gd name="connsiteX22" fmla="*/ 4927524 w 6136158"/>
                <a:gd name="connsiteY22" fmla="*/ 2418093 h 3333474"/>
                <a:gd name="connsiteX23" fmla="*/ 5330935 w 6136158"/>
                <a:gd name="connsiteY23" fmla="*/ 1641151 h 3333474"/>
                <a:gd name="connsiteX24" fmla="*/ 5794112 w 6136158"/>
                <a:gd name="connsiteY24" fmla="*/ 1402093 h 3333474"/>
                <a:gd name="connsiteX25" fmla="*/ 5838935 w 6136158"/>
                <a:gd name="connsiteY25" fmla="*/ 752151 h 3333474"/>
                <a:gd name="connsiteX26" fmla="*/ 5958465 w 6136158"/>
                <a:gd name="connsiteY26" fmla="*/ 595269 h 3333474"/>
                <a:gd name="connsiteX27" fmla="*/ 6115347 w 6136158"/>
                <a:gd name="connsiteY27" fmla="*/ 819387 h 3333474"/>
                <a:gd name="connsiteX28" fmla="*/ 6048112 w 6136158"/>
                <a:gd name="connsiteY28" fmla="*/ 1349798 h 3333474"/>
                <a:gd name="connsiteX29" fmla="*/ 5338406 w 6136158"/>
                <a:gd name="connsiteY29" fmla="*/ 1887681 h 3333474"/>
                <a:gd name="connsiteX30" fmla="*/ 4822935 w 6136158"/>
                <a:gd name="connsiteY30" fmla="*/ 2941034 h 3333474"/>
                <a:gd name="connsiteX31" fmla="*/ 5973406 w 6136158"/>
                <a:gd name="connsiteY31" fmla="*/ 3053093 h 3333474"/>
                <a:gd name="connsiteX0" fmla="*/ 325641 w 6136158"/>
                <a:gd name="connsiteY0" fmla="*/ 176916 h 3347478"/>
                <a:gd name="connsiteX1" fmla="*/ 4406 w 6136158"/>
                <a:gd name="connsiteY1" fmla="*/ 1230269 h 3347478"/>
                <a:gd name="connsiteX2" fmla="*/ 534818 w 6136158"/>
                <a:gd name="connsiteY2" fmla="*/ 2858857 h 3347478"/>
                <a:gd name="connsiteX3" fmla="*/ 1849641 w 6136158"/>
                <a:gd name="connsiteY3" fmla="*/ 3239857 h 3347478"/>
                <a:gd name="connsiteX4" fmla="*/ 2312817 w 6136158"/>
                <a:gd name="connsiteY4" fmla="*/ 2589916 h 3347478"/>
                <a:gd name="connsiteX5" fmla="*/ 1610582 w 6136158"/>
                <a:gd name="connsiteY5" fmla="*/ 1446916 h 3347478"/>
                <a:gd name="connsiteX6" fmla="*/ 1498524 w 6136158"/>
                <a:gd name="connsiteY6" fmla="*/ 244151 h 3347478"/>
                <a:gd name="connsiteX7" fmla="*/ 1745053 w 6136158"/>
                <a:gd name="connsiteY7" fmla="*/ 87269 h 3347478"/>
                <a:gd name="connsiteX8" fmla="*/ 1901935 w 6136158"/>
                <a:gd name="connsiteY8" fmla="*/ 1290034 h 3347478"/>
                <a:gd name="connsiteX9" fmla="*/ 2469700 w 6136158"/>
                <a:gd name="connsiteY9" fmla="*/ 2089387 h 3347478"/>
                <a:gd name="connsiteX10" fmla="*/ 2648994 w 6136158"/>
                <a:gd name="connsiteY10" fmla="*/ 2970916 h 3347478"/>
                <a:gd name="connsiteX11" fmla="*/ 2798406 w 6136158"/>
                <a:gd name="connsiteY11" fmla="*/ 3322034 h 3347478"/>
                <a:gd name="connsiteX12" fmla="*/ 3127112 w 6136158"/>
                <a:gd name="connsiteY12" fmla="*/ 2328446 h 3347478"/>
                <a:gd name="connsiteX13" fmla="*/ 3455818 w 6136158"/>
                <a:gd name="connsiteY13" fmla="*/ 1566446 h 3347478"/>
                <a:gd name="connsiteX14" fmla="*/ 3851759 w 6136158"/>
                <a:gd name="connsiteY14" fmla="*/ 1394622 h 3347478"/>
                <a:gd name="connsiteX15" fmla="*/ 3986230 w 6136158"/>
                <a:gd name="connsiteY15" fmla="*/ 729740 h 3347478"/>
                <a:gd name="connsiteX16" fmla="*/ 4083347 w 6136158"/>
                <a:gd name="connsiteY16" fmla="*/ 580328 h 3347478"/>
                <a:gd name="connsiteX17" fmla="*/ 4210347 w 6136158"/>
                <a:gd name="connsiteY17" fmla="*/ 841798 h 3347478"/>
                <a:gd name="connsiteX18" fmla="*/ 4113230 w 6136158"/>
                <a:gd name="connsiteY18" fmla="*/ 1424504 h 3347478"/>
                <a:gd name="connsiteX19" fmla="*/ 3425935 w 6136158"/>
                <a:gd name="connsiteY19" fmla="*/ 1962387 h 3347478"/>
                <a:gd name="connsiteX20" fmla="*/ 3037465 w 6136158"/>
                <a:gd name="connsiteY20" fmla="*/ 2978387 h 3347478"/>
                <a:gd name="connsiteX21" fmla="*/ 4524112 w 6136158"/>
                <a:gd name="connsiteY21" fmla="*/ 3045622 h 3347478"/>
                <a:gd name="connsiteX22" fmla="*/ 4927524 w 6136158"/>
                <a:gd name="connsiteY22" fmla="*/ 2418093 h 3347478"/>
                <a:gd name="connsiteX23" fmla="*/ 5330935 w 6136158"/>
                <a:gd name="connsiteY23" fmla="*/ 1641151 h 3347478"/>
                <a:gd name="connsiteX24" fmla="*/ 5794112 w 6136158"/>
                <a:gd name="connsiteY24" fmla="*/ 1402093 h 3347478"/>
                <a:gd name="connsiteX25" fmla="*/ 5838935 w 6136158"/>
                <a:gd name="connsiteY25" fmla="*/ 752151 h 3347478"/>
                <a:gd name="connsiteX26" fmla="*/ 5958465 w 6136158"/>
                <a:gd name="connsiteY26" fmla="*/ 595269 h 3347478"/>
                <a:gd name="connsiteX27" fmla="*/ 6115347 w 6136158"/>
                <a:gd name="connsiteY27" fmla="*/ 819387 h 3347478"/>
                <a:gd name="connsiteX28" fmla="*/ 6048112 w 6136158"/>
                <a:gd name="connsiteY28" fmla="*/ 1349798 h 3347478"/>
                <a:gd name="connsiteX29" fmla="*/ 5338406 w 6136158"/>
                <a:gd name="connsiteY29" fmla="*/ 1887681 h 3347478"/>
                <a:gd name="connsiteX30" fmla="*/ 4822935 w 6136158"/>
                <a:gd name="connsiteY30" fmla="*/ 2941034 h 3347478"/>
                <a:gd name="connsiteX31" fmla="*/ 5973406 w 6136158"/>
                <a:gd name="connsiteY31" fmla="*/ 3053093 h 3347478"/>
                <a:gd name="connsiteX0" fmla="*/ 325641 w 6136158"/>
                <a:gd name="connsiteY0" fmla="*/ 176916 h 3322060"/>
                <a:gd name="connsiteX1" fmla="*/ 4406 w 6136158"/>
                <a:gd name="connsiteY1" fmla="*/ 1230269 h 3322060"/>
                <a:gd name="connsiteX2" fmla="*/ 534818 w 6136158"/>
                <a:gd name="connsiteY2" fmla="*/ 2858857 h 3322060"/>
                <a:gd name="connsiteX3" fmla="*/ 1849641 w 6136158"/>
                <a:gd name="connsiteY3" fmla="*/ 3239857 h 3322060"/>
                <a:gd name="connsiteX4" fmla="*/ 2312817 w 6136158"/>
                <a:gd name="connsiteY4" fmla="*/ 2589916 h 3322060"/>
                <a:gd name="connsiteX5" fmla="*/ 1610582 w 6136158"/>
                <a:gd name="connsiteY5" fmla="*/ 1446916 h 3322060"/>
                <a:gd name="connsiteX6" fmla="*/ 1498524 w 6136158"/>
                <a:gd name="connsiteY6" fmla="*/ 244151 h 3322060"/>
                <a:gd name="connsiteX7" fmla="*/ 1745053 w 6136158"/>
                <a:gd name="connsiteY7" fmla="*/ 87269 h 3322060"/>
                <a:gd name="connsiteX8" fmla="*/ 1901935 w 6136158"/>
                <a:gd name="connsiteY8" fmla="*/ 1290034 h 3322060"/>
                <a:gd name="connsiteX9" fmla="*/ 2469700 w 6136158"/>
                <a:gd name="connsiteY9" fmla="*/ 2089387 h 3322060"/>
                <a:gd name="connsiteX10" fmla="*/ 2648994 w 6136158"/>
                <a:gd name="connsiteY10" fmla="*/ 2970916 h 3322060"/>
                <a:gd name="connsiteX11" fmla="*/ 2798406 w 6136158"/>
                <a:gd name="connsiteY11" fmla="*/ 3322034 h 3322060"/>
                <a:gd name="connsiteX12" fmla="*/ 3127112 w 6136158"/>
                <a:gd name="connsiteY12" fmla="*/ 2328446 h 3322060"/>
                <a:gd name="connsiteX13" fmla="*/ 3455818 w 6136158"/>
                <a:gd name="connsiteY13" fmla="*/ 1566446 h 3322060"/>
                <a:gd name="connsiteX14" fmla="*/ 3851759 w 6136158"/>
                <a:gd name="connsiteY14" fmla="*/ 1394622 h 3322060"/>
                <a:gd name="connsiteX15" fmla="*/ 3986230 w 6136158"/>
                <a:gd name="connsiteY15" fmla="*/ 729740 h 3322060"/>
                <a:gd name="connsiteX16" fmla="*/ 4083347 w 6136158"/>
                <a:gd name="connsiteY16" fmla="*/ 580328 h 3322060"/>
                <a:gd name="connsiteX17" fmla="*/ 4210347 w 6136158"/>
                <a:gd name="connsiteY17" fmla="*/ 841798 h 3322060"/>
                <a:gd name="connsiteX18" fmla="*/ 4113230 w 6136158"/>
                <a:gd name="connsiteY18" fmla="*/ 1424504 h 3322060"/>
                <a:gd name="connsiteX19" fmla="*/ 3425935 w 6136158"/>
                <a:gd name="connsiteY19" fmla="*/ 1962387 h 3322060"/>
                <a:gd name="connsiteX20" fmla="*/ 3037465 w 6136158"/>
                <a:gd name="connsiteY20" fmla="*/ 2978387 h 3322060"/>
                <a:gd name="connsiteX21" fmla="*/ 4524112 w 6136158"/>
                <a:gd name="connsiteY21" fmla="*/ 3045622 h 3322060"/>
                <a:gd name="connsiteX22" fmla="*/ 4927524 w 6136158"/>
                <a:gd name="connsiteY22" fmla="*/ 2418093 h 3322060"/>
                <a:gd name="connsiteX23" fmla="*/ 5330935 w 6136158"/>
                <a:gd name="connsiteY23" fmla="*/ 1641151 h 3322060"/>
                <a:gd name="connsiteX24" fmla="*/ 5794112 w 6136158"/>
                <a:gd name="connsiteY24" fmla="*/ 1402093 h 3322060"/>
                <a:gd name="connsiteX25" fmla="*/ 5838935 w 6136158"/>
                <a:gd name="connsiteY25" fmla="*/ 752151 h 3322060"/>
                <a:gd name="connsiteX26" fmla="*/ 5958465 w 6136158"/>
                <a:gd name="connsiteY26" fmla="*/ 595269 h 3322060"/>
                <a:gd name="connsiteX27" fmla="*/ 6115347 w 6136158"/>
                <a:gd name="connsiteY27" fmla="*/ 819387 h 3322060"/>
                <a:gd name="connsiteX28" fmla="*/ 6048112 w 6136158"/>
                <a:gd name="connsiteY28" fmla="*/ 1349798 h 3322060"/>
                <a:gd name="connsiteX29" fmla="*/ 5338406 w 6136158"/>
                <a:gd name="connsiteY29" fmla="*/ 1887681 h 3322060"/>
                <a:gd name="connsiteX30" fmla="*/ 4822935 w 6136158"/>
                <a:gd name="connsiteY30" fmla="*/ 2941034 h 3322060"/>
                <a:gd name="connsiteX31" fmla="*/ 5973406 w 6136158"/>
                <a:gd name="connsiteY31" fmla="*/ 3053093 h 3322060"/>
                <a:gd name="connsiteX0" fmla="*/ 325641 w 6136158"/>
                <a:gd name="connsiteY0" fmla="*/ 176916 h 3348337"/>
                <a:gd name="connsiteX1" fmla="*/ 4406 w 6136158"/>
                <a:gd name="connsiteY1" fmla="*/ 1230269 h 3348337"/>
                <a:gd name="connsiteX2" fmla="*/ 534818 w 6136158"/>
                <a:gd name="connsiteY2" fmla="*/ 2858857 h 3348337"/>
                <a:gd name="connsiteX3" fmla="*/ 1849641 w 6136158"/>
                <a:gd name="connsiteY3" fmla="*/ 3239857 h 3348337"/>
                <a:gd name="connsiteX4" fmla="*/ 2312817 w 6136158"/>
                <a:gd name="connsiteY4" fmla="*/ 2589916 h 3348337"/>
                <a:gd name="connsiteX5" fmla="*/ 1610582 w 6136158"/>
                <a:gd name="connsiteY5" fmla="*/ 1446916 h 3348337"/>
                <a:gd name="connsiteX6" fmla="*/ 1498524 w 6136158"/>
                <a:gd name="connsiteY6" fmla="*/ 244151 h 3348337"/>
                <a:gd name="connsiteX7" fmla="*/ 1745053 w 6136158"/>
                <a:gd name="connsiteY7" fmla="*/ 87269 h 3348337"/>
                <a:gd name="connsiteX8" fmla="*/ 1901935 w 6136158"/>
                <a:gd name="connsiteY8" fmla="*/ 1290034 h 3348337"/>
                <a:gd name="connsiteX9" fmla="*/ 2469700 w 6136158"/>
                <a:gd name="connsiteY9" fmla="*/ 2089387 h 3348337"/>
                <a:gd name="connsiteX10" fmla="*/ 2648994 w 6136158"/>
                <a:gd name="connsiteY10" fmla="*/ 2970916 h 3348337"/>
                <a:gd name="connsiteX11" fmla="*/ 2798406 w 6136158"/>
                <a:gd name="connsiteY11" fmla="*/ 3322034 h 3348337"/>
                <a:gd name="connsiteX12" fmla="*/ 2917936 w 6136158"/>
                <a:gd name="connsiteY12" fmla="*/ 2313505 h 3348337"/>
                <a:gd name="connsiteX13" fmla="*/ 3455818 w 6136158"/>
                <a:gd name="connsiteY13" fmla="*/ 1566446 h 3348337"/>
                <a:gd name="connsiteX14" fmla="*/ 3851759 w 6136158"/>
                <a:gd name="connsiteY14" fmla="*/ 1394622 h 3348337"/>
                <a:gd name="connsiteX15" fmla="*/ 3986230 w 6136158"/>
                <a:gd name="connsiteY15" fmla="*/ 729740 h 3348337"/>
                <a:gd name="connsiteX16" fmla="*/ 4083347 w 6136158"/>
                <a:gd name="connsiteY16" fmla="*/ 580328 h 3348337"/>
                <a:gd name="connsiteX17" fmla="*/ 4210347 w 6136158"/>
                <a:gd name="connsiteY17" fmla="*/ 841798 h 3348337"/>
                <a:gd name="connsiteX18" fmla="*/ 4113230 w 6136158"/>
                <a:gd name="connsiteY18" fmla="*/ 1424504 h 3348337"/>
                <a:gd name="connsiteX19" fmla="*/ 3425935 w 6136158"/>
                <a:gd name="connsiteY19" fmla="*/ 1962387 h 3348337"/>
                <a:gd name="connsiteX20" fmla="*/ 3037465 w 6136158"/>
                <a:gd name="connsiteY20" fmla="*/ 2978387 h 3348337"/>
                <a:gd name="connsiteX21" fmla="*/ 4524112 w 6136158"/>
                <a:gd name="connsiteY21" fmla="*/ 3045622 h 3348337"/>
                <a:gd name="connsiteX22" fmla="*/ 4927524 w 6136158"/>
                <a:gd name="connsiteY22" fmla="*/ 2418093 h 3348337"/>
                <a:gd name="connsiteX23" fmla="*/ 5330935 w 6136158"/>
                <a:gd name="connsiteY23" fmla="*/ 1641151 h 3348337"/>
                <a:gd name="connsiteX24" fmla="*/ 5794112 w 6136158"/>
                <a:gd name="connsiteY24" fmla="*/ 1402093 h 3348337"/>
                <a:gd name="connsiteX25" fmla="*/ 5838935 w 6136158"/>
                <a:gd name="connsiteY25" fmla="*/ 752151 h 3348337"/>
                <a:gd name="connsiteX26" fmla="*/ 5958465 w 6136158"/>
                <a:gd name="connsiteY26" fmla="*/ 595269 h 3348337"/>
                <a:gd name="connsiteX27" fmla="*/ 6115347 w 6136158"/>
                <a:gd name="connsiteY27" fmla="*/ 819387 h 3348337"/>
                <a:gd name="connsiteX28" fmla="*/ 6048112 w 6136158"/>
                <a:gd name="connsiteY28" fmla="*/ 1349798 h 3348337"/>
                <a:gd name="connsiteX29" fmla="*/ 5338406 w 6136158"/>
                <a:gd name="connsiteY29" fmla="*/ 1887681 h 3348337"/>
                <a:gd name="connsiteX30" fmla="*/ 4822935 w 6136158"/>
                <a:gd name="connsiteY30" fmla="*/ 2941034 h 3348337"/>
                <a:gd name="connsiteX31" fmla="*/ 5973406 w 6136158"/>
                <a:gd name="connsiteY31" fmla="*/ 3053093 h 3348337"/>
                <a:gd name="connsiteX0" fmla="*/ 325641 w 6136158"/>
                <a:gd name="connsiteY0" fmla="*/ 176916 h 3320437"/>
                <a:gd name="connsiteX1" fmla="*/ 4406 w 6136158"/>
                <a:gd name="connsiteY1" fmla="*/ 1230269 h 3320437"/>
                <a:gd name="connsiteX2" fmla="*/ 534818 w 6136158"/>
                <a:gd name="connsiteY2" fmla="*/ 2858857 h 3320437"/>
                <a:gd name="connsiteX3" fmla="*/ 1849641 w 6136158"/>
                <a:gd name="connsiteY3" fmla="*/ 3239857 h 3320437"/>
                <a:gd name="connsiteX4" fmla="*/ 2312817 w 6136158"/>
                <a:gd name="connsiteY4" fmla="*/ 2589916 h 3320437"/>
                <a:gd name="connsiteX5" fmla="*/ 1610582 w 6136158"/>
                <a:gd name="connsiteY5" fmla="*/ 1446916 h 3320437"/>
                <a:gd name="connsiteX6" fmla="*/ 1498524 w 6136158"/>
                <a:gd name="connsiteY6" fmla="*/ 244151 h 3320437"/>
                <a:gd name="connsiteX7" fmla="*/ 1745053 w 6136158"/>
                <a:gd name="connsiteY7" fmla="*/ 87269 h 3320437"/>
                <a:gd name="connsiteX8" fmla="*/ 1901935 w 6136158"/>
                <a:gd name="connsiteY8" fmla="*/ 1290034 h 3320437"/>
                <a:gd name="connsiteX9" fmla="*/ 2469700 w 6136158"/>
                <a:gd name="connsiteY9" fmla="*/ 2089387 h 3320437"/>
                <a:gd name="connsiteX10" fmla="*/ 2648994 w 6136158"/>
                <a:gd name="connsiteY10" fmla="*/ 2970916 h 3320437"/>
                <a:gd name="connsiteX11" fmla="*/ 2723700 w 6136158"/>
                <a:gd name="connsiteY11" fmla="*/ 3292152 h 3320437"/>
                <a:gd name="connsiteX12" fmla="*/ 2917936 w 6136158"/>
                <a:gd name="connsiteY12" fmla="*/ 2313505 h 3320437"/>
                <a:gd name="connsiteX13" fmla="*/ 3455818 w 6136158"/>
                <a:gd name="connsiteY13" fmla="*/ 1566446 h 3320437"/>
                <a:gd name="connsiteX14" fmla="*/ 3851759 w 6136158"/>
                <a:gd name="connsiteY14" fmla="*/ 1394622 h 3320437"/>
                <a:gd name="connsiteX15" fmla="*/ 3986230 w 6136158"/>
                <a:gd name="connsiteY15" fmla="*/ 729740 h 3320437"/>
                <a:gd name="connsiteX16" fmla="*/ 4083347 w 6136158"/>
                <a:gd name="connsiteY16" fmla="*/ 580328 h 3320437"/>
                <a:gd name="connsiteX17" fmla="*/ 4210347 w 6136158"/>
                <a:gd name="connsiteY17" fmla="*/ 841798 h 3320437"/>
                <a:gd name="connsiteX18" fmla="*/ 4113230 w 6136158"/>
                <a:gd name="connsiteY18" fmla="*/ 1424504 h 3320437"/>
                <a:gd name="connsiteX19" fmla="*/ 3425935 w 6136158"/>
                <a:gd name="connsiteY19" fmla="*/ 1962387 h 3320437"/>
                <a:gd name="connsiteX20" fmla="*/ 3037465 w 6136158"/>
                <a:gd name="connsiteY20" fmla="*/ 2978387 h 3320437"/>
                <a:gd name="connsiteX21" fmla="*/ 4524112 w 6136158"/>
                <a:gd name="connsiteY21" fmla="*/ 3045622 h 3320437"/>
                <a:gd name="connsiteX22" fmla="*/ 4927524 w 6136158"/>
                <a:gd name="connsiteY22" fmla="*/ 2418093 h 3320437"/>
                <a:gd name="connsiteX23" fmla="*/ 5330935 w 6136158"/>
                <a:gd name="connsiteY23" fmla="*/ 1641151 h 3320437"/>
                <a:gd name="connsiteX24" fmla="*/ 5794112 w 6136158"/>
                <a:gd name="connsiteY24" fmla="*/ 1402093 h 3320437"/>
                <a:gd name="connsiteX25" fmla="*/ 5838935 w 6136158"/>
                <a:gd name="connsiteY25" fmla="*/ 752151 h 3320437"/>
                <a:gd name="connsiteX26" fmla="*/ 5958465 w 6136158"/>
                <a:gd name="connsiteY26" fmla="*/ 595269 h 3320437"/>
                <a:gd name="connsiteX27" fmla="*/ 6115347 w 6136158"/>
                <a:gd name="connsiteY27" fmla="*/ 819387 h 3320437"/>
                <a:gd name="connsiteX28" fmla="*/ 6048112 w 6136158"/>
                <a:gd name="connsiteY28" fmla="*/ 1349798 h 3320437"/>
                <a:gd name="connsiteX29" fmla="*/ 5338406 w 6136158"/>
                <a:gd name="connsiteY29" fmla="*/ 1887681 h 3320437"/>
                <a:gd name="connsiteX30" fmla="*/ 4822935 w 6136158"/>
                <a:gd name="connsiteY30" fmla="*/ 2941034 h 3320437"/>
                <a:gd name="connsiteX31" fmla="*/ 5973406 w 6136158"/>
                <a:gd name="connsiteY31" fmla="*/ 3053093 h 3320437"/>
                <a:gd name="connsiteX0" fmla="*/ 325641 w 6136158"/>
                <a:gd name="connsiteY0" fmla="*/ 176916 h 3292294"/>
                <a:gd name="connsiteX1" fmla="*/ 4406 w 6136158"/>
                <a:gd name="connsiteY1" fmla="*/ 1230269 h 3292294"/>
                <a:gd name="connsiteX2" fmla="*/ 534818 w 6136158"/>
                <a:gd name="connsiteY2" fmla="*/ 2858857 h 3292294"/>
                <a:gd name="connsiteX3" fmla="*/ 1849641 w 6136158"/>
                <a:gd name="connsiteY3" fmla="*/ 3239857 h 3292294"/>
                <a:gd name="connsiteX4" fmla="*/ 2312817 w 6136158"/>
                <a:gd name="connsiteY4" fmla="*/ 2589916 h 3292294"/>
                <a:gd name="connsiteX5" fmla="*/ 1610582 w 6136158"/>
                <a:gd name="connsiteY5" fmla="*/ 1446916 h 3292294"/>
                <a:gd name="connsiteX6" fmla="*/ 1498524 w 6136158"/>
                <a:gd name="connsiteY6" fmla="*/ 244151 h 3292294"/>
                <a:gd name="connsiteX7" fmla="*/ 1745053 w 6136158"/>
                <a:gd name="connsiteY7" fmla="*/ 87269 h 3292294"/>
                <a:gd name="connsiteX8" fmla="*/ 1901935 w 6136158"/>
                <a:gd name="connsiteY8" fmla="*/ 1290034 h 3292294"/>
                <a:gd name="connsiteX9" fmla="*/ 2469700 w 6136158"/>
                <a:gd name="connsiteY9" fmla="*/ 2089387 h 3292294"/>
                <a:gd name="connsiteX10" fmla="*/ 2648994 w 6136158"/>
                <a:gd name="connsiteY10" fmla="*/ 2970916 h 3292294"/>
                <a:gd name="connsiteX11" fmla="*/ 2723700 w 6136158"/>
                <a:gd name="connsiteY11" fmla="*/ 3292152 h 3292294"/>
                <a:gd name="connsiteX12" fmla="*/ 2917936 w 6136158"/>
                <a:gd name="connsiteY12" fmla="*/ 2313505 h 3292294"/>
                <a:gd name="connsiteX13" fmla="*/ 3455818 w 6136158"/>
                <a:gd name="connsiteY13" fmla="*/ 1566446 h 3292294"/>
                <a:gd name="connsiteX14" fmla="*/ 3851759 w 6136158"/>
                <a:gd name="connsiteY14" fmla="*/ 1394622 h 3292294"/>
                <a:gd name="connsiteX15" fmla="*/ 3986230 w 6136158"/>
                <a:gd name="connsiteY15" fmla="*/ 729740 h 3292294"/>
                <a:gd name="connsiteX16" fmla="*/ 4083347 w 6136158"/>
                <a:gd name="connsiteY16" fmla="*/ 580328 h 3292294"/>
                <a:gd name="connsiteX17" fmla="*/ 4210347 w 6136158"/>
                <a:gd name="connsiteY17" fmla="*/ 841798 h 3292294"/>
                <a:gd name="connsiteX18" fmla="*/ 4113230 w 6136158"/>
                <a:gd name="connsiteY18" fmla="*/ 1424504 h 3292294"/>
                <a:gd name="connsiteX19" fmla="*/ 3425935 w 6136158"/>
                <a:gd name="connsiteY19" fmla="*/ 1962387 h 3292294"/>
                <a:gd name="connsiteX20" fmla="*/ 3037465 w 6136158"/>
                <a:gd name="connsiteY20" fmla="*/ 2978387 h 3292294"/>
                <a:gd name="connsiteX21" fmla="*/ 4524112 w 6136158"/>
                <a:gd name="connsiteY21" fmla="*/ 3045622 h 3292294"/>
                <a:gd name="connsiteX22" fmla="*/ 4927524 w 6136158"/>
                <a:gd name="connsiteY22" fmla="*/ 2418093 h 3292294"/>
                <a:gd name="connsiteX23" fmla="*/ 5330935 w 6136158"/>
                <a:gd name="connsiteY23" fmla="*/ 1641151 h 3292294"/>
                <a:gd name="connsiteX24" fmla="*/ 5794112 w 6136158"/>
                <a:gd name="connsiteY24" fmla="*/ 1402093 h 3292294"/>
                <a:gd name="connsiteX25" fmla="*/ 5838935 w 6136158"/>
                <a:gd name="connsiteY25" fmla="*/ 752151 h 3292294"/>
                <a:gd name="connsiteX26" fmla="*/ 5958465 w 6136158"/>
                <a:gd name="connsiteY26" fmla="*/ 595269 h 3292294"/>
                <a:gd name="connsiteX27" fmla="*/ 6115347 w 6136158"/>
                <a:gd name="connsiteY27" fmla="*/ 819387 h 3292294"/>
                <a:gd name="connsiteX28" fmla="*/ 6048112 w 6136158"/>
                <a:gd name="connsiteY28" fmla="*/ 1349798 h 3292294"/>
                <a:gd name="connsiteX29" fmla="*/ 5338406 w 6136158"/>
                <a:gd name="connsiteY29" fmla="*/ 1887681 h 3292294"/>
                <a:gd name="connsiteX30" fmla="*/ 4822935 w 6136158"/>
                <a:gd name="connsiteY30" fmla="*/ 2941034 h 3292294"/>
                <a:gd name="connsiteX31" fmla="*/ 5973406 w 6136158"/>
                <a:gd name="connsiteY31" fmla="*/ 3053093 h 3292294"/>
                <a:gd name="connsiteX0" fmla="*/ 325641 w 6136158"/>
                <a:gd name="connsiteY0" fmla="*/ 176916 h 3292294"/>
                <a:gd name="connsiteX1" fmla="*/ 4406 w 6136158"/>
                <a:gd name="connsiteY1" fmla="*/ 1230269 h 3292294"/>
                <a:gd name="connsiteX2" fmla="*/ 534818 w 6136158"/>
                <a:gd name="connsiteY2" fmla="*/ 2858857 h 3292294"/>
                <a:gd name="connsiteX3" fmla="*/ 1849641 w 6136158"/>
                <a:gd name="connsiteY3" fmla="*/ 3239857 h 3292294"/>
                <a:gd name="connsiteX4" fmla="*/ 2312817 w 6136158"/>
                <a:gd name="connsiteY4" fmla="*/ 2589916 h 3292294"/>
                <a:gd name="connsiteX5" fmla="*/ 1610582 w 6136158"/>
                <a:gd name="connsiteY5" fmla="*/ 1446916 h 3292294"/>
                <a:gd name="connsiteX6" fmla="*/ 1498524 w 6136158"/>
                <a:gd name="connsiteY6" fmla="*/ 244151 h 3292294"/>
                <a:gd name="connsiteX7" fmla="*/ 1745053 w 6136158"/>
                <a:gd name="connsiteY7" fmla="*/ 87269 h 3292294"/>
                <a:gd name="connsiteX8" fmla="*/ 1901935 w 6136158"/>
                <a:gd name="connsiteY8" fmla="*/ 1290034 h 3292294"/>
                <a:gd name="connsiteX9" fmla="*/ 2469700 w 6136158"/>
                <a:gd name="connsiteY9" fmla="*/ 2089387 h 3292294"/>
                <a:gd name="connsiteX10" fmla="*/ 2648994 w 6136158"/>
                <a:gd name="connsiteY10" fmla="*/ 2970916 h 3292294"/>
                <a:gd name="connsiteX11" fmla="*/ 2723700 w 6136158"/>
                <a:gd name="connsiteY11" fmla="*/ 3292152 h 3292294"/>
                <a:gd name="connsiteX12" fmla="*/ 2917936 w 6136158"/>
                <a:gd name="connsiteY12" fmla="*/ 2313505 h 3292294"/>
                <a:gd name="connsiteX13" fmla="*/ 3455818 w 6136158"/>
                <a:gd name="connsiteY13" fmla="*/ 1566446 h 3292294"/>
                <a:gd name="connsiteX14" fmla="*/ 3851759 w 6136158"/>
                <a:gd name="connsiteY14" fmla="*/ 1394622 h 3292294"/>
                <a:gd name="connsiteX15" fmla="*/ 3986230 w 6136158"/>
                <a:gd name="connsiteY15" fmla="*/ 729740 h 3292294"/>
                <a:gd name="connsiteX16" fmla="*/ 4083347 w 6136158"/>
                <a:gd name="connsiteY16" fmla="*/ 580328 h 3292294"/>
                <a:gd name="connsiteX17" fmla="*/ 4210347 w 6136158"/>
                <a:gd name="connsiteY17" fmla="*/ 841798 h 3292294"/>
                <a:gd name="connsiteX18" fmla="*/ 4113230 w 6136158"/>
                <a:gd name="connsiteY18" fmla="*/ 1424504 h 3292294"/>
                <a:gd name="connsiteX19" fmla="*/ 3425935 w 6136158"/>
                <a:gd name="connsiteY19" fmla="*/ 1962387 h 3292294"/>
                <a:gd name="connsiteX20" fmla="*/ 3037465 w 6136158"/>
                <a:gd name="connsiteY20" fmla="*/ 2978387 h 3292294"/>
                <a:gd name="connsiteX21" fmla="*/ 4524112 w 6136158"/>
                <a:gd name="connsiteY21" fmla="*/ 3045622 h 3292294"/>
                <a:gd name="connsiteX22" fmla="*/ 4703407 w 6136158"/>
                <a:gd name="connsiteY22" fmla="*/ 2418093 h 3292294"/>
                <a:gd name="connsiteX23" fmla="*/ 5330935 w 6136158"/>
                <a:gd name="connsiteY23" fmla="*/ 1641151 h 3292294"/>
                <a:gd name="connsiteX24" fmla="*/ 5794112 w 6136158"/>
                <a:gd name="connsiteY24" fmla="*/ 1402093 h 3292294"/>
                <a:gd name="connsiteX25" fmla="*/ 5838935 w 6136158"/>
                <a:gd name="connsiteY25" fmla="*/ 752151 h 3292294"/>
                <a:gd name="connsiteX26" fmla="*/ 5958465 w 6136158"/>
                <a:gd name="connsiteY26" fmla="*/ 595269 h 3292294"/>
                <a:gd name="connsiteX27" fmla="*/ 6115347 w 6136158"/>
                <a:gd name="connsiteY27" fmla="*/ 819387 h 3292294"/>
                <a:gd name="connsiteX28" fmla="*/ 6048112 w 6136158"/>
                <a:gd name="connsiteY28" fmla="*/ 1349798 h 3292294"/>
                <a:gd name="connsiteX29" fmla="*/ 5338406 w 6136158"/>
                <a:gd name="connsiteY29" fmla="*/ 1887681 h 3292294"/>
                <a:gd name="connsiteX30" fmla="*/ 4822935 w 6136158"/>
                <a:gd name="connsiteY30" fmla="*/ 2941034 h 3292294"/>
                <a:gd name="connsiteX31" fmla="*/ 5973406 w 6136158"/>
                <a:gd name="connsiteY31" fmla="*/ 3053093 h 3292294"/>
                <a:gd name="connsiteX0" fmla="*/ 325641 w 6136158"/>
                <a:gd name="connsiteY0" fmla="*/ 176916 h 3292294"/>
                <a:gd name="connsiteX1" fmla="*/ 4406 w 6136158"/>
                <a:gd name="connsiteY1" fmla="*/ 1230269 h 3292294"/>
                <a:gd name="connsiteX2" fmla="*/ 534818 w 6136158"/>
                <a:gd name="connsiteY2" fmla="*/ 2858857 h 3292294"/>
                <a:gd name="connsiteX3" fmla="*/ 1849641 w 6136158"/>
                <a:gd name="connsiteY3" fmla="*/ 3239857 h 3292294"/>
                <a:gd name="connsiteX4" fmla="*/ 2312817 w 6136158"/>
                <a:gd name="connsiteY4" fmla="*/ 2589916 h 3292294"/>
                <a:gd name="connsiteX5" fmla="*/ 1610582 w 6136158"/>
                <a:gd name="connsiteY5" fmla="*/ 1446916 h 3292294"/>
                <a:gd name="connsiteX6" fmla="*/ 1498524 w 6136158"/>
                <a:gd name="connsiteY6" fmla="*/ 244151 h 3292294"/>
                <a:gd name="connsiteX7" fmla="*/ 1745053 w 6136158"/>
                <a:gd name="connsiteY7" fmla="*/ 87269 h 3292294"/>
                <a:gd name="connsiteX8" fmla="*/ 1901935 w 6136158"/>
                <a:gd name="connsiteY8" fmla="*/ 1290034 h 3292294"/>
                <a:gd name="connsiteX9" fmla="*/ 2469700 w 6136158"/>
                <a:gd name="connsiteY9" fmla="*/ 2089387 h 3292294"/>
                <a:gd name="connsiteX10" fmla="*/ 2648994 w 6136158"/>
                <a:gd name="connsiteY10" fmla="*/ 2970916 h 3292294"/>
                <a:gd name="connsiteX11" fmla="*/ 2723700 w 6136158"/>
                <a:gd name="connsiteY11" fmla="*/ 3292152 h 3292294"/>
                <a:gd name="connsiteX12" fmla="*/ 2917936 w 6136158"/>
                <a:gd name="connsiteY12" fmla="*/ 2313505 h 3292294"/>
                <a:gd name="connsiteX13" fmla="*/ 3455818 w 6136158"/>
                <a:gd name="connsiteY13" fmla="*/ 1566446 h 3292294"/>
                <a:gd name="connsiteX14" fmla="*/ 3851759 w 6136158"/>
                <a:gd name="connsiteY14" fmla="*/ 1394622 h 3292294"/>
                <a:gd name="connsiteX15" fmla="*/ 3986230 w 6136158"/>
                <a:gd name="connsiteY15" fmla="*/ 729740 h 3292294"/>
                <a:gd name="connsiteX16" fmla="*/ 4083347 w 6136158"/>
                <a:gd name="connsiteY16" fmla="*/ 580328 h 3292294"/>
                <a:gd name="connsiteX17" fmla="*/ 4210347 w 6136158"/>
                <a:gd name="connsiteY17" fmla="*/ 841798 h 3292294"/>
                <a:gd name="connsiteX18" fmla="*/ 4113230 w 6136158"/>
                <a:gd name="connsiteY18" fmla="*/ 1424504 h 3292294"/>
                <a:gd name="connsiteX19" fmla="*/ 3425935 w 6136158"/>
                <a:gd name="connsiteY19" fmla="*/ 1962387 h 3292294"/>
                <a:gd name="connsiteX20" fmla="*/ 3037465 w 6136158"/>
                <a:gd name="connsiteY20" fmla="*/ 2978387 h 3292294"/>
                <a:gd name="connsiteX21" fmla="*/ 4382171 w 6136158"/>
                <a:gd name="connsiteY21" fmla="*/ 3060564 h 3292294"/>
                <a:gd name="connsiteX22" fmla="*/ 4703407 w 6136158"/>
                <a:gd name="connsiteY22" fmla="*/ 2418093 h 3292294"/>
                <a:gd name="connsiteX23" fmla="*/ 5330935 w 6136158"/>
                <a:gd name="connsiteY23" fmla="*/ 1641151 h 3292294"/>
                <a:gd name="connsiteX24" fmla="*/ 5794112 w 6136158"/>
                <a:gd name="connsiteY24" fmla="*/ 1402093 h 3292294"/>
                <a:gd name="connsiteX25" fmla="*/ 5838935 w 6136158"/>
                <a:gd name="connsiteY25" fmla="*/ 752151 h 3292294"/>
                <a:gd name="connsiteX26" fmla="*/ 5958465 w 6136158"/>
                <a:gd name="connsiteY26" fmla="*/ 595269 h 3292294"/>
                <a:gd name="connsiteX27" fmla="*/ 6115347 w 6136158"/>
                <a:gd name="connsiteY27" fmla="*/ 819387 h 3292294"/>
                <a:gd name="connsiteX28" fmla="*/ 6048112 w 6136158"/>
                <a:gd name="connsiteY28" fmla="*/ 1349798 h 3292294"/>
                <a:gd name="connsiteX29" fmla="*/ 5338406 w 6136158"/>
                <a:gd name="connsiteY29" fmla="*/ 1887681 h 3292294"/>
                <a:gd name="connsiteX30" fmla="*/ 4822935 w 6136158"/>
                <a:gd name="connsiteY30" fmla="*/ 2941034 h 3292294"/>
                <a:gd name="connsiteX31" fmla="*/ 5973406 w 6136158"/>
                <a:gd name="connsiteY31" fmla="*/ 3053093 h 3292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36158" h="3292294">
                  <a:moveTo>
                    <a:pt x="325641" y="176916"/>
                  </a:moveTo>
                  <a:cubicBezTo>
                    <a:pt x="147592" y="480097"/>
                    <a:pt x="-30457" y="783279"/>
                    <a:pt x="4406" y="1230269"/>
                  </a:cubicBezTo>
                  <a:cubicBezTo>
                    <a:pt x="39269" y="1677259"/>
                    <a:pt x="227279" y="2523926"/>
                    <a:pt x="534818" y="2858857"/>
                  </a:cubicBezTo>
                  <a:cubicBezTo>
                    <a:pt x="842357" y="3193788"/>
                    <a:pt x="1553308" y="3284681"/>
                    <a:pt x="1849641" y="3239857"/>
                  </a:cubicBezTo>
                  <a:cubicBezTo>
                    <a:pt x="2145974" y="3195034"/>
                    <a:pt x="2352660" y="2888739"/>
                    <a:pt x="2312817" y="2589916"/>
                  </a:cubicBezTo>
                  <a:cubicBezTo>
                    <a:pt x="2272974" y="2291093"/>
                    <a:pt x="1746297" y="1837877"/>
                    <a:pt x="1610582" y="1446916"/>
                  </a:cubicBezTo>
                  <a:cubicBezTo>
                    <a:pt x="1474867" y="1055955"/>
                    <a:pt x="1476112" y="470759"/>
                    <a:pt x="1498524" y="244151"/>
                  </a:cubicBezTo>
                  <a:cubicBezTo>
                    <a:pt x="1520936" y="17543"/>
                    <a:pt x="1677818" y="-87045"/>
                    <a:pt x="1745053" y="87269"/>
                  </a:cubicBezTo>
                  <a:cubicBezTo>
                    <a:pt x="1812288" y="261583"/>
                    <a:pt x="1781161" y="956348"/>
                    <a:pt x="1901935" y="1290034"/>
                  </a:cubicBezTo>
                  <a:cubicBezTo>
                    <a:pt x="2022710" y="1623720"/>
                    <a:pt x="2345190" y="1809240"/>
                    <a:pt x="2469700" y="2089387"/>
                  </a:cubicBezTo>
                  <a:cubicBezTo>
                    <a:pt x="2594210" y="2369534"/>
                    <a:pt x="2606661" y="2770455"/>
                    <a:pt x="2648994" y="2970916"/>
                  </a:cubicBezTo>
                  <a:cubicBezTo>
                    <a:pt x="2691327" y="3171377"/>
                    <a:pt x="2581758" y="3297132"/>
                    <a:pt x="2723700" y="3292152"/>
                  </a:cubicBezTo>
                  <a:cubicBezTo>
                    <a:pt x="2865642" y="3287172"/>
                    <a:pt x="2795916" y="2601123"/>
                    <a:pt x="2917936" y="2313505"/>
                  </a:cubicBezTo>
                  <a:cubicBezTo>
                    <a:pt x="3039956" y="2025887"/>
                    <a:pt x="3300181" y="1719593"/>
                    <a:pt x="3455818" y="1566446"/>
                  </a:cubicBezTo>
                  <a:cubicBezTo>
                    <a:pt x="3611455" y="1413299"/>
                    <a:pt x="3763357" y="1534073"/>
                    <a:pt x="3851759" y="1394622"/>
                  </a:cubicBezTo>
                  <a:cubicBezTo>
                    <a:pt x="3940161" y="1255171"/>
                    <a:pt x="3947632" y="865456"/>
                    <a:pt x="3986230" y="729740"/>
                  </a:cubicBezTo>
                  <a:cubicBezTo>
                    <a:pt x="4024828" y="594024"/>
                    <a:pt x="4045994" y="561652"/>
                    <a:pt x="4083347" y="580328"/>
                  </a:cubicBezTo>
                  <a:cubicBezTo>
                    <a:pt x="4120700" y="599004"/>
                    <a:pt x="4205367" y="701102"/>
                    <a:pt x="4210347" y="841798"/>
                  </a:cubicBezTo>
                  <a:cubicBezTo>
                    <a:pt x="4215327" y="982494"/>
                    <a:pt x="4243965" y="1237739"/>
                    <a:pt x="4113230" y="1424504"/>
                  </a:cubicBezTo>
                  <a:cubicBezTo>
                    <a:pt x="3982495" y="1611269"/>
                    <a:pt x="3605229" y="1703407"/>
                    <a:pt x="3425935" y="1962387"/>
                  </a:cubicBezTo>
                  <a:cubicBezTo>
                    <a:pt x="3246641" y="2221368"/>
                    <a:pt x="2878092" y="2795358"/>
                    <a:pt x="3037465" y="2978387"/>
                  </a:cubicBezTo>
                  <a:cubicBezTo>
                    <a:pt x="3196838" y="3161417"/>
                    <a:pt x="4104514" y="3153946"/>
                    <a:pt x="4382171" y="3060564"/>
                  </a:cubicBezTo>
                  <a:cubicBezTo>
                    <a:pt x="4659828" y="2967182"/>
                    <a:pt x="4545280" y="2654662"/>
                    <a:pt x="4703407" y="2418093"/>
                  </a:cubicBezTo>
                  <a:cubicBezTo>
                    <a:pt x="4861534" y="2181524"/>
                    <a:pt x="5149151" y="1810484"/>
                    <a:pt x="5330935" y="1641151"/>
                  </a:cubicBezTo>
                  <a:cubicBezTo>
                    <a:pt x="5512719" y="1471818"/>
                    <a:pt x="5709445" y="1550260"/>
                    <a:pt x="5794112" y="1402093"/>
                  </a:cubicBezTo>
                  <a:cubicBezTo>
                    <a:pt x="5878779" y="1253926"/>
                    <a:pt x="5811543" y="886622"/>
                    <a:pt x="5838935" y="752151"/>
                  </a:cubicBezTo>
                  <a:cubicBezTo>
                    <a:pt x="5866327" y="617680"/>
                    <a:pt x="5912396" y="584063"/>
                    <a:pt x="5958465" y="595269"/>
                  </a:cubicBezTo>
                  <a:cubicBezTo>
                    <a:pt x="6004534" y="606475"/>
                    <a:pt x="6100406" y="693632"/>
                    <a:pt x="6115347" y="819387"/>
                  </a:cubicBezTo>
                  <a:cubicBezTo>
                    <a:pt x="6130288" y="945142"/>
                    <a:pt x="6177602" y="1171749"/>
                    <a:pt x="6048112" y="1349798"/>
                  </a:cubicBezTo>
                  <a:cubicBezTo>
                    <a:pt x="5918622" y="1527847"/>
                    <a:pt x="5542602" y="1622475"/>
                    <a:pt x="5338406" y="1887681"/>
                  </a:cubicBezTo>
                  <a:cubicBezTo>
                    <a:pt x="5134210" y="2152887"/>
                    <a:pt x="4717102" y="2746799"/>
                    <a:pt x="4822935" y="2941034"/>
                  </a:cubicBezTo>
                  <a:cubicBezTo>
                    <a:pt x="4928768" y="3135269"/>
                    <a:pt x="5973406" y="3053093"/>
                    <a:pt x="5973406" y="305309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58" name="Rettangolo arrotondato 57"/>
            <p:cNvSpPr/>
            <p:nvPr/>
          </p:nvSpPr>
          <p:spPr>
            <a:xfrm>
              <a:off x="2722733" y="1609326"/>
              <a:ext cx="3957168" cy="396184"/>
            </a:xfrm>
            <a:prstGeom prst="roundRect">
              <a:avLst/>
            </a:prstGeom>
            <a:solidFill>
              <a:srgbClr val="00009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Arial"/>
                  <a:cs typeface="Arial"/>
                </a:rPr>
                <a:t>Cloud controller</a:t>
              </a:r>
            </a:p>
          </p:txBody>
        </p:sp>
        <p:sp>
          <p:nvSpPr>
            <p:cNvPr id="59" name="Rettangolo arrotondato 58"/>
            <p:cNvSpPr/>
            <p:nvPr/>
          </p:nvSpPr>
          <p:spPr>
            <a:xfrm>
              <a:off x="2433958" y="5932584"/>
              <a:ext cx="3957168" cy="396184"/>
            </a:xfrm>
            <a:prstGeom prst="roundRect">
              <a:avLst/>
            </a:prstGeom>
            <a:solidFill>
              <a:srgbClr val="8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Arial"/>
                  <a:cs typeface="Arial"/>
                </a:rPr>
                <a:t>Network controller</a:t>
              </a:r>
            </a:p>
          </p:txBody>
        </p:sp>
        <p:cxnSp>
          <p:nvCxnSpPr>
            <p:cNvPr id="63" name="Connettore 1 62"/>
            <p:cNvCxnSpPr/>
            <p:nvPr/>
          </p:nvCxnSpPr>
          <p:spPr>
            <a:xfrm flipH="1">
              <a:off x="3695148" y="2005510"/>
              <a:ext cx="141546" cy="338826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64"/>
            <p:cNvCxnSpPr>
              <a:stCxn id="58" idx="2"/>
              <a:endCxn id="31" idx="0"/>
            </p:cNvCxnSpPr>
            <p:nvPr/>
          </p:nvCxnSpPr>
          <p:spPr>
            <a:xfrm>
              <a:off x="4701317" y="2005510"/>
              <a:ext cx="50387" cy="316265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67"/>
            <p:cNvCxnSpPr>
              <a:endCxn id="33" idx="0"/>
            </p:cNvCxnSpPr>
            <p:nvPr/>
          </p:nvCxnSpPr>
          <p:spPr>
            <a:xfrm>
              <a:off x="6183540" y="2005510"/>
              <a:ext cx="225748" cy="316363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71"/>
            <p:cNvCxnSpPr/>
            <p:nvPr/>
          </p:nvCxnSpPr>
          <p:spPr>
            <a:xfrm>
              <a:off x="2332902" y="5667545"/>
              <a:ext cx="248532" cy="265039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74"/>
            <p:cNvCxnSpPr/>
            <p:nvPr/>
          </p:nvCxnSpPr>
          <p:spPr>
            <a:xfrm>
              <a:off x="2981549" y="4283629"/>
              <a:ext cx="372473" cy="1648955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77"/>
            <p:cNvCxnSpPr/>
            <p:nvPr/>
          </p:nvCxnSpPr>
          <p:spPr>
            <a:xfrm>
              <a:off x="3732380" y="5687425"/>
              <a:ext cx="0" cy="265039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81"/>
            <p:cNvCxnSpPr/>
            <p:nvPr/>
          </p:nvCxnSpPr>
          <p:spPr>
            <a:xfrm>
              <a:off x="4639134" y="4279231"/>
              <a:ext cx="145881" cy="1648955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83"/>
            <p:cNvCxnSpPr/>
            <p:nvPr/>
          </p:nvCxnSpPr>
          <p:spPr>
            <a:xfrm flipH="1">
              <a:off x="6126029" y="4279231"/>
              <a:ext cx="366434" cy="1657197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85"/>
            <p:cNvCxnSpPr/>
            <p:nvPr/>
          </p:nvCxnSpPr>
          <p:spPr>
            <a:xfrm>
              <a:off x="5404979" y="5667545"/>
              <a:ext cx="0" cy="265039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C1742E1-2806-47D1-893A-D7ED9C13F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0162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magin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6138" y="1658470"/>
            <a:ext cx="4415314" cy="276411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SFC: VNF placement and traffic steering</a:t>
            </a:r>
          </a:p>
        </p:txBody>
      </p:sp>
      <p:sp>
        <p:nvSpPr>
          <p:cNvPr id="45" name="Segnaposto contenuto 2"/>
          <p:cNvSpPr txBox="1">
            <a:spLocks/>
          </p:cNvSpPr>
          <p:nvPr/>
        </p:nvSpPr>
        <p:spPr>
          <a:xfrm>
            <a:off x="457200" y="1417638"/>
            <a:ext cx="4338917" cy="5186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Imperative network programming</a:t>
            </a:r>
          </a:p>
          <a:p>
            <a:pPr lvl="1"/>
            <a:r>
              <a:rPr lang="en-US" sz="1800" dirty="0"/>
              <a:t>specify step-by-step </a:t>
            </a:r>
            <a:r>
              <a:rPr lang="en-US" sz="1800" b="1" i="1" dirty="0"/>
              <a:t>how</a:t>
            </a:r>
            <a:r>
              <a:rPr lang="en-US" sz="1800" dirty="0"/>
              <a:t> the network must accomplish a given task</a:t>
            </a:r>
          </a:p>
          <a:p>
            <a:pPr lvl="1"/>
            <a:r>
              <a:rPr lang="en-US" sz="1800" dirty="0"/>
              <a:t>NFV</a:t>
            </a:r>
          </a:p>
          <a:p>
            <a:pPr lvl="2"/>
            <a:r>
              <a:rPr lang="en-US" sz="1600" i="1" dirty="0"/>
              <a:t>“instantiate VM 1 on Compute </a:t>
            </a:r>
            <a:br>
              <a:rPr lang="en-US" sz="1600" i="1" dirty="0"/>
            </a:br>
            <a:r>
              <a:rPr lang="en-US" sz="1600" i="1" dirty="0"/>
              <a:t>Node 1 using VNF 1 image”</a:t>
            </a:r>
          </a:p>
          <a:p>
            <a:pPr lvl="2"/>
            <a:r>
              <a:rPr lang="en-US" sz="1600" i="1" dirty="0"/>
              <a:t>“instantiate VM 4 on Compute </a:t>
            </a:r>
            <a:br>
              <a:rPr lang="en-US" sz="1600" i="1" dirty="0"/>
            </a:br>
            <a:r>
              <a:rPr lang="en-US" sz="1600" i="1" dirty="0"/>
              <a:t>Node 2 using VNF 5 image”</a:t>
            </a:r>
          </a:p>
          <a:p>
            <a:pPr lvl="2"/>
            <a:r>
              <a:rPr lang="en-US" sz="1600" dirty="0"/>
              <a:t>etc.</a:t>
            </a:r>
          </a:p>
          <a:p>
            <a:pPr lvl="1"/>
            <a:r>
              <a:rPr lang="en-US" sz="1800" dirty="0"/>
              <a:t>SDN</a:t>
            </a:r>
          </a:p>
          <a:p>
            <a:pPr lvl="2"/>
            <a:r>
              <a:rPr lang="en-US" sz="1600" i="1" dirty="0"/>
              <a:t>“install flow F with matching rule R on physical switch PS 1 from port 3 to port 4”</a:t>
            </a:r>
          </a:p>
          <a:p>
            <a:pPr lvl="2"/>
            <a:r>
              <a:rPr lang="en-US" sz="1600" i="1" dirty="0"/>
              <a:t>“install flow F with matching rule R on virtual switch VS 2 from port 1 to port 2”</a:t>
            </a:r>
          </a:p>
          <a:p>
            <a:pPr lvl="2"/>
            <a:r>
              <a:rPr lang="en-US" sz="1600" dirty="0"/>
              <a:t>etc.</a:t>
            </a:r>
          </a:p>
        </p:txBody>
      </p:sp>
      <p:sp>
        <p:nvSpPr>
          <p:cNvPr id="49" name="CasellaDiTesto 48"/>
          <p:cNvSpPr txBox="1"/>
          <p:nvPr/>
        </p:nvSpPr>
        <p:spPr>
          <a:xfrm>
            <a:off x="6061594" y="5311588"/>
            <a:ext cx="1889813" cy="830997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How about 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abstractions?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C4B8DF-AFD0-4E1A-AC99-6EDE56728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9417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magin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6138" y="1658470"/>
            <a:ext cx="4415314" cy="276411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SFC: VNF placement and traffic steering</a:t>
            </a:r>
          </a:p>
        </p:txBody>
      </p:sp>
      <p:sp>
        <p:nvSpPr>
          <p:cNvPr id="45" name="Segnaposto contenuto 2"/>
          <p:cNvSpPr txBox="1">
            <a:spLocks/>
          </p:cNvSpPr>
          <p:nvPr/>
        </p:nvSpPr>
        <p:spPr>
          <a:xfrm>
            <a:off x="457200" y="1417638"/>
            <a:ext cx="4338917" cy="5186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Declarative network programming</a:t>
            </a:r>
          </a:p>
          <a:p>
            <a:pPr lvl="1"/>
            <a:r>
              <a:rPr lang="en-US" sz="1800" dirty="0"/>
              <a:t>specify </a:t>
            </a:r>
            <a:r>
              <a:rPr lang="en-US" sz="1800" b="1" i="1" dirty="0"/>
              <a:t>what</a:t>
            </a:r>
            <a:r>
              <a:rPr lang="en-US" sz="1800" dirty="0"/>
              <a:t> the network must accomplish (the </a:t>
            </a:r>
            <a:r>
              <a:rPr lang="en-US" sz="1800" b="1" i="1" dirty="0"/>
              <a:t>intent</a:t>
            </a:r>
            <a:r>
              <a:rPr lang="en-US" sz="1800" dirty="0"/>
              <a:t>)</a:t>
            </a:r>
          </a:p>
          <a:p>
            <a:pPr lvl="1"/>
            <a:r>
              <a:rPr lang="en-US" sz="1800" dirty="0"/>
              <a:t>leave the details of how to do it </a:t>
            </a:r>
            <a:br>
              <a:rPr lang="en-US" sz="1800" dirty="0"/>
            </a:br>
            <a:r>
              <a:rPr lang="en-US" sz="1800" dirty="0"/>
              <a:t>to specific implementation</a:t>
            </a:r>
          </a:p>
          <a:p>
            <a:pPr lvl="1"/>
            <a:r>
              <a:rPr lang="en-US" sz="1800" i="1" dirty="0"/>
              <a:t>“my service requires functions A, B, and C before entering the Internet”</a:t>
            </a:r>
          </a:p>
          <a:p>
            <a:pPr lvl="1"/>
            <a:r>
              <a:rPr lang="en-US" sz="1800" dirty="0"/>
              <a:t>something else will take care of translating the intent into an infrastructure-specific “prescription” taking advantage of NFV and SDN technologies</a:t>
            </a:r>
          </a:p>
          <a:p>
            <a:pPr lvl="2"/>
            <a:r>
              <a:rPr lang="en-US" sz="1600" dirty="0"/>
              <a:t>function A </a:t>
            </a:r>
            <a:r>
              <a:rPr lang="en-US" sz="1600" dirty="0">
                <a:sym typeface="Wingdings"/>
              </a:rPr>
              <a:t> VNF 1</a:t>
            </a:r>
          </a:p>
          <a:p>
            <a:pPr lvl="2"/>
            <a:r>
              <a:rPr lang="en-US" sz="1600" dirty="0">
                <a:sym typeface="Wingdings"/>
              </a:rPr>
              <a:t>function B  VNF 5</a:t>
            </a:r>
          </a:p>
          <a:p>
            <a:pPr lvl="2"/>
            <a:r>
              <a:rPr lang="en-US" sz="1600" dirty="0">
                <a:sym typeface="Wingdings"/>
              </a:rPr>
              <a:t>function C  VNF 6</a:t>
            </a:r>
          </a:p>
          <a:p>
            <a:pPr lvl="2"/>
            <a:r>
              <a:rPr lang="en-US" sz="1600" dirty="0">
                <a:sym typeface="Wingdings"/>
              </a:rPr>
              <a:t>instantiate VMs</a:t>
            </a:r>
          </a:p>
          <a:p>
            <a:pPr lvl="2"/>
            <a:r>
              <a:rPr lang="en-US" sz="1600" dirty="0">
                <a:sym typeface="Wingdings"/>
              </a:rPr>
              <a:t>steer traffic flow F accordingly</a:t>
            </a:r>
            <a:endParaRPr lang="en-US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6F927E-2BFB-404A-861B-175B8B249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0115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olo 5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Intent-Based Networking (for SFC)</a:t>
            </a:r>
          </a:p>
        </p:txBody>
      </p:sp>
      <p:sp>
        <p:nvSpPr>
          <p:cNvPr id="67" name="Rettangolo arrotondato 66"/>
          <p:cNvSpPr/>
          <p:nvPr/>
        </p:nvSpPr>
        <p:spPr>
          <a:xfrm>
            <a:off x="1322293" y="4418267"/>
            <a:ext cx="2952077" cy="396184"/>
          </a:xfrm>
          <a:prstGeom prst="round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/>
                <a:cs typeface="Arial"/>
              </a:rPr>
              <a:t>Cloud controller</a:t>
            </a:r>
          </a:p>
        </p:txBody>
      </p:sp>
      <p:sp>
        <p:nvSpPr>
          <p:cNvPr id="69" name="Rettangolo arrotondato 68"/>
          <p:cNvSpPr/>
          <p:nvPr/>
        </p:nvSpPr>
        <p:spPr>
          <a:xfrm>
            <a:off x="4872017" y="4418267"/>
            <a:ext cx="2952077" cy="396184"/>
          </a:xfrm>
          <a:prstGeom prst="roundRect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/>
                <a:cs typeface="Arial"/>
              </a:rPr>
              <a:t>Network controller</a:t>
            </a:r>
          </a:p>
        </p:txBody>
      </p:sp>
      <p:sp>
        <p:nvSpPr>
          <p:cNvPr id="70" name="Rettangolo arrotondato 69"/>
          <p:cNvSpPr/>
          <p:nvPr/>
        </p:nvSpPr>
        <p:spPr>
          <a:xfrm>
            <a:off x="3097156" y="1376851"/>
            <a:ext cx="2952077" cy="396184"/>
          </a:xfrm>
          <a:prstGeom prst="round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Arial"/>
                <a:cs typeface="Arial"/>
              </a:rPr>
              <a:t>User / Admin</a:t>
            </a:r>
          </a:p>
        </p:txBody>
      </p:sp>
      <p:sp>
        <p:nvSpPr>
          <p:cNvPr id="71" name="Rettangolo arrotondato 70"/>
          <p:cNvSpPr/>
          <p:nvPr/>
        </p:nvSpPr>
        <p:spPr>
          <a:xfrm>
            <a:off x="2338294" y="2743510"/>
            <a:ext cx="4497294" cy="84041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Arial"/>
                <a:cs typeface="Arial"/>
              </a:rPr>
              <a:t>Automated Resource Management and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  <a:latin typeface="Arial"/>
                <a:cs typeface="Arial"/>
              </a:rPr>
              <a:t>Orchestration Platform</a:t>
            </a:r>
          </a:p>
        </p:txBody>
      </p:sp>
      <p:sp>
        <p:nvSpPr>
          <p:cNvPr id="73" name="Rettangolo arrotondato 72"/>
          <p:cNvSpPr/>
          <p:nvPr/>
        </p:nvSpPr>
        <p:spPr>
          <a:xfrm>
            <a:off x="1322293" y="5513294"/>
            <a:ext cx="2952077" cy="872969"/>
          </a:xfrm>
          <a:prstGeom prst="round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/>
                <a:cs typeface="Arial"/>
              </a:rPr>
              <a:t>Cloud infrastructure</a:t>
            </a:r>
          </a:p>
        </p:txBody>
      </p:sp>
      <p:sp>
        <p:nvSpPr>
          <p:cNvPr id="74" name="Rettangolo arrotondato 73"/>
          <p:cNvSpPr/>
          <p:nvPr/>
        </p:nvSpPr>
        <p:spPr>
          <a:xfrm>
            <a:off x="4872017" y="5513294"/>
            <a:ext cx="2952077" cy="872969"/>
          </a:xfrm>
          <a:prstGeom prst="roundRect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/>
                <a:cs typeface="Arial"/>
              </a:rPr>
              <a:t>Network infrastructure</a:t>
            </a:r>
          </a:p>
        </p:txBody>
      </p:sp>
      <p:sp>
        <p:nvSpPr>
          <p:cNvPr id="28" name="Freccia giù 27"/>
          <p:cNvSpPr/>
          <p:nvPr/>
        </p:nvSpPr>
        <p:spPr>
          <a:xfrm>
            <a:off x="4437530" y="1794746"/>
            <a:ext cx="291352" cy="948764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 b="1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54" name="CasellaDiTesto 53"/>
          <p:cNvSpPr txBox="1"/>
          <p:nvPr/>
        </p:nvSpPr>
        <p:spPr>
          <a:xfrm>
            <a:off x="4814798" y="1880657"/>
            <a:ext cx="3089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Intent-based programmable northbound interface (NBI)</a:t>
            </a:r>
          </a:p>
        </p:txBody>
      </p:sp>
      <p:sp>
        <p:nvSpPr>
          <p:cNvPr id="76" name="Freccia giù 75"/>
          <p:cNvSpPr/>
          <p:nvPr/>
        </p:nvSpPr>
        <p:spPr>
          <a:xfrm rot="2464886">
            <a:off x="3373018" y="3532963"/>
            <a:ext cx="291352" cy="948764"/>
          </a:xfrm>
          <a:prstGeom prst="downArrow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latin typeface="Arial"/>
              <a:cs typeface="Arial"/>
            </a:endParaRPr>
          </a:p>
        </p:txBody>
      </p:sp>
      <p:sp>
        <p:nvSpPr>
          <p:cNvPr id="77" name="Freccia giù 76"/>
          <p:cNvSpPr/>
          <p:nvPr/>
        </p:nvSpPr>
        <p:spPr>
          <a:xfrm rot="18900000">
            <a:off x="5624658" y="3547986"/>
            <a:ext cx="291352" cy="948764"/>
          </a:xfrm>
          <a:prstGeom prst="down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latin typeface="Arial"/>
              <a:cs typeface="Arial"/>
            </a:endParaRPr>
          </a:p>
        </p:txBody>
      </p:sp>
      <p:sp>
        <p:nvSpPr>
          <p:cNvPr id="79" name="Freccia giù 78"/>
          <p:cNvSpPr/>
          <p:nvPr/>
        </p:nvSpPr>
        <p:spPr>
          <a:xfrm>
            <a:off x="2655048" y="4814452"/>
            <a:ext cx="291352" cy="698842"/>
          </a:xfrm>
          <a:prstGeom prst="downArrow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latin typeface="Arial"/>
              <a:cs typeface="Arial"/>
            </a:endParaRPr>
          </a:p>
        </p:txBody>
      </p:sp>
      <p:sp>
        <p:nvSpPr>
          <p:cNvPr id="80" name="Freccia giù 79"/>
          <p:cNvSpPr/>
          <p:nvPr/>
        </p:nvSpPr>
        <p:spPr>
          <a:xfrm>
            <a:off x="6208782" y="4814452"/>
            <a:ext cx="291352" cy="698842"/>
          </a:xfrm>
          <a:prstGeom prst="down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latin typeface="Arial"/>
              <a:cs typeface="Arial"/>
            </a:endParaRPr>
          </a:p>
        </p:txBody>
      </p:sp>
      <p:sp>
        <p:nvSpPr>
          <p:cNvPr id="81" name="CasellaDiTesto 80"/>
          <p:cNvSpPr txBox="1"/>
          <p:nvPr/>
        </p:nvSpPr>
        <p:spPr>
          <a:xfrm>
            <a:off x="6119135" y="3642906"/>
            <a:ext cx="2206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Controller-specific</a:t>
            </a:r>
            <a:br>
              <a:rPr lang="en-US" dirty="0"/>
            </a:br>
            <a:r>
              <a:rPr lang="en-US" dirty="0"/>
              <a:t>northbound interface</a:t>
            </a:r>
          </a:p>
        </p:txBody>
      </p:sp>
      <p:sp>
        <p:nvSpPr>
          <p:cNvPr id="83" name="CasellaDiTesto 82"/>
          <p:cNvSpPr txBox="1"/>
          <p:nvPr/>
        </p:nvSpPr>
        <p:spPr>
          <a:xfrm>
            <a:off x="891016" y="3658094"/>
            <a:ext cx="2206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Controller-specific</a:t>
            </a:r>
            <a:br>
              <a:rPr lang="en-US" dirty="0"/>
            </a:br>
            <a:r>
              <a:rPr lang="en-US" dirty="0"/>
              <a:t>northbound interface</a:t>
            </a:r>
          </a:p>
        </p:txBody>
      </p:sp>
      <p:sp>
        <p:nvSpPr>
          <p:cNvPr id="85" name="CasellaDiTesto 84"/>
          <p:cNvSpPr txBox="1"/>
          <p:nvPr/>
        </p:nvSpPr>
        <p:spPr>
          <a:xfrm>
            <a:off x="290298" y="4836864"/>
            <a:ext cx="2364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Technology-dependent</a:t>
            </a:r>
            <a:br>
              <a:rPr lang="en-US" dirty="0"/>
            </a:br>
            <a:r>
              <a:rPr lang="en-US" dirty="0"/>
              <a:t>southbound interface</a:t>
            </a:r>
          </a:p>
        </p:txBody>
      </p:sp>
      <p:sp>
        <p:nvSpPr>
          <p:cNvPr id="88" name="CasellaDiTesto 87"/>
          <p:cNvSpPr txBox="1"/>
          <p:nvPr/>
        </p:nvSpPr>
        <p:spPr>
          <a:xfrm>
            <a:off x="6641719" y="4832379"/>
            <a:ext cx="2364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Technology-dependent</a:t>
            </a:r>
            <a:br>
              <a:rPr lang="en-US" dirty="0"/>
            </a:br>
            <a:r>
              <a:rPr lang="en-US" dirty="0"/>
              <a:t>southbound interface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BEFF8E-295B-4E06-A75A-9CAEFAEB2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2327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37D50-DE97-4547-9DDF-54090690D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Intent-Based Networking (for SFC)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33FBA0-2963-469F-A1C0-DAA2EC437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Intent-based programmable NBI for SFC</a:t>
            </a:r>
          </a:p>
          <a:p>
            <a:pPr lvl="1"/>
            <a:r>
              <a:rPr lang="en-US" sz="2400" dirty="0"/>
              <a:t>open</a:t>
            </a:r>
          </a:p>
          <a:p>
            <a:pPr lvl="1"/>
            <a:r>
              <a:rPr lang="en-US" sz="2400" dirty="0"/>
              <a:t>vendor-agnostic</a:t>
            </a:r>
          </a:p>
          <a:p>
            <a:pPr lvl="1"/>
            <a:r>
              <a:rPr lang="en-US" sz="2400" dirty="0"/>
              <a:t>interoperable</a:t>
            </a:r>
          </a:p>
          <a:p>
            <a:pPr lvl="1"/>
            <a:r>
              <a:rPr lang="en-US" sz="2400" dirty="0"/>
              <a:t>should allow to specify not only the sequence but also the </a:t>
            </a:r>
            <a:r>
              <a:rPr lang="en-US" sz="2400" b="1" u="sng" dirty="0"/>
              <a:t>nature</a:t>
            </a:r>
            <a:r>
              <a:rPr lang="en-US" sz="2400" dirty="0"/>
              <a:t> of the different network functions (NFs) to be traversed</a:t>
            </a:r>
          </a:p>
          <a:p>
            <a:pPr lvl="1"/>
            <a:r>
              <a:rPr lang="en-US" sz="2400" dirty="0"/>
              <a:t>nature of NFs is strictly related to the service component they implement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7A5572-2DF6-4CEF-A95F-D8D79FFBD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5221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EFEB6C56-C874-4A48-90B5-A90E0E85ACDB}"/>
              </a:ext>
            </a:extLst>
          </p:cNvPr>
          <p:cNvGrpSpPr/>
          <p:nvPr/>
        </p:nvGrpSpPr>
        <p:grpSpPr>
          <a:xfrm>
            <a:off x="368547" y="2142825"/>
            <a:ext cx="8382910" cy="3652241"/>
            <a:chOff x="368547" y="2142825"/>
            <a:chExt cx="8382910" cy="3652241"/>
          </a:xfrm>
        </p:grpSpPr>
        <p:sp>
          <p:nvSpPr>
            <p:cNvPr id="2" name="Cloud 1"/>
            <p:cNvSpPr/>
            <p:nvPr/>
          </p:nvSpPr>
          <p:spPr bwMode="auto">
            <a:xfrm>
              <a:off x="4629150" y="2239666"/>
              <a:ext cx="1144191" cy="619125"/>
            </a:xfrm>
            <a:prstGeom prst="cloud">
              <a:avLst/>
            </a:prstGeom>
            <a:solidFill>
              <a:srgbClr val="66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69056" tIns="34529" rIns="69056" bIns="34529" anchor="ctr"/>
            <a:lstStyle/>
            <a:p>
              <a:pPr>
                <a:defRPr/>
              </a:pPr>
              <a:endParaRPr lang="en-US" sz="1500" dirty="0"/>
            </a:p>
          </p:txBody>
        </p:sp>
        <p:sp>
          <p:nvSpPr>
            <p:cNvPr id="3" name="TextBox 36"/>
            <p:cNvSpPr txBox="1">
              <a:spLocks noChangeArrowheads="1"/>
            </p:cNvSpPr>
            <p:nvPr/>
          </p:nvSpPr>
          <p:spPr bwMode="auto">
            <a:xfrm>
              <a:off x="4033361" y="2748373"/>
              <a:ext cx="81862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 eaLnBrk="0" hangingPunct="0"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 eaLnBrk="0" hangingPunct="0"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800" dirty="0">
                  <a:latin typeface="+mn-lt"/>
                </a:rPr>
                <a:t>Edge</a:t>
              </a:r>
              <a:br>
                <a:rPr lang="en-US" altLang="en-US" sz="1800" dirty="0">
                  <a:latin typeface="+mn-lt"/>
                </a:rPr>
              </a:br>
              <a:r>
                <a:rPr lang="en-US" altLang="en-US" sz="1800" dirty="0">
                  <a:latin typeface="+mn-lt"/>
                </a:rPr>
                <a:t>Router</a:t>
              </a:r>
            </a:p>
          </p:txBody>
        </p:sp>
        <p:sp>
          <p:nvSpPr>
            <p:cNvPr id="6" name="TextBox 36"/>
            <p:cNvSpPr txBox="1">
              <a:spLocks noChangeArrowheads="1"/>
            </p:cNvSpPr>
            <p:nvPr/>
          </p:nvSpPr>
          <p:spPr bwMode="auto">
            <a:xfrm>
              <a:off x="368547" y="2739267"/>
              <a:ext cx="109356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buChar char="•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algn="l" eaLnBrk="0" hangingPunct="0">
                <a:buChar char="–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algn="l" eaLnBrk="0" hangingPunct="0"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800" dirty="0">
                  <a:latin typeface="+mn-lt"/>
                </a:rPr>
                <a:t>Customer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71741" y="2225681"/>
              <a:ext cx="498377" cy="506015"/>
              <a:chOff x="2015198" y="3886200"/>
              <a:chExt cx="664502" cy="674687"/>
            </a:xfrm>
          </p:grpSpPr>
          <p:pic>
            <p:nvPicPr>
              <p:cNvPr id="9" name="Picture 11" descr="mycomputer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15198" y="3886200"/>
                <a:ext cx="580235" cy="579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12" descr="server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2432" y="4034439"/>
                <a:ext cx="527268" cy="5264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1" name="TextBox 36"/>
            <p:cNvSpPr txBox="1">
              <a:spLocks noChangeArrowheads="1"/>
            </p:cNvSpPr>
            <p:nvPr/>
          </p:nvSpPr>
          <p:spPr bwMode="auto">
            <a:xfrm>
              <a:off x="1260121" y="3489822"/>
              <a:ext cx="8996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 eaLnBrk="0" hangingPunct="0"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 eaLnBrk="0" hangingPunct="0"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800" dirty="0">
                  <a:latin typeface="+mn-lt"/>
                </a:rPr>
                <a:t>DPI/IDS</a:t>
              </a:r>
            </a:p>
          </p:txBody>
        </p:sp>
        <p:grpSp>
          <p:nvGrpSpPr>
            <p:cNvPr id="12" name="Group 3"/>
            <p:cNvGrpSpPr>
              <a:grpSpLocks/>
            </p:cNvGrpSpPr>
            <p:nvPr/>
          </p:nvGrpSpPr>
          <p:grpSpPr bwMode="auto">
            <a:xfrm>
              <a:off x="1467034" y="3078823"/>
              <a:ext cx="496491" cy="457200"/>
              <a:chOff x="3714750" y="1931765"/>
              <a:chExt cx="661988" cy="609101"/>
            </a:xfrm>
          </p:grpSpPr>
          <p:pic>
            <p:nvPicPr>
              <p:cNvPr id="13" name="Picture 27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14750" y="2039938"/>
                <a:ext cx="661988" cy="361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1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25067" y="1931765"/>
                <a:ext cx="609101" cy="609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8" name="Picture 4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6335" y="2378536"/>
              <a:ext cx="401223" cy="366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36"/>
            <p:cNvSpPr txBox="1">
              <a:spLocks noChangeArrowheads="1"/>
            </p:cNvSpPr>
            <p:nvPr/>
          </p:nvSpPr>
          <p:spPr bwMode="auto">
            <a:xfrm>
              <a:off x="3011574" y="2725191"/>
              <a:ext cx="84029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 eaLnBrk="0" hangingPunct="0"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 eaLnBrk="0" hangingPunct="0"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800" dirty="0">
                  <a:latin typeface="+mn-lt"/>
                </a:rPr>
                <a:t>Traffic</a:t>
              </a:r>
              <a:br>
                <a:rPr lang="en-US" altLang="en-US" sz="1800" dirty="0">
                  <a:latin typeface="+mn-lt"/>
                </a:rPr>
              </a:br>
              <a:r>
                <a:rPr lang="en-US" altLang="en-US" sz="1800" dirty="0">
                  <a:latin typeface="+mn-lt"/>
                </a:rPr>
                <a:t>Shaper</a:t>
              </a:r>
            </a:p>
          </p:txBody>
        </p:sp>
        <p:pic>
          <p:nvPicPr>
            <p:cNvPr id="20" name="Picture 37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7391" y="2361601"/>
              <a:ext cx="67984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36"/>
            <p:cNvSpPr txBox="1">
              <a:spLocks noChangeArrowheads="1"/>
            </p:cNvSpPr>
            <p:nvPr/>
          </p:nvSpPr>
          <p:spPr bwMode="auto">
            <a:xfrm>
              <a:off x="2128992" y="2734536"/>
              <a:ext cx="73930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 eaLnBrk="0" hangingPunct="0"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 eaLnBrk="0" hangingPunct="0"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800" dirty="0">
                  <a:latin typeface="+mn-lt"/>
                </a:rPr>
                <a:t>WAN</a:t>
              </a:r>
              <a:br>
                <a:rPr lang="en-US" altLang="en-US" sz="1800" dirty="0">
                  <a:latin typeface="+mn-lt"/>
                </a:rPr>
              </a:br>
              <a:r>
                <a:rPr lang="en-US" altLang="en-US" sz="1800" dirty="0" err="1">
                  <a:latin typeface="+mn-lt"/>
                </a:rPr>
                <a:t>Accel</a:t>
              </a:r>
              <a:r>
                <a:rPr lang="en-US" altLang="en-US" sz="1800" dirty="0">
                  <a:latin typeface="+mn-lt"/>
                </a:rPr>
                <a:t>.</a:t>
              </a:r>
            </a:p>
          </p:txBody>
        </p:sp>
        <p:pic>
          <p:nvPicPr>
            <p:cNvPr id="24" name="Picture 102" descr="WAE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6215" y="2378534"/>
              <a:ext cx="540871" cy="369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37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2807" y="2335694"/>
              <a:ext cx="67984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36"/>
            <p:cNvSpPr txBox="1">
              <a:spLocks noChangeArrowheads="1"/>
            </p:cNvSpPr>
            <p:nvPr/>
          </p:nvSpPr>
          <p:spPr bwMode="auto">
            <a:xfrm>
              <a:off x="6720417" y="2704196"/>
              <a:ext cx="73930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 eaLnBrk="0" hangingPunct="0"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 eaLnBrk="0" hangingPunct="0"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800" dirty="0">
                  <a:latin typeface="+mn-lt"/>
                </a:rPr>
                <a:t>WAN</a:t>
              </a:r>
              <a:br>
                <a:rPr lang="en-US" altLang="en-US" sz="1800" dirty="0">
                  <a:latin typeface="+mn-lt"/>
                </a:rPr>
              </a:br>
              <a:r>
                <a:rPr lang="en-US" altLang="en-US" sz="1800" dirty="0" err="1">
                  <a:latin typeface="+mn-lt"/>
                </a:rPr>
                <a:t>Accel</a:t>
              </a:r>
              <a:r>
                <a:rPr lang="en-US" altLang="en-US" sz="1800" dirty="0">
                  <a:latin typeface="+mn-lt"/>
                </a:rPr>
                <a:t>.</a:t>
              </a:r>
            </a:p>
          </p:txBody>
        </p:sp>
        <p:pic>
          <p:nvPicPr>
            <p:cNvPr id="27" name="Picture 102" descr="WAE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800850" y="2348195"/>
              <a:ext cx="540871" cy="369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40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751"/>
            <a:stretch>
              <a:fillRect/>
            </a:stretch>
          </p:blipFill>
          <p:spPr bwMode="auto">
            <a:xfrm>
              <a:off x="7968837" y="2142825"/>
              <a:ext cx="534868" cy="780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cxnSp>
          <p:nvCxnSpPr>
            <p:cNvPr id="5" name="Straight Arrow Connector 4"/>
            <p:cNvCxnSpPr/>
            <p:nvPr/>
          </p:nvCxnSpPr>
          <p:spPr>
            <a:xfrm>
              <a:off x="1170118" y="2544466"/>
              <a:ext cx="105008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Arc 6"/>
            <p:cNvSpPr/>
            <p:nvPr/>
          </p:nvSpPr>
          <p:spPr>
            <a:xfrm>
              <a:off x="1170118" y="2544466"/>
              <a:ext cx="535734" cy="1132584"/>
            </a:xfrm>
            <a:prstGeom prst="arc">
              <a:avLst>
                <a:gd name="adj1" fmla="val 16200000"/>
                <a:gd name="adj2" fmla="val 4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500" dirty="0"/>
            </a:p>
          </p:txBody>
        </p:sp>
        <p:cxnSp>
          <p:nvCxnSpPr>
            <p:cNvPr id="29" name="Straight Arrow Connector 28"/>
            <p:cNvCxnSpPr>
              <a:stCxn id="24" idx="3"/>
              <a:endCxn id="18" idx="1"/>
            </p:cNvCxnSpPr>
            <p:nvPr/>
          </p:nvCxnSpPr>
          <p:spPr>
            <a:xfrm flipV="1">
              <a:off x="2777086" y="2561600"/>
              <a:ext cx="489250" cy="169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18" idx="3"/>
              <a:endCxn id="20" idx="1"/>
            </p:cNvCxnSpPr>
            <p:nvPr/>
          </p:nvCxnSpPr>
          <p:spPr>
            <a:xfrm>
              <a:off x="3667559" y="2561599"/>
              <a:ext cx="429833" cy="2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25" idx="3"/>
              <a:endCxn id="27" idx="3"/>
            </p:cNvCxnSpPr>
            <p:nvPr/>
          </p:nvCxnSpPr>
          <p:spPr>
            <a:xfrm flipV="1">
              <a:off x="6282654" y="2532955"/>
              <a:ext cx="518196" cy="276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27" idx="1"/>
              <a:endCxn id="28" idx="1"/>
            </p:cNvCxnSpPr>
            <p:nvPr/>
          </p:nvCxnSpPr>
          <p:spPr>
            <a:xfrm>
              <a:off x="7341721" y="2532955"/>
              <a:ext cx="62711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6"/>
            <p:cNvSpPr txBox="1">
              <a:spLocks noChangeArrowheads="1"/>
            </p:cNvSpPr>
            <p:nvPr/>
          </p:nvSpPr>
          <p:spPr bwMode="auto">
            <a:xfrm>
              <a:off x="5533421" y="2734967"/>
              <a:ext cx="81862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 eaLnBrk="0" hangingPunct="0"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 eaLnBrk="0" hangingPunct="0"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800" dirty="0">
                  <a:latin typeface="+mn-lt"/>
                </a:rPr>
                <a:t>Edge</a:t>
              </a:r>
              <a:br>
                <a:rPr lang="en-US" altLang="en-US" sz="1800" dirty="0">
                  <a:latin typeface="+mn-lt"/>
                </a:rPr>
              </a:br>
              <a:r>
                <a:rPr lang="en-US" altLang="en-US" sz="1800" dirty="0">
                  <a:latin typeface="+mn-lt"/>
                </a:rPr>
                <a:t>Router</a:t>
              </a:r>
            </a:p>
          </p:txBody>
        </p:sp>
        <p:sp>
          <p:nvSpPr>
            <p:cNvPr id="41" name="Cloud 40"/>
            <p:cNvSpPr/>
            <p:nvPr/>
          </p:nvSpPr>
          <p:spPr bwMode="auto">
            <a:xfrm>
              <a:off x="4629150" y="4165308"/>
              <a:ext cx="1144191" cy="619125"/>
            </a:xfrm>
            <a:prstGeom prst="cloud">
              <a:avLst/>
            </a:prstGeom>
            <a:solidFill>
              <a:srgbClr val="66CC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69056" tIns="34529" rIns="69056" bIns="34529" anchor="ctr"/>
            <a:lstStyle/>
            <a:p>
              <a:pPr>
                <a:defRPr/>
              </a:pPr>
              <a:endParaRPr lang="en-US" sz="1500" dirty="0"/>
            </a:p>
          </p:txBody>
        </p:sp>
        <p:sp>
          <p:nvSpPr>
            <p:cNvPr id="42" name="TextBox 36"/>
            <p:cNvSpPr txBox="1">
              <a:spLocks noChangeArrowheads="1"/>
            </p:cNvSpPr>
            <p:nvPr/>
          </p:nvSpPr>
          <p:spPr bwMode="auto">
            <a:xfrm>
              <a:off x="4033361" y="4674014"/>
              <a:ext cx="81862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 eaLnBrk="0" hangingPunct="0"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 eaLnBrk="0" hangingPunct="0"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800" dirty="0">
                  <a:latin typeface="+mn-lt"/>
                </a:rPr>
                <a:t>Edge</a:t>
              </a:r>
              <a:br>
                <a:rPr lang="en-US" altLang="en-US" sz="1800" dirty="0">
                  <a:latin typeface="+mn-lt"/>
                </a:rPr>
              </a:br>
              <a:r>
                <a:rPr lang="en-US" altLang="en-US" sz="1800" dirty="0">
                  <a:latin typeface="+mn-lt"/>
                </a:rPr>
                <a:t>Router</a:t>
              </a:r>
            </a:p>
          </p:txBody>
        </p:sp>
        <p:sp>
          <p:nvSpPr>
            <p:cNvPr id="43" name="TextBox 36"/>
            <p:cNvSpPr txBox="1">
              <a:spLocks noChangeArrowheads="1"/>
            </p:cNvSpPr>
            <p:nvPr/>
          </p:nvSpPr>
          <p:spPr bwMode="auto">
            <a:xfrm>
              <a:off x="368547" y="4664909"/>
              <a:ext cx="109356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buChar char="•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algn="l" eaLnBrk="0" hangingPunct="0">
                <a:buChar char="–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algn="l" eaLnBrk="0" hangingPunct="0"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800" dirty="0">
                  <a:latin typeface="+mn-lt"/>
                </a:rPr>
                <a:t>Customer</a:t>
              </a: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671741" y="4151322"/>
              <a:ext cx="498377" cy="506015"/>
              <a:chOff x="2015198" y="3886200"/>
              <a:chExt cx="664502" cy="674687"/>
            </a:xfrm>
          </p:grpSpPr>
          <p:pic>
            <p:nvPicPr>
              <p:cNvPr id="45" name="Picture 11" descr="mycomputer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15198" y="3886200"/>
                <a:ext cx="580235" cy="579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6" name="Picture 12" descr="server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2432" y="4034439"/>
                <a:ext cx="527268" cy="5264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7" name="TextBox 36"/>
            <p:cNvSpPr txBox="1">
              <a:spLocks noChangeArrowheads="1"/>
            </p:cNvSpPr>
            <p:nvPr/>
          </p:nvSpPr>
          <p:spPr bwMode="auto">
            <a:xfrm>
              <a:off x="1260121" y="5425734"/>
              <a:ext cx="8996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 eaLnBrk="0" hangingPunct="0"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 eaLnBrk="0" hangingPunct="0"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800" dirty="0">
                  <a:latin typeface="+mn-lt"/>
                </a:rPr>
                <a:t>DPI/IDS</a:t>
              </a:r>
            </a:p>
          </p:txBody>
        </p:sp>
        <p:grpSp>
          <p:nvGrpSpPr>
            <p:cNvPr id="48" name="Group 3"/>
            <p:cNvGrpSpPr>
              <a:grpSpLocks/>
            </p:cNvGrpSpPr>
            <p:nvPr/>
          </p:nvGrpSpPr>
          <p:grpSpPr bwMode="auto">
            <a:xfrm>
              <a:off x="1467034" y="5004465"/>
              <a:ext cx="496491" cy="457200"/>
              <a:chOff x="3714750" y="1931765"/>
              <a:chExt cx="661988" cy="609101"/>
            </a:xfrm>
          </p:grpSpPr>
          <p:pic>
            <p:nvPicPr>
              <p:cNvPr id="49" name="Picture 27"/>
              <p:cNvPicPr>
                <a:picLocks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14750" y="2039938"/>
                <a:ext cx="661988" cy="361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0" name="Picture 1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25067" y="1931765"/>
                <a:ext cx="609101" cy="609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3" name="Picture 37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7391" y="4287243"/>
              <a:ext cx="67984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" name="TextBox 36"/>
            <p:cNvSpPr txBox="1">
              <a:spLocks noChangeArrowheads="1"/>
            </p:cNvSpPr>
            <p:nvPr/>
          </p:nvSpPr>
          <p:spPr bwMode="auto">
            <a:xfrm>
              <a:off x="2128992" y="4660178"/>
              <a:ext cx="73930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 eaLnBrk="0" hangingPunct="0"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 eaLnBrk="0" hangingPunct="0"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800" dirty="0">
                  <a:latin typeface="+mn-lt"/>
                </a:rPr>
                <a:t>WAN</a:t>
              </a:r>
              <a:br>
                <a:rPr lang="en-US" altLang="en-US" sz="1800" dirty="0">
                  <a:latin typeface="+mn-lt"/>
                </a:rPr>
              </a:br>
              <a:r>
                <a:rPr lang="en-US" altLang="en-US" sz="1800" dirty="0" err="1">
                  <a:latin typeface="+mn-lt"/>
                </a:rPr>
                <a:t>Accel</a:t>
              </a:r>
              <a:r>
                <a:rPr lang="en-US" altLang="en-US" sz="1800" dirty="0">
                  <a:latin typeface="+mn-lt"/>
                </a:rPr>
                <a:t>.</a:t>
              </a:r>
            </a:p>
          </p:txBody>
        </p:sp>
        <p:pic>
          <p:nvPicPr>
            <p:cNvPr id="55" name="Picture 102" descr="WAE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6215" y="4304176"/>
              <a:ext cx="540871" cy="369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37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2807" y="4261335"/>
              <a:ext cx="67984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TextBox 36"/>
            <p:cNvSpPr txBox="1">
              <a:spLocks noChangeArrowheads="1"/>
            </p:cNvSpPr>
            <p:nvPr/>
          </p:nvSpPr>
          <p:spPr bwMode="auto">
            <a:xfrm>
              <a:off x="6720417" y="4629838"/>
              <a:ext cx="73930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 eaLnBrk="0" hangingPunct="0"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 eaLnBrk="0" hangingPunct="0"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800" dirty="0">
                  <a:latin typeface="+mn-lt"/>
                </a:rPr>
                <a:t>WAN</a:t>
              </a:r>
              <a:br>
                <a:rPr lang="en-US" altLang="en-US" sz="1800" dirty="0">
                  <a:latin typeface="+mn-lt"/>
                </a:rPr>
              </a:br>
              <a:r>
                <a:rPr lang="en-US" altLang="en-US" sz="1800" dirty="0" err="1">
                  <a:latin typeface="+mn-lt"/>
                </a:rPr>
                <a:t>Accel</a:t>
              </a:r>
              <a:r>
                <a:rPr lang="en-US" altLang="en-US" sz="1800" dirty="0">
                  <a:latin typeface="+mn-lt"/>
                </a:rPr>
                <a:t>.</a:t>
              </a:r>
            </a:p>
          </p:txBody>
        </p:sp>
        <p:pic>
          <p:nvPicPr>
            <p:cNvPr id="58" name="Picture 102" descr="WAE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827640" y="4273836"/>
              <a:ext cx="540871" cy="369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Picture 40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751"/>
            <a:stretch>
              <a:fillRect/>
            </a:stretch>
          </p:blipFill>
          <p:spPr bwMode="auto">
            <a:xfrm>
              <a:off x="7968837" y="4068466"/>
              <a:ext cx="534868" cy="780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cxnSp>
          <p:nvCxnSpPr>
            <p:cNvPr id="60" name="Straight Arrow Connector 59"/>
            <p:cNvCxnSpPr/>
            <p:nvPr/>
          </p:nvCxnSpPr>
          <p:spPr>
            <a:xfrm>
              <a:off x="1170118" y="4470108"/>
              <a:ext cx="105008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Arc 60"/>
            <p:cNvSpPr/>
            <p:nvPr/>
          </p:nvSpPr>
          <p:spPr>
            <a:xfrm flipH="1">
              <a:off x="1693116" y="4470108"/>
              <a:ext cx="535734" cy="1132584"/>
            </a:xfrm>
            <a:prstGeom prst="arc">
              <a:avLst>
                <a:gd name="adj1" fmla="val 16200000"/>
                <a:gd name="adj2" fmla="val 4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500" dirty="0"/>
            </a:p>
          </p:txBody>
        </p:sp>
        <p:cxnSp>
          <p:nvCxnSpPr>
            <p:cNvPr id="62" name="Straight Arrow Connector 61"/>
            <p:cNvCxnSpPr>
              <a:stCxn id="55" idx="3"/>
              <a:endCxn id="53" idx="1"/>
            </p:cNvCxnSpPr>
            <p:nvPr/>
          </p:nvCxnSpPr>
          <p:spPr>
            <a:xfrm flipV="1">
              <a:off x="2777086" y="4487268"/>
              <a:ext cx="1320305" cy="1669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>
              <a:stCxn id="56" idx="3"/>
              <a:endCxn id="58" idx="3"/>
            </p:cNvCxnSpPr>
            <p:nvPr/>
          </p:nvCxnSpPr>
          <p:spPr>
            <a:xfrm flipV="1">
              <a:off x="6282654" y="4458597"/>
              <a:ext cx="544986" cy="276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>
              <a:stCxn id="58" idx="1"/>
              <a:endCxn id="59" idx="1"/>
            </p:cNvCxnSpPr>
            <p:nvPr/>
          </p:nvCxnSpPr>
          <p:spPr>
            <a:xfrm>
              <a:off x="7368511" y="4458597"/>
              <a:ext cx="60032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36"/>
            <p:cNvSpPr txBox="1">
              <a:spLocks noChangeArrowheads="1"/>
            </p:cNvSpPr>
            <p:nvPr/>
          </p:nvSpPr>
          <p:spPr bwMode="auto">
            <a:xfrm>
              <a:off x="5533421" y="4660608"/>
              <a:ext cx="81862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buChar char="•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 eaLnBrk="0" hangingPunct="0">
                <a:buChar char="–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 eaLnBrk="0" hangingPunct="0"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800" dirty="0">
                  <a:latin typeface="+mn-lt"/>
                </a:rPr>
                <a:t>Edge</a:t>
              </a:r>
              <a:br>
                <a:rPr lang="en-US" altLang="en-US" sz="1800" dirty="0">
                  <a:latin typeface="+mn-lt"/>
                </a:rPr>
              </a:br>
              <a:r>
                <a:rPr lang="en-US" altLang="en-US" sz="1800" dirty="0">
                  <a:latin typeface="+mn-lt"/>
                </a:rPr>
                <a:t>Router</a:t>
              </a:r>
            </a:p>
          </p:txBody>
        </p:sp>
        <p:sp>
          <p:nvSpPr>
            <p:cNvPr id="68" name="TextBox 36"/>
            <p:cNvSpPr txBox="1">
              <a:spLocks noChangeArrowheads="1"/>
            </p:cNvSpPr>
            <p:nvPr/>
          </p:nvSpPr>
          <p:spPr bwMode="auto">
            <a:xfrm>
              <a:off x="7722490" y="2840607"/>
              <a:ext cx="102592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buChar char="•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algn="l" eaLnBrk="0" hangingPunct="0">
                <a:buChar char="–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algn="l" eaLnBrk="0" hangingPunct="0"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800" dirty="0">
                  <a:latin typeface="+mn-lt"/>
                </a:rPr>
                <a:t>Content/</a:t>
              </a:r>
              <a:br>
                <a:rPr lang="en-US" altLang="en-US" sz="1800" dirty="0">
                  <a:latin typeface="+mn-lt"/>
                </a:rPr>
              </a:br>
              <a:r>
                <a:rPr lang="en-US" altLang="en-US" sz="1800" dirty="0">
                  <a:latin typeface="+mn-lt"/>
                </a:rPr>
                <a:t>Service</a:t>
              </a:r>
            </a:p>
          </p:txBody>
        </p:sp>
        <p:sp>
          <p:nvSpPr>
            <p:cNvPr id="69" name="TextBox 36"/>
            <p:cNvSpPr txBox="1">
              <a:spLocks noChangeArrowheads="1"/>
            </p:cNvSpPr>
            <p:nvPr/>
          </p:nvSpPr>
          <p:spPr bwMode="auto">
            <a:xfrm>
              <a:off x="7725534" y="4815350"/>
              <a:ext cx="102592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buChar char="•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algn="l" eaLnBrk="0" hangingPunct="0">
                <a:buChar char="–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algn="l" eaLnBrk="0" hangingPunct="0"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algn="l" eaLnBrk="0" hangingPunct="0"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buFontTx/>
                <a:buNone/>
              </a:pPr>
              <a:r>
                <a:rPr lang="en-US" altLang="en-US" sz="1800" dirty="0">
                  <a:latin typeface="+mn-lt"/>
                </a:rPr>
                <a:t>Content/</a:t>
              </a:r>
              <a:br>
                <a:rPr lang="en-US" altLang="en-US" sz="1800" dirty="0">
                  <a:latin typeface="+mn-lt"/>
                </a:rPr>
              </a:br>
              <a:r>
                <a:rPr lang="en-US" altLang="en-US" sz="1800" dirty="0">
                  <a:latin typeface="+mn-lt"/>
                </a:rPr>
                <a:t>Service</a:t>
              </a: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41805"/>
          </a:xfrm>
        </p:spPr>
        <p:txBody>
          <a:bodyPr>
            <a:noAutofit/>
          </a:bodyPr>
          <a:lstStyle/>
          <a:p>
            <a:r>
              <a:rPr lang="en-US" sz="3600" dirty="0"/>
              <a:t>Network service specification: an example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6192-5380-A24C-9929-A65820CA031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1188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3122</TotalTime>
  <Words>1246</Words>
  <Application>Microsoft Office PowerPoint</Application>
  <PresentationFormat>On-screen Show (4:3)</PresentationFormat>
  <Paragraphs>232</Paragraphs>
  <Slides>24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StarSymbol</vt:lpstr>
      <vt:lpstr>Tema di Office</vt:lpstr>
      <vt:lpstr> Intent-based Abstractions for  Network Service Specification</vt:lpstr>
      <vt:lpstr>Network services in the NFV era:  Service Function Chaining (SFC)</vt:lpstr>
      <vt:lpstr>Enablers for network programmability</vt:lpstr>
      <vt:lpstr>SFC: VNF placement and traffic steering</vt:lpstr>
      <vt:lpstr>SFC: VNF placement and traffic steering</vt:lpstr>
      <vt:lpstr>SFC: VNF placement and traffic steering</vt:lpstr>
      <vt:lpstr>Intent-Based Networking (for SFC)</vt:lpstr>
      <vt:lpstr>Intent-Based Networking (for SFC)</vt:lpstr>
      <vt:lpstr>Network service specification: an example</vt:lpstr>
      <vt:lpstr>Topological abstractions of NFs (1/3)</vt:lpstr>
      <vt:lpstr>Topological abstractions of NFs (2/3)</vt:lpstr>
      <vt:lpstr>Topological abstractions of NFs (3/3)</vt:lpstr>
      <vt:lpstr>Implemented on an “NFV-inspired” architecture</vt:lpstr>
      <vt:lpstr>Intent-based network service specification</vt:lpstr>
      <vt:lpstr>Domain-specific NBI – Cloud</vt:lpstr>
      <vt:lpstr>Domain-specific NBI – Network</vt:lpstr>
      <vt:lpstr>Implemented following  ONF mapping approach</vt:lpstr>
      <vt:lpstr>Performance of intent-based NBI</vt:lpstr>
      <vt:lpstr>Heterogeneous OpenFlow/IoT  SDN Domains</vt:lpstr>
      <vt:lpstr>Multi-slice experiment on Fed4Fire+</vt:lpstr>
      <vt:lpstr>Multi-slice experiment on Fed4Fire+</vt:lpstr>
      <vt:lpstr>Question: can this still be considered “what” and not “how”?</vt:lpstr>
      <vt:lpstr>References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Walter</dc:creator>
  <cp:lastModifiedBy>Walter Cerroni</cp:lastModifiedBy>
  <cp:revision>183</cp:revision>
  <dcterms:created xsi:type="dcterms:W3CDTF">2017-10-22T09:12:43Z</dcterms:created>
  <dcterms:modified xsi:type="dcterms:W3CDTF">2019-04-25T13:31:38Z</dcterms:modified>
</cp:coreProperties>
</file>