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6" r:id="rId6"/>
  </p:sldMasterIdLst>
  <p:notesMasterIdLst>
    <p:notesMasterId r:id="rId20"/>
  </p:notesMasterIdLst>
  <p:sldIdLst>
    <p:sldId id="260" r:id="rId7"/>
    <p:sldId id="288" r:id="rId8"/>
    <p:sldId id="274" r:id="rId9"/>
    <p:sldId id="285" r:id="rId10"/>
    <p:sldId id="286" r:id="rId11"/>
    <p:sldId id="294" r:id="rId12"/>
    <p:sldId id="290" r:id="rId13"/>
    <p:sldId id="291" r:id="rId14"/>
    <p:sldId id="292" r:id="rId15"/>
    <p:sldId id="293" r:id="rId16"/>
    <p:sldId id="295" r:id="rId17"/>
    <p:sldId id="296" r:id="rId18"/>
    <p:sldId id="297" r:id="rId19"/>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240" autoAdjust="0"/>
    <p:restoredTop sz="96287" autoAdjust="0"/>
  </p:normalViewPr>
  <p:slideViewPr>
    <p:cSldViewPr>
      <p:cViewPr varScale="1">
        <p:scale>
          <a:sx n="116" d="100"/>
          <a:sy n="116" d="100"/>
        </p:scale>
        <p:origin x="666" y="96"/>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0F82B6-F6E7-41FC-938D-D8A00CD58B36}" type="datetimeFigureOut">
              <a:rPr lang="en-US" smtClean="0"/>
              <a:t>26-Jul-19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F73B6A-781D-4174-8174-A12AD79053D4}" type="slidenum">
              <a:rPr lang="en-US" smtClean="0"/>
              <a:t>‹#›</a:t>
            </a:fld>
            <a:endParaRPr lang="en-US"/>
          </a:p>
        </p:txBody>
      </p:sp>
    </p:spTree>
    <p:extLst>
      <p:ext uri="{BB962C8B-B14F-4D97-AF65-F5344CB8AC3E}">
        <p14:creationId xmlns:p14="http://schemas.microsoft.com/office/powerpoint/2010/main" val="6704054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914400" y="2130426"/>
            <a:ext cx="10363200" cy="1470025"/>
          </a:xfrm>
        </p:spPr>
        <p:txBody>
          <a:bodyPr/>
          <a:lstStyle/>
          <a:p>
            <a:r>
              <a:rPr lang="pt-BR"/>
              <a:t>Clique para editar o título mestre</a:t>
            </a:r>
            <a:endParaRPr lang="en-US"/>
          </a:p>
        </p:txBody>
      </p:sp>
      <p:sp>
        <p:nvSpPr>
          <p:cNvPr id="3" name="Subtítu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a:t>Clique para editar o estilo do subtítulo mestre</a:t>
            </a:r>
            <a:endParaRPr lang="en-US"/>
          </a:p>
        </p:txBody>
      </p:sp>
      <p:sp>
        <p:nvSpPr>
          <p:cNvPr id="4" name="Espaço Reservado para Data 3"/>
          <p:cNvSpPr>
            <a:spLocks noGrp="1"/>
          </p:cNvSpPr>
          <p:nvPr>
            <p:ph type="dt" sz="half" idx="10"/>
          </p:nvPr>
        </p:nvSpPr>
        <p:spPr/>
        <p:txBody>
          <a:bodyPr/>
          <a:lstStyle/>
          <a:p>
            <a:fld id="{3C51CE28-049B-41EB-807A-59043EE99D9D}" type="datetime1">
              <a:rPr lang="pt-BR" smtClean="0"/>
              <a:t>26/07/2019</a:t>
            </a:fld>
            <a:endParaRPr lang="pt-BR"/>
          </a:p>
        </p:txBody>
      </p:sp>
      <p:sp>
        <p:nvSpPr>
          <p:cNvPr id="5" name="Espaço Reservado para Rodapé 4"/>
          <p:cNvSpPr>
            <a:spLocks noGrp="1"/>
          </p:cNvSpPr>
          <p:nvPr>
            <p:ph type="ftr" sz="quarter" idx="11"/>
          </p:nvPr>
        </p:nvSpPr>
        <p:spPr/>
        <p:txBody>
          <a:bodyPr/>
          <a:lstStyle/>
          <a:p>
            <a:r>
              <a:rPr lang="pt-BR"/>
              <a:t>IETF98 - 42nd NMRG</a:t>
            </a:r>
          </a:p>
        </p:txBody>
      </p:sp>
      <p:sp>
        <p:nvSpPr>
          <p:cNvPr id="6" name="Espaço Reservado para Número de Slide 5"/>
          <p:cNvSpPr>
            <a:spLocks noGrp="1"/>
          </p:cNvSpPr>
          <p:nvPr>
            <p:ph type="sldNum" sz="quarter" idx="12"/>
          </p:nvPr>
        </p:nvSpPr>
        <p:spPr/>
        <p:txBody>
          <a:bodyPr/>
          <a:lstStyle/>
          <a:p>
            <a:fld id="{2119D8CF-8DEC-4D9F-84EE-ADF04DFF3391}" type="slidenum">
              <a:rPr lang="pt-BR" smtClean="0"/>
              <a:pPr/>
              <a:t>‹#›</a:t>
            </a:fld>
            <a:endParaRPr lang="pt-BR"/>
          </a:p>
        </p:txBody>
      </p:sp>
    </p:spTree>
    <p:extLst>
      <p:ext uri="{BB962C8B-B14F-4D97-AF65-F5344CB8AC3E}">
        <p14:creationId xmlns:p14="http://schemas.microsoft.com/office/powerpoint/2010/main" val="25590695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endParaRPr lang="en-US"/>
          </a:p>
        </p:txBody>
      </p:sp>
      <p:sp>
        <p:nvSpPr>
          <p:cNvPr id="3" name="Espaço Reservado para Texto Vertical 2"/>
          <p:cNvSpPr>
            <a:spLocks noGrp="1"/>
          </p:cNvSpPr>
          <p:nvPr>
            <p:ph type="body" orient="vert" idx="1"/>
          </p:nvPr>
        </p:nvSpPr>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4" name="Espaço Reservado para Data 3"/>
          <p:cNvSpPr>
            <a:spLocks noGrp="1"/>
          </p:cNvSpPr>
          <p:nvPr>
            <p:ph type="dt" sz="half" idx="10"/>
          </p:nvPr>
        </p:nvSpPr>
        <p:spPr/>
        <p:txBody>
          <a:bodyPr/>
          <a:lstStyle/>
          <a:p>
            <a:fld id="{6202484F-04FD-4F8B-9093-F13CCE6C9E8E}" type="datetime1">
              <a:rPr lang="pt-BR" smtClean="0"/>
              <a:t>26/07/2019</a:t>
            </a:fld>
            <a:endParaRPr lang="pt-BR"/>
          </a:p>
        </p:txBody>
      </p:sp>
      <p:sp>
        <p:nvSpPr>
          <p:cNvPr id="5" name="Espaço Reservado para Rodapé 4"/>
          <p:cNvSpPr>
            <a:spLocks noGrp="1"/>
          </p:cNvSpPr>
          <p:nvPr>
            <p:ph type="ftr" sz="quarter" idx="11"/>
          </p:nvPr>
        </p:nvSpPr>
        <p:spPr/>
        <p:txBody>
          <a:bodyPr/>
          <a:lstStyle/>
          <a:p>
            <a:r>
              <a:rPr lang="pt-BR"/>
              <a:t>IETF98 - 42nd NMRG</a:t>
            </a:r>
          </a:p>
        </p:txBody>
      </p:sp>
      <p:sp>
        <p:nvSpPr>
          <p:cNvPr id="6" name="Espaço Reservado para Número de Slide 5"/>
          <p:cNvSpPr>
            <a:spLocks noGrp="1"/>
          </p:cNvSpPr>
          <p:nvPr>
            <p:ph type="sldNum" sz="quarter" idx="12"/>
          </p:nvPr>
        </p:nvSpPr>
        <p:spPr/>
        <p:txBody>
          <a:bodyPr/>
          <a:lstStyle/>
          <a:p>
            <a:fld id="{2119D8CF-8DEC-4D9F-84EE-ADF04DFF3391}" type="slidenum">
              <a:rPr lang="pt-BR" smtClean="0"/>
              <a:pPr/>
              <a:t>‹#›</a:t>
            </a:fld>
            <a:endParaRPr lang="pt-BR"/>
          </a:p>
        </p:txBody>
      </p:sp>
    </p:spTree>
    <p:extLst>
      <p:ext uri="{BB962C8B-B14F-4D97-AF65-F5344CB8AC3E}">
        <p14:creationId xmlns:p14="http://schemas.microsoft.com/office/powerpoint/2010/main" val="2432349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839200" y="274639"/>
            <a:ext cx="2743200" cy="5851525"/>
          </a:xfrm>
        </p:spPr>
        <p:txBody>
          <a:bodyPr vert="eaVert"/>
          <a:lstStyle/>
          <a:p>
            <a:r>
              <a:rPr lang="pt-BR"/>
              <a:t>Clique para editar o título mestre</a:t>
            </a:r>
            <a:endParaRPr lang="en-US"/>
          </a:p>
        </p:txBody>
      </p:sp>
      <p:sp>
        <p:nvSpPr>
          <p:cNvPr id="3" name="Espaço Reservado para Texto Vertical 2"/>
          <p:cNvSpPr>
            <a:spLocks noGrp="1"/>
          </p:cNvSpPr>
          <p:nvPr>
            <p:ph type="body" orient="vert" idx="1"/>
          </p:nvPr>
        </p:nvSpPr>
        <p:spPr>
          <a:xfrm>
            <a:off x="609600" y="274639"/>
            <a:ext cx="8026400" cy="5851525"/>
          </a:xfrm>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4" name="Espaço Reservado para Data 3"/>
          <p:cNvSpPr>
            <a:spLocks noGrp="1"/>
          </p:cNvSpPr>
          <p:nvPr>
            <p:ph type="dt" sz="half" idx="10"/>
          </p:nvPr>
        </p:nvSpPr>
        <p:spPr/>
        <p:txBody>
          <a:bodyPr/>
          <a:lstStyle/>
          <a:p>
            <a:fld id="{33DB616E-D473-4EEF-94BA-D083ACFB229E}" type="datetime1">
              <a:rPr lang="pt-BR" smtClean="0"/>
              <a:t>26/07/2019</a:t>
            </a:fld>
            <a:endParaRPr lang="pt-BR"/>
          </a:p>
        </p:txBody>
      </p:sp>
      <p:sp>
        <p:nvSpPr>
          <p:cNvPr id="5" name="Espaço Reservado para Rodapé 4"/>
          <p:cNvSpPr>
            <a:spLocks noGrp="1"/>
          </p:cNvSpPr>
          <p:nvPr>
            <p:ph type="ftr" sz="quarter" idx="11"/>
          </p:nvPr>
        </p:nvSpPr>
        <p:spPr/>
        <p:txBody>
          <a:bodyPr/>
          <a:lstStyle/>
          <a:p>
            <a:r>
              <a:rPr lang="pt-BR"/>
              <a:t>IETF98 - 42nd NMRG</a:t>
            </a:r>
          </a:p>
        </p:txBody>
      </p:sp>
      <p:sp>
        <p:nvSpPr>
          <p:cNvPr id="6" name="Espaço Reservado para Número de Slide 5"/>
          <p:cNvSpPr>
            <a:spLocks noGrp="1"/>
          </p:cNvSpPr>
          <p:nvPr>
            <p:ph type="sldNum" sz="quarter" idx="12"/>
          </p:nvPr>
        </p:nvSpPr>
        <p:spPr/>
        <p:txBody>
          <a:bodyPr/>
          <a:lstStyle/>
          <a:p>
            <a:fld id="{2119D8CF-8DEC-4D9F-84EE-ADF04DFF3391}" type="slidenum">
              <a:rPr lang="pt-BR" smtClean="0"/>
              <a:pPr/>
              <a:t>‹#›</a:t>
            </a:fld>
            <a:endParaRPr lang="pt-BR"/>
          </a:p>
        </p:txBody>
      </p:sp>
    </p:spTree>
    <p:extLst>
      <p:ext uri="{BB962C8B-B14F-4D97-AF65-F5344CB8AC3E}">
        <p14:creationId xmlns:p14="http://schemas.microsoft.com/office/powerpoint/2010/main" val="1951077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endParaRPr lang="en-US"/>
          </a:p>
        </p:txBody>
      </p:sp>
      <p:sp>
        <p:nvSpPr>
          <p:cNvPr id="3" name="Espaço Reservado para Conteúdo 2"/>
          <p:cNvSpPr>
            <a:spLocks noGrp="1"/>
          </p:cNvSpPr>
          <p:nvPr>
            <p:ph idx="1"/>
          </p:nvPr>
        </p:nvSpPr>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4" name="Espaço Reservado para Data 3"/>
          <p:cNvSpPr>
            <a:spLocks noGrp="1"/>
          </p:cNvSpPr>
          <p:nvPr>
            <p:ph type="dt" sz="half" idx="10"/>
          </p:nvPr>
        </p:nvSpPr>
        <p:spPr/>
        <p:txBody>
          <a:bodyPr/>
          <a:lstStyle/>
          <a:p>
            <a:fld id="{9FE80FE7-E806-4C30-9C78-4B7AD1DED956}" type="datetime1">
              <a:rPr lang="pt-BR" smtClean="0"/>
              <a:t>26/07/2019</a:t>
            </a:fld>
            <a:endParaRPr lang="pt-BR"/>
          </a:p>
        </p:txBody>
      </p:sp>
      <p:sp>
        <p:nvSpPr>
          <p:cNvPr id="5" name="Espaço Reservado para Rodapé 4"/>
          <p:cNvSpPr>
            <a:spLocks noGrp="1"/>
          </p:cNvSpPr>
          <p:nvPr>
            <p:ph type="ftr" sz="quarter" idx="11"/>
          </p:nvPr>
        </p:nvSpPr>
        <p:spPr/>
        <p:txBody>
          <a:bodyPr/>
          <a:lstStyle/>
          <a:p>
            <a:r>
              <a:rPr lang="pt-BR" dirty="0"/>
              <a:t>IETF 100 – NMRG 45</a:t>
            </a:r>
          </a:p>
        </p:txBody>
      </p:sp>
      <p:sp>
        <p:nvSpPr>
          <p:cNvPr id="6" name="Espaço Reservado para Número de Slide 5"/>
          <p:cNvSpPr>
            <a:spLocks noGrp="1"/>
          </p:cNvSpPr>
          <p:nvPr>
            <p:ph type="sldNum" sz="quarter" idx="12"/>
          </p:nvPr>
        </p:nvSpPr>
        <p:spPr/>
        <p:txBody>
          <a:bodyPr/>
          <a:lstStyle/>
          <a:p>
            <a:fld id="{2119D8CF-8DEC-4D9F-84EE-ADF04DFF3391}" type="slidenum">
              <a:rPr lang="pt-BR" smtClean="0"/>
              <a:pPr/>
              <a:t>‹#›</a:t>
            </a:fld>
            <a:endParaRPr lang="pt-BR"/>
          </a:p>
        </p:txBody>
      </p:sp>
    </p:spTree>
    <p:extLst>
      <p:ext uri="{BB962C8B-B14F-4D97-AF65-F5344CB8AC3E}">
        <p14:creationId xmlns:p14="http://schemas.microsoft.com/office/powerpoint/2010/main" val="2144212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963084" y="4406901"/>
            <a:ext cx="10363200" cy="1362075"/>
          </a:xfrm>
        </p:spPr>
        <p:txBody>
          <a:bodyPr anchor="t"/>
          <a:lstStyle>
            <a:lvl1pPr algn="l">
              <a:defRPr sz="4000" b="1" cap="all"/>
            </a:lvl1pPr>
          </a:lstStyle>
          <a:p>
            <a:r>
              <a:rPr lang="pt-BR"/>
              <a:t>Clique para editar o título mestre</a:t>
            </a:r>
            <a:endParaRPr lang="en-US"/>
          </a:p>
        </p:txBody>
      </p:sp>
      <p:sp>
        <p:nvSpPr>
          <p:cNvPr id="3" name="Espaço Reservado para Tex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a:t>Clique para editar o texto mestre</a:t>
            </a:r>
          </a:p>
        </p:txBody>
      </p:sp>
      <p:sp>
        <p:nvSpPr>
          <p:cNvPr id="4" name="Espaço Reservado para Data 3"/>
          <p:cNvSpPr>
            <a:spLocks noGrp="1"/>
          </p:cNvSpPr>
          <p:nvPr>
            <p:ph type="dt" sz="half" idx="10"/>
          </p:nvPr>
        </p:nvSpPr>
        <p:spPr/>
        <p:txBody>
          <a:bodyPr/>
          <a:lstStyle/>
          <a:p>
            <a:fld id="{FD17808F-0F21-4708-9ABB-4E30882A9828}" type="datetime1">
              <a:rPr lang="pt-BR" smtClean="0"/>
              <a:t>26/07/2019</a:t>
            </a:fld>
            <a:endParaRPr lang="pt-BR"/>
          </a:p>
        </p:txBody>
      </p:sp>
      <p:sp>
        <p:nvSpPr>
          <p:cNvPr id="5" name="Espaço Reservado para Rodapé 4"/>
          <p:cNvSpPr>
            <a:spLocks noGrp="1"/>
          </p:cNvSpPr>
          <p:nvPr>
            <p:ph type="ftr" sz="quarter" idx="11"/>
          </p:nvPr>
        </p:nvSpPr>
        <p:spPr/>
        <p:txBody>
          <a:bodyPr/>
          <a:lstStyle/>
          <a:p>
            <a:r>
              <a:rPr lang="pt-BR"/>
              <a:t>IETF98 - 42nd NMRG</a:t>
            </a:r>
          </a:p>
        </p:txBody>
      </p:sp>
      <p:sp>
        <p:nvSpPr>
          <p:cNvPr id="6" name="Espaço Reservado para Número de Slide 5"/>
          <p:cNvSpPr>
            <a:spLocks noGrp="1"/>
          </p:cNvSpPr>
          <p:nvPr>
            <p:ph type="sldNum" sz="quarter" idx="12"/>
          </p:nvPr>
        </p:nvSpPr>
        <p:spPr/>
        <p:txBody>
          <a:bodyPr/>
          <a:lstStyle/>
          <a:p>
            <a:fld id="{2119D8CF-8DEC-4D9F-84EE-ADF04DFF3391}" type="slidenum">
              <a:rPr lang="pt-BR" smtClean="0"/>
              <a:pPr/>
              <a:t>‹#›</a:t>
            </a:fld>
            <a:endParaRPr lang="pt-BR"/>
          </a:p>
        </p:txBody>
      </p:sp>
    </p:spTree>
    <p:extLst>
      <p:ext uri="{BB962C8B-B14F-4D97-AF65-F5344CB8AC3E}">
        <p14:creationId xmlns:p14="http://schemas.microsoft.com/office/powerpoint/2010/main" val="2184085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endParaRPr lang="en-US"/>
          </a:p>
        </p:txBody>
      </p:sp>
      <p:sp>
        <p:nvSpPr>
          <p:cNvPr id="3" name="Espaço Reservado para Conteúd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4" name="Espaço Reservado para Conteúd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5" name="Espaço Reservado para Data 4"/>
          <p:cNvSpPr>
            <a:spLocks noGrp="1"/>
          </p:cNvSpPr>
          <p:nvPr>
            <p:ph type="dt" sz="half" idx="10"/>
          </p:nvPr>
        </p:nvSpPr>
        <p:spPr/>
        <p:txBody>
          <a:bodyPr/>
          <a:lstStyle/>
          <a:p>
            <a:fld id="{04297432-927B-4278-BC06-A663EA5BBF85}" type="datetime1">
              <a:rPr lang="pt-BR" smtClean="0"/>
              <a:t>26/07/2019</a:t>
            </a:fld>
            <a:endParaRPr lang="pt-BR"/>
          </a:p>
        </p:txBody>
      </p:sp>
      <p:sp>
        <p:nvSpPr>
          <p:cNvPr id="6" name="Espaço Reservado para Rodapé 5"/>
          <p:cNvSpPr>
            <a:spLocks noGrp="1"/>
          </p:cNvSpPr>
          <p:nvPr>
            <p:ph type="ftr" sz="quarter" idx="11"/>
          </p:nvPr>
        </p:nvSpPr>
        <p:spPr/>
        <p:txBody>
          <a:bodyPr/>
          <a:lstStyle/>
          <a:p>
            <a:r>
              <a:rPr lang="pt-BR"/>
              <a:t>IETF98 - 42nd NMRG</a:t>
            </a:r>
          </a:p>
        </p:txBody>
      </p:sp>
      <p:sp>
        <p:nvSpPr>
          <p:cNvPr id="7" name="Espaço Reservado para Número de Slide 6"/>
          <p:cNvSpPr>
            <a:spLocks noGrp="1"/>
          </p:cNvSpPr>
          <p:nvPr>
            <p:ph type="sldNum" sz="quarter" idx="12"/>
          </p:nvPr>
        </p:nvSpPr>
        <p:spPr/>
        <p:txBody>
          <a:bodyPr/>
          <a:lstStyle/>
          <a:p>
            <a:fld id="{2119D8CF-8DEC-4D9F-84EE-ADF04DFF3391}" type="slidenum">
              <a:rPr lang="pt-BR" smtClean="0"/>
              <a:pPr/>
              <a:t>‹#›</a:t>
            </a:fld>
            <a:endParaRPr lang="pt-BR"/>
          </a:p>
        </p:txBody>
      </p:sp>
    </p:spTree>
    <p:extLst>
      <p:ext uri="{BB962C8B-B14F-4D97-AF65-F5344CB8AC3E}">
        <p14:creationId xmlns:p14="http://schemas.microsoft.com/office/powerpoint/2010/main" val="2988712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a:t>Clique para editar o título mestre</a:t>
            </a:r>
            <a:endParaRPr lang="en-US"/>
          </a:p>
        </p:txBody>
      </p:sp>
      <p:sp>
        <p:nvSpPr>
          <p:cNvPr id="3" name="Espaço Reservado para Tex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4" name="Espaço Reservado para Conteúd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5" name="Espaço Reservado para Tex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6" name="Espaço Reservado para Conteúd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7" name="Espaço Reservado para Data 6"/>
          <p:cNvSpPr>
            <a:spLocks noGrp="1"/>
          </p:cNvSpPr>
          <p:nvPr>
            <p:ph type="dt" sz="half" idx="10"/>
          </p:nvPr>
        </p:nvSpPr>
        <p:spPr/>
        <p:txBody>
          <a:bodyPr/>
          <a:lstStyle/>
          <a:p>
            <a:fld id="{60EEC75F-2C6E-43BF-9FEA-9FABC128A513}" type="datetime1">
              <a:rPr lang="pt-BR" smtClean="0"/>
              <a:t>26/07/2019</a:t>
            </a:fld>
            <a:endParaRPr lang="pt-BR"/>
          </a:p>
        </p:txBody>
      </p:sp>
      <p:sp>
        <p:nvSpPr>
          <p:cNvPr id="8" name="Espaço Reservado para Rodapé 7"/>
          <p:cNvSpPr>
            <a:spLocks noGrp="1"/>
          </p:cNvSpPr>
          <p:nvPr>
            <p:ph type="ftr" sz="quarter" idx="11"/>
          </p:nvPr>
        </p:nvSpPr>
        <p:spPr/>
        <p:txBody>
          <a:bodyPr/>
          <a:lstStyle/>
          <a:p>
            <a:r>
              <a:rPr lang="pt-BR"/>
              <a:t>IETF98 - 42nd NMRG</a:t>
            </a:r>
          </a:p>
        </p:txBody>
      </p:sp>
      <p:sp>
        <p:nvSpPr>
          <p:cNvPr id="9" name="Espaço Reservado para Número de Slide 8"/>
          <p:cNvSpPr>
            <a:spLocks noGrp="1"/>
          </p:cNvSpPr>
          <p:nvPr>
            <p:ph type="sldNum" sz="quarter" idx="12"/>
          </p:nvPr>
        </p:nvSpPr>
        <p:spPr/>
        <p:txBody>
          <a:bodyPr/>
          <a:lstStyle/>
          <a:p>
            <a:fld id="{2119D8CF-8DEC-4D9F-84EE-ADF04DFF3391}" type="slidenum">
              <a:rPr lang="pt-BR" smtClean="0"/>
              <a:pPr/>
              <a:t>‹#›</a:t>
            </a:fld>
            <a:endParaRPr lang="pt-BR"/>
          </a:p>
        </p:txBody>
      </p:sp>
    </p:spTree>
    <p:extLst>
      <p:ext uri="{BB962C8B-B14F-4D97-AF65-F5344CB8AC3E}">
        <p14:creationId xmlns:p14="http://schemas.microsoft.com/office/powerpoint/2010/main" val="13597073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endParaRPr lang="en-US"/>
          </a:p>
        </p:txBody>
      </p:sp>
      <p:sp>
        <p:nvSpPr>
          <p:cNvPr id="3" name="Espaço Reservado para Data 2"/>
          <p:cNvSpPr>
            <a:spLocks noGrp="1"/>
          </p:cNvSpPr>
          <p:nvPr>
            <p:ph type="dt" sz="half" idx="10"/>
          </p:nvPr>
        </p:nvSpPr>
        <p:spPr/>
        <p:txBody>
          <a:bodyPr/>
          <a:lstStyle/>
          <a:p>
            <a:fld id="{3028BD5C-A410-4217-9D99-2C779ACF58F3}" type="datetime1">
              <a:rPr lang="pt-BR" smtClean="0"/>
              <a:t>26/07/2019</a:t>
            </a:fld>
            <a:endParaRPr lang="pt-BR"/>
          </a:p>
        </p:txBody>
      </p:sp>
      <p:sp>
        <p:nvSpPr>
          <p:cNvPr id="4" name="Espaço Reservado para Rodapé 3"/>
          <p:cNvSpPr>
            <a:spLocks noGrp="1"/>
          </p:cNvSpPr>
          <p:nvPr>
            <p:ph type="ftr" sz="quarter" idx="11"/>
          </p:nvPr>
        </p:nvSpPr>
        <p:spPr/>
        <p:txBody>
          <a:bodyPr/>
          <a:lstStyle/>
          <a:p>
            <a:r>
              <a:rPr lang="pt-BR"/>
              <a:t>IETF98 - 42nd NMRG</a:t>
            </a:r>
          </a:p>
        </p:txBody>
      </p:sp>
      <p:sp>
        <p:nvSpPr>
          <p:cNvPr id="5" name="Espaço Reservado para Número de Slide 4"/>
          <p:cNvSpPr>
            <a:spLocks noGrp="1"/>
          </p:cNvSpPr>
          <p:nvPr>
            <p:ph type="sldNum" sz="quarter" idx="12"/>
          </p:nvPr>
        </p:nvSpPr>
        <p:spPr/>
        <p:txBody>
          <a:bodyPr/>
          <a:lstStyle/>
          <a:p>
            <a:fld id="{2119D8CF-8DEC-4D9F-84EE-ADF04DFF3391}" type="slidenum">
              <a:rPr lang="pt-BR" smtClean="0"/>
              <a:pPr/>
              <a:t>‹#›</a:t>
            </a:fld>
            <a:endParaRPr lang="pt-BR"/>
          </a:p>
        </p:txBody>
      </p:sp>
    </p:spTree>
    <p:extLst>
      <p:ext uri="{BB962C8B-B14F-4D97-AF65-F5344CB8AC3E}">
        <p14:creationId xmlns:p14="http://schemas.microsoft.com/office/powerpoint/2010/main" val="36331119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62606E73-4AAF-46BE-BED8-FADAC13F7CED}" type="datetime1">
              <a:rPr lang="pt-BR" smtClean="0"/>
              <a:t>26/07/2019</a:t>
            </a:fld>
            <a:endParaRPr lang="pt-BR"/>
          </a:p>
        </p:txBody>
      </p:sp>
      <p:sp>
        <p:nvSpPr>
          <p:cNvPr id="3" name="Espaço Reservado para Rodapé 2"/>
          <p:cNvSpPr>
            <a:spLocks noGrp="1"/>
          </p:cNvSpPr>
          <p:nvPr>
            <p:ph type="ftr" sz="quarter" idx="11"/>
          </p:nvPr>
        </p:nvSpPr>
        <p:spPr/>
        <p:txBody>
          <a:bodyPr/>
          <a:lstStyle/>
          <a:p>
            <a:r>
              <a:rPr lang="pt-BR"/>
              <a:t>IETF98 - 42nd NMRG</a:t>
            </a:r>
          </a:p>
        </p:txBody>
      </p:sp>
      <p:sp>
        <p:nvSpPr>
          <p:cNvPr id="4" name="Espaço Reservado para Número de Slide 3"/>
          <p:cNvSpPr>
            <a:spLocks noGrp="1"/>
          </p:cNvSpPr>
          <p:nvPr>
            <p:ph type="sldNum" sz="quarter" idx="12"/>
          </p:nvPr>
        </p:nvSpPr>
        <p:spPr/>
        <p:txBody>
          <a:bodyPr/>
          <a:lstStyle/>
          <a:p>
            <a:fld id="{2119D8CF-8DEC-4D9F-84EE-ADF04DFF3391}" type="slidenum">
              <a:rPr lang="pt-BR" smtClean="0"/>
              <a:pPr/>
              <a:t>‹#›</a:t>
            </a:fld>
            <a:endParaRPr lang="pt-BR"/>
          </a:p>
        </p:txBody>
      </p:sp>
    </p:spTree>
    <p:extLst>
      <p:ext uri="{BB962C8B-B14F-4D97-AF65-F5344CB8AC3E}">
        <p14:creationId xmlns:p14="http://schemas.microsoft.com/office/powerpoint/2010/main" val="3236062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609601" y="273050"/>
            <a:ext cx="4011084" cy="1162050"/>
          </a:xfrm>
        </p:spPr>
        <p:txBody>
          <a:bodyPr anchor="b"/>
          <a:lstStyle>
            <a:lvl1pPr algn="l">
              <a:defRPr sz="2000" b="1"/>
            </a:lvl1pPr>
          </a:lstStyle>
          <a:p>
            <a:r>
              <a:rPr lang="pt-BR"/>
              <a:t>Clique para editar o título mestre</a:t>
            </a:r>
            <a:endParaRPr lang="en-US"/>
          </a:p>
        </p:txBody>
      </p:sp>
      <p:sp>
        <p:nvSpPr>
          <p:cNvPr id="3" name="Espaço Reservado para Conteúd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4" name="Espaço Reservado para Tex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Clique para editar o texto mestre</a:t>
            </a:r>
          </a:p>
        </p:txBody>
      </p:sp>
      <p:sp>
        <p:nvSpPr>
          <p:cNvPr id="5" name="Espaço Reservado para Data 4"/>
          <p:cNvSpPr>
            <a:spLocks noGrp="1"/>
          </p:cNvSpPr>
          <p:nvPr>
            <p:ph type="dt" sz="half" idx="10"/>
          </p:nvPr>
        </p:nvSpPr>
        <p:spPr/>
        <p:txBody>
          <a:bodyPr/>
          <a:lstStyle/>
          <a:p>
            <a:fld id="{5A3AE1A9-B888-4DC0-A883-39C15E4DEAF0}" type="datetime1">
              <a:rPr lang="pt-BR" smtClean="0"/>
              <a:t>26/07/2019</a:t>
            </a:fld>
            <a:endParaRPr lang="pt-BR"/>
          </a:p>
        </p:txBody>
      </p:sp>
      <p:sp>
        <p:nvSpPr>
          <p:cNvPr id="6" name="Espaço Reservado para Rodapé 5"/>
          <p:cNvSpPr>
            <a:spLocks noGrp="1"/>
          </p:cNvSpPr>
          <p:nvPr>
            <p:ph type="ftr" sz="quarter" idx="11"/>
          </p:nvPr>
        </p:nvSpPr>
        <p:spPr/>
        <p:txBody>
          <a:bodyPr/>
          <a:lstStyle/>
          <a:p>
            <a:r>
              <a:rPr lang="pt-BR"/>
              <a:t>IETF98 - 42nd NMRG</a:t>
            </a:r>
          </a:p>
        </p:txBody>
      </p:sp>
      <p:sp>
        <p:nvSpPr>
          <p:cNvPr id="7" name="Espaço Reservado para Número de Slide 6"/>
          <p:cNvSpPr>
            <a:spLocks noGrp="1"/>
          </p:cNvSpPr>
          <p:nvPr>
            <p:ph type="sldNum" sz="quarter" idx="12"/>
          </p:nvPr>
        </p:nvSpPr>
        <p:spPr/>
        <p:txBody>
          <a:bodyPr/>
          <a:lstStyle/>
          <a:p>
            <a:fld id="{2119D8CF-8DEC-4D9F-84EE-ADF04DFF3391}" type="slidenum">
              <a:rPr lang="pt-BR" smtClean="0"/>
              <a:pPr/>
              <a:t>‹#›</a:t>
            </a:fld>
            <a:endParaRPr lang="pt-BR"/>
          </a:p>
        </p:txBody>
      </p:sp>
    </p:spTree>
    <p:extLst>
      <p:ext uri="{BB962C8B-B14F-4D97-AF65-F5344CB8AC3E}">
        <p14:creationId xmlns:p14="http://schemas.microsoft.com/office/powerpoint/2010/main" val="2649845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2389717" y="4800600"/>
            <a:ext cx="7315200" cy="566738"/>
          </a:xfrm>
        </p:spPr>
        <p:txBody>
          <a:bodyPr anchor="b"/>
          <a:lstStyle>
            <a:lvl1pPr algn="l">
              <a:defRPr sz="2000" b="1"/>
            </a:lvl1pPr>
          </a:lstStyle>
          <a:p>
            <a:r>
              <a:rPr lang="pt-BR"/>
              <a:t>Clique para editar o título mestre</a:t>
            </a:r>
            <a:endParaRPr lang="en-US"/>
          </a:p>
        </p:txBody>
      </p:sp>
      <p:sp>
        <p:nvSpPr>
          <p:cNvPr id="3" name="Espaço Reservado para Imagem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ço Reservado para Tex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Clique para editar o texto mestre</a:t>
            </a:r>
          </a:p>
        </p:txBody>
      </p:sp>
      <p:sp>
        <p:nvSpPr>
          <p:cNvPr id="5" name="Espaço Reservado para Data 4"/>
          <p:cNvSpPr>
            <a:spLocks noGrp="1"/>
          </p:cNvSpPr>
          <p:nvPr>
            <p:ph type="dt" sz="half" idx="10"/>
          </p:nvPr>
        </p:nvSpPr>
        <p:spPr/>
        <p:txBody>
          <a:bodyPr/>
          <a:lstStyle/>
          <a:p>
            <a:fld id="{3C72561F-E348-435F-A3DB-05BF7AD6D6BC}" type="datetime1">
              <a:rPr lang="pt-BR" smtClean="0"/>
              <a:t>26/07/2019</a:t>
            </a:fld>
            <a:endParaRPr lang="pt-BR"/>
          </a:p>
        </p:txBody>
      </p:sp>
      <p:sp>
        <p:nvSpPr>
          <p:cNvPr id="6" name="Espaço Reservado para Rodapé 5"/>
          <p:cNvSpPr>
            <a:spLocks noGrp="1"/>
          </p:cNvSpPr>
          <p:nvPr>
            <p:ph type="ftr" sz="quarter" idx="11"/>
          </p:nvPr>
        </p:nvSpPr>
        <p:spPr/>
        <p:txBody>
          <a:bodyPr/>
          <a:lstStyle/>
          <a:p>
            <a:r>
              <a:rPr lang="pt-BR"/>
              <a:t>IETF98 - 42nd NMRG</a:t>
            </a:r>
          </a:p>
        </p:txBody>
      </p:sp>
      <p:sp>
        <p:nvSpPr>
          <p:cNvPr id="7" name="Espaço Reservado para Número de Slide 6"/>
          <p:cNvSpPr>
            <a:spLocks noGrp="1"/>
          </p:cNvSpPr>
          <p:nvPr>
            <p:ph type="sldNum" sz="quarter" idx="12"/>
          </p:nvPr>
        </p:nvSpPr>
        <p:spPr/>
        <p:txBody>
          <a:bodyPr/>
          <a:lstStyle/>
          <a:p>
            <a:fld id="{2119D8CF-8DEC-4D9F-84EE-ADF04DFF3391}" type="slidenum">
              <a:rPr lang="pt-BR" smtClean="0"/>
              <a:pPr/>
              <a:t>‹#›</a:t>
            </a:fld>
            <a:endParaRPr lang="pt-BR"/>
          </a:p>
        </p:txBody>
      </p:sp>
    </p:spTree>
    <p:extLst>
      <p:ext uri="{BB962C8B-B14F-4D97-AF65-F5344CB8AC3E}">
        <p14:creationId xmlns:p14="http://schemas.microsoft.com/office/powerpoint/2010/main" val="444228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pt-BR"/>
              <a:t>Clique para editar o título mestre</a:t>
            </a:r>
            <a:endParaRPr lang="en-US"/>
          </a:p>
        </p:txBody>
      </p:sp>
      <p:sp>
        <p:nvSpPr>
          <p:cNvPr id="3" name="Espaço Reservado para Texto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4" name="Espaço Reservado para Dat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87964B-6BF6-414C-B294-3406C8C5C981}" type="datetime1">
              <a:rPr lang="pt-BR" smtClean="0"/>
              <a:t>26/07/2019</a:t>
            </a:fld>
            <a:endParaRPr lang="pt-BR"/>
          </a:p>
        </p:txBody>
      </p:sp>
      <p:sp>
        <p:nvSpPr>
          <p:cNvPr id="5" name="Espaço Reservado para Rodapé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a:t>IETF98 - 42nd NMRG</a:t>
            </a:r>
          </a:p>
        </p:txBody>
      </p:sp>
      <p:sp>
        <p:nvSpPr>
          <p:cNvPr id="6" name="Espaço Reservado para Número de Slide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19D8CF-8DEC-4D9F-84EE-ADF04DFF3391}" type="slidenum">
              <a:rPr lang="pt-BR" smtClean="0"/>
              <a:pPr/>
              <a:t>‹#›</a:t>
            </a:fld>
            <a:endParaRPr lang="pt-BR"/>
          </a:p>
        </p:txBody>
      </p:sp>
    </p:spTree>
    <p:extLst>
      <p:ext uri="{BB962C8B-B14F-4D97-AF65-F5344CB8AC3E}">
        <p14:creationId xmlns:p14="http://schemas.microsoft.com/office/powerpoint/2010/main" val="3077361232"/>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privacy-policy/" TargetMode="External"/><Relationship Id="rId2" Type="http://schemas.openxmlformats.org/officeDocument/2006/relationships/hyperlink" Target="https://www.ietf.org/contact/ombudstea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datatracker.ietf.org/meeting/interim-2019-nmrg-07/session/nmrg" TargetMode="External"/><Relationship Id="rId2" Type="http://schemas.openxmlformats.org/officeDocument/2006/relationships/hyperlink" Target="https://etherpad.tools.ietf.org/p/nmrg-interim-20190726" TargetMode="External"/><Relationship Id="rId1" Type="http://schemas.openxmlformats.org/officeDocument/2006/relationships/slideLayout" Target="../slideLayouts/slideLayout2.xml"/><Relationship Id="rId4" Type="http://schemas.openxmlformats.org/officeDocument/2006/relationships/hyperlink" Target="https://ietf.webex.com/ietf/j.php?MTID=m81b3d749f415e5456d8161b1db4eedba"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blog.ubicity.com/2017/06/intent-engines-and-orchestrators.html" TargetMode="External"/><Relationship Id="rId3" Type="http://schemas.openxmlformats.org/officeDocument/2006/relationships/hyperlink" Target="https://datatracker.ietf.org/group/nmrg/meetings/" TargetMode="External"/><Relationship Id="rId7" Type="http://schemas.openxmlformats.org/officeDocument/2006/relationships/hyperlink" Target="https://datatracker.ietf.org/meeting/interim-2019-nmrg-07/materials/slides-interim-2019-nmrg-07-sessa-intent-based-network-summit-2015" TargetMode="External"/><Relationship Id="rId2" Type="http://schemas.openxmlformats.org/officeDocument/2006/relationships/hyperlink" Target="https://datatracker.ietf.org/meeting/105/session/nmrg" TargetMode="External"/><Relationship Id="rId1" Type="http://schemas.openxmlformats.org/officeDocument/2006/relationships/slideLayout" Target="../slideLayouts/slideLayout2.xml"/><Relationship Id="rId6" Type="http://schemas.openxmlformats.org/officeDocument/2006/relationships/hyperlink" Target="https://datatracker.ietf.org/meeting/95/materials/slides-95-sdnrg-1" TargetMode="External"/><Relationship Id="rId5" Type="http://schemas.openxmlformats.org/officeDocument/2006/relationships/hyperlink" Target="https://datatracker.ietf.org/meeting/interim-2019-nmrg-07/materials/slides-interim-2019-nmrg-07-sessa-anima-intent-discussion" TargetMode="External"/><Relationship Id="rId4" Type="http://schemas.openxmlformats.org/officeDocument/2006/relationships/hyperlink" Target="https://datatracker.ietf.org/meeting/interim-2019-nmrg-07/materials/slides-interim-2019-nmrg-07-sessa-im-2017-intent-driven-networks-challenges-and-enablers" TargetMode="External"/><Relationship Id="rId9" Type="http://schemas.openxmlformats.org/officeDocument/2006/relationships/hyperlink" Target="http://blog.ubicity.com/2017/06/what-are-intent-engines-anyway.html" TargetMode="Externa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14400" y="1512175"/>
            <a:ext cx="10363200" cy="1470025"/>
          </a:xfrm>
        </p:spPr>
        <p:txBody>
          <a:bodyPr>
            <a:noAutofit/>
          </a:bodyPr>
          <a:lstStyle/>
          <a:p>
            <a:r>
              <a:rPr lang="en-US" sz="4800" b="1" dirty="0"/>
              <a:t>55th NMRG Meeting</a:t>
            </a:r>
            <a:br>
              <a:rPr lang="en-US" sz="4800" b="1" dirty="0"/>
            </a:br>
            <a:r>
              <a:rPr lang="en-US" sz="4800" b="1" dirty="0"/>
              <a:t>ETS, Montreal</a:t>
            </a:r>
            <a:br>
              <a:rPr lang="en-US" sz="4800" b="1"/>
            </a:br>
            <a:r>
              <a:rPr lang="en-US" sz="4800" b="1">
                <a:solidFill>
                  <a:srgbClr val="7030A0"/>
                </a:solidFill>
              </a:rPr>
              <a:t>26 July 2019</a:t>
            </a:r>
            <a:endParaRPr lang="en-US" sz="4800" b="1" dirty="0">
              <a:solidFill>
                <a:srgbClr val="7030A0"/>
              </a:solidFill>
            </a:endParaRPr>
          </a:p>
        </p:txBody>
      </p:sp>
      <p:sp>
        <p:nvSpPr>
          <p:cNvPr id="3" name="Sous-titre 2"/>
          <p:cNvSpPr>
            <a:spLocks noGrp="1"/>
          </p:cNvSpPr>
          <p:nvPr>
            <p:ph type="subTitle" idx="1"/>
          </p:nvPr>
        </p:nvSpPr>
        <p:spPr>
          <a:xfrm>
            <a:off x="1828800" y="4509120"/>
            <a:ext cx="8534400" cy="697632"/>
          </a:xfrm>
        </p:spPr>
        <p:txBody>
          <a:bodyPr>
            <a:normAutofit fontScale="62500" lnSpcReduction="20000"/>
          </a:bodyPr>
          <a:lstStyle/>
          <a:p>
            <a:r>
              <a:rPr lang="en-US" dirty="0"/>
              <a:t>Chairs: Laurent Ciavaglia, Jérôme François</a:t>
            </a:r>
          </a:p>
          <a:p>
            <a:r>
              <a:rPr lang="en-US" dirty="0"/>
              <a:t>Secretaries: Jéferson Campos Nobre, Pedro Martinez-Julia</a:t>
            </a:r>
          </a:p>
        </p:txBody>
      </p:sp>
      <p:pic>
        <p:nvPicPr>
          <p:cNvPr id="5" name="Picture 4">
            <a:extLst>
              <a:ext uri="{FF2B5EF4-FFF2-40B4-BE49-F238E27FC236}">
                <a16:creationId xmlns:a16="http://schemas.microsoft.com/office/drawing/2014/main" id="{E7EA6568-EE9A-4D8E-9E1F-EE12FE21A9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91944" y="5494424"/>
            <a:ext cx="1008112" cy="720800"/>
          </a:xfrm>
          <a:prstGeom prst="rect">
            <a:avLst/>
          </a:prstGeom>
        </p:spPr>
      </p:pic>
    </p:spTree>
    <p:extLst>
      <p:ext uri="{BB962C8B-B14F-4D97-AF65-F5344CB8AC3E}">
        <p14:creationId xmlns:p14="http://schemas.microsoft.com/office/powerpoint/2010/main" val="8828813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2BB7A-BC01-467F-BE00-B1CAB90B41FA}"/>
              </a:ext>
            </a:extLst>
          </p:cNvPr>
          <p:cNvSpPr>
            <a:spLocks noGrp="1"/>
          </p:cNvSpPr>
          <p:nvPr>
            <p:ph type="title"/>
          </p:nvPr>
        </p:nvSpPr>
        <p:spPr/>
        <p:txBody>
          <a:bodyPr/>
          <a:lstStyle/>
          <a:p>
            <a:r>
              <a:rPr lang="en-US" dirty="0">
                <a:solidFill>
                  <a:srgbClr val="7030A0"/>
                </a:solidFill>
              </a:rPr>
              <a:t>Intent examples</a:t>
            </a:r>
          </a:p>
        </p:txBody>
      </p:sp>
      <p:sp>
        <p:nvSpPr>
          <p:cNvPr id="3" name="Content Placeholder 2">
            <a:extLst>
              <a:ext uri="{FF2B5EF4-FFF2-40B4-BE49-F238E27FC236}">
                <a16:creationId xmlns:a16="http://schemas.microsoft.com/office/drawing/2014/main" id="{26E6E37D-1FA2-4F90-8819-DBCD85C4A0A4}"/>
              </a:ext>
            </a:extLst>
          </p:cNvPr>
          <p:cNvSpPr>
            <a:spLocks noGrp="1"/>
          </p:cNvSpPr>
          <p:nvPr>
            <p:ph idx="1"/>
          </p:nvPr>
        </p:nvSpPr>
        <p:spPr>
          <a:xfrm>
            <a:off x="1055440" y="2852936"/>
            <a:ext cx="10526960" cy="3273228"/>
          </a:xfrm>
        </p:spPr>
        <p:txBody>
          <a:bodyPr>
            <a:normAutofit/>
          </a:bodyPr>
          <a:lstStyle/>
          <a:p>
            <a:pPr marL="0" indent="0">
              <a:spcBef>
                <a:spcPts val="600"/>
              </a:spcBef>
              <a:buNone/>
            </a:pPr>
            <a:r>
              <a:rPr lang="en-US" sz="2400" dirty="0"/>
              <a:t>“Test” the intent</a:t>
            </a:r>
          </a:p>
          <a:p>
            <a:pPr marL="0" indent="0">
              <a:spcBef>
                <a:spcPts val="600"/>
              </a:spcBef>
              <a:buNone/>
            </a:pPr>
            <a:r>
              <a:rPr lang="en-US" sz="2400" dirty="0"/>
              <a:t>Flow of actions, Transformation/processing functions</a:t>
            </a:r>
          </a:p>
          <a:p>
            <a:pPr marL="0" indent="0">
              <a:spcBef>
                <a:spcPts val="600"/>
              </a:spcBef>
              <a:buNone/>
            </a:pPr>
            <a:r>
              <a:rPr lang="en-US" sz="2400" dirty="0"/>
              <a:t>Actors/roles</a:t>
            </a:r>
          </a:p>
          <a:p>
            <a:pPr marL="0" indent="0">
              <a:spcBef>
                <a:spcPts val="600"/>
              </a:spcBef>
              <a:buNone/>
            </a:pPr>
            <a:r>
              <a:rPr lang="en-US" sz="2400" dirty="0"/>
              <a:t>Scenario, Technologies</a:t>
            </a:r>
          </a:p>
          <a:p>
            <a:pPr marL="0" indent="0">
              <a:spcBef>
                <a:spcPts val="600"/>
              </a:spcBef>
              <a:buNone/>
            </a:pPr>
            <a:r>
              <a:rPr lang="en-US" sz="2400" dirty="0"/>
              <a:t>Structural elements</a:t>
            </a:r>
          </a:p>
        </p:txBody>
      </p:sp>
      <p:sp>
        <p:nvSpPr>
          <p:cNvPr id="5" name="Slide Number Placeholder 4">
            <a:extLst>
              <a:ext uri="{FF2B5EF4-FFF2-40B4-BE49-F238E27FC236}">
                <a16:creationId xmlns:a16="http://schemas.microsoft.com/office/drawing/2014/main" id="{BE11599A-9037-4016-AFDC-D9B0EBEB5319}"/>
              </a:ext>
            </a:extLst>
          </p:cNvPr>
          <p:cNvSpPr>
            <a:spLocks noGrp="1"/>
          </p:cNvSpPr>
          <p:nvPr>
            <p:ph type="sldNum" sz="quarter" idx="12"/>
          </p:nvPr>
        </p:nvSpPr>
        <p:spPr/>
        <p:txBody>
          <a:bodyPr/>
          <a:lstStyle/>
          <a:p>
            <a:fld id="{2119D8CF-8DEC-4D9F-84EE-ADF04DFF3391}" type="slidenum">
              <a:rPr lang="pt-BR" smtClean="0"/>
              <a:pPr/>
              <a:t>10</a:t>
            </a:fld>
            <a:endParaRPr lang="pt-BR"/>
          </a:p>
        </p:txBody>
      </p:sp>
      <p:sp>
        <p:nvSpPr>
          <p:cNvPr id="6" name="Footer Placeholder 3">
            <a:extLst>
              <a:ext uri="{FF2B5EF4-FFF2-40B4-BE49-F238E27FC236}">
                <a16:creationId xmlns:a16="http://schemas.microsoft.com/office/drawing/2014/main" id="{0086AFBE-85A5-413D-90DB-83F8FD51B176}"/>
              </a:ext>
            </a:extLst>
          </p:cNvPr>
          <p:cNvSpPr>
            <a:spLocks noGrp="1"/>
          </p:cNvSpPr>
          <p:nvPr>
            <p:ph type="ftr" sz="quarter" idx="11"/>
          </p:nvPr>
        </p:nvSpPr>
        <p:spPr>
          <a:xfrm>
            <a:off x="4165600" y="6356351"/>
            <a:ext cx="3860800" cy="365125"/>
          </a:xfrm>
        </p:spPr>
        <p:txBody>
          <a:bodyPr/>
          <a:lstStyle/>
          <a:p>
            <a:r>
              <a:rPr lang="pt-BR" dirty="0"/>
              <a:t>NMRG 55</a:t>
            </a:r>
          </a:p>
        </p:txBody>
      </p:sp>
      <p:sp>
        <p:nvSpPr>
          <p:cNvPr id="4" name="Rectangle: Rounded Corners 3">
            <a:extLst>
              <a:ext uri="{FF2B5EF4-FFF2-40B4-BE49-F238E27FC236}">
                <a16:creationId xmlns:a16="http://schemas.microsoft.com/office/drawing/2014/main" id="{7A516E6D-4FD1-438D-975C-5068EAF11914}"/>
              </a:ext>
            </a:extLst>
          </p:cNvPr>
          <p:cNvSpPr/>
          <p:nvPr/>
        </p:nvSpPr>
        <p:spPr>
          <a:xfrm>
            <a:off x="1847528" y="1600201"/>
            <a:ext cx="8928992" cy="532655"/>
          </a:xfrm>
          <a:prstGeom prst="roundRect">
            <a:avLst/>
          </a:prstGeom>
          <a:solidFill>
            <a:schemeClr val="bg1">
              <a:lumMod val="95000"/>
            </a:schemeClr>
          </a:solidFill>
          <a:ln w="12700">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0000"/>
                </a:solidFill>
              </a:rPr>
              <a:t>Your intent here…</a:t>
            </a:r>
          </a:p>
        </p:txBody>
      </p:sp>
    </p:spTree>
    <p:extLst>
      <p:ext uri="{BB962C8B-B14F-4D97-AF65-F5344CB8AC3E}">
        <p14:creationId xmlns:p14="http://schemas.microsoft.com/office/powerpoint/2010/main" val="33016267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2BB7A-BC01-467F-BE00-B1CAB90B41FA}"/>
              </a:ext>
            </a:extLst>
          </p:cNvPr>
          <p:cNvSpPr>
            <a:spLocks noGrp="1"/>
          </p:cNvSpPr>
          <p:nvPr>
            <p:ph type="title"/>
          </p:nvPr>
        </p:nvSpPr>
        <p:spPr/>
        <p:txBody>
          <a:bodyPr/>
          <a:lstStyle/>
          <a:p>
            <a:r>
              <a:rPr lang="en-US" dirty="0">
                <a:solidFill>
                  <a:srgbClr val="7030A0"/>
                </a:solidFill>
              </a:rPr>
              <a:t>Intent examples</a:t>
            </a:r>
          </a:p>
        </p:txBody>
      </p:sp>
      <p:sp>
        <p:nvSpPr>
          <p:cNvPr id="3" name="Content Placeholder 2">
            <a:extLst>
              <a:ext uri="{FF2B5EF4-FFF2-40B4-BE49-F238E27FC236}">
                <a16:creationId xmlns:a16="http://schemas.microsoft.com/office/drawing/2014/main" id="{26E6E37D-1FA2-4F90-8819-DBCD85C4A0A4}"/>
              </a:ext>
            </a:extLst>
          </p:cNvPr>
          <p:cNvSpPr>
            <a:spLocks noGrp="1"/>
          </p:cNvSpPr>
          <p:nvPr>
            <p:ph idx="1"/>
          </p:nvPr>
        </p:nvSpPr>
        <p:spPr>
          <a:xfrm>
            <a:off x="1055440" y="2852936"/>
            <a:ext cx="10526960" cy="3273228"/>
          </a:xfrm>
        </p:spPr>
        <p:txBody>
          <a:bodyPr>
            <a:normAutofit/>
          </a:bodyPr>
          <a:lstStyle/>
          <a:p>
            <a:pPr marL="0" indent="0">
              <a:spcBef>
                <a:spcPts val="600"/>
              </a:spcBef>
              <a:buNone/>
            </a:pPr>
            <a:r>
              <a:rPr lang="en-US" sz="2400" dirty="0"/>
              <a:t>Decomposition and mapping steps, and query the corresponding function</a:t>
            </a:r>
          </a:p>
          <a:p>
            <a:pPr marL="0" indent="0">
              <a:spcBef>
                <a:spcPts val="600"/>
              </a:spcBef>
              <a:buNone/>
            </a:pPr>
            <a:r>
              <a:rPr lang="en-US" sz="2400" dirty="0"/>
              <a:t>Different “audiences” at different intent refinement levels</a:t>
            </a:r>
          </a:p>
          <a:p>
            <a:pPr marL="0" indent="0">
              <a:spcBef>
                <a:spcPts val="600"/>
              </a:spcBef>
              <a:buNone/>
            </a:pPr>
            <a:r>
              <a:rPr lang="en-US" sz="2400" dirty="0"/>
              <a:t>e.g. the actor responsible for deriving the correct configuration from the intent expression ; the actor responsible for the assurance part when the intent will be operational</a:t>
            </a:r>
          </a:p>
          <a:p>
            <a:pPr marL="0" indent="0">
              <a:spcBef>
                <a:spcPts val="600"/>
              </a:spcBef>
              <a:buNone/>
            </a:pPr>
            <a:endParaRPr lang="en-US" sz="2400" dirty="0"/>
          </a:p>
        </p:txBody>
      </p:sp>
      <p:sp>
        <p:nvSpPr>
          <p:cNvPr id="5" name="Slide Number Placeholder 4">
            <a:extLst>
              <a:ext uri="{FF2B5EF4-FFF2-40B4-BE49-F238E27FC236}">
                <a16:creationId xmlns:a16="http://schemas.microsoft.com/office/drawing/2014/main" id="{BE11599A-9037-4016-AFDC-D9B0EBEB5319}"/>
              </a:ext>
            </a:extLst>
          </p:cNvPr>
          <p:cNvSpPr>
            <a:spLocks noGrp="1"/>
          </p:cNvSpPr>
          <p:nvPr>
            <p:ph type="sldNum" sz="quarter" idx="12"/>
          </p:nvPr>
        </p:nvSpPr>
        <p:spPr/>
        <p:txBody>
          <a:bodyPr/>
          <a:lstStyle/>
          <a:p>
            <a:fld id="{2119D8CF-8DEC-4D9F-84EE-ADF04DFF3391}" type="slidenum">
              <a:rPr lang="pt-BR" smtClean="0"/>
              <a:pPr/>
              <a:t>11</a:t>
            </a:fld>
            <a:endParaRPr lang="pt-BR"/>
          </a:p>
        </p:txBody>
      </p:sp>
      <p:sp>
        <p:nvSpPr>
          <p:cNvPr id="6" name="Footer Placeholder 3">
            <a:extLst>
              <a:ext uri="{FF2B5EF4-FFF2-40B4-BE49-F238E27FC236}">
                <a16:creationId xmlns:a16="http://schemas.microsoft.com/office/drawing/2014/main" id="{0086AFBE-85A5-413D-90DB-83F8FD51B176}"/>
              </a:ext>
            </a:extLst>
          </p:cNvPr>
          <p:cNvSpPr>
            <a:spLocks noGrp="1"/>
          </p:cNvSpPr>
          <p:nvPr>
            <p:ph type="ftr" sz="quarter" idx="11"/>
          </p:nvPr>
        </p:nvSpPr>
        <p:spPr>
          <a:xfrm>
            <a:off x="4165600" y="6356351"/>
            <a:ext cx="3860800" cy="365125"/>
          </a:xfrm>
        </p:spPr>
        <p:txBody>
          <a:bodyPr/>
          <a:lstStyle/>
          <a:p>
            <a:r>
              <a:rPr lang="pt-BR" dirty="0"/>
              <a:t>NMRG 55</a:t>
            </a:r>
          </a:p>
        </p:txBody>
      </p:sp>
      <p:sp>
        <p:nvSpPr>
          <p:cNvPr id="4" name="Rectangle: Rounded Corners 3">
            <a:extLst>
              <a:ext uri="{FF2B5EF4-FFF2-40B4-BE49-F238E27FC236}">
                <a16:creationId xmlns:a16="http://schemas.microsoft.com/office/drawing/2014/main" id="{7A516E6D-4FD1-438D-975C-5068EAF11914}"/>
              </a:ext>
            </a:extLst>
          </p:cNvPr>
          <p:cNvSpPr/>
          <p:nvPr/>
        </p:nvSpPr>
        <p:spPr>
          <a:xfrm>
            <a:off x="1847528" y="1600201"/>
            <a:ext cx="8928992" cy="532655"/>
          </a:xfrm>
          <a:prstGeom prst="roundRect">
            <a:avLst/>
          </a:prstGeom>
          <a:solidFill>
            <a:schemeClr val="bg1">
              <a:lumMod val="95000"/>
            </a:schemeClr>
          </a:solidFill>
          <a:ln w="12700">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0000"/>
                </a:solidFill>
              </a:rPr>
              <a:t>Customer C ask for connectivity ‘XYZ’</a:t>
            </a:r>
          </a:p>
        </p:txBody>
      </p:sp>
    </p:spTree>
    <p:extLst>
      <p:ext uri="{BB962C8B-B14F-4D97-AF65-F5344CB8AC3E}">
        <p14:creationId xmlns:p14="http://schemas.microsoft.com/office/powerpoint/2010/main" val="40335221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2BB7A-BC01-467F-BE00-B1CAB90B41FA}"/>
              </a:ext>
            </a:extLst>
          </p:cNvPr>
          <p:cNvSpPr>
            <a:spLocks noGrp="1"/>
          </p:cNvSpPr>
          <p:nvPr>
            <p:ph type="title"/>
          </p:nvPr>
        </p:nvSpPr>
        <p:spPr/>
        <p:txBody>
          <a:bodyPr/>
          <a:lstStyle/>
          <a:p>
            <a:r>
              <a:rPr lang="en-US" dirty="0">
                <a:solidFill>
                  <a:srgbClr val="7030A0"/>
                </a:solidFill>
              </a:rPr>
              <a:t>Intent examples</a:t>
            </a:r>
          </a:p>
        </p:txBody>
      </p:sp>
      <p:sp>
        <p:nvSpPr>
          <p:cNvPr id="3" name="Content Placeholder 2">
            <a:extLst>
              <a:ext uri="{FF2B5EF4-FFF2-40B4-BE49-F238E27FC236}">
                <a16:creationId xmlns:a16="http://schemas.microsoft.com/office/drawing/2014/main" id="{26E6E37D-1FA2-4F90-8819-DBCD85C4A0A4}"/>
              </a:ext>
            </a:extLst>
          </p:cNvPr>
          <p:cNvSpPr>
            <a:spLocks noGrp="1"/>
          </p:cNvSpPr>
          <p:nvPr>
            <p:ph idx="1"/>
          </p:nvPr>
        </p:nvSpPr>
        <p:spPr>
          <a:xfrm>
            <a:off x="1055440" y="2852936"/>
            <a:ext cx="10526960" cy="3273228"/>
          </a:xfrm>
        </p:spPr>
        <p:txBody>
          <a:bodyPr>
            <a:normAutofit fontScale="70000" lnSpcReduction="20000"/>
          </a:bodyPr>
          <a:lstStyle/>
          <a:p>
            <a:r>
              <a:rPr lang="en-GB" dirty="0"/>
              <a:t>Use case 1: Intent expressed from an external client (application service provider)</a:t>
            </a:r>
            <a:endParaRPr lang="en-US" dirty="0"/>
          </a:p>
          <a:p>
            <a:r>
              <a:rPr lang="en-GB" dirty="0"/>
              <a:t>- Intent expressed from a holographic communication based "</a:t>
            </a:r>
            <a:r>
              <a:rPr lang="en-GB" dirty="0" err="1"/>
              <a:t>GotoMeeting</a:t>
            </a:r>
            <a:r>
              <a:rPr lang="en-GB" dirty="0"/>
              <a:t>" service provider for providing multi-party telepresence.</a:t>
            </a:r>
            <a:endParaRPr lang="en-US" dirty="0"/>
          </a:p>
          <a:p>
            <a:r>
              <a:rPr lang="en-GB" dirty="0"/>
              <a:t>- Intent expressed to the network operator: For any user of this application, the arrival time of hologram objects of all the remote tele-presenters should be synchronised within 50ms to reach the destination viewer for each conversation session. </a:t>
            </a:r>
            <a:endParaRPr lang="en-US" dirty="0"/>
          </a:p>
          <a:p>
            <a:endParaRPr lang="en-US" dirty="0"/>
          </a:p>
          <a:p>
            <a:r>
              <a:rPr lang="en-GB" dirty="0"/>
              <a:t>Use case 2: Operator own intent - load balancing</a:t>
            </a:r>
            <a:endParaRPr lang="en-US" dirty="0"/>
          </a:p>
          <a:p>
            <a:r>
              <a:rPr lang="en-GB" dirty="0"/>
              <a:t>-  For all traffic flows that need NFV service chaining, restrict the maximum load of any VNF node/container below 50% and the maximum load of any network link below 70%.</a:t>
            </a:r>
            <a:endParaRPr lang="en-US" dirty="0"/>
          </a:p>
          <a:p>
            <a:pPr marL="0" indent="0">
              <a:spcBef>
                <a:spcPts val="600"/>
              </a:spcBef>
              <a:buNone/>
            </a:pPr>
            <a:endParaRPr lang="en-US" sz="2400" dirty="0"/>
          </a:p>
        </p:txBody>
      </p:sp>
      <p:sp>
        <p:nvSpPr>
          <p:cNvPr id="5" name="Slide Number Placeholder 4">
            <a:extLst>
              <a:ext uri="{FF2B5EF4-FFF2-40B4-BE49-F238E27FC236}">
                <a16:creationId xmlns:a16="http://schemas.microsoft.com/office/drawing/2014/main" id="{BE11599A-9037-4016-AFDC-D9B0EBEB5319}"/>
              </a:ext>
            </a:extLst>
          </p:cNvPr>
          <p:cNvSpPr>
            <a:spLocks noGrp="1"/>
          </p:cNvSpPr>
          <p:nvPr>
            <p:ph type="sldNum" sz="quarter" idx="12"/>
          </p:nvPr>
        </p:nvSpPr>
        <p:spPr/>
        <p:txBody>
          <a:bodyPr/>
          <a:lstStyle/>
          <a:p>
            <a:fld id="{2119D8CF-8DEC-4D9F-84EE-ADF04DFF3391}" type="slidenum">
              <a:rPr lang="pt-BR" smtClean="0"/>
              <a:pPr/>
              <a:t>12</a:t>
            </a:fld>
            <a:endParaRPr lang="pt-BR"/>
          </a:p>
        </p:txBody>
      </p:sp>
      <p:sp>
        <p:nvSpPr>
          <p:cNvPr id="6" name="Footer Placeholder 3">
            <a:extLst>
              <a:ext uri="{FF2B5EF4-FFF2-40B4-BE49-F238E27FC236}">
                <a16:creationId xmlns:a16="http://schemas.microsoft.com/office/drawing/2014/main" id="{0086AFBE-85A5-413D-90DB-83F8FD51B176}"/>
              </a:ext>
            </a:extLst>
          </p:cNvPr>
          <p:cNvSpPr>
            <a:spLocks noGrp="1"/>
          </p:cNvSpPr>
          <p:nvPr>
            <p:ph type="ftr" sz="quarter" idx="11"/>
          </p:nvPr>
        </p:nvSpPr>
        <p:spPr>
          <a:xfrm>
            <a:off x="4165600" y="6356351"/>
            <a:ext cx="3860800" cy="365125"/>
          </a:xfrm>
        </p:spPr>
        <p:txBody>
          <a:bodyPr/>
          <a:lstStyle/>
          <a:p>
            <a:r>
              <a:rPr lang="pt-BR" dirty="0"/>
              <a:t>NMRG 55</a:t>
            </a:r>
          </a:p>
        </p:txBody>
      </p:sp>
      <p:sp>
        <p:nvSpPr>
          <p:cNvPr id="4" name="Rectangle: Rounded Corners 3">
            <a:extLst>
              <a:ext uri="{FF2B5EF4-FFF2-40B4-BE49-F238E27FC236}">
                <a16:creationId xmlns:a16="http://schemas.microsoft.com/office/drawing/2014/main" id="{7A516E6D-4FD1-438D-975C-5068EAF11914}"/>
              </a:ext>
            </a:extLst>
          </p:cNvPr>
          <p:cNvSpPr/>
          <p:nvPr/>
        </p:nvSpPr>
        <p:spPr>
          <a:xfrm>
            <a:off x="1847528" y="1600201"/>
            <a:ext cx="8928992" cy="532655"/>
          </a:xfrm>
          <a:prstGeom prst="roundRect">
            <a:avLst/>
          </a:prstGeom>
          <a:solidFill>
            <a:schemeClr val="bg1">
              <a:lumMod val="95000"/>
            </a:schemeClr>
          </a:solidFill>
          <a:ln w="12700">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Tree>
    <p:extLst>
      <p:ext uri="{BB962C8B-B14F-4D97-AF65-F5344CB8AC3E}">
        <p14:creationId xmlns:p14="http://schemas.microsoft.com/office/powerpoint/2010/main" val="2849345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A5EB28F-7CD4-4620-8F47-8CEA48C4D028}"/>
              </a:ext>
            </a:extLst>
          </p:cNvPr>
          <p:cNvSpPr>
            <a:spLocks noGrp="1"/>
          </p:cNvSpPr>
          <p:nvPr>
            <p:ph type="ftr" sz="quarter" idx="11"/>
          </p:nvPr>
        </p:nvSpPr>
        <p:spPr/>
        <p:txBody>
          <a:bodyPr/>
          <a:lstStyle/>
          <a:p>
            <a:r>
              <a:rPr lang="pt-BR"/>
              <a:t>IETF98 - 42nd NMRG</a:t>
            </a:r>
          </a:p>
        </p:txBody>
      </p:sp>
      <p:sp>
        <p:nvSpPr>
          <p:cNvPr id="3" name="Slide Number Placeholder 2">
            <a:extLst>
              <a:ext uri="{FF2B5EF4-FFF2-40B4-BE49-F238E27FC236}">
                <a16:creationId xmlns:a16="http://schemas.microsoft.com/office/drawing/2014/main" id="{8DA302C7-4D85-4D7F-BCC4-A8BB836A36C8}"/>
              </a:ext>
            </a:extLst>
          </p:cNvPr>
          <p:cNvSpPr>
            <a:spLocks noGrp="1"/>
          </p:cNvSpPr>
          <p:nvPr>
            <p:ph type="sldNum" sz="quarter" idx="12"/>
          </p:nvPr>
        </p:nvSpPr>
        <p:spPr/>
        <p:txBody>
          <a:bodyPr/>
          <a:lstStyle/>
          <a:p>
            <a:fld id="{2119D8CF-8DEC-4D9F-84EE-ADF04DFF3391}" type="slidenum">
              <a:rPr lang="pt-BR" smtClean="0"/>
              <a:pPr/>
              <a:t>13</a:t>
            </a:fld>
            <a:endParaRPr lang="pt-BR"/>
          </a:p>
        </p:txBody>
      </p:sp>
      <p:sp>
        <p:nvSpPr>
          <p:cNvPr id="4" name="Flowchart: Data 3">
            <a:extLst>
              <a:ext uri="{FF2B5EF4-FFF2-40B4-BE49-F238E27FC236}">
                <a16:creationId xmlns:a16="http://schemas.microsoft.com/office/drawing/2014/main" id="{24D7DCFA-60B2-4753-8FB7-E4A50CC7C7E8}"/>
              </a:ext>
            </a:extLst>
          </p:cNvPr>
          <p:cNvSpPr/>
          <p:nvPr/>
        </p:nvSpPr>
        <p:spPr>
          <a:xfrm>
            <a:off x="1235460" y="764704"/>
            <a:ext cx="9721080" cy="792088"/>
          </a:xfrm>
          <a:prstGeom prst="flowChartInputOutput">
            <a:avLst/>
          </a:prstGeom>
          <a:solidFill>
            <a:schemeClr val="bg2"/>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lowchart: Data 4">
            <a:extLst>
              <a:ext uri="{FF2B5EF4-FFF2-40B4-BE49-F238E27FC236}">
                <a16:creationId xmlns:a16="http://schemas.microsoft.com/office/drawing/2014/main" id="{62FB7B5D-80F5-44B4-A6D2-1DCE3F5271EC}"/>
              </a:ext>
            </a:extLst>
          </p:cNvPr>
          <p:cNvSpPr/>
          <p:nvPr/>
        </p:nvSpPr>
        <p:spPr>
          <a:xfrm>
            <a:off x="1235460" y="2132856"/>
            <a:ext cx="9721080" cy="792088"/>
          </a:xfrm>
          <a:prstGeom prst="flowChartInputOutput">
            <a:avLst/>
          </a:prstGeom>
          <a:solidFill>
            <a:schemeClr val="bg2"/>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lowchart: Data 5">
            <a:extLst>
              <a:ext uri="{FF2B5EF4-FFF2-40B4-BE49-F238E27FC236}">
                <a16:creationId xmlns:a16="http://schemas.microsoft.com/office/drawing/2014/main" id="{6D0580B0-F89E-4493-92F7-927759FFEE93}"/>
              </a:ext>
            </a:extLst>
          </p:cNvPr>
          <p:cNvSpPr/>
          <p:nvPr/>
        </p:nvSpPr>
        <p:spPr>
          <a:xfrm>
            <a:off x="1235460" y="3429000"/>
            <a:ext cx="9721080" cy="792088"/>
          </a:xfrm>
          <a:prstGeom prst="flowChartInputOutput">
            <a:avLst/>
          </a:prstGeom>
          <a:solidFill>
            <a:schemeClr val="bg2"/>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lowchart: Data 6">
            <a:extLst>
              <a:ext uri="{FF2B5EF4-FFF2-40B4-BE49-F238E27FC236}">
                <a16:creationId xmlns:a16="http://schemas.microsoft.com/office/drawing/2014/main" id="{D35BBE42-CC6A-4B06-816E-BADA3CA8A074}"/>
              </a:ext>
            </a:extLst>
          </p:cNvPr>
          <p:cNvSpPr/>
          <p:nvPr/>
        </p:nvSpPr>
        <p:spPr>
          <a:xfrm>
            <a:off x="1235460" y="4911838"/>
            <a:ext cx="9721080" cy="792088"/>
          </a:xfrm>
          <a:prstGeom prst="flowChartInputOutput">
            <a:avLst/>
          </a:prstGeom>
          <a:solidFill>
            <a:schemeClr val="bg2"/>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6AA15A6F-4470-481E-89A9-D46F307365A6}"/>
              </a:ext>
            </a:extLst>
          </p:cNvPr>
          <p:cNvCxnSpPr/>
          <p:nvPr/>
        </p:nvCxnSpPr>
        <p:spPr>
          <a:xfrm flipV="1">
            <a:off x="4439816" y="1154074"/>
            <a:ext cx="720080" cy="6674"/>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653597CD-4754-4046-8EB5-A45FDD3905B6}"/>
              </a:ext>
            </a:extLst>
          </p:cNvPr>
          <p:cNvCxnSpPr>
            <a:cxnSpLocks/>
          </p:cNvCxnSpPr>
          <p:nvPr/>
        </p:nvCxnSpPr>
        <p:spPr>
          <a:xfrm>
            <a:off x="4439816" y="1160748"/>
            <a:ext cx="720080" cy="198022"/>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4FB36DA-C577-45C7-8860-849F0BF3C966}"/>
              </a:ext>
            </a:extLst>
          </p:cNvPr>
          <p:cNvCxnSpPr>
            <a:cxnSpLocks/>
          </p:cNvCxnSpPr>
          <p:nvPr/>
        </p:nvCxnSpPr>
        <p:spPr>
          <a:xfrm flipV="1">
            <a:off x="5159896" y="956052"/>
            <a:ext cx="0" cy="21137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281388B-A0FC-4CB7-A811-C57F134DD0AF}"/>
              </a:ext>
            </a:extLst>
          </p:cNvPr>
          <p:cNvCxnSpPr>
            <a:cxnSpLocks/>
          </p:cNvCxnSpPr>
          <p:nvPr/>
        </p:nvCxnSpPr>
        <p:spPr>
          <a:xfrm flipV="1">
            <a:off x="5159896" y="1082304"/>
            <a:ext cx="360040" cy="7177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C8CDFEDB-3CDC-4ECF-A7D1-241D72D64110}"/>
              </a:ext>
            </a:extLst>
          </p:cNvPr>
          <p:cNvCxnSpPr>
            <a:cxnSpLocks/>
          </p:cNvCxnSpPr>
          <p:nvPr/>
        </p:nvCxnSpPr>
        <p:spPr>
          <a:xfrm>
            <a:off x="5159895" y="1160748"/>
            <a:ext cx="1152129" cy="136427"/>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0C7CA09-3DD8-4F62-B20F-DC0D83DE1852}"/>
              </a:ext>
            </a:extLst>
          </p:cNvPr>
          <p:cNvCxnSpPr/>
          <p:nvPr/>
        </p:nvCxnSpPr>
        <p:spPr>
          <a:xfrm>
            <a:off x="5519936" y="1556792"/>
            <a:ext cx="0" cy="7920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8AEDB3C-BE43-4C36-8EE3-3109FFD49517}"/>
              </a:ext>
            </a:extLst>
          </p:cNvPr>
          <p:cNvCxnSpPr/>
          <p:nvPr/>
        </p:nvCxnSpPr>
        <p:spPr>
          <a:xfrm flipV="1">
            <a:off x="3263558" y="2535395"/>
            <a:ext cx="720080" cy="6674"/>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7221F32-23D3-4C2F-AB69-63A5031AB95E}"/>
              </a:ext>
            </a:extLst>
          </p:cNvPr>
          <p:cNvCxnSpPr>
            <a:cxnSpLocks/>
          </p:cNvCxnSpPr>
          <p:nvPr/>
        </p:nvCxnSpPr>
        <p:spPr>
          <a:xfrm>
            <a:off x="3263558" y="2542069"/>
            <a:ext cx="720080" cy="198022"/>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AD81FF0-2CBB-4731-8DED-3EEDFAA43233}"/>
              </a:ext>
            </a:extLst>
          </p:cNvPr>
          <p:cNvCxnSpPr>
            <a:cxnSpLocks/>
          </p:cNvCxnSpPr>
          <p:nvPr/>
        </p:nvCxnSpPr>
        <p:spPr>
          <a:xfrm flipV="1">
            <a:off x="3983638" y="2337373"/>
            <a:ext cx="0" cy="21137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AD1BE624-97B2-4E0C-8002-A8889F2C07EF}"/>
              </a:ext>
            </a:extLst>
          </p:cNvPr>
          <p:cNvCxnSpPr>
            <a:cxnSpLocks/>
          </p:cNvCxnSpPr>
          <p:nvPr/>
        </p:nvCxnSpPr>
        <p:spPr>
          <a:xfrm flipV="1">
            <a:off x="3983638" y="2463625"/>
            <a:ext cx="360040" cy="7177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6A6805E9-9A0C-4FB4-A6D1-A4FF16747A15}"/>
              </a:ext>
            </a:extLst>
          </p:cNvPr>
          <p:cNvCxnSpPr>
            <a:cxnSpLocks/>
          </p:cNvCxnSpPr>
          <p:nvPr/>
        </p:nvCxnSpPr>
        <p:spPr>
          <a:xfrm>
            <a:off x="3983637" y="2542069"/>
            <a:ext cx="1152129" cy="136427"/>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1CBF1FBA-47B6-49DC-B091-E7AB4151A048}"/>
              </a:ext>
            </a:extLst>
          </p:cNvPr>
          <p:cNvCxnSpPr/>
          <p:nvPr/>
        </p:nvCxnSpPr>
        <p:spPr>
          <a:xfrm flipV="1">
            <a:off x="4378908" y="2454949"/>
            <a:ext cx="720080" cy="6674"/>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624C294-7DBD-4230-AC84-36F3340DB70C}"/>
              </a:ext>
            </a:extLst>
          </p:cNvPr>
          <p:cNvCxnSpPr>
            <a:cxnSpLocks/>
          </p:cNvCxnSpPr>
          <p:nvPr/>
        </p:nvCxnSpPr>
        <p:spPr>
          <a:xfrm>
            <a:off x="4378908" y="2461623"/>
            <a:ext cx="720080" cy="198022"/>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A7A98B27-64C1-46E7-AABD-0CB84D02B2B0}"/>
              </a:ext>
            </a:extLst>
          </p:cNvPr>
          <p:cNvCxnSpPr>
            <a:cxnSpLocks/>
          </p:cNvCxnSpPr>
          <p:nvPr/>
        </p:nvCxnSpPr>
        <p:spPr>
          <a:xfrm flipV="1">
            <a:off x="5098988" y="2256927"/>
            <a:ext cx="0" cy="21137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EB6A823A-18EE-4170-971A-6A70622D6C0A}"/>
              </a:ext>
            </a:extLst>
          </p:cNvPr>
          <p:cNvCxnSpPr>
            <a:cxnSpLocks/>
          </p:cNvCxnSpPr>
          <p:nvPr/>
        </p:nvCxnSpPr>
        <p:spPr>
          <a:xfrm flipV="1">
            <a:off x="5098988" y="2383179"/>
            <a:ext cx="360040" cy="7177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5AB310E5-FEEF-4D88-A357-58FB61138B1C}"/>
              </a:ext>
            </a:extLst>
          </p:cNvPr>
          <p:cNvCxnSpPr>
            <a:cxnSpLocks/>
          </p:cNvCxnSpPr>
          <p:nvPr/>
        </p:nvCxnSpPr>
        <p:spPr>
          <a:xfrm>
            <a:off x="5098987" y="2461623"/>
            <a:ext cx="1152129" cy="136427"/>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0CD5E52A-6313-412B-9B22-D19251F8F79A}"/>
              </a:ext>
            </a:extLst>
          </p:cNvPr>
          <p:cNvCxnSpPr/>
          <p:nvPr/>
        </p:nvCxnSpPr>
        <p:spPr>
          <a:xfrm flipV="1">
            <a:off x="6220095" y="2567692"/>
            <a:ext cx="720080" cy="6674"/>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83A32FC8-E54A-43BD-9A43-B5D17FB181EA}"/>
              </a:ext>
            </a:extLst>
          </p:cNvPr>
          <p:cNvCxnSpPr>
            <a:cxnSpLocks/>
          </p:cNvCxnSpPr>
          <p:nvPr/>
        </p:nvCxnSpPr>
        <p:spPr>
          <a:xfrm>
            <a:off x="6220095" y="2574366"/>
            <a:ext cx="720080" cy="198022"/>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CCA609F-3D56-4B5C-8910-4409C3E94B4A}"/>
              </a:ext>
            </a:extLst>
          </p:cNvPr>
          <p:cNvCxnSpPr>
            <a:cxnSpLocks/>
          </p:cNvCxnSpPr>
          <p:nvPr/>
        </p:nvCxnSpPr>
        <p:spPr>
          <a:xfrm flipV="1">
            <a:off x="6940175" y="2369670"/>
            <a:ext cx="0" cy="21137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4D106E0-8AF5-4D59-A387-CC1E1638F55E}"/>
              </a:ext>
            </a:extLst>
          </p:cNvPr>
          <p:cNvCxnSpPr>
            <a:cxnSpLocks/>
          </p:cNvCxnSpPr>
          <p:nvPr/>
        </p:nvCxnSpPr>
        <p:spPr>
          <a:xfrm flipV="1">
            <a:off x="6940175" y="2495922"/>
            <a:ext cx="360040" cy="7177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459533B-FF27-4413-BBB2-3D4D46F58C37}"/>
              </a:ext>
            </a:extLst>
          </p:cNvPr>
          <p:cNvCxnSpPr>
            <a:cxnSpLocks/>
          </p:cNvCxnSpPr>
          <p:nvPr/>
        </p:nvCxnSpPr>
        <p:spPr>
          <a:xfrm>
            <a:off x="6940174" y="2574366"/>
            <a:ext cx="1152129" cy="136427"/>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8A01EC32-1A60-4F83-9C80-009952C7012F}"/>
              </a:ext>
            </a:extLst>
          </p:cNvPr>
          <p:cNvSpPr txBox="1"/>
          <p:nvPr/>
        </p:nvSpPr>
        <p:spPr>
          <a:xfrm>
            <a:off x="9703922" y="817985"/>
            <a:ext cx="2382768" cy="646331"/>
          </a:xfrm>
          <a:prstGeom prst="rect">
            <a:avLst/>
          </a:prstGeom>
          <a:noFill/>
        </p:spPr>
        <p:txBody>
          <a:bodyPr wrap="none" rtlCol="0">
            <a:spAutoFit/>
          </a:bodyPr>
          <a:lstStyle/>
          <a:p>
            <a:r>
              <a:rPr lang="en-US" dirty="0"/>
              <a:t>“Audience”</a:t>
            </a:r>
          </a:p>
          <a:p>
            <a:r>
              <a:rPr lang="en-US" dirty="0"/>
              <a:t>and domain knowledge</a:t>
            </a:r>
          </a:p>
        </p:txBody>
      </p:sp>
      <p:sp>
        <p:nvSpPr>
          <p:cNvPr id="42" name="TextBox 41">
            <a:extLst>
              <a:ext uri="{FF2B5EF4-FFF2-40B4-BE49-F238E27FC236}">
                <a16:creationId xmlns:a16="http://schemas.microsoft.com/office/drawing/2014/main" id="{8E505CC0-DF6B-4B1A-98BC-FC477153FDB2}"/>
              </a:ext>
            </a:extLst>
          </p:cNvPr>
          <p:cNvSpPr txBox="1"/>
          <p:nvPr/>
        </p:nvSpPr>
        <p:spPr>
          <a:xfrm>
            <a:off x="5683754" y="1562649"/>
            <a:ext cx="4760086" cy="646331"/>
          </a:xfrm>
          <a:prstGeom prst="rect">
            <a:avLst/>
          </a:prstGeom>
          <a:noFill/>
        </p:spPr>
        <p:txBody>
          <a:bodyPr wrap="none" rtlCol="0">
            <a:spAutoFit/>
          </a:bodyPr>
          <a:lstStyle/>
          <a:p>
            <a:r>
              <a:rPr lang="en-US" dirty="0"/>
              <a:t>Mapping / transformation operation</a:t>
            </a:r>
          </a:p>
          <a:p>
            <a:r>
              <a:rPr lang="en-US" dirty="0">
                <a:sym typeface="Wingdings" panose="05000000000000000000" pitchFamily="2" charset="2"/>
              </a:rPr>
              <a:t> Need to be defined for each “layer” transition</a:t>
            </a:r>
            <a:endParaRPr lang="en-US" dirty="0"/>
          </a:p>
        </p:txBody>
      </p:sp>
      <p:sp>
        <p:nvSpPr>
          <p:cNvPr id="43" name="TextBox 42">
            <a:extLst>
              <a:ext uri="{FF2B5EF4-FFF2-40B4-BE49-F238E27FC236}">
                <a16:creationId xmlns:a16="http://schemas.microsoft.com/office/drawing/2014/main" id="{8EBC1A91-1904-45E0-AB6F-FCD307739006}"/>
              </a:ext>
            </a:extLst>
          </p:cNvPr>
          <p:cNvSpPr txBox="1"/>
          <p:nvPr/>
        </p:nvSpPr>
        <p:spPr>
          <a:xfrm>
            <a:off x="17809" y="-141"/>
            <a:ext cx="7151510" cy="369332"/>
          </a:xfrm>
          <a:prstGeom prst="rect">
            <a:avLst/>
          </a:prstGeom>
          <a:noFill/>
        </p:spPr>
        <p:txBody>
          <a:bodyPr wrap="none" rtlCol="0">
            <a:spAutoFit/>
          </a:bodyPr>
          <a:lstStyle/>
          <a:p>
            <a:r>
              <a:rPr lang="en-US" dirty="0"/>
              <a:t>Different “layers”: service </a:t>
            </a:r>
            <a:r>
              <a:rPr lang="en-US" dirty="0">
                <a:sym typeface="Wingdings" panose="05000000000000000000" pitchFamily="2" charset="2"/>
              </a:rPr>
              <a:t> network and other domain/function specifics</a:t>
            </a:r>
            <a:endParaRPr lang="en-US" dirty="0"/>
          </a:p>
        </p:txBody>
      </p:sp>
    </p:spTree>
    <p:extLst>
      <p:ext uri="{BB962C8B-B14F-4D97-AF65-F5344CB8AC3E}">
        <p14:creationId xmlns:p14="http://schemas.microsoft.com/office/powerpoint/2010/main" val="7952683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solidFill>
                  <a:srgbClr val="7030A0"/>
                </a:solidFill>
              </a:rPr>
              <a:t>IRTF follows IETF policy (“Note Well”)</a:t>
            </a:r>
          </a:p>
        </p:txBody>
      </p:sp>
      <p:sp>
        <p:nvSpPr>
          <p:cNvPr id="3" name="Espace réservé du contenu 2"/>
          <p:cNvSpPr>
            <a:spLocks noGrp="1"/>
          </p:cNvSpPr>
          <p:nvPr>
            <p:ph idx="1"/>
          </p:nvPr>
        </p:nvSpPr>
        <p:spPr>
          <a:xfrm>
            <a:off x="983432" y="1340768"/>
            <a:ext cx="10225136" cy="5184576"/>
          </a:xfrm>
        </p:spPr>
        <p:txBody>
          <a:bodyPr>
            <a:normAutofit lnSpcReduction="10000"/>
          </a:bodyPr>
          <a:lstStyle/>
          <a:p>
            <a:pPr marL="0" indent="0">
              <a:buNone/>
            </a:pPr>
            <a:r>
              <a:rPr lang="en-US" sz="1400" b="1" dirty="0"/>
              <a:t>This is a reminder of IETF policies in effect on various topics such as patents or code of conduct. </a:t>
            </a:r>
          </a:p>
          <a:p>
            <a:pPr marL="0" indent="0">
              <a:buNone/>
            </a:pPr>
            <a:endParaRPr lang="en-US" sz="1400" b="1" dirty="0"/>
          </a:p>
          <a:p>
            <a:pPr marL="0" indent="0">
              <a:buNone/>
            </a:pPr>
            <a:r>
              <a:rPr lang="en-US" sz="1400" dirty="0"/>
              <a:t>It is only meant to point you in the right direction. Exceptions may apply. The IETF's patent policy and the definition of an IETF "contribution" and "participation" are set forth in BCP 79; please read it carefully.</a:t>
            </a:r>
          </a:p>
          <a:p>
            <a:pPr marL="0" indent="0">
              <a:buNone/>
            </a:pPr>
            <a:r>
              <a:rPr lang="en-US" sz="1400" dirty="0"/>
              <a:t> As a reminder:</a:t>
            </a:r>
          </a:p>
          <a:p>
            <a:pPr lvl="1" fontAlgn="base"/>
            <a:r>
              <a:rPr lang="en-US" sz="1400" dirty="0"/>
              <a:t>By participating in the IETF, you agree to follow IETF processes and policies.</a:t>
            </a:r>
          </a:p>
          <a:p>
            <a:pPr lvl="1" fontAlgn="base"/>
            <a:r>
              <a:rPr lang="en-US" sz="1400" dirty="0"/>
              <a:t>If you are aware that any IETF contribution is covered by patents or patent applications that are owned or controlled by you or your sponsor, you must disclose that fact, or not participate in the discussion.</a:t>
            </a:r>
          </a:p>
          <a:p>
            <a:pPr lvl="1" fontAlgn="base"/>
            <a:r>
              <a:rPr lang="en-US" sz="1400" dirty="0"/>
              <a:t>As a participant in or attendee to any IETF activity you acknowledge that written, audio, video, and photographic records of meetings may be made public.</a:t>
            </a:r>
          </a:p>
          <a:p>
            <a:pPr lvl="1" fontAlgn="base"/>
            <a:r>
              <a:rPr lang="en-US" sz="1400" dirty="0"/>
              <a:t>Personal information that you provide to IETF will be handled in accordance with the IETF Privacy Statement.</a:t>
            </a:r>
          </a:p>
          <a:p>
            <a:pPr lvl="1" fontAlgn="base"/>
            <a:r>
              <a:rPr lang="en-US" sz="1400" dirty="0"/>
              <a:t>As a participant or attendee, you agree to work respectfully with other participants; please contact the </a:t>
            </a:r>
            <a:r>
              <a:rPr lang="en-US" sz="1400" dirty="0" err="1"/>
              <a:t>ombudsteam</a:t>
            </a:r>
            <a:r>
              <a:rPr lang="en-US" sz="1400" dirty="0"/>
              <a:t> (</a:t>
            </a:r>
            <a:r>
              <a:rPr lang="en-US" sz="1400" u="sng" dirty="0">
                <a:hlinkClick r:id="rId2"/>
              </a:rPr>
              <a:t>https://www.ietf.org/contact/ombudsteam/</a:t>
            </a:r>
            <a:r>
              <a:rPr lang="en-US" sz="1400" dirty="0"/>
              <a:t>) if you have questions or concerns about this.</a:t>
            </a:r>
          </a:p>
          <a:p>
            <a:pPr marL="0" indent="0">
              <a:buNone/>
            </a:pPr>
            <a:endParaRPr lang="en-US" sz="1400" dirty="0"/>
          </a:p>
          <a:p>
            <a:pPr marL="0" indent="0">
              <a:buNone/>
            </a:pPr>
            <a:r>
              <a:rPr lang="en-US" sz="1400" dirty="0"/>
              <a:t>Definitive information is in the documents listed below and other IETF BCPs. For advice, please talk to WG chairs or ADs:</a:t>
            </a:r>
          </a:p>
          <a:p>
            <a:pPr lvl="1"/>
            <a:r>
              <a:rPr lang="en-US" sz="1400" dirty="0"/>
              <a:t>BCP 9 (Internet Standards Process)</a:t>
            </a:r>
          </a:p>
          <a:p>
            <a:pPr lvl="1" fontAlgn="base"/>
            <a:r>
              <a:rPr lang="en-US" sz="1400" dirty="0"/>
              <a:t>BCP 25 (Working Group processes)</a:t>
            </a:r>
          </a:p>
          <a:p>
            <a:pPr lvl="1" fontAlgn="base"/>
            <a:r>
              <a:rPr lang="en-US" sz="1400" dirty="0"/>
              <a:t>BCP 25 (Anti-Harassment Procedures) </a:t>
            </a:r>
          </a:p>
          <a:p>
            <a:pPr lvl="1" fontAlgn="base"/>
            <a:r>
              <a:rPr lang="en-US" sz="1400" dirty="0"/>
              <a:t>BCP 54 (Code of Conduct)</a:t>
            </a:r>
          </a:p>
          <a:p>
            <a:pPr lvl="1" fontAlgn="base"/>
            <a:r>
              <a:rPr lang="en-US" sz="1400" dirty="0"/>
              <a:t>BCP 78 (Copyright)</a:t>
            </a:r>
          </a:p>
          <a:p>
            <a:pPr lvl="1" fontAlgn="base"/>
            <a:r>
              <a:rPr lang="en-US" sz="1400" dirty="0"/>
              <a:t>BCP 79 (Patents, Participation)</a:t>
            </a:r>
          </a:p>
          <a:p>
            <a:pPr lvl="1" fontAlgn="base"/>
            <a:r>
              <a:rPr lang="en-US" sz="1400" u="sng" dirty="0">
                <a:hlinkClick r:id="rId3"/>
              </a:rPr>
              <a:t>https://www.ietf.org/privacy-policy/</a:t>
            </a:r>
            <a:r>
              <a:rPr lang="en-US" sz="1400" dirty="0"/>
              <a:t> (Privacy Policy)</a:t>
            </a:r>
          </a:p>
        </p:txBody>
      </p:sp>
      <p:sp>
        <p:nvSpPr>
          <p:cNvPr id="5" name="Slide Number Placeholder 4"/>
          <p:cNvSpPr>
            <a:spLocks noGrp="1"/>
          </p:cNvSpPr>
          <p:nvPr>
            <p:ph type="sldNum" sz="quarter" idx="12"/>
          </p:nvPr>
        </p:nvSpPr>
        <p:spPr/>
        <p:txBody>
          <a:bodyPr/>
          <a:lstStyle/>
          <a:p>
            <a:fld id="{2119D8CF-8DEC-4D9F-84EE-ADF04DFF3391}" type="slidenum">
              <a:rPr lang="pt-BR" smtClean="0"/>
              <a:pPr/>
              <a:t>2</a:t>
            </a:fld>
            <a:endParaRPr lang="pt-BR"/>
          </a:p>
        </p:txBody>
      </p:sp>
      <p:sp>
        <p:nvSpPr>
          <p:cNvPr id="6" name="Footer Placeholder 3">
            <a:extLst>
              <a:ext uri="{FF2B5EF4-FFF2-40B4-BE49-F238E27FC236}">
                <a16:creationId xmlns:a16="http://schemas.microsoft.com/office/drawing/2014/main" id="{7E55E296-D246-4359-8842-5D5A12A04D91}"/>
              </a:ext>
            </a:extLst>
          </p:cNvPr>
          <p:cNvSpPr>
            <a:spLocks noGrp="1"/>
          </p:cNvSpPr>
          <p:nvPr>
            <p:ph type="ftr" sz="quarter" idx="11"/>
          </p:nvPr>
        </p:nvSpPr>
        <p:spPr>
          <a:xfrm>
            <a:off x="4165600" y="6356351"/>
            <a:ext cx="3860800" cy="365125"/>
          </a:xfrm>
        </p:spPr>
        <p:txBody>
          <a:bodyPr/>
          <a:lstStyle/>
          <a:p>
            <a:r>
              <a:rPr lang="pt-BR" dirty="0"/>
              <a:t>NMRG 55</a:t>
            </a:r>
          </a:p>
        </p:txBody>
      </p:sp>
    </p:spTree>
    <p:extLst>
      <p:ext uri="{BB962C8B-B14F-4D97-AF65-F5344CB8AC3E}">
        <p14:creationId xmlns:p14="http://schemas.microsoft.com/office/powerpoint/2010/main" val="2110389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2BB7A-BC01-467F-BE00-B1CAB90B41FA}"/>
              </a:ext>
            </a:extLst>
          </p:cNvPr>
          <p:cNvSpPr>
            <a:spLocks noGrp="1"/>
          </p:cNvSpPr>
          <p:nvPr>
            <p:ph type="title"/>
          </p:nvPr>
        </p:nvSpPr>
        <p:spPr/>
        <p:txBody>
          <a:bodyPr/>
          <a:lstStyle/>
          <a:p>
            <a:r>
              <a:rPr lang="en-US" dirty="0">
                <a:solidFill>
                  <a:srgbClr val="7030A0"/>
                </a:solidFill>
              </a:rPr>
              <a:t>Useful links</a:t>
            </a:r>
          </a:p>
        </p:txBody>
      </p:sp>
      <p:sp>
        <p:nvSpPr>
          <p:cNvPr id="3" name="Content Placeholder 2">
            <a:extLst>
              <a:ext uri="{FF2B5EF4-FFF2-40B4-BE49-F238E27FC236}">
                <a16:creationId xmlns:a16="http://schemas.microsoft.com/office/drawing/2014/main" id="{26E6E37D-1FA2-4F90-8819-DBCD85C4A0A4}"/>
              </a:ext>
            </a:extLst>
          </p:cNvPr>
          <p:cNvSpPr>
            <a:spLocks noGrp="1"/>
          </p:cNvSpPr>
          <p:nvPr>
            <p:ph idx="1"/>
          </p:nvPr>
        </p:nvSpPr>
        <p:spPr/>
        <p:txBody>
          <a:bodyPr>
            <a:normAutofit/>
          </a:bodyPr>
          <a:lstStyle/>
          <a:p>
            <a:pPr marL="0" indent="0">
              <a:buNone/>
            </a:pPr>
            <a:r>
              <a:rPr lang="en-US" sz="2400" dirty="0"/>
              <a:t>Meeting minutes: </a:t>
            </a:r>
            <a:r>
              <a:rPr lang="en-US" sz="2400" dirty="0">
                <a:hlinkClick r:id="rId2"/>
              </a:rPr>
              <a:t>https://etherpad.tools.ietf.org/p/nmrg-interim-20190726</a:t>
            </a:r>
            <a:endParaRPr lang="en-US" sz="2400" dirty="0"/>
          </a:p>
          <a:p>
            <a:pPr marL="0" indent="0">
              <a:buNone/>
            </a:pPr>
            <a:r>
              <a:rPr lang="en-US" sz="2400" dirty="0"/>
              <a:t>Materials: </a:t>
            </a:r>
            <a:r>
              <a:rPr lang="en-US" sz="2400" dirty="0">
                <a:hlinkClick r:id="rId3"/>
              </a:rPr>
              <a:t>https://datatracker.ietf.org/meeting/interim-2019-nmrg-07/session/nmrg</a:t>
            </a:r>
            <a:endParaRPr lang="en-US" sz="2400" dirty="0"/>
          </a:p>
          <a:p>
            <a:pPr marL="0" indent="0">
              <a:buNone/>
            </a:pPr>
            <a:r>
              <a:rPr lang="en-US" sz="2400" dirty="0"/>
              <a:t>Webex: </a:t>
            </a:r>
            <a:r>
              <a:rPr lang="en-US" sz="2400" dirty="0">
                <a:hlinkClick r:id="rId4"/>
              </a:rPr>
              <a:t>https://ietf.webex.com/ietf/j.php?MTID=m81b3d749f415e5456d8161b1db4eedba</a:t>
            </a:r>
            <a:endParaRPr lang="en-US" sz="2400" dirty="0"/>
          </a:p>
          <a:p>
            <a:pPr marL="0" indent="0">
              <a:buNone/>
            </a:pPr>
            <a:endParaRPr lang="en-US" sz="2400" dirty="0"/>
          </a:p>
        </p:txBody>
      </p:sp>
      <p:sp>
        <p:nvSpPr>
          <p:cNvPr id="5" name="Slide Number Placeholder 4">
            <a:extLst>
              <a:ext uri="{FF2B5EF4-FFF2-40B4-BE49-F238E27FC236}">
                <a16:creationId xmlns:a16="http://schemas.microsoft.com/office/drawing/2014/main" id="{BE11599A-9037-4016-AFDC-D9B0EBEB5319}"/>
              </a:ext>
            </a:extLst>
          </p:cNvPr>
          <p:cNvSpPr>
            <a:spLocks noGrp="1"/>
          </p:cNvSpPr>
          <p:nvPr>
            <p:ph type="sldNum" sz="quarter" idx="12"/>
          </p:nvPr>
        </p:nvSpPr>
        <p:spPr/>
        <p:txBody>
          <a:bodyPr/>
          <a:lstStyle/>
          <a:p>
            <a:fld id="{2119D8CF-8DEC-4D9F-84EE-ADF04DFF3391}" type="slidenum">
              <a:rPr lang="pt-BR" smtClean="0"/>
              <a:pPr/>
              <a:t>3</a:t>
            </a:fld>
            <a:endParaRPr lang="pt-BR"/>
          </a:p>
        </p:txBody>
      </p:sp>
      <p:sp>
        <p:nvSpPr>
          <p:cNvPr id="6" name="Footer Placeholder 3">
            <a:extLst>
              <a:ext uri="{FF2B5EF4-FFF2-40B4-BE49-F238E27FC236}">
                <a16:creationId xmlns:a16="http://schemas.microsoft.com/office/drawing/2014/main" id="{0086AFBE-85A5-413D-90DB-83F8FD51B176}"/>
              </a:ext>
            </a:extLst>
          </p:cNvPr>
          <p:cNvSpPr>
            <a:spLocks noGrp="1"/>
          </p:cNvSpPr>
          <p:nvPr>
            <p:ph type="ftr" sz="quarter" idx="11"/>
          </p:nvPr>
        </p:nvSpPr>
        <p:spPr>
          <a:xfrm>
            <a:off x="4165600" y="6356351"/>
            <a:ext cx="3860800" cy="365125"/>
          </a:xfrm>
        </p:spPr>
        <p:txBody>
          <a:bodyPr/>
          <a:lstStyle/>
          <a:p>
            <a:r>
              <a:rPr lang="pt-BR" dirty="0"/>
              <a:t>NMRG 55</a:t>
            </a:r>
          </a:p>
        </p:txBody>
      </p:sp>
    </p:spTree>
    <p:extLst>
      <p:ext uri="{BB962C8B-B14F-4D97-AF65-F5344CB8AC3E}">
        <p14:creationId xmlns:p14="http://schemas.microsoft.com/office/powerpoint/2010/main" val="38776577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5B4AF-DF2C-41AA-971F-C21C17A4D996}"/>
              </a:ext>
            </a:extLst>
          </p:cNvPr>
          <p:cNvSpPr>
            <a:spLocks noGrp="1"/>
          </p:cNvSpPr>
          <p:nvPr>
            <p:ph type="title"/>
          </p:nvPr>
        </p:nvSpPr>
        <p:spPr/>
        <p:txBody>
          <a:bodyPr/>
          <a:lstStyle/>
          <a:p>
            <a:r>
              <a:rPr lang="en-US" dirty="0">
                <a:solidFill>
                  <a:srgbClr val="7030A0"/>
                </a:solidFill>
              </a:rPr>
              <a:t>Agenda</a:t>
            </a:r>
          </a:p>
        </p:txBody>
      </p:sp>
      <p:sp>
        <p:nvSpPr>
          <p:cNvPr id="3" name="Content Placeholder 2">
            <a:extLst>
              <a:ext uri="{FF2B5EF4-FFF2-40B4-BE49-F238E27FC236}">
                <a16:creationId xmlns:a16="http://schemas.microsoft.com/office/drawing/2014/main" id="{ADF55044-D385-437B-B403-261327E615BE}"/>
              </a:ext>
            </a:extLst>
          </p:cNvPr>
          <p:cNvSpPr>
            <a:spLocks noGrp="1"/>
          </p:cNvSpPr>
          <p:nvPr>
            <p:ph idx="1"/>
          </p:nvPr>
        </p:nvSpPr>
        <p:spPr>
          <a:xfrm>
            <a:off x="609600" y="1600201"/>
            <a:ext cx="10972800" cy="4637111"/>
          </a:xfrm>
        </p:spPr>
        <p:txBody>
          <a:bodyPr>
            <a:normAutofit fontScale="62500" lnSpcReduction="20000"/>
          </a:bodyPr>
          <a:lstStyle/>
          <a:p>
            <a:pPr marL="0" indent="0">
              <a:buNone/>
            </a:pPr>
            <a:r>
              <a:rPr lang="en-US" sz="2400" b="1" dirty="0"/>
              <a:t>9h30-10h - Welcome and coffee </a:t>
            </a:r>
          </a:p>
          <a:p>
            <a:pPr marL="0" indent="0">
              <a:buNone/>
            </a:pPr>
            <a:r>
              <a:rPr lang="en-US" sz="2400" dirty="0"/>
              <a:t>         </a:t>
            </a:r>
          </a:p>
          <a:p>
            <a:pPr marL="0" indent="0">
              <a:buNone/>
            </a:pPr>
            <a:r>
              <a:rPr lang="en-US" sz="2400" b="1" dirty="0"/>
              <a:t>10h-12h - Morning session </a:t>
            </a:r>
          </a:p>
          <a:p>
            <a:pPr marL="0" indent="0">
              <a:buNone/>
            </a:pPr>
            <a:r>
              <a:rPr lang="en-US" sz="2400" dirty="0"/>
              <a:t>         . Introduction, Workshop Chairs (Faten and Laurent) ~5 min.</a:t>
            </a:r>
          </a:p>
          <a:p>
            <a:pPr marL="0" indent="0">
              <a:buNone/>
            </a:pPr>
            <a:r>
              <a:rPr lang="en-US" sz="2400" dirty="0"/>
              <a:t>         . </a:t>
            </a:r>
            <a:r>
              <a:rPr lang="en-US" sz="2400" dirty="0" err="1"/>
              <a:t>FlexNGIA</a:t>
            </a:r>
            <a:r>
              <a:rPr lang="en-US" sz="2400" dirty="0"/>
              <a:t>: A Flexible Internet Architecture for the Next-Generation Tactile Internet, Mohamed-Faten Zhani ~25 min.</a:t>
            </a:r>
          </a:p>
          <a:p>
            <a:pPr marL="0" indent="0">
              <a:buNone/>
            </a:pPr>
            <a:r>
              <a:rPr lang="en-US" sz="2400" dirty="0"/>
              <a:t>         . Working on intent examples</a:t>
            </a:r>
          </a:p>
          <a:p>
            <a:pPr marL="0" indent="0">
              <a:buNone/>
            </a:pPr>
            <a:r>
              <a:rPr lang="en-US" sz="2400" dirty="0"/>
              <a:t>         </a:t>
            </a:r>
          </a:p>
          <a:p>
            <a:pPr marL="0" indent="0">
              <a:buNone/>
            </a:pPr>
            <a:r>
              <a:rPr lang="en-US" sz="2400" b="1" dirty="0"/>
              <a:t>12h-13h - Lunch break</a:t>
            </a:r>
          </a:p>
          <a:p>
            <a:pPr marL="0" indent="0">
              <a:buNone/>
            </a:pPr>
            <a:r>
              <a:rPr lang="en-US" sz="2400" dirty="0"/>
              <a:t>         </a:t>
            </a:r>
          </a:p>
          <a:p>
            <a:pPr marL="0" indent="0">
              <a:buNone/>
            </a:pPr>
            <a:r>
              <a:rPr lang="en-US" sz="2400" b="1" dirty="0"/>
              <a:t>13h-14h30 - Afternoon session I</a:t>
            </a:r>
          </a:p>
          <a:p>
            <a:pPr marL="0" indent="0">
              <a:buNone/>
            </a:pPr>
            <a:r>
              <a:rPr lang="en-US" sz="2400" dirty="0"/>
              <a:t>         . A word from Patrick Cardinal, Head of Department of Software and IT Engineering ~5min.</a:t>
            </a:r>
          </a:p>
          <a:p>
            <a:pPr marL="0" indent="0">
              <a:buNone/>
            </a:pPr>
            <a:r>
              <a:rPr lang="en-US" sz="2400" dirty="0"/>
              <a:t>         . Intent examples (continued)</a:t>
            </a:r>
          </a:p>
          <a:p>
            <a:pPr marL="0" indent="0">
              <a:buNone/>
            </a:pPr>
            <a:r>
              <a:rPr lang="en-US" sz="2400" dirty="0"/>
              <a:t>         . Architecture discussion</a:t>
            </a:r>
          </a:p>
          <a:p>
            <a:pPr marL="0" indent="0">
              <a:buNone/>
            </a:pPr>
            <a:r>
              <a:rPr lang="en-US" sz="2400" dirty="0"/>
              <a:t>         </a:t>
            </a:r>
          </a:p>
          <a:p>
            <a:pPr marL="0" indent="0">
              <a:buNone/>
            </a:pPr>
            <a:r>
              <a:rPr lang="en-US" sz="2400" b="1" dirty="0"/>
              <a:t>14h30-15h - Coffee break</a:t>
            </a:r>
          </a:p>
          <a:p>
            <a:pPr marL="0" indent="0">
              <a:buNone/>
            </a:pPr>
            <a:r>
              <a:rPr lang="en-US" sz="2400" dirty="0"/>
              <a:t>         </a:t>
            </a:r>
          </a:p>
          <a:p>
            <a:pPr marL="0" indent="0">
              <a:buNone/>
            </a:pPr>
            <a:r>
              <a:rPr lang="en-US" sz="2400" b="1" dirty="0"/>
              <a:t>15h-16h30 - Afternoon session II</a:t>
            </a:r>
          </a:p>
          <a:p>
            <a:pPr marL="0" indent="0">
              <a:buNone/>
            </a:pPr>
            <a:r>
              <a:rPr lang="en-US" sz="2400" dirty="0"/>
              <a:t>         . Architecture discussion (continued)</a:t>
            </a:r>
          </a:p>
          <a:p>
            <a:pPr marL="0" indent="0">
              <a:buNone/>
            </a:pPr>
            <a:r>
              <a:rPr lang="en-US" sz="2400" dirty="0"/>
              <a:t>         . Meeting conclusions, Chairs and participants</a:t>
            </a:r>
          </a:p>
        </p:txBody>
      </p:sp>
      <p:sp>
        <p:nvSpPr>
          <p:cNvPr id="5" name="Slide Number Placeholder 4">
            <a:extLst>
              <a:ext uri="{FF2B5EF4-FFF2-40B4-BE49-F238E27FC236}">
                <a16:creationId xmlns:a16="http://schemas.microsoft.com/office/drawing/2014/main" id="{27313290-3CBE-48C2-9D3B-992C0E36E7A7}"/>
              </a:ext>
            </a:extLst>
          </p:cNvPr>
          <p:cNvSpPr>
            <a:spLocks noGrp="1"/>
          </p:cNvSpPr>
          <p:nvPr>
            <p:ph type="sldNum" sz="quarter" idx="12"/>
          </p:nvPr>
        </p:nvSpPr>
        <p:spPr/>
        <p:txBody>
          <a:bodyPr/>
          <a:lstStyle/>
          <a:p>
            <a:fld id="{2119D8CF-8DEC-4D9F-84EE-ADF04DFF3391}" type="slidenum">
              <a:rPr lang="pt-BR" smtClean="0"/>
              <a:pPr/>
              <a:t>4</a:t>
            </a:fld>
            <a:endParaRPr lang="pt-BR"/>
          </a:p>
        </p:txBody>
      </p:sp>
      <p:sp>
        <p:nvSpPr>
          <p:cNvPr id="6" name="Footer Placeholder 3">
            <a:extLst>
              <a:ext uri="{FF2B5EF4-FFF2-40B4-BE49-F238E27FC236}">
                <a16:creationId xmlns:a16="http://schemas.microsoft.com/office/drawing/2014/main" id="{01C0AB8F-ACA1-4105-A098-80FA1685F7A7}"/>
              </a:ext>
            </a:extLst>
          </p:cNvPr>
          <p:cNvSpPr>
            <a:spLocks noGrp="1"/>
          </p:cNvSpPr>
          <p:nvPr>
            <p:ph type="ftr" sz="quarter" idx="11"/>
          </p:nvPr>
        </p:nvSpPr>
        <p:spPr>
          <a:xfrm>
            <a:off x="4165600" y="6356351"/>
            <a:ext cx="3860800" cy="365125"/>
          </a:xfrm>
        </p:spPr>
        <p:txBody>
          <a:bodyPr/>
          <a:lstStyle/>
          <a:p>
            <a:r>
              <a:rPr lang="pt-BR" dirty="0"/>
              <a:t>NMRG 55</a:t>
            </a:r>
          </a:p>
        </p:txBody>
      </p:sp>
    </p:spTree>
    <p:extLst>
      <p:ext uri="{BB962C8B-B14F-4D97-AF65-F5344CB8AC3E}">
        <p14:creationId xmlns:p14="http://schemas.microsoft.com/office/powerpoint/2010/main" val="2625134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2BB7A-BC01-467F-BE00-B1CAB90B41FA}"/>
              </a:ext>
            </a:extLst>
          </p:cNvPr>
          <p:cNvSpPr>
            <a:spLocks noGrp="1"/>
          </p:cNvSpPr>
          <p:nvPr>
            <p:ph type="title"/>
          </p:nvPr>
        </p:nvSpPr>
        <p:spPr/>
        <p:txBody>
          <a:bodyPr/>
          <a:lstStyle/>
          <a:p>
            <a:r>
              <a:rPr lang="en-US" dirty="0">
                <a:solidFill>
                  <a:srgbClr val="7030A0"/>
                </a:solidFill>
              </a:rPr>
              <a:t>Supporting materials</a:t>
            </a:r>
          </a:p>
        </p:txBody>
      </p:sp>
      <p:sp>
        <p:nvSpPr>
          <p:cNvPr id="3" name="Content Placeholder 2">
            <a:extLst>
              <a:ext uri="{FF2B5EF4-FFF2-40B4-BE49-F238E27FC236}">
                <a16:creationId xmlns:a16="http://schemas.microsoft.com/office/drawing/2014/main" id="{26E6E37D-1FA2-4F90-8819-DBCD85C4A0A4}"/>
              </a:ext>
            </a:extLst>
          </p:cNvPr>
          <p:cNvSpPr>
            <a:spLocks noGrp="1"/>
          </p:cNvSpPr>
          <p:nvPr>
            <p:ph idx="1"/>
          </p:nvPr>
        </p:nvSpPr>
        <p:spPr>
          <a:xfrm>
            <a:off x="1055440" y="1268760"/>
            <a:ext cx="10526960" cy="5087591"/>
          </a:xfrm>
        </p:spPr>
        <p:txBody>
          <a:bodyPr>
            <a:noAutofit/>
          </a:bodyPr>
          <a:lstStyle/>
          <a:p>
            <a:pPr marL="0" indent="0">
              <a:spcBef>
                <a:spcPts val="0"/>
              </a:spcBef>
              <a:buNone/>
            </a:pPr>
            <a:r>
              <a:rPr lang="en-US" sz="1400" dirty="0"/>
              <a:t>Yesterday session slides</a:t>
            </a:r>
          </a:p>
          <a:p>
            <a:pPr marL="0" indent="0">
              <a:spcBef>
                <a:spcPts val="0"/>
              </a:spcBef>
              <a:buNone/>
            </a:pPr>
            <a:r>
              <a:rPr lang="en-US" sz="1400" dirty="0">
                <a:hlinkClick r:id="rId2"/>
              </a:rPr>
              <a:t>https://datatracker.ietf.org/meeting/105/session/nmrg</a:t>
            </a:r>
            <a:endParaRPr lang="en-US" sz="1400" dirty="0"/>
          </a:p>
          <a:p>
            <a:pPr marL="0" indent="0">
              <a:spcBef>
                <a:spcPts val="0"/>
              </a:spcBef>
              <a:buNone/>
            </a:pPr>
            <a:endParaRPr lang="en-US" sz="1400" dirty="0"/>
          </a:p>
          <a:p>
            <a:pPr marL="0" indent="0">
              <a:spcBef>
                <a:spcPts val="0"/>
              </a:spcBef>
              <a:buNone/>
            </a:pPr>
            <a:r>
              <a:rPr lang="en-US" sz="1400" dirty="0"/>
              <a:t>Virtual meetings presentations</a:t>
            </a:r>
          </a:p>
          <a:p>
            <a:pPr marL="0" indent="0">
              <a:spcBef>
                <a:spcPts val="0"/>
              </a:spcBef>
              <a:buNone/>
            </a:pPr>
            <a:r>
              <a:rPr lang="en-US" sz="1400" dirty="0">
                <a:hlinkClick r:id="rId3"/>
              </a:rPr>
              <a:t>https://datatracker.ietf.org/group/nmrg/meetings/</a:t>
            </a:r>
            <a:endParaRPr lang="en-US" sz="1400" dirty="0"/>
          </a:p>
          <a:p>
            <a:pPr marL="0" indent="0">
              <a:spcBef>
                <a:spcPts val="0"/>
              </a:spcBef>
              <a:buNone/>
            </a:pPr>
            <a:endParaRPr lang="en-US" sz="1400" dirty="0"/>
          </a:p>
          <a:p>
            <a:pPr marL="0" indent="0">
              <a:spcBef>
                <a:spcPts val="0"/>
              </a:spcBef>
              <a:buNone/>
            </a:pPr>
            <a:r>
              <a:rPr lang="en-US" sz="1400" dirty="0"/>
              <a:t>Intent Driven Networks - Challenges and Enablers (IM 2017)</a:t>
            </a:r>
          </a:p>
          <a:p>
            <a:pPr marL="0" indent="0">
              <a:spcBef>
                <a:spcPts val="0"/>
              </a:spcBef>
              <a:buNone/>
            </a:pPr>
            <a:r>
              <a:rPr lang="en-US" sz="1400" dirty="0">
                <a:hlinkClick r:id="rId4"/>
              </a:rPr>
              <a:t>https://datatracker.ietf.org/meeting/interim-2019-nmrg-07/materials/slides-interim-2019-nmrg-07-sessa-im-2017-intent-driven-networks-challenges-and-enablers</a:t>
            </a:r>
            <a:endParaRPr lang="en-US" sz="1400" dirty="0"/>
          </a:p>
          <a:p>
            <a:pPr marL="0" indent="0">
              <a:spcBef>
                <a:spcPts val="0"/>
              </a:spcBef>
              <a:buNone/>
            </a:pPr>
            <a:endParaRPr lang="en-US" sz="1400" dirty="0"/>
          </a:p>
          <a:p>
            <a:pPr marL="0" indent="0">
              <a:spcBef>
                <a:spcPts val="0"/>
              </a:spcBef>
              <a:buNone/>
            </a:pPr>
            <a:r>
              <a:rPr lang="en-US" sz="1400" dirty="0"/>
              <a:t>ANIMA questions (IETF 95)</a:t>
            </a:r>
          </a:p>
          <a:p>
            <a:pPr marL="0" indent="0">
              <a:spcBef>
                <a:spcPts val="0"/>
              </a:spcBef>
              <a:buNone/>
            </a:pPr>
            <a:r>
              <a:rPr lang="en-US" sz="1400" dirty="0">
                <a:hlinkClick r:id="rId5"/>
              </a:rPr>
              <a:t>https://datatracker.ietf.org/meeting/interim-2019-nmrg-07/materials/slides-interim-2019-nmrg-07-sessa-anima-intent-discussion</a:t>
            </a:r>
            <a:endParaRPr lang="en-US" sz="1400" dirty="0"/>
          </a:p>
          <a:p>
            <a:pPr marL="0" indent="0">
              <a:spcBef>
                <a:spcPts val="0"/>
              </a:spcBef>
              <a:buNone/>
            </a:pPr>
            <a:endParaRPr lang="en-US" sz="1400" dirty="0"/>
          </a:p>
          <a:p>
            <a:pPr marL="0" indent="0">
              <a:spcBef>
                <a:spcPts val="0"/>
              </a:spcBef>
              <a:buNone/>
            </a:pPr>
            <a:r>
              <a:rPr lang="en-US" sz="1400" dirty="0"/>
              <a:t>Intent based policy management (SDNRG IETF 95)</a:t>
            </a:r>
          </a:p>
          <a:p>
            <a:pPr marL="0" indent="0">
              <a:spcBef>
                <a:spcPts val="0"/>
              </a:spcBef>
              <a:buNone/>
            </a:pPr>
            <a:r>
              <a:rPr lang="en-US" sz="1400" dirty="0">
                <a:hlinkClick r:id="rId6"/>
              </a:rPr>
              <a:t>https://datatracker.ietf.org/meeting/95/materials/slides-95-sdnrg-1</a:t>
            </a:r>
            <a:endParaRPr lang="en-US" sz="1400" dirty="0"/>
          </a:p>
          <a:p>
            <a:pPr marL="0" indent="0">
              <a:spcBef>
                <a:spcPts val="0"/>
              </a:spcBef>
              <a:buNone/>
            </a:pPr>
            <a:endParaRPr lang="en-US" sz="1400" dirty="0"/>
          </a:p>
          <a:p>
            <a:pPr marL="0" indent="0">
              <a:spcBef>
                <a:spcPts val="0"/>
              </a:spcBef>
              <a:buNone/>
            </a:pPr>
            <a:r>
              <a:rPr lang="en-US" sz="1400" dirty="0"/>
              <a:t>Intent Based Network Summit 2015</a:t>
            </a:r>
          </a:p>
          <a:p>
            <a:pPr marL="0" indent="0">
              <a:spcBef>
                <a:spcPts val="0"/>
              </a:spcBef>
              <a:buNone/>
            </a:pPr>
            <a:r>
              <a:rPr lang="en-US" sz="1400" dirty="0">
                <a:hlinkClick r:id="rId7"/>
              </a:rPr>
              <a:t>https://datatracker.ietf.org/meeting/interim-2019-nmrg-07/materials/slides-interim-2019-nmrg-07-sessa-intent-based-network-summit-2015</a:t>
            </a:r>
            <a:endParaRPr lang="en-US" sz="1400" dirty="0"/>
          </a:p>
          <a:p>
            <a:pPr marL="0" indent="0">
              <a:spcBef>
                <a:spcPts val="0"/>
              </a:spcBef>
              <a:buNone/>
            </a:pPr>
            <a:endParaRPr lang="en-US" sz="1400" dirty="0"/>
          </a:p>
          <a:p>
            <a:pPr marL="0" indent="0">
              <a:spcBef>
                <a:spcPts val="0"/>
              </a:spcBef>
              <a:buNone/>
            </a:pPr>
            <a:r>
              <a:rPr lang="en-US" sz="1400" dirty="0"/>
              <a:t>Web page resources e.g.</a:t>
            </a:r>
          </a:p>
          <a:p>
            <a:pPr marL="0" indent="0">
              <a:spcBef>
                <a:spcPts val="0"/>
              </a:spcBef>
              <a:buNone/>
            </a:pPr>
            <a:r>
              <a:rPr lang="en-US" sz="1400" dirty="0">
                <a:hlinkClick r:id="rId8"/>
              </a:rPr>
              <a:t>http://blog.ubicity.com/2017/06/intent-engines-and-orchestrators.html</a:t>
            </a:r>
            <a:endParaRPr lang="en-US" sz="1400" dirty="0"/>
          </a:p>
          <a:p>
            <a:pPr marL="0" indent="0">
              <a:spcBef>
                <a:spcPts val="0"/>
              </a:spcBef>
              <a:buNone/>
            </a:pPr>
            <a:r>
              <a:rPr lang="en-US" sz="1400" dirty="0">
                <a:hlinkClick r:id="rId9"/>
              </a:rPr>
              <a:t>http://blog.ubicity.com/2017/06/what-are-intent-engines-anyway.html</a:t>
            </a:r>
            <a:endParaRPr lang="en-US" sz="1400" dirty="0"/>
          </a:p>
          <a:p>
            <a:pPr marL="0" indent="0">
              <a:spcBef>
                <a:spcPts val="0"/>
              </a:spcBef>
              <a:buNone/>
            </a:pPr>
            <a:endParaRPr lang="en-US" sz="1400" dirty="0"/>
          </a:p>
        </p:txBody>
      </p:sp>
      <p:sp>
        <p:nvSpPr>
          <p:cNvPr id="5" name="Slide Number Placeholder 4">
            <a:extLst>
              <a:ext uri="{FF2B5EF4-FFF2-40B4-BE49-F238E27FC236}">
                <a16:creationId xmlns:a16="http://schemas.microsoft.com/office/drawing/2014/main" id="{BE11599A-9037-4016-AFDC-D9B0EBEB5319}"/>
              </a:ext>
            </a:extLst>
          </p:cNvPr>
          <p:cNvSpPr>
            <a:spLocks noGrp="1"/>
          </p:cNvSpPr>
          <p:nvPr>
            <p:ph type="sldNum" sz="quarter" idx="12"/>
          </p:nvPr>
        </p:nvSpPr>
        <p:spPr/>
        <p:txBody>
          <a:bodyPr/>
          <a:lstStyle/>
          <a:p>
            <a:fld id="{2119D8CF-8DEC-4D9F-84EE-ADF04DFF3391}" type="slidenum">
              <a:rPr lang="pt-BR" smtClean="0"/>
              <a:pPr/>
              <a:t>5</a:t>
            </a:fld>
            <a:endParaRPr lang="pt-BR"/>
          </a:p>
        </p:txBody>
      </p:sp>
      <p:sp>
        <p:nvSpPr>
          <p:cNvPr id="6" name="Footer Placeholder 3">
            <a:extLst>
              <a:ext uri="{FF2B5EF4-FFF2-40B4-BE49-F238E27FC236}">
                <a16:creationId xmlns:a16="http://schemas.microsoft.com/office/drawing/2014/main" id="{0086AFBE-85A5-413D-90DB-83F8FD51B176}"/>
              </a:ext>
            </a:extLst>
          </p:cNvPr>
          <p:cNvSpPr>
            <a:spLocks noGrp="1"/>
          </p:cNvSpPr>
          <p:nvPr>
            <p:ph type="ftr" sz="quarter" idx="11"/>
          </p:nvPr>
        </p:nvSpPr>
        <p:spPr>
          <a:xfrm>
            <a:off x="4165600" y="6356351"/>
            <a:ext cx="3860800" cy="365125"/>
          </a:xfrm>
        </p:spPr>
        <p:txBody>
          <a:bodyPr/>
          <a:lstStyle/>
          <a:p>
            <a:r>
              <a:rPr lang="pt-BR" dirty="0"/>
              <a:t>NMRG 55</a:t>
            </a:r>
          </a:p>
        </p:txBody>
      </p:sp>
    </p:spTree>
    <p:extLst>
      <p:ext uri="{BB962C8B-B14F-4D97-AF65-F5344CB8AC3E}">
        <p14:creationId xmlns:p14="http://schemas.microsoft.com/office/powerpoint/2010/main" val="33460957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C30CC-EE8A-4F92-A1D1-6B8FF840202C}"/>
              </a:ext>
            </a:extLst>
          </p:cNvPr>
          <p:cNvSpPr>
            <a:spLocks noGrp="1"/>
          </p:cNvSpPr>
          <p:nvPr>
            <p:ph type="title"/>
          </p:nvPr>
        </p:nvSpPr>
        <p:spPr>
          <a:xfrm>
            <a:off x="609600" y="274638"/>
            <a:ext cx="10972800" cy="1143000"/>
          </a:xfrm>
        </p:spPr>
        <p:txBody>
          <a:bodyPr/>
          <a:lstStyle/>
          <a:p>
            <a:r>
              <a:rPr lang="en-US">
                <a:solidFill>
                  <a:srgbClr val="7030A0"/>
                </a:solidFill>
              </a:rPr>
              <a:t>a sign of destiny…?!?</a:t>
            </a:r>
            <a:endParaRPr lang="en-US" dirty="0"/>
          </a:p>
        </p:txBody>
      </p:sp>
      <p:sp>
        <p:nvSpPr>
          <p:cNvPr id="4" name="Footer Placeholder 3">
            <a:extLst>
              <a:ext uri="{FF2B5EF4-FFF2-40B4-BE49-F238E27FC236}">
                <a16:creationId xmlns:a16="http://schemas.microsoft.com/office/drawing/2014/main" id="{CC5AA712-5AE4-45C7-AE18-0E1E99AD9E12}"/>
              </a:ext>
            </a:extLst>
          </p:cNvPr>
          <p:cNvSpPr>
            <a:spLocks noGrp="1"/>
          </p:cNvSpPr>
          <p:nvPr>
            <p:ph type="ftr" sz="quarter" idx="11"/>
          </p:nvPr>
        </p:nvSpPr>
        <p:spPr>
          <a:xfrm>
            <a:off x="4165600" y="6356351"/>
            <a:ext cx="3860800" cy="365125"/>
          </a:xfrm>
        </p:spPr>
        <p:txBody>
          <a:bodyPr/>
          <a:lstStyle/>
          <a:p>
            <a:r>
              <a:rPr lang="pt-BR"/>
              <a:t>NMRG 55</a:t>
            </a:r>
            <a:endParaRPr lang="pt-BR" dirty="0"/>
          </a:p>
        </p:txBody>
      </p:sp>
      <p:sp>
        <p:nvSpPr>
          <p:cNvPr id="5" name="Slide Number Placeholder 4">
            <a:extLst>
              <a:ext uri="{FF2B5EF4-FFF2-40B4-BE49-F238E27FC236}">
                <a16:creationId xmlns:a16="http://schemas.microsoft.com/office/drawing/2014/main" id="{C9B0F709-F688-47DB-A5CC-564C19C13FA2}"/>
              </a:ext>
            </a:extLst>
          </p:cNvPr>
          <p:cNvSpPr>
            <a:spLocks noGrp="1"/>
          </p:cNvSpPr>
          <p:nvPr>
            <p:ph type="sldNum" sz="quarter" idx="12"/>
          </p:nvPr>
        </p:nvSpPr>
        <p:spPr>
          <a:xfrm>
            <a:off x="8737600" y="6356351"/>
            <a:ext cx="2844800" cy="365125"/>
          </a:xfrm>
        </p:spPr>
        <p:txBody>
          <a:bodyPr/>
          <a:lstStyle/>
          <a:p>
            <a:fld id="{2119D8CF-8DEC-4D9F-84EE-ADF04DFF3391}" type="slidenum">
              <a:rPr lang="pt-BR" smtClean="0"/>
              <a:pPr/>
              <a:t>6</a:t>
            </a:fld>
            <a:endParaRPr lang="pt-BR"/>
          </a:p>
        </p:txBody>
      </p:sp>
      <p:pic>
        <p:nvPicPr>
          <p:cNvPr id="8" name="Picture 7" descr="A close up of a sign&#10;&#10;Description generated with very high confidence">
            <a:extLst>
              <a:ext uri="{FF2B5EF4-FFF2-40B4-BE49-F238E27FC236}">
                <a16:creationId xmlns:a16="http://schemas.microsoft.com/office/drawing/2014/main" id="{7987E2D4-7CDF-4A45-B596-1B5BADE4E871}"/>
              </a:ext>
            </a:extLst>
          </p:cNvPr>
          <p:cNvPicPr>
            <a:picLocks noChangeAspect="1"/>
          </p:cNvPicPr>
          <p:nvPr/>
        </p:nvPicPr>
        <p:blipFill>
          <a:blip r:embed="rId2" cstate="print">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val="0"/>
              </a:ext>
            </a:extLst>
          </a:blip>
          <a:stretch>
            <a:fillRect/>
          </a:stretch>
        </p:blipFill>
        <p:spPr>
          <a:xfrm>
            <a:off x="6096000" y="2388518"/>
            <a:ext cx="4195733" cy="299695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a:extLst>
              <a:ext uri="{FF2B5EF4-FFF2-40B4-BE49-F238E27FC236}">
                <a16:creationId xmlns:a16="http://schemas.microsoft.com/office/drawing/2014/main" id="{1FB3EE87-D519-46E5-820D-01E2DF8E8F9A}"/>
              </a:ext>
            </a:extLst>
          </p:cNvPr>
          <p:cNvPicPr>
            <a:picLocks noChangeAspect="1"/>
          </p:cNvPicPr>
          <p:nvPr/>
        </p:nvPicPr>
        <p:blipFill>
          <a:blip r:embed="rId4" cstate="print">
            <a:extLst>
              <a:ext uri="{BEBA8EAE-BF5A-486C-A8C5-ECC9F3942E4B}">
                <a14:imgProps xmlns:a14="http://schemas.microsoft.com/office/drawing/2010/main">
                  <a14:imgLayer r:embed="rId5">
                    <a14:imgEffect>
                      <a14:sharpenSoften amount="250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1559495" y="1814253"/>
            <a:ext cx="3618313" cy="44929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TextBox 10">
            <a:extLst>
              <a:ext uri="{FF2B5EF4-FFF2-40B4-BE49-F238E27FC236}">
                <a16:creationId xmlns:a16="http://schemas.microsoft.com/office/drawing/2014/main" id="{148529AC-7C4D-4439-A92D-47A82A0F03A6}"/>
              </a:ext>
            </a:extLst>
          </p:cNvPr>
          <p:cNvSpPr txBox="1"/>
          <p:nvPr/>
        </p:nvSpPr>
        <p:spPr>
          <a:xfrm>
            <a:off x="6096000" y="5563133"/>
            <a:ext cx="3397084" cy="261610"/>
          </a:xfrm>
          <a:prstGeom prst="rect">
            <a:avLst/>
          </a:prstGeom>
          <a:noFill/>
        </p:spPr>
        <p:txBody>
          <a:bodyPr wrap="none" rtlCol="0">
            <a:spAutoFit/>
          </a:bodyPr>
          <a:lstStyle/>
          <a:p>
            <a:r>
              <a:rPr lang="en-US" sz="1100" cap="all" dirty="0" err="1">
                <a:latin typeface="Abadi Extra Light" panose="020B0604020202020204" pitchFamily="34" charset="0"/>
              </a:rPr>
              <a:t>Musée</a:t>
            </a:r>
            <a:r>
              <a:rPr lang="en-US" sz="1100" cap="all" dirty="0">
                <a:latin typeface="Abadi Extra Light" panose="020B0604020202020204" pitchFamily="34" charset="0"/>
              </a:rPr>
              <a:t> d’art </a:t>
            </a:r>
            <a:r>
              <a:rPr lang="en-US" sz="1100" cap="all" dirty="0" err="1">
                <a:latin typeface="Abadi Extra Light" panose="020B0604020202020204" pitchFamily="34" charset="0"/>
              </a:rPr>
              <a:t>contemporain</a:t>
            </a:r>
            <a:r>
              <a:rPr lang="en-US" sz="1100" cap="all" dirty="0">
                <a:latin typeface="Abadi Extra Light" panose="020B0604020202020204" pitchFamily="34" charset="0"/>
              </a:rPr>
              <a:t> de Montréal</a:t>
            </a:r>
          </a:p>
        </p:txBody>
      </p:sp>
    </p:spTree>
    <p:extLst>
      <p:ext uri="{BB962C8B-B14F-4D97-AF65-F5344CB8AC3E}">
        <p14:creationId xmlns:p14="http://schemas.microsoft.com/office/powerpoint/2010/main" val="23966324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2BB7A-BC01-467F-BE00-B1CAB90B41FA}"/>
              </a:ext>
            </a:extLst>
          </p:cNvPr>
          <p:cNvSpPr>
            <a:spLocks noGrp="1"/>
          </p:cNvSpPr>
          <p:nvPr>
            <p:ph type="title"/>
          </p:nvPr>
        </p:nvSpPr>
        <p:spPr/>
        <p:txBody>
          <a:bodyPr/>
          <a:lstStyle/>
          <a:p>
            <a:r>
              <a:rPr lang="en-US" dirty="0">
                <a:solidFill>
                  <a:srgbClr val="7030A0"/>
                </a:solidFill>
              </a:rPr>
              <a:t>Intent examples</a:t>
            </a:r>
          </a:p>
        </p:txBody>
      </p:sp>
      <p:sp>
        <p:nvSpPr>
          <p:cNvPr id="3" name="Content Placeholder 2">
            <a:extLst>
              <a:ext uri="{FF2B5EF4-FFF2-40B4-BE49-F238E27FC236}">
                <a16:creationId xmlns:a16="http://schemas.microsoft.com/office/drawing/2014/main" id="{26E6E37D-1FA2-4F90-8819-DBCD85C4A0A4}"/>
              </a:ext>
            </a:extLst>
          </p:cNvPr>
          <p:cNvSpPr>
            <a:spLocks noGrp="1"/>
          </p:cNvSpPr>
          <p:nvPr>
            <p:ph idx="1"/>
          </p:nvPr>
        </p:nvSpPr>
        <p:spPr>
          <a:xfrm>
            <a:off x="1055440" y="1600201"/>
            <a:ext cx="10526960" cy="4525963"/>
          </a:xfrm>
        </p:spPr>
        <p:txBody>
          <a:bodyPr>
            <a:normAutofit fontScale="70000" lnSpcReduction="20000"/>
          </a:bodyPr>
          <a:lstStyle/>
          <a:p>
            <a:r>
              <a:rPr lang="en-US" dirty="0"/>
              <a:t>Invite each of the participants to think and propose one or more examples of intents.</a:t>
            </a:r>
          </a:p>
          <a:p>
            <a:r>
              <a:rPr lang="en-US" dirty="0"/>
              <a:t>Run through a set of questions and "tests" to see if/how far we can go with the proposed intent examples: </a:t>
            </a:r>
          </a:p>
          <a:p>
            <a:pPr lvl="1"/>
            <a:r>
              <a:rPr lang="en-US" dirty="0"/>
              <a:t>Are some "parts" missing, incomplete, too approximative? </a:t>
            </a:r>
          </a:p>
          <a:p>
            <a:pPr lvl="1"/>
            <a:r>
              <a:rPr lang="en-US" dirty="0"/>
              <a:t>Are the functions we are thinking of in the architecture enough to transform the proposed intents to the required level of output (e.g. configurations), </a:t>
            </a:r>
          </a:p>
          <a:p>
            <a:pPr lvl="1"/>
            <a:r>
              <a:rPr lang="en-US" dirty="0"/>
              <a:t>are we missing some functionality to achieve the process or some capabilities to make the functionality complete, etc.</a:t>
            </a:r>
          </a:p>
          <a:p>
            <a:r>
              <a:rPr lang="en-US" dirty="0"/>
              <a:t>What are the commonalities and differences we could identify between the different intent examples proposed, how does it help on the work of intent classification, is it consistent or points to aspects we have overlooked?</a:t>
            </a:r>
          </a:p>
          <a:p>
            <a:r>
              <a:rPr lang="en-US" dirty="0"/>
              <a:t>Who are the actors/roles involved e.g. expressing intent, validating intent, mapping/translating/rendering, etc.</a:t>
            </a:r>
          </a:p>
          <a:p>
            <a:r>
              <a:rPr lang="en-US" dirty="0"/>
              <a:t>Link examples to simple use cases or technologies to help us better grasp the exercise and help us validate the approach.</a:t>
            </a:r>
          </a:p>
        </p:txBody>
      </p:sp>
      <p:sp>
        <p:nvSpPr>
          <p:cNvPr id="5" name="Slide Number Placeholder 4">
            <a:extLst>
              <a:ext uri="{FF2B5EF4-FFF2-40B4-BE49-F238E27FC236}">
                <a16:creationId xmlns:a16="http://schemas.microsoft.com/office/drawing/2014/main" id="{BE11599A-9037-4016-AFDC-D9B0EBEB5319}"/>
              </a:ext>
            </a:extLst>
          </p:cNvPr>
          <p:cNvSpPr>
            <a:spLocks noGrp="1"/>
          </p:cNvSpPr>
          <p:nvPr>
            <p:ph type="sldNum" sz="quarter" idx="12"/>
          </p:nvPr>
        </p:nvSpPr>
        <p:spPr/>
        <p:txBody>
          <a:bodyPr/>
          <a:lstStyle/>
          <a:p>
            <a:fld id="{2119D8CF-8DEC-4D9F-84EE-ADF04DFF3391}" type="slidenum">
              <a:rPr lang="pt-BR" smtClean="0"/>
              <a:pPr/>
              <a:t>7</a:t>
            </a:fld>
            <a:endParaRPr lang="pt-BR"/>
          </a:p>
        </p:txBody>
      </p:sp>
      <p:sp>
        <p:nvSpPr>
          <p:cNvPr id="6" name="Footer Placeholder 3">
            <a:extLst>
              <a:ext uri="{FF2B5EF4-FFF2-40B4-BE49-F238E27FC236}">
                <a16:creationId xmlns:a16="http://schemas.microsoft.com/office/drawing/2014/main" id="{0086AFBE-85A5-413D-90DB-83F8FD51B176}"/>
              </a:ext>
            </a:extLst>
          </p:cNvPr>
          <p:cNvSpPr>
            <a:spLocks noGrp="1"/>
          </p:cNvSpPr>
          <p:nvPr>
            <p:ph type="ftr" sz="quarter" idx="11"/>
          </p:nvPr>
        </p:nvSpPr>
        <p:spPr>
          <a:xfrm>
            <a:off x="4165600" y="6356351"/>
            <a:ext cx="3860800" cy="365125"/>
          </a:xfrm>
        </p:spPr>
        <p:txBody>
          <a:bodyPr/>
          <a:lstStyle/>
          <a:p>
            <a:r>
              <a:rPr lang="pt-BR" dirty="0"/>
              <a:t>NMRG 55</a:t>
            </a:r>
          </a:p>
        </p:txBody>
      </p:sp>
    </p:spTree>
    <p:extLst>
      <p:ext uri="{BB962C8B-B14F-4D97-AF65-F5344CB8AC3E}">
        <p14:creationId xmlns:p14="http://schemas.microsoft.com/office/powerpoint/2010/main" val="34722349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2BB7A-BC01-467F-BE00-B1CAB90B41FA}"/>
              </a:ext>
            </a:extLst>
          </p:cNvPr>
          <p:cNvSpPr>
            <a:spLocks noGrp="1"/>
          </p:cNvSpPr>
          <p:nvPr>
            <p:ph type="title"/>
          </p:nvPr>
        </p:nvSpPr>
        <p:spPr/>
        <p:txBody>
          <a:bodyPr/>
          <a:lstStyle/>
          <a:p>
            <a:r>
              <a:rPr lang="en-US" dirty="0">
                <a:solidFill>
                  <a:srgbClr val="7030A0"/>
                </a:solidFill>
              </a:rPr>
              <a:t>Intent Examples</a:t>
            </a:r>
          </a:p>
        </p:txBody>
      </p:sp>
      <p:sp>
        <p:nvSpPr>
          <p:cNvPr id="3" name="Content Placeholder 2">
            <a:extLst>
              <a:ext uri="{FF2B5EF4-FFF2-40B4-BE49-F238E27FC236}">
                <a16:creationId xmlns:a16="http://schemas.microsoft.com/office/drawing/2014/main" id="{26E6E37D-1FA2-4F90-8819-DBCD85C4A0A4}"/>
              </a:ext>
            </a:extLst>
          </p:cNvPr>
          <p:cNvSpPr>
            <a:spLocks noGrp="1"/>
          </p:cNvSpPr>
          <p:nvPr>
            <p:ph idx="1"/>
          </p:nvPr>
        </p:nvSpPr>
        <p:spPr>
          <a:xfrm>
            <a:off x="1055440" y="1600201"/>
            <a:ext cx="10526960" cy="4525963"/>
          </a:xfrm>
        </p:spPr>
        <p:txBody>
          <a:bodyPr>
            <a:normAutofit fontScale="85000" lnSpcReduction="20000"/>
          </a:bodyPr>
          <a:lstStyle/>
          <a:p>
            <a:r>
              <a:rPr lang="en-US" dirty="0"/>
              <a:t>Intents are composed of: a functional and an operational part. The functional part consist in the expression of the business goal, the expected outcome. The operation part captures the performance parameters such as network/compute/memory, time, space/topology ; security ; availability, etc. Units, metrics and value/value ranges may also be specified.</a:t>
            </a:r>
          </a:p>
          <a:p>
            <a:r>
              <a:rPr lang="en-US" dirty="0"/>
              <a:t>I don't know if cost or cost vs. </a:t>
            </a:r>
            <a:r>
              <a:rPr lang="en-US" dirty="0" err="1"/>
              <a:t>x,y,z</a:t>
            </a:r>
            <a:r>
              <a:rPr lang="en-US" dirty="0"/>
              <a:t> ratio should be considered in the intent expression.</a:t>
            </a:r>
          </a:p>
          <a:p>
            <a:r>
              <a:rPr lang="en-US" dirty="0"/>
              <a:t>We can also consider aspect of logic and operators, semantics… </a:t>
            </a:r>
          </a:p>
          <a:p>
            <a:r>
              <a:rPr lang="en-US" dirty="0"/>
              <a:t>getting towards such "structures" could help us defining guidelines how to write intents and systems to parse them without imposing a single format or language.</a:t>
            </a:r>
          </a:p>
        </p:txBody>
      </p:sp>
      <p:sp>
        <p:nvSpPr>
          <p:cNvPr id="5" name="Slide Number Placeholder 4">
            <a:extLst>
              <a:ext uri="{FF2B5EF4-FFF2-40B4-BE49-F238E27FC236}">
                <a16:creationId xmlns:a16="http://schemas.microsoft.com/office/drawing/2014/main" id="{BE11599A-9037-4016-AFDC-D9B0EBEB5319}"/>
              </a:ext>
            </a:extLst>
          </p:cNvPr>
          <p:cNvSpPr>
            <a:spLocks noGrp="1"/>
          </p:cNvSpPr>
          <p:nvPr>
            <p:ph type="sldNum" sz="quarter" idx="12"/>
          </p:nvPr>
        </p:nvSpPr>
        <p:spPr/>
        <p:txBody>
          <a:bodyPr/>
          <a:lstStyle/>
          <a:p>
            <a:fld id="{2119D8CF-8DEC-4D9F-84EE-ADF04DFF3391}" type="slidenum">
              <a:rPr lang="pt-BR" smtClean="0"/>
              <a:pPr/>
              <a:t>8</a:t>
            </a:fld>
            <a:endParaRPr lang="pt-BR"/>
          </a:p>
        </p:txBody>
      </p:sp>
      <p:sp>
        <p:nvSpPr>
          <p:cNvPr id="6" name="Footer Placeholder 3">
            <a:extLst>
              <a:ext uri="{FF2B5EF4-FFF2-40B4-BE49-F238E27FC236}">
                <a16:creationId xmlns:a16="http://schemas.microsoft.com/office/drawing/2014/main" id="{0086AFBE-85A5-413D-90DB-83F8FD51B176}"/>
              </a:ext>
            </a:extLst>
          </p:cNvPr>
          <p:cNvSpPr>
            <a:spLocks noGrp="1"/>
          </p:cNvSpPr>
          <p:nvPr>
            <p:ph type="ftr" sz="quarter" idx="11"/>
          </p:nvPr>
        </p:nvSpPr>
        <p:spPr>
          <a:xfrm>
            <a:off x="4165600" y="6356351"/>
            <a:ext cx="3860800" cy="365125"/>
          </a:xfrm>
        </p:spPr>
        <p:txBody>
          <a:bodyPr/>
          <a:lstStyle/>
          <a:p>
            <a:r>
              <a:rPr lang="pt-BR" dirty="0"/>
              <a:t>NMRG 55</a:t>
            </a:r>
          </a:p>
        </p:txBody>
      </p:sp>
    </p:spTree>
    <p:extLst>
      <p:ext uri="{BB962C8B-B14F-4D97-AF65-F5344CB8AC3E}">
        <p14:creationId xmlns:p14="http://schemas.microsoft.com/office/powerpoint/2010/main" val="2002833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2BB7A-BC01-467F-BE00-B1CAB90B41FA}"/>
              </a:ext>
            </a:extLst>
          </p:cNvPr>
          <p:cNvSpPr>
            <a:spLocks noGrp="1"/>
          </p:cNvSpPr>
          <p:nvPr>
            <p:ph type="title"/>
          </p:nvPr>
        </p:nvSpPr>
        <p:spPr/>
        <p:txBody>
          <a:bodyPr/>
          <a:lstStyle/>
          <a:p>
            <a:r>
              <a:rPr lang="en-US" dirty="0">
                <a:solidFill>
                  <a:srgbClr val="7030A0"/>
                </a:solidFill>
              </a:rPr>
              <a:t>Intent Classes/Categories</a:t>
            </a:r>
          </a:p>
        </p:txBody>
      </p:sp>
      <p:sp>
        <p:nvSpPr>
          <p:cNvPr id="3" name="Content Placeholder 2">
            <a:extLst>
              <a:ext uri="{FF2B5EF4-FFF2-40B4-BE49-F238E27FC236}">
                <a16:creationId xmlns:a16="http://schemas.microsoft.com/office/drawing/2014/main" id="{26E6E37D-1FA2-4F90-8819-DBCD85C4A0A4}"/>
              </a:ext>
            </a:extLst>
          </p:cNvPr>
          <p:cNvSpPr>
            <a:spLocks noGrp="1"/>
          </p:cNvSpPr>
          <p:nvPr>
            <p:ph idx="1"/>
          </p:nvPr>
        </p:nvSpPr>
        <p:spPr>
          <a:xfrm>
            <a:off x="1055440" y="1600201"/>
            <a:ext cx="10526960" cy="4525963"/>
          </a:xfrm>
        </p:spPr>
        <p:txBody>
          <a:bodyPr>
            <a:normAutofit/>
          </a:bodyPr>
          <a:lstStyle/>
          <a:p>
            <a:r>
              <a:rPr lang="en-US" dirty="0"/>
              <a:t>Characterize different categories of intent (and use the corresponding draft as a support): </a:t>
            </a:r>
          </a:p>
          <a:p>
            <a:pPr lvl="1"/>
            <a:r>
              <a:rPr lang="en-US" dirty="0"/>
              <a:t>e.g. business intents: </a:t>
            </a:r>
          </a:p>
          <a:p>
            <a:pPr marL="457200" lvl="1" indent="0">
              <a:buNone/>
            </a:pPr>
            <a:r>
              <a:rPr lang="en-US" dirty="0"/>
              <a:t>end-users and operators: both have business intents for the system under study but have/are in different businesses.</a:t>
            </a:r>
          </a:p>
          <a:p>
            <a:endParaRPr lang="en-US" dirty="0"/>
          </a:p>
        </p:txBody>
      </p:sp>
      <p:sp>
        <p:nvSpPr>
          <p:cNvPr id="5" name="Slide Number Placeholder 4">
            <a:extLst>
              <a:ext uri="{FF2B5EF4-FFF2-40B4-BE49-F238E27FC236}">
                <a16:creationId xmlns:a16="http://schemas.microsoft.com/office/drawing/2014/main" id="{BE11599A-9037-4016-AFDC-D9B0EBEB5319}"/>
              </a:ext>
            </a:extLst>
          </p:cNvPr>
          <p:cNvSpPr>
            <a:spLocks noGrp="1"/>
          </p:cNvSpPr>
          <p:nvPr>
            <p:ph type="sldNum" sz="quarter" idx="12"/>
          </p:nvPr>
        </p:nvSpPr>
        <p:spPr/>
        <p:txBody>
          <a:bodyPr/>
          <a:lstStyle/>
          <a:p>
            <a:fld id="{2119D8CF-8DEC-4D9F-84EE-ADF04DFF3391}" type="slidenum">
              <a:rPr lang="pt-BR" smtClean="0"/>
              <a:pPr/>
              <a:t>9</a:t>
            </a:fld>
            <a:endParaRPr lang="pt-BR"/>
          </a:p>
        </p:txBody>
      </p:sp>
      <p:sp>
        <p:nvSpPr>
          <p:cNvPr id="6" name="Footer Placeholder 3">
            <a:extLst>
              <a:ext uri="{FF2B5EF4-FFF2-40B4-BE49-F238E27FC236}">
                <a16:creationId xmlns:a16="http://schemas.microsoft.com/office/drawing/2014/main" id="{0086AFBE-85A5-413D-90DB-83F8FD51B176}"/>
              </a:ext>
            </a:extLst>
          </p:cNvPr>
          <p:cNvSpPr>
            <a:spLocks noGrp="1"/>
          </p:cNvSpPr>
          <p:nvPr>
            <p:ph type="ftr" sz="quarter" idx="11"/>
          </p:nvPr>
        </p:nvSpPr>
        <p:spPr>
          <a:xfrm>
            <a:off x="4165600" y="6356351"/>
            <a:ext cx="3860800" cy="365125"/>
          </a:xfrm>
        </p:spPr>
        <p:txBody>
          <a:bodyPr/>
          <a:lstStyle/>
          <a:p>
            <a:r>
              <a:rPr lang="pt-BR" dirty="0"/>
              <a:t>NMRG 55</a:t>
            </a:r>
          </a:p>
        </p:txBody>
      </p:sp>
    </p:spTree>
    <p:extLst>
      <p:ext uri="{BB962C8B-B14F-4D97-AF65-F5344CB8AC3E}">
        <p14:creationId xmlns:p14="http://schemas.microsoft.com/office/powerpoint/2010/main" val="16797607"/>
      </p:ext>
    </p:extLst>
  </p:cSld>
  <p:clrMapOvr>
    <a:masterClrMapping/>
  </p:clrMapOvr>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E4B162C6FC4904DBE7E42351FBCDBA6" ma:contentTypeVersion="11" ma:contentTypeDescription="Create a new document." ma:contentTypeScope="" ma:versionID="520557df6482b670e4e610d9107aa9ce">
  <xsd:schema xmlns:xsd="http://www.w3.org/2001/XMLSchema" xmlns:xs="http://www.w3.org/2001/XMLSchema" xmlns:p="http://schemas.microsoft.com/office/2006/metadata/properties" xmlns:ns3="71c5aaf6-e6ce-465b-b873-5148d2a4c105" xmlns:ns4="2306137d-4380-4b36-be9c-8c1021ad41ee" xmlns:ns5="f8274c0b-8c21-4bee-a05e-0335b2e10d00" targetNamespace="http://schemas.microsoft.com/office/2006/metadata/properties" ma:root="true" ma:fieldsID="9a24bb14fda2a6f8a6fa32d2c0db5a1f" ns3:_="" ns4:_="" ns5:_="">
    <xsd:import namespace="71c5aaf6-e6ce-465b-b873-5148d2a4c105"/>
    <xsd:import namespace="2306137d-4380-4b36-be9c-8c1021ad41ee"/>
    <xsd:import namespace="f8274c0b-8c21-4bee-a05e-0335b2e10d00"/>
    <xsd:element name="properties">
      <xsd:complexType>
        <xsd:sequence>
          <xsd:element name="documentManagement">
            <xsd:complexType>
              <xsd:all>
                <xsd:element ref="ns3:_dlc_DocId" minOccurs="0"/>
                <xsd:element ref="ns3:_dlc_DocIdUrl" minOccurs="0"/>
                <xsd:element ref="ns3:_dlc_DocIdPersistId" minOccurs="0"/>
                <xsd:element ref="ns3:HideFromDelve" minOccurs="0"/>
                <xsd:element ref="ns4:MediaServiceFastMetadata" minOccurs="0"/>
                <xsd:element ref="ns4:MediaServiceDateTaken" minOccurs="0"/>
                <xsd:element ref="ns4:MediaServiceAutoTags" minOccurs="0"/>
                <xsd:element ref="ns5:SharedWithUsers" minOccurs="0"/>
                <xsd:element ref="ns5:SharedWithDetails" minOccurs="0"/>
                <xsd:element ref="ns5:SharingHintHash" minOccurs="0"/>
                <xsd:element ref="ns4:MediaServiceMetadata" minOccurs="0"/>
                <xsd:element ref="ns4:MediaServiceOCR" minOccurs="0"/>
                <xsd:element ref="ns4:MediaServiceLocation"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c5aaf6-e6ce-465b-b873-5148d2a4c105"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HideFromDelve" ma:index="11" nillable="true" ma:displayName="HideFromDelve" ma:default="0" ma:internalName="HideFromDelv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2306137d-4380-4b36-be9c-8c1021ad41ee" elementFormDefault="qualified">
    <xsd:import namespace="http://schemas.microsoft.com/office/2006/documentManagement/types"/>
    <xsd:import namespace="http://schemas.microsoft.com/office/infopath/2007/PartnerControls"/>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Metadata" ma:index="18" nillable="true" ma:displayName="MediaServiceMetadata" ma:description="" ma:hidden="true" ma:internalName="MediaServiceMetadata" ma:readOnly="true">
      <xsd:simpleType>
        <xsd:restriction base="dms:Note"/>
      </xsd:simpleType>
    </xsd:element>
    <xsd:element name="MediaServiceOCR" ma:index="19" nillable="true" ma:displayName="MediaServiceOCR" ma:internalName="MediaServiceOCR" ma:readOnly="true">
      <xsd:simpleType>
        <xsd:restriction base="dms:Note">
          <xsd:maxLength value="255"/>
        </xsd:restriction>
      </xsd:simpleType>
    </xsd:element>
    <xsd:element name="MediaServiceLocation" ma:index="20" nillable="true" ma:displayName="MediaServiceLocation" ma:internalName="MediaServiceLocation" ma:readOnly="true">
      <xsd:simpleType>
        <xsd:restriction base="dms:Text"/>
      </xsd:simpleType>
    </xsd:element>
    <xsd:element name="MediaServiceGenerationTime" ma:index="21" nillable="true" ma:displayName="MediaServiceGenerationTime" ma:hidden="true" ma:internalName="MediaServiceGenerationTime"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8274c0b-8c21-4bee-a05e-0335b2e10d00" elementFormDefault="qualified">
    <xsd:import namespace="http://schemas.microsoft.com/office/2006/documentManagement/types"/>
    <xsd:import namespace="http://schemas.microsoft.com/office/infopath/2007/PartnerControls"/>
    <xsd:element name="SharedWithUsers" ma:index="15"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description="" ma:internalName="SharedWithDetails" ma:readOnly="true">
      <xsd:simpleType>
        <xsd:restriction base="dms:Note">
          <xsd:maxLength value="255"/>
        </xsd:restriction>
      </xsd:simpleType>
    </xsd:element>
    <xsd:element name="SharingHintHash" ma:index="17" nillable="true" ma:displayName="Sharing Hint Hash" ma:descriptio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34c87397-5fc1-491e-85e7-d6110dbe9cbd" ContentTypeId="0x0101" PreviousValue="false"/>
</file>

<file path=customXml/item3.xml><?xml version="1.0" encoding="utf-8"?>
<?mso-contentType ?>
<spe:Receivers xmlns:spe="http://schemas.microsoft.com/sharepoint/events"/>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p:properties xmlns:p="http://schemas.microsoft.com/office/2006/metadata/properties" xmlns:xsi="http://www.w3.org/2001/XMLSchema-instance" xmlns:pc="http://schemas.microsoft.com/office/infopath/2007/PartnerControls">
  <documentManagement>
    <HideFromDelve xmlns="71c5aaf6-e6ce-465b-b873-5148d2a4c105">false</HideFromDelve>
  </documentManagement>
</p:properties>
</file>

<file path=customXml/itemProps1.xml><?xml version="1.0" encoding="utf-8"?>
<ds:datastoreItem xmlns:ds="http://schemas.openxmlformats.org/officeDocument/2006/customXml" ds:itemID="{73367587-C512-4353-9EB6-7BC8C6B9BDB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c5aaf6-e6ce-465b-b873-5148d2a4c105"/>
    <ds:schemaRef ds:uri="2306137d-4380-4b36-be9c-8c1021ad41ee"/>
    <ds:schemaRef ds:uri="f8274c0b-8c21-4bee-a05e-0335b2e10d0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2814959-21C7-4020-B4F7-5274B9279886}">
  <ds:schemaRefs>
    <ds:schemaRef ds:uri="Microsoft.SharePoint.Taxonomy.ContentTypeSync"/>
  </ds:schemaRefs>
</ds:datastoreItem>
</file>

<file path=customXml/itemProps3.xml><?xml version="1.0" encoding="utf-8"?>
<ds:datastoreItem xmlns:ds="http://schemas.openxmlformats.org/officeDocument/2006/customXml" ds:itemID="{FAE95E25-FAD8-4105-8CD6-C51323C37893}">
  <ds:schemaRefs>
    <ds:schemaRef ds:uri="http://schemas.microsoft.com/sharepoint/events"/>
  </ds:schemaRefs>
</ds:datastoreItem>
</file>

<file path=customXml/itemProps4.xml><?xml version="1.0" encoding="utf-8"?>
<ds:datastoreItem xmlns:ds="http://schemas.openxmlformats.org/officeDocument/2006/customXml" ds:itemID="{6661E0F8-801E-4D65-992B-1B5378463424}">
  <ds:schemaRefs>
    <ds:schemaRef ds:uri="http://schemas.microsoft.com/sharepoint/v3/contenttype/forms"/>
  </ds:schemaRefs>
</ds:datastoreItem>
</file>

<file path=customXml/itemProps5.xml><?xml version="1.0" encoding="utf-8"?>
<ds:datastoreItem xmlns:ds="http://schemas.openxmlformats.org/officeDocument/2006/customXml" ds:itemID="{8BC272FD-B56E-41AB-A2F5-1ECFEA4017AC}">
  <ds:schemaRefs>
    <ds:schemaRef ds:uri="http://schemas.microsoft.com/office/infopath/2007/PartnerControls"/>
    <ds:schemaRef ds:uri="http://purl.org/dc/elements/1.1/"/>
    <ds:schemaRef ds:uri="http://schemas.microsoft.com/office/2006/documentManagement/types"/>
    <ds:schemaRef ds:uri="71c5aaf6-e6ce-465b-b873-5148d2a4c105"/>
    <ds:schemaRef ds:uri="f8274c0b-8c21-4bee-a05e-0335b2e10d00"/>
    <ds:schemaRef ds:uri="http://purl.org/dc/terms/"/>
    <ds:schemaRef ds:uri="http://schemas.openxmlformats.org/package/2006/metadata/core-properties"/>
    <ds:schemaRef ds:uri="http://purl.org/dc/dcmitype/"/>
    <ds:schemaRef ds:uri="2306137d-4380-4b36-be9c-8c1021ad41ee"/>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5035</TotalTime>
  <Words>968</Words>
  <Application>Microsoft Office PowerPoint</Application>
  <PresentationFormat>Widescreen</PresentationFormat>
  <Paragraphs>136</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Abadi Extra Light</vt:lpstr>
      <vt:lpstr>Arial</vt:lpstr>
      <vt:lpstr>Calibri</vt:lpstr>
      <vt:lpstr>Wingdings</vt:lpstr>
      <vt:lpstr>Tema do Office</vt:lpstr>
      <vt:lpstr>55th NMRG Meeting ETS, Montreal 26 July 2019</vt:lpstr>
      <vt:lpstr>IRTF follows IETF policy (“Note Well”)</vt:lpstr>
      <vt:lpstr>Useful links</vt:lpstr>
      <vt:lpstr>Agenda</vt:lpstr>
      <vt:lpstr>Supporting materials</vt:lpstr>
      <vt:lpstr>a sign of destiny…?!?</vt:lpstr>
      <vt:lpstr>Intent examples</vt:lpstr>
      <vt:lpstr>Intent Examples</vt:lpstr>
      <vt:lpstr>Intent Classes/Categories</vt:lpstr>
      <vt:lpstr>Intent examples</vt:lpstr>
      <vt:lpstr>Intent examples</vt:lpstr>
      <vt:lpstr>Intent examples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NMRG topics do be addressed</dc:title>
  <dc:creator>Lisandro</dc:creator>
  <cp:lastModifiedBy>Laurent Ciavaglia</cp:lastModifiedBy>
  <cp:revision>95</cp:revision>
  <dcterms:created xsi:type="dcterms:W3CDTF">2011-07-24T23:53:41Z</dcterms:created>
  <dcterms:modified xsi:type="dcterms:W3CDTF">2019-07-29T10:25:37Z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-823428296</vt:i4>
  </property>
  <property fmtid="{D5CDD505-2E9C-101B-9397-08002B2CF9AE}" pid="3" name="_NewReviewCycle">
    <vt:lpwstr/>
  </property>
  <property fmtid="{D5CDD505-2E9C-101B-9397-08002B2CF9AE}" pid="4" name="_EmailSubject">
    <vt:lpwstr>NMRG - Planning for IETF 100</vt:lpwstr>
  </property>
  <property fmtid="{D5CDD505-2E9C-101B-9397-08002B2CF9AE}" pid="5" name="_AuthorEmail">
    <vt:lpwstr>laurent.ciavaglia@nokia-bell-labs.com</vt:lpwstr>
  </property>
  <property fmtid="{D5CDD505-2E9C-101B-9397-08002B2CF9AE}" pid="6" name="_AuthorEmailDisplayName">
    <vt:lpwstr>Ciavaglia, Laurent (Nokia - FR/Nozay)</vt:lpwstr>
  </property>
  <property fmtid="{D5CDD505-2E9C-101B-9397-08002B2CF9AE}" pid="7" name="ContentTypeId">
    <vt:lpwstr>0x0101006E4B162C6FC4904DBE7E42351FBCDBA6</vt:lpwstr>
  </property>
</Properties>
</file>