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
  </p:notesMasterIdLst>
  <p:sldIdLst>
    <p:sldId id="256" r:id="rId2"/>
    <p:sldId id="259" r:id="rId3"/>
    <p:sldId id="257" r:id="rId4"/>
    <p:sldId id="258" r:id="rId5"/>
    <p:sldId id="264" r:id="rId6"/>
    <p:sldId id="265" r:id="rId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iWtTK/M990c7xmzmnpAPyL1nAWd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68"/>
    <p:restoredTop sz="94694"/>
  </p:normalViewPr>
  <p:slideViewPr>
    <p:cSldViewPr snapToGrid="0" snapToObjects="1">
      <p:cViewPr varScale="1">
        <p:scale>
          <a:sx n="93" d="100"/>
          <a:sy n="93" d="100"/>
        </p:scale>
        <p:origin x="352"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5d92e567cc_1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5d92e567cc_1_1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g5d92e567cc_1_1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1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1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5" name="Google Shape;3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1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1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1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1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1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therpad.tools.ietf.org/p/notes-virtual-sep2019-rat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5400"/>
              <a:buFont typeface="Calibri"/>
              <a:buNone/>
            </a:pPr>
            <a:r>
              <a:rPr lang="en-US" sz="5400"/>
              <a:t>Remote ATtestation ProcedureS</a:t>
            </a:r>
            <a:br>
              <a:rPr lang="en-US" sz="5400"/>
            </a:br>
            <a:r>
              <a:rPr lang="en-US" sz="5400"/>
              <a:t>(RATS) WG</a:t>
            </a:r>
            <a:endParaRPr/>
          </a:p>
        </p:txBody>
      </p:sp>
      <p:sp>
        <p:nvSpPr>
          <p:cNvPr id="89" name="Google Shape;89;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80000"/>
              </a:lnSpc>
              <a:spcBef>
                <a:spcPts val="0"/>
              </a:spcBef>
              <a:spcAft>
                <a:spcPts val="0"/>
              </a:spcAft>
              <a:buClr>
                <a:schemeClr val="dk1"/>
              </a:buClr>
              <a:buSzPts val="2400"/>
              <a:buNone/>
            </a:pPr>
            <a:r>
              <a:rPr lang="en-US" dirty="0"/>
              <a:t>IETF </a:t>
            </a:r>
            <a:r>
              <a:rPr lang="en-US" dirty="0" err="1"/>
              <a:t>Virutal</a:t>
            </a:r>
            <a:r>
              <a:rPr lang="en-US" dirty="0"/>
              <a:t> Interim, Tuesday September 10, 2019</a:t>
            </a:r>
            <a:endParaRPr dirty="0"/>
          </a:p>
          <a:p>
            <a:pPr marL="0" lvl="0" indent="0" algn="ctr" rtl="0">
              <a:lnSpc>
                <a:spcPct val="80000"/>
              </a:lnSpc>
              <a:spcBef>
                <a:spcPts val="1000"/>
              </a:spcBef>
              <a:spcAft>
                <a:spcPts val="0"/>
              </a:spcAft>
              <a:buClr>
                <a:schemeClr val="dk1"/>
              </a:buClr>
              <a:buSzPts val="2400"/>
              <a:buNone/>
            </a:pPr>
            <a:r>
              <a:rPr lang="en-US" dirty="0"/>
              <a:t>7:00 – 9:30 PST</a:t>
            </a:r>
            <a:endParaRPr dirty="0"/>
          </a:p>
          <a:p>
            <a:pPr marL="0" lvl="0" indent="0" algn="ctr" rtl="0">
              <a:lnSpc>
                <a:spcPct val="80000"/>
              </a:lnSpc>
              <a:spcBef>
                <a:spcPts val="1000"/>
              </a:spcBef>
              <a:spcAft>
                <a:spcPts val="0"/>
              </a:spcAft>
              <a:buClr>
                <a:schemeClr val="dk1"/>
              </a:buClr>
              <a:buSzPts val="2400"/>
              <a:buNone/>
            </a:pPr>
            <a:r>
              <a:rPr lang="en-US" dirty="0"/>
              <a:t>Chairs:</a:t>
            </a:r>
            <a:endParaRPr dirty="0"/>
          </a:p>
          <a:p>
            <a:pPr marL="0" lvl="0" indent="0" algn="ctr" rtl="0">
              <a:lnSpc>
                <a:spcPct val="80000"/>
              </a:lnSpc>
              <a:spcBef>
                <a:spcPts val="1000"/>
              </a:spcBef>
              <a:spcAft>
                <a:spcPts val="0"/>
              </a:spcAft>
              <a:buClr>
                <a:schemeClr val="dk1"/>
              </a:buClr>
              <a:buSzPts val="2400"/>
              <a:buNone/>
            </a:pPr>
            <a:r>
              <a:rPr lang="en-US" dirty="0"/>
              <a:t>Kathleen Moriarty, Nancy Cam-</a:t>
            </a:r>
            <a:r>
              <a:rPr lang="en-US" dirty="0" err="1"/>
              <a:t>Winget</a:t>
            </a:r>
            <a:r>
              <a:rPr lang="en-US" dirty="0"/>
              <a:t>, Ned Smith</a:t>
            </a:r>
            <a:endParaRPr dirty="0"/>
          </a:p>
        </p:txBody>
      </p:sp>
      <p:sp>
        <p:nvSpPr>
          <p:cNvPr id="90" name="Google Shape;90;p1"/>
          <p:cNvSpPr txBox="1">
            <a:spLocks noGrp="1"/>
          </p:cNvSpPr>
          <p:nvPr>
            <p:ph type="sldNum" idx="4294967295"/>
          </p:nvPr>
        </p:nvSpPr>
        <p:spPr>
          <a:xfrm>
            <a:off x="9509126" y="6492876"/>
            <a:ext cx="153987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Administrative Tasks</a:t>
            </a:r>
            <a:endParaRPr/>
          </a:p>
        </p:txBody>
      </p:sp>
      <p:sp>
        <p:nvSpPr>
          <p:cNvPr id="108" name="Google Shape;108;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dirty="0" err="1"/>
              <a:t>Bluesheets</a:t>
            </a:r>
            <a:endParaRPr dirty="0"/>
          </a:p>
          <a:p>
            <a:pPr marL="228600" lvl="0" indent="-228600" algn="l" rtl="0">
              <a:lnSpc>
                <a:spcPct val="90000"/>
              </a:lnSpc>
              <a:spcBef>
                <a:spcPts val="1000"/>
              </a:spcBef>
              <a:spcAft>
                <a:spcPts val="0"/>
              </a:spcAft>
              <a:buClr>
                <a:schemeClr val="dk1"/>
              </a:buClr>
              <a:buSzPts val="2800"/>
              <a:buChar char="•"/>
            </a:pPr>
            <a:r>
              <a:rPr lang="en-US" dirty="0"/>
              <a:t>We need volunteers:</a:t>
            </a:r>
            <a:endParaRPr dirty="0"/>
          </a:p>
          <a:p>
            <a:pPr marL="685800" lvl="1" indent="-228600" algn="l" rtl="0">
              <a:lnSpc>
                <a:spcPct val="90000"/>
              </a:lnSpc>
              <a:spcBef>
                <a:spcPts val="500"/>
              </a:spcBef>
              <a:spcAft>
                <a:spcPts val="0"/>
              </a:spcAft>
              <a:buClr>
                <a:schemeClr val="dk1"/>
              </a:buClr>
              <a:buSzPts val="2400"/>
              <a:buChar char="•"/>
            </a:pPr>
            <a:r>
              <a:rPr lang="en-US" dirty="0"/>
              <a:t>Two note takers</a:t>
            </a:r>
            <a:endParaRPr dirty="0"/>
          </a:p>
          <a:p>
            <a:pPr marL="685800" lvl="1" indent="-228600" algn="l" rtl="0">
              <a:lnSpc>
                <a:spcPct val="90000"/>
              </a:lnSpc>
              <a:spcBef>
                <a:spcPts val="500"/>
              </a:spcBef>
              <a:spcAft>
                <a:spcPts val="0"/>
              </a:spcAft>
              <a:buClr>
                <a:schemeClr val="dk1"/>
              </a:buClr>
              <a:buSzPts val="2400"/>
              <a:buChar char="•"/>
            </a:pPr>
            <a:r>
              <a:rPr lang="en-US" dirty="0"/>
              <a:t>One jabber scribe</a:t>
            </a:r>
            <a:endParaRPr dirty="0"/>
          </a:p>
          <a:p>
            <a:pPr marL="685800" lvl="1" indent="-76200" algn="l" rtl="0">
              <a:lnSpc>
                <a:spcPct val="90000"/>
              </a:lnSpc>
              <a:spcBef>
                <a:spcPts val="500"/>
              </a:spcBef>
              <a:spcAft>
                <a:spcPts val="0"/>
              </a:spcAft>
              <a:buClr>
                <a:schemeClr val="dk1"/>
              </a:buClr>
              <a:buSzPts val="2400"/>
              <a:buNone/>
            </a:pPr>
            <a:endParaRPr dirty="0"/>
          </a:p>
          <a:p>
            <a:pPr marL="228600" lvl="0" indent="-228600" algn="l" rtl="0">
              <a:lnSpc>
                <a:spcPct val="90000"/>
              </a:lnSpc>
              <a:spcBef>
                <a:spcPts val="1000"/>
              </a:spcBef>
              <a:spcAft>
                <a:spcPts val="0"/>
              </a:spcAft>
              <a:buClr>
                <a:schemeClr val="dk1"/>
              </a:buClr>
              <a:buSzPts val="2800"/>
              <a:buChar char="•"/>
            </a:pPr>
            <a:r>
              <a:rPr lang="en-US" dirty="0" err="1"/>
              <a:t>Etherpad</a:t>
            </a:r>
            <a:r>
              <a:rPr lang="en-US" dirty="0"/>
              <a:t>: </a:t>
            </a:r>
            <a:r>
              <a:rPr lang="en-US" u="sng" dirty="0">
                <a:solidFill>
                  <a:schemeClr val="hlink"/>
                </a:solidFill>
                <a:hlinkClick r:id="rId3"/>
              </a:rPr>
              <a:t>https://etherpad.tools.ietf.org/p/notes-virtual-sep2019-rats</a:t>
            </a:r>
            <a:endParaRPr dirty="0"/>
          </a:p>
          <a:p>
            <a:pPr marL="228600" lvl="0" indent="-50800" algn="l" rtl="0">
              <a:lnSpc>
                <a:spcPct val="90000"/>
              </a:lnSpc>
              <a:spcBef>
                <a:spcPts val="1000"/>
              </a:spcBef>
              <a:spcAft>
                <a:spcPts val="0"/>
              </a:spcAft>
              <a:buClr>
                <a:schemeClr val="dk1"/>
              </a:buClr>
              <a:buSzPts val="2800"/>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Note Well</a:t>
            </a:r>
            <a:endParaRPr/>
          </a:p>
        </p:txBody>
      </p:sp>
      <p:sp>
        <p:nvSpPr>
          <p:cNvPr id="96" name="Google Shape;96;p2"/>
          <p:cNvSpPr txBox="1">
            <a:spLocks noGrp="1"/>
          </p:cNvSpPr>
          <p:nvPr>
            <p:ph type="body" idx="1"/>
          </p:nvPr>
        </p:nvSpPr>
        <p:spPr>
          <a:xfrm>
            <a:off x="838200" y="1567543"/>
            <a:ext cx="10515600" cy="4609420"/>
          </a:xfrm>
          <a:prstGeom prst="rect">
            <a:avLst/>
          </a:prstGeom>
          <a:noFill/>
          <a:ln>
            <a:noFill/>
          </a:ln>
        </p:spPr>
        <p:txBody>
          <a:bodyPr spcFirstLastPara="1" wrap="square" lIns="91425" tIns="45700" rIns="91425" bIns="45700" anchor="t" anchorCtr="0">
            <a:normAutofit/>
          </a:bodyPr>
          <a:lstStyle/>
          <a:p>
            <a:pPr marL="12700" marR="23749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200">
              <a:solidFill>
                <a:srgbClr val="000000"/>
              </a:solidFill>
              <a:latin typeface="Arial"/>
              <a:ea typeface="Arial"/>
              <a:cs typeface="Arial"/>
              <a:sym typeface="Arial"/>
            </a:endParaRPr>
          </a:p>
          <a:p>
            <a:pPr marL="1270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As a reminder:</a:t>
            </a:r>
            <a:endParaRPr sz="1200">
              <a:solidFill>
                <a:srgbClr val="000000"/>
              </a:solidFill>
              <a:latin typeface="Arial"/>
              <a:ea typeface="Arial"/>
              <a:cs typeface="Arial"/>
              <a:sym typeface="Arial"/>
            </a:endParaRPr>
          </a:p>
          <a:p>
            <a:pPr marL="1270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By participating in the IETF, you agree to follow IETF processes and policies.</a:t>
            </a:r>
            <a:endParaRPr sz="1200">
              <a:solidFill>
                <a:srgbClr val="000000"/>
              </a:solidFill>
              <a:latin typeface="Arial"/>
              <a:ea typeface="Arial"/>
              <a:cs typeface="Arial"/>
              <a:sym typeface="Arial"/>
            </a:endParaRPr>
          </a:p>
          <a:p>
            <a:pPr marL="0" lvl="0" indent="0" algn="l" rtl="0">
              <a:lnSpc>
                <a:spcPct val="90000"/>
              </a:lnSpc>
              <a:spcBef>
                <a:spcPts val="0"/>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marR="508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If you are aware that any IETF contribution is covered by patents or patent applications that are owned or controlled by  you or your sponsor, you must disclose that fact, or not participate in the discussion.</a:t>
            </a:r>
            <a:endParaRPr sz="1200">
              <a:solidFill>
                <a:srgbClr val="000000"/>
              </a:solidFill>
              <a:latin typeface="Arial"/>
              <a:ea typeface="Arial"/>
              <a:cs typeface="Arial"/>
              <a:sym typeface="Arial"/>
            </a:endParaRPr>
          </a:p>
          <a:p>
            <a:pPr marL="0" lvl="0" indent="0" algn="l" rtl="0">
              <a:lnSpc>
                <a:spcPct val="90000"/>
              </a:lnSpc>
              <a:spcBef>
                <a:spcPts val="5"/>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marR="452119"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As a participant in or attendee to any IETF activity you acknowledge that written, audio, video, and photographic  records of meetings may be made public.</a:t>
            </a:r>
            <a:endParaRPr sz="1200">
              <a:solidFill>
                <a:srgbClr val="000000"/>
              </a:solidFill>
              <a:latin typeface="Arial"/>
              <a:ea typeface="Arial"/>
              <a:cs typeface="Arial"/>
              <a:sym typeface="Arial"/>
            </a:endParaRPr>
          </a:p>
          <a:p>
            <a:pPr marL="0" lvl="0" indent="0" algn="l" rtl="0">
              <a:lnSpc>
                <a:spcPct val="90000"/>
              </a:lnSpc>
              <a:spcBef>
                <a:spcPts val="0"/>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Personal information that you provide to IETF will be handled in accordance with the IETF Privacy Statement.</a:t>
            </a:r>
            <a:endParaRPr sz="1200">
              <a:solidFill>
                <a:srgbClr val="000000"/>
              </a:solidFill>
              <a:latin typeface="Arial"/>
              <a:ea typeface="Arial"/>
              <a:cs typeface="Arial"/>
              <a:sym typeface="Arial"/>
            </a:endParaRPr>
          </a:p>
          <a:p>
            <a:pPr marL="0" lvl="0" indent="0" algn="l" rtl="0">
              <a:lnSpc>
                <a:spcPct val="90000"/>
              </a:lnSpc>
              <a:spcBef>
                <a:spcPts val="5"/>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marR="24892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As a participant or attendee, you agree to work respectfully with other participants; please contact the ombudsteam  (</a:t>
            </a:r>
            <a:r>
              <a:rPr lang="en-US" sz="1200" u="sng">
                <a:solidFill>
                  <a:srgbClr val="009999"/>
                </a:solidFill>
                <a:latin typeface="Arial"/>
                <a:ea typeface="Arial"/>
                <a:cs typeface="Arial"/>
                <a:sym typeface="Arial"/>
                <a:hlinkClick r:id="rId3"/>
              </a:rPr>
              <a:t>https://www.ietf.org/contact/ombudsteam/</a:t>
            </a:r>
            <a:r>
              <a:rPr lang="en-US" sz="1200">
                <a:solidFill>
                  <a:srgbClr val="000000"/>
                </a:solidFill>
                <a:latin typeface="Arial"/>
                <a:ea typeface="Arial"/>
                <a:cs typeface="Arial"/>
                <a:sym typeface="Arial"/>
              </a:rPr>
              <a:t>) if you have questions or concerns about this.</a:t>
            </a:r>
            <a:endParaRPr sz="1200">
              <a:solidFill>
                <a:srgbClr val="000000"/>
              </a:solidFill>
              <a:latin typeface="Arial"/>
              <a:ea typeface="Arial"/>
              <a:cs typeface="Arial"/>
              <a:sym typeface="Arial"/>
            </a:endParaRPr>
          </a:p>
          <a:p>
            <a:pPr marL="0" lvl="0" indent="0" algn="l" rtl="0">
              <a:lnSpc>
                <a:spcPct val="90000"/>
              </a:lnSpc>
              <a:spcBef>
                <a:spcPts val="0"/>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marR="170815"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Definitive information is in the documents listed below and other IETF BCPs. For advice, please talk to WG chairs or  ADs:</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4"/>
              </a:rPr>
              <a:t>BCP 9 </a:t>
            </a:r>
            <a:r>
              <a:rPr lang="en-US" sz="1200">
                <a:solidFill>
                  <a:srgbClr val="000000"/>
                </a:solidFill>
                <a:latin typeface="Arial"/>
                <a:ea typeface="Arial"/>
                <a:cs typeface="Arial"/>
                <a:sym typeface="Arial"/>
              </a:rPr>
              <a:t>(Internet Standards Process)</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5"/>
              </a:rPr>
              <a:t>BCP 25 </a:t>
            </a:r>
            <a:r>
              <a:rPr lang="en-US" sz="1200">
                <a:solidFill>
                  <a:srgbClr val="000000"/>
                </a:solidFill>
                <a:latin typeface="Arial"/>
                <a:ea typeface="Arial"/>
                <a:cs typeface="Arial"/>
                <a:sym typeface="Arial"/>
              </a:rPr>
              <a:t>(Working Group processes)</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5"/>
              </a:rPr>
              <a:t>BCP 25 </a:t>
            </a:r>
            <a:r>
              <a:rPr lang="en-US" sz="1200">
                <a:solidFill>
                  <a:srgbClr val="000000"/>
                </a:solidFill>
                <a:latin typeface="Arial"/>
                <a:ea typeface="Arial"/>
                <a:cs typeface="Arial"/>
                <a:sym typeface="Arial"/>
              </a:rPr>
              <a:t>(Anti-Harassment Procedures)</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6"/>
              </a:rPr>
              <a:t>BCP 54 </a:t>
            </a:r>
            <a:r>
              <a:rPr lang="en-US" sz="1200">
                <a:solidFill>
                  <a:srgbClr val="000000"/>
                </a:solidFill>
                <a:latin typeface="Arial"/>
                <a:ea typeface="Arial"/>
                <a:cs typeface="Arial"/>
                <a:sym typeface="Arial"/>
              </a:rPr>
              <a:t>(Code of Conduct)</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7"/>
              </a:rPr>
              <a:t>BCP 78 </a:t>
            </a:r>
            <a:r>
              <a:rPr lang="en-US" sz="1200">
                <a:solidFill>
                  <a:srgbClr val="000000"/>
                </a:solidFill>
                <a:latin typeface="Arial"/>
                <a:ea typeface="Arial"/>
                <a:cs typeface="Arial"/>
                <a:sym typeface="Arial"/>
              </a:rPr>
              <a:t>(Copyright)</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8"/>
              </a:rPr>
              <a:t>BCP 79 </a:t>
            </a:r>
            <a:r>
              <a:rPr lang="en-US" sz="1200">
                <a:solidFill>
                  <a:srgbClr val="000000"/>
                </a:solidFill>
                <a:latin typeface="Arial"/>
                <a:ea typeface="Arial"/>
                <a:cs typeface="Arial"/>
                <a:sym typeface="Arial"/>
              </a:rPr>
              <a:t>(Patents, Participation)</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9"/>
              </a:rPr>
              <a:t>https://www.ietf.org/privacy-policy/ </a:t>
            </a:r>
            <a:r>
              <a:rPr lang="en-US" sz="1200">
                <a:solidFill>
                  <a:srgbClr val="000000"/>
                </a:solidFill>
                <a:latin typeface="Arial"/>
                <a:ea typeface="Arial"/>
                <a:cs typeface="Arial"/>
                <a:sym typeface="Arial"/>
              </a:rPr>
              <a:t>(Privacy Policy)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RATS agenda</a:t>
            </a:r>
            <a:endParaRPr dirty="0"/>
          </a:p>
        </p:txBody>
      </p:sp>
      <p:sp>
        <p:nvSpPr>
          <p:cNvPr id="102" name="Google Shape;102;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dirty="0"/>
              <a:t>7:00 – 7:05 Agenda bash (5min)</a:t>
            </a:r>
            <a:endParaRPr dirty="0"/>
          </a:p>
          <a:p>
            <a:pPr marL="228600" lvl="0" indent="-228600" algn="l" rtl="0">
              <a:lnSpc>
                <a:spcPct val="90000"/>
              </a:lnSpc>
              <a:spcBef>
                <a:spcPts val="1000"/>
              </a:spcBef>
              <a:spcAft>
                <a:spcPts val="0"/>
              </a:spcAft>
              <a:buClr>
                <a:schemeClr val="dk1"/>
              </a:buClr>
              <a:buSzPts val="2800"/>
              <a:buChar char="•"/>
            </a:pPr>
            <a:r>
              <a:rPr lang="en-US" dirty="0"/>
              <a:t>7:05 – 8:00 TEEP/RATS joint session </a:t>
            </a:r>
            <a:r>
              <a:rPr lang="en-US" dirty="0">
                <a:solidFill>
                  <a:srgbClr val="000000"/>
                </a:solidFill>
              </a:rPr>
              <a:t>(55min)</a:t>
            </a:r>
            <a:endParaRPr dirty="0"/>
          </a:p>
          <a:p>
            <a:pPr marL="685800" lvl="1" indent="-228600">
              <a:spcBef>
                <a:spcPts val="1000"/>
              </a:spcBef>
              <a:buSzPts val="2800"/>
            </a:pPr>
            <a:r>
              <a:rPr lang="en-US" dirty="0"/>
              <a:t>Discussion will be kickstarted by a presentation from Dave Thaler</a:t>
            </a:r>
          </a:p>
          <a:p>
            <a:pPr marL="228600" lvl="0" indent="-228600" algn="l" rtl="0">
              <a:lnSpc>
                <a:spcPct val="90000"/>
              </a:lnSpc>
              <a:spcBef>
                <a:spcPts val="1000"/>
              </a:spcBef>
              <a:spcAft>
                <a:spcPts val="0"/>
              </a:spcAft>
              <a:buClr>
                <a:schemeClr val="dk1"/>
              </a:buClr>
              <a:buSzPts val="2800"/>
              <a:buChar char="•"/>
            </a:pPr>
            <a:r>
              <a:rPr lang="en-US" dirty="0"/>
              <a:t>8:00 – 8:25 Information Model &amp; Data Model </a:t>
            </a:r>
            <a:r>
              <a:rPr lang="en-US"/>
              <a:t>discussion kickstarted by </a:t>
            </a:r>
            <a:r>
              <a:rPr lang="en-US" dirty="0"/>
              <a:t>Laurence </a:t>
            </a:r>
            <a:r>
              <a:rPr lang="en-US" dirty="0" err="1"/>
              <a:t>Lundblade</a:t>
            </a:r>
            <a:endParaRPr dirty="0"/>
          </a:p>
          <a:p>
            <a:pPr marL="228600" lvl="0" indent="-165100" algn="l" rtl="0">
              <a:lnSpc>
                <a:spcPct val="90000"/>
              </a:lnSpc>
              <a:spcBef>
                <a:spcPts val="1000"/>
              </a:spcBef>
              <a:spcAft>
                <a:spcPts val="0"/>
              </a:spcAft>
              <a:buSzPts val="1800"/>
              <a:buChar char="•"/>
            </a:pPr>
            <a:r>
              <a:rPr lang="en-US" dirty="0"/>
              <a:t>8:25 – 8:30 AOB (5 minutes)</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5d92e567cc_1_13"/>
          <p:cNvSpPr txBox="1">
            <a:spLocks noGrp="1"/>
          </p:cNvSpPr>
          <p:nvPr>
            <p:ph type="ctrTitle"/>
          </p:nvPr>
        </p:nvSpPr>
        <p:spPr>
          <a:xfrm>
            <a:off x="1524000" y="1122363"/>
            <a:ext cx="9144000" cy="2387700"/>
          </a:xfrm>
          <a:prstGeom prst="rect">
            <a:avLst/>
          </a:prstGeom>
        </p:spPr>
        <p:txBody>
          <a:bodyPr spcFirstLastPara="1" wrap="square" lIns="91425" tIns="45700" rIns="91425" bIns="45700" anchor="b" anchorCtr="0">
            <a:noAutofit/>
          </a:bodyPr>
          <a:lstStyle/>
          <a:p>
            <a:pPr marL="0" lvl="0" indent="0" algn="ctr" rtl="0">
              <a:spcBef>
                <a:spcPts val="0"/>
              </a:spcBef>
              <a:spcAft>
                <a:spcPts val="0"/>
              </a:spcAft>
              <a:buNone/>
            </a:pPr>
            <a:r>
              <a:rPr lang="en-US" dirty="0"/>
              <a:t>September 2019</a:t>
            </a:r>
            <a:br>
              <a:rPr lang="en-US" dirty="0"/>
            </a:br>
            <a:r>
              <a:rPr lang="en-US"/>
              <a:t>Virtual Interim</a:t>
            </a:r>
            <a:endParaRPr dirty="0"/>
          </a:p>
        </p:txBody>
      </p:sp>
      <p:sp>
        <p:nvSpPr>
          <p:cNvPr id="140" name="Google Shape;140;g5d92e567cc_1_13"/>
          <p:cNvSpPr txBox="1">
            <a:spLocks noGrp="1"/>
          </p:cNvSpPr>
          <p:nvPr>
            <p:ph type="subTitle" idx="1"/>
          </p:nvPr>
        </p:nvSpPr>
        <p:spPr>
          <a:xfrm>
            <a:off x="1524000" y="3602038"/>
            <a:ext cx="9144000" cy="1655700"/>
          </a:xfrm>
          <a:prstGeom prst="rect">
            <a:avLst/>
          </a:prstGeom>
        </p:spPr>
        <p:txBody>
          <a:bodyPr spcFirstLastPara="1" wrap="square" lIns="91425" tIns="45700" rIns="91425" bIns="45700" anchor="t" anchorCtr="0">
            <a:noAutofit/>
          </a:bodyPr>
          <a:lstStyle/>
          <a:p>
            <a:pPr marL="0" lvl="0" indent="0" algn="ctr" rtl="0">
              <a:spcBef>
                <a:spcPts val="1000"/>
              </a:spcBef>
              <a:spcAft>
                <a:spcPts val="0"/>
              </a:spcAft>
              <a:buNone/>
            </a:pPr>
            <a:r>
              <a:rPr lang="en-US"/>
              <a:t>RATS Last Slide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Backup</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1090</TotalTime>
  <Words>404</Words>
  <Application>Microsoft Macintosh PowerPoint</Application>
  <PresentationFormat>Widescreen</PresentationFormat>
  <Paragraphs>44</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Times New Roman</vt:lpstr>
      <vt:lpstr>Office Theme</vt:lpstr>
      <vt:lpstr>Remote ATtestation ProcedureS (RATS) WG</vt:lpstr>
      <vt:lpstr>Administrative Tasks</vt:lpstr>
      <vt:lpstr>Note Well</vt:lpstr>
      <vt:lpstr>RATS agenda</vt:lpstr>
      <vt:lpstr>September 2019 Virtual Interim</vt:lpstr>
      <vt:lpstr>Backup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Remote ATtestation ProcedureS (RATS) WG</dc:title>
  <dc:creator>Nancy Cam-Winget (ncamwing)</dc:creator>
  <cp:lastModifiedBy>Nancy Cam-Winget (ncamwing)</cp:lastModifiedBy>
  <cp:revision>10</cp:revision>
  <dcterms:created xsi:type="dcterms:W3CDTF">2019-03-11T19:29:28Z</dcterms:created>
  <dcterms:modified xsi:type="dcterms:W3CDTF">2019-09-10T00:36:31Z</dcterms:modified>
</cp:coreProperties>
</file>