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ppt/_rels/presentation.xml.rels" ContentType="application/vnd.openxmlformats-package.relationships+xml"/>
  <Override PartName="/ppt/slides/slide3.xml" ContentType="application/vnd.openxmlformats-officedocument.presentationml.slide+xml"/>
  <Override PartName="/ppt/slides/_rels/slide3.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1.xml" ContentType="application/vnd.openxmlformats-officedocument.presentationml.slide+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7.xml" ContentType="application/vnd.openxmlformats-officedocument.presentationml.slideLayout+xml"/>
  <Override PartName="/ppt/slideLayouts/slideLayout16.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_rels/slideLayout24.xml.rels" ContentType="application/vnd.openxmlformats-package.relationships+xml"/>
  <Override PartName="/ppt/slideLayouts/_rels/slideLayout21.xml.rels" ContentType="application/vnd.openxmlformats-package.relationships+xml"/>
  <Override PartName="/ppt/slideLayouts/_rels/slideLayout20.xml.rels" ContentType="application/vnd.openxmlformats-package.relationships+xml"/>
  <Override PartName="/ppt/slideLayouts/_rels/slideLayout16.xml.rels" ContentType="application/vnd.openxmlformats-package.relationships+xml"/>
  <Override PartName="/ppt/slideLayouts/_rels/slideLayout23.xml.rels" ContentType="application/vnd.openxmlformats-package.relationships+xml"/>
  <Override PartName="/ppt/slideLayouts/_rels/slideLayout15.xml.rels" ContentType="application/vnd.openxmlformats-package.relationships+xml"/>
  <Override PartName="/ppt/slideLayouts/_rels/slideLayout22.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19.xml.rels" ContentType="application/vnd.openxmlformats-package.relationships+xml"/>
  <Override PartName="/ppt/slideLayouts/_rels/slideLayout12.xml.rels" ContentType="application/vnd.openxmlformats-package.relationships+xml"/>
  <Override PartName="/ppt/slideLayouts/_rels/slideLayout18.xml.rels" ContentType="application/vnd.openxmlformats-package.relationships+xml"/>
  <Override PartName="/ppt/slideLayouts/_rels/slideLayout11.xml.rels" ContentType="application/vnd.openxmlformats-package.relationships+xml"/>
  <Override PartName="/ppt/slideLayouts/_rels/slideLayout17.xml.rels" ContentType="application/vnd.openxmlformats-package.relationships+xml"/>
  <Override PartName="/ppt/slideLayouts/_rels/slideLayout10.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slideLayout5.xml" ContentType="application/vnd.openxmlformats-officedocument.presentationml.slideLayout+xml"/>
  <Override PartName="/ppt/slideLayouts/slideLayout14.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1.xml" ContentType="application/vnd.openxmlformats-officedocument.presentationml.slideLayout+xml"/>
  <Override PartName="/ppt/slideLayouts/slideLayout18.xml" ContentType="application/vnd.openxmlformats-officedocument.presentationml.slideLayout+xml"/>
  <Override PartName="/ppt/slideLayouts/slideLayout9.xml" ContentType="application/vnd.openxmlformats-officedocument.presentationml.slideLayout+xml"/>
  <Override PartName="/ppt/slideLayouts/slideLayout20.xml" ContentType="application/vnd.openxmlformats-officedocument.presentationml.slideLayout+xml"/>
  <Override PartName="/ppt/slideLayouts/slideLayout1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presentation.xml" ContentType="application/vnd.openxmlformats-officedocument.presentationml.presentation.main+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Lst>
  <p:sldSz cx="9144000" cy="6858000"/>
  <p:notesSz cx="7772400" cy="10058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41" name="PlaceHolder 2"/>
          <p:cNvSpPr>
            <a:spLocks noGrp="1"/>
          </p:cNvSpPr>
          <p:nvPr>
            <p:ph type="subTitle"/>
          </p:nvPr>
        </p:nvSpPr>
        <p:spPr>
          <a:xfrm>
            <a:off x="457200" y="1604520"/>
            <a:ext cx="8229240" cy="3977280"/>
          </a:xfrm>
          <a:prstGeom prst="rect">
            <a:avLst/>
          </a:prstGeom>
        </p:spPr>
        <p:txBody>
          <a:bodyPr lIns="0" rIns="0" tIns="0" bIns="0" anchor="ctr">
            <a:spAutoFit/>
          </a:bodyPr>
          <a:p>
            <a:pPr algn="ctr"/>
            <a:endParaRPr b="0" lang="en-U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43"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45"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46"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457200" y="273600"/>
            <a:ext cx="8229240" cy="5307840"/>
          </a:xfrm>
          <a:prstGeom prst="rect">
            <a:avLst/>
          </a:prstGeom>
        </p:spPr>
        <p:txBody>
          <a:bodyPr lIns="0" rIns="0" tIns="0" bIns="0" anchor="ctr">
            <a:spAutoFit/>
          </a:bodyPr>
          <a:p>
            <a:pPr algn="ctr"/>
            <a:endParaRPr b="0" lang="en-U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50"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51"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52"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rIns="0" tIns="0" bIns="0" anchor="ctr">
            <a:spAutoFit/>
          </a:bodyPr>
          <a:p>
            <a:pPr algn="ctr"/>
            <a:endParaRPr b="0" lang="en-U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54"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55"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56"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58"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59"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60"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62"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63"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65"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66"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67"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68"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70"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71"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72"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73"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74"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75"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rIns="0" tIns="0" bIns="0" anchor="ctr">
            <a:spAutoFit/>
          </a:bodyP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rIns="0" tIns="0" bIns="0" anchor="ctr">
            <a:spAutoFit/>
          </a:bodyPr>
          <a:p>
            <a:pPr algn="ctr"/>
            <a:endParaRPr b="0" lang="en-US" sz="4400" spc="-1" strike="noStrike">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457200" y="273240"/>
            <a:ext cx="8228880" cy="1145160"/>
          </a:xfrm>
          <a:prstGeom prst="rect">
            <a:avLst/>
          </a:prstGeom>
        </p:spPr>
        <p:txBody>
          <a:bodyPr lIns="0" rIns="0" tIns="0" bIns="0" anchor="ctr">
            <a:spAutoFit/>
          </a:bodyPr>
          <a:p>
            <a:r>
              <a:rPr b="0" lang="en-US" sz="1800" spc="-1" strike="noStrike">
                <a:latin typeface="Arial"/>
              </a:rPr>
              <a:t>Click to edit the title text format</a:t>
            </a:r>
            <a:endParaRPr b="0" lang="en-US" sz="1800" spc="-1" strike="noStrike">
              <a:latin typeface="Arial"/>
            </a:endParaRPr>
          </a:p>
        </p:txBody>
      </p:sp>
      <p:sp>
        <p:nvSpPr>
          <p:cNvPr id="1"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73600"/>
            <a:ext cx="8229240" cy="1144800"/>
          </a:xfrm>
          <a:prstGeom prst="rect">
            <a:avLst/>
          </a:prstGeom>
        </p:spPr>
        <p:txBody>
          <a:bodyPr lIns="0" rIns="0" tIns="0" bIns="0" anchor="ctr">
            <a:noAutofit/>
          </a:bodyPr>
          <a:p>
            <a:pPr algn="ctr"/>
            <a:r>
              <a:rPr b="0" lang="en-US" sz="4400" spc="-1" strike="noStrike">
                <a:latin typeface="Arial"/>
              </a:rPr>
              <a:t>Click to edit the title text format</a:t>
            </a:r>
            <a:endParaRPr b="0" lang="en-US" sz="4400" spc="-1" strike="noStrike">
              <a:latin typeface="Arial"/>
            </a:endParaRPr>
          </a:p>
        </p:txBody>
      </p:sp>
      <p:sp>
        <p:nvSpPr>
          <p:cNvPr id="39"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6" name="CustomShape 1"/>
          <p:cNvSpPr/>
          <p:nvPr/>
        </p:nvSpPr>
        <p:spPr>
          <a:xfrm>
            <a:off x="432720" y="2130480"/>
            <a:ext cx="8316360" cy="1469160"/>
          </a:xfrm>
          <a:prstGeom prst="rect">
            <a:avLst/>
          </a:prstGeom>
          <a:noFill/>
          <a:ln>
            <a:noFill/>
          </a:ln>
        </p:spPr>
        <p:style>
          <a:lnRef idx="0"/>
          <a:fillRef idx="0"/>
          <a:effectRef idx="0"/>
          <a:fontRef idx="minor"/>
        </p:style>
        <p:txBody>
          <a:bodyPr lIns="90000" rIns="90000" tIns="45000" bIns="45000" anchor="ctr">
            <a:normAutofit/>
          </a:bodyPr>
          <a:p>
            <a:pPr algn="ctr">
              <a:lnSpc>
                <a:spcPct val="100000"/>
              </a:lnSpc>
            </a:pPr>
            <a:r>
              <a:rPr b="0" lang="en-US" sz="5400" spc="-1" strike="noStrike">
                <a:solidFill>
                  <a:srgbClr val="000000"/>
                </a:solidFill>
                <a:latin typeface="Calibri"/>
              </a:rPr>
              <a:t>STIR</a:t>
            </a:r>
            <a:br/>
            <a:r>
              <a:rPr b="0" lang="en-US" sz="3200" spc="-1" strike="noStrike">
                <a:solidFill>
                  <a:srgbClr val="000000"/>
                </a:solidFill>
                <a:latin typeface="Calibri"/>
              </a:rPr>
              <a:t>Secure Telephone Identity Revisited</a:t>
            </a:r>
            <a:endParaRPr b="0" lang="en-US" sz="3200" spc="-1" strike="noStrike">
              <a:latin typeface="Arial"/>
            </a:endParaRPr>
          </a:p>
        </p:txBody>
      </p:sp>
      <p:sp>
        <p:nvSpPr>
          <p:cNvPr id="77" name="CustomShape 2"/>
          <p:cNvSpPr/>
          <p:nvPr/>
        </p:nvSpPr>
        <p:spPr>
          <a:xfrm>
            <a:off x="1371600" y="3886200"/>
            <a:ext cx="6400080" cy="1751760"/>
          </a:xfrm>
          <a:prstGeom prst="rect">
            <a:avLst/>
          </a:prstGeom>
          <a:noFill/>
          <a:ln>
            <a:noFill/>
          </a:ln>
        </p:spPr>
        <p:style>
          <a:lnRef idx="0"/>
          <a:fillRef idx="0"/>
          <a:effectRef idx="0"/>
          <a:fontRef idx="minor"/>
        </p:style>
        <p:txBody>
          <a:bodyPr lIns="90000" rIns="90000" tIns="45000" bIns="45000">
            <a:normAutofit/>
          </a:bodyPr>
          <a:p>
            <a:pPr algn="ctr">
              <a:lnSpc>
                <a:spcPct val="100000"/>
              </a:lnSpc>
              <a:spcBef>
                <a:spcPts val="641"/>
              </a:spcBef>
            </a:pPr>
            <a:r>
              <a:rPr b="0" lang="en-US" sz="3200" spc="-1" strike="noStrike">
                <a:solidFill>
                  <a:srgbClr val="8b8b8b"/>
                </a:solidFill>
                <a:latin typeface="Calibri"/>
              </a:rPr>
              <a:t>Interim Meeting</a:t>
            </a:r>
            <a:endParaRPr b="0" lang="en-US" sz="3200" spc="-1" strike="noStrike">
              <a:latin typeface="Arial"/>
            </a:endParaRPr>
          </a:p>
          <a:p>
            <a:pPr algn="ctr">
              <a:lnSpc>
                <a:spcPct val="100000"/>
              </a:lnSpc>
              <a:spcBef>
                <a:spcPts val="641"/>
              </a:spcBef>
            </a:pPr>
            <a:r>
              <a:rPr b="0" lang="en-US" sz="3200" spc="-1" strike="noStrike">
                <a:solidFill>
                  <a:srgbClr val="8b8b8b"/>
                </a:solidFill>
                <a:latin typeface="Calibri"/>
              </a:rPr>
              <a:t>2019-09-20</a:t>
            </a:r>
            <a:endParaRPr b="0" lang="en-US" sz="3200" spc="-1" strike="noStrike">
              <a:latin typeface="Arial"/>
            </a:endParaRPr>
          </a:p>
          <a:p>
            <a:pPr algn="ctr">
              <a:lnSpc>
                <a:spcPct val="100000"/>
              </a:lnSpc>
              <a:spcBef>
                <a:spcPts val="641"/>
              </a:spcBef>
            </a:pPr>
            <a:endParaRPr b="0" lang="en-US" sz="32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 name="CustomShape 1"/>
          <p:cNvSpPr/>
          <p:nvPr/>
        </p:nvSpPr>
        <p:spPr>
          <a:xfrm>
            <a:off x="984600" y="457200"/>
            <a:ext cx="7162200" cy="532800"/>
          </a:xfrm>
          <a:prstGeom prst="rect">
            <a:avLst/>
          </a:prstGeom>
          <a:noFill/>
          <a:ln>
            <a:noFill/>
          </a:ln>
        </p:spPr>
        <p:style>
          <a:lnRef idx="0"/>
          <a:fillRef idx="0"/>
          <a:effectRef idx="0"/>
          <a:fontRef idx="minor"/>
        </p:style>
        <p:txBody>
          <a:bodyPr lIns="90000" rIns="90000" tIns="45000" bIns="45000" anchor="ctr">
            <a:normAutofit fontScale="60000"/>
          </a:bodyPr>
          <a:p>
            <a:pPr algn="ctr">
              <a:lnSpc>
                <a:spcPct val="100000"/>
              </a:lnSpc>
            </a:pPr>
            <a:r>
              <a:rPr b="0" lang="en-US" sz="4400" spc="-1" strike="noStrike">
                <a:solidFill>
                  <a:srgbClr val="000000"/>
                </a:solidFill>
                <a:latin typeface="Times New Roman"/>
                <a:ea typeface="ＭＳ Ｐゴシック"/>
              </a:rPr>
              <a:t>Note Well</a:t>
            </a:r>
            <a:endParaRPr b="0" lang="en-US" sz="4400" spc="-1" strike="noStrike">
              <a:latin typeface="Arial"/>
            </a:endParaRPr>
          </a:p>
        </p:txBody>
      </p:sp>
      <p:sp>
        <p:nvSpPr>
          <p:cNvPr id="79" name="CustomShape 2"/>
          <p:cNvSpPr/>
          <p:nvPr/>
        </p:nvSpPr>
        <p:spPr>
          <a:xfrm>
            <a:off x="492480" y="1258200"/>
            <a:ext cx="8158680" cy="5090760"/>
          </a:xfrm>
          <a:prstGeom prst="rect">
            <a:avLst/>
          </a:prstGeom>
          <a:noFill/>
          <a:ln>
            <a:noFill/>
          </a:ln>
        </p:spPr>
        <p:style>
          <a:lnRef idx="0"/>
          <a:fillRef idx="0"/>
          <a:effectRef idx="0"/>
          <a:fontRef idx="minor"/>
        </p:style>
        <p:txBody>
          <a:bodyPr lIns="90000" rIns="90000" tIns="45000" bIns="45000">
            <a:normAutofit fontScale="91000"/>
          </a:bodyPr>
          <a:p>
            <a:pPr>
              <a:lnSpc>
                <a:spcPct val="100000"/>
              </a:lnSpc>
              <a:spcBef>
                <a:spcPts val="241"/>
              </a:spcBef>
            </a:pPr>
            <a:r>
              <a:rPr b="1" lang="en-US" sz="1200" spc="-1" strike="noStrike">
                <a:solidFill>
                  <a:srgbClr val="000000"/>
                </a:solidFill>
                <a:latin typeface="Arial"/>
                <a:ea typeface="ＭＳ Ｐゴシック"/>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endParaRPr b="0" lang="en-US" sz="1200" spc="-1" strike="noStrike">
              <a:latin typeface="Arial"/>
            </a:endParaRPr>
          </a:p>
          <a:p>
            <a:pPr>
              <a:lnSpc>
                <a:spcPct val="100000"/>
              </a:lnSpc>
              <a:spcBef>
                <a:spcPts val="241"/>
              </a:spcBef>
            </a:pPr>
            <a:endParaRPr b="0" lang="en-US" sz="1200" spc="-1" strike="noStrike">
              <a:latin typeface="Arial"/>
            </a:endParaRPr>
          </a:p>
          <a:p>
            <a:pPr>
              <a:lnSpc>
                <a:spcPct val="100000"/>
              </a:lnSpc>
              <a:spcBef>
                <a:spcPts val="241"/>
              </a:spcBef>
            </a:pPr>
            <a:r>
              <a:rPr b="1" lang="en-US" sz="1200" spc="-1" strike="noStrike">
                <a:solidFill>
                  <a:srgbClr val="000000"/>
                </a:solidFill>
                <a:latin typeface="Arial"/>
                <a:ea typeface="ＭＳ Ｐゴシック"/>
              </a:rPr>
              <a:t>As a reminder: </a:t>
            </a:r>
            <a:endParaRPr b="0" lang="en-US" sz="1200" spc="-1" strike="noStrike">
              <a:latin typeface="Arial"/>
            </a:endParaRPr>
          </a:p>
          <a:p>
            <a:pPr>
              <a:lnSpc>
                <a:spcPct val="100000"/>
              </a:lnSpc>
              <a:spcBef>
                <a:spcPts val="241"/>
              </a:spcBef>
            </a:pPr>
            <a:endParaRPr b="0" lang="en-US" sz="1200" spc="-1" strike="noStrike">
              <a:latin typeface="Arial"/>
            </a:endParaRPr>
          </a:p>
          <a:p>
            <a:pPr lvl="1" marL="743040" indent="-285120">
              <a:lnSpc>
                <a:spcPct val="100000"/>
              </a:lnSpc>
              <a:spcBef>
                <a:spcPts val="241"/>
              </a:spcBef>
              <a:buClr>
                <a:srgbClr val="000000"/>
              </a:buClr>
              <a:buFont typeface="Arial"/>
              <a:buChar char="•"/>
            </a:pPr>
            <a:r>
              <a:rPr b="1" lang="en-US" sz="1200" spc="-1" strike="noStrike">
                <a:solidFill>
                  <a:srgbClr val="000000"/>
                </a:solidFill>
                <a:latin typeface="Arial"/>
                <a:ea typeface="ＭＳ Ｐゴシック"/>
              </a:rPr>
              <a:t>By participating in the IETF, you agree to follow IETF processes and policies.</a:t>
            </a:r>
            <a:endParaRPr b="0" lang="en-US" sz="1200" spc="-1" strike="noStrike">
              <a:latin typeface="Arial"/>
            </a:endParaRPr>
          </a:p>
          <a:p>
            <a:pPr lvl="1" marL="743040" indent="-285120">
              <a:lnSpc>
                <a:spcPct val="100000"/>
              </a:lnSpc>
              <a:spcBef>
                <a:spcPts val="241"/>
              </a:spcBef>
              <a:buClr>
                <a:srgbClr val="000000"/>
              </a:buClr>
              <a:buFont typeface="Arial"/>
              <a:buChar char="•"/>
            </a:pPr>
            <a:r>
              <a:rPr b="1" lang="en-US" sz="1200" spc="-1" strike="noStrike">
                <a:solidFill>
                  <a:srgbClr val="000000"/>
                </a:solidFill>
                <a:latin typeface="Arial"/>
                <a:ea typeface="ＭＳ Ｐゴシック"/>
              </a:rPr>
              <a:t>If you are aware that any IETF contribution is covered by patents or patent applications that are owned or controlled by you or your sponsor, you must disclose that fact, or not participate in the discussion.</a:t>
            </a:r>
            <a:endParaRPr b="0" lang="en-US" sz="1200" spc="-1" strike="noStrike">
              <a:latin typeface="Arial"/>
            </a:endParaRPr>
          </a:p>
          <a:p>
            <a:pPr lvl="1" marL="743040" indent="-285120">
              <a:lnSpc>
                <a:spcPct val="100000"/>
              </a:lnSpc>
              <a:spcBef>
                <a:spcPts val="241"/>
              </a:spcBef>
              <a:buClr>
                <a:srgbClr val="000000"/>
              </a:buClr>
              <a:buFont typeface="Arial"/>
              <a:buChar char="•"/>
            </a:pPr>
            <a:r>
              <a:rPr b="1" lang="en-US" sz="1200" spc="-1" strike="noStrike">
                <a:solidFill>
                  <a:srgbClr val="000000"/>
                </a:solidFill>
                <a:latin typeface="Arial"/>
                <a:ea typeface="ＭＳ Ｐゴシック"/>
              </a:rPr>
              <a:t>As a participant in or attendee to any IETF activity you acknowledge that written, audio, video, and photographic records of meetings may be made public.</a:t>
            </a:r>
            <a:endParaRPr b="0" lang="en-US" sz="1200" spc="-1" strike="noStrike">
              <a:latin typeface="Arial"/>
            </a:endParaRPr>
          </a:p>
          <a:p>
            <a:pPr lvl="1" marL="743040" indent="-285120">
              <a:lnSpc>
                <a:spcPct val="100000"/>
              </a:lnSpc>
              <a:spcBef>
                <a:spcPts val="241"/>
              </a:spcBef>
              <a:buClr>
                <a:srgbClr val="000000"/>
              </a:buClr>
              <a:buFont typeface="Arial"/>
              <a:buChar char="•"/>
            </a:pPr>
            <a:r>
              <a:rPr b="1" lang="en-US" sz="1200" spc="-1" strike="noStrike">
                <a:solidFill>
                  <a:srgbClr val="000000"/>
                </a:solidFill>
                <a:latin typeface="Arial"/>
                <a:ea typeface="ＭＳ Ｐゴシック"/>
              </a:rPr>
              <a:t>Personal information that you provide to IETF will be handled in accordance with the IETF Privacy Statement.</a:t>
            </a:r>
            <a:endParaRPr b="0" lang="en-US" sz="1200" spc="-1" strike="noStrike">
              <a:latin typeface="Arial"/>
            </a:endParaRPr>
          </a:p>
          <a:p>
            <a:pPr lvl="1" marL="743040" indent="-285120">
              <a:lnSpc>
                <a:spcPct val="100000"/>
              </a:lnSpc>
              <a:spcBef>
                <a:spcPts val="241"/>
              </a:spcBef>
              <a:buClr>
                <a:srgbClr val="000000"/>
              </a:buClr>
              <a:buFont typeface="Arial"/>
              <a:buChar char="•"/>
            </a:pPr>
            <a:r>
              <a:rPr b="1" lang="en-US" sz="1200" spc="-1" strike="noStrike">
                <a:solidFill>
                  <a:srgbClr val="000000"/>
                </a:solidFill>
                <a:latin typeface="Arial"/>
                <a:ea typeface="ＭＳ Ｐゴシック"/>
              </a:rPr>
              <a:t>As a participant or attendee, you agree to work respectfully with other participants; please contact the ombudsteam (https://www.ietf.org/contact/ombudsteam/) if you have questions or concerns about this.</a:t>
            </a:r>
            <a:endParaRPr b="0" lang="en-US" sz="1200" spc="-1" strike="noStrike">
              <a:latin typeface="Arial"/>
            </a:endParaRPr>
          </a:p>
          <a:p>
            <a:pPr marL="457200">
              <a:lnSpc>
                <a:spcPct val="100000"/>
              </a:lnSpc>
              <a:spcBef>
                <a:spcPts val="241"/>
              </a:spcBef>
            </a:pPr>
            <a:endParaRPr b="0" lang="en-US" sz="1200" spc="-1" strike="noStrike">
              <a:latin typeface="Arial"/>
            </a:endParaRPr>
          </a:p>
          <a:p>
            <a:pPr marL="457200">
              <a:lnSpc>
                <a:spcPct val="100000"/>
              </a:lnSpc>
              <a:spcBef>
                <a:spcPts val="241"/>
              </a:spcBef>
            </a:pPr>
            <a:r>
              <a:rPr b="1" lang="en-US" sz="1200" spc="-1" strike="noStrike">
                <a:solidFill>
                  <a:srgbClr val="000000"/>
                </a:solidFill>
                <a:latin typeface="Arial"/>
                <a:ea typeface="ＭＳ Ｐゴシック"/>
              </a:rPr>
              <a:t>Definitive information is in the documents listed below and other IETF BCPs.</a:t>
            </a:r>
            <a:br/>
            <a:r>
              <a:rPr b="1" lang="en-US" sz="1200" spc="-1" strike="noStrike">
                <a:solidFill>
                  <a:srgbClr val="000000"/>
                </a:solidFill>
                <a:latin typeface="Arial"/>
                <a:ea typeface="ＭＳ Ｐゴシック"/>
              </a:rPr>
              <a:t>For advice, please talk to WG chairs or ADs:</a:t>
            </a:r>
            <a:endParaRPr b="0" lang="en-US" sz="1200" spc="-1" strike="noStrike">
              <a:latin typeface="Arial"/>
            </a:endParaRPr>
          </a:p>
          <a:p>
            <a:pPr marL="457200">
              <a:lnSpc>
                <a:spcPct val="100000"/>
              </a:lnSpc>
              <a:spcBef>
                <a:spcPts val="241"/>
              </a:spcBef>
            </a:pPr>
            <a:endParaRPr b="0" lang="en-US" sz="1200" spc="-1" strike="noStrike">
              <a:latin typeface="Arial"/>
            </a:endParaRPr>
          </a:p>
          <a:p>
            <a:pPr lvl="1" marL="743040" indent="-285120">
              <a:lnSpc>
                <a:spcPct val="100000"/>
              </a:lnSpc>
              <a:spcBef>
                <a:spcPts val="241"/>
              </a:spcBef>
              <a:buClr>
                <a:srgbClr val="000000"/>
              </a:buClr>
              <a:buFont typeface="Arial"/>
              <a:buChar char="•"/>
            </a:pPr>
            <a:r>
              <a:rPr b="1" lang="en-US" sz="1200" spc="-1" strike="noStrike">
                <a:solidFill>
                  <a:srgbClr val="000000"/>
                </a:solidFill>
                <a:latin typeface="Arial"/>
                <a:ea typeface="ＭＳ Ｐゴシック"/>
              </a:rPr>
              <a:t>BCP 9 (Internet Standards Process)</a:t>
            </a:r>
            <a:endParaRPr b="0" lang="en-US" sz="1200" spc="-1" strike="noStrike">
              <a:latin typeface="Arial"/>
            </a:endParaRPr>
          </a:p>
          <a:p>
            <a:pPr lvl="1" marL="743040" indent="-285120">
              <a:lnSpc>
                <a:spcPct val="100000"/>
              </a:lnSpc>
              <a:spcBef>
                <a:spcPts val="241"/>
              </a:spcBef>
              <a:buClr>
                <a:srgbClr val="000000"/>
              </a:buClr>
              <a:buFont typeface="Arial"/>
              <a:buChar char="•"/>
            </a:pPr>
            <a:r>
              <a:rPr b="1" lang="en-US" sz="1200" spc="-1" strike="noStrike">
                <a:solidFill>
                  <a:srgbClr val="000000"/>
                </a:solidFill>
                <a:latin typeface="Arial"/>
                <a:ea typeface="ＭＳ Ｐゴシック"/>
              </a:rPr>
              <a:t>BCP 25 (Working Group processes)</a:t>
            </a:r>
            <a:endParaRPr b="0" lang="en-US" sz="1200" spc="-1" strike="noStrike">
              <a:latin typeface="Arial"/>
            </a:endParaRPr>
          </a:p>
          <a:p>
            <a:pPr lvl="1" marL="743040" indent="-285120">
              <a:lnSpc>
                <a:spcPct val="100000"/>
              </a:lnSpc>
              <a:spcBef>
                <a:spcPts val="241"/>
              </a:spcBef>
              <a:buClr>
                <a:srgbClr val="000000"/>
              </a:buClr>
              <a:buFont typeface="Arial"/>
              <a:buChar char="•"/>
            </a:pPr>
            <a:r>
              <a:rPr b="1" lang="en-US" sz="1200" spc="-1" strike="noStrike">
                <a:solidFill>
                  <a:srgbClr val="000000"/>
                </a:solidFill>
                <a:latin typeface="Arial"/>
                <a:ea typeface="ＭＳ Ｐゴシック"/>
              </a:rPr>
              <a:t>BCP 25 (Anti-Harassment Procedures) </a:t>
            </a:r>
            <a:endParaRPr b="0" lang="en-US" sz="1200" spc="-1" strike="noStrike">
              <a:latin typeface="Arial"/>
            </a:endParaRPr>
          </a:p>
          <a:p>
            <a:pPr lvl="1" marL="743040" indent="-285120">
              <a:lnSpc>
                <a:spcPct val="100000"/>
              </a:lnSpc>
              <a:spcBef>
                <a:spcPts val="241"/>
              </a:spcBef>
              <a:buClr>
                <a:srgbClr val="000000"/>
              </a:buClr>
              <a:buFont typeface="Arial"/>
              <a:buChar char="•"/>
            </a:pPr>
            <a:r>
              <a:rPr b="1" lang="en-US" sz="1200" spc="-1" strike="noStrike">
                <a:solidFill>
                  <a:srgbClr val="000000"/>
                </a:solidFill>
                <a:latin typeface="Arial"/>
                <a:ea typeface="ＭＳ Ｐゴシック"/>
              </a:rPr>
              <a:t>BCP 54 (Code of Conduct)</a:t>
            </a:r>
            <a:endParaRPr b="0" lang="en-US" sz="1200" spc="-1" strike="noStrike">
              <a:latin typeface="Arial"/>
            </a:endParaRPr>
          </a:p>
          <a:p>
            <a:pPr lvl="1" marL="743040" indent="-285120">
              <a:lnSpc>
                <a:spcPct val="100000"/>
              </a:lnSpc>
              <a:spcBef>
                <a:spcPts val="241"/>
              </a:spcBef>
              <a:buClr>
                <a:srgbClr val="000000"/>
              </a:buClr>
              <a:buFont typeface="Arial"/>
              <a:buChar char="•"/>
            </a:pPr>
            <a:r>
              <a:rPr b="1" lang="en-US" sz="1200" spc="-1" strike="noStrike">
                <a:solidFill>
                  <a:srgbClr val="000000"/>
                </a:solidFill>
                <a:latin typeface="Arial"/>
                <a:ea typeface="ＭＳ Ｐゴシック"/>
              </a:rPr>
              <a:t>BCP 78 (Copyright)</a:t>
            </a:r>
            <a:endParaRPr b="0" lang="en-US" sz="1200" spc="-1" strike="noStrike">
              <a:latin typeface="Arial"/>
            </a:endParaRPr>
          </a:p>
          <a:p>
            <a:pPr lvl="1" marL="743040" indent="-285120">
              <a:lnSpc>
                <a:spcPct val="100000"/>
              </a:lnSpc>
              <a:spcBef>
                <a:spcPts val="241"/>
              </a:spcBef>
              <a:buClr>
                <a:srgbClr val="000000"/>
              </a:buClr>
              <a:buFont typeface="Arial"/>
              <a:buChar char="•"/>
            </a:pPr>
            <a:r>
              <a:rPr b="1" lang="en-US" sz="1200" spc="-1" strike="noStrike">
                <a:solidFill>
                  <a:srgbClr val="000000"/>
                </a:solidFill>
                <a:latin typeface="Arial"/>
                <a:ea typeface="ＭＳ Ｐゴシック"/>
              </a:rPr>
              <a:t>BCP 79 (Patents, Participation)</a:t>
            </a:r>
            <a:endParaRPr b="0" lang="en-US" sz="1200" spc="-1" strike="noStrike">
              <a:latin typeface="Arial"/>
            </a:endParaRPr>
          </a:p>
          <a:p>
            <a:pPr lvl="1" marL="743040" indent="-285120">
              <a:lnSpc>
                <a:spcPct val="100000"/>
              </a:lnSpc>
              <a:spcBef>
                <a:spcPts val="241"/>
              </a:spcBef>
              <a:buClr>
                <a:srgbClr val="000000"/>
              </a:buClr>
              <a:buFont typeface="Arial"/>
              <a:buChar char="•"/>
            </a:pPr>
            <a:r>
              <a:rPr b="1" lang="en-US" sz="1200" spc="-1" strike="noStrike">
                <a:solidFill>
                  <a:srgbClr val="000000"/>
                </a:solidFill>
                <a:latin typeface="Arial"/>
                <a:ea typeface="ＭＳ Ｐゴシック"/>
              </a:rPr>
              <a:t>https://www.ietf.org/privacy-policy/ (Privacy Policy)</a:t>
            </a:r>
            <a:endParaRPr b="0" lang="en-US" sz="12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0" name="CustomShape 1"/>
          <p:cNvSpPr/>
          <p:nvPr/>
        </p:nvSpPr>
        <p:spPr>
          <a:xfrm>
            <a:off x="457200" y="274680"/>
            <a:ext cx="8228880" cy="1034280"/>
          </a:xfrm>
          <a:prstGeom prst="rect">
            <a:avLst/>
          </a:prstGeom>
          <a:noFill/>
          <a:ln>
            <a:noFill/>
          </a:ln>
        </p:spPr>
        <p:style>
          <a:lnRef idx="0"/>
          <a:fillRef idx="0"/>
          <a:effectRef idx="0"/>
          <a:fontRef idx="minor"/>
        </p:style>
        <p:txBody>
          <a:bodyPr lIns="90000" rIns="90000" tIns="45000" bIns="45000" anchor="ctr">
            <a:noAutofit/>
          </a:bodyPr>
          <a:p>
            <a:pPr algn="ctr">
              <a:lnSpc>
                <a:spcPct val="100000"/>
              </a:lnSpc>
            </a:pPr>
            <a:r>
              <a:rPr b="0" lang="en-US" sz="4400" spc="-1" strike="noStrike">
                <a:solidFill>
                  <a:srgbClr val="000000"/>
                </a:solidFill>
                <a:latin typeface="Calibri"/>
              </a:rPr>
              <a:t>STIR Interim Agenda</a:t>
            </a:r>
            <a:endParaRPr b="0" lang="en-US" sz="4400" spc="-1" strike="noStrike">
              <a:latin typeface="Arial"/>
            </a:endParaRPr>
          </a:p>
        </p:txBody>
      </p:sp>
      <p:sp>
        <p:nvSpPr>
          <p:cNvPr id="81" name="CustomShape 2"/>
          <p:cNvSpPr/>
          <p:nvPr/>
        </p:nvSpPr>
        <p:spPr>
          <a:xfrm>
            <a:off x="366120" y="1479600"/>
            <a:ext cx="8228880" cy="4646880"/>
          </a:xfrm>
          <a:prstGeom prst="rect">
            <a:avLst/>
          </a:prstGeom>
          <a:noFill/>
          <a:ln>
            <a:noFill/>
          </a:ln>
        </p:spPr>
        <p:style>
          <a:lnRef idx="0"/>
          <a:fillRef idx="0"/>
          <a:effectRef idx="0"/>
          <a:fontRef idx="minor"/>
        </p:style>
        <p:txBody>
          <a:bodyPr lIns="90000" rIns="90000" tIns="45000" bIns="45000">
            <a:noAutofit/>
          </a:bodyPr>
          <a:p>
            <a:pPr marL="457200">
              <a:lnSpc>
                <a:spcPct val="100000"/>
              </a:lnSpc>
              <a:spcBef>
                <a:spcPts val="360"/>
              </a:spcBef>
            </a:pPr>
            <a:r>
              <a:rPr b="0" lang="en-US" sz="2400" spc="-1" strike="noStrike">
                <a:solidFill>
                  <a:srgbClr val="000000"/>
                </a:solidFill>
                <a:latin typeface="Calibri"/>
              </a:rPr>
              <a:t>0) Administrivia</a:t>
            </a:r>
            <a:endParaRPr b="0" lang="en-US" sz="2400" spc="-1" strike="noStrike">
              <a:latin typeface="Arial"/>
            </a:endParaRPr>
          </a:p>
          <a:p>
            <a:pPr marL="457200">
              <a:lnSpc>
                <a:spcPct val="100000"/>
              </a:lnSpc>
              <a:spcBef>
                <a:spcPts val="360"/>
              </a:spcBef>
            </a:pPr>
            <a:endParaRPr b="0" lang="en-US" sz="2400" spc="-1" strike="noStrike">
              <a:latin typeface="Arial"/>
            </a:endParaRPr>
          </a:p>
          <a:p>
            <a:pPr marL="457200">
              <a:lnSpc>
                <a:spcPct val="100000"/>
              </a:lnSpc>
              <a:spcBef>
                <a:spcPts val="360"/>
              </a:spcBef>
            </a:pPr>
            <a:r>
              <a:rPr b="0" lang="en-US" sz="2400" spc="-1" strike="noStrike">
                <a:solidFill>
                  <a:srgbClr val="000000"/>
                </a:solidFill>
                <a:latin typeface="Calibri"/>
              </a:rPr>
              <a:t>1) Close issues: draft-ietf-stir-passport-rcd</a:t>
            </a:r>
            <a:endParaRPr b="0" lang="en-US" sz="2400" spc="-1" strike="noStrike">
              <a:latin typeface="Arial"/>
            </a:endParaRPr>
          </a:p>
          <a:p>
            <a:pPr marL="457200">
              <a:lnSpc>
                <a:spcPct val="100000"/>
              </a:lnSpc>
              <a:spcBef>
                <a:spcPts val="360"/>
              </a:spcBef>
            </a:pPr>
            <a:endParaRPr b="0" lang="en-US" sz="2400" spc="-1" strike="noStrike">
              <a:latin typeface="Arial"/>
            </a:endParaRPr>
          </a:p>
          <a:p>
            <a:pPr marL="457200">
              <a:lnSpc>
                <a:spcPct val="100000"/>
              </a:lnSpc>
              <a:spcBef>
                <a:spcPts val="360"/>
              </a:spcBef>
            </a:pPr>
            <a:r>
              <a:rPr b="0" lang="en-US" sz="2400" spc="-1" strike="noStrike">
                <a:solidFill>
                  <a:srgbClr val="000000"/>
                </a:solidFill>
                <a:latin typeface="Calibri"/>
              </a:rPr>
              <a:t>2) Close issues: draft-ietf-stir-cert-delegation</a:t>
            </a:r>
            <a:endParaRPr b="0" lang="en-US" sz="2400" spc="-1" strike="noStrike">
              <a:latin typeface="Arial"/>
            </a:endParaRPr>
          </a:p>
          <a:p>
            <a:pPr marL="457200">
              <a:lnSpc>
                <a:spcPct val="100000"/>
              </a:lnSpc>
              <a:spcBef>
                <a:spcPts val="360"/>
              </a:spcBef>
            </a:pPr>
            <a:endParaRPr b="0" lang="en-US" sz="24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216</TotalTime>
  <Application>LibreOffice/6.2.7.1$MacOSX_X86_64 LibreOffice_project/23edc44b61b830b7d749943e020e96f5a7df63bf</Application>
  <Words>330</Words>
  <Paragraphs>38</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2014-02-24T18:59:47Z</dcterms:created>
  <dc:creator>Robert Sparks</dc:creator>
  <dc:description/>
  <dc:language>en-US</dc:language>
  <cp:lastModifiedBy/>
  <dcterms:modified xsi:type="dcterms:W3CDTF">2019-09-19T13:53:26Z</dcterms:modified>
  <cp:revision>29</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1</vt:i4>
  </property>
  <property fmtid="{D5CDD505-2E9C-101B-9397-08002B2CF9AE}" pid="8" name="PresentationFormat">
    <vt:lpwstr>On-screen Show (4:3)</vt:lpwstr>
  </property>
  <property fmtid="{D5CDD505-2E9C-101B-9397-08002B2CF9AE}" pid="9" name="ScaleCrop">
    <vt:bool>0</vt:bool>
  </property>
  <property fmtid="{D5CDD505-2E9C-101B-9397-08002B2CF9AE}" pid="10" name="ShareDoc">
    <vt:bool>0</vt:bool>
  </property>
  <property fmtid="{D5CDD505-2E9C-101B-9397-08002B2CF9AE}" pid="11" name="Slides">
    <vt:i4>3</vt:i4>
  </property>
</Properties>
</file>